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7" r:id="rId2"/>
    <p:sldId id="344" r:id="rId3"/>
    <p:sldId id="258" r:id="rId4"/>
    <p:sldId id="259" r:id="rId5"/>
    <p:sldId id="270" r:id="rId6"/>
    <p:sldId id="271" r:id="rId7"/>
    <p:sldId id="272" r:id="rId8"/>
    <p:sldId id="273" r:id="rId9"/>
    <p:sldId id="260" r:id="rId10"/>
    <p:sldId id="274" r:id="rId11"/>
    <p:sldId id="275" r:id="rId12"/>
    <p:sldId id="276" r:id="rId13"/>
    <p:sldId id="277" r:id="rId14"/>
    <p:sldId id="278" r:id="rId15"/>
    <p:sldId id="279" r:id="rId16"/>
    <p:sldId id="261" r:id="rId17"/>
    <p:sldId id="280" r:id="rId18"/>
    <p:sldId id="281" r:id="rId19"/>
    <p:sldId id="282" r:id="rId20"/>
    <p:sldId id="283" r:id="rId21"/>
    <p:sldId id="284" r:id="rId22"/>
    <p:sldId id="285" r:id="rId23"/>
    <p:sldId id="286" r:id="rId24"/>
    <p:sldId id="262" r:id="rId25"/>
    <p:sldId id="287" r:id="rId26"/>
    <p:sldId id="288" r:id="rId27"/>
    <p:sldId id="289" r:id="rId28"/>
    <p:sldId id="290" r:id="rId29"/>
    <p:sldId id="291" r:id="rId30"/>
    <p:sldId id="292" r:id="rId31"/>
    <p:sldId id="293" r:id="rId32"/>
    <p:sldId id="294" r:id="rId33"/>
    <p:sldId id="295" r:id="rId34"/>
    <p:sldId id="296" r:id="rId35"/>
    <p:sldId id="297" r:id="rId36"/>
    <p:sldId id="263" r:id="rId37"/>
    <p:sldId id="298" r:id="rId38"/>
    <p:sldId id="299" r:id="rId39"/>
    <p:sldId id="300" r:id="rId40"/>
    <p:sldId id="301" r:id="rId41"/>
    <p:sldId id="302" r:id="rId42"/>
    <p:sldId id="264" r:id="rId43"/>
    <p:sldId id="303" r:id="rId44"/>
    <p:sldId id="304" r:id="rId45"/>
    <p:sldId id="305" r:id="rId46"/>
    <p:sldId id="306" r:id="rId47"/>
    <p:sldId id="307" r:id="rId48"/>
    <p:sldId id="308" r:id="rId49"/>
    <p:sldId id="309" r:id="rId50"/>
    <p:sldId id="310" r:id="rId51"/>
    <p:sldId id="311" r:id="rId52"/>
    <p:sldId id="312" r:id="rId53"/>
    <p:sldId id="313" r:id="rId54"/>
    <p:sldId id="314" r:id="rId55"/>
    <p:sldId id="315" r:id="rId56"/>
    <p:sldId id="316" r:id="rId57"/>
    <p:sldId id="317" r:id="rId58"/>
    <p:sldId id="318" r:id="rId59"/>
    <p:sldId id="265" r:id="rId60"/>
    <p:sldId id="319" r:id="rId61"/>
    <p:sldId id="320" r:id="rId62"/>
    <p:sldId id="321" r:id="rId63"/>
    <p:sldId id="322" r:id="rId64"/>
    <p:sldId id="323" r:id="rId65"/>
    <p:sldId id="324" r:id="rId66"/>
    <p:sldId id="325" r:id="rId67"/>
    <p:sldId id="326" r:id="rId68"/>
    <p:sldId id="266" r:id="rId69"/>
    <p:sldId id="327" r:id="rId70"/>
    <p:sldId id="328" r:id="rId71"/>
    <p:sldId id="329" r:id="rId72"/>
    <p:sldId id="330" r:id="rId73"/>
    <p:sldId id="331" r:id="rId74"/>
    <p:sldId id="332" r:id="rId75"/>
    <p:sldId id="333" r:id="rId76"/>
    <p:sldId id="267" r:id="rId77"/>
    <p:sldId id="334" r:id="rId78"/>
    <p:sldId id="335" r:id="rId79"/>
    <p:sldId id="336" r:id="rId80"/>
    <p:sldId id="337" r:id="rId81"/>
    <p:sldId id="268" r:id="rId82"/>
    <p:sldId id="338" r:id="rId83"/>
    <p:sldId id="339" r:id="rId84"/>
    <p:sldId id="340" r:id="rId85"/>
    <p:sldId id="269" r:id="rId86"/>
    <p:sldId id="341" r:id="rId87"/>
    <p:sldId id="342" r:id="rId88"/>
    <p:sldId id="343" r:id="rId8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4" autoAdjust="0"/>
    <p:restoredTop sz="94660"/>
  </p:normalViewPr>
  <p:slideViewPr>
    <p:cSldViewPr snapToGrid="0">
      <p:cViewPr varScale="1">
        <p:scale>
          <a:sx n="114" d="100"/>
          <a:sy n="114" d="100"/>
        </p:scale>
        <p:origin x="24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EFA54C-F5DF-4E90-B425-460DAF3560C3}"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6F0074D1-27E9-407A-96FA-B05BF4D51FEB}">
      <dgm:prSet/>
      <dgm:spPr/>
      <dgm:t>
        <a:bodyPr/>
        <a:lstStyle/>
        <a:p>
          <a:r>
            <a:rPr lang="en-GB" dirty="0"/>
            <a:t>1) Infliction of something which is assumed to be unwelcome to the recipient1</a:t>
          </a:r>
          <a:endParaRPr lang="en-US" dirty="0"/>
        </a:p>
      </dgm:t>
    </dgm:pt>
    <dgm:pt modelId="{C3A09AA2-8B16-4BC2-BD0A-A593F8AD1DC3}" type="parTrans" cxnId="{37932D4A-23A9-47D1-BDF4-DF868D87AE14}">
      <dgm:prSet/>
      <dgm:spPr/>
      <dgm:t>
        <a:bodyPr/>
        <a:lstStyle/>
        <a:p>
          <a:endParaRPr lang="en-US"/>
        </a:p>
      </dgm:t>
    </dgm:pt>
    <dgm:pt modelId="{C98503F0-9BF5-4925-A557-30F856463CD4}" type="sibTrans" cxnId="{37932D4A-23A9-47D1-BDF4-DF868D87AE14}">
      <dgm:prSet/>
      <dgm:spPr/>
      <dgm:t>
        <a:bodyPr/>
        <a:lstStyle/>
        <a:p>
          <a:endParaRPr lang="en-US"/>
        </a:p>
      </dgm:t>
    </dgm:pt>
    <dgm:pt modelId="{95C2AACB-7E13-42F9-8705-4DCB062A82CB}">
      <dgm:prSet/>
      <dgm:spPr/>
      <dgm:t>
        <a:bodyPr/>
        <a:lstStyle/>
        <a:p>
          <a:r>
            <a:rPr lang="en-GB" dirty="0"/>
            <a:t>2) The infliction is intentional and applied for a reason</a:t>
          </a:r>
          <a:endParaRPr lang="en-US" dirty="0"/>
        </a:p>
      </dgm:t>
    </dgm:pt>
    <dgm:pt modelId="{3F2AE132-E0F2-47C5-B115-4886FAC8A4BA}" type="parTrans" cxnId="{90EAA4FB-E2D3-42C2-AD3E-3F0922A97A7A}">
      <dgm:prSet/>
      <dgm:spPr/>
      <dgm:t>
        <a:bodyPr/>
        <a:lstStyle/>
        <a:p>
          <a:endParaRPr lang="en-US"/>
        </a:p>
      </dgm:t>
    </dgm:pt>
    <dgm:pt modelId="{80C1F544-401A-4A52-B2D4-2144A0B2E470}" type="sibTrans" cxnId="{90EAA4FB-E2D3-42C2-AD3E-3F0922A97A7A}">
      <dgm:prSet/>
      <dgm:spPr/>
      <dgm:t>
        <a:bodyPr/>
        <a:lstStyle/>
        <a:p>
          <a:endParaRPr lang="en-US"/>
        </a:p>
      </dgm:t>
    </dgm:pt>
    <dgm:pt modelId="{896511FC-B445-47C1-85C7-6B0396F86E79}">
      <dgm:prSet/>
      <dgm:spPr/>
      <dgm:t>
        <a:bodyPr/>
        <a:lstStyle/>
        <a:p>
          <a:r>
            <a:rPr lang="en-GB" dirty="0"/>
            <a:t>3) Those who order it are regarded, by the members of society, organisations or family, as having the right to do so</a:t>
          </a:r>
          <a:endParaRPr lang="en-US" dirty="0"/>
        </a:p>
      </dgm:t>
    </dgm:pt>
    <dgm:pt modelId="{34AA56C7-2B40-4AE5-A0CC-789AA4F33974}" type="parTrans" cxnId="{A78E29B0-97A5-44E0-A465-CA47F58DA068}">
      <dgm:prSet/>
      <dgm:spPr/>
      <dgm:t>
        <a:bodyPr/>
        <a:lstStyle/>
        <a:p>
          <a:endParaRPr lang="en-US"/>
        </a:p>
      </dgm:t>
    </dgm:pt>
    <dgm:pt modelId="{C279E747-A4E5-42E9-9549-773AC2899246}" type="sibTrans" cxnId="{A78E29B0-97A5-44E0-A465-CA47F58DA068}">
      <dgm:prSet/>
      <dgm:spPr/>
      <dgm:t>
        <a:bodyPr/>
        <a:lstStyle/>
        <a:p>
          <a:endParaRPr lang="en-US"/>
        </a:p>
      </dgm:t>
    </dgm:pt>
    <dgm:pt modelId="{7C47FFB1-04B5-4C3E-BD41-495B32DDB9AE}">
      <dgm:prSet/>
      <dgm:spPr/>
      <dgm:t>
        <a:bodyPr/>
        <a:lstStyle/>
        <a:p>
          <a:r>
            <a:rPr lang="en-GB" dirty="0"/>
            <a:t>4) The occasion for the infliction is an action or omission that infringes a law, rule or custom</a:t>
          </a:r>
          <a:endParaRPr lang="en-US" dirty="0"/>
        </a:p>
      </dgm:t>
    </dgm:pt>
    <dgm:pt modelId="{18F5D260-7814-4E0B-94F9-6B17C114FFA6}" type="parTrans" cxnId="{CE11BFCC-8404-4E27-8DE3-08AEC418DCA3}">
      <dgm:prSet/>
      <dgm:spPr/>
      <dgm:t>
        <a:bodyPr/>
        <a:lstStyle/>
        <a:p>
          <a:endParaRPr lang="en-US"/>
        </a:p>
      </dgm:t>
    </dgm:pt>
    <dgm:pt modelId="{EC66A908-9842-4D60-BD7C-58443F230911}" type="sibTrans" cxnId="{CE11BFCC-8404-4E27-8DE3-08AEC418DCA3}">
      <dgm:prSet/>
      <dgm:spPr/>
      <dgm:t>
        <a:bodyPr/>
        <a:lstStyle/>
        <a:p>
          <a:endParaRPr lang="en-US"/>
        </a:p>
      </dgm:t>
    </dgm:pt>
    <dgm:pt modelId="{E2BABFDA-E731-4C01-9E2F-6F58A93D2811}">
      <dgm:prSet/>
      <dgm:spPr/>
      <dgm:t>
        <a:bodyPr/>
        <a:lstStyle/>
        <a:p>
          <a:r>
            <a:rPr lang="en-GB" dirty="0"/>
            <a:t>5) The person punished has played a voluntary part in the infringement or at least their punishers believe or pretend to believe that they have done so</a:t>
          </a:r>
          <a:endParaRPr lang="en-US" dirty="0"/>
        </a:p>
      </dgm:t>
    </dgm:pt>
    <dgm:pt modelId="{6B91652C-6FF9-4D39-96AE-619939D7BC07}" type="parTrans" cxnId="{E18D6E22-D188-40A0-891C-5DE809CFDDA9}">
      <dgm:prSet/>
      <dgm:spPr/>
      <dgm:t>
        <a:bodyPr/>
        <a:lstStyle/>
        <a:p>
          <a:endParaRPr lang="en-US"/>
        </a:p>
      </dgm:t>
    </dgm:pt>
    <dgm:pt modelId="{236E7586-8C6C-4981-8343-814962E2ED17}" type="sibTrans" cxnId="{E18D6E22-D188-40A0-891C-5DE809CFDDA9}">
      <dgm:prSet/>
      <dgm:spPr/>
      <dgm:t>
        <a:bodyPr/>
        <a:lstStyle/>
        <a:p>
          <a:endParaRPr lang="en-US"/>
        </a:p>
      </dgm:t>
    </dgm:pt>
    <dgm:pt modelId="{41F3C470-D12D-4FC1-989E-E356C999006F}">
      <dgm:prSet/>
      <dgm:spPr/>
      <dgm:t>
        <a:bodyPr/>
        <a:lstStyle/>
        <a:p>
          <a:r>
            <a:rPr lang="en-GB" dirty="0"/>
            <a:t>6) The punisher’s reasons for punishing is such as to offer a justification for doing so</a:t>
          </a:r>
          <a:endParaRPr lang="en-US" dirty="0"/>
        </a:p>
      </dgm:t>
    </dgm:pt>
    <dgm:pt modelId="{DE28F306-0130-44C8-A901-572E0BF9394D}" type="parTrans" cxnId="{57A79DCF-A0F2-4A9D-97A4-AEA8838AA10F}">
      <dgm:prSet/>
      <dgm:spPr/>
      <dgm:t>
        <a:bodyPr/>
        <a:lstStyle/>
        <a:p>
          <a:endParaRPr lang="en-US"/>
        </a:p>
      </dgm:t>
    </dgm:pt>
    <dgm:pt modelId="{D933A4BE-47DB-4E38-AAF9-5F74BFDE9F73}" type="sibTrans" cxnId="{57A79DCF-A0F2-4A9D-97A4-AEA8838AA10F}">
      <dgm:prSet/>
      <dgm:spPr/>
      <dgm:t>
        <a:bodyPr/>
        <a:lstStyle/>
        <a:p>
          <a:endParaRPr lang="en-US"/>
        </a:p>
      </dgm:t>
    </dgm:pt>
    <dgm:pt modelId="{8A0D32D6-E3C1-4718-AACB-CCD847F48DEC}">
      <dgm:prSet/>
      <dgm:spPr/>
      <dgm:t>
        <a:bodyPr/>
        <a:lstStyle/>
        <a:p>
          <a:r>
            <a:rPr lang="en-GB" dirty="0"/>
            <a:t>7) It is the belief or intention of the person who orders something to be done, and not the belief or intention of the person to whom it is done, that settles the question of whether it is punishment</a:t>
          </a:r>
          <a:endParaRPr lang="en-US" dirty="0"/>
        </a:p>
      </dgm:t>
    </dgm:pt>
    <dgm:pt modelId="{255F96AE-2EDB-4F36-8E39-772021EF266E}" type="parTrans" cxnId="{CA4B43CF-E6F9-4C92-9B14-86DA70DDF6C9}">
      <dgm:prSet/>
      <dgm:spPr/>
      <dgm:t>
        <a:bodyPr/>
        <a:lstStyle/>
        <a:p>
          <a:endParaRPr lang="en-US"/>
        </a:p>
      </dgm:t>
    </dgm:pt>
    <dgm:pt modelId="{0B48AB43-8554-4BA3-B343-47DCAB53CC2F}" type="sibTrans" cxnId="{CA4B43CF-E6F9-4C92-9B14-86DA70DDF6C9}">
      <dgm:prSet/>
      <dgm:spPr/>
      <dgm:t>
        <a:bodyPr/>
        <a:lstStyle/>
        <a:p>
          <a:endParaRPr lang="en-US"/>
        </a:p>
      </dgm:t>
    </dgm:pt>
    <dgm:pt modelId="{2B0B8C1A-181F-4970-BE7E-87D1C97A44C8}" type="pres">
      <dgm:prSet presAssocID="{3AEFA54C-F5DF-4E90-B425-460DAF3560C3}" presName="linear" presStyleCnt="0">
        <dgm:presLayoutVars>
          <dgm:animLvl val="lvl"/>
          <dgm:resizeHandles val="exact"/>
        </dgm:presLayoutVars>
      </dgm:prSet>
      <dgm:spPr/>
    </dgm:pt>
    <dgm:pt modelId="{F9CF4F46-2713-4CB5-A61E-F7FC013E4423}" type="pres">
      <dgm:prSet presAssocID="{6F0074D1-27E9-407A-96FA-B05BF4D51FEB}" presName="parentText" presStyleLbl="node1" presStyleIdx="0" presStyleCnt="7">
        <dgm:presLayoutVars>
          <dgm:chMax val="0"/>
          <dgm:bulletEnabled val="1"/>
        </dgm:presLayoutVars>
      </dgm:prSet>
      <dgm:spPr/>
    </dgm:pt>
    <dgm:pt modelId="{0F948097-350C-48AF-BF29-27760938858D}" type="pres">
      <dgm:prSet presAssocID="{C98503F0-9BF5-4925-A557-30F856463CD4}" presName="spacer" presStyleCnt="0"/>
      <dgm:spPr/>
    </dgm:pt>
    <dgm:pt modelId="{D6D7B0DE-C3B0-4926-81A9-2A63256051A9}" type="pres">
      <dgm:prSet presAssocID="{95C2AACB-7E13-42F9-8705-4DCB062A82CB}" presName="parentText" presStyleLbl="node1" presStyleIdx="1" presStyleCnt="7">
        <dgm:presLayoutVars>
          <dgm:chMax val="0"/>
          <dgm:bulletEnabled val="1"/>
        </dgm:presLayoutVars>
      </dgm:prSet>
      <dgm:spPr/>
    </dgm:pt>
    <dgm:pt modelId="{09D110C1-3C60-4532-9AB0-A9F4FC535DE3}" type="pres">
      <dgm:prSet presAssocID="{80C1F544-401A-4A52-B2D4-2144A0B2E470}" presName="spacer" presStyleCnt="0"/>
      <dgm:spPr/>
    </dgm:pt>
    <dgm:pt modelId="{C39EB3DB-A4AB-4383-AD01-4E93BE661758}" type="pres">
      <dgm:prSet presAssocID="{896511FC-B445-47C1-85C7-6B0396F86E79}" presName="parentText" presStyleLbl="node1" presStyleIdx="2" presStyleCnt="7">
        <dgm:presLayoutVars>
          <dgm:chMax val="0"/>
          <dgm:bulletEnabled val="1"/>
        </dgm:presLayoutVars>
      </dgm:prSet>
      <dgm:spPr/>
    </dgm:pt>
    <dgm:pt modelId="{EFF2D49B-0A26-460D-BD82-68BF4AD16E62}" type="pres">
      <dgm:prSet presAssocID="{C279E747-A4E5-42E9-9549-773AC2899246}" presName="spacer" presStyleCnt="0"/>
      <dgm:spPr/>
    </dgm:pt>
    <dgm:pt modelId="{A58CCE3E-7CB6-4D6D-9F25-D72C373FE8B2}" type="pres">
      <dgm:prSet presAssocID="{7C47FFB1-04B5-4C3E-BD41-495B32DDB9AE}" presName="parentText" presStyleLbl="node1" presStyleIdx="3" presStyleCnt="7">
        <dgm:presLayoutVars>
          <dgm:chMax val="0"/>
          <dgm:bulletEnabled val="1"/>
        </dgm:presLayoutVars>
      </dgm:prSet>
      <dgm:spPr/>
    </dgm:pt>
    <dgm:pt modelId="{6D384210-7E65-4124-8A49-8018ACC10DD0}" type="pres">
      <dgm:prSet presAssocID="{EC66A908-9842-4D60-BD7C-58443F230911}" presName="spacer" presStyleCnt="0"/>
      <dgm:spPr/>
    </dgm:pt>
    <dgm:pt modelId="{7DE264EF-4F2E-47DD-B7ED-54ED1E50A352}" type="pres">
      <dgm:prSet presAssocID="{E2BABFDA-E731-4C01-9E2F-6F58A93D2811}" presName="parentText" presStyleLbl="node1" presStyleIdx="4" presStyleCnt="7">
        <dgm:presLayoutVars>
          <dgm:chMax val="0"/>
          <dgm:bulletEnabled val="1"/>
        </dgm:presLayoutVars>
      </dgm:prSet>
      <dgm:spPr/>
    </dgm:pt>
    <dgm:pt modelId="{809B677E-F152-4A1C-96F9-D1277F439871}" type="pres">
      <dgm:prSet presAssocID="{236E7586-8C6C-4981-8343-814962E2ED17}" presName="spacer" presStyleCnt="0"/>
      <dgm:spPr/>
    </dgm:pt>
    <dgm:pt modelId="{6978381C-C6B9-4736-822A-CE7ACA4B5D50}" type="pres">
      <dgm:prSet presAssocID="{41F3C470-D12D-4FC1-989E-E356C999006F}" presName="parentText" presStyleLbl="node1" presStyleIdx="5" presStyleCnt="7">
        <dgm:presLayoutVars>
          <dgm:chMax val="0"/>
          <dgm:bulletEnabled val="1"/>
        </dgm:presLayoutVars>
      </dgm:prSet>
      <dgm:spPr/>
    </dgm:pt>
    <dgm:pt modelId="{E9D98D2B-2319-4032-900F-6A7EA89F1334}" type="pres">
      <dgm:prSet presAssocID="{D933A4BE-47DB-4E38-AAF9-5F74BFDE9F73}" presName="spacer" presStyleCnt="0"/>
      <dgm:spPr/>
    </dgm:pt>
    <dgm:pt modelId="{8BF9C1B2-FAA2-4791-A994-0F45F517C0FA}" type="pres">
      <dgm:prSet presAssocID="{8A0D32D6-E3C1-4718-AACB-CCD847F48DEC}" presName="parentText" presStyleLbl="node1" presStyleIdx="6" presStyleCnt="7">
        <dgm:presLayoutVars>
          <dgm:chMax val="0"/>
          <dgm:bulletEnabled val="1"/>
        </dgm:presLayoutVars>
      </dgm:prSet>
      <dgm:spPr/>
    </dgm:pt>
  </dgm:ptLst>
  <dgm:cxnLst>
    <dgm:cxn modelId="{1D30291F-0355-467F-AFED-EC3196734EAF}" type="presOf" srcId="{7C47FFB1-04B5-4C3E-BD41-495B32DDB9AE}" destId="{A58CCE3E-7CB6-4D6D-9F25-D72C373FE8B2}" srcOrd="0" destOrd="0" presId="urn:microsoft.com/office/officeart/2005/8/layout/vList2"/>
    <dgm:cxn modelId="{E18D6E22-D188-40A0-891C-5DE809CFDDA9}" srcId="{3AEFA54C-F5DF-4E90-B425-460DAF3560C3}" destId="{E2BABFDA-E731-4C01-9E2F-6F58A93D2811}" srcOrd="4" destOrd="0" parTransId="{6B91652C-6FF9-4D39-96AE-619939D7BC07}" sibTransId="{236E7586-8C6C-4981-8343-814962E2ED17}"/>
    <dgm:cxn modelId="{891C092B-F8BC-4F86-BF15-37172CC6702B}" type="presOf" srcId="{6F0074D1-27E9-407A-96FA-B05BF4D51FEB}" destId="{F9CF4F46-2713-4CB5-A61E-F7FC013E4423}" srcOrd="0" destOrd="0" presId="urn:microsoft.com/office/officeart/2005/8/layout/vList2"/>
    <dgm:cxn modelId="{37932D4A-23A9-47D1-BDF4-DF868D87AE14}" srcId="{3AEFA54C-F5DF-4E90-B425-460DAF3560C3}" destId="{6F0074D1-27E9-407A-96FA-B05BF4D51FEB}" srcOrd="0" destOrd="0" parTransId="{C3A09AA2-8B16-4BC2-BD0A-A593F8AD1DC3}" sibTransId="{C98503F0-9BF5-4925-A557-30F856463CD4}"/>
    <dgm:cxn modelId="{8CD89754-6843-4D9E-BE30-1FF21505CF91}" type="presOf" srcId="{3AEFA54C-F5DF-4E90-B425-460DAF3560C3}" destId="{2B0B8C1A-181F-4970-BE7E-87D1C97A44C8}" srcOrd="0" destOrd="0" presId="urn:microsoft.com/office/officeart/2005/8/layout/vList2"/>
    <dgm:cxn modelId="{1869F188-0C5A-4026-921F-ED61076BC6FD}" type="presOf" srcId="{41F3C470-D12D-4FC1-989E-E356C999006F}" destId="{6978381C-C6B9-4736-822A-CE7ACA4B5D50}" srcOrd="0" destOrd="0" presId="urn:microsoft.com/office/officeart/2005/8/layout/vList2"/>
    <dgm:cxn modelId="{29EFFFAD-62EF-4ADE-B00E-E3D6926643F3}" type="presOf" srcId="{E2BABFDA-E731-4C01-9E2F-6F58A93D2811}" destId="{7DE264EF-4F2E-47DD-B7ED-54ED1E50A352}" srcOrd="0" destOrd="0" presId="urn:microsoft.com/office/officeart/2005/8/layout/vList2"/>
    <dgm:cxn modelId="{A78E29B0-97A5-44E0-A465-CA47F58DA068}" srcId="{3AEFA54C-F5DF-4E90-B425-460DAF3560C3}" destId="{896511FC-B445-47C1-85C7-6B0396F86E79}" srcOrd="2" destOrd="0" parTransId="{34AA56C7-2B40-4AE5-A0CC-789AA4F33974}" sibTransId="{C279E747-A4E5-42E9-9549-773AC2899246}"/>
    <dgm:cxn modelId="{4A3700C5-8A19-42BE-8047-F07082BF50AB}" type="presOf" srcId="{95C2AACB-7E13-42F9-8705-4DCB062A82CB}" destId="{D6D7B0DE-C3B0-4926-81A9-2A63256051A9}" srcOrd="0" destOrd="0" presId="urn:microsoft.com/office/officeart/2005/8/layout/vList2"/>
    <dgm:cxn modelId="{CE11BFCC-8404-4E27-8DE3-08AEC418DCA3}" srcId="{3AEFA54C-F5DF-4E90-B425-460DAF3560C3}" destId="{7C47FFB1-04B5-4C3E-BD41-495B32DDB9AE}" srcOrd="3" destOrd="0" parTransId="{18F5D260-7814-4E0B-94F9-6B17C114FFA6}" sibTransId="{EC66A908-9842-4D60-BD7C-58443F230911}"/>
    <dgm:cxn modelId="{CA4B43CF-E6F9-4C92-9B14-86DA70DDF6C9}" srcId="{3AEFA54C-F5DF-4E90-B425-460DAF3560C3}" destId="{8A0D32D6-E3C1-4718-AACB-CCD847F48DEC}" srcOrd="6" destOrd="0" parTransId="{255F96AE-2EDB-4F36-8E39-772021EF266E}" sibTransId="{0B48AB43-8554-4BA3-B343-47DCAB53CC2F}"/>
    <dgm:cxn modelId="{57A79DCF-A0F2-4A9D-97A4-AEA8838AA10F}" srcId="{3AEFA54C-F5DF-4E90-B425-460DAF3560C3}" destId="{41F3C470-D12D-4FC1-989E-E356C999006F}" srcOrd="5" destOrd="0" parTransId="{DE28F306-0130-44C8-A901-572E0BF9394D}" sibTransId="{D933A4BE-47DB-4E38-AAF9-5F74BFDE9F73}"/>
    <dgm:cxn modelId="{7CF18FEC-4A2A-4FFC-A122-942F9B8AAE9C}" type="presOf" srcId="{8A0D32D6-E3C1-4718-AACB-CCD847F48DEC}" destId="{8BF9C1B2-FAA2-4791-A994-0F45F517C0FA}" srcOrd="0" destOrd="0" presId="urn:microsoft.com/office/officeart/2005/8/layout/vList2"/>
    <dgm:cxn modelId="{760F82F6-245B-4043-8824-819257853DF8}" type="presOf" srcId="{896511FC-B445-47C1-85C7-6B0396F86E79}" destId="{C39EB3DB-A4AB-4383-AD01-4E93BE661758}" srcOrd="0" destOrd="0" presId="urn:microsoft.com/office/officeart/2005/8/layout/vList2"/>
    <dgm:cxn modelId="{90EAA4FB-E2D3-42C2-AD3E-3F0922A97A7A}" srcId="{3AEFA54C-F5DF-4E90-B425-460DAF3560C3}" destId="{95C2AACB-7E13-42F9-8705-4DCB062A82CB}" srcOrd="1" destOrd="0" parTransId="{3F2AE132-E0F2-47C5-B115-4886FAC8A4BA}" sibTransId="{80C1F544-401A-4A52-B2D4-2144A0B2E470}"/>
    <dgm:cxn modelId="{77C84D1D-7FC4-4D0E-B503-E0514C9506C2}" type="presParOf" srcId="{2B0B8C1A-181F-4970-BE7E-87D1C97A44C8}" destId="{F9CF4F46-2713-4CB5-A61E-F7FC013E4423}" srcOrd="0" destOrd="0" presId="urn:microsoft.com/office/officeart/2005/8/layout/vList2"/>
    <dgm:cxn modelId="{31558F1B-5728-4BE0-9D78-0072122FB468}" type="presParOf" srcId="{2B0B8C1A-181F-4970-BE7E-87D1C97A44C8}" destId="{0F948097-350C-48AF-BF29-27760938858D}" srcOrd="1" destOrd="0" presId="urn:microsoft.com/office/officeart/2005/8/layout/vList2"/>
    <dgm:cxn modelId="{F0B1C9D9-0B46-4452-B641-2E8A9ED7C1A3}" type="presParOf" srcId="{2B0B8C1A-181F-4970-BE7E-87D1C97A44C8}" destId="{D6D7B0DE-C3B0-4926-81A9-2A63256051A9}" srcOrd="2" destOrd="0" presId="urn:microsoft.com/office/officeart/2005/8/layout/vList2"/>
    <dgm:cxn modelId="{D778A136-9F56-4BE9-B7BC-706283EB26A7}" type="presParOf" srcId="{2B0B8C1A-181F-4970-BE7E-87D1C97A44C8}" destId="{09D110C1-3C60-4532-9AB0-A9F4FC535DE3}" srcOrd="3" destOrd="0" presId="urn:microsoft.com/office/officeart/2005/8/layout/vList2"/>
    <dgm:cxn modelId="{35C93765-0814-4D39-8B74-85537A6DBEC3}" type="presParOf" srcId="{2B0B8C1A-181F-4970-BE7E-87D1C97A44C8}" destId="{C39EB3DB-A4AB-4383-AD01-4E93BE661758}" srcOrd="4" destOrd="0" presId="urn:microsoft.com/office/officeart/2005/8/layout/vList2"/>
    <dgm:cxn modelId="{1D289118-E62C-4AF7-BD4F-18FC6ED20856}" type="presParOf" srcId="{2B0B8C1A-181F-4970-BE7E-87D1C97A44C8}" destId="{EFF2D49B-0A26-460D-BD82-68BF4AD16E62}" srcOrd="5" destOrd="0" presId="urn:microsoft.com/office/officeart/2005/8/layout/vList2"/>
    <dgm:cxn modelId="{CC6F0593-BE16-4512-9231-B3D0893F4EA4}" type="presParOf" srcId="{2B0B8C1A-181F-4970-BE7E-87D1C97A44C8}" destId="{A58CCE3E-7CB6-4D6D-9F25-D72C373FE8B2}" srcOrd="6" destOrd="0" presId="urn:microsoft.com/office/officeart/2005/8/layout/vList2"/>
    <dgm:cxn modelId="{A8C9D7D8-89D0-47E9-A1E5-5AD98291DE21}" type="presParOf" srcId="{2B0B8C1A-181F-4970-BE7E-87D1C97A44C8}" destId="{6D384210-7E65-4124-8A49-8018ACC10DD0}" srcOrd="7" destOrd="0" presId="urn:microsoft.com/office/officeart/2005/8/layout/vList2"/>
    <dgm:cxn modelId="{27334F21-91F2-4C5A-AF44-12A70C764076}" type="presParOf" srcId="{2B0B8C1A-181F-4970-BE7E-87D1C97A44C8}" destId="{7DE264EF-4F2E-47DD-B7ED-54ED1E50A352}" srcOrd="8" destOrd="0" presId="urn:microsoft.com/office/officeart/2005/8/layout/vList2"/>
    <dgm:cxn modelId="{CAA8235A-CCB0-427C-B318-7D3686260D76}" type="presParOf" srcId="{2B0B8C1A-181F-4970-BE7E-87D1C97A44C8}" destId="{809B677E-F152-4A1C-96F9-D1277F439871}" srcOrd="9" destOrd="0" presId="urn:microsoft.com/office/officeart/2005/8/layout/vList2"/>
    <dgm:cxn modelId="{F01BAA9E-823E-48FA-9F57-C291DC2521EC}" type="presParOf" srcId="{2B0B8C1A-181F-4970-BE7E-87D1C97A44C8}" destId="{6978381C-C6B9-4736-822A-CE7ACA4B5D50}" srcOrd="10" destOrd="0" presId="urn:microsoft.com/office/officeart/2005/8/layout/vList2"/>
    <dgm:cxn modelId="{CB5A17FF-F4B7-4809-BB95-6259403A1E0B}" type="presParOf" srcId="{2B0B8C1A-181F-4970-BE7E-87D1C97A44C8}" destId="{E9D98D2B-2319-4032-900F-6A7EA89F1334}" srcOrd="11" destOrd="0" presId="urn:microsoft.com/office/officeart/2005/8/layout/vList2"/>
    <dgm:cxn modelId="{48980094-47B2-4C52-B932-A06ED93B2C28}" type="presParOf" srcId="{2B0B8C1A-181F-4970-BE7E-87D1C97A44C8}" destId="{8BF9C1B2-FAA2-4791-A994-0F45F517C0F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485E2B-9DC3-45AA-9A3D-356EC5A6FC4F}" type="doc">
      <dgm:prSet loTypeId="urn:microsoft.com/office/officeart/2005/8/layout/hierarchy1" loCatId="hierarchy" qsTypeId="urn:microsoft.com/office/officeart/2005/8/quickstyle/simple5" qsCatId="simple" csTypeId="urn:microsoft.com/office/officeart/2005/8/colors/accent2_2" csCatId="accent2" phldr="1"/>
      <dgm:spPr/>
      <dgm:t>
        <a:bodyPr/>
        <a:lstStyle/>
        <a:p>
          <a:endParaRPr lang="en-US"/>
        </a:p>
      </dgm:t>
    </dgm:pt>
    <dgm:pt modelId="{0E667A31-2F9F-4FDF-9D51-3C63DA3D5FDF}">
      <dgm:prSet/>
      <dgm:spPr/>
      <dgm:t>
        <a:bodyPr/>
        <a:lstStyle/>
        <a:p>
          <a:r>
            <a:rPr lang="en-GB"/>
            <a:t>All punishment is mischief . . . . If it ought at all to be admitted, it ought only to be admitted in as far as it promises to exclude some greater evil </a:t>
          </a:r>
          <a:endParaRPr lang="en-US"/>
        </a:p>
      </dgm:t>
    </dgm:pt>
    <dgm:pt modelId="{B55FE9C6-E5C4-4D05-874A-B134D95FD7A9}" type="parTrans" cxnId="{4601F417-1D93-45BB-AD25-EE7A81CFC4DD}">
      <dgm:prSet/>
      <dgm:spPr/>
      <dgm:t>
        <a:bodyPr/>
        <a:lstStyle/>
        <a:p>
          <a:endParaRPr lang="en-US"/>
        </a:p>
      </dgm:t>
    </dgm:pt>
    <dgm:pt modelId="{12F0D4D4-9D2E-4B88-9682-DA4E75F68FE1}" type="sibTrans" cxnId="{4601F417-1D93-45BB-AD25-EE7A81CFC4DD}">
      <dgm:prSet/>
      <dgm:spPr/>
      <dgm:t>
        <a:bodyPr/>
        <a:lstStyle/>
        <a:p>
          <a:endParaRPr lang="en-US"/>
        </a:p>
      </dgm:t>
    </dgm:pt>
    <dgm:pt modelId="{CBD44B3F-D748-4AE0-8634-4C46A0791483}">
      <dgm:prSet/>
      <dgm:spPr/>
      <dgm:t>
        <a:bodyPr/>
        <a:lstStyle/>
        <a:p>
          <a:pPr algn="ctr"/>
          <a:r>
            <a:rPr lang="en-GB" dirty="0"/>
            <a:t>Human actions should be evaluated in terms of their consequences</a:t>
          </a:r>
        </a:p>
        <a:p>
          <a:pPr algn="ctr"/>
          <a:r>
            <a:rPr lang="en-GB" dirty="0"/>
            <a:t>Thus is the only way to ensure that decisions which are made are: </a:t>
          </a:r>
        </a:p>
        <a:p>
          <a:pPr algn="ctr"/>
          <a:r>
            <a:rPr lang="en-GB" dirty="0"/>
            <a:t>Rational</a:t>
          </a:r>
        </a:p>
        <a:p>
          <a:pPr algn="ctr"/>
          <a:r>
            <a:rPr lang="en-GB" dirty="0"/>
            <a:t>Objective</a:t>
          </a:r>
        </a:p>
        <a:p>
          <a:pPr algn="ctr"/>
          <a:r>
            <a:rPr lang="en-GB" dirty="0"/>
            <a:t>Clear</a:t>
          </a:r>
        </a:p>
      </dgm:t>
    </dgm:pt>
    <dgm:pt modelId="{41B87DC4-16CF-47CC-AE1C-F3D265E14A74}" type="parTrans" cxnId="{60FE5E4D-20CF-4ACB-B0DF-450642B8B782}">
      <dgm:prSet/>
      <dgm:spPr/>
      <dgm:t>
        <a:bodyPr/>
        <a:lstStyle/>
        <a:p>
          <a:endParaRPr lang="en-US"/>
        </a:p>
      </dgm:t>
    </dgm:pt>
    <dgm:pt modelId="{17B62F83-43C1-4B6A-9ED0-ABAD1125E195}" type="sibTrans" cxnId="{60FE5E4D-20CF-4ACB-B0DF-450642B8B782}">
      <dgm:prSet/>
      <dgm:spPr/>
      <dgm:t>
        <a:bodyPr/>
        <a:lstStyle/>
        <a:p>
          <a:endParaRPr lang="en-US"/>
        </a:p>
      </dgm:t>
    </dgm:pt>
    <dgm:pt modelId="{976B3624-8869-4300-A398-8DF08D3F8426}" type="pres">
      <dgm:prSet presAssocID="{25485E2B-9DC3-45AA-9A3D-356EC5A6FC4F}" presName="hierChild1" presStyleCnt="0">
        <dgm:presLayoutVars>
          <dgm:chPref val="1"/>
          <dgm:dir/>
          <dgm:animOne val="branch"/>
          <dgm:animLvl val="lvl"/>
          <dgm:resizeHandles/>
        </dgm:presLayoutVars>
      </dgm:prSet>
      <dgm:spPr/>
    </dgm:pt>
    <dgm:pt modelId="{236550B1-4439-4DE6-995B-38888B40D780}" type="pres">
      <dgm:prSet presAssocID="{0E667A31-2F9F-4FDF-9D51-3C63DA3D5FDF}" presName="hierRoot1" presStyleCnt="0"/>
      <dgm:spPr/>
    </dgm:pt>
    <dgm:pt modelId="{6C48D8D8-B1ED-49AB-96EC-AADDE1BFF935}" type="pres">
      <dgm:prSet presAssocID="{0E667A31-2F9F-4FDF-9D51-3C63DA3D5FDF}" presName="composite" presStyleCnt="0"/>
      <dgm:spPr/>
    </dgm:pt>
    <dgm:pt modelId="{095680CA-8B74-4A9B-B810-8084CF775734}" type="pres">
      <dgm:prSet presAssocID="{0E667A31-2F9F-4FDF-9D51-3C63DA3D5FDF}" presName="background" presStyleLbl="node0" presStyleIdx="0" presStyleCnt="2"/>
      <dgm:spPr/>
    </dgm:pt>
    <dgm:pt modelId="{972B246C-8F3A-4402-82F7-C4175027D3C2}" type="pres">
      <dgm:prSet presAssocID="{0E667A31-2F9F-4FDF-9D51-3C63DA3D5FDF}" presName="text" presStyleLbl="fgAcc0" presStyleIdx="0" presStyleCnt="2">
        <dgm:presLayoutVars>
          <dgm:chPref val="3"/>
        </dgm:presLayoutVars>
      </dgm:prSet>
      <dgm:spPr/>
    </dgm:pt>
    <dgm:pt modelId="{CC05C14A-6EB4-4D8D-A173-FB435892CB02}" type="pres">
      <dgm:prSet presAssocID="{0E667A31-2F9F-4FDF-9D51-3C63DA3D5FDF}" presName="hierChild2" presStyleCnt="0"/>
      <dgm:spPr/>
    </dgm:pt>
    <dgm:pt modelId="{FDEE5517-C885-442E-B8D3-C9D9943C507C}" type="pres">
      <dgm:prSet presAssocID="{CBD44B3F-D748-4AE0-8634-4C46A0791483}" presName="hierRoot1" presStyleCnt="0"/>
      <dgm:spPr/>
    </dgm:pt>
    <dgm:pt modelId="{D03142C1-4E85-4842-83A5-618F079307FE}" type="pres">
      <dgm:prSet presAssocID="{CBD44B3F-D748-4AE0-8634-4C46A0791483}" presName="composite" presStyleCnt="0"/>
      <dgm:spPr/>
    </dgm:pt>
    <dgm:pt modelId="{DB1213A6-98F3-41F2-8138-AD7F869D0415}" type="pres">
      <dgm:prSet presAssocID="{CBD44B3F-D748-4AE0-8634-4C46A0791483}" presName="background" presStyleLbl="node0" presStyleIdx="1" presStyleCnt="2"/>
      <dgm:spPr/>
    </dgm:pt>
    <dgm:pt modelId="{81EAB4CD-C5E4-478D-B4C8-AAF4E2B3009B}" type="pres">
      <dgm:prSet presAssocID="{CBD44B3F-D748-4AE0-8634-4C46A0791483}" presName="text" presStyleLbl="fgAcc0" presStyleIdx="1" presStyleCnt="2" custLinFactNeighborX="-4357" custLinFactNeighborY="-597">
        <dgm:presLayoutVars>
          <dgm:chPref val="3"/>
        </dgm:presLayoutVars>
      </dgm:prSet>
      <dgm:spPr/>
    </dgm:pt>
    <dgm:pt modelId="{B83CC3BB-0B66-4F5D-9E05-7850EDB22269}" type="pres">
      <dgm:prSet presAssocID="{CBD44B3F-D748-4AE0-8634-4C46A0791483}" presName="hierChild2" presStyleCnt="0"/>
      <dgm:spPr/>
    </dgm:pt>
  </dgm:ptLst>
  <dgm:cxnLst>
    <dgm:cxn modelId="{9148A009-B253-4C1B-90D0-92ADF06125FC}" type="presOf" srcId="{25485E2B-9DC3-45AA-9A3D-356EC5A6FC4F}" destId="{976B3624-8869-4300-A398-8DF08D3F8426}" srcOrd="0" destOrd="0" presId="urn:microsoft.com/office/officeart/2005/8/layout/hierarchy1"/>
    <dgm:cxn modelId="{4601F417-1D93-45BB-AD25-EE7A81CFC4DD}" srcId="{25485E2B-9DC3-45AA-9A3D-356EC5A6FC4F}" destId="{0E667A31-2F9F-4FDF-9D51-3C63DA3D5FDF}" srcOrd="0" destOrd="0" parTransId="{B55FE9C6-E5C4-4D05-874A-B134D95FD7A9}" sibTransId="{12F0D4D4-9D2E-4B88-9682-DA4E75F68FE1}"/>
    <dgm:cxn modelId="{60FE5E4D-20CF-4ACB-B0DF-450642B8B782}" srcId="{25485E2B-9DC3-45AA-9A3D-356EC5A6FC4F}" destId="{CBD44B3F-D748-4AE0-8634-4C46A0791483}" srcOrd="1" destOrd="0" parTransId="{41B87DC4-16CF-47CC-AE1C-F3D265E14A74}" sibTransId="{17B62F83-43C1-4B6A-9ED0-ABAD1125E195}"/>
    <dgm:cxn modelId="{2BE1CA97-877A-411E-B977-3577917FEFAC}" type="presOf" srcId="{CBD44B3F-D748-4AE0-8634-4C46A0791483}" destId="{81EAB4CD-C5E4-478D-B4C8-AAF4E2B3009B}" srcOrd="0" destOrd="0" presId="urn:microsoft.com/office/officeart/2005/8/layout/hierarchy1"/>
    <dgm:cxn modelId="{8D0E7EF8-A4AB-493E-B1FC-5940055168E6}" type="presOf" srcId="{0E667A31-2F9F-4FDF-9D51-3C63DA3D5FDF}" destId="{972B246C-8F3A-4402-82F7-C4175027D3C2}" srcOrd="0" destOrd="0" presId="urn:microsoft.com/office/officeart/2005/8/layout/hierarchy1"/>
    <dgm:cxn modelId="{92FB4F1E-8064-411D-8D7A-2BE79C866128}" type="presParOf" srcId="{976B3624-8869-4300-A398-8DF08D3F8426}" destId="{236550B1-4439-4DE6-995B-38888B40D780}" srcOrd="0" destOrd="0" presId="urn:microsoft.com/office/officeart/2005/8/layout/hierarchy1"/>
    <dgm:cxn modelId="{5FF92700-8459-46A3-A25F-0B9D3C4BCE6B}" type="presParOf" srcId="{236550B1-4439-4DE6-995B-38888B40D780}" destId="{6C48D8D8-B1ED-49AB-96EC-AADDE1BFF935}" srcOrd="0" destOrd="0" presId="urn:microsoft.com/office/officeart/2005/8/layout/hierarchy1"/>
    <dgm:cxn modelId="{666E6E85-6014-45D1-A22F-F923964F806A}" type="presParOf" srcId="{6C48D8D8-B1ED-49AB-96EC-AADDE1BFF935}" destId="{095680CA-8B74-4A9B-B810-8084CF775734}" srcOrd="0" destOrd="0" presId="urn:microsoft.com/office/officeart/2005/8/layout/hierarchy1"/>
    <dgm:cxn modelId="{FA7BF978-F7AC-4C26-A5E1-DF8E4F72D12B}" type="presParOf" srcId="{6C48D8D8-B1ED-49AB-96EC-AADDE1BFF935}" destId="{972B246C-8F3A-4402-82F7-C4175027D3C2}" srcOrd="1" destOrd="0" presId="urn:microsoft.com/office/officeart/2005/8/layout/hierarchy1"/>
    <dgm:cxn modelId="{2C1431FE-AB5A-4082-B3DB-1D15A05C7059}" type="presParOf" srcId="{236550B1-4439-4DE6-995B-38888B40D780}" destId="{CC05C14A-6EB4-4D8D-A173-FB435892CB02}" srcOrd="1" destOrd="0" presId="urn:microsoft.com/office/officeart/2005/8/layout/hierarchy1"/>
    <dgm:cxn modelId="{8D7D6C67-4A3B-483E-A2F9-CCB47E60006A}" type="presParOf" srcId="{976B3624-8869-4300-A398-8DF08D3F8426}" destId="{FDEE5517-C885-442E-B8D3-C9D9943C507C}" srcOrd="1" destOrd="0" presId="urn:microsoft.com/office/officeart/2005/8/layout/hierarchy1"/>
    <dgm:cxn modelId="{1125A810-7B74-490B-BA8F-A640F93FCD5C}" type="presParOf" srcId="{FDEE5517-C885-442E-B8D3-C9D9943C507C}" destId="{D03142C1-4E85-4842-83A5-618F079307FE}" srcOrd="0" destOrd="0" presId="urn:microsoft.com/office/officeart/2005/8/layout/hierarchy1"/>
    <dgm:cxn modelId="{2AE94EA4-4A3D-4672-82CC-6DAA1ACBE7A8}" type="presParOf" srcId="{D03142C1-4E85-4842-83A5-618F079307FE}" destId="{DB1213A6-98F3-41F2-8138-AD7F869D0415}" srcOrd="0" destOrd="0" presId="urn:microsoft.com/office/officeart/2005/8/layout/hierarchy1"/>
    <dgm:cxn modelId="{98D2A9E7-08E5-4E2B-8DA2-F08AE33AB0B7}" type="presParOf" srcId="{D03142C1-4E85-4842-83A5-618F079307FE}" destId="{81EAB4CD-C5E4-478D-B4C8-AAF4E2B3009B}" srcOrd="1" destOrd="0" presId="urn:microsoft.com/office/officeart/2005/8/layout/hierarchy1"/>
    <dgm:cxn modelId="{80218847-38D8-4167-AAC3-8E1A7C5D96BB}" type="presParOf" srcId="{FDEE5517-C885-442E-B8D3-C9D9943C507C}" destId="{B83CC3BB-0B66-4F5D-9E05-7850EDB2226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873186-5C63-4B52-B49D-C59046C4B106}"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D849324C-9285-4CE0-9A1E-D09324B036F9}">
      <dgm:prSet/>
      <dgm:spPr/>
      <dgm:t>
        <a:bodyPr/>
        <a:lstStyle/>
        <a:p>
          <a:r>
            <a:rPr lang="en-GB"/>
            <a:t>Proposes that rules of conduct</a:t>
          </a:r>
          <a:endParaRPr lang="en-US"/>
        </a:p>
      </dgm:t>
    </dgm:pt>
    <dgm:pt modelId="{F39F692A-3574-48CA-9C67-F2ADCE3971BC}" type="parTrans" cxnId="{9F50D6AD-4986-4924-AA62-D68A64E319EA}">
      <dgm:prSet/>
      <dgm:spPr/>
      <dgm:t>
        <a:bodyPr/>
        <a:lstStyle/>
        <a:p>
          <a:endParaRPr lang="en-US"/>
        </a:p>
      </dgm:t>
    </dgm:pt>
    <dgm:pt modelId="{37D570AF-3910-4D69-9EC4-A05A959A5864}" type="sibTrans" cxnId="{9F50D6AD-4986-4924-AA62-D68A64E319EA}">
      <dgm:prSet/>
      <dgm:spPr/>
      <dgm:t>
        <a:bodyPr/>
        <a:lstStyle/>
        <a:p>
          <a:endParaRPr lang="en-US"/>
        </a:p>
      </dgm:t>
    </dgm:pt>
    <dgm:pt modelId="{048E755B-7CC8-459A-A73A-41636FF5C9A7}">
      <dgm:prSet/>
      <dgm:spPr/>
      <dgm:t>
        <a:bodyPr/>
        <a:lstStyle/>
        <a:p>
          <a:r>
            <a:rPr lang="en-GB"/>
            <a:t>Including the criminal laws of society</a:t>
          </a:r>
          <a:endParaRPr lang="en-US"/>
        </a:p>
      </dgm:t>
    </dgm:pt>
    <dgm:pt modelId="{A5A28C60-7A92-4D9C-AF7D-13466F095F51}" type="parTrans" cxnId="{BC73710B-BEE8-4ECE-9D93-C8E486ACAA5D}">
      <dgm:prSet/>
      <dgm:spPr/>
      <dgm:t>
        <a:bodyPr/>
        <a:lstStyle/>
        <a:p>
          <a:endParaRPr lang="en-US"/>
        </a:p>
      </dgm:t>
    </dgm:pt>
    <dgm:pt modelId="{A2C8B445-FF38-4A25-9002-FBD2E43396EF}" type="sibTrans" cxnId="{BC73710B-BEE8-4ECE-9D93-C8E486ACAA5D}">
      <dgm:prSet/>
      <dgm:spPr/>
      <dgm:t>
        <a:bodyPr/>
        <a:lstStyle/>
        <a:p>
          <a:endParaRPr lang="en-US"/>
        </a:p>
      </dgm:t>
    </dgm:pt>
    <dgm:pt modelId="{35FCBCE8-6A30-438B-BE15-F7B9EBA1BF7D}">
      <dgm:prSet/>
      <dgm:spPr/>
      <dgm:t>
        <a:bodyPr/>
        <a:lstStyle/>
        <a:p>
          <a:r>
            <a:rPr lang="en-GB"/>
            <a:t>Should be formulated with regard to what will best serve the general welfare of society</a:t>
          </a:r>
          <a:endParaRPr lang="en-US"/>
        </a:p>
      </dgm:t>
    </dgm:pt>
    <dgm:pt modelId="{0030C50D-3205-4058-A28B-6B669BC5E378}" type="parTrans" cxnId="{80A9B31D-CAD5-4166-BBAA-D90C7E766000}">
      <dgm:prSet/>
      <dgm:spPr/>
      <dgm:t>
        <a:bodyPr/>
        <a:lstStyle/>
        <a:p>
          <a:endParaRPr lang="en-US"/>
        </a:p>
      </dgm:t>
    </dgm:pt>
    <dgm:pt modelId="{7157540C-E8D1-43CD-8C4B-93907B502C48}" type="sibTrans" cxnId="{80A9B31D-CAD5-4166-BBAA-D90C7E766000}">
      <dgm:prSet/>
      <dgm:spPr/>
      <dgm:t>
        <a:bodyPr/>
        <a:lstStyle/>
        <a:p>
          <a:endParaRPr lang="en-US"/>
        </a:p>
      </dgm:t>
    </dgm:pt>
    <dgm:pt modelId="{95501758-1AFC-4701-97D6-CB9942B313ED}">
      <dgm:prSet/>
      <dgm:spPr/>
      <dgm:t>
        <a:bodyPr/>
        <a:lstStyle/>
        <a:p>
          <a:r>
            <a:rPr lang="en-GB"/>
            <a:t>And once formulated</a:t>
          </a:r>
          <a:endParaRPr lang="en-US"/>
        </a:p>
      </dgm:t>
    </dgm:pt>
    <dgm:pt modelId="{0FD52E67-B20F-40B3-9E26-3CDDC7438975}" type="parTrans" cxnId="{61CAA46D-7029-49E4-B7AA-AC6D2DD3E525}">
      <dgm:prSet/>
      <dgm:spPr/>
      <dgm:t>
        <a:bodyPr/>
        <a:lstStyle/>
        <a:p>
          <a:endParaRPr lang="en-US"/>
        </a:p>
      </dgm:t>
    </dgm:pt>
    <dgm:pt modelId="{2EF579D9-89DE-4A13-8E70-90ED17A1BAB2}" type="sibTrans" cxnId="{61CAA46D-7029-49E4-B7AA-AC6D2DD3E525}">
      <dgm:prSet/>
      <dgm:spPr/>
      <dgm:t>
        <a:bodyPr/>
        <a:lstStyle/>
        <a:p>
          <a:endParaRPr lang="en-US"/>
        </a:p>
      </dgm:t>
    </dgm:pt>
    <dgm:pt modelId="{3E1A14D1-4B45-4E55-BEE8-CAB76361B6BE}">
      <dgm:prSet/>
      <dgm:spPr/>
      <dgm:t>
        <a:bodyPr/>
        <a:lstStyle/>
        <a:p>
          <a:r>
            <a:rPr lang="en-GB"/>
            <a:t>The laws should be enforced strictly and consistently </a:t>
          </a:r>
          <a:endParaRPr lang="en-US"/>
        </a:p>
      </dgm:t>
    </dgm:pt>
    <dgm:pt modelId="{6524C078-01F4-4778-8BCF-2161CD8B7142}" type="parTrans" cxnId="{CC0C5F9E-24B7-44B5-B1C0-56FFA0534C43}">
      <dgm:prSet/>
      <dgm:spPr/>
      <dgm:t>
        <a:bodyPr/>
        <a:lstStyle/>
        <a:p>
          <a:endParaRPr lang="en-US"/>
        </a:p>
      </dgm:t>
    </dgm:pt>
    <dgm:pt modelId="{A51C4DBF-D116-4133-A054-37AA510F83BC}" type="sibTrans" cxnId="{CC0C5F9E-24B7-44B5-B1C0-56FFA0534C43}">
      <dgm:prSet/>
      <dgm:spPr/>
      <dgm:t>
        <a:bodyPr/>
        <a:lstStyle/>
        <a:p>
          <a:endParaRPr lang="en-US"/>
        </a:p>
      </dgm:t>
    </dgm:pt>
    <dgm:pt modelId="{250EDEF5-3B85-438C-B3CE-DCF777178039}">
      <dgm:prSet/>
      <dgm:spPr/>
      <dgm:t>
        <a:bodyPr/>
        <a:lstStyle/>
        <a:p>
          <a:r>
            <a:rPr lang="en-GB"/>
            <a:t>Without exception</a:t>
          </a:r>
          <a:endParaRPr lang="en-US"/>
        </a:p>
      </dgm:t>
    </dgm:pt>
    <dgm:pt modelId="{B75FCBE6-F020-42F8-BF04-42F6EB151EFF}" type="parTrans" cxnId="{2B7F29CB-94D5-4CDC-8283-6F8405163BEF}">
      <dgm:prSet/>
      <dgm:spPr/>
      <dgm:t>
        <a:bodyPr/>
        <a:lstStyle/>
        <a:p>
          <a:endParaRPr lang="en-US"/>
        </a:p>
      </dgm:t>
    </dgm:pt>
    <dgm:pt modelId="{C3BE64AC-3247-4733-AC17-74B80D1DA9CC}" type="sibTrans" cxnId="{2B7F29CB-94D5-4CDC-8283-6F8405163BEF}">
      <dgm:prSet/>
      <dgm:spPr/>
      <dgm:t>
        <a:bodyPr/>
        <a:lstStyle/>
        <a:p>
          <a:endParaRPr lang="en-US"/>
        </a:p>
      </dgm:t>
    </dgm:pt>
    <dgm:pt modelId="{F6C1F45A-F354-4061-AADF-9988F3DB809F}" type="pres">
      <dgm:prSet presAssocID="{30873186-5C63-4B52-B49D-C59046C4B106}" presName="linear" presStyleCnt="0">
        <dgm:presLayoutVars>
          <dgm:dir/>
          <dgm:animLvl val="lvl"/>
          <dgm:resizeHandles val="exact"/>
        </dgm:presLayoutVars>
      </dgm:prSet>
      <dgm:spPr/>
    </dgm:pt>
    <dgm:pt modelId="{16D04FC8-3834-4E64-BD52-887794E892CA}" type="pres">
      <dgm:prSet presAssocID="{D849324C-9285-4CE0-9A1E-D09324B036F9}" presName="parentLin" presStyleCnt="0"/>
      <dgm:spPr/>
    </dgm:pt>
    <dgm:pt modelId="{4E399CCC-AC69-498A-8165-FB8463A642CE}" type="pres">
      <dgm:prSet presAssocID="{D849324C-9285-4CE0-9A1E-D09324B036F9}" presName="parentLeftMargin" presStyleLbl="node1" presStyleIdx="0" presStyleCnt="2"/>
      <dgm:spPr/>
    </dgm:pt>
    <dgm:pt modelId="{B9D69771-CDBE-4752-BE49-B18AB1ECC63E}" type="pres">
      <dgm:prSet presAssocID="{D849324C-9285-4CE0-9A1E-D09324B036F9}" presName="parentText" presStyleLbl="node1" presStyleIdx="0" presStyleCnt="2">
        <dgm:presLayoutVars>
          <dgm:chMax val="0"/>
          <dgm:bulletEnabled val="1"/>
        </dgm:presLayoutVars>
      </dgm:prSet>
      <dgm:spPr/>
    </dgm:pt>
    <dgm:pt modelId="{891B9F10-67F5-45AE-870B-2A631899B63F}" type="pres">
      <dgm:prSet presAssocID="{D849324C-9285-4CE0-9A1E-D09324B036F9}" presName="negativeSpace" presStyleCnt="0"/>
      <dgm:spPr/>
    </dgm:pt>
    <dgm:pt modelId="{A870EC18-F388-4162-8AD1-0FE667A771E7}" type="pres">
      <dgm:prSet presAssocID="{D849324C-9285-4CE0-9A1E-D09324B036F9}" presName="childText" presStyleLbl="conFgAcc1" presStyleIdx="0" presStyleCnt="2">
        <dgm:presLayoutVars>
          <dgm:bulletEnabled val="1"/>
        </dgm:presLayoutVars>
      </dgm:prSet>
      <dgm:spPr/>
    </dgm:pt>
    <dgm:pt modelId="{665E14EE-6F43-4844-8A7B-851B3701F834}" type="pres">
      <dgm:prSet presAssocID="{37D570AF-3910-4D69-9EC4-A05A959A5864}" presName="spaceBetweenRectangles" presStyleCnt="0"/>
      <dgm:spPr/>
    </dgm:pt>
    <dgm:pt modelId="{1DB76338-35A4-49AA-A37E-D741568C51C3}" type="pres">
      <dgm:prSet presAssocID="{95501758-1AFC-4701-97D6-CB9942B313ED}" presName="parentLin" presStyleCnt="0"/>
      <dgm:spPr/>
    </dgm:pt>
    <dgm:pt modelId="{C2B40BD3-D96B-4645-BBA0-E05C0E51863E}" type="pres">
      <dgm:prSet presAssocID="{95501758-1AFC-4701-97D6-CB9942B313ED}" presName="parentLeftMargin" presStyleLbl="node1" presStyleIdx="0" presStyleCnt="2"/>
      <dgm:spPr/>
    </dgm:pt>
    <dgm:pt modelId="{99D7BDF1-DFBD-45F3-BA58-D43C899431EB}" type="pres">
      <dgm:prSet presAssocID="{95501758-1AFC-4701-97D6-CB9942B313ED}" presName="parentText" presStyleLbl="node1" presStyleIdx="1" presStyleCnt="2">
        <dgm:presLayoutVars>
          <dgm:chMax val="0"/>
          <dgm:bulletEnabled val="1"/>
        </dgm:presLayoutVars>
      </dgm:prSet>
      <dgm:spPr/>
    </dgm:pt>
    <dgm:pt modelId="{83FF86C7-ACD6-4A02-8BDA-2AFD07AB4366}" type="pres">
      <dgm:prSet presAssocID="{95501758-1AFC-4701-97D6-CB9942B313ED}" presName="negativeSpace" presStyleCnt="0"/>
      <dgm:spPr/>
    </dgm:pt>
    <dgm:pt modelId="{32C2BC06-6717-4787-834A-D56007D19339}" type="pres">
      <dgm:prSet presAssocID="{95501758-1AFC-4701-97D6-CB9942B313ED}" presName="childText" presStyleLbl="conFgAcc1" presStyleIdx="1" presStyleCnt="2">
        <dgm:presLayoutVars>
          <dgm:bulletEnabled val="1"/>
        </dgm:presLayoutVars>
      </dgm:prSet>
      <dgm:spPr/>
    </dgm:pt>
  </dgm:ptLst>
  <dgm:cxnLst>
    <dgm:cxn modelId="{9FC95502-0770-48B0-B28C-0D9F3CD9D109}" type="presOf" srcId="{30873186-5C63-4B52-B49D-C59046C4B106}" destId="{F6C1F45A-F354-4061-AADF-9988F3DB809F}" srcOrd="0" destOrd="0" presId="urn:microsoft.com/office/officeart/2005/8/layout/list1"/>
    <dgm:cxn modelId="{BC73710B-BEE8-4ECE-9D93-C8E486ACAA5D}" srcId="{D849324C-9285-4CE0-9A1E-D09324B036F9}" destId="{048E755B-7CC8-459A-A73A-41636FF5C9A7}" srcOrd="0" destOrd="0" parTransId="{A5A28C60-7A92-4D9C-AF7D-13466F095F51}" sibTransId="{A2C8B445-FF38-4A25-9002-FBD2E43396EF}"/>
    <dgm:cxn modelId="{80A9B31D-CAD5-4166-BBAA-D90C7E766000}" srcId="{D849324C-9285-4CE0-9A1E-D09324B036F9}" destId="{35FCBCE8-6A30-438B-BE15-F7B9EBA1BF7D}" srcOrd="1" destOrd="0" parTransId="{0030C50D-3205-4058-A28B-6B669BC5E378}" sibTransId="{7157540C-E8D1-43CD-8C4B-93907B502C48}"/>
    <dgm:cxn modelId="{E46A572D-A146-4EF3-BB4A-AC773EBB1262}" type="presOf" srcId="{250EDEF5-3B85-438C-B3CE-DCF777178039}" destId="{32C2BC06-6717-4787-834A-D56007D19339}" srcOrd="0" destOrd="1" presId="urn:microsoft.com/office/officeart/2005/8/layout/list1"/>
    <dgm:cxn modelId="{9C074A40-199F-4204-BAE3-4C08F56FFFA8}" type="presOf" srcId="{3E1A14D1-4B45-4E55-BEE8-CAB76361B6BE}" destId="{32C2BC06-6717-4787-834A-D56007D19339}" srcOrd="0" destOrd="0" presId="urn:microsoft.com/office/officeart/2005/8/layout/list1"/>
    <dgm:cxn modelId="{3037916B-A3AA-44F4-9A67-7DBD8BD0920E}" type="presOf" srcId="{048E755B-7CC8-459A-A73A-41636FF5C9A7}" destId="{A870EC18-F388-4162-8AD1-0FE667A771E7}" srcOrd="0" destOrd="0" presId="urn:microsoft.com/office/officeart/2005/8/layout/list1"/>
    <dgm:cxn modelId="{61CAA46D-7029-49E4-B7AA-AC6D2DD3E525}" srcId="{30873186-5C63-4B52-B49D-C59046C4B106}" destId="{95501758-1AFC-4701-97D6-CB9942B313ED}" srcOrd="1" destOrd="0" parTransId="{0FD52E67-B20F-40B3-9E26-3CDDC7438975}" sibTransId="{2EF579D9-89DE-4A13-8E70-90ED17A1BAB2}"/>
    <dgm:cxn modelId="{C87ABD6D-D157-4BA3-B855-A69F0803AF0A}" type="presOf" srcId="{D849324C-9285-4CE0-9A1E-D09324B036F9}" destId="{4E399CCC-AC69-498A-8165-FB8463A642CE}" srcOrd="0" destOrd="0" presId="urn:microsoft.com/office/officeart/2005/8/layout/list1"/>
    <dgm:cxn modelId="{EC19114F-8500-4B4E-BBE0-BCE8316ED787}" type="presOf" srcId="{95501758-1AFC-4701-97D6-CB9942B313ED}" destId="{99D7BDF1-DFBD-45F3-BA58-D43C899431EB}" srcOrd="1" destOrd="0" presId="urn:microsoft.com/office/officeart/2005/8/layout/list1"/>
    <dgm:cxn modelId="{D90C6583-3CE6-4D65-B52E-196EA6F6A190}" type="presOf" srcId="{35FCBCE8-6A30-438B-BE15-F7B9EBA1BF7D}" destId="{A870EC18-F388-4162-8AD1-0FE667A771E7}" srcOrd="0" destOrd="1" presId="urn:microsoft.com/office/officeart/2005/8/layout/list1"/>
    <dgm:cxn modelId="{CC0C5F9E-24B7-44B5-B1C0-56FFA0534C43}" srcId="{95501758-1AFC-4701-97D6-CB9942B313ED}" destId="{3E1A14D1-4B45-4E55-BEE8-CAB76361B6BE}" srcOrd="0" destOrd="0" parTransId="{6524C078-01F4-4778-8BCF-2161CD8B7142}" sibTransId="{A51C4DBF-D116-4133-A054-37AA510F83BC}"/>
    <dgm:cxn modelId="{BBF763AB-C513-4CA4-AB05-25F5A79D0530}" type="presOf" srcId="{95501758-1AFC-4701-97D6-CB9942B313ED}" destId="{C2B40BD3-D96B-4645-BBA0-E05C0E51863E}" srcOrd="0" destOrd="0" presId="urn:microsoft.com/office/officeart/2005/8/layout/list1"/>
    <dgm:cxn modelId="{9F50D6AD-4986-4924-AA62-D68A64E319EA}" srcId="{30873186-5C63-4B52-B49D-C59046C4B106}" destId="{D849324C-9285-4CE0-9A1E-D09324B036F9}" srcOrd="0" destOrd="0" parTransId="{F39F692A-3574-48CA-9C67-F2ADCE3971BC}" sibTransId="{37D570AF-3910-4D69-9EC4-A05A959A5864}"/>
    <dgm:cxn modelId="{422389C1-EC9C-4355-A318-2CF4504B61DE}" type="presOf" srcId="{D849324C-9285-4CE0-9A1E-D09324B036F9}" destId="{B9D69771-CDBE-4752-BE49-B18AB1ECC63E}" srcOrd="1" destOrd="0" presId="urn:microsoft.com/office/officeart/2005/8/layout/list1"/>
    <dgm:cxn modelId="{2B7F29CB-94D5-4CDC-8283-6F8405163BEF}" srcId="{95501758-1AFC-4701-97D6-CB9942B313ED}" destId="{250EDEF5-3B85-438C-B3CE-DCF777178039}" srcOrd="1" destOrd="0" parTransId="{B75FCBE6-F020-42F8-BF04-42F6EB151EFF}" sibTransId="{C3BE64AC-3247-4733-AC17-74B80D1DA9CC}"/>
    <dgm:cxn modelId="{654F2C22-E3BA-4467-9CCA-20461EC82DAC}" type="presParOf" srcId="{F6C1F45A-F354-4061-AADF-9988F3DB809F}" destId="{16D04FC8-3834-4E64-BD52-887794E892CA}" srcOrd="0" destOrd="0" presId="urn:microsoft.com/office/officeart/2005/8/layout/list1"/>
    <dgm:cxn modelId="{8762856C-8F7D-4D42-AAA7-740C956B7978}" type="presParOf" srcId="{16D04FC8-3834-4E64-BD52-887794E892CA}" destId="{4E399CCC-AC69-498A-8165-FB8463A642CE}" srcOrd="0" destOrd="0" presId="urn:microsoft.com/office/officeart/2005/8/layout/list1"/>
    <dgm:cxn modelId="{C05B5562-5FE6-4226-B221-B9B19A6E368B}" type="presParOf" srcId="{16D04FC8-3834-4E64-BD52-887794E892CA}" destId="{B9D69771-CDBE-4752-BE49-B18AB1ECC63E}" srcOrd="1" destOrd="0" presId="urn:microsoft.com/office/officeart/2005/8/layout/list1"/>
    <dgm:cxn modelId="{C5E05E2E-31B4-4290-A89A-868FC676BF93}" type="presParOf" srcId="{F6C1F45A-F354-4061-AADF-9988F3DB809F}" destId="{891B9F10-67F5-45AE-870B-2A631899B63F}" srcOrd="1" destOrd="0" presId="urn:microsoft.com/office/officeart/2005/8/layout/list1"/>
    <dgm:cxn modelId="{23B27484-5E4D-49CB-B28A-FF9031BAC0ED}" type="presParOf" srcId="{F6C1F45A-F354-4061-AADF-9988F3DB809F}" destId="{A870EC18-F388-4162-8AD1-0FE667A771E7}" srcOrd="2" destOrd="0" presId="urn:microsoft.com/office/officeart/2005/8/layout/list1"/>
    <dgm:cxn modelId="{716BBFDF-37A2-4766-AF83-6B2D4ADF2CE5}" type="presParOf" srcId="{F6C1F45A-F354-4061-AADF-9988F3DB809F}" destId="{665E14EE-6F43-4844-8A7B-851B3701F834}" srcOrd="3" destOrd="0" presId="urn:microsoft.com/office/officeart/2005/8/layout/list1"/>
    <dgm:cxn modelId="{856FB5B7-56D7-4929-8FD8-C3172C298910}" type="presParOf" srcId="{F6C1F45A-F354-4061-AADF-9988F3DB809F}" destId="{1DB76338-35A4-49AA-A37E-D741568C51C3}" srcOrd="4" destOrd="0" presId="urn:microsoft.com/office/officeart/2005/8/layout/list1"/>
    <dgm:cxn modelId="{36AC0DDE-7216-4B63-920D-63080C8B74B6}" type="presParOf" srcId="{1DB76338-35A4-49AA-A37E-D741568C51C3}" destId="{C2B40BD3-D96B-4645-BBA0-E05C0E51863E}" srcOrd="0" destOrd="0" presId="urn:microsoft.com/office/officeart/2005/8/layout/list1"/>
    <dgm:cxn modelId="{EBEAE1B3-9059-4A88-83E1-3AFA10C883F7}" type="presParOf" srcId="{1DB76338-35A4-49AA-A37E-D741568C51C3}" destId="{99D7BDF1-DFBD-45F3-BA58-D43C899431EB}" srcOrd="1" destOrd="0" presId="urn:microsoft.com/office/officeart/2005/8/layout/list1"/>
    <dgm:cxn modelId="{E315B7C7-4C47-4B4F-849F-998B9AB3B4E9}" type="presParOf" srcId="{F6C1F45A-F354-4061-AADF-9988F3DB809F}" destId="{83FF86C7-ACD6-4A02-8BDA-2AFD07AB4366}" srcOrd="5" destOrd="0" presId="urn:microsoft.com/office/officeart/2005/8/layout/list1"/>
    <dgm:cxn modelId="{1B5F1BDB-7BE6-4641-BB9E-421C56BA5390}" type="presParOf" srcId="{F6C1F45A-F354-4061-AADF-9988F3DB809F}" destId="{32C2BC06-6717-4787-834A-D56007D19339}"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14AE95-A071-4EE5-8D98-3BC0B00B7B3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30A3213-6CC0-4E5F-9C3C-F90929ABBEAB}">
      <dgm:prSet/>
      <dgm:spPr/>
      <dgm:t>
        <a:bodyPr/>
        <a:lstStyle/>
        <a:p>
          <a:r>
            <a:rPr lang="en-GB"/>
            <a:t>Although punishment inherently means that someone will experience unhappiness or unpleasantness, </a:t>
          </a:r>
          <a:endParaRPr lang="en-US"/>
        </a:p>
      </dgm:t>
    </dgm:pt>
    <dgm:pt modelId="{F1C755BD-7B7C-49B4-9AC5-ECCE3326D950}" type="parTrans" cxnId="{F16E27DD-B0D2-4FA4-94F2-E771C3E30982}">
      <dgm:prSet/>
      <dgm:spPr/>
      <dgm:t>
        <a:bodyPr/>
        <a:lstStyle/>
        <a:p>
          <a:endParaRPr lang="en-US"/>
        </a:p>
      </dgm:t>
    </dgm:pt>
    <dgm:pt modelId="{80B7188F-D437-4491-8E80-91F4B303229E}" type="sibTrans" cxnId="{F16E27DD-B0D2-4FA4-94F2-E771C3E30982}">
      <dgm:prSet/>
      <dgm:spPr/>
      <dgm:t>
        <a:bodyPr/>
        <a:lstStyle/>
        <a:p>
          <a:endParaRPr lang="en-US"/>
        </a:p>
      </dgm:t>
    </dgm:pt>
    <dgm:pt modelId="{9D4A8A55-609F-41BA-955A-D6A13B64FB51}">
      <dgm:prSet/>
      <dgm:spPr/>
      <dgm:t>
        <a:bodyPr/>
        <a:lstStyle/>
        <a:p>
          <a:r>
            <a:rPr lang="en-GB"/>
            <a:t>the act of punishing has utility if it is inflected to lessen or exclude a greater</a:t>
          </a:r>
          <a:endParaRPr lang="en-US"/>
        </a:p>
      </dgm:t>
    </dgm:pt>
    <dgm:pt modelId="{51FD6DCD-07B4-4D10-9096-3AF4516ABD4B}" type="parTrans" cxnId="{32377CA3-A460-45F8-B17F-95EC00439694}">
      <dgm:prSet/>
      <dgm:spPr/>
      <dgm:t>
        <a:bodyPr/>
        <a:lstStyle/>
        <a:p>
          <a:endParaRPr lang="en-US"/>
        </a:p>
      </dgm:t>
    </dgm:pt>
    <dgm:pt modelId="{4B693A07-AF1B-4617-8A28-067B857E24DD}" type="sibTrans" cxnId="{32377CA3-A460-45F8-B17F-95EC00439694}">
      <dgm:prSet/>
      <dgm:spPr/>
      <dgm:t>
        <a:bodyPr/>
        <a:lstStyle/>
        <a:p>
          <a:endParaRPr lang="en-US"/>
        </a:p>
      </dgm:t>
    </dgm:pt>
    <dgm:pt modelId="{3A10BB16-5BE5-4C3D-BA5B-3A9415D573D0}">
      <dgm:prSet/>
      <dgm:spPr/>
      <dgm:t>
        <a:bodyPr/>
        <a:lstStyle/>
        <a:p>
          <a:r>
            <a:rPr lang="en-GB" b="1"/>
            <a:t>‘Evil’</a:t>
          </a:r>
          <a:endParaRPr lang="en-US" b="1"/>
        </a:p>
      </dgm:t>
    </dgm:pt>
    <dgm:pt modelId="{7B08A147-2733-475C-B86A-9F01770EEABB}" type="parTrans" cxnId="{7C995CD7-4219-48BD-94E1-C68800C9670B}">
      <dgm:prSet/>
      <dgm:spPr/>
      <dgm:t>
        <a:bodyPr/>
        <a:lstStyle/>
        <a:p>
          <a:endParaRPr lang="en-US"/>
        </a:p>
      </dgm:t>
    </dgm:pt>
    <dgm:pt modelId="{70A72ABB-61A3-4B34-A39B-E9644A2E0024}" type="sibTrans" cxnId="{7C995CD7-4219-48BD-94E1-C68800C9670B}">
      <dgm:prSet/>
      <dgm:spPr/>
      <dgm:t>
        <a:bodyPr/>
        <a:lstStyle/>
        <a:p>
          <a:endParaRPr lang="en-US"/>
        </a:p>
      </dgm:t>
    </dgm:pt>
    <dgm:pt modelId="{A90045DA-3271-49AE-ABF5-3CE829B89784}">
      <dgm:prSet/>
      <dgm:spPr/>
      <dgm:t>
        <a:bodyPr/>
        <a:lstStyle/>
        <a:p>
          <a:r>
            <a:rPr lang="en-GB" dirty="0"/>
            <a:t>The utilitarian thus views </a:t>
          </a:r>
          <a:endParaRPr lang="en-US" dirty="0"/>
        </a:p>
      </dgm:t>
    </dgm:pt>
    <dgm:pt modelId="{7BC7063C-B6B9-4C2D-9936-126719C7E158}" type="parTrans" cxnId="{C29120E5-359E-4D30-A9E7-EC57B0B8B024}">
      <dgm:prSet/>
      <dgm:spPr/>
      <dgm:t>
        <a:bodyPr/>
        <a:lstStyle/>
        <a:p>
          <a:endParaRPr lang="en-US"/>
        </a:p>
      </dgm:t>
    </dgm:pt>
    <dgm:pt modelId="{C4C88D44-03DB-477D-91C7-7C5A37C400FB}" type="sibTrans" cxnId="{C29120E5-359E-4D30-A9E7-EC57B0B8B024}">
      <dgm:prSet/>
      <dgm:spPr/>
      <dgm:t>
        <a:bodyPr/>
        <a:lstStyle/>
        <a:p>
          <a:endParaRPr lang="en-US"/>
        </a:p>
      </dgm:t>
    </dgm:pt>
    <dgm:pt modelId="{35DDEA61-C558-4361-AE19-747926FC94E9}">
      <dgm:prSet custT="1"/>
      <dgm:spPr/>
      <dgm:t>
        <a:bodyPr/>
        <a:lstStyle/>
        <a:p>
          <a:r>
            <a:rPr lang="en-GB" sz="1600" dirty="0"/>
            <a:t>crime as being ‘an evil’ </a:t>
          </a:r>
          <a:endParaRPr lang="en-US" sz="1600" dirty="0"/>
        </a:p>
      </dgm:t>
    </dgm:pt>
    <dgm:pt modelId="{0C5D62BA-0B7E-4206-BAD0-08625AFA4D95}" type="parTrans" cxnId="{E44B81CF-3FF0-4A81-B20E-544D86B30F98}">
      <dgm:prSet/>
      <dgm:spPr/>
      <dgm:t>
        <a:bodyPr/>
        <a:lstStyle/>
        <a:p>
          <a:endParaRPr lang="en-US"/>
        </a:p>
      </dgm:t>
    </dgm:pt>
    <dgm:pt modelId="{7B5B8EF1-FDE9-4974-89F2-AD94DE93B416}" type="sibTrans" cxnId="{E44B81CF-3FF0-4A81-B20E-544D86B30F98}">
      <dgm:prSet/>
      <dgm:spPr/>
      <dgm:t>
        <a:bodyPr/>
        <a:lstStyle/>
        <a:p>
          <a:endParaRPr lang="en-US"/>
        </a:p>
      </dgm:t>
    </dgm:pt>
    <dgm:pt modelId="{1B31A66B-9002-4A58-ACAC-BF562F9BFBF1}">
      <dgm:prSet custT="1"/>
      <dgm:spPr/>
      <dgm:t>
        <a:bodyPr/>
        <a:lstStyle/>
        <a:p>
          <a:r>
            <a:rPr lang="en-GB" sz="1600" dirty="0"/>
            <a:t>which will lead to greater ‘evil’ </a:t>
          </a:r>
          <a:endParaRPr lang="en-US" sz="1600" dirty="0"/>
        </a:p>
      </dgm:t>
    </dgm:pt>
    <dgm:pt modelId="{A44CE14D-466A-453A-A9A7-601032AA7084}" type="parTrans" cxnId="{351A332F-A252-4D88-A873-0F5CCF36842B}">
      <dgm:prSet/>
      <dgm:spPr/>
      <dgm:t>
        <a:bodyPr/>
        <a:lstStyle/>
        <a:p>
          <a:endParaRPr lang="en-US"/>
        </a:p>
      </dgm:t>
    </dgm:pt>
    <dgm:pt modelId="{2C3379D5-CEAA-442E-B1A0-7F6FC207D46B}" type="sibTrans" cxnId="{351A332F-A252-4D88-A873-0F5CCF36842B}">
      <dgm:prSet/>
      <dgm:spPr/>
      <dgm:t>
        <a:bodyPr/>
        <a:lstStyle/>
        <a:p>
          <a:endParaRPr lang="en-US"/>
        </a:p>
      </dgm:t>
    </dgm:pt>
    <dgm:pt modelId="{6B886F8F-24E4-4D18-93C0-BBA76DB7DBB3}">
      <dgm:prSet custT="1"/>
      <dgm:spPr/>
      <dgm:t>
        <a:bodyPr/>
        <a:lstStyle/>
        <a:p>
          <a:r>
            <a:rPr lang="en-GB" sz="1600" dirty="0"/>
            <a:t>if left unpunished </a:t>
          </a:r>
          <a:endParaRPr lang="en-US" sz="1600" dirty="0"/>
        </a:p>
      </dgm:t>
    </dgm:pt>
    <dgm:pt modelId="{BE754E69-B0C7-4405-9431-2BB29B745DB1}" type="parTrans" cxnId="{BF128D6F-336D-4183-A02D-BC525309F715}">
      <dgm:prSet/>
      <dgm:spPr/>
      <dgm:t>
        <a:bodyPr/>
        <a:lstStyle/>
        <a:p>
          <a:endParaRPr lang="en-US"/>
        </a:p>
      </dgm:t>
    </dgm:pt>
    <dgm:pt modelId="{01D12FBB-C329-489A-9871-C5D6F41B78AE}" type="sibTrans" cxnId="{BF128D6F-336D-4183-A02D-BC525309F715}">
      <dgm:prSet/>
      <dgm:spPr/>
      <dgm:t>
        <a:bodyPr/>
        <a:lstStyle/>
        <a:p>
          <a:endParaRPr lang="en-US"/>
        </a:p>
      </dgm:t>
    </dgm:pt>
    <dgm:pt modelId="{510D33C5-0C16-48F4-88B0-BC827FE3E947}">
      <dgm:prSet custT="1"/>
      <dgm:spPr/>
      <dgm:t>
        <a:bodyPr/>
        <a:lstStyle/>
        <a:p>
          <a:r>
            <a:rPr lang="en-GB" sz="1600" dirty="0"/>
            <a:t>and punishment is therefore essential.</a:t>
          </a:r>
          <a:endParaRPr lang="en-US" sz="1100" dirty="0"/>
        </a:p>
      </dgm:t>
    </dgm:pt>
    <dgm:pt modelId="{7E69F63A-F065-4572-9CCF-60659E3E2756}" type="parTrans" cxnId="{E92A2746-CCD3-4902-96AF-10B0495E25EA}">
      <dgm:prSet/>
      <dgm:spPr/>
      <dgm:t>
        <a:bodyPr/>
        <a:lstStyle/>
        <a:p>
          <a:endParaRPr lang="en-US"/>
        </a:p>
      </dgm:t>
    </dgm:pt>
    <dgm:pt modelId="{80DF36A7-3245-4D1E-9830-2C0C8CC4578C}" type="sibTrans" cxnId="{E92A2746-CCD3-4902-96AF-10B0495E25EA}">
      <dgm:prSet/>
      <dgm:spPr/>
      <dgm:t>
        <a:bodyPr/>
        <a:lstStyle/>
        <a:p>
          <a:endParaRPr lang="en-US"/>
        </a:p>
      </dgm:t>
    </dgm:pt>
    <dgm:pt modelId="{16157122-B295-4B35-8DFB-4AE13DCEA6F6}" type="pres">
      <dgm:prSet presAssocID="{0714AE95-A071-4EE5-8D98-3BC0B00B7B3C}" presName="root" presStyleCnt="0">
        <dgm:presLayoutVars>
          <dgm:dir/>
          <dgm:resizeHandles val="exact"/>
        </dgm:presLayoutVars>
      </dgm:prSet>
      <dgm:spPr/>
    </dgm:pt>
    <dgm:pt modelId="{3E9E6237-E6D8-4992-AFE1-6CDBE0ABB5CF}" type="pres">
      <dgm:prSet presAssocID="{D30A3213-6CC0-4E5F-9C3C-F90929ABBEAB}" presName="compNode" presStyleCnt="0"/>
      <dgm:spPr/>
    </dgm:pt>
    <dgm:pt modelId="{7BE07924-ED48-4B27-BEB4-33A7089D577B}" type="pres">
      <dgm:prSet presAssocID="{D30A3213-6CC0-4E5F-9C3C-F90929ABBEAB}" presName="bgRect" presStyleLbl="bgShp" presStyleIdx="0" presStyleCnt="3"/>
      <dgm:spPr/>
    </dgm:pt>
    <dgm:pt modelId="{63F256BA-5D2F-401C-878D-D435624F3E08}" type="pres">
      <dgm:prSet presAssocID="{D30A3213-6CC0-4E5F-9C3C-F90929ABBE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DB53490C-F9B9-4EF9-89F0-192692812A06}" type="pres">
      <dgm:prSet presAssocID="{D30A3213-6CC0-4E5F-9C3C-F90929ABBEAB}" presName="spaceRect" presStyleCnt="0"/>
      <dgm:spPr/>
    </dgm:pt>
    <dgm:pt modelId="{BFAD6DC3-190D-4602-8ADA-DA8760A7AF26}" type="pres">
      <dgm:prSet presAssocID="{D30A3213-6CC0-4E5F-9C3C-F90929ABBEAB}" presName="parTx" presStyleLbl="revTx" presStyleIdx="0" presStyleCnt="5">
        <dgm:presLayoutVars>
          <dgm:chMax val="0"/>
          <dgm:chPref val="0"/>
        </dgm:presLayoutVars>
      </dgm:prSet>
      <dgm:spPr/>
    </dgm:pt>
    <dgm:pt modelId="{B9F35334-3A48-4C4E-A309-BD50AEFDBFBB}" type="pres">
      <dgm:prSet presAssocID="{80B7188F-D437-4491-8E80-91F4B303229E}" presName="sibTrans" presStyleCnt="0"/>
      <dgm:spPr/>
    </dgm:pt>
    <dgm:pt modelId="{DE89E26A-D77F-4D71-9EF9-B778A3AC5FB9}" type="pres">
      <dgm:prSet presAssocID="{9D4A8A55-609F-41BA-955A-D6A13B64FB51}" presName="compNode" presStyleCnt="0"/>
      <dgm:spPr/>
    </dgm:pt>
    <dgm:pt modelId="{BF12DAC6-C7CA-42ED-9D29-F29F135705C2}" type="pres">
      <dgm:prSet presAssocID="{9D4A8A55-609F-41BA-955A-D6A13B64FB51}" presName="bgRect" presStyleLbl="bgShp" presStyleIdx="1" presStyleCnt="3"/>
      <dgm:spPr/>
    </dgm:pt>
    <dgm:pt modelId="{61126DB3-73DD-4ABB-AB96-487428D7C0C5}" type="pres">
      <dgm:prSet presAssocID="{9D4A8A55-609F-41BA-955A-D6A13B64FB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26C4CFA3-BD5E-4CF2-8433-D6F8DA34D6C2}" type="pres">
      <dgm:prSet presAssocID="{9D4A8A55-609F-41BA-955A-D6A13B64FB51}" presName="spaceRect" presStyleCnt="0"/>
      <dgm:spPr/>
    </dgm:pt>
    <dgm:pt modelId="{A42899BB-FC9C-4804-BC5C-95976A6A5C0B}" type="pres">
      <dgm:prSet presAssocID="{9D4A8A55-609F-41BA-955A-D6A13B64FB51}" presName="parTx" presStyleLbl="revTx" presStyleIdx="1" presStyleCnt="5">
        <dgm:presLayoutVars>
          <dgm:chMax val="0"/>
          <dgm:chPref val="0"/>
        </dgm:presLayoutVars>
      </dgm:prSet>
      <dgm:spPr/>
    </dgm:pt>
    <dgm:pt modelId="{F8592FED-2606-4C73-82F6-C909AA01AE97}" type="pres">
      <dgm:prSet presAssocID="{9D4A8A55-609F-41BA-955A-D6A13B64FB51}" presName="desTx" presStyleLbl="revTx" presStyleIdx="2" presStyleCnt="5">
        <dgm:presLayoutVars/>
      </dgm:prSet>
      <dgm:spPr/>
    </dgm:pt>
    <dgm:pt modelId="{3E47085A-1D36-41B1-BF30-56BA219B9A5F}" type="pres">
      <dgm:prSet presAssocID="{4B693A07-AF1B-4617-8A28-067B857E24DD}" presName="sibTrans" presStyleCnt="0"/>
      <dgm:spPr/>
    </dgm:pt>
    <dgm:pt modelId="{3E8B05BA-1DC8-46F1-ABC5-871F4A8C45D4}" type="pres">
      <dgm:prSet presAssocID="{A90045DA-3271-49AE-ABF5-3CE829B89784}" presName="compNode" presStyleCnt="0"/>
      <dgm:spPr/>
    </dgm:pt>
    <dgm:pt modelId="{11D73666-456D-4C97-AD84-1EEA6BDFE386}" type="pres">
      <dgm:prSet presAssocID="{A90045DA-3271-49AE-ABF5-3CE829B89784}" presName="bgRect" presStyleLbl="bgShp" presStyleIdx="2" presStyleCnt="3"/>
      <dgm:spPr/>
    </dgm:pt>
    <dgm:pt modelId="{8B3B0028-D505-4127-B3E9-CE18FE0A9959}" type="pres">
      <dgm:prSet presAssocID="{A90045DA-3271-49AE-ABF5-3CE829B8978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vil Face with Solid Fill"/>
        </a:ext>
      </dgm:extLst>
    </dgm:pt>
    <dgm:pt modelId="{E0BE11FD-F7DF-469B-9F7D-CB67771D6FCE}" type="pres">
      <dgm:prSet presAssocID="{A90045DA-3271-49AE-ABF5-3CE829B89784}" presName="spaceRect" presStyleCnt="0"/>
      <dgm:spPr/>
    </dgm:pt>
    <dgm:pt modelId="{14270234-D6F0-4D5C-9030-2D5BC9F73EAC}" type="pres">
      <dgm:prSet presAssocID="{A90045DA-3271-49AE-ABF5-3CE829B89784}" presName="parTx" presStyleLbl="revTx" presStyleIdx="3" presStyleCnt="5">
        <dgm:presLayoutVars>
          <dgm:chMax val="0"/>
          <dgm:chPref val="0"/>
        </dgm:presLayoutVars>
      </dgm:prSet>
      <dgm:spPr/>
    </dgm:pt>
    <dgm:pt modelId="{C6083557-7408-4879-A950-E80D98E8FD44}" type="pres">
      <dgm:prSet presAssocID="{A90045DA-3271-49AE-ABF5-3CE829B89784}" presName="desTx" presStyleLbl="revTx" presStyleIdx="4" presStyleCnt="5">
        <dgm:presLayoutVars/>
      </dgm:prSet>
      <dgm:spPr/>
    </dgm:pt>
  </dgm:ptLst>
  <dgm:cxnLst>
    <dgm:cxn modelId="{1FEC8700-EC10-4269-9097-C8C494D35D39}" type="presOf" srcId="{1B31A66B-9002-4A58-ACAC-BF562F9BFBF1}" destId="{C6083557-7408-4879-A950-E80D98E8FD44}" srcOrd="0" destOrd="1" presId="urn:microsoft.com/office/officeart/2018/2/layout/IconVerticalSolidList"/>
    <dgm:cxn modelId="{8E9DA212-1737-4ED0-9A41-F6F75CE57A93}" type="presOf" srcId="{A90045DA-3271-49AE-ABF5-3CE829B89784}" destId="{14270234-D6F0-4D5C-9030-2D5BC9F73EAC}" srcOrd="0" destOrd="0" presId="urn:microsoft.com/office/officeart/2018/2/layout/IconVerticalSolidList"/>
    <dgm:cxn modelId="{351A332F-A252-4D88-A873-0F5CCF36842B}" srcId="{A90045DA-3271-49AE-ABF5-3CE829B89784}" destId="{1B31A66B-9002-4A58-ACAC-BF562F9BFBF1}" srcOrd="1" destOrd="0" parTransId="{A44CE14D-466A-453A-A9A7-601032AA7084}" sibTransId="{2C3379D5-CEAA-442E-B1A0-7F6FC207D46B}"/>
    <dgm:cxn modelId="{41B0AA3E-D185-4A0C-9209-D909786E3CAF}" type="presOf" srcId="{0714AE95-A071-4EE5-8D98-3BC0B00B7B3C}" destId="{16157122-B295-4B35-8DFB-4AE13DCEA6F6}" srcOrd="0" destOrd="0" presId="urn:microsoft.com/office/officeart/2018/2/layout/IconVerticalSolidList"/>
    <dgm:cxn modelId="{E92A2746-CCD3-4902-96AF-10B0495E25EA}" srcId="{A90045DA-3271-49AE-ABF5-3CE829B89784}" destId="{510D33C5-0C16-48F4-88B0-BC827FE3E947}" srcOrd="3" destOrd="0" parTransId="{7E69F63A-F065-4572-9CCF-60659E3E2756}" sibTransId="{80DF36A7-3245-4D1E-9830-2C0C8CC4578C}"/>
    <dgm:cxn modelId="{EF8D4C47-37F0-44C4-ADF6-46504AB47A3A}" type="presOf" srcId="{510D33C5-0C16-48F4-88B0-BC827FE3E947}" destId="{C6083557-7408-4879-A950-E80D98E8FD44}" srcOrd="0" destOrd="3" presId="urn:microsoft.com/office/officeart/2018/2/layout/IconVerticalSolidList"/>
    <dgm:cxn modelId="{BF128D6F-336D-4183-A02D-BC525309F715}" srcId="{A90045DA-3271-49AE-ABF5-3CE829B89784}" destId="{6B886F8F-24E4-4D18-93C0-BBA76DB7DBB3}" srcOrd="2" destOrd="0" parTransId="{BE754E69-B0C7-4405-9431-2BB29B745DB1}" sibTransId="{01D12FBB-C329-489A-9871-C5D6F41B78AE}"/>
    <dgm:cxn modelId="{5F37D36F-A1F7-45A3-9B89-CE78730E14A4}" type="presOf" srcId="{9D4A8A55-609F-41BA-955A-D6A13B64FB51}" destId="{A42899BB-FC9C-4804-BC5C-95976A6A5C0B}" srcOrd="0" destOrd="0" presId="urn:microsoft.com/office/officeart/2018/2/layout/IconVerticalSolidList"/>
    <dgm:cxn modelId="{84FE5A94-EFAC-46AE-93A1-C720F162E5EE}" type="presOf" srcId="{3A10BB16-5BE5-4C3D-BA5B-3A9415D573D0}" destId="{F8592FED-2606-4C73-82F6-C909AA01AE97}" srcOrd="0" destOrd="0" presId="urn:microsoft.com/office/officeart/2018/2/layout/IconVerticalSolidList"/>
    <dgm:cxn modelId="{BB15759D-D48E-4C63-BC12-F363505D27EB}" type="presOf" srcId="{35DDEA61-C558-4361-AE19-747926FC94E9}" destId="{C6083557-7408-4879-A950-E80D98E8FD44}" srcOrd="0" destOrd="0" presId="urn:microsoft.com/office/officeart/2018/2/layout/IconVerticalSolidList"/>
    <dgm:cxn modelId="{32377CA3-A460-45F8-B17F-95EC00439694}" srcId="{0714AE95-A071-4EE5-8D98-3BC0B00B7B3C}" destId="{9D4A8A55-609F-41BA-955A-D6A13B64FB51}" srcOrd="1" destOrd="0" parTransId="{51FD6DCD-07B4-4D10-9096-3AF4516ABD4B}" sibTransId="{4B693A07-AF1B-4617-8A28-067B857E24DD}"/>
    <dgm:cxn modelId="{F301D5A6-80F6-4DDB-92C6-121270C422D8}" type="presOf" srcId="{D30A3213-6CC0-4E5F-9C3C-F90929ABBEAB}" destId="{BFAD6DC3-190D-4602-8ADA-DA8760A7AF26}" srcOrd="0" destOrd="0" presId="urn:microsoft.com/office/officeart/2018/2/layout/IconVerticalSolidList"/>
    <dgm:cxn modelId="{E44B81CF-3FF0-4A81-B20E-544D86B30F98}" srcId="{A90045DA-3271-49AE-ABF5-3CE829B89784}" destId="{35DDEA61-C558-4361-AE19-747926FC94E9}" srcOrd="0" destOrd="0" parTransId="{0C5D62BA-0B7E-4206-BAD0-08625AFA4D95}" sibTransId="{7B5B8EF1-FDE9-4974-89F2-AD94DE93B416}"/>
    <dgm:cxn modelId="{7C995CD7-4219-48BD-94E1-C68800C9670B}" srcId="{9D4A8A55-609F-41BA-955A-D6A13B64FB51}" destId="{3A10BB16-5BE5-4C3D-BA5B-3A9415D573D0}" srcOrd="0" destOrd="0" parTransId="{7B08A147-2733-475C-B86A-9F01770EEABB}" sibTransId="{70A72ABB-61A3-4B34-A39B-E9644A2E0024}"/>
    <dgm:cxn modelId="{F16E27DD-B0D2-4FA4-94F2-E771C3E30982}" srcId="{0714AE95-A071-4EE5-8D98-3BC0B00B7B3C}" destId="{D30A3213-6CC0-4E5F-9C3C-F90929ABBEAB}" srcOrd="0" destOrd="0" parTransId="{F1C755BD-7B7C-49B4-9AC5-ECCE3326D950}" sibTransId="{80B7188F-D437-4491-8E80-91F4B303229E}"/>
    <dgm:cxn modelId="{ECC979DD-BB4A-4B5E-B7D6-E49022FC6182}" type="presOf" srcId="{6B886F8F-24E4-4D18-93C0-BBA76DB7DBB3}" destId="{C6083557-7408-4879-A950-E80D98E8FD44}" srcOrd="0" destOrd="2" presId="urn:microsoft.com/office/officeart/2018/2/layout/IconVerticalSolidList"/>
    <dgm:cxn modelId="{C29120E5-359E-4D30-A9E7-EC57B0B8B024}" srcId="{0714AE95-A071-4EE5-8D98-3BC0B00B7B3C}" destId="{A90045DA-3271-49AE-ABF5-3CE829B89784}" srcOrd="2" destOrd="0" parTransId="{7BC7063C-B6B9-4C2D-9936-126719C7E158}" sibTransId="{C4C88D44-03DB-477D-91C7-7C5A37C400FB}"/>
    <dgm:cxn modelId="{4E2D9DCE-1FD0-410D-A707-D5925406EE38}" type="presParOf" srcId="{16157122-B295-4B35-8DFB-4AE13DCEA6F6}" destId="{3E9E6237-E6D8-4992-AFE1-6CDBE0ABB5CF}" srcOrd="0" destOrd="0" presId="urn:microsoft.com/office/officeart/2018/2/layout/IconVerticalSolidList"/>
    <dgm:cxn modelId="{B15325B1-A46E-4B06-8F3F-6331D01FDC9A}" type="presParOf" srcId="{3E9E6237-E6D8-4992-AFE1-6CDBE0ABB5CF}" destId="{7BE07924-ED48-4B27-BEB4-33A7089D577B}" srcOrd="0" destOrd="0" presId="urn:microsoft.com/office/officeart/2018/2/layout/IconVerticalSolidList"/>
    <dgm:cxn modelId="{F9F48AAF-EF4A-4DA2-9578-CA516D2EDA1F}" type="presParOf" srcId="{3E9E6237-E6D8-4992-AFE1-6CDBE0ABB5CF}" destId="{63F256BA-5D2F-401C-878D-D435624F3E08}" srcOrd="1" destOrd="0" presId="urn:microsoft.com/office/officeart/2018/2/layout/IconVerticalSolidList"/>
    <dgm:cxn modelId="{C760711A-E391-4A09-A01C-BE8ED7A04E19}" type="presParOf" srcId="{3E9E6237-E6D8-4992-AFE1-6CDBE0ABB5CF}" destId="{DB53490C-F9B9-4EF9-89F0-192692812A06}" srcOrd="2" destOrd="0" presId="urn:microsoft.com/office/officeart/2018/2/layout/IconVerticalSolidList"/>
    <dgm:cxn modelId="{E359D2F3-B057-468C-9098-EB9C35C3516A}" type="presParOf" srcId="{3E9E6237-E6D8-4992-AFE1-6CDBE0ABB5CF}" destId="{BFAD6DC3-190D-4602-8ADA-DA8760A7AF26}" srcOrd="3" destOrd="0" presId="urn:microsoft.com/office/officeart/2018/2/layout/IconVerticalSolidList"/>
    <dgm:cxn modelId="{396344A1-20EC-4693-B7FA-31F01C4BC75A}" type="presParOf" srcId="{16157122-B295-4B35-8DFB-4AE13DCEA6F6}" destId="{B9F35334-3A48-4C4E-A309-BD50AEFDBFBB}" srcOrd="1" destOrd="0" presId="urn:microsoft.com/office/officeart/2018/2/layout/IconVerticalSolidList"/>
    <dgm:cxn modelId="{0A2C7F96-BD8C-4CC7-9DA0-8D0CA118E047}" type="presParOf" srcId="{16157122-B295-4B35-8DFB-4AE13DCEA6F6}" destId="{DE89E26A-D77F-4D71-9EF9-B778A3AC5FB9}" srcOrd="2" destOrd="0" presId="urn:microsoft.com/office/officeart/2018/2/layout/IconVerticalSolidList"/>
    <dgm:cxn modelId="{3FAABCDB-83B7-4A34-A0B4-3408723525B8}" type="presParOf" srcId="{DE89E26A-D77F-4D71-9EF9-B778A3AC5FB9}" destId="{BF12DAC6-C7CA-42ED-9D29-F29F135705C2}" srcOrd="0" destOrd="0" presId="urn:microsoft.com/office/officeart/2018/2/layout/IconVerticalSolidList"/>
    <dgm:cxn modelId="{49BDD85E-50A9-4F5A-AED0-CA05201592C8}" type="presParOf" srcId="{DE89E26A-D77F-4D71-9EF9-B778A3AC5FB9}" destId="{61126DB3-73DD-4ABB-AB96-487428D7C0C5}" srcOrd="1" destOrd="0" presId="urn:microsoft.com/office/officeart/2018/2/layout/IconVerticalSolidList"/>
    <dgm:cxn modelId="{6980A19A-1780-4A89-A1DD-20F564A54921}" type="presParOf" srcId="{DE89E26A-D77F-4D71-9EF9-B778A3AC5FB9}" destId="{26C4CFA3-BD5E-4CF2-8433-D6F8DA34D6C2}" srcOrd="2" destOrd="0" presId="urn:microsoft.com/office/officeart/2018/2/layout/IconVerticalSolidList"/>
    <dgm:cxn modelId="{4EC2BB44-E5BC-4667-8430-6B15A095B7E7}" type="presParOf" srcId="{DE89E26A-D77F-4D71-9EF9-B778A3AC5FB9}" destId="{A42899BB-FC9C-4804-BC5C-95976A6A5C0B}" srcOrd="3" destOrd="0" presId="urn:microsoft.com/office/officeart/2018/2/layout/IconVerticalSolidList"/>
    <dgm:cxn modelId="{986622B2-ED3A-4AE1-ABC3-9D1C94D96A0D}" type="presParOf" srcId="{DE89E26A-D77F-4D71-9EF9-B778A3AC5FB9}" destId="{F8592FED-2606-4C73-82F6-C909AA01AE97}" srcOrd="4" destOrd="0" presId="urn:microsoft.com/office/officeart/2018/2/layout/IconVerticalSolidList"/>
    <dgm:cxn modelId="{132467F7-20BA-460F-BF4C-15F21F4E7FB3}" type="presParOf" srcId="{16157122-B295-4B35-8DFB-4AE13DCEA6F6}" destId="{3E47085A-1D36-41B1-BF30-56BA219B9A5F}" srcOrd="3" destOrd="0" presId="urn:microsoft.com/office/officeart/2018/2/layout/IconVerticalSolidList"/>
    <dgm:cxn modelId="{4FBCBE5E-AE23-4C6C-89CC-9C4524D421C6}" type="presParOf" srcId="{16157122-B295-4B35-8DFB-4AE13DCEA6F6}" destId="{3E8B05BA-1DC8-46F1-ABC5-871F4A8C45D4}" srcOrd="4" destOrd="0" presId="urn:microsoft.com/office/officeart/2018/2/layout/IconVerticalSolidList"/>
    <dgm:cxn modelId="{D633A9FD-EB3D-409A-939B-D77E6B4AE9D4}" type="presParOf" srcId="{3E8B05BA-1DC8-46F1-ABC5-871F4A8C45D4}" destId="{11D73666-456D-4C97-AD84-1EEA6BDFE386}" srcOrd="0" destOrd="0" presId="urn:microsoft.com/office/officeart/2018/2/layout/IconVerticalSolidList"/>
    <dgm:cxn modelId="{3F3B366F-9224-41A3-901B-B6EF4D24913F}" type="presParOf" srcId="{3E8B05BA-1DC8-46F1-ABC5-871F4A8C45D4}" destId="{8B3B0028-D505-4127-B3E9-CE18FE0A9959}" srcOrd="1" destOrd="0" presId="urn:microsoft.com/office/officeart/2018/2/layout/IconVerticalSolidList"/>
    <dgm:cxn modelId="{BE76E068-A311-43C9-B7CB-7908177998D5}" type="presParOf" srcId="{3E8B05BA-1DC8-46F1-ABC5-871F4A8C45D4}" destId="{E0BE11FD-F7DF-469B-9F7D-CB67771D6FCE}" srcOrd="2" destOrd="0" presId="urn:microsoft.com/office/officeart/2018/2/layout/IconVerticalSolidList"/>
    <dgm:cxn modelId="{9637AD28-715A-4E5C-B8EF-B2ED11C0F18F}" type="presParOf" srcId="{3E8B05BA-1DC8-46F1-ABC5-871F4A8C45D4}" destId="{14270234-D6F0-4D5C-9030-2D5BC9F73EAC}" srcOrd="3" destOrd="0" presId="urn:microsoft.com/office/officeart/2018/2/layout/IconVerticalSolidList"/>
    <dgm:cxn modelId="{357929B1-8CFD-481E-81FB-573381BE6892}" type="presParOf" srcId="{3E8B05BA-1DC8-46F1-ABC5-871F4A8C45D4}" destId="{C6083557-7408-4879-A950-E80D98E8FD44}"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A68324-0F29-4884-983F-139E95601C4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B04A871-D5CB-462E-AE64-A2114328C62A}">
      <dgm:prSet/>
      <dgm:spPr/>
      <dgm:t>
        <a:bodyPr/>
        <a:lstStyle/>
        <a:p>
          <a:r>
            <a:rPr lang="en-GB"/>
            <a:t>People are deterred from actions when they refrain from them because they dislike what they believe to be the possible consequences of those actions </a:t>
          </a:r>
          <a:endParaRPr lang="en-US"/>
        </a:p>
      </dgm:t>
    </dgm:pt>
    <dgm:pt modelId="{C3AF1107-CC86-457E-B06F-68C52709F93A}" type="parTrans" cxnId="{6516F425-CB6F-4031-8118-00971C52B1D2}">
      <dgm:prSet/>
      <dgm:spPr/>
      <dgm:t>
        <a:bodyPr/>
        <a:lstStyle/>
        <a:p>
          <a:endParaRPr lang="en-US"/>
        </a:p>
      </dgm:t>
    </dgm:pt>
    <dgm:pt modelId="{3B0B25AD-350A-406F-B6DD-160854334731}" type="sibTrans" cxnId="{6516F425-CB6F-4031-8118-00971C52B1D2}">
      <dgm:prSet/>
      <dgm:spPr/>
      <dgm:t>
        <a:bodyPr/>
        <a:lstStyle/>
        <a:p>
          <a:endParaRPr lang="en-US"/>
        </a:p>
      </dgm:t>
    </dgm:pt>
    <dgm:pt modelId="{C066BDE3-0A88-4322-A100-65803B01A479}">
      <dgm:prSet/>
      <dgm:spPr/>
      <dgm:t>
        <a:bodyPr/>
        <a:lstStyle/>
        <a:p>
          <a:r>
            <a:rPr lang="en-GB" dirty="0"/>
            <a:t>(Walker, 1991, p. 13).</a:t>
          </a:r>
          <a:endParaRPr lang="en-US" dirty="0"/>
        </a:p>
      </dgm:t>
    </dgm:pt>
    <dgm:pt modelId="{13F0F917-6378-457E-BD2E-B303496B594E}" type="parTrans" cxnId="{F2702A48-57A8-4DDB-9E6D-34D5B495318D}">
      <dgm:prSet/>
      <dgm:spPr/>
      <dgm:t>
        <a:bodyPr/>
        <a:lstStyle/>
        <a:p>
          <a:endParaRPr lang="en-US"/>
        </a:p>
      </dgm:t>
    </dgm:pt>
    <dgm:pt modelId="{32CE4EEA-B4E3-410A-9365-067AE073007F}" type="sibTrans" cxnId="{F2702A48-57A8-4DDB-9E6D-34D5B495318D}">
      <dgm:prSet/>
      <dgm:spPr/>
      <dgm:t>
        <a:bodyPr/>
        <a:lstStyle/>
        <a:p>
          <a:endParaRPr lang="en-US"/>
        </a:p>
      </dgm:t>
    </dgm:pt>
    <dgm:pt modelId="{878D9925-7735-43EE-9245-BD1ACD1C067F}" type="pres">
      <dgm:prSet presAssocID="{66A68324-0F29-4884-983F-139E95601C4C}" presName="root" presStyleCnt="0">
        <dgm:presLayoutVars>
          <dgm:dir/>
          <dgm:resizeHandles val="exact"/>
        </dgm:presLayoutVars>
      </dgm:prSet>
      <dgm:spPr/>
    </dgm:pt>
    <dgm:pt modelId="{ECD0E52A-022D-453F-91B7-ED381D159987}" type="pres">
      <dgm:prSet presAssocID="{9B04A871-D5CB-462E-AE64-A2114328C62A}" presName="compNode" presStyleCnt="0"/>
      <dgm:spPr/>
    </dgm:pt>
    <dgm:pt modelId="{616EB713-BFCE-471E-A3C0-7E44B6746B23}" type="pres">
      <dgm:prSet presAssocID="{9B04A871-D5CB-462E-AE64-A2114328C62A}" presName="bgRect" presStyleLbl="bgShp" presStyleIdx="0" presStyleCnt="2"/>
      <dgm:spPr/>
    </dgm:pt>
    <dgm:pt modelId="{2DC7E762-29A6-4DB6-B22B-CB456F983BB7}" type="pres">
      <dgm:prSet presAssocID="{9B04A871-D5CB-462E-AE64-A2114328C6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A786794E-534D-4CB3-91D9-4164B2F14883}" type="pres">
      <dgm:prSet presAssocID="{9B04A871-D5CB-462E-AE64-A2114328C62A}" presName="spaceRect" presStyleCnt="0"/>
      <dgm:spPr/>
    </dgm:pt>
    <dgm:pt modelId="{7BC68928-2EE0-4FD5-A184-1387B48BF988}" type="pres">
      <dgm:prSet presAssocID="{9B04A871-D5CB-462E-AE64-A2114328C62A}" presName="parTx" presStyleLbl="revTx" presStyleIdx="0" presStyleCnt="2">
        <dgm:presLayoutVars>
          <dgm:chMax val="0"/>
          <dgm:chPref val="0"/>
        </dgm:presLayoutVars>
      </dgm:prSet>
      <dgm:spPr/>
    </dgm:pt>
    <dgm:pt modelId="{FD1B4410-B449-4A44-A3F4-2CC7BA4DBBAC}" type="pres">
      <dgm:prSet presAssocID="{3B0B25AD-350A-406F-B6DD-160854334731}" presName="sibTrans" presStyleCnt="0"/>
      <dgm:spPr/>
    </dgm:pt>
    <dgm:pt modelId="{4128158F-0100-4919-968B-B3E490CD1177}" type="pres">
      <dgm:prSet presAssocID="{C066BDE3-0A88-4322-A100-65803B01A479}" presName="compNode" presStyleCnt="0"/>
      <dgm:spPr/>
    </dgm:pt>
    <dgm:pt modelId="{C5C972DE-59C8-4D64-AD07-26D9300DEEDA}" type="pres">
      <dgm:prSet presAssocID="{C066BDE3-0A88-4322-A100-65803B01A479}" presName="bgRect" presStyleLbl="bgShp" presStyleIdx="1" presStyleCnt="2"/>
      <dgm:spPr/>
    </dgm:pt>
    <dgm:pt modelId="{6C4CCEE7-AFE4-40A3-B430-67E4AA85CEAE}" type="pres">
      <dgm:prSet presAssocID="{C066BDE3-0A88-4322-A100-65803B01A4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vron Arrows"/>
        </a:ext>
      </dgm:extLst>
    </dgm:pt>
    <dgm:pt modelId="{1E010AC2-E4F0-4E6C-9B45-34B897B053BC}" type="pres">
      <dgm:prSet presAssocID="{C066BDE3-0A88-4322-A100-65803B01A479}" presName="spaceRect" presStyleCnt="0"/>
      <dgm:spPr/>
    </dgm:pt>
    <dgm:pt modelId="{26B03438-E05F-43E7-8515-CD07E4EC61DA}" type="pres">
      <dgm:prSet presAssocID="{C066BDE3-0A88-4322-A100-65803B01A479}" presName="parTx" presStyleLbl="revTx" presStyleIdx="1" presStyleCnt="2">
        <dgm:presLayoutVars>
          <dgm:chMax val="0"/>
          <dgm:chPref val="0"/>
        </dgm:presLayoutVars>
      </dgm:prSet>
      <dgm:spPr/>
    </dgm:pt>
  </dgm:ptLst>
  <dgm:cxnLst>
    <dgm:cxn modelId="{12095602-E2DE-44D2-9AD5-0CE41894CA60}" type="presOf" srcId="{C066BDE3-0A88-4322-A100-65803B01A479}" destId="{26B03438-E05F-43E7-8515-CD07E4EC61DA}" srcOrd="0" destOrd="0" presId="urn:microsoft.com/office/officeart/2018/2/layout/IconVerticalSolidList"/>
    <dgm:cxn modelId="{6516F425-CB6F-4031-8118-00971C52B1D2}" srcId="{66A68324-0F29-4884-983F-139E95601C4C}" destId="{9B04A871-D5CB-462E-AE64-A2114328C62A}" srcOrd="0" destOrd="0" parTransId="{C3AF1107-CC86-457E-B06F-68C52709F93A}" sibTransId="{3B0B25AD-350A-406F-B6DD-160854334731}"/>
    <dgm:cxn modelId="{F2702A48-57A8-4DDB-9E6D-34D5B495318D}" srcId="{66A68324-0F29-4884-983F-139E95601C4C}" destId="{C066BDE3-0A88-4322-A100-65803B01A479}" srcOrd="1" destOrd="0" parTransId="{13F0F917-6378-457E-BD2E-B303496B594E}" sibTransId="{32CE4EEA-B4E3-410A-9365-067AE073007F}"/>
    <dgm:cxn modelId="{AAD81796-FA58-4A77-A7B0-10D87684E336}" type="presOf" srcId="{66A68324-0F29-4884-983F-139E95601C4C}" destId="{878D9925-7735-43EE-9245-BD1ACD1C067F}" srcOrd="0" destOrd="0" presId="urn:microsoft.com/office/officeart/2018/2/layout/IconVerticalSolidList"/>
    <dgm:cxn modelId="{E4494BFC-659F-44B0-AE39-FACAB5AAF927}" type="presOf" srcId="{9B04A871-D5CB-462E-AE64-A2114328C62A}" destId="{7BC68928-2EE0-4FD5-A184-1387B48BF988}" srcOrd="0" destOrd="0" presId="urn:microsoft.com/office/officeart/2018/2/layout/IconVerticalSolidList"/>
    <dgm:cxn modelId="{93D91F6D-93CF-4F21-A5CB-C3E84D4F5DE5}" type="presParOf" srcId="{878D9925-7735-43EE-9245-BD1ACD1C067F}" destId="{ECD0E52A-022D-453F-91B7-ED381D159987}" srcOrd="0" destOrd="0" presId="urn:microsoft.com/office/officeart/2018/2/layout/IconVerticalSolidList"/>
    <dgm:cxn modelId="{12D4F014-DACE-4C4F-8178-A0CFBE61DE06}" type="presParOf" srcId="{ECD0E52A-022D-453F-91B7-ED381D159987}" destId="{616EB713-BFCE-471E-A3C0-7E44B6746B23}" srcOrd="0" destOrd="0" presId="urn:microsoft.com/office/officeart/2018/2/layout/IconVerticalSolidList"/>
    <dgm:cxn modelId="{C866092B-FF46-494A-A66B-BF5D14A13581}" type="presParOf" srcId="{ECD0E52A-022D-453F-91B7-ED381D159987}" destId="{2DC7E762-29A6-4DB6-B22B-CB456F983BB7}" srcOrd="1" destOrd="0" presId="urn:microsoft.com/office/officeart/2018/2/layout/IconVerticalSolidList"/>
    <dgm:cxn modelId="{43362A33-0A4D-4A60-BA6A-4B718BD211DD}" type="presParOf" srcId="{ECD0E52A-022D-453F-91B7-ED381D159987}" destId="{A786794E-534D-4CB3-91D9-4164B2F14883}" srcOrd="2" destOrd="0" presId="urn:microsoft.com/office/officeart/2018/2/layout/IconVerticalSolidList"/>
    <dgm:cxn modelId="{62814789-4C2F-4BC5-8C7C-A2F7CF7A7610}" type="presParOf" srcId="{ECD0E52A-022D-453F-91B7-ED381D159987}" destId="{7BC68928-2EE0-4FD5-A184-1387B48BF988}" srcOrd="3" destOrd="0" presId="urn:microsoft.com/office/officeart/2018/2/layout/IconVerticalSolidList"/>
    <dgm:cxn modelId="{3AF51D52-0E71-48A8-B4EF-599C265EBBF7}" type="presParOf" srcId="{878D9925-7735-43EE-9245-BD1ACD1C067F}" destId="{FD1B4410-B449-4A44-A3F4-2CC7BA4DBBAC}" srcOrd="1" destOrd="0" presId="urn:microsoft.com/office/officeart/2018/2/layout/IconVerticalSolidList"/>
    <dgm:cxn modelId="{9B1065EE-AD63-49BF-B8CA-1EA656F75BB6}" type="presParOf" srcId="{878D9925-7735-43EE-9245-BD1ACD1C067F}" destId="{4128158F-0100-4919-968B-B3E490CD1177}" srcOrd="2" destOrd="0" presId="urn:microsoft.com/office/officeart/2018/2/layout/IconVerticalSolidList"/>
    <dgm:cxn modelId="{CF645B13-8FD9-4BF6-BE4A-E98175465949}" type="presParOf" srcId="{4128158F-0100-4919-968B-B3E490CD1177}" destId="{C5C972DE-59C8-4D64-AD07-26D9300DEEDA}" srcOrd="0" destOrd="0" presId="urn:microsoft.com/office/officeart/2018/2/layout/IconVerticalSolidList"/>
    <dgm:cxn modelId="{89E03942-3D33-4A15-B82B-4B9F8E0E35DF}" type="presParOf" srcId="{4128158F-0100-4919-968B-B3E490CD1177}" destId="{6C4CCEE7-AFE4-40A3-B430-67E4AA85CEAE}" srcOrd="1" destOrd="0" presId="urn:microsoft.com/office/officeart/2018/2/layout/IconVerticalSolidList"/>
    <dgm:cxn modelId="{AC702BAF-3667-4A49-A3EC-ADB606294239}" type="presParOf" srcId="{4128158F-0100-4919-968B-B3E490CD1177}" destId="{1E010AC2-E4F0-4E6C-9B45-34B897B053BC}" srcOrd="2" destOrd="0" presId="urn:microsoft.com/office/officeart/2018/2/layout/IconVerticalSolidList"/>
    <dgm:cxn modelId="{2EBAF206-3877-4EFB-84A4-0241DBE5BC93}" type="presParOf" srcId="{4128158F-0100-4919-968B-B3E490CD1177}" destId="{26B03438-E05F-43E7-8515-CD07E4EC61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670870-2786-45E6-94BC-658FF66EE593}"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CD8538A3-B020-4413-A9A9-07E5499CC7BF}">
      <dgm:prSet/>
      <dgm:spPr/>
      <dgm:t>
        <a:bodyPr/>
        <a:lstStyle/>
        <a:p>
          <a:r>
            <a:rPr lang="en-GB"/>
            <a:t>The moral commitment to society and the internalisation of legal norms through the process of socialisation</a:t>
          </a:r>
          <a:endParaRPr lang="en-US"/>
        </a:p>
      </dgm:t>
    </dgm:pt>
    <dgm:pt modelId="{73228B4F-52AA-4046-AC9A-19CC41D4A7D2}" type="parTrans" cxnId="{05CA2B50-C467-4057-9D92-6956D5637489}">
      <dgm:prSet/>
      <dgm:spPr/>
      <dgm:t>
        <a:bodyPr/>
        <a:lstStyle/>
        <a:p>
          <a:endParaRPr lang="en-US"/>
        </a:p>
      </dgm:t>
    </dgm:pt>
    <dgm:pt modelId="{C1F8E507-2BC0-4642-A86C-F3D946BE3544}" type="sibTrans" cxnId="{05CA2B50-C467-4057-9D92-6956D5637489}">
      <dgm:prSet/>
      <dgm:spPr/>
      <dgm:t>
        <a:bodyPr/>
        <a:lstStyle/>
        <a:p>
          <a:endParaRPr lang="en-US"/>
        </a:p>
      </dgm:t>
    </dgm:pt>
    <dgm:pt modelId="{393AE438-1ECF-4AC0-ABD7-5F8EEF2272CA}">
      <dgm:prSet/>
      <dgm:spPr/>
      <dgm:t>
        <a:bodyPr/>
        <a:lstStyle/>
        <a:p>
          <a:r>
            <a:rPr lang="en-GB"/>
            <a:t>There is social disapproval and the fear of informal sanctions by peers</a:t>
          </a:r>
          <a:endParaRPr lang="en-US"/>
        </a:p>
      </dgm:t>
    </dgm:pt>
    <dgm:pt modelId="{CA44F05D-356B-4ACF-843A-818DE6CDDC7D}" type="parTrans" cxnId="{7295613D-A1F2-4836-89E0-8E3A8A3FB6A5}">
      <dgm:prSet/>
      <dgm:spPr/>
      <dgm:t>
        <a:bodyPr/>
        <a:lstStyle/>
        <a:p>
          <a:endParaRPr lang="en-US"/>
        </a:p>
      </dgm:t>
    </dgm:pt>
    <dgm:pt modelId="{B732690B-E166-4685-B560-D7117DD28A31}" type="sibTrans" cxnId="{7295613D-A1F2-4836-89E0-8E3A8A3FB6A5}">
      <dgm:prSet/>
      <dgm:spPr/>
      <dgm:t>
        <a:bodyPr/>
        <a:lstStyle/>
        <a:p>
          <a:endParaRPr lang="en-US"/>
        </a:p>
      </dgm:t>
    </dgm:pt>
    <dgm:pt modelId="{EEC47115-D72C-4BA1-92E2-51ADA6A4745F}">
      <dgm:prSet/>
      <dgm:spPr/>
      <dgm:t>
        <a:bodyPr/>
        <a:lstStyle/>
        <a:p>
          <a:r>
            <a:rPr lang="en-GB" dirty="0"/>
            <a:t>The threat of punishment and the fear of physical, mental or material pain or deprivation (</a:t>
          </a:r>
          <a:r>
            <a:rPr lang="en-GB" dirty="0" err="1"/>
            <a:t>Grasmick</a:t>
          </a:r>
          <a:r>
            <a:rPr lang="en-GB" dirty="0"/>
            <a:t> &amp; Green, 1980)</a:t>
          </a:r>
          <a:endParaRPr lang="en-US" dirty="0"/>
        </a:p>
      </dgm:t>
    </dgm:pt>
    <dgm:pt modelId="{D719EDD4-B539-4D70-B969-9B380E97A532}" type="parTrans" cxnId="{CAA55E12-1D10-48AF-9BF0-122B27A44AF1}">
      <dgm:prSet/>
      <dgm:spPr/>
      <dgm:t>
        <a:bodyPr/>
        <a:lstStyle/>
        <a:p>
          <a:endParaRPr lang="en-US"/>
        </a:p>
      </dgm:t>
    </dgm:pt>
    <dgm:pt modelId="{BB47F85C-E9DD-4D52-A39E-9212A3B135B2}" type="sibTrans" cxnId="{CAA55E12-1D10-48AF-9BF0-122B27A44AF1}">
      <dgm:prSet/>
      <dgm:spPr/>
      <dgm:t>
        <a:bodyPr/>
        <a:lstStyle/>
        <a:p>
          <a:endParaRPr lang="en-US"/>
        </a:p>
      </dgm:t>
    </dgm:pt>
    <dgm:pt modelId="{D677A4B8-5768-4C71-926B-C5CF70772913}">
      <dgm:prSet/>
      <dgm:spPr/>
      <dgm:t>
        <a:bodyPr/>
        <a:lstStyle/>
        <a:p>
          <a:r>
            <a:rPr lang="en-GB"/>
            <a:t>That of physical obstacles which prevent the practical commission of crime (Walker, 1991)</a:t>
          </a:r>
          <a:endParaRPr lang="en-US"/>
        </a:p>
      </dgm:t>
    </dgm:pt>
    <dgm:pt modelId="{9875F541-977F-4E39-B0B3-7D98DD62587F}" type="parTrans" cxnId="{E31F17E4-BB7B-48ED-B8A9-BFF4EEA4541B}">
      <dgm:prSet/>
      <dgm:spPr/>
      <dgm:t>
        <a:bodyPr/>
        <a:lstStyle/>
        <a:p>
          <a:endParaRPr lang="en-US"/>
        </a:p>
      </dgm:t>
    </dgm:pt>
    <dgm:pt modelId="{AC69AF3A-A542-4DA8-8165-B317451C9302}" type="sibTrans" cxnId="{E31F17E4-BB7B-48ED-B8A9-BFF4EEA4541B}">
      <dgm:prSet/>
      <dgm:spPr/>
      <dgm:t>
        <a:bodyPr/>
        <a:lstStyle/>
        <a:p>
          <a:endParaRPr lang="en-US"/>
        </a:p>
      </dgm:t>
    </dgm:pt>
    <dgm:pt modelId="{0143729E-E207-4445-AD46-1AEE3CE1B1BA}" type="pres">
      <dgm:prSet presAssocID="{B9670870-2786-45E6-94BC-658FF66EE593}" presName="linear" presStyleCnt="0">
        <dgm:presLayoutVars>
          <dgm:animLvl val="lvl"/>
          <dgm:resizeHandles val="exact"/>
        </dgm:presLayoutVars>
      </dgm:prSet>
      <dgm:spPr/>
    </dgm:pt>
    <dgm:pt modelId="{DA799D76-2072-4D65-9F78-E052813ACC7D}" type="pres">
      <dgm:prSet presAssocID="{CD8538A3-B020-4413-A9A9-07E5499CC7BF}" presName="parentText" presStyleLbl="node1" presStyleIdx="0" presStyleCnt="4">
        <dgm:presLayoutVars>
          <dgm:chMax val="0"/>
          <dgm:bulletEnabled val="1"/>
        </dgm:presLayoutVars>
      </dgm:prSet>
      <dgm:spPr/>
    </dgm:pt>
    <dgm:pt modelId="{74C0B0EF-E4D4-4AD7-9E3E-786C5F0F3333}" type="pres">
      <dgm:prSet presAssocID="{C1F8E507-2BC0-4642-A86C-F3D946BE3544}" presName="spacer" presStyleCnt="0"/>
      <dgm:spPr/>
    </dgm:pt>
    <dgm:pt modelId="{8419F20B-AD71-4A91-958A-F6A1D4907B9B}" type="pres">
      <dgm:prSet presAssocID="{393AE438-1ECF-4AC0-ABD7-5F8EEF2272CA}" presName="parentText" presStyleLbl="node1" presStyleIdx="1" presStyleCnt="4">
        <dgm:presLayoutVars>
          <dgm:chMax val="0"/>
          <dgm:bulletEnabled val="1"/>
        </dgm:presLayoutVars>
      </dgm:prSet>
      <dgm:spPr/>
    </dgm:pt>
    <dgm:pt modelId="{91EB7B7E-FD09-493E-8D20-9892B30FFA93}" type="pres">
      <dgm:prSet presAssocID="{B732690B-E166-4685-B560-D7117DD28A31}" presName="spacer" presStyleCnt="0"/>
      <dgm:spPr/>
    </dgm:pt>
    <dgm:pt modelId="{2C0A1101-128A-4E6D-A0E1-5EB0C7B3B9EB}" type="pres">
      <dgm:prSet presAssocID="{EEC47115-D72C-4BA1-92E2-51ADA6A4745F}" presName="parentText" presStyleLbl="node1" presStyleIdx="2" presStyleCnt="4">
        <dgm:presLayoutVars>
          <dgm:chMax val="0"/>
          <dgm:bulletEnabled val="1"/>
        </dgm:presLayoutVars>
      </dgm:prSet>
      <dgm:spPr/>
    </dgm:pt>
    <dgm:pt modelId="{B535B801-C445-4413-89F6-6853F3478D08}" type="pres">
      <dgm:prSet presAssocID="{BB47F85C-E9DD-4D52-A39E-9212A3B135B2}" presName="spacer" presStyleCnt="0"/>
      <dgm:spPr/>
    </dgm:pt>
    <dgm:pt modelId="{9EBC48F3-5ECD-46B0-BE79-C19CC83165F3}" type="pres">
      <dgm:prSet presAssocID="{D677A4B8-5768-4C71-926B-C5CF70772913}" presName="parentText" presStyleLbl="node1" presStyleIdx="3" presStyleCnt="4">
        <dgm:presLayoutVars>
          <dgm:chMax val="0"/>
          <dgm:bulletEnabled val="1"/>
        </dgm:presLayoutVars>
      </dgm:prSet>
      <dgm:spPr/>
    </dgm:pt>
  </dgm:ptLst>
  <dgm:cxnLst>
    <dgm:cxn modelId="{91055906-2127-442B-AEFE-E92601097A52}" type="presOf" srcId="{EEC47115-D72C-4BA1-92E2-51ADA6A4745F}" destId="{2C0A1101-128A-4E6D-A0E1-5EB0C7B3B9EB}" srcOrd="0" destOrd="0" presId="urn:microsoft.com/office/officeart/2005/8/layout/vList2"/>
    <dgm:cxn modelId="{CAA55E12-1D10-48AF-9BF0-122B27A44AF1}" srcId="{B9670870-2786-45E6-94BC-658FF66EE593}" destId="{EEC47115-D72C-4BA1-92E2-51ADA6A4745F}" srcOrd="2" destOrd="0" parTransId="{D719EDD4-B539-4D70-B969-9B380E97A532}" sibTransId="{BB47F85C-E9DD-4D52-A39E-9212A3B135B2}"/>
    <dgm:cxn modelId="{7295613D-A1F2-4836-89E0-8E3A8A3FB6A5}" srcId="{B9670870-2786-45E6-94BC-658FF66EE593}" destId="{393AE438-1ECF-4AC0-ABD7-5F8EEF2272CA}" srcOrd="1" destOrd="0" parTransId="{CA44F05D-356B-4ACF-843A-818DE6CDDC7D}" sibTransId="{B732690B-E166-4685-B560-D7117DD28A31}"/>
    <dgm:cxn modelId="{9985236B-81AD-41A2-805A-F595B910F0AE}" type="presOf" srcId="{CD8538A3-B020-4413-A9A9-07E5499CC7BF}" destId="{DA799D76-2072-4D65-9F78-E052813ACC7D}" srcOrd="0" destOrd="0" presId="urn:microsoft.com/office/officeart/2005/8/layout/vList2"/>
    <dgm:cxn modelId="{05CA2B50-C467-4057-9D92-6956D5637489}" srcId="{B9670870-2786-45E6-94BC-658FF66EE593}" destId="{CD8538A3-B020-4413-A9A9-07E5499CC7BF}" srcOrd="0" destOrd="0" parTransId="{73228B4F-52AA-4046-AC9A-19CC41D4A7D2}" sibTransId="{C1F8E507-2BC0-4642-A86C-F3D946BE3544}"/>
    <dgm:cxn modelId="{B6E6DD7A-4355-4A21-887C-379961100A98}" type="presOf" srcId="{393AE438-1ECF-4AC0-ABD7-5F8EEF2272CA}" destId="{8419F20B-AD71-4A91-958A-F6A1D4907B9B}" srcOrd="0" destOrd="0" presId="urn:microsoft.com/office/officeart/2005/8/layout/vList2"/>
    <dgm:cxn modelId="{19E54C87-2CE1-4C07-A8DC-D7AC7B0B72DF}" type="presOf" srcId="{D677A4B8-5768-4C71-926B-C5CF70772913}" destId="{9EBC48F3-5ECD-46B0-BE79-C19CC83165F3}" srcOrd="0" destOrd="0" presId="urn:microsoft.com/office/officeart/2005/8/layout/vList2"/>
    <dgm:cxn modelId="{E31F17E4-BB7B-48ED-B8A9-BFF4EEA4541B}" srcId="{B9670870-2786-45E6-94BC-658FF66EE593}" destId="{D677A4B8-5768-4C71-926B-C5CF70772913}" srcOrd="3" destOrd="0" parTransId="{9875F541-977F-4E39-B0B3-7D98DD62587F}" sibTransId="{AC69AF3A-A542-4DA8-8165-B317451C9302}"/>
    <dgm:cxn modelId="{1C8347EA-1107-48F0-82D8-B12FD8D21CB1}" type="presOf" srcId="{B9670870-2786-45E6-94BC-658FF66EE593}" destId="{0143729E-E207-4445-AD46-1AEE3CE1B1BA}" srcOrd="0" destOrd="0" presId="urn:microsoft.com/office/officeart/2005/8/layout/vList2"/>
    <dgm:cxn modelId="{8B61FD19-6190-423C-8C17-71F814EF795E}" type="presParOf" srcId="{0143729E-E207-4445-AD46-1AEE3CE1B1BA}" destId="{DA799D76-2072-4D65-9F78-E052813ACC7D}" srcOrd="0" destOrd="0" presId="urn:microsoft.com/office/officeart/2005/8/layout/vList2"/>
    <dgm:cxn modelId="{D17699D4-F868-4714-8D38-C5AE45EDAA7A}" type="presParOf" srcId="{0143729E-E207-4445-AD46-1AEE3CE1B1BA}" destId="{74C0B0EF-E4D4-4AD7-9E3E-786C5F0F3333}" srcOrd="1" destOrd="0" presId="urn:microsoft.com/office/officeart/2005/8/layout/vList2"/>
    <dgm:cxn modelId="{41E43021-9502-4BAA-AFE0-963A470882C7}" type="presParOf" srcId="{0143729E-E207-4445-AD46-1AEE3CE1B1BA}" destId="{8419F20B-AD71-4A91-958A-F6A1D4907B9B}" srcOrd="2" destOrd="0" presId="urn:microsoft.com/office/officeart/2005/8/layout/vList2"/>
    <dgm:cxn modelId="{8316BABB-E34C-49AE-84FE-C920998CE7FE}" type="presParOf" srcId="{0143729E-E207-4445-AD46-1AEE3CE1B1BA}" destId="{91EB7B7E-FD09-493E-8D20-9892B30FFA93}" srcOrd="3" destOrd="0" presId="urn:microsoft.com/office/officeart/2005/8/layout/vList2"/>
    <dgm:cxn modelId="{C024478D-D9AB-46B0-AAF2-954A09CC30B2}" type="presParOf" srcId="{0143729E-E207-4445-AD46-1AEE3CE1B1BA}" destId="{2C0A1101-128A-4E6D-A0E1-5EB0C7B3B9EB}" srcOrd="4" destOrd="0" presId="urn:microsoft.com/office/officeart/2005/8/layout/vList2"/>
    <dgm:cxn modelId="{25E74339-DFAF-4B26-A9AA-230051DDAE73}" type="presParOf" srcId="{0143729E-E207-4445-AD46-1AEE3CE1B1BA}" destId="{B535B801-C445-4413-89F6-6853F3478D08}" srcOrd="5" destOrd="0" presId="urn:microsoft.com/office/officeart/2005/8/layout/vList2"/>
    <dgm:cxn modelId="{80E0EF6A-E8F6-4B36-BC61-20E7EFBC27E8}" type="presParOf" srcId="{0143729E-E207-4445-AD46-1AEE3CE1B1BA}" destId="{9EBC48F3-5ECD-46B0-BE79-C19CC83165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7B5B17-15C4-4AD8-B23D-9BAB0FCD075A}" type="doc">
      <dgm:prSet loTypeId="urn:microsoft.com/office/officeart/2005/8/layout/vProcess5" loCatId="process" qsTypeId="urn:microsoft.com/office/officeart/2005/8/quickstyle/simple2" qsCatId="simple" csTypeId="urn:microsoft.com/office/officeart/2005/8/colors/accent3_2" csCatId="accent3"/>
      <dgm:spPr/>
      <dgm:t>
        <a:bodyPr/>
        <a:lstStyle/>
        <a:p>
          <a:endParaRPr lang="en-US"/>
        </a:p>
      </dgm:t>
    </dgm:pt>
    <dgm:pt modelId="{0864A537-25F5-4712-BDC1-8B8EB2E10573}">
      <dgm:prSet/>
      <dgm:spPr/>
      <dgm:t>
        <a:bodyPr/>
        <a:lstStyle/>
        <a:p>
          <a:r>
            <a:rPr lang="en-GB"/>
            <a:t>The aim of general deterrence is </a:t>
          </a:r>
          <a:endParaRPr lang="en-US"/>
        </a:p>
      </dgm:t>
    </dgm:pt>
    <dgm:pt modelId="{E0332CBB-6F19-4B80-A355-1E3A25968F63}" type="parTrans" cxnId="{B44C8E24-B166-452E-8269-F5A5909BB443}">
      <dgm:prSet/>
      <dgm:spPr/>
      <dgm:t>
        <a:bodyPr/>
        <a:lstStyle/>
        <a:p>
          <a:endParaRPr lang="en-US"/>
        </a:p>
      </dgm:t>
    </dgm:pt>
    <dgm:pt modelId="{E80E6B82-F4E2-496C-94A7-1A00E1DBE3E0}" type="sibTrans" cxnId="{B44C8E24-B166-452E-8269-F5A5909BB443}">
      <dgm:prSet/>
      <dgm:spPr/>
      <dgm:t>
        <a:bodyPr/>
        <a:lstStyle/>
        <a:p>
          <a:endParaRPr lang="en-US"/>
        </a:p>
      </dgm:t>
    </dgm:pt>
    <dgm:pt modelId="{E16B3BDC-B05D-4923-82A5-6570FD6228CA}">
      <dgm:prSet/>
      <dgm:spPr/>
      <dgm:t>
        <a:bodyPr/>
        <a:lstStyle/>
        <a:p>
          <a:r>
            <a:rPr lang="en-GB"/>
            <a:t>To create a fear of punishment in others</a:t>
          </a:r>
          <a:endParaRPr lang="en-US"/>
        </a:p>
      </dgm:t>
    </dgm:pt>
    <dgm:pt modelId="{B18EE1CE-A68B-444A-917B-CB0C4A354C29}" type="parTrans" cxnId="{62AEC2C1-B57B-4FE0-B542-44428B59449F}">
      <dgm:prSet/>
      <dgm:spPr/>
      <dgm:t>
        <a:bodyPr/>
        <a:lstStyle/>
        <a:p>
          <a:endParaRPr lang="en-US"/>
        </a:p>
      </dgm:t>
    </dgm:pt>
    <dgm:pt modelId="{A3A8BCBB-98A7-42F6-8CDC-F6B977ECCD47}" type="sibTrans" cxnId="{62AEC2C1-B57B-4FE0-B542-44428B59449F}">
      <dgm:prSet/>
      <dgm:spPr/>
      <dgm:t>
        <a:bodyPr/>
        <a:lstStyle/>
        <a:p>
          <a:endParaRPr lang="en-US"/>
        </a:p>
      </dgm:t>
    </dgm:pt>
    <dgm:pt modelId="{278436A4-E54E-4EA9-AD63-32715787631C}">
      <dgm:prSet/>
      <dgm:spPr/>
      <dgm:t>
        <a:bodyPr/>
        <a:lstStyle/>
        <a:p>
          <a:r>
            <a:rPr lang="en-GB"/>
            <a:t>And as part of this process it may sometimes be necessary for the innocent to be punished in order to achieve the greater social  impact</a:t>
          </a:r>
          <a:endParaRPr lang="en-US"/>
        </a:p>
      </dgm:t>
    </dgm:pt>
    <dgm:pt modelId="{7E14B8ED-7F75-4146-B564-19B73B959379}" type="parTrans" cxnId="{82E873DA-BFC2-44DF-BF72-6E14AE53BD91}">
      <dgm:prSet/>
      <dgm:spPr/>
      <dgm:t>
        <a:bodyPr/>
        <a:lstStyle/>
        <a:p>
          <a:endParaRPr lang="en-US"/>
        </a:p>
      </dgm:t>
    </dgm:pt>
    <dgm:pt modelId="{EFBC5476-1BD0-4518-8D7E-7A447DF6B28A}" type="sibTrans" cxnId="{82E873DA-BFC2-44DF-BF72-6E14AE53BD91}">
      <dgm:prSet/>
      <dgm:spPr/>
      <dgm:t>
        <a:bodyPr/>
        <a:lstStyle/>
        <a:p>
          <a:endParaRPr lang="en-US"/>
        </a:p>
      </dgm:t>
    </dgm:pt>
    <dgm:pt modelId="{F6DDEFCE-8943-4E77-A709-C2E9ACCDD386}">
      <dgm:prSet/>
      <dgm:spPr/>
      <dgm:t>
        <a:bodyPr/>
        <a:lstStyle/>
        <a:p>
          <a:r>
            <a:rPr lang="en-GB"/>
            <a:t>In some ways the use of exemplary sentences </a:t>
          </a:r>
          <a:endParaRPr lang="en-US"/>
        </a:p>
      </dgm:t>
    </dgm:pt>
    <dgm:pt modelId="{9E8D161C-9BFF-481C-B290-CF9745FA7350}" type="parTrans" cxnId="{75B45CA0-542F-42D3-AA81-F8307389317F}">
      <dgm:prSet/>
      <dgm:spPr/>
      <dgm:t>
        <a:bodyPr/>
        <a:lstStyle/>
        <a:p>
          <a:endParaRPr lang="en-US"/>
        </a:p>
      </dgm:t>
    </dgm:pt>
    <dgm:pt modelId="{74E5D1DB-985E-4F23-963A-529435A9502B}" type="sibTrans" cxnId="{75B45CA0-542F-42D3-AA81-F8307389317F}">
      <dgm:prSet/>
      <dgm:spPr/>
      <dgm:t>
        <a:bodyPr/>
        <a:lstStyle/>
        <a:p>
          <a:endParaRPr lang="en-US"/>
        </a:p>
      </dgm:t>
    </dgm:pt>
    <dgm:pt modelId="{A3CCC3DD-A850-44F2-B4D4-4163EA1F5F3E}">
      <dgm:prSet/>
      <dgm:spPr/>
      <dgm:t>
        <a:bodyPr/>
        <a:lstStyle/>
        <a:p>
          <a:r>
            <a:rPr lang="en-GB"/>
            <a:t>where the offender is punished not for their own past behaviour</a:t>
          </a:r>
          <a:endParaRPr lang="en-US"/>
        </a:p>
      </dgm:t>
    </dgm:pt>
    <dgm:pt modelId="{5817FD4E-DF4A-4EF1-ABAF-19EB7BAD274F}" type="parTrans" cxnId="{F9C4D8D8-0808-42F6-8323-034CA3572AEB}">
      <dgm:prSet/>
      <dgm:spPr/>
      <dgm:t>
        <a:bodyPr/>
        <a:lstStyle/>
        <a:p>
          <a:endParaRPr lang="en-US"/>
        </a:p>
      </dgm:t>
    </dgm:pt>
    <dgm:pt modelId="{8C903D2A-2340-4877-88A1-9840F0A22594}" type="sibTrans" cxnId="{F9C4D8D8-0808-42F6-8323-034CA3572AEB}">
      <dgm:prSet/>
      <dgm:spPr/>
      <dgm:t>
        <a:bodyPr/>
        <a:lstStyle/>
        <a:p>
          <a:endParaRPr lang="en-US"/>
        </a:p>
      </dgm:t>
    </dgm:pt>
    <dgm:pt modelId="{9ED45214-3BC3-4A04-8B25-AB3F0796CE80}">
      <dgm:prSet/>
      <dgm:spPr/>
      <dgm:t>
        <a:bodyPr/>
        <a:lstStyle/>
        <a:p>
          <a:r>
            <a:rPr lang="en-GB"/>
            <a:t>but for the possible future behaviour of others</a:t>
          </a:r>
          <a:endParaRPr lang="en-US"/>
        </a:p>
      </dgm:t>
    </dgm:pt>
    <dgm:pt modelId="{4F9D0349-7CEE-4080-9E50-F293C8796E9A}" type="parTrans" cxnId="{DA60EE13-0CED-46F4-AF46-31DD477EED13}">
      <dgm:prSet/>
      <dgm:spPr/>
      <dgm:t>
        <a:bodyPr/>
        <a:lstStyle/>
        <a:p>
          <a:endParaRPr lang="en-US"/>
        </a:p>
      </dgm:t>
    </dgm:pt>
    <dgm:pt modelId="{8DE89D73-EAB1-45DD-A852-8F37292CF9D0}" type="sibTrans" cxnId="{DA60EE13-0CED-46F4-AF46-31DD477EED13}">
      <dgm:prSet/>
      <dgm:spPr/>
      <dgm:t>
        <a:bodyPr/>
        <a:lstStyle/>
        <a:p>
          <a:endParaRPr lang="en-US"/>
        </a:p>
      </dgm:t>
    </dgm:pt>
    <dgm:pt modelId="{AF17A95B-C50E-4615-93E8-176B8E0331E2}">
      <dgm:prSet/>
      <dgm:spPr/>
      <dgm:t>
        <a:bodyPr/>
        <a:lstStyle/>
        <a:p>
          <a:r>
            <a:rPr lang="en-GB"/>
            <a:t>Is then justifiable</a:t>
          </a:r>
          <a:endParaRPr lang="en-US"/>
        </a:p>
      </dgm:t>
    </dgm:pt>
    <dgm:pt modelId="{B53CF997-92A2-4BA4-85BD-30D311A37E58}" type="parTrans" cxnId="{A1262C15-D98B-4EB4-9F85-793121EA89DC}">
      <dgm:prSet/>
      <dgm:spPr/>
      <dgm:t>
        <a:bodyPr/>
        <a:lstStyle/>
        <a:p>
          <a:endParaRPr lang="en-US"/>
        </a:p>
      </dgm:t>
    </dgm:pt>
    <dgm:pt modelId="{C83C9213-63F1-4DEF-A0CA-8A33C06752F4}" type="sibTrans" cxnId="{A1262C15-D98B-4EB4-9F85-793121EA89DC}">
      <dgm:prSet/>
      <dgm:spPr/>
      <dgm:t>
        <a:bodyPr/>
        <a:lstStyle/>
        <a:p>
          <a:endParaRPr lang="en-US"/>
        </a:p>
      </dgm:t>
    </dgm:pt>
    <dgm:pt modelId="{E2F2AB94-0FD7-4E0F-A79B-6D8E133001B4}" type="pres">
      <dgm:prSet presAssocID="{EB7B5B17-15C4-4AD8-B23D-9BAB0FCD075A}" presName="outerComposite" presStyleCnt="0">
        <dgm:presLayoutVars>
          <dgm:chMax val="5"/>
          <dgm:dir/>
          <dgm:resizeHandles val="exact"/>
        </dgm:presLayoutVars>
      </dgm:prSet>
      <dgm:spPr/>
    </dgm:pt>
    <dgm:pt modelId="{27D9B657-8168-4C46-AABD-70FD0BE4D586}" type="pres">
      <dgm:prSet presAssocID="{EB7B5B17-15C4-4AD8-B23D-9BAB0FCD075A}" presName="dummyMaxCanvas" presStyleCnt="0">
        <dgm:presLayoutVars/>
      </dgm:prSet>
      <dgm:spPr/>
    </dgm:pt>
    <dgm:pt modelId="{11744979-A89D-446C-BC3F-340AFEAE0729}" type="pres">
      <dgm:prSet presAssocID="{EB7B5B17-15C4-4AD8-B23D-9BAB0FCD075A}" presName="ThreeNodes_1" presStyleLbl="node1" presStyleIdx="0" presStyleCnt="3">
        <dgm:presLayoutVars>
          <dgm:bulletEnabled val="1"/>
        </dgm:presLayoutVars>
      </dgm:prSet>
      <dgm:spPr/>
    </dgm:pt>
    <dgm:pt modelId="{3E1BCA04-8541-49E4-8CBF-3292CC64CA86}" type="pres">
      <dgm:prSet presAssocID="{EB7B5B17-15C4-4AD8-B23D-9BAB0FCD075A}" presName="ThreeNodes_2" presStyleLbl="node1" presStyleIdx="1" presStyleCnt="3">
        <dgm:presLayoutVars>
          <dgm:bulletEnabled val="1"/>
        </dgm:presLayoutVars>
      </dgm:prSet>
      <dgm:spPr/>
    </dgm:pt>
    <dgm:pt modelId="{24CC0F12-36A7-40F4-91A5-5CDA75C00EFC}" type="pres">
      <dgm:prSet presAssocID="{EB7B5B17-15C4-4AD8-B23D-9BAB0FCD075A}" presName="ThreeNodes_3" presStyleLbl="node1" presStyleIdx="2" presStyleCnt="3">
        <dgm:presLayoutVars>
          <dgm:bulletEnabled val="1"/>
        </dgm:presLayoutVars>
      </dgm:prSet>
      <dgm:spPr/>
    </dgm:pt>
    <dgm:pt modelId="{279DE422-D35C-4368-B940-7050AFCCFA25}" type="pres">
      <dgm:prSet presAssocID="{EB7B5B17-15C4-4AD8-B23D-9BAB0FCD075A}" presName="ThreeConn_1-2" presStyleLbl="fgAccFollowNode1" presStyleIdx="0" presStyleCnt="2">
        <dgm:presLayoutVars>
          <dgm:bulletEnabled val="1"/>
        </dgm:presLayoutVars>
      </dgm:prSet>
      <dgm:spPr/>
    </dgm:pt>
    <dgm:pt modelId="{27FC6537-1B83-408C-A00E-E71C7AD27046}" type="pres">
      <dgm:prSet presAssocID="{EB7B5B17-15C4-4AD8-B23D-9BAB0FCD075A}" presName="ThreeConn_2-3" presStyleLbl="fgAccFollowNode1" presStyleIdx="1" presStyleCnt="2">
        <dgm:presLayoutVars>
          <dgm:bulletEnabled val="1"/>
        </dgm:presLayoutVars>
      </dgm:prSet>
      <dgm:spPr/>
    </dgm:pt>
    <dgm:pt modelId="{FBDDFAA7-258F-4129-9563-D77DF848805F}" type="pres">
      <dgm:prSet presAssocID="{EB7B5B17-15C4-4AD8-B23D-9BAB0FCD075A}" presName="ThreeNodes_1_text" presStyleLbl="node1" presStyleIdx="2" presStyleCnt="3">
        <dgm:presLayoutVars>
          <dgm:bulletEnabled val="1"/>
        </dgm:presLayoutVars>
      </dgm:prSet>
      <dgm:spPr/>
    </dgm:pt>
    <dgm:pt modelId="{22FDF6D7-ACF8-4FB7-B258-75D75239918C}" type="pres">
      <dgm:prSet presAssocID="{EB7B5B17-15C4-4AD8-B23D-9BAB0FCD075A}" presName="ThreeNodes_2_text" presStyleLbl="node1" presStyleIdx="2" presStyleCnt="3">
        <dgm:presLayoutVars>
          <dgm:bulletEnabled val="1"/>
        </dgm:presLayoutVars>
      </dgm:prSet>
      <dgm:spPr/>
    </dgm:pt>
    <dgm:pt modelId="{E7DDC5A0-2E33-4237-BC7B-03F914BFDD1E}" type="pres">
      <dgm:prSet presAssocID="{EB7B5B17-15C4-4AD8-B23D-9BAB0FCD075A}" presName="ThreeNodes_3_text" presStyleLbl="node1" presStyleIdx="2" presStyleCnt="3">
        <dgm:presLayoutVars>
          <dgm:bulletEnabled val="1"/>
        </dgm:presLayoutVars>
      </dgm:prSet>
      <dgm:spPr/>
    </dgm:pt>
  </dgm:ptLst>
  <dgm:cxnLst>
    <dgm:cxn modelId="{EBA09508-5F06-49F9-870C-A227DEEAAA52}" type="presOf" srcId="{9ED45214-3BC3-4A04-8B25-AB3F0796CE80}" destId="{3E1BCA04-8541-49E4-8CBF-3292CC64CA86}" srcOrd="0" destOrd="2" presId="urn:microsoft.com/office/officeart/2005/8/layout/vProcess5"/>
    <dgm:cxn modelId="{DA60EE13-0CED-46F4-AF46-31DD477EED13}" srcId="{F6DDEFCE-8943-4E77-A709-C2E9ACCDD386}" destId="{9ED45214-3BC3-4A04-8B25-AB3F0796CE80}" srcOrd="1" destOrd="0" parTransId="{4F9D0349-7CEE-4080-9E50-F293C8796E9A}" sibTransId="{8DE89D73-EAB1-45DD-A852-8F37292CF9D0}"/>
    <dgm:cxn modelId="{A1262C15-D98B-4EB4-9F85-793121EA89DC}" srcId="{EB7B5B17-15C4-4AD8-B23D-9BAB0FCD075A}" destId="{AF17A95B-C50E-4615-93E8-176B8E0331E2}" srcOrd="2" destOrd="0" parTransId="{B53CF997-92A2-4BA4-85BD-30D311A37E58}" sibTransId="{C83C9213-63F1-4DEF-A0CA-8A33C06752F4}"/>
    <dgm:cxn modelId="{B44C8E24-B166-452E-8269-F5A5909BB443}" srcId="{EB7B5B17-15C4-4AD8-B23D-9BAB0FCD075A}" destId="{0864A537-25F5-4712-BDC1-8B8EB2E10573}" srcOrd="0" destOrd="0" parTransId="{E0332CBB-6F19-4B80-A355-1E3A25968F63}" sibTransId="{E80E6B82-F4E2-496C-94A7-1A00E1DBE3E0}"/>
    <dgm:cxn modelId="{20CFF52E-CCD6-4B62-9485-BA237B5AF45E}" type="presOf" srcId="{278436A4-E54E-4EA9-AD63-32715787631C}" destId="{11744979-A89D-446C-BC3F-340AFEAE0729}" srcOrd="0" destOrd="2" presId="urn:microsoft.com/office/officeart/2005/8/layout/vProcess5"/>
    <dgm:cxn modelId="{9894DF3F-A26C-4FA6-AFFB-5C5BC68EDA3E}" type="presOf" srcId="{E16B3BDC-B05D-4923-82A5-6570FD6228CA}" destId="{FBDDFAA7-258F-4129-9563-D77DF848805F}" srcOrd="1" destOrd="1" presId="urn:microsoft.com/office/officeart/2005/8/layout/vProcess5"/>
    <dgm:cxn modelId="{79CE6648-9EEE-4285-9569-8EF20A59BB2E}" type="presOf" srcId="{9ED45214-3BC3-4A04-8B25-AB3F0796CE80}" destId="{22FDF6D7-ACF8-4FB7-B258-75D75239918C}" srcOrd="1" destOrd="2" presId="urn:microsoft.com/office/officeart/2005/8/layout/vProcess5"/>
    <dgm:cxn modelId="{A1FAD669-FC0E-4660-A500-CC1BA69D8FE3}" type="presOf" srcId="{278436A4-E54E-4EA9-AD63-32715787631C}" destId="{FBDDFAA7-258F-4129-9563-D77DF848805F}" srcOrd="1" destOrd="2" presId="urn:microsoft.com/office/officeart/2005/8/layout/vProcess5"/>
    <dgm:cxn modelId="{009AE469-F5A3-4AC0-8FB0-B720854464B8}" type="presOf" srcId="{A3CCC3DD-A850-44F2-B4D4-4163EA1F5F3E}" destId="{3E1BCA04-8541-49E4-8CBF-3292CC64CA86}" srcOrd="0" destOrd="1" presId="urn:microsoft.com/office/officeart/2005/8/layout/vProcess5"/>
    <dgm:cxn modelId="{B3E72554-8728-4D10-A41C-6816F237F624}" type="presOf" srcId="{E80E6B82-F4E2-496C-94A7-1A00E1DBE3E0}" destId="{279DE422-D35C-4368-B940-7050AFCCFA25}" srcOrd="0" destOrd="0" presId="urn:microsoft.com/office/officeart/2005/8/layout/vProcess5"/>
    <dgm:cxn modelId="{37AB8575-5441-449E-9463-A32E1B9BC5B0}" type="presOf" srcId="{EB7B5B17-15C4-4AD8-B23D-9BAB0FCD075A}" destId="{E2F2AB94-0FD7-4E0F-A79B-6D8E133001B4}" srcOrd="0" destOrd="0" presId="urn:microsoft.com/office/officeart/2005/8/layout/vProcess5"/>
    <dgm:cxn modelId="{9752B285-2495-427A-BB6A-99152A8BDFFC}" type="presOf" srcId="{AF17A95B-C50E-4615-93E8-176B8E0331E2}" destId="{E7DDC5A0-2E33-4237-BC7B-03F914BFDD1E}" srcOrd="1" destOrd="0" presId="urn:microsoft.com/office/officeart/2005/8/layout/vProcess5"/>
    <dgm:cxn modelId="{547CE985-A71E-48A7-9A80-B34F6600ECE2}" type="presOf" srcId="{AF17A95B-C50E-4615-93E8-176B8E0331E2}" destId="{24CC0F12-36A7-40F4-91A5-5CDA75C00EFC}" srcOrd="0" destOrd="0" presId="urn:microsoft.com/office/officeart/2005/8/layout/vProcess5"/>
    <dgm:cxn modelId="{659E128D-0CA6-48FD-B837-17F0B7934117}" type="presOf" srcId="{F6DDEFCE-8943-4E77-A709-C2E9ACCDD386}" destId="{22FDF6D7-ACF8-4FB7-B258-75D75239918C}" srcOrd="1" destOrd="0" presId="urn:microsoft.com/office/officeart/2005/8/layout/vProcess5"/>
    <dgm:cxn modelId="{BE841391-9930-4E02-89CD-E5E30F055728}" type="presOf" srcId="{74E5D1DB-985E-4F23-963A-529435A9502B}" destId="{27FC6537-1B83-408C-A00E-E71C7AD27046}" srcOrd="0" destOrd="0" presId="urn:microsoft.com/office/officeart/2005/8/layout/vProcess5"/>
    <dgm:cxn modelId="{BFD03895-51F8-4245-9ECA-6042B604B5DE}" type="presOf" srcId="{E16B3BDC-B05D-4923-82A5-6570FD6228CA}" destId="{11744979-A89D-446C-BC3F-340AFEAE0729}" srcOrd="0" destOrd="1" presId="urn:microsoft.com/office/officeart/2005/8/layout/vProcess5"/>
    <dgm:cxn modelId="{D88726A0-7D83-4BC4-87EF-D11182031033}" type="presOf" srcId="{F6DDEFCE-8943-4E77-A709-C2E9ACCDD386}" destId="{3E1BCA04-8541-49E4-8CBF-3292CC64CA86}" srcOrd="0" destOrd="0" presId="urn:microsoft.com/office/officeart/2005/8/layout/vProcess5"/>
    <dgm:cxn modelId="{75B45CA0-542F-42D3-AA81-F8307389317F}" srcId="{EB7B5B17-15C4-4AD8-B23D-9BAB0FCD075A}" destId="{F6DDEFCE-8943-4E77-A709-C2E9ACCDD386}" srcOrd="1" destOrd="0" parTransId="{9E8D161C-9BFF-481C-B290-CF9745FA7350}" sibTransId="{74E5D1DB-985E-4F23-963A-529435A9502B}"/>
    <dgm:cxn modelId="{5841C4A9-6A21-4BB1-9088-4DDE7E3B62EC}" type="presOf" srcId="{0864A537-25F5-4712-BDC1-8B8EB2E10573}" destId="{FBDDFAA7-258F-4129-9563-D77DF848805F}" srcOrd="1" destOrd="0" presId="urn:microsoft.com/office/officeart/2005/8/layout/vProcess5"/>
    <dgm:cxn modelId="{1FC1ADB3-0A7B-497B-B166-3716BCB583E8}" type="presOf" srcId="{0864A537-25F5-4712-BDC1-8B8EB2E10573}" destId="{11744979-A89D-446C-BC3F-340AFEAE0729}" srcOrd="0" destOrd="0" presId="urn:microsoft.com/office/officeart/2005/8/layout/vProcess5"/>
    <dgm:cxn modelId="{62AEC2C1-B57B-4FE0-B542-44428B59449F}" srcId="{0864A537-25F5-4712-BDC1-8B8EB2E10573}" destId="{E16B3BDC-B05D-4923-82A5-6570FD6228CA}" srcOrd="0" destOrd="0" parTransId="{B18EE1CE-A68B-444A-917B-CB0C4A354C29}" sibTransId="{A3A8BCBB-98A7-42F6-8CDC-F6B977ECCD47}"/>
    <dgm:cxn modelId="{F9C4D8D8-0808-42F6-8323-034CA3572AEB}" srcId="{F6DDEFCE-8943-4E77-A709-C2E9ACCDD386}" destId="{A3CCC3DD-A850-44F2-B4D4-4163EA1F5F3E}" srcOrd="0" destOrd="0" parTransId="{5817FD4E-DF4A-4EF1-ABAF-19EB7BAD274F}" sibTransId="{8C903D2A-2340-4877-88A1-9840F0A22594}"/>
    <dgm:cxn modelId="{82E873DA-BFC2-44DF-BF72-6E14AE53BD91}" srcId="{0864A537-25F5-4712-BDC1-8B8EB2E10573}" destId="{278436A4-E54E-4EA9-AD63-32715787631C}" srcOrd="1" destOrd="0" parTransId="{7E14B8ED-7F75-4146-B564-19B73B959379}" sibTransId="{EFBC5476-1BD0-4518-8D7E-7A447DF6B28A}"/>
    <dgm:cxn modelId="{4BFD57EA-231A-44ED-914F-8F71BA7A9004}" type="presOf" srcId="{A3CCC3DD-A850-44F2-B4D4-4163EA1F5F3E}" destId="{22FDF6D7-ACF8-4FB7-B258-75D75239918C}" srcOrd="1" destOrd="1" presId="urn:microsoft.com/office/officeart/2005/8/layout/vProcess5"/>
    <dgm:cxn modelId="{E1C08F90-0DE4-4E31-8386-EC7252AB648F}" type="presParOf" srcId="{E2F2AB94-0FD7-4E0F-A79B-6D8E133001B4}" destId="{27D9B657-8168-4C46-AABD-70FD0BE4D586}" srcOrd="0" destOrd="0" presId="urn:microsoft.com/office/officeart/2005/8/layout/vProcess5"/>
    <dgm:cxn modelId="{3162DDEA-4494-48D8-8721-343F6F6D3872}" type="presParOf" srcId="{E2F2AB94-0FD7-4E0F-A79B-6D8E133001B4}" destId="{11744979-A89D-446C-BC3F-340AFEAE0729}" srcOrd="1" destOrd="0" presId="urn:microsoft.com/office/officeart/2005/8/layout/vProcess5"/>
    <dgm:cxn modelId="{2BFAB50C-2210-4250-86E3-71892786664B}" type="presParOf" srcId="{E2F2AB94-0FD7-4E0F-A79B-6D8E133001B4}" destId="{3E1BCA04-8541-49E4-8CBF-3292CC64CA86}" srcOrd="2" destOrd="0" presId="urn:microsoft.com/office/officeart/2005/8/layout/vProcess5"/>
    <dgm:cxn modelId="{5C9D09D0-F3EE-4704-B158-E66BEF52C97F}" type="presParOf" srcId="{E2F2AB94-0FD7-4E0F-A79B-6D8E133001B4}" destId="{24CC0F12-36A7-40F4-91A5-5CDA75C00EFC}" srcOrd="3" destOrd="0" presId="urn:microsoft.com/office/officeart/2005/8/layout/vProcess5"/>
    <dgm:cxn modelId="{09E52D65-19FD-44EA-A147-17693B076AE9}" type="presParOf" srcId="{E2F2AB94-0FD7-4E0F-A79B-6D8E133001B4}" destId="{279DE422-D35C-4368-B940-7050AFCCFA25}" srcOrd="4" destOrd="0" presId="urn:microsoft.com/office/officeart/2005/8/layout/vProcess5"/>
    <dgm:cxn modelId="{DAC5FED5-3812-4376-8769-E236529850B5}" type="presParOf" srcId="{E2F2AB94-0FD7-4E0F-A79B-6D8E133001B4}" destId="{27FC6537-1B83-408C-A00E-E71C7AD27046}" srcOrd="5" destOrd="0" presId="urn:microsoft.com/office/officeart/2005/8/layout/vProcess5"/>
    <dgm:cxn modelId="{D51C997F-5EE6-4286-A5EF-D87611565EEC}" type="presParOf" srcId="{E2F2AB94-0FD7-4E0F-A79B-6D8E133001B4}" destId="{FBDDFAA7-258F-4129-9563-D77DF848805F}" srcOrd="6" destOrd="0" presId="urn:microsoft.com/office/officeart/2005/8/layout/vProcess5"/>
    <dgm:cxn modelId="{53639B21-DF5D-4342-8B9D-2399C122E993}" type="presParOf" srcId="{E2F2AB94-0FD7-4E0F-A79B-6D8E133001B4}" destId="{22FDF6D7-ACF8-4FB7-B258-75D75239918C}" srcOrd="7" destOrd="0" presId="urn:microsoft.com/office/officeart/2005/8/layout/vProcess5"/>
    <dgm:cxn modelId="{48650E0F-118F-43A9-8967-5B95CAEDDB47}" type="presParOf" srcId="{E2F2AB94-0FD7-4E0F-A79B-6D8E133001B4}" destId="{E7DDC5A0-2E33-4237-BC7B-03F914BFDD1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701F259-D99E-460C-9D49-BEA219F19DF3}"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US"/>
        </a:p>
      </dgm:t>
    </dgm:pt>
    <dgm:pt modelId="{E22D8DEA-3A1B-47F8-9BE6-22E2C4D1BBAD}">
      <dgm:prSet/>
      <dgm:spPr/>
      <dgm:t>
        <a:bodyPr/>
        <a:lstStyle/>
        <a:p>
          <a:r>
            <a:rPr lang="en-GB"/>
            <a:t>The evidence for general deterrence effect of punishment is </a:t>
          </a:r>
          <a:endParaRPr lang="en-US"/>
        </a:p>
      </dgm:t>
    </dgm:pt>
    <dgm:pt modelId="{05EC4979-B453-411F-9853-6C5515296225}" type="parTrans" cxnId="{33EAFE13-D782-4D26-86C3-8447FB2D06E8}">
      <dgm:prSet/>
      <dgm:spPr/>
      <dgm:t>
        <a:bodyPr/>
        <a:lstStyle/>
        <a:p>
          <a:endParaRPr lang="en-US"/>
        </a:p>
      </dgm:t>
    </dgm:pt>
    <dgm:pt modelId="{2B2547FF-772F-47DA-82DA-10D8D6FEB012}" type="sibTrans" cxnId="{33EAFE13-D782-4D26-86C3-8447FB2D06E8}">
      <dgm:prSet/>
      <dgm:spPr/>
      <dgm:t>
        <a:bodyPr/>
        <a:lstStyle/>
        <a:p>
          <a:endParaRPr lang="en-US"/>
        </a:p>
      </dgm:t>
    </dgm:pt>
    <dgm:pt modelId="{31143A8D-709D-49E0-B343-5C8655FE2A58}">
      <dgm:prSet/>
      <dgm:spPr/>
      <dgm:t>
        <a:bodyPr/>
        <a:lstStyle/>
        <a:p>
          <a:r>
            <a:rPr lang="en-GB"/>
            <a:t>inconclusive </a:t>
          </a:r>
          <a:endParaRPr lang="en-US"/>
        </a:p>
      </dgm:t>
    </dgm:pt>
    <dgm:pt modelId="{7009D952-5243-4C1D-80D8-050F0B6DA78E}" type="parTrans" cxnId="{BBE17600-F550-455B-9E40-15E179EF03D8}">
      <dgm:prSet/>
      <dgm:spPr/>
      <dgm:t>
        <a:bodyPr/>
        <a:lstStyle/>
        <a:p>
          <a:endParaRPr lang="en-US"/>
        </a:p>
      </dgm:t>
    </dgm:pt>
    <dgm:pt modelId="{CEAC198C-F1B3-4F16-8A34-E95F51004B5A}" type="sibTrans" cxnId="{BBE17600-F550-455B-9E40-15E179EF03D8}">
      <dgm:prSet/>
      <dgm:spPr/>
      <dgm:t>
        <a:bodyPr/>
        <a:lstStyle/>
        <a:p>
          <a:endParaRPr lang="en-US"/>
        </a:p>
      </dgm:t>
    </dgm:pt>
    <dgm:pt modelId="{E5265168-A9FA-4B45-B617-037B5723E583}">
      <dgm:prSet/>
      <dgm:spPr/>
      <dgm:t>
        <a:bodyPr/>
        <a:lstStyle/>
        <a:p>
          <a:r>
            <a:rPr lang="en-GB"/>
            <a:t>General deterrence works </a:t>
          </a:r>
          <a:endParaRPr lang="en-US"/>
        </a:p>
      </dgm:t>
    </dgm:pt>
    <dgm:pt modelId="{BEC01345-D360-44A2-839E-4D134AF46F32}" type="parTrans" cxnId="{E6E73168-F3F3-4C90-801B-0DE06C335947}">
      <dgm:prSet/>
      <dgm:spPr/>
      <dgm:t>
        <a:bodyPr/>
        <a:lstStyle/>
        <a:p>
          <a:endParaRPr lang="en-US"/>
        </a:p>
      </dgm:t>
    </dgm:pt>
    <dgm:pt modelId="{78F15872-B1D1-4D62-B35A-DB574FD9BCBE}" type="sibTrans" cxnId="{E6E73168-F3F3-4C90-801B-0DE06C335947}">
      <dgm:prSet/>
      <dgm:spPr/>
      <dgm:t>
        <a:bodyPr/>
        <a:lstStyle/>
        <a:p>
          <a:endParaRPr lang="en-US"/>
        </a:p>
      </dgm:t>
    </dgm:pt>
    <dgm:pt modelId="{D9FE2556-CB65-4FA6-82D6-04C732EFE56E}">
      <dgm:prSet/>
      <dgm:spPr/>
      <dgm:t>
        <a:bodyPr/>
        <a:lstStyle/>
        <a:p>
          <a:r>
            <a:rPr lang="en-GB"/>
            <a:t>selectively</a:t>
          </a:r>
          <a:endParaRPr lang="en-US"/>
        </a:p>
      </dgm:t>
    </dgm:pt>
    <dgm:pt modelId="{E69EB01A-E1E8-4597-B70D-5E893F35D386}" type="parTrans" cxnId="{910736FB-AF7E-474D-8A91-A0266A54686A}">
      <dgm:prSet/>
      <dgm:spPr/>
      <dgm:t>
        <a:bodyPr/>
        <a:lstStyle/>
        <a:p>
          <a:endParaRPr lang="en-US"/>
        </a:p>
      </dgm:t>
    </dgm:pt>
    <dgm:pt modelId="{74C42531-7A95-4EF1-BE8C-6577F416543C}" type="sibTrans" cxnId="{910736FB-AF7E-474D-8A91-A0266A54686A}">
      <dgm:prSet/>
      <dgm:spPr/>
      <dgm:t>
        <a:bodyPr/>
        <a:lstStyle/>
        <a:p>
          <a:endParaRPr lang="en-US"/>
        </a:p>
      </dgm:t>
    </dgm:pt>
    <dgm:pt modelId="{23BFE5E3-2618-4617-A8EC-39B573B58763}">
      <dgm:prSet/>
      <dgm:spPr/>
      <dgm:t>
        <a:bodyPr/>
        <a:lstStyle/>
        <a:p>
          <a:r>
            <a:rPr lang="en-GB"/>
            <a:t>Only has an impact on </a:t>
          </a:r>
          <a:endParaRPr lang="en-US"/>
        </a:p>
      </dgm:t>
    </dgm:pt>
    <dgm:pt modelId="{961BFA26-5B88-40DE-B804-8087F8EC438D}" type="parTrans" cxnId="{8178CB02-4631-4C78-A3BB-582654F34AFF}">
      <dgm:prSet/>
      <dgm:spPr/>
      <dgm:t>
        <a:bodyPr/>
        <a:lstStyle/>
        <a:p>
          <a:endParaRPr lang="en-US"/>
        </a:p>
      </dgm:t>
    </dgm:pt>
    <dgm:pt modelId="{27C38BA6-1C0D-4A03-BDD8-F2E9E43AC71F}" type="sibTrans" cxnId="{8178CB02-4631-4C78-A3BB-582654F34AFF}">
      <dgm:prSet/>
      <dgm:spPr/>
      <dgm:t>
        <a:bodyPr/>
        <a:lstStyle/>
        <a:p>
          <a:endParaRPr lang="en-US"/>
        </a:p>
      </dgm:t>
    </dgm:pt>
    <dgm:pt modelId="{627787DB-32B2-40F8-A891-D093F8B061A8}">
      <dgm:prSet/>
      <dgm:spPr/>
      <dgm:t>
        <a:bodyPr/>
        <a:lstStyle/>
        <a:p>
          <a:r>
            <a:rPr lang="en-GB"/>
            <a:t>some people</a:t>
          </a:r>
          <a:endParaRPr lang="en-US"/>
        </a:p>
      </dgm:t>
    </dgm:pt>
    <dgm:pt modelId="{8BAFF0A3-B283-42EA-9717-A6E9CA667DAA}" type="parTrans" cxnId="{312C69B6-2741-4D5C-AF50-A7504046ADF6}">
      <dgm:prSet/>
      <dgm:spPr/>
      <dgm:t>
        <a:bodyPr/>
        <a:lstStyle/>
        <a:p>
          <a:endParaRPr lang="en-US"/>
        </a:p>
      </dgm:t>
    </dgm:pt>
    <dgm:pt modelId="{1F735045-193E-44CA-87C4-FBC70389755B}" type="sibTrans" cxnId="{312C69B6-2741-4D5C-AF50-A7504046ADF6}">
      <dgm:prSet/>
      <dgm:spPr/>
      <dgm:t>
        <a:bodyPr/>
        <a:lstStyle/>
        <a:p>
          <a:endParaRPr lang="en-US"/>
        </a:p>
      </dgm:t>
    </dgm:pt>
    <dgm:pt modelId="{CB6E773B-3DE2-45E9-9C3A-309C6269DCB7}">
      <dgm:prSet/>
      <dgm:spPr/>
      <dgm:t>
        <a:bodyPr/>
        <a:lstStyle/>
        <a:p>
          <a:r>
            <a:rPr lang="en-GB"/>
            <a:t>While it is not only the </a:t>
          </a:r>
          <a:endParaRPr lang="en-US"/>
        </a:p>
      </dgm:t>
    </dgm:pt>
    <dgm:pt modelId="{2EEA2EBD-AB7F-410D-85D4-4656F702E12F}" type="parTrans" cxnId="{47E3AEF5-73AE-4D92-8965-989EE0A00E71}">
      <dgm:prSet/>
      <dgm:spPr/>
      <dgm:t>
        <a:bodyPr/>
        <a:lstStyle/>
        <a:p>
          <a:endParaRPr lang="en-US"/>
        </a:p>
      </dgm:t>
    </dgm:pt>
    <dgm:pt modelId="{108F26F6-ECB3-4821-8213-4359B239E79A}" type="sibTrans" cxnId="{47E3AEF5-73AE-4D92-8965-989EE0A00E71}">
      <dgm:prSet/>
      <dgm:spPr/>
      <dgm:t>
        <a:bodyPr/>
        <a:lstStyle/>
        <a:p>
          <a:endParaRPr lang="en-US"/>
        </a:p>
      </dgm:t>
    </dgm:pt>
    <dgm:pt modelId="{00899660-AA51-423B-BC57-3A7A49C07A6C}">
      <dgm:prSet/>
      <dgm:spPr/>
      <dgm:t>
        <a:bodyPr/>
        <a:lstStyle/>
        <a:p>
          <a:r>
            <a:rPr lang="en-GB"/>
            <a:t>severity of the punishment that is important </a:t>
          </a:r>
          <a:endParaRPr lang="en-US"/>
        </a:p>
      </dgm:t>
    </dgm:pt>
    <dgm:pt modelId="{DD4E5C53-7EBE-4963-9947-FA40374389E6}" type="parTrans" cxnId="{32B24D5C-D625-43AA-9CFB-C72BCEDED28C}">
      <dgm:prSet/>
      <dgm:spPr/>
      <dgm:t>
        <a:bodyPr/>
        <a:lstStyle/>
        <a:p>
          <a:endParaRPr lang="en-US"/>
        </a:p>
      </dgm:t>
    </dgm:pt>
    <dgm:pt modelId="{F57CD7A8-8AA6-4417-9D9A-15B55F335454}" type="sibTrans" cxnId="{32B24D5C-D625-43AA-9CFB-C72BCEDED28C}">
      <dgm:prSet/>
      <dgm:spPr/>
      <dgm:t>
        <a:bodyPr/>
        <a:lstStyle/>
        <a:p>
          <a:endParaRPr lang="en-US"/>
        </a:p>
      </dgm:t>
    </dgm:pt>
    <dgm:pt modelId="{4E74FCA2-FA49-4C04-9205-4C40237C8CCF}">
      <dgm:prSet/>
      <dgm:spPr/>
      <dgm:t>
        <a:bodyPr/>
        <a:lstStyle/>
        <a:p>
          <a:r>
            <a:rPr lang="en-GB"/>
            <a:t>but its certainty and immediacy </a:t>
          </a:r>
          <a:endParaRPr lang="en-US"/>
        </a:p>
      </dgm:t>
    </dgm:pt>
    <dgm:pt modelId="{88125AF3-97DC-4471-BBFF-284CA84A538A}" type="parTrans" cxnId="{1B5B6FE0-834B-4754-8283-43DB832AF3C5}">
      <dgm:prSet/>
      <dgm:spPr/>
      <dgm:t>
        <a:bodyPr/>
        <a:lstStyle/>
        <a:p>
          <a:endParaRPr lang="en-US"/>
        </a:p>
      </dgm:t>
    </dgm:pt>
    <dgm:pt modelId="{784BBF6A-2749-4893-9196-0D9A7B03E55F}" type="sibTrans" cxnId="{1B5B6FE0-834B-4754-8283-43DB832AF3C5}">
      <dgm:prSet/>
      <dgm:spPr/>
      <dgm:t>
        <a:bodyPr/>
        <a:lstStyle/>
        <a:p>
          <a:endParaRPr lang="en-US"/>
        </a:p>
      </dgm:t>
    </dgm:pt>
    <dgm:pt modelId="{8071A495-70F8-4915-9DEC-D3D6AE97A9EE}" type="pres">
      <dgm:prSet presAssocID="{D701F259-D99E-460C-9D49-BEA219F19DF3}" presName="Name0" presStyleCnt="0">
        <dgm:presLayoutVars>
          <dgm:dir/>
          <dgm:animLvl val="lvl"/>
          <dgm:resizeHandles val="exact"/>
        </dgm:presLayoutVars>
      </dgm:prSet>
      <dgm:spPr/>
    </dgm:pt>
    <dgm:pt modelId="{36730C73-5EAB-4D5B-A96D-DD9ECE87CF17}" type="pres">
      <dgm:prSet presAssocID="{E22D8DEA-3A1B-47F8-9BE6-22E2C4D1BBAD}" presName="linNode" presStyleCnt="0"/>
      <dgm:spPr/>
    </dgm:pt>
    <dgm:pt modelId="{8EA6AEBF-4385-4BE2-B0B6-143BD9F44E25}" type="pres">
      <dgm:prSet presAssocID="{E22D8DEA-3A1B-47F8-9BE6-22E2C4D1BBAD}" presName="parentText" presStyleLbl="node1" presStyleIdx="0" presStyleCnt="3">
        <dgm:presLayoutVars>
          <dgm:chMax val="1"/>
          <dgm:bulletEnabled val="1"/>
        </dgm:presLayoutVars>
      </dgm:prSet>
      <dgm:spPr/>
    </dgm:pt>
    <dgm:pt modelId="{61CEA06B-6388-47BB-BB6D-312C6F8D7109}" type="pres">
      <dgm:prSet presAssocID="{E22D8DEA-3A1B-47F8-9BE6-22E2C4D1BBAD}" presName="descendantText" presStyleLbl="alignAccFollowNode1" presStyleIdx="0" presStyleCnt="3">
        <dgm:presLayoutVars>
          <dgm:bulletEnabled val="1"/>
        </dgm:presLayoutVars>
      </dgm:prSet>
      <dgm:spPr/>
    </dgm:pt>
    <dgm:pt modelId="{EAFEB75C-5012-4742-AF90-15809EC70FA3}" type="pres">
      <dgm:prSet presAssocID="{2B2547FF-772F-47DA-82DA-10D8D6FEB012}" presName="sp" presStyleCnt="0"/>
      <dgm:spPr/>
    </dgm:pt>
    <dgm:pt modelId="{629AAED6-C4E6-422B-8417-F0E386C083DE}" type="pres">
      <dgm:prSet presAssocID="{E5265168-A9FA-4B45-B617-037B5723E583}" presName="linNode" presStyleCnt="0"/>
      <dgm:spPr/>
    </dgm:pt>
    <dgm:pt modelId="{496B9A7A-0FD2-4276-8F89-7DDB8499F0E2}" type="pres">
      <dgm:prSet presAssocID="{E5265168-A9FA-4B45-B617-037B5723E583}" presName="parentText" presStyleLbl="node1" presStyleIdx="1" presStyleCnt="3">
        <dgm:presLayoutVars>
          <dgm:chMax val="1"/>
          <dgm:bulletEnabled val="1"/>
        </dgm:presLayoutVars>
      </dgm:prSet>
      <dgm:spPr/>
    </dgm:pt>
    <dgm:pt modelId="{C8BDB056-636B-4070-89C5-F4E93E2555E1}" type="pres">
      <dgm:prSet presAssocID="{E5265168-A9FA-4B45-B617-037B5723E583}" presName="descendantText" presStyleLbl="alignAccFollowNode1" presStyleIdx="1" presStyleCnt="3">
        <dgm:presLayoutVars>
          <dgm:bulletEnabled val="1"/>
        </dgm:presLayoutVars>
      </dgm:prSet>
      <dgm:spPr/>
    </dgm:pt>
    <dgm:pt modelId="{C664DF06-2C25-4ACD-807A-FD6D294A278D}" type="pres">
      <dgm:prSet presAssocID="{78F15872-B1D1-4D62-B35A-DB574FD9BCBE}" presName="sp" presStyleCnt="0"/>
      <dgm:spPr/>
    </dgm:pt>
    <dgm:pt modelId="{453A43B3-1EA9-4DF9-96D4-21748BD8FE6B}" type="pres">
      <dgm:prSet presAssocID="{CB6E773B-3DE2-45E9-9C3A-309C6269DCB7}" presName="linNode" presStyleCnt="0"/>
      <dgm:spPr/>
    </dgm:pt>
    <dgm:pt modelId="{F0CE590C-BC5B-4441-AFED-567AB0B759D7}" type="pres">
      <dgm:prSet presAssocID="{CB6E773B-3DE2-45E9-9C3A-309C6269DCB7}" presName="parentText" presStyleLbl="node1" presStyleIdx="2" presStyleCnt="3">
        <dgm:presLayoutVars>
          <dgm:chMax val="1"/>
          <dgm:bulletEnabled val="1"/>
        </dgm:presLayoutVars>
      </dgm:prSet>
      <dgm:spPr/>
    </dgm:pt>
    <dgm:pt modelId="{449A40E2-E291-46D5-A81A-82D8C14DEC6A}" type="pres">
      <dgm:prSet presAssocID="{CB6E773B-3DE2-45E9-9C3A-309C6269DCB7}" presName="descendantText" presStyleLbl="alignAccFollowNode1" presStyleIdx="2" presStyleCnt="3">
        <dgm:presLayoutVars>
          <dgm:bulletEnabled val="1"/>
        </dgm:presLayoutVars>
      </dgm:prSet>
      <dgm:spPr/>
    </dgm:pt>
  </dgm:ptLst>
  <dgm:cxnLst>
    <dgm:cxn modelId="{BBE17600-F550-455B-9E40-15E179EF03D8}" srcId="{E22D8DEA-3A1B-47F8-9BE6-22E2C4D1BBAD}" destId="{31143A8D-709D-49E0-B343-5C8655FE2A58}" srcOrd="0" destOrd="0" parTransId="{7009D952-5243-4C1D-80D8-050F0B6DA78E}" sibTransId="{CEAC198C-F1B3-4F16-8A34-E95F51004B5A}"/>
    <dgm:cxn modelId="{8178CB02-4631-4C78-A3BB-582654F34AFF}" srcId="{E5265168-A9FA-4B45-B617-037B5723E583}" destId="{23BFE5E3-2618-4617-A8EC-39B573B58763}" srcOrd="1" destOrd="0" parTransId="{961BFA26-5B88-40DE-B804-8087F8EC438D}" sibTransId="{27C38BA6-1C0D-4A03-BDD8-F2E9E43AC71F}"/>
    <dgm:cxn modelId="{33EAFE13-D782-4D26-86C3-8447FB2D06E8}" srcId="{D701F259-D99E-460C-9D49-BEA219F19DF3}" destId="{E22D8DEA-3A1B-47F8-9BE6-22E2C4D1BBAD}" srcOrd="0" destOrd="0" parTransId="{05EC4979-B453-411F-9853-6C5515296225}" sibTransId="{2B2547FF-772F-47DA-82DA-10D8D6FEB012}"/>
    <dgm:cxn modelId="{DA4DB622-6588-4C1E-B70F-C80048D5CE18}" type="presOf" srcId="{4E74FCA2-FA49-4C04-9205-4C40237C8CCF}" destId="{449A40E2-E291-46D5-A81A-82D8C14DEC6A}" srcOrd="0" destOrd="1" presId="urn:microsoft.com/office/officeart/2005/8/layout/vList5"/>
    <dgm:cxn modelId="{1CA83728-EB84-4AC7-8E24-034FEDFB1995}" type="presOf" srcId="{E5265168-A9FA-4B45-B617-037B5723E583}" destId="{496B9A7A-0FD2-4276-8F89-7DDB8499F0E2}" srcOrd="0" destOrd="0" presId="urn:microsoft.com/office/officeart/2005/8/layout/vList5"/>
    <dgm:cxn modelId="{32B24D5C-D625-43AA-9CFB-C72BCEDED28C}" srcId="{CB6E773B-3DE2-45E9-9C3A-309C6269DCB7}" destId="{00899660-AA51-423B-BC57-3A7A49C07A6C}" srcOrd="0" destOrd="0" parTransId="{DD4E5C53-7EBE-4963-9947-FA40374389E6}" sibTransId="{F57CD7A8-8AA6-4417-9D9A-15B55F335454}"/>
    <dgm:cxn modelId="{E6E73168-F3F3-4C90-801B-0DE06C335947}" srcId="{D701F259-D99E-460C-9D49-BEA219F19DF3}" destId="{E5265168-A9FA-4B45-B617-037B5723E583}" srcOrd="1" destOrd="0" parTransId="{BEC01345-D360-44A2-839E-4D134AF46F32}" sibTransId="{78F15872-B1D1-4D62-B35A-DB574FD9BCBE}"/>
    <dgm:cxn modelId="{E28DA348-6C18-4E43-A7BF-9FD05569659F}" type="presOf" srcId="{E22D8DEA-3A1B-47F8-9BE6-22E2C4D1BBAD}" destId="{8EA6AEBF-4385-4BE2-B0B6-143BD9F44E25}" srcOrd="0" destOrd="0" presId="urn:microsoft.com/office/officeart/2005/8/layout/vList5"/>
    <dgm:cxn modelId="{CDFA5E6C-7EF4-4540-80DA-E4A5A18FC758}" type="presOf" srcId="{D9FE2556-CB65-4FA6-82D6-04C732EFE56E}" destId="{C8BDB056-636B-4070-89C5-F4E93E2555E1}" srcOrd="0" destOrd="0" presId="urn:microsoft.com/office/officeart/2005/8/layout/vList5"/>
    <dgm:cxn modelId="{47E1057B-AB70-4C82-B81F-65AFBA3039D6}" type="presOf" srcId="{D701F259-D99E-460C-9D49-BEA219F19DF3}" destId="{8071A495-70F8-4915-9DEC-D3D6AE97A9EE}" srcOrd="0" destOrd="0" presId="urn:microsoft.com/office/officeart/2005/8/layout/vList5"/>
    <dgm:cxn modelId="{F91A647C-E4E7-4A4D-9A11-807036CDFA41}" type="presOf" srcId="{31143A8D-709D-49E0-B343-5C8655FE2A58}" destId="{61CEA06B-6388-47BB-BB6D-312C6F8D7109}" srcOrd="0" destOrd="0" presId="urn:microsoft.com/office/officeart/2005/8/layout/vList5"/>
    <dgm:cxn modelId="{8F4D8694-8CFD-4685-B508-BC7611E4A63C}" type="presOf" srcId="{627787DB-32B2-40F8-A891-D093F8B061A8}" destId="{C8BDB056-636B-4070-89C5-F4E93E2555E1}" srcOrd="0" destOrd="2" presId="urn:microsoft.com/office/officeart/2005/8/layout/vList5"/>
    <dgm:cxn modelId="{312C69B6-2741-4D5C-AF50-A7504046ADF6}" srcId="{23BFE5E3-2618-4617-A8EC-39B573B58763}" destId="{627787DB-32B2-40F8-A891-D093F8B061A8}" srcOrd="0" destOrd="0" parTransId="{8BAFF0A3-B283-42EA-9717-A6E9CA667DAA}" sibTransId="{1F735045-193E-44CA-87C4-FBC70389755B}"/>
    <dgm:cxn modelId="{1002E7CD-992E-4A9B-9E45-5F2075299A4E}" type="presOf" srcId="{CB6E773B-3DE2-45E9-9C3A-309C6269DCB7}" destId="{F0CE590C-BC5B-4441-AFED-567AB0B759D7}" srcOrd="0" destOrd="0" presId="urn:microsoft.com/office/officeart/2005/8/layout/vList5"/>
    <dgm:cxn modelId="{1B5B6FE0-834B-4754-8283-43DB832AF3C5}" srcId="{CB6E773B-3DE2-45E9-9C3A-309C6269DCB7}" destId="{4E74FCA2-FA49-4C04-9205-4C40237C8CCF}" srcOrd="1" destOrd="0" parTransId="{88125AF3-97DC-4471-BBFF-284CA84A538A}" sibTransId="{784BBF6A-2749-4893-9196-0D9A7B03E55F}"/>
    <dgm:cxn modelId="{1F45C4ED-FFEE-4DDC-A48E-74E80958CBB6}" type="presOf" srcId="{00899660-AA51-423B-BC57-3A7A49C07A6C}" destId="{449A40E2-E291-46D5-A81A-82D8C14DEC6A}" srcOrd="0" destOrd="0" presId="urn:microsoft.com/office/officeart/2005/8/layout/vList5"/>
    <dgm:cxn modelId="{FED050F2-8632-47D3-A83D-7B68E93A4163}" type="presOf" srcId="{23BFE5E3-2618-4617-A8EC-39B573B58763}" destId="{C8BDB056-636B-4070-89C5-F4E93E2555E1}" srcOrd="0" destOrd="1" presId="urn:microsoft.com/office/officeart/2005/8/layout/vList5"/>
    <dgm:cxn modelId="{47E3AEF5-73AE-4D92-8965-989EE0A00E71}" srcId="{D701F259-D99E-460C-9D49-BEA219F19DF3}" destId="{CB6E773B-3DE2-45E9-9C3A-309C6269DCB7}" srcOrd="2" destOrd="0" parTransId="{2EEA2EBD-AB7F-410D-85D4-4656F702E12F}" sibTransId="{108F26F6-ECB3-4821-8213-4359B239E79A}"/>
    <dgm:cxn modelId="{910736FB-AF7E-474D-8A91-A0266A54686A}" srcId="{E5265168-A9FA-4B45-B617-037B5723E583}" destId="{D9FE2556-CB65-4FA6-82D6-04C732EFE56E}" srcOrd="0" destOrd="0" parTransId="{E69EB01A-E1E8-4597-B70D-5E893F35D386}" sibTransId="{74C42531-7A95-4EF1-BE8C-6577F416543C}"/>
    <dgm:cxn modelId="{15DD9366-8D1A-4E57-83CB-84B1C369CD53}" type="presParOf" srcId="{8071A495-70F8-4915-9DEC-D3D6AE97A9EE}" destId="{36730C73-5EAB-4D5B-A96D-DD9ECE87CF17}" srcOrd="0" destOrd="0" presId="urn:microsoft.com/office/officeart/2005/8/layout/vList5"/>
    <dgm:cxn modelId="{58B05838-CE86-4870-B6CA-43413802F258}" type="presParOf" srcId="{36730C73-5EAB-4D5B-A96D-DD9ECE87CF17}" destId="{8EA6AEBF-4385-4BE2-B0B6-143BD9F44E25}" srcOrd="0" destOrd="0" presId="urn:microsoft.com/office/officeart/2005/8/layout/vList5"/>
    <dgm:cxn modelId="{70841B35-572A-4A17-94A3-5FF51D62F990}" type="presParOf" srcId="{36730C73-5EAB-4D5B-A96D-DD9ECE87CF17}" destId="{61CEA06B-6388-47BB-BB6D-312C6F8D7109}" srcOrd="1" destOrd="0" presId="urn:microsoft.com/office/officeart/2005/8/layout/vList5"/>
    <dgm:cxn modelId="{AE644134-EFD2-4687-83B4-81491A85100C}" type="presParOf" srcId="{8071A495-70F8-4915-9DEC-D3D6AE97A9EE}" destId="{EAFEB75C-5012-4742-AF90-15809EC70FA3}" srcOrd="1" destOrd="0" presId="urn:microsoft.com/office/officeart/2005/8/layout/vList5"/>
    <dgm:cxn modelId="{823826C4-0E36-4785-9806-71C5E8208F0C}" type="presParOf" srcId="{8071A495-70F8-4915-9DEC-D3D6AE97A9EE}" destId="{629AAED6-C4E6-422B-8417-F0E386C083DE}" srcOrd="2" destOrd="0" presId="urn:microsoft.com/office/officeart/2005/8/layout/vList5"/>
    <dgm:cxn modelId="{B70502F2-D643-4B3D-8E9B-54F664AC9807}" type="presParOf" srcId="{629AAED6-C4E6-422B-8417-F0E386C083DE}" destId="{496B9A7A-0FD2-4276-8F89-7DDB8499F0E2}" srcOrd="0" destOrd="0" presId="urn:microsoft.com/office/officeart/2005/8/layout/vList5"/>
    <dgm:cxn modelId="{D5432B43-9D6B-4A0A-A14A-B8DE53E516C8}" type="presParOf" srcId="{629AAED6-C4E6-422B-8417-F0E386C083DE}" destId="{C8BDB056-636B-4070-89C5-F4E93E2555E1}" srcOrd="1" destOrd="0" presId="urn:microsoft.com/office/officeart/2005/8/layout/vList5"/>
    <dgm:cxn modelId="{0A1F35CA-3A90-4907-ADE2-1B0D007C958C}" type="presParOf" srcId="{8071A495-70F8-4915-9DEC-D3D6AE97A9EE}" destId="{C664DF06-2C25-4ACD-807A-FD6D294A278D}" srcOrd="3" destOrd="0" presId="urn:microsoft.com/office/officeart/2005/8/layout/vList5"/>
    <dgm:cxn modelId="{EE188105-EE83-4A34-BAA3-15714C0825B8}" type="presParOf" srcId="{8071A495-70F8-4915-9DEC-D3D6AE97A9EE}" destId="{453A43B3-1EA9-4DF9-96D4-21748BD8FE6B}" srcOrd="4" destOrd="0" presId="urn:microsoft.com/office/officeart/2005/8/layout/vList5"/>
    <dgm:cxn modelId="{9AB0A3AF-B4FA-4531-AF7A-D30E2BBF9C99}" type="presParOf" srcId="{453A43B3-1EA9-4DF9-96D4-21748BD8FE6B}" destId="{F0CE590C-BC5B-4441-AFED-567AB0B759D7}" srcOrd="0" destOrd="0" presId="urn:microsoft.com/office/officeart/2005/8/layout/vList5"/>
    <dgm:cxn modelId="{47A39BE8-BC78-4561-9B94-8BB9EA8FB8EB}" type="presParOf" srcId="{453A43B3-1EA9-4DF9-96D4-21748BD8FE6B}" destId="{449A40E2-E291-46D5-A81A-82D8C14DEC6A}"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31CC10A-3C8D-409A-98F7-7C04227A2C2B}"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FA1F2B1D-BC1E-48E7-9602-1D3FBC2E6AB5}">
      <dgm:prSet/>
      <dgm:spPr/>
      <dgm:t>
        <a:bodyPr/>
        <a:lstStyle/>
        <a:p>
          <a:r>
            <a:rPr lang="en-GB"/>
            <a:t>Individual Deterrence </a:t>
          </a:r>
          <a:endParaRPr lang="en-US"/>
        </a:p>
      </dgm:t>
    </dgm:pt>
    <dgm:pt modelId="{8C3420F2-E9EA-4DEE-A1DA-3297B3781D18}" type="parTrans" cxnId="{E747A8D6-E230-473E-9468-A9276EBB9371}">
      <dgm:prSet/>
      <dgm:spPr/>
      <dgm:t>
        <a:bodyPr/>
        <a:lstStyle/>
        <a:p>
          <a:endParaRPr lang="en-US"/>
        </a:p>
      </dgm:t>
    </dgm:pt>
    <dgm:pt modelId="{52D34438-6AD7-4414-8B36-786B49FC4AF3}" type="sibTrans" cxnId="{E747A8D6-E230-473E-9468-A9276EBB9371}">
      <dgm:prSet/>
      <dgm:spPr/>
      <dgm:t>
        <a:bodyPr/>
        <a:lstStyle/>
        <a:p>
          <a:endParaRPr lang="en-US"/>
        </a:p>
      </dgm:t>
    </dgm:pt>
    <dgm:pt modelId="{4FB54F90-9122-42D8-9860-9A5ECA2BBC49}">
      <dgm:prSet/>
      <dgm:spPr/>
      <dgm:t>
        <a:bodyPr/>
        <a:lstStyle/>
        <a:p>
          <a:r>
            <a:rPr lang="en-GB"/>
            <a:t>Underestimates mitigating or ‘extra-legal’ factors</a:t>
          </a:r>
          <a:endParaRPr lang="en-US"/>
        </a:p>
      </dgm:t>
    </dgm:pt>
    <dgm:pt modelId="{1DFD7853-24F0-40E2-BD4E-7846FFF63C35}" type="parTrans" cxnId="{5FADE7FD-D8C1-4F7D-AA89-48E9A450A76B}">
      <dgm:prSet/>
      <dgm:spPr/>
      <dgm:t>
        <a:bodyPr/>
        <a:lstStyle/>
        <a:p>
          <a:endParaRPr lang="en-US"/>
        </a:p>
      </dgm:t>
    </dgm:pt>
    <dgm:pt modelId="{B46D50CA-368E-4FB5-9707-E47D9C9426C7}" type="sibTrans" cxnId="{5FADE7FD-D8C1-4F7D-AA89-48E9A450A76B}">
      <dgm:prSet/>
      <dgm:spPr/>
      <dgm:t>
        <a:bodyPr/>
        <a:lstStyle/>
        <a:p>
          <a:endParaRPr lang="en-US"/>
        </a:p>
      </dgm:t>
    </dgm:pt>
    <dgm:pt modelId="{569DB46D-D939-4E72-8791-3BBB5C419F73}">
      <dgm:prSet/>
      <dgm:spPr/>
      <dgm:t>
        <a:bodyPr/>
        <a:lstStyle/>
        <a:p>
          <a:r>
            <a:rPr lang="en-GB"/>
            <a:t>It does not differentiate between the impact of the punishment and other factors such as </a:t>
          </a:r>
          <a:endParaRPr lang="en-US"/>
        </a:p>
      </dgm:t>
    </dgm:pt>
    <dgm:pt modelId="{8C4B18DA-637E-4A14-92E0-3BD9E8D2B0B6}" type="parTrans" cxnId="{49381484-74D4-4C68-B9A9-FE9F43940D74}">
      <dgm:prSet/>
      <dgm:spPr/>
      <dgm:t>
        <a:bodyPr/>
        <a:lstStyle/>
        <a:p>
          <a:endParaRPr lang="en-US"/>
        </a:p>
      </dgm:t>
    </dgm:pt>
    <dgm:pt modelId="{02C4CFD3-078A-47CC-9FF1-B805286F3030}" type="sibTrans" cxnId="{49381484-74D4-4C68-B9A9-FE9F43940D74}">
      <dgm:prSet/>
      <dgm:spPr/>
      <dgm:t>
        <a:bodyPr/>
        <a:lstStyle/>
        <a:p>
          <a:endParaRPr lang="en-US"/>
        </a:p>
      </dgm:t>
    </dgm:pt>
    <dgm:pt modelId="{BB15D49B-9CD6-41B9-A771-0DE12F4433FC}">
      <dgm:prSet/>
      <dgm:spPr/>
      <dgm:t>
        <a:bodyPr/>
        <a:lstStyle/>
        <a:p>
          <a:r>
            <a:rPr lang="en-GB"/>
            <a:t>Age</a:t>
          </a:r>
          <a:endParaRPr lang="en-US"/>
        </a:p>
      </dgm:t>
    </dgm:pt>
    <dgm:pt modelId="{C0F31F00-1772-4A7C-8BE4-2BB32F8B8B5B}" type="parTrans" cxnId="{42662F9B-57C3-4D45-9736-67B455E13CAE}">
      <dgm:prSet/>
      <dgm:spPr/>
      <dgm:t>
        <a:bodyPr/>
        <a:lstStyle/>
        <a:p>
          <a:endParaRPr lang="en-US"/>
        </a:p>
      </dgm:t>
    </dgm:pt>
    <dgm:pt modelId="{7B6A508B-6A66-4EEA-901F-0B21A6FDEBA0}" type="sibTrans" cxnId="{42662F9B-57C3-4D45-9736-67B455E13CAE}">
      <dgm:prSet/>
      <dgm:spPr/>
      <dgm:t>
        <a:bodyPr/>
        <a:lstStyle/>
        <a:p>
          <a:endParaRPr lang="en-US"/>
        </a:p>
      </dgm:t>
    </dgm:pt>
    <dgm:pt modelId="{4248304F-47D5-4EB9-857F-9FEA32C65994}">
      <dgm:prSet/>
      <dgm:spPr/>
      <dgm:t>
        <a:bodyPr/>
        <a:lstStyle/>
        <a:p>
          <a:r>
            <a:rPr lang="en-GB" dirty="0"/>
            <a:t>Family ties</a:t>
          </a:r>
          <a:endParaRPr lang="en-US" dirty="0"/>
        </a:p>
      </dgm:t>
    </dgm:pt>
    <dgm:pt modelId="{A77A848E-734B-41F8-955B-10C4825DDD4D}" type="parTrans" cxnId="{5D8F0A59-8385-4482-9668-B28D8B451F2B}">
      <dgm:prSet/>
      <dgm:spPr/>
      <dgm:t>
        <a:bodyPr/>
        <a:lstStyle/>
        <a:p>
          <a:endParaRPr lang="en-US"/>
        </a:p>
      </dgm:t>
    </dgm:pt>
    <dgm:pt modelId="{3F16BD0D-1E48-46D8-B000-EDDAB3122057}" type="sibTrans" cxnId="{5D8F0A59-8385-4482-9668-B28D8B451F2B}">
      <dgm:prSet/>
      <dgm:spPr/>
      <dgm:t>
        <a:bodyPr/>
        <a:lstStyle/>
        <a:p>
          <a:endParaRPr lang="en-US"/>
        </a:p>
      </dgm:t>
    </dgm:pt>
    <dgm:pt modelId="{9914E9BE-23C3-4601-B54F-19CDB9484159}">
      <dgm:prSet/>
      <dgm:spPr/>
      <dgm:t>
        <a:bodyPr/>
        <a:lstStyle/>
        <a:p>
          <a:r>
            <a:rPr lang="en-GB" dirty="0"/>
            <a:t>Social bonds (von Hirschi, 1969)</a:t>
          </a:r>
          <a:endParaRPr lang="en-US" dirty="0"/>
        </a:p>
      </dgm:t>
    </dgm:pt>
    <dgm:pt modelId="{B7723C0F-7363-40E4-8567-3202BC80BAAB}" type="parTrans" cxnId="{4634348E-A55B-4A80-BD39-83C2881CB93F}">
      <dgm:prSet/>
      <dgm:spPr/>
      <dgm:t>
        <a:bodyPr/>
        <a:lstStyle/>
        <a:p>
          <a:endParaRPr lang="en-US"/>
        </a:p>
      </dgm:t>
    </dgm:pt>
    <dgm:pt modelId="{C671679B-BA3B-4E17-8867-CA58190466BE}" type="sibTrans" cxnId="{4634348E-A55B-4A80-BD39-83C2881CB93F}">
      <dgm:prSet/>
      <dgm:spPr/>
      <dgm:t>
        <a:bodyPr/>
        <a:lstStyle/>
        <a:p>
          <a:endParaRPr lang="en-US"/>
        </a:p>
      </dgm:t>
    </dgm:pt>
    <dgm:pt modelId="{872DE015-A66D-4FBC-BB59-94985DEAA1A6}">
      <dgm:prSet/>
      <dgm:spPr/>
      <dgm:t>
        <a:bodyPr/>
        <a:lstStyle/>
        <a:p>
          <a:r>
            <a:rPr lang="en-GB"/>
            <a:t>If we take mitigating factors such as </a:t>
          </a:r>
          <a:endParaRPr lang="en-US"/>
        </a:p>
      </dgm:t>
    </dgm:pt>
    <dgm:pt modelId="{E7D687FA-B282-4967-A154-347ADC780C29}" type="parTrans" cxnId="{D4DE44E6-5E90-4585-8349-CC2378EC908C}">
      <dgm:prSet/>
      <dgm:spPr/>
      <dgm:t>
        <a:bodyPr/>
        <a:lstStyle/>
        <a:p>
          <a:endParaRPr lang="en-US"/>
        </a:p>
      </dgm:t>
    </dgm:pt>
    <dgm:pt modelId="{F1F74D56-50DF-4AE5-830B-5F9BB68B846F}" type="sibTrans" cxnId="{D4DE44E6-5E90-4585-8349-CC2378EC908C}">
      <dgm:prSet/>
      <dgm:spPr/>
      <dgm:t>
        <a:bodyPr/>
        <a:lstStyle/>
        <a:p>
          <a:endParaRPr lang="en-US"/>
        </a:p>
      </dgm:t>
    </dgm:pt>
    <dgm:pt modelId="{73F3A943-076F-4528-8A55-1EC4FB2E621E}">
      <dgm:prSet/>
      <dgm:spPr/>
      <dgm:t>
        <a:bodyPr/>
        <a:lstStyle/>
        <a:p>
          <a:r>
            <a:rPr lang="en-GB" dirty="0"/>
            <a:t>Abuse in the home,</a:t>
          </a:r>
          <a:endParaRPr lang="en-US" dirty="0"/>
        </a:p>
      </dgm:t>
    </dgm:pt>
    <dgm:pt modelId="{4F7CD5FD-2729-4053-9383-D92223307B37}" type="parTrans" cxnId="{BB1BC2FB-615B-458A-88FD-02235EC210FF}">
      <dgm:prSet/>
      <dgm:spPr/>
      <dgm:t>
        <a:bodyPr/>
        <a:lstStyle/>
        <a:p>
          <a:endParaRPr lang="en-US"/>
        </a:p>
      </dgm:t>
    </dgm:pt>
    <dgm:pt modelId="{C530C726-E194-439E-9632-F6908909A038}" type="sibTrans" cxnId="{BB1BC2FB-615B-458A-88FD-02235EC210FF}">
      <dgm:prSet/>
      <dgm:spPr/>
      <dgm:t>
        <a:bodyPr/>
        <a:lstStyle/>
        <a:p>
          <a:endParaRPr lang="en-US"/>
        </a:p>
      </dgm:t>
    </dgm:pt>
    <dgm:pt modelId="{4E9DB1F8-222F-4A54-9842-CDE4F3C6FBB9}">
      <dgm:prSet/>
      <dgm:spPr/>
      <dgm:t>
        <a:bodyPr/>
        <a:lstStyle/>
        <a:p>
          <a:r>
            <a:rPr lang="en-GB"/>
            <a:t>Unemployment</a:t>
          </a:r>
          <a:endParaRPr lang="en-US"/>
        </a:p>
      </dgm:t>
    </dgm:pt>
    <dgm:pt modelId="{3A53F5F0-917A-4B41-9260-2874A185B2B6}" type="parTrans" cxnId="{7080E309-0952-4A5B-94ED-3DC227B95837}">
      <dgm:prSet/>
      <dgm:spPr/>
      <dgm:t>
        <a:bodyPr/>
        <a:lstStyle/>
        <a:p>
          <a:endParaRPr lang="en-US"/>
        </a:p>
      </dgm:t>
    </dgm:pt>
    <dgm:pt modelId="{68163C9C-0142-4868-90EF-00F3E1A5E5DF}" type="sibTrans" cxnId="{7080E309-0952-4A5B-94ED-3DC227B95837}">
      <dgm:prSet/>
      <dgm:spPr/>
      <dgm:t>
        <a:bodyPr/>
        <a:lstStyle/>
        <a:p>
          <a:endParaRPr lang="en-US"/>
        </a:p>
      </dgm:t>
    </dgm:pt>
    <dgm:pt modelId="{3FF062E0-12BF-469F-8990-CA3ECA2BB803}">
      <dgm:prSet/>
      <dgm:spPr/>
      <dgm:t>
        <a:bodyPr/>
        <a:lstStyle/>
        <a:p>
          <a:r>
            <a:rPr lang="en-GB"/>
            <a:t>The need for conformity in certain spheres or indeed extra-legal characteristics </a:t>
          </a:r>
          <a:endParaRPr lang="en-US"/>
        </a:p>
      </dgm:t>
    </dgm:pt>
    <dgm:pt modelId="{3A2FF4F0-151E-4BC9-97B7-DA67ED23BEF8}" type="parTrans" cxnId="{0B31960A-9F46-470A-8C2A-027E498DCB5A}">
      <dgm:prSet/>
      <dgm:spPr/>
      <dgm:t>
        <a:bodyPr/>
        <a:lstStyle/>
        <a:p>
          <a:endParaRPr lang="en-US"/>
        </a:p>
      </dgm:t>
    </dgm:pt>
    <dgm:pt modelId="{B862EC1B-A761-4C20-ABD1-66E67D409633}" type="sibTrans" cxnId="{0B31960A-9F46-470A-8C2A-027E498DCB5A}">
      <dgm:prSet/>
      <dgm:spPr/>
      <dgm:t>
        <a:bodyPr/>
        <a:lstStyle/>
        <a:p>
          <a:endParaRPr lang="en-US"/>
        </a:p>
      </dgm:t>
    </dgm:pt>
    <dgm:pt modelId="{8B2C362A-5A20-4385-89F8-384CD17D8FE3}">
      <dgm:prSet/>
      <dgm:spPr/>
      <dgm:t>
        <a:bodyPr/>
        <a:lstStyle/>
        <a:p>
          <a:r>
            <a:rPr lang="en-GB" dirty="0"/>
            <a:t>That may affect the changes of being arrested</a:t>
          </a:r>
          <a:endParaRPr lang="en-US" dirty="0"/>
        </a:p>
      </dgm:t>
    </dgm:pt>
    <dgm:pt modelId="{C5956673-9E10-4EC7-B40B-8934540B608C}" type="parTrans" cxnId="{097B3BD1-F4B9-4306-9D1F-9C14910A50AD}">
      <dgm:prSet/>
      <dgm:spPr/>
      <dgm:t>
        <a:bodyPr/>
        <a:lstStyle/>
        <a:p>
          <a:endParaRPr lang="en-US"/>
        </a:p>
      </dgm:t>
    </dgm:pt>
    <dgm:pt modelId="{DAF51DF9-2A94-4089-A203-C98C56D394EE}" type="sibTrans" cxnId="{097B3BD1-F4B9-4306-9D1F-9C14910A50AD}">
      <dgm:prSet/>
      <dgm:spPr/>
      <dgm:t>
        <a:bodyPr/>
        <a:lstStyle/>
        <a:p>
          <a:endParaRPr lang="en-US"/>
        </a:p>
      </dgm:t>
    </dgm:pt>
    <dgm:pt modelId="{659F601B-570E-4230-AD39-0DDFF487E14B}">
      <dgm:prSet/>
      <dgm:spPr/>
      <dgm:t>
        <a:bodyPr/>
        <a:lstStyle/>
        <a:p>
          <a:r>
            <a:rPr lang="en-GB"/>
            <a:t>Such as ethnicity</a:t>
          </a:r>
          <a:endParaRPr lang="en-US"/>
        </a:p>
      </dgm:t>
    </dgm:pt>
    <dgm:pt modelId="{B15489D1-EACD-4080-A57B-2A6DAD8C7EE2}" type="parTrans" cxnId="{2BF1CBBC-A69F-4E08-86A5-853B0F889677}">
      <dgm:prSet/>
      <dgm:spPr/>
      <dgm:t>
        <a:bodyPr/>
        <a:lstStyle/>
        <a:p>
          <a:endParaRPr lang="en-US"/>
        </a:p>
      </dgm:t>
    </dgm:pt>
    <dgm:pt modelId="{A3E5C193-EB33-4459-9F10-C5F28451190A}" type="sibTrans" cxnId="{2BF1CBBC-A69F-4E08-86A5-853B0F889677}">
      <dgm:prSet/>
      <dgm:spPr/>
      <dgm:t>
        <a:bodyPr/>
        <a:lstStyle/>
        <a:p>
          <a:endParaRPr lang="en-US"/>
        </a:p>
      </dgm:t>
    </dgm:pt>
    <dgm:pt modelId="{F13DEFEF-8CEE-4916-91A2-FCC7920E4552}">
      <dgm:prSet/>
      <dgm:spPr/>
      <dgm:t>
        <a:bodyPr/>
        <a:lstStyle/>
        <a:p>
          <a:r>
            <a:rPr lang="en-GB"/>
            <a:t>Gender</a:t>
          </a:r>
          <a:endParaRPr lang="en-US"/>
        </a:p>
      </dgm:t>
    </dgm:pt>
    <dgm:pt modelId="{5C382CDB-9B45-4810-8F6C-C2CCA4B0291B}" type="parTrans" cxnId="{D28EEE38-4617-4F6F-BD14-88195A529176}">
      <dgm:prSet/>
      <dgm:spPr/>
      <dgm:t>
        <a:bodyPr/>
        <a:lstStyle/>
        <a:p>
          <a:endParaRPr lang="en-US"/>
        </a:p>
      </dgm:t>
    </dgm:pt>
    <dgm:pt modelId="{672ACA80-D93C-4030-8D9E-B21852F93532}" type="sibTrans" cxnId="{D28EEE38-4617-4F6F-BD14-88195A529176}">
      <dgm:prSet/>
      <dgm:spPr/>
      <dgm:t>
        <a:bodyPr/>
        <a:lstStyle/>
        <a:p>
          <a:endParaRPr lang="en-US"/>
        </a:p>
      </dgm:t>
    </dgm:pt>
    <dgm:pt modelId="{7CF25B26-04C5-4692-B35D-BAC74B241B2A}">
      <dgm:prSet/>
      <dgm:spPr/>
      <dgm:t>
        <a:bodyPr/>
        <a:lstStyle/>
        <a:p>
          <a:r>
            <a:rPr lang="en-GB"/>
            <a:t>Attitude</a:t>
          </a:r>
          <a:endParaRPr lang="en-US"/>
        </a:p>
      </dgm:t>
    </dgm:pt>
    <dgm:pt modelId="{5937CD17-3CBD-4A96-9269-B063A23FD2B4}" type="parTrans" cxnId="{9CD33AAA-4AE1-4C9B-9290-F0E48B4D5042}">
      <dgm:prSet/>
      <dgm:spPr/>
      <dgm:t>
        <a:bodyPr/>
        <a:lstStyle/>
        <a:p>
          <a:endParaRPr lang="en-US"/>
        </a:p>
      </dgm:t>
    </dgm:pt>
    <dgm:pt modelId="{574B68AD-BE3C-4F0B-B3E1-CD75F5455369}" type="sibTrans" cxnId="{9CD33AAA-4AE1-4C9B-9290-F0E48B4D5042}">
      <dgm:prSet/>
      <dgm:spPr/>
      <dgm:t>
        <a:bodyPr/>
        <a:lstStyle/>
        <a:p>
          <a:endParaRPr lang="en-US"/>
        </a:p>
      </dgm:t>
    </dgm:pt>
    <dgm:pt modelId="{F4C6AC28-1E12-4395-B150-6DC6429E30DC}">
      <dgm:prSet/>
      <dgm:spPr/>
      <dgm:t>
        <a:bodyPr/>
        <a:lstStyle/>
        <a:p>
          <a:r>
            <a:rPr lang="en-GB" dirty="0"/>
            <a:t>Personal hygiene</a:t>
          </a:r>
          <a:endParaRPr lang="en-US" dirty="0"/>
        </a:p>
      </dgm:t>
    </dgm:pt>
    <dgm:pt modelId="{7D88930F-6C7F-46A8-AEA3-A64107352A9F}" type="parTrans" cxnId="{9E417BBC-A2F7-4F7C-873A-889E36EF3549}">
      <dgm:prSet/>
      <dgm:spPr/>
      <dgm:t>
        <a:bodyPr/>
        <a:lstStyle/>
        <a:p>
          <a:endParaRPr lang="en-US"/>
        </a:p>
      </dgm:t>
    </dgm:pt>
    <dgm:pt modelId="{FC0456FD-C4D9-4326-A998-584C4F9A349B}" type="sibTrans" cxnId="{9E417BBC-A2F7-4F7C-873A-889E36EF3549}">
      <dgm:prSet/>
      <dgm:spPr/>
      <dgm:t>
        <a:bodyPr/>
        <a:lstStyle/>
        <a:p>
          <a:endParaRPr lang="en-US"/>
        </a:p>
      </dgm:t>
    </dgm:pt>
    <dgm:pt modelId="{F27F3022-5516-4467-A3E2-766327C240F1}">
      <dgm:prSet/>
      <dgm:spPr/>
      <dgm:t>
        <a:bodyPr/>
        <a:lstStyle/>
        <a:p>
          <a:r>
            <a:rPr lang="en-GB"/>
            <a:t>And so forth</a:t>
          </a:r>
          <a:endParaRPr lang="en-US"/>
        </a:p>
      </dgm:t>
    </dgm:pt>
    <dgm:pt modelId="{4F7AFBDE-62C0-4CD5-979E-85C4FBE41488}" type="parTrans" cxnId="{0605A39E-38CE-42BB-99AF-D092DFA6F372}">
      <dgm:prSet/>
      <dgm:spPr/>
      <dgm:t>
        <a:bodyPr/>
        <a:lstStyle/>
        <a:p>
          <a:endParaRPr lang="en-US"/>
        </a:p>
      </dgm:t>
    </dgm:pt>
    <dgm:pt modelId="{AA170ACF-F421-443A-9D1E-894CB2C1415D}" type="sibTrans" cxnId="{0605A39E-38CE-42BB-99AF-D092DFA6F372}">
      <dgm:prSet/>
      <dgm:spPr/>
      <dgm:t>
        <a:bodyPr/>
        <a:lstStyle/>
        <a:p>
          <a:endParaRPr lang="en-US"/>
        </a:p>
      </dgm:t>
    </dgm:pt>
    <dgm:pt modelId="{9E3C136F-07AA-4CA2-B714-B7F0131FFEFC}" type="pres">
      <dgm:prSet presAssocID="{F31CC10A-3C8D-409A-98F7-7C04227A2C2B}" presName="linear" presStyleCnt="0">
        <dgm:presLayoutVars>
          <dgm:dir/>
          <dgm:animLvl val="lvl"/>
          <dgm:resizeHandles val="exact"/>
        </dgm:presLayoutVars>
      </dgm:prSet>
      <dgm:spPr/>
    </dgm:pt>
    <dgm:pt modelId="{F9C3748F-B11A-46FA-A4A2-DAED0D7EC4A6}" type="pres">
      <dgm:prSet presAssocID="{FA1F2B1D-BC1E-48E7-9602-1D3FBC2E6AB5}" presName="parentLin" presStyleCnt="0"/>
      <dgm:spPr/>
    </dgm:pt>
    <dgm:pt modelId="{03200328-73D6-4730-8069-29D9586C6FBB}" type="pres">
      <dgm:prSet presAssocID="{FA1F2B1D-BC1E-48E7-9602-1D3FBC2E6AB5}" presName="parentLeftMargin" presStyleLbl="node1" presStyleIdx="0" presStyleCnt="3"/>
      <dgm:spPr/>
    </dgm:pt>
    <dgm:pt modelId="{B91C9104-04D5-4044-B972-07537E623E2E}" type="pres">
      <dgm:prSet presAssocID="{FA1F2B1D-BC1E-48E7-9602-1D3FBC2E6AB5}" presName="parentText" presStyleLbl="node1" presStyleIdx="0" presStyleCnt="3">
        <dgm:presLayoutVars>
          <dgm:chMax val="0"/>
          <dgm:bulletEnabled val="1"/>
        </dgm:presLayoutVars>
      </dgm:prSet>
      <dgm:spPr/>
    </dgm:pt>
    <dgm:pt modelId="{34FB3095-EE8B-47DF-8439-C0A9DDA3F44D}" type="pres">
      <dgm:prSet presAssocID="{FA1F2B1D-BC1E-48E7-9602-1D3FBC2E6AB5}" presName="negativeSpace" presStyleCnt="0"/>
      <dgm:spPr/>
    </dgm:pt>
    <dgm:pt modelId="{76A474F1-DCC5-422B-981F-A8D6618D5850}" type="pres">
      <dgm:prSet presAssocID="{FA1F2B1D-BC1E-48E7-9602-1D3FBC2E6AB5}" presName="childText" presStyleLbl="conFgAcc1" presStyleIdx="0" presStyleCnt="3">
        <dgm:presLayoutVars>
          <dgm:bulletEnabled val="1"/>
        </dgm:presLayoutVars>
      </dgm:prSet>
      <dgm:spPr/>
    </dgm:pt>
    <dgm:pt modelId="{B7EF7D46-A65F-4B57-AA8E-E9274240652B}" type="pres">
      <dgm:prSet presAssocID="{52D34438-6AD7-4414-8B36-786B49FC4AF3}" presName="spaceBetweenRectangles" presStyleCnt="0"/>
      <dgm:spPr/>
    </dgm:pt>
    <dgm:pt modelId="{E8A24E79-A5EF-4E0F-8AFB-0D4FD604756E}" type="pres">
      <dgm:prSet presAssocID="{569DB46D-D939-4E72-8791-3BBB5C419F73}" presName="parentLin" presStyleCnt="0"/>
      <dgm:spPr/>
    </dgm:pt>
    <dgm:pt modelId="{8C6ACBC5-AFB6-4768-9A56-1CCCD70C8108}" type="pres">
      <dgm:prSet presAssocID="{569DB46D-D939-4E72-8791-3BBB5C419F73}" presName="parentLeftMargin" presStyleLbl="node1" presStyleIdx="0" presStyleCnt="3"/>
      <dgm:spPr/>
    </dgm:pt>
    <dgm:pt modelId="{11421479-2A54-43BF-BB01-035507DD4E68}" type="pres">
      <dgm:prSet presAssocID="{569DB46D-D939-4E72-8791-3BBB5C419F73}" presName="parentText" presStyleLbl="node1" presStyleIdx="1" presStyleCnt="3">
        <dgm:presLayoutVars>
          <dgm:chMax val="0"/>
          <dgm:bulletEnabled val="1"/>
        </dgm:presLayoutVars>
      </dgm:prSet>
      <dgm:spPr/>
    </dgm:pt>
    <dgm:pt modelId="{85A2BF19-EB68-4873-9448-58E4289FF4F5}" type="pres">
      <dgm:prSet presAssocID="{569DB46D-D939-4E72-8791-3BBB5C419F73}" presName="negativeSpace" presStyleCnt="0"/>
      <dgm:spPr/>
    </dgm:pt>
    <dgm:pt modelId="{EDD30906-9501-425A-9D23-03E5E809582F}" type="pres">
      <dgm:prSet presAssocID="{569DB46D-D939-4E72-8791-3BBB5C419F73}" presName="childText" presStyleLbl="conFgAcc1" presStyleIdx="1" presStyleCnt="3">
        <dgm:presLayoutVars>
          <dgm:bulletEnabled val="1"/>
        </dgm:presLayoutVars>
      </dgm:prSet>
      <dgm:spPr/>
    </dgm:pt>
    <dgm:pt modelId="{B8DDAB10-9C8D-42AD-8709-B9A7FDC70230}" type="pres">
      <dgm:prSet presAssocID="{02C4CFD3-078A-47CC-9FF1-B805286F3030}" presName="spaceBetweenRectangles" presStyleCnt="0"/>
      <dgm:spPr/>
    </dgm:pt>
    <dgm:pt modelId="{9283C54A-9940-440A-A1A0-74B0F7FAFD82}" type="pres">
      <dgm:prSet presAssocID="{872DE015-A66D-4FBC-BB59-94985DEAA1A6}" presName="parentLin" presStyleCnt="0"/>
      <dgm:spPr/>
    </dgm:pt>
    <dgm:pt modelId="{152C89C9-03E8-434D-9BAB-2E1D9090AC2D}" type="pres">
      <dgm:prSet presAssocID="{872DE015-A66D-4FBC-BB59-94985DEAA1A6}" presName="parentLeftMargin" presStyleLbl="node1" presStyleIdx="1" presStyleCnt="3"/>
      <dgm:spPr/>
    </dgm:pt>
    <dgm:pt modelId="{0ED26397-F3EA-451D-A56C-941C6768263D}" type="pres">
      <dgm:prSet presAssocID="{872DE015-A66D-4FBC-BB59-94985DEAA1A6}" presName="parentText" presStyleLbl="node1" presStyleIdx="2" presStyleCnt="3">
        <dgm:presLayoutVars>
          <dgm:chMax val="0"/>
          <dgm:bulletEnabled val="1"/>
        </dgm:presLayoutVars>
      </dgm:prSet>
      <dgm:spPr/>
    </dgm:pt>
    <dgm:pt modelId="{411AAB05-B4B0-4970-BE1B-B72AB590F1C6}" type="pres">
      <dgm:prSet presAssocID="{872DE015-A66D-4FBC-BB59-94985DEAA1A6}" presName="negativeSpace" presStyleCnt="0"/>
      <dgm:spPr/>
    </dgm:pt>
    <dgm:pt modelId="{472FC567-54FE-4451-8DDC-80CFFC95D364}" type="pres">
      <dgm:prSet presAssocID="{872DE015-A66D-4FBC-BB59-94985DEAA1A6}" presName="childText" presStyleLbl="conFgAcc1" presStyleIdx="2" presStyleCnt="3">
        <dgm:presLayoutVars>
          <dgm:bulletEnabled val="1"/>
        </dgm:presLayoutVars>
      </dgm:prSet>
      <dgm:spPr/>
    </dgm:pt>
  </dgm:ptLst>
  <dgm:cxnLst>
    <dgm:cxn modelId="{7451E003-2831-49C4-86C1-7A77E803869D}" type="presOf" srcId="{872DE015-A66D-4FBC-BB59-94985DEAA1A6}" destId="{152C89C9-03E8-434D-9BAB-2E1D9090AC2D}" srcOrd="0" destOrd="0" presId="urn:microsoft.com/office/officeart/2005/8/layout/list1"/>
    <dgm:cxn modelId="{7080E309-0952-4A5B-94ED-3DC227B95837}" srcId="{872DE015-A66D-4FBC-BB59-94985DEAA1A6}" destId="{4E9DB1F8-222F-4A54-9842-CDE4F3C6FBB9}" srcOrd="1" destOrd="0" parTransId="{3A53F5F0-917A-4B41-9260-2874A185B2B6}" sibTransId="{68163C9C-0142-4868-90EF-00F3E1A5E5DF}"/>
    <dgm:cxn modelId="{0B31960A-9F46-470A-8C2A-027E498DCB5A}" srcId="{872DE015-A66D-4FBC-BB59-94985DEAA1A6}" destId="{3FF062E0-12BF-469F-8990-CA3ECA2BB803}" srcOrd="2" destOrd="0" parTransId="{3A2FF4F0-151E-4BC9-97B7-DA67ED23BEF8}" sibTransId="{B862EC1B-A761-4C20-ABD1-66E67D409633}"/>
    <dgm:cxn modelId="{4112FE19-2A81-4D7A-AA52-7692936DAD2E}" type="presOf" srcId="{872DE015-A66D-4FBC-BB59-94985DEAA1A6}" destId="{0ED26397-F3EA-451D-A56C-941C6768263D}" srcOrd="1" destOrd="0" presId="urn:microsoft.com/office/officeart/2005/8/layout/list1"/>
    <dgm:cxn modelId="{EE442C23-068B-43A7-A522-F0E0BA8DEEEB}" type="presOf" srcId="{3FF062E0-12BF-469F-8990-CA3ECA2BB803}" destId="{472FC567-54FE-4451-8DDC-80CFFC95D364}" srcOrd="0" destOrd="2" presId="urn:microsoft.com/office/officeart/2005/8/layout/list1"/>
    <dgm:cxn modelId="{2E343623-8AF8-46B3-BE94-220F3EF3C0D4}" type="presOf" srcId="{569DB46D-D939-4E72-8791-3BBB5C419F73}" destId="{11421479-2A54-43BF-BB01-035507DD4E68}" srcOrd="1" destOrd="0" presId="urn:microsoft.com/office/officeart/2005/8/layout/list1"/>
    <dgm:cxn modelId="{5F5D802A-9D70-4E7F-AB70-869D5467B9B5}" type="presOf" srcId="{F13DEFEF-8CEE-4916-91A2-FCC7920E4552}" destId="{472FC567-54FE-4451-8DDC-80CFFC95D364}" srcOrd="0" destOrd="5" presId="urn:microsoft.com/office/officeart/2005/8/layout/list1"/>
    <dgm:cxn modelId="{D28EEE38-4617-4F6F-BD14-88195A529176}" srcId="{872DE015-A66D-4FBC-BB59-94985DEAA1A6}" destId="{F13DEFEF-8CEE-4916-91A2-FCC7920E4552}" srcOrd="5" destOrd="0" parTransId="{5C382CDB-9B45-4810-8F6C-C2CCA4B0291B}" sibTransId="{672ACA80-D93C-4030-8D9E-B21852F93532}"/>
    <dgm:cxn modelId="{1B049F3D-6E20-4779-95E8-A6BD8369A659}" type="presOf" srcId="{F27F3022-5516-4467-A3E2-766327C240F1}" destId="{472FC567-54FE-4451-8DDC-80CFFC95D364}" srcOrd="0" destOrd="8" presId="urn:microsoft.com/office/officeart/2005/8/layout/list1"/>
    <dgm:cxn modelId="{A1F71D5E-7D0C-4F9A-818B-5A4BFDAFD4DD}" type="presOf" srcId="{8B2C362A-5A20-4385-89F8-384CD17D8FE3}" destId="{472FC567-54FE-4451-8DDC-80CFFC95D364}" srcOrd="0" destOrd="3" presId="urn:microsoft.com/office/officeart/2005/8/layout/list1"/>
    <dgm:cxn modelId="{FD048252-FE3E-45FE-92FE-307ED72A8234}" type="presOf" srcId="{659F601B-570E-4230-AD39-0DDFF487E14B}" destId="{472FC567-54FE-4451-8DDC-80CFFC95D364}" srcOrd="0" destOrd="4" presId="urn:microsoft.com/office/officeart/2005/8/layout/list1"/>
    <dgm:cxn modelId="{F5D6A853-40E7-494C-8AD1-0E3A8DACC1A3}" type="presOf" srcId="{4FB54F90-9122-42D8-9860-9A5ECA2BBC49}" destId="{76A474F1-DCC5-422B-981F-A8D6618D5850}" srcOrd="0" destOrd="0" presId="urn:microsoft.com/office/officeart/2005/8/layout/list1"/>
    <dgm:cxn modelId="{5E91D676-D225-419E-886A-009E0041B4F9}" type="presOf" srcId="{F31CC10A-3C8D-409A-98F7-7C04227A2C2B}" destId="{9E3C136F-07AA-4CA2-B714-B7F0131FFEFC}" srcOrd="0" destOrd="0" presId="urn:microsoft.com/office/officeart/2005/8/layout/list1"/>
    <dgm:cxn modelId="{B2CFB578-37FD-4ACF-9586-F5243F11CFF7}" type="presOf" srcId="{569DB46D-D939-4E72-8791-3BBB5C419F73}" destId="{8C6ACBC5-AFB6-4768-9A56-1CCCD70C8108}" srcOrd="0" destOrd="0" presId="urn:microsoft.com/office/officeart/2005/8/layout/list1"/>
    <dgm:cxn modelId="{5D8F0A59-8385-4482-9668-B28D8B451F2B}" srcId="{569DB46D-D939-4E72-8791-3BBB5C419F73}" destId="{4248304F-47D5-4EB9-857F-9FEA32C65994}" srcOrd="1" destOrd="0" parTransId="{A77A848E-734B-41F8-955B-10C4825DDD4D}" sibTransId="{3F16BD0D-1E48-46D8-B000-EDDAB3122057}"/>
    <dgm:cxn modelId="{5944A27D-3DD5-4B9A-AA6D-E9614A71EF05}" type="presOf" srcId="{4248304F-47D5-4EB9-857F-9FEA32C65994}" destId="{EDD30906-9501-425A-9D23-03E5E809582F}" srcOrd="0" destOrd="1" presId="urn:microsoft.com/office/officeart/2005/8/layout/list1"/>
    <dgm:cxn modelId="{9650A67E-AF9B-4725-AA52-DB41EAF6FD21}" type="presOf" srcId="{BB15D49B-9CD6-41B9-A771-0DE12F4433FC}" destId="{EDD30906-9501-425A-9D23-03E5E809582F}" srcOrd="0" destOrd="0" presId="urn:microsoft.com/office/officeart/2005/8/layout/list1"/>
    <dgm:cxn modelId="{49381484-74D4-4C68-B9A9-FE9F43940D74}" srcId="{F31CC10A-3C8D-409A-98F7-7C04227A2C2B}" destId="{569DB46D-D939-4E72-8791-3BBB5C419F73}" srcOrd="1" destOrd="0" parTransId="{8C4B18DA-637E-4A14-92E0-3BD9E8D2B0B6}" sibTransId="{02C4CFD3-078A-47CC-9FF1-B805286F3030}"/>
    <dgm:cxn modelId="{4634348E-A55B-4A80-BD39-83C2881CB93F}" srcId="{569DB46D-D939-4E72-8791-3BBB5C419F73}" destId="{9914E9BE-23C3-4601-B54F-19CDB9484159}" srcOrd="2" destOrd="0" parTransId="{B7723C0F-7363-40E4-8567-3202BC80BAAB}" sibTransId="{C671679B-BA3B-4E17-8867-CA58190466BE}"/>
    <dgm:cxn modelId="{17F53892-90D9-4B48-86DB-CE2216E9F680}" type="presOf" srcId="{FA1F2B1D-BC1E-48E7-9602-1D3FBC2E6AB5}" destId="{B91C9104-04D5-4044-B972-07537E623E2E}" srcOrd="1" destOrd="0" presId="urn:microsoft.com/office/officeart/2005/8/layout/list1"/>
    <dgm:cxn modelId="{42662F9B-57C3-4D45-9736-67B455E13CAE}" srcId="{569DB46D-D939-4E72-8791-3BBB5C419F73}" destId="{BB15D49B-9CD6-41B9-A771-0DE12F4433FC}" srcOrd="0" destOrd="0" parTransId="{C0F31F00-1772-4A7C-8BE4-2BB32F8B8B5B}" sibTransId="{7B6A508B-6A66-4EEA-901F-0B21A6FDEBA0}"/>
    <dgm:cxn modelId="{0605A39E-38CE-42BB-99AF-D092DFA6F372}" srcId="{872DE015-A66D-4FBC-BB59-94985DEAA1A6}" destId="{F27F3022-5516-4467-A3E2-766327C240F1}" srcOrd="8" destOrd="0" parTransId="{4F7AFBDE-62C0-4CD5-979E-85C4FBE41488}" sibTransId="{AA170ACF-F421-443A-9D1E-894CB2C1415D}"/>
    <dgm:cxn modelId="{64FC07A1-1373-43EC-A3EB-4D68E5FF4B9F}" type="presOf" srcId="{F4C6AC28-1E12-4395-B150-6DC6429E30DC}" destId="{472FC567-54FE-4451-8DDC-80CFFC95D364}" srcOrd="0" destOrd="7" presId="urn:microsoft.com/office/officeart/2005/8/layout/list1"/>
    <dgm:cxn modelId="{9CD33AAA-4AE1-4C9B-9290-F0E48B4D5042}" srcId="{872DE015-A66D-4FBC-BB59-94985DEAA1A6}" destId="{7CF25B26-04C5-4692-B35D-BAC74B241B2A}" srcOrd="6" destOrd="0" parTransId="{5937CD17-3CBD-4A96-9269-B063A23FD2B4}" sibTransId="{574B68AD-BE3C-4F0B-B3E1-CD75F5455369}"/>
    <dgm:cxn modelId="{038224AC-BBAD-411B-A1A8-38E1B047CF5A}" type="presOf" srcId="{73F3A943-076F-4528-8A55-1EC4FB2E621E}" destId="{472FC567-54FE-4451-8DDC-80CFFC95D364}" srcOrd="0" destOrd="0" presId="urn:microsoft.com/office/officeart/2005/8/layout/list1"/>
    <dgm:cxn modelId="{C89961AD-9955-49E7-BE84-ACF88DF9EBFC}" type="presOf" srcId="{9914E9BE-23C3-4601-B54F-19CDB9484159}" destId="{EDD30906-9501-425A-9D23-03E5E809582F}" srcOrd="0" destOrd="2" presId="urn:microsoft.com/office/officeart/2005/8/layout/list1"/>
    <dgm:cxn modelId="{0ADD6EB5-BD63-4AF1-B64E-A6C6A388ABEA}" type="presOf" srcId="{FA1F2B1D-BC1E-48E7-9602-1D3FBC2E6AB5}" destId="{03200328-73D6-4730-8069-29D9586C6FBB}" srcOrd="0" destOrd="0" presId="urn:microsoft.com/office/officeart/2005/8/layout/list1"/>
    <dgm:cxn modelId="{9E417BBC-A2F7-4F7C-873A-889E36EF3549}" srcId="{872DE015-A66D-4FBC-BB59-94985DEAA1A6}" destId="{F4C6AC28-1E12-4395-B150-6DC6429E30DC}" srcOrd="7" destOrd="0" parTransId="{7D88930F-6C7F-46A8-AEA3-A64107352A9F}" sibTransId="{FC0456FD-C4D9-4326-A998-584C4F9A349B}"/>
    <dgm:cxn modelId="{2BF1CBBC-A69F-4E08-86A5-853B0F889677}" srcId="{872DE015-A66D-4FBC-BB59-94985DEAA1A6}" destId="{659F601B-570E-4230-AD39-0DDFF487E14B}" srcOrd="4" destOrd="0" parTransId="{B15489D1-EACD-4080-A57B-2A6DAD8C7EE2}" sibTransId="{A3E5C193-EB33-4459-9F10-C5F28451190A}"/>
    <dgm:cxn modelId="{7316E6CF-EC90-44A6-A39F-23BC551C584B}" type="presOf" srcId="{7CF25B26-04C5-4692-B35D-BAC74B241B2A}" destId="{472FC567-54FE-4451-8DDC-80CFFC95D364}" srcOrd="0" destOrd="6" presId="urn:microsoft.com/office/officeart/2005/8/layout/list1"/>
    <dgm:cxn modelId="{DF0723D1-CFD9-46E6-8A44-686878014D00}" type="presOf" srcId="{4E9DB1F8-222F-4A54-9842-CDE4F3C6FBB9}" destId="{472FC567-54FE-4451-8DDC-80CFFC95D364}" srcOrd="0" destOrd="1" presId="urn:microsoft.com/office/officeart/2005/8/layout/list1"/>
    <dgm:cxn modelId="{097B3BD1-F4B9-4306-9D1F-9C14910A50AD}" srcId="{872DE015-A66D-4FBC-BB59-94985DEAA1A6}" destId="{8B2C362A-5A20-4385-89F8-384CD17D8FE3}" srcOrd="3" destOrd="0" parTransId="{C5956673-9E10-4EC7-B40B-8934540B608C}" sibTransId="{DAF51DF9-2A94-4089-A203-C98C56D394EE}"/>
    <dgm:cxn modelId="{E747A8D6-E230-473E-9468-A9276EBB9371}" srcId="{F31CC10A-3C8D-409A-98F7-7C04227A2C2B}" destId="{FA1F2B1D-BC1E-48E7-9602-1D3FBC2E6AB5}" srcOrd="0" destOrd="0" parTransId="{8C3420F2-E9EA-4DEE-A1DA-3297B3781D18}" sibTransId="{52D34438-6AD7-4414-8B36-786B49FC4AF3}"/>
    <dgm:cxn modelId="{D4DE44E6-5E90-4585-8349-CC2378EC908C}" srcId="{F31CC10A-3C8D-409A-98F7-7C04227A2C2B}" destId="{872DE015-A66D-4FBC-BB59-94985DEAA1A6}" srcOrd="2" destOrd="0" parTransId="{E7D687FA-B282-4967-A154-347ADC780C29}" sibTransId="{F1F74D56-50DF-4AE5-830B-5F9BB68B846F}"/>
    <dgm:cxn modelId="{BB1BC2FB-615B-458A-88FD-02235EC210FF}" srcId="{872DE015-A66D-4FBC-BB59-94985DEAA1A6}" destId="{73F3A943-076F-4528-8A55-1EC4FB2E621E}" srcOrd="0" destOrd="0" parTransId="{4F7CD5FD-2729-4053-9383-D92223307B37}" sibTransId="{C530C726-E194-439E-9632-F6908909A038}"/>
    <dgm:cxn modelId="{5FADE7FD-D8C1-4F7D-AA89-48E9A450A76B}" srcId="{FA1F2B1D-BC1E-48E7-9602-1D3FBC2E6AB5}" destId="{4FB54F90-9122-42D8-9860-9A5ECA2BBC49}" srcOrd="0" destOrd="0" parTransId="{1DFD7853-24F0-40E2-BD4E-7846FFF63C35}" sibTransId="{B46D50CA-368E-4FB5-9707-E47D9C9426C7}"/>
    <dgm:cxn modelId="{D6077E3F-E5BE-4B1E-9E52-89C16F0C7DF9}" type="presParOf" srcId="{9E3C136F-07AA-4CA2-B714-B7F0131FFEFC}" destId="{F9C3748F-B11A-46FA-A4A2-DAED0D7EC4A6}" srcOrd="0" destOrd="0" presId="urn:microsoft.com/office/officeart/2005/8/layout/list1"/>
    <dgm:cxn modelId="{0AE4CF87-341E-42CD-A433-8134AFC4EF4D}" type="presParOf" srcId="{F9C3748F-B11A-46FA-A4A2-DAED0D7EC4A6}" destId="{03200328-73D6-4730-8069-29D9586C6FBB}" srcOrd="0" destOrd="0" presId="urn:microsoft.com/office/officeart/2005/8/layout/list1"/>
    <dgm:cxn modelId="{CD2479F1-880C-458F-8E4A-896803F3E0BA}" type="presParOf" srcId="{F9C3748F-B11A-46FA-A4A2-DAED0D7EC4A6}" destId="{B91C9104-04D5-4044-B972-07537E623E2E}" srcOrd="1" destOrd="0" presId="urn:microsoft.com/office/officeart/2005/8/layout/list1"/>
    <dgm:cxn modelId="{9517CE6B-768B-4B5D-82A7-234C73BA1497}" type="presParOf" srcId="{9E3C136F-07AA-4CA2-B714-B7F0131FFEFC}" destId="{34FB3095-EE8B-47DF-8439-C0A9DDA3F44D}" srcOrd="1" destOrd="0" presId="urn:microsoft.com/office/officeart/2005/8/layout/list1"/>
    <dgm:cxn modelId="{81A343E8-CA20-4175-AB75-0A5EC6666A90}" type="presParOf" srcId="{9E3C136F-07AA-4CA2-B714-B7F0131FFEFC}" destId="{76A474F1-DCC5-422B-981F-A8D6618D5850}" srcOrd="2" destOrd="0" presId="urn:microsoft.com/office/officeart/2005/8/layout/list1"/>
    <dgm:cxn modelId="{8F1350B7-EAF5-4534-92D4-2F4D064D84ED}" type="presParOf" srcId="{9E3C136F-07AA-4CA2-B714-B7F0131FFEFC}" destId="{B7EF7D46-A65F-4B57-AA8E-E9274240652B}" srcOrd="3" destOrd="0" presId="urn:microsoft.com/office/officeart/2005/8/layout/list1"/>
    <dgm:cxn modelId="{AA45D9B9-221C-4736-BB53-0D11492B0623}" type="presParOf" srcId="{9E3C136F-07AA-4CA2-B714-B7F0131FFEFC}" destId="{E8A24E79-A5EF-4E0F-8AFB-0D4FD604756E}" srcOrd="4" destOrd="0" presId="urn:microsoft.com/office/officeart/2005/8/layout/list1"/>
    <dgm:cxn modelId="{F03F3741-29A9-4A1F-8CCA-141570653E02}" type="presParOf" srcId="{E8A24E79-A5EF-4E0F-8AFB-0D4FD604756E}" destId="{8C6ACBC5-AFB6-4768-9A56-1CCCD70C8108}" srcOrd="0" destOrd="0" presId="urn:microsoft.com/office/officeart/2005/8/layout/list1"/>
    <dgm:cxn modelId="{337765E8-565C-4EF6-B5A1-66DFF85F3E0C}" type="presParOf" srcId="{E8A24E79-A5EF-4E0F-8AFB-0D4FD604756E}" destId="{11421479-2A54-43BF-BB01-035507DD4E68}" srcOrd="1" destOrd="0" presId="urn:microsoft.com/office/officeart/2005/8/layout/list1"/>
    <dgm:cxn modelId="{1CC3E7F6-C640-4685-A8FB-74A6376CE5B9}" type="presParOf" srcId="{9E3C136F-07AA-4CA2-B714-B7F0131FFEFC}" destId="{85A2BF19-EB68-4873-9448-58E4289FF4F5}" srcOrd="5" destOrd="0" presId="urn:microsoft.com/office/officeart/2005/8/layout/list1"/>
    <dgm:cxn modelId="{0ED9EACE-920F-472C-B79A-5F8FBC117BB8}" type="presParOf" srcId="{9E3C136F-07AA-4CA2-B714-B7F0131FFEFC}" destId="{EDD30906-9501-425A-9D23-03E5E809582F}" srcOrd="6" destOrd="0" presId="urn:microsoft.com/office/officeart/2005/8/layout/list1"/>
    <dgm:cxn modelId="{7392D637-CF6B-4ED8-B4C2-E2174479AD9D}" type="presParOf" srcId="{9E3C136F-07AA-4CA2-B714-B7F0131FFEFC}" destId="{B8DDAB10-9C8D-42AD-8709-B9A7FDC70230}" srcOrd="7" destOrd="0" presId="urn:microsoft.com/office/officeart/2005/8/layout/list1"/>
    <dgm:cxn modelId="{9422F635-2681-46CA-AC1F-C74DE0B9A336}" type="presParOf" srcId="{9E3C136F-07AA-4CA2-B714-B7F0131FFEFC}" destId="{9283C54A-9940-440A-A1A0-74B0F7FAFD82}" srcOrd="8" destOrd="0" presId="urn:microsoft.com/office/officeart/2005/8/layout/list1"/>
    <dgm:cxn modelId="{C3E1F82C-0F90-4DA6-A551-CF8DCCDB0B44}" type="presParOf" srcId="{9283C54A-9940-440A-A1A0-74B0F7FAFD82}" destId="{152C89C9-03E8-434D-9BAB-2E1D9090AC2D}" srcOrd="0" destOrd="0" presId="urn:microsoft.com/office/officeart/2005/8/layout/list1"/>
    <dgm:cxn modelId="{32CF18AC-3912-4E40-95E5-37B10603A6BE}" type="presParOf" srcId="{9283C54A-9940-440A-A1A0-74B0F7FAFD82}" destId="{0ED26397-F3EA-451D-A56C-941C6768263D}" srcOrd="1" destOrd="0" presId="urn:microsoft.com/office/officeart/2005/8/layout/list1"/>
    <dgm:cxn modelId="{E47C80A9-3804-48E8-9511-4F7E81E46B47}" type="presParOf" srcId="{9E3C136F-07AA-4CA2-B714-B7F0131FFEFC}" destId="{411AAB05-B4B0-4970-BE1B-B72AB590F1C6}" srcOrd="9" destOrd="0" presId="urn:microsoft.com/office/officeart/2005/8/layout/list1"/>
    <dgm:cxn modelId="{7645144E-316E-4888-96D6-DB8066BB3BBF}" type="presParOf" srcId="{9E3C136F-07AA-4CA2-B714-B7F0131FFEFC}" destId="{472FC567-54FE-4451-8DDC-80CFFC95D36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8DBD49F-242D-447E-83B5-7CDCCF4FC526}" type="doc">
      <dgm:prSet loTypeId="urn:microsoft.com/office/officeart/2005/8/layout/hList1" loCatId="list" qsTypeId="urn:microsoft.com/office/officeart/2005/8/quickstyle/simple2" qsCatId="simple" csTypeId="urn:microsoft.com/office/officeart/2005/8/colors/accent2_2" csCatId="accent2"/>
      <dgm:spPr/>
      <dgm:t>
        <a:bodyPr/>
        <a:lstStyle/>
        <a:p>
          <a:endParaRPr lang="en-US"/>
        </a:p>
      </dgm:t>
    </dgm:pt>
    <dgm:pt modelId="{24069B92-3FDA-4D6D-A326-EEC6B281140F}">
      <dgm:prSet/>
      <dgm:spPr/>
      <dgm:t>
        <a:bodyPr/>
        <a:lstStyle/>
        <a:p>
          <a:r>
            <a:rPr lang="en-GB"/>
            <a:t>Incapacitation </a:t>
          </a:r>
          <a:endParaRPr lang="en-US"/>
        </a:p>
      </dgm:t>
    </dgm:pt>
    <dgm:pt modelId="{11FA3C48-A7B3-40DC-9FA2-2CE1228B4297}" type="parTrans" cxnId="{C242C28B-F046-43F5-8A30-075928FB6443}">
      <dgm:prSet/>
      <dgm:spPr/>
      <dgm:t>
        <a:bodyPr/>
        <a:lstStyle/>
        <a:p>
          <a:endParaRPr lang="en-US"/>
        </a:p>
      </dgm:t>
    </dgm:pt>
    <dgm:pt modelId="{FDBE3899-3CF2-448B-A4EF-6F468DD88140}" type="sibTrans" cxnId="{C242C28B-F046-43F5-8A30-075928FB6443}">
      <dgm:prSet/>
      <dgm:spPr/>
      <dgm:t>
        <a:bodyPr/>
        <a:lstStyle/>
        <a:p>
          <a:endParaRPr lang="en-US"/>
        </a:p>
      </dgm:t>
    </dgm:pt>
    <dgm:pt modelId="{A29435B6-D0AC-479D-B17F-98A5AEDF9E4F}">
      <dgm:prSet/>
      <dgm:spPr/>
      <dgm:t>
        <a:bodyPr/>
        <a:lstStyle/>
        <a:p>
          <a:r>
            <a:rPr lang="en-GB"/>
            <a:t>removes offenders from society so </a:t>
          </a:r>
          <a:endParaRPr lang="en-US"/>
        </a:p>
      </dgm:t>
    </dgm:pt>
    <dgm:pt modelId="{7C6A11F7-FCDF-4BCC-863F-18EE25396422}" type="parTrans" cxnId="{737F3A76-90A6-42F3-B756-B23A17AE6A39}">
      <dgm:prSet/>
      <dgm:spPr/>
      <dgm:t>
        <a:bodyPr/>
        <a:lstStyle/>
        <a:p>
          <a:endParaRPr lang="en-US"/>
        </a:p>
      </dgm:t>
    </dgm:pt>
    <dgm:pt modelId="{E4C49937-9186-4247-A926-FAE31F83D16A}" type="sibTrans" cxnId="{737F3A76-90A6-42F3-B756-B23A17AE6A39}">
      <dgm:prSet/>
      <dgm:spPr/>
      <dgm:t>
        <a:bodyPr/>
        <a:lstStyle/>
        <a:p>
          <a:endParaRPr lang="en-US"/>
        </a:p>
      </dgm:t>
    </dgm:pt>
    <dgm:pt modelId="{8E15E939-C264-4D18-9F11-2C0BC7670CFB}">
      <dgm:prSet/>
      <dgm:spPr/>
      <dgm:t>
        <a:bodyPr/>
        <a:lstStyle/>
        <a:p>
          <a:r>
            <a:rPr lang="en-GB"/>
            <a:t>preventing them from committing offences in the future</a:t>
          </a:r>
          <a:endParaRPr lang="en-US"/>
        </a:p>
      </dgm:t>
    </dgm:pt>
    <dgm:pt modelId="{EA0BC1E5-8014-4482-A3D6-2C82A41A328D}" type="parTrans" cxnId="{AAA2316B-B82E-4AF8-86CC-77B0211F38A6}">
      <dgm:prSet/>
      <dgm:spPr/>
      <dgm:t>
        <a:bodyPr/>
        <a:lstStyle/>
        <a:p>
          <a:endParaRPr lang="en-US"/>
        </a:p>
      </dgm:t>
    </dgm:pt>
    <dgm:pt modelId="{A4732FA6-ECDC-4E4F-BA65-6EFAB4D41917}" type="sibTrans" cxnId="{AAA2316B-B82E-4AF8-86CC-77B0211F38A6}">
      <dgm:prSet/>
      <dgm:spPr/>
      <dgm:t>
        <a:bodyPr/>
        <a:lstStyle/>
        <a:p>
          <a:endParaRPr lang="en-US"/>
        </a:p>
      </dgm:t>
    </dgm:pt>
    <dgm:pt modelId="{379EB73B-F960-4B5A-9DF2-490892E7094E}">
      <dgm:prSet/>
      <dgm:spPr/>
      <dgm:t>
        <a:bodyPr/>
        <a:lstStyle/>
        <a:p>
          <a:r>
            <a:rPr lang="en-GB"/>
            <a:t>Selective incapacitation means that </a:t>
          </a:r>
          <a:endParaRPr lang="en-US"/>
        </a:p>
      </dgm:t>
    </dgm:pt>
    <dgm:pt modelId="{FDCA0BBD-23DC-416B-AC8C-DBEC842ED787}" type="parTrans" cxnId="{327E9752-B258-438C-AA06-394172632BF8}">
      <dgm:prSet/>
      <dgm:spPr/>
      <dgm:t>
        <a:bodyPr/>
        <a:lstStyle/>
        <a:p>
          <a:endParaRPr lang="en-US"/>
        </a:p>
      </dgm:t>
    </dgm:pt>
    <dgm:pt modelId="{DB6A6E74-7D87-47A5-A81D-6CD033564214}" type="sibTrans" cxnId="{327E9752-B258-438C-AA06-394172632BF8}">
      <dgm:prSet/>
      <dgm:spPr/>
      <dgm:t>
        <a:bodyPr/>
        <a:lstStyle/>
        <a:p>
          <a:endParaRPr lang="en-US"/>
        </a:p>
      </dgm:t>
    </dgm:pt>
    <dgm:pt modelId="{305EAF3B-28DA-45F0-90E4-42789DD27901}">
      <dgm:prSet/>
      <dgm:spPr/>
      <dgm:t>
        <a:bodyPr/>
        <a:lstStyle/>
        <a:p>
          <a:r>
            <a:rPr lang="en-GB"/>
            <a:t>Offenders who are identified as the most likely to commit further offences</a:t>
          </a:r>
          <a:endParaRPr lang="en-US"/>
        </a:p>
      </dgm:t>
    </dgm:pt>
    <dgm:pt modelId="{EBF1DAC9-3008-4292-A181-2BA07398F482}" type="parTrans" cxnId="{C2827F20-5A2B-4CD2-9A7D-34D892605298}">
      <dgm:prSet/>
      <dgm:spPr/>
      <dgm:t>
        <a:bodyPr/>
        <a:lstStyle/>
        <a:p>
          <a:endParaRPr lang="en-US"/>
        </a:p>
      </dgm:t>
    </dgm:pt>
    <dgm:pt modelId="{A4E4BDA1-FD07-4903-AAFD-90FADF8914DE}" type="sibTrans" cxnId="{C2827F20-5A2B-4CD2-9A7D-34D892605298}">
      <dgm:prSet/>
      <dgm:spPr/>
      <dgm:t>
        <a:bodyPr/>
        <a:lstStyle/>
        <a:p>
          <a:endParaRPr lang="en-US"/>
        </a:p>
      </dgm:t>
    </dgm:pt>
    <dgm:pt modelId="{A0AACE82-742F-4B7B-82F1-EBBC32D512BA}">
      <dgm:prSet/>
      <dgm:spPr/>
      <dgm:t>
        <a:bodyPr/>
        <a:lstStyle/>
        <a:p>
          <a:r>
            <a:rPr lang="en-GB"/>
            <a:t>If they were to be released</a:t>
          </a:r>
          <a:endParaRPr lang="en-US"/>
        </a:p>
      </dgm:t>
    </dgm:pt>
    <dgm:pt modelId="{B95958F0-2458-4A65-916A-2F2FFE2ACF6A}" type="parTrans" cxnId="{5F28E54A-9ABC-48B4-AFC3-23E7863DFF87}">
      <dgm:prSet/>
      <dgm:spPr/>
      <dgm:t>
        <a:bodyPr/>
        <a:lstStyle/>
        <a:p>
          <a:endParaRPr lang="en-US"/>
        </a:p>
      </dgm:t>
    </dgm:pt>
    <dgm:pt modelId="{E439AC07-09EE-47EC-AEFC-761A75353275}" type="sibTrans" cxnId="{5F28E54A-9ABC-48B4-AFC3-23E7863DFF87}">
      <dgm:prSet/>
      <dgm:spPr/>
      <dgm:t>
        <a:bodyPr/>
        <a:lstStyle/>
        <a:p>
          <a:endParaRPr lang="en-US"/>
        </a:p>
      </dgm:t>
    </dgm:pt>
    <dgm:pt modelId="{5EA3EAD0-475B-46CD-BE05-4D56982DD175}">
      <dgm:prSet/>
      <dgm:spPr/>
      <dgm:t>
        <a:bodyPr/>
        <a:lstStyle/>
        <a:p>
          <a:r>
            <a:rPr lang="en-GB"/>
            <a:t>Continue to be incarcerated or their liberty is restricted in some other way</a:t>
          </a:r>
          <a:endParaRPr lang="en-US"/>
        </a:p>
      </dgm:t>
    </dgm:pt>
    <dgm:pt modelId="{667DDA58-D19B-4F20-A380-3824B66188C3}" type="parTrans" cxnId="{C13D0C85-FA7D-4B5E-81D3-94BE3736D5B7}">
      <dgm:prSet/>
      <dgm:spPr/>
      <dgm:t>
        <a:bodyPr/>
        <a:lstStyle/>
        <a:p>
          <a:endParaRPr lang="en-US"/>
        </a:p>
      </dgm:t>
    </dgm:pt>
    <dgm:pt modelId="{CB6E4A0B-4FC8-44AD-A0B7-FD38C61973B2}" type="sibTrans" cxnId="{C13D0C85-FA7D-4B5E-81D3-94BE3736D5B7}">
      <dgm:prSet/>
      <dgm:spPr/>
      <dgm:t>
        <a:bodyPr/>
        <a:lstStyle/>
        <a:p>
          <a:endParaRPr lang="en-US"/>
        </a:p>
      </dgm:t>
    </dgm:pt>
    <dgm:pt modelId="{A260ADCB-36CA-4A51-A31A-D7DE654FD399}" type="pres">
      <dgm:prSet presAssocID="{48DBD49F-242D-447E-83B5-7CDCCF4FC526}" presName="Name0" presStyleCnt="0">
        <dgm:presLayoutVars>
          <dgm:dir/>
          <dgm:animLvl val="lvl"/>
          <dgm:resizeHandles val="exact"/>
        </dgm:presLayoutVars>
      </dgm:prSet>
      <dgm:spPr/>
    </dgm:pt>
    <dgm:pt modelId="{F690901B-1F18-44BB-918A-B65F1B89A0C5}" type="pres">
      <dgm:prSet presAssocID="{24069B92-3FDA-4D6D-A326-EEC6B281140F}" presName="composite" presStyleCnt="0"/>
      <dgm:spPr/>
    </dgm:pt>
    <dgm:pt modelId="{091F9B0E-FF14-48BB-B666-2398A8913988}" type="pres">
      <dgm:prSet presAssocID="{24069B92-3FDA-4D6D-A326-EEC6B281140F}" presName="parTx" presStyleLbl="alignNode1" presStyleIdx="0" presStyleCnt="2">
        <dgm:presLayoutVars>
          <dgm:chMax val="0"/>
          <dgm:chPref val="0"/>
          <dgm:bulletEnabled val="1"/>
        </dgm:presLayoutVars>
      </dgm:prSet>
      <dgm:spPr/>
    </dgm:pt>
    <dgm:pt modelId="{BB413966-A41C-4BC7-88D8-44521FC251BA}" type="pres">
      <dgm:prSet presAssocID="{24069B92-3FDA-4D6D-A326-EEC6B281140F}" presName="desTx" presStyleLbl="alignAccFollowNode1" presStyleIdx="0" presStyleCnt="2">
        <dgm:presLayoutVars>
          <dgm:bulletEnabled val="1"/>
        </dgm:presLayoutVars>
      </dgm:prSet>
      <dgm:spPr/>
    </dgm:pt>
    <dgm:pt modelId="{8F789B96-BA4B-49D8-9E2C-DB9AAE764957}" type="pres">
      <dgm:prSet presAssocID="{FDBE3899-3CF2-448B-A4EF-6F468DD88140}" presName="space" presStyleCnt="0"/>
      <dgm:spPr/>
    </dgm:pt>
    <dgm:pt modelId="{E71980E0-6393-4EED-A2A8-E141F9341B22}" type="pres">
      <dgm:prSet presAssocID="{379EB73B-F960-4B5A-9DF2-490892E7094E}" presName="composite" presStyleCnt="0"/>
      <dgm:spPr/>
    </dgm:pt>
    <dgm:pt modelId="{EBE488A2-2926-41C2-A35B-E2769992E19E}" type="pres">
      <dgm:prSet presAssocID="{379EB73B-F960-4B5A-9DF2-490892E7094E}" presName="parTx" presStyleLbl="alignNode1" presStyleIdx="1" presStyleCnt="2">
        <dgm:presLayoutVars>
          <dgm:chMax val="0"/>
          <dgm:chPref val="0"/>
          <dgm:bulletEnabled val="1"/>
        </dgm:presLayoutVars>
      </dgm:prSet>
      <dgm:spPr/>
    </dgm:pt>
    <dgm:pt modelId="{DDA13322-F580-4FD9-8473-155DFDDB7AAF}" type="pres">
      <dgm:prSet presAssocID="{379EB73B-F960-4B5A-9DF2-490892E7094E}" presName="desTx" presStyleLbl="alignAccFollowNode1" presStyleIdx="1" presStyleCnt="2">
        <dgm:presLayoutVars>
          <dgm:bulletEnabled val="1"/>
        </dgm:presLayoutVars>
      </dgm:prSet>
      <dgm:spPr/>
    </dgm:pt>
  </dgm:ptLst>
  <dgm:cxnLst>
    <dgm:cxn modelId="{C2827F20-5A2B-4CD2-9A7D-34D892605298}" srcId="{379EB73B-F960-4B5A-9DF2-490892E7094E}" destId="{305EAF3B-28DA-45F0-90E4-42789DD27901}" srcOrd="0" destOrd="0" parTransId="{EBF1DAC9-3008-4292-A181-2BA07398F482}" sibTransId="{A4E4BDA1-FD07-4903-AAFD-90FADF8914DE}"/>
    <dgm:cxn modelId="{13A7E227-A48B-441A-BA35-FC1900AA8A3F}" type="presOf" srcId="{24069B92-3FDA-4D6D-A326-EEC6B281140F}" destId="{091F9B0E-FF14-48BB-B666-2398A8913988}" srcOrd="0" destOrd="0" presId="urn:microsoft.com/office/officeart/2005/8/layout/hList1"/>
    <dgm:cxn modelId="{C8F1A434-5F4B-498B-A206-A6829E226FA5}" type="presOf" srcId="{5EA3EAD0-475B-46CD-BE05-4D56982DD175}" destId="{DDA13322-F580-4FD9-8473-155DFDDB7AAF}" srcOrd="0" destOrd="2" presId="urn:microsoft.com/office/officeart/2005/8/layout/hList1"/>
    <dgm:cxn modelId="{5F28E54A-9ABC-48B4-AFC3-23E7863DFF87}" srcId="{379EB73B-F960-4B5A-9DF2-490892E7094E}" destId="{A0AACE82-742F-4B7B-82F1-EBBC32D512BA}" srcOrd="1" destOrd="0" parTransId="{B95958F0-2458-4A65-916A-2F2FFE2ACF6A}" sibTransId="{E439AC07-09EE-47EC-AEFC-761A75353275}"/>
    <dgm:cxn modelId="{AAA2316B-B82E-4AF8-86CC-77B0211F38A6}" srcId="{24069B92-3FDA-4D6D-A326-EEC6B281140F}" destId="{8E15E939-C264-4D18-9F11-2C0BC7670CFB}" srcOrd="1" destOrd="0" parTransId="{EA0BC1E5-8014-4482-A3D6-2C82A41A328D}" sibTransId="{A4732FA6-ECDC-4E4F-BA65-6EFAB4D41917}"/>
    <dgm:cxn modelId="{327E9752-B258-438C-AA06-394172632BF8}" srcId="{48DBD49F-242D-447E-83B5-7CDCCF4FC526}" destId="{379EB73B-F960-4B5A-9DF2-490892E7094E}" srcOrd="1" destOrd="0" parTransId="{FDCA0BBD-23DC-416B-AC8C-DBEC842ED787}" sibTransId="{DB6A6E74-7D87-47A5-A81D-6CD033564214}"/>
    <dgm:cxn modelId="{737F3A76-90A6-42F3-B756-B23A17AE6A39}" srcId="{24069B92-3FDA-4D6D-A326-EEC6B281140F}" destId="{A29435B6-D0AC-479D-B17F-98A5AEDF9E4F}" srcOrd="0" destOrd="0" parTransId="{7C6A11F7-FCDF-4BCC-863F-18EE25396422}" sibTransId="{E4C49937-9186-4247-A926-FAE31F83D16A}"/>
    <dgm:cxn modelId="{C13D0C85-FA7D-4B5E-81D3-94BE3736D5B7}" srcId="{379EB73B-F960-4B5A-9DF2-490892E7094E}" destId="{5EA3EAD0-475B-46CD-BE05-4D56982DD175}" srcOrd="2" destOrd="0" parTransId="{667DDA58-D19B-4F20-A380-3824B66188C3}" sibTransId="{CB6E4A0B-4FC8-44AD-A0B7-FD38C61973B2}"/>
    <dgm:cxn modelId="{C242C28B-F046-43F5-8A30-075928FB6443}" srcId="{48DBD49F-242D-447E-83B5-7CDCCF4FC526}" destId="{24069B92-3FDA-4D6D-A326-EEC6B281140F}" srcOrd="0" destOrd="0" parTransId="{11FA3C48-A7B3-40DC-9FA2-2CE1228B4297}" sibTransId="{FDBE3899-3CF2-448B-A4EF-6F468DD88140}"/>
    <dgm:cxn modelId="{4428729A-48C8-4FCF-96B5-0E5EC3639EA4}" type="presOf" srcId="{A29435B6-D0AC-479D-B17F-98A5AEDF9E4F}" destId="{BB413966-A41C-4BC7-88D8-44521FC251BA}" srcOrd="0" destOrd="0" presId="urn:microsoft.com/office/officeart/2005/8/layout/hList1"/>
    <dgm:cxn modelId="{C2D1FCB5-7FF6-40BF-A6AC-D05E18CD9C92}" type="presOf" srcId="{A0AACE82-742F-4B7B-82F1-EBBC32D512BA}" destId="{DDA13322-F580-4FD9-8473-155DFDDB7AAF}" srcOrd="0" destOrd="1" presId="urn:microsoft.com/office/officeart/2005/8/layout/hList1"/>
    <dgm:cxn modelId="{6507F7B8-BF93-4E53-98BF-6CB540F93155}" type="presOf" srcId="{8E15E939-C264-4D18-9F11-2C0BC7670CFB}" destId="{BB413966-A41C-4BC7-88D8-44521FC251BA}" srcOrd="0" destOrd="1" presId="urn:microsoft.com/office/officeart/2005/8/layout/hList1"/>
    <dgm:cxn modelId="{E40B2DD0-867D-45E8-9CDC-DB3918AE1BBC}" type="presOf" srcId="{379EB73B-F960-4B5A-9DF2-490892E7094E}" destId="{EBE488A2-2926-41C2-A35B-E2769992E19E}" srcOrd="0" destOrd="0" presId="urn:microsoft.com/office/officeart/2005/8/layout/hList1"/>
    <dgm:cxn modelId="{DC178DD5-37F7-488E-892B-869BF9973735}" type="presOf" srcId="{305EAF3B-28DA-45F0-90E4-42789DD27901}" destId="{DDA13322-F580-4FD9-8473-155DFDDB7AAF}" srcOrd="0" destOrd="0" presId="urn:microsoft.com/office/officeart/2005/8/layout/hList1"/>
    <dgm:cxn modelId="{EEDC63F2-F6C2-4B39-BD56-55B226003230}" type="presOf" srcId="{48DBD49F-242D-447E-83B5-7CDCCF4FC526}" destId="{A260ADCB-36CA-4A51-A31A-D7DE654FD399}" srcOrd="0" destOrd="0" presId="urn:microsoft.com/office/officeart/2005/8/layout/hList1"/>
    <dgm:cxn modelId="{F0414CF7-2D2D-47EE-8B20-7B7DAE10F21B}" type="presParOf" srcId="{A260ADCB-36CA-4A51-A31A-D7DE654FD399}" destId="{F690901B-1F18-44BB-918A-B65F1B89A0C5}" srcOrd="0" destOrd="0" presId="urn:microsoft.com/office/officeart/2005/8/layout/hList1"/>
    <dgm:cxn modelId="{DF407C3E-2811-4E52-A9B6-F0E20B392858}" type="presParOf" srcId="{F690901B-1F18-44BB-918A-B65F1B89A0C5}" destId="{091F9B0E-FF14-48BB-B666-2398A8913988}" srcOrd="0" destOrd="0" presId="urn:microsoft.com/office/officeart/2005/8/layout/hList1"/>
    <dgm:cxn modelId="{7D4F782B-8605-452E-BB28-EFD61C19CDB2}" type="presParOf" srcId="{F690901B-1F18-44BB-918A-B65F1B89A0C5}" destId="{BB413966-A41C-4BC7-88D8-44521FC251BA}" srcOrd="1" destOrd="0" presId="urn:microsoft.com/office/officeart/2005/8/layout/hList1"/>
    <dgm:cxn modelId="{E31EA9EC-6B12-45F4-8A71-B19FB18E32EB}" type="presParOf" srcId="{A260ADCB-36CA-4A51-A31A-D7DE654FD399}" destId="{8F789B96-BA4B-49D8-9E2C-DB9AAE764957}" srcOrd="1" destOrd="0" presId="urn:microsoft.com/office/officeart/2005/8/layout/hList1"/>
    <dgm:cxn modelId="{D6F3239A-0A02-4E5E-956A-5D70FD932E0E}" type="presParOf" srcId="{A260ADCB-36CA-4A51-A31A-D7DE654FD399}" destId="{E71980E0-6393-4EED-A2A8-E141F9341B22}" srcOrd="2" destOrd="0" presId="urn:microsoft.com/office/officeart/2005/8/layout/hList1"/>
    <dgm:cxn modelId="{34C39FDB-BE45-41C6-9B48-89C7C1D37D42}" type="presParOf" srcId="{E71980E0-6393-4EED-A2A8-E141F9341B22}" destId="{EBE488A2-2926-41C2-A35B-E2769992E19E}" srcOrd="0" destOrd="0" presId="urn:microsoft.com/office/officeart/2005/8/layout/hList1"/>
    <dgm:cxn modelId="{D4E2ED8D-0C15-4D1B-B0EC-EB733CDF581E}" type="presParOf" srcId="{E71980E0-6393-4EED-A2A8-E141F9341B22}" destId="{DDA13322-F580-4FD9-8473-155DFDDB7AAF}"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A5B5318-1719-445B-B09E-8125827114DD}" type="doc">
      <dgm:prSet loTypeId="urn:microsoft.com/office/officeart/2005/8/layout/vList5" loCatId="list" qsTypeId="urn:microsoft.com/office/officeart/2005/8/quickstyle/simple4" qsCatId="simple" csTypeId="urn:microsoft.com/office/officeart/2005/8/colors/accent2_2" csCatId="accent2"/>
      <dgm:spPr/>
      <dgm:t>
        <a:bodyPr/>
        <a:lstStyle/>
        <a:p>
          <a:endParaRPr lang="en-US"/>
        </a:p>
      </dgm:t>
    </dgm:pt>
    <dgm:pt modelId="{50FFF4F4-7E7A-4754-9579-E7B183A10625}">
      <dgm:prSet/>
      <dgm:spPr/>
      <dgm:t>
        <a:bodyPr/>
        <a:lstStyle/>
        <a:p>
          <a:r>
            <a:rPr lang="en-GB"/>
            <a:t>Society needs to </a:t>
          </a:r>
          <a:endParaRPr lang="en-US"/>
        </a:p>
      </dgm:t>
    </dgm:pt>
    <dgm:pt modelId="{D078E936-F84F-4E1C-8811-5630E115199A}" type="parTrans" cxnId="{413320F9-1A9D-4F1D-ACCF-E8BBA32B34C0}">
      <dgm:prSet/>
      <dgm:spPr/>
      <dgm:t>
        <a:bodyPr/>
        <a:lstStyle/>
        <a:p>
          <a:endParaRPr lang="en-US"/>
        </a:p>
      </dgm:t>
    </dgm:pt>
    <dgm:pt modelId="{04E94506-4CCE-4F9E-AE96-77B6138E3259}" type="sibTrans" cxnId="{413320F9-1A9D-4F1D-ACCF-E8BBA32B34C0}">
      <dgm:prSet/>
      <dgm:spPr/>
      <dgm:t>
        <a:bodyPr/>
        <a:lstStyle/>
        <a:p>
          <a:endParaRPr lang="en-US"/>
        </a:p>
      </dgm:t>
    </dgm:pt>
    <dgm:pt modelId="{335BD777-9146-44AD-96D3-EFC0259E8D5F}">
      <dgm:prSet/>
      <dgm:spPr/>
      <dgm:t>
        <a:bodyPr/>
        <a:lstStyle/>
        <a:p>
          <a:r>
            <a:rPr lang="en-GB"/>
            <a:t>identify offenders who are likely to do </a:t>
          </a:r>
          <a:endParaRPr lang="en-US"/>
        </a:p>
      </dgm:t>
    </dgm:pt>
    <dgm:pt modelId="{3DFA33FE-BDE6-48B9-8F76-D7B9C03EA538}" type="parTrans" cxnId="{27BBDBD1-1C2A-4E7C-B69C-9DE541CEEFED}">
      <dgm:prSet/>
      <dgm:spPr/>
      <dgm:t>
        <a:bodyPr/>
        <a:lstStyle/>
        <a:p>
          <a:endParaRPr lang="en-US"/>
        </a:p>
      </dgm:t>
    </dgm:pt>
    <dgm:pt modelId="{27577B4A-337F-4DD2-8CDE-57EF5F099EB5}" type="sibTrans" cxnId="{27BBDBD1-1C2A-4E7C-B69C-9DE541CEEFED}">
      <dgm:prSet/>
      <dgm:spPr/>
      <dgm:t>
        <a:bodyPr/>
        <a:lstStyle/>
        <a:p>
          <a:endParaRPr lang="en-US"/>
        </a:p>
      </dgm:t>
    </dgm:pt>
    <dgm:pt modelId="{53CB5D23-781C-4733-B38E-CF3E6D2462CD}">
      <dgm:prSet/>
      <dgm:spPr/>
      <dgm:t>
        <a:bodyPr/>
        <a:lstStyle/>
        <a:p>
          <a:r>
            <a:rPr lang="en-GB"/>
            <a:t>serious harm in the future</a:t>
          </a:r>
          <a:endParaRPr lang="en-US"/>
        </a:p>
      </dgm:t>
    </dgm:pt>
    <dgm:pt modelId="{8D0E199B-077C-4963-A52A-4477DE6782BB}" type="parTrans" cxnId="{D542212C-3B45-4730-9299-F30BA6A67886}">
      <dgm:prSet/>
      <dgm:spPr/>
      <dgm:t>
        <a:bodyPr/>
        <a:lstStyle/>
        <a:p>
          <a:endParaRPr lang="en-US"/>
        </a:p>
      </dgm:t>
    </dgm:pt>
    <dgm:pt modelId="{6C2EFAB8-C124-481E-A7C9-707251CBC1B6}" type="sibTrans" cxnId="{D542212C-3B45-4730-9299-F30BA6A67886}">
      <dgm:prSet/>
      <dgm:spPr/>
      <dgm:t>
        <a:bodyPr/>
        <a:lstStyle/>
        <a:p>
          <a:endParaRPr lang="en-US"/>
        </a:p>
      </dgm:t>
    </dgm:pt>
    <dgm:pt modelId="{422AF48A-B099-472B-827D-DCD67CBC27C4}">
      <dgm:prSet/>
      <dgm:spPr/>
      <dgm:t>
        <a:bodyPr/>
        <a:lstStyle/>
        <a:p>
          <a:r>
            <a:rPr lang="en-GB" dirty="0"/>
            <a:t>There needs to be a way of </a:t>
          </a:r>
          <a:endParaRPr lang="en-US" dirty="0"/>
        </a:p>
      </dgm:t>
    </dgm:pt>
    <dgm:pt modelId="{658B266B-BCCB-4ECC-9598-B0EDC508DB97}" type="parTrans" cxnId="{A21BE1CA-92C7-41CD-9EFF-19666E6A162A}">
      <dgm:prSet/>
      <dgm:spPr/>
      <dgm:t>
        <a:bodyPr/>
        <a:lstStyle/>
        <a:p>
          <a:endParaRPr lang="en-US"/>
        </a:p>
      </dgm:t>
    </dgm:pt>
    <dgm:pt modelId="{E607FAD5-81EE-4F5F-AD76-DDB9105076C5}" type="sibTrans" cxnId="{A21BE1CA-92C7-41CD-9EFF-19666E6A162A}">
      <dgm:prSet/>
      <dgm:spPr/>
      <dgm:t>
        <a:bodyPr/>
        <a:lstStyle/>
        <a:p>
          <a:endParaRPr lang="en-US"/>
        </a:p>
      </dgm:t>
    </dgm:pt>
    <dgm:pt modelId="{49FC12F0-08BA-439B-9D49-24515B9B6813}">
      <dgm:prSet/>
      <dgm:spPr/>
      <dgm:t>
        <a:bodyPr/>
        <a:lstStyle/>
        <a:p>
          <a:r>
            <a:rPr lang="en-GB"/>
            <a:t>identify individuals for </a:t>
          </a:r>
          <a:endParaRPr lang="en-US"/>
        </a:p>
      </dgm:t>
    </dgm:pt>
    <dgm:pt modelId="{ACC6591C-02EA-4D85-94D2-2D5CEFAECA4C}" type="parTrans" cxnId="{8DFBD660-61E7-48AC-A864-40D926FF39E2}">
      <dgm:prSet/>
      <dgm:spPr/>
      <dgm:t>
        <a:bodyPr/>
        <a:lstStyle/>
        <a:p>
          <a:endParaRPr lang="en-US"/>
        </a:p>
      </dgm:t>
    </dgm:pt>
    <dgm:pt modelId="{7C4DB485-9F7B-4C6A-83AA-A5B986A3646B}" type="sibTrans" cxnId="{8DFBD660-61E7-48AC-A864-40D926FF39E2}">
      <dgm:prSet/>
      <dgm:spPr/>
      <dgm:t>
        <a:bodyPr/>
        <a:lstStyle/>
        <a:p>
          <a:endParaRPr lang="en-US"/>
        </a:p>
      </dgm:t>
    </dgm:pt>
    <dgm:pt modelId="{763E94B6-3409-4614-8A2C-157A346CE837}">
      <dgm:prSet/>
      <dgm:spPr/>
      <dgm:t>
        <a:bodyPr/>
        <a:lstStyle/>
        <a:p>
          <a:r>
            <a:rPr lang="en-GB"/>
            <a:t>their dangerousness </a:t>
          </a:r>
          <a:endParaRPr lang="en-US"/>
        </a:p>
      </dgm:t>
    </dgm:pt>
    <dgm:pt modelId="{C735942C-4A6E-4455-8DA9-AABCF7DA0C32}" type="parTrans" cxnId="{8945991F-D424-40DC-8EC3-D5526F578FAD}">
      <dgm:prSet/>
      <dgm:spPr/>
      <dgm:t>
        <a:bodyPr/>
        <a:lstStyle/>
        <a:p>
          <a:endParaRPr lang="en-US"/>
        </a:p>
      </dgm:t>
    </dgm:pt>
    <dgm:pt modelId="{C0AC161E-7BD6-4AB9-BEA1-CED570A53F97}" type="sibTrans" cxnId="{8945991F-D424-40DC-8EC3-D5526F578FAD}">
      <dgm:prSet/>
      <dgm:spPr/>
      <dgm:t>
        <a:bodyPr/>
        <a:lstStyle/>
        <a:p>
          <a:endParaRPr lang="en-US"/>
        </a:p>
      </dgm:t>
    </dgm:pt>
    <dgm:pt modelId="{C09BCFFC-8463-4B0D-B04F-5DE93B4217C1}">
      <dgm:prSet/>
      <dgm:spPr/>
      <dgm:t>
        <a:bodyPr/>
        <a:lstStyle/>
        <a:p>
          <a:r>
            <a:rPr lang="en-GB"/>
            <a:t>and risk to the public</a:t>
          </a:r>
          <a:endParaRPr lang="en-US"/>
        </a:p>
      </dgm:t>
    </dgm:pt>
    <dgm:pt modelId="{EE13694E-BBA7-495C-8DEB-6ADDE815EC61}" type="parTrans" cxnId="{3F8AB2BA-A064-44F3-AC18-D6DF78E61CC7}">
      <dgm:prSet/>
      <dgm:spPr/>
      <dgm:t>
        <a:bodyPr/>
        <a:lstStyle/>
        <a:p>
          <a:endParaRPr lang="en-US"/>
        </a:p>
      </dgm:t>
    </dgm:pt>
    <dgm:pt modelId="{35E123F0-D2C3-4DEB-BA94-AE3D8EB9858D}" type="sibTrans" cxnId="{3F8AB2BA-A064-44F3-AC18-D6DF78E61CC7}">
      <dgm:prSet/>
      <dgm:spPr/>
      <dgm:t>
        <a:bodyPr/>
        <a:lstStyle/>
        <a:p>
          <a:endParaRPr lang="en-US"/>
        </a:p>
      </dgm:t>
    </dgm:pt>
    <dgm:pt modelId="{36153235-72BA-410B-8A7C-B05D81F1694E}" type="pres">
      <dgm:prSet presAssocID="{1A5B5318-1719-445B-B09E-8125827114DD}" presName="Name0" presStyleCnt="0">
        <dgm:presLayoutVars>
          <dgm:dir/>
          <dgm:animLvl val="lvl"/>
          <dgm:resizeHandles val="exact"/>
        </dgm:presLayoutVars>
      </dgm:prSet>
      <dgm:spPr/>
    </dgm:pt>
    <dgm:pt modelId="{87CBB43C-F6AA-415F-B48F-80235452DA3F}" type="pres">
      <dgm:prSet presAssocID="{50FFF4F4-7E7A-4754-9579-E7B183A10625}" presName="linNode" presStyleCnt="0"/>
      <dgm:spPr/>
    </dgm:pt>
    <dgm:pt modelId="{6A4FDF4B-AC39-4139-83BF-6D8C00FC9B82}" type="pres">
      <dgm:prSet presAssocID="{50FFF4F4-7E7A-4754-9579-E7B183A10625}" presName="parentText" presStyleLbl="node1" presStyleIdx="0" presStyleCnt="2">
        <dgm:presLayoutVars>
          <dgm:chMax val="1"/>
          <dgm:bulletEnabled val="1"/>
        </dgm:presLayoutVars>
      </dgm:prSet>
      <dgm:spPr/>
    </dgm:pt>
    <dgm:pt modelId="{0F3B99E0-25C1-4C39-8F8D-0B63327BBC4E}" type="pres">
      <dgm:prSet presAssocID="{50FFF4F4-7E7A-4754-9579-E7B183A10625}" presName="descendantText" presStyleLbl="alignAccFollowNode1" presStyleIdx="0" presStyleCnt="2">
        <dgm:presLayoutVars>
          <dgm:bulletEnabled val="1"/>
        </dgm:presLayoutVars>
      </dgm:prSet>
      <dgm:spPr/>
    </dgm:pt>
    <dgm:pt modelId="{3B0A62B5-932C-4436-8449-2795C3F9C15E}" type="pres">
      <dgm:prSet presAssocID="{04E94506-4CCE-4F9E-AE96-77B6138E3259}" presName="sp" presStyleCnt="0"/>
      <dgm:spPr/>
    </dgm:pt>
    <dgm:pt modelId="{8F3A70CC-9E16-43C4-9BF8-C17EDA7DD551}" type="pres">
      <dgm:prSet presAssocID="{422AF48A-B099-472B-827D-DCD67CBC27C4}" presName="linNode" presStyleCnt="0"/>
      <dgm:spPr/>
    </dgm:pt>
    <dgm:pt modelId="{22C08D7B-756F-4C4A-B2F8-EF0BD800F8D2}" type="pres">
      <dgm:prSet presAssocID="{422AF48A-B099-472B-827D-DCD67CBC27C4}" presName="parentText" presStyleLbl="node1" presStyleIdx="1" presStyleCnt="2">
        <dgm:presLayoutVars>
          <dgm:chMax val="1"/>
          <dgm:bulletEnabled val="1"/>
        </dgm:presLayoutVars>
      </dgm:prSet>
      <dgm:spPr/>
    </dgm:pt>
    <dgm:pt modelId="{5A51A065-F42C-4935-B8F2-3F72A3A96D3B}" type="pres">
      <dgm:prSet presAssocID="{422AF48A-B099-472B-827D-DCD67CBC27C4}" presName="descendantText" presStyleLbl="alignAccFollowNode1" presStyleIdx="1" presStyleCnt="2">
        <dgm:presLayoutVars>
          <dgm:bulletEnabled val="1"/>
        </dgm:presLayoutVars>
      </dgm:prSet>
      <dgm:spPr/>
    </dgm:pt>
  </dgm:ptLst>
  <dgm:cxnLst>
    <dgm:cxn modelId="{75B90F15-F4A3-4B10-8542-9297A001EC4B}" type="presOf" srcId="{50FFF4F4-7E7A-4754-9579-E7B183A10625}" destId="{6A4FDF4B-AC39-4139-83BF-6D8C00FC9B82}" srcOrd="0" destOrd="0" presId="urn:microsoft.com/office/officeart/2005/8/layout/vList5"/>
    <dgm:cxn modelId="{8945991F-D424-40DC-8EC3-D5526F578FAD}" srcId="{422AF48A-B099-472B-827D-DCD67CBC27C4}" destId="{763E94B6-3409-4614-8A2C-157A346CE837}" srcOrd="1" destOrd="0" parTransId="{C735942C-4A6E-4455-8DA9-AABCF7DA0C32}" sibTransId="{C0AC161E-7BD6-4AB9-BEA1-CED570A53F97}"/>
    <dgm:cxn modelId="{A5EECF20-8C9E-4D6F-AAD5-77B4C71F0233}" type="presOf" srcId="{1A5B5318-1719-445B-B09E-8125827114DD}" destId="{36153235-72BA-410B-8A7C-B05D81F1694E}" srcOrd="0" destOrd="0" presId="urn:microsoft.com/office/officeart/2005/8/layout/vList5"/>
    <dgm:cxn modelId="{D542212C-3B45-4730-9299-F30BA6A67886}" srcId="{50FFF4F4-7E7A-4754-9579-E7B183A10625}" destId="{53CB5D23-781C-4733-B38E-CF3E6D2462CD}" srcOrd="1" destOrd="0" parTransId="{8D0E199B-077C-4963-A52A-4477DE6782BB}" sibTransId="{6C2EFAB8-C124-481E-A7C9-707251CBC1B6}"/>
    <dgm:cxn modelId="{E24D022D-B199-4E5D-998B-CF13BDE144D0}" type="presOf" srcId="{422AF48A-B099-472B-827D-DCD67CBC27C4}" destId="{22C08D7B-756F-4C4A-B2F8-EF0BD800F8D2}" srcOrd="0" destOrd="0" presId="urn:microsoft.com/office/officeart/2005/8/layout/vList5"/>
    <dgm:cxn modelId="{8DFBD660-61E7-48AC-A864-40D926FF39E2}" srcId="{422AF48A-B099-472B-827D-DCD67CBC27C4}" destId="{49FC12F0-08BA-439B-9D49-24515B9B6813}" srcOrd="0" destOrd="0" parTransId="{ACC6591C-02EA-4D85-94D2-2D5CEFAECA4C}" sibTransId="{7C4DB485-9F7B-4C6A-83AA-A5B986A3646B}"/>
    <dgm:cxn modelId="{DC7BB761-E563-4F04-ADD1-1119608F05CF}" type="presOf" srcId="{53CB5D23-781C-4733-B38E-CF3E6D2462CD}" destId="{0F3B99E0-25C1-4C39-8F8D-0B63327BBC4E}" srcOrd="0" destOrd="1" presId="urn:microsoft.com/office/officeart/2005/8/layout/vList5"/>
    <dgm:cxn modelId="{BE5FC658-4E61-4995-B1E2-DBD62A6DAFFC}" type="presOf" srcId="{763E94B6-3409-4614-8A2C-157A346CE837}" destId="{5A51A065-F42C-4935-B8F2-3F72A3A96D3B}" srcOrd="0" destOrd="1" presId="urn:microsoft.com/office/officeart/2005/8/layout/vList5"/>
    <dgm:cxn modelId="{38F77CA7-AF98-4974-9994-B533B115B5AE}" type="presOf" srcId="{49FC12F0-08BA-439B-9D49-24515B9B6813}" destId="{5A51A065-F42C-4935-B8F2-3F72A3A96D3B}" srcOrd="0" destOrd="0" presId="urn:microsoft.com/office/officeart/2005/8/layout/vList5"/>
    <dgm:cxn modelId="{4C46F0AC-3FDF-468F-B5F0-D38E0666933A}" type="presOf" srcId="{335BD777-9146-44AD-96D3-EFC0259E8D5F}" destId="{0F3B99E0-25C1-4C39-8F8D-0B63327BBC4E}" srcOrd="0" destOrd="0" presId="urn:microsoft.com/office/officeart/2005/8/layout/vList5"/>
    <dgm:cxn modelId="{3F8AB2BA-A064-44F3-AC18-D6DF78E61CC7}" srcId="{422AF48A-B099-472B-827D-DCD67CBC27C4}" destId="{C09BCFFC-8463-4B0D-B04F-5DE93B4217C1}" srcOrd="2" destOrd="0" parTransId="{EE13694E-BBA7-495C-8DEB-6ADDE815EC61}" sibTransId="{35E123F0-D2C3-4DEB-BA94-AE3D8EB9858D}"/>
    <dgm:cxn modelId="{A21BE1CA-92C7-41CD-9EFF-19666E6A162A}" srcId="{1A5B5318-1719-445B-B09E-8125827114DD}" destId="{422AF48A-B099-472B-827D-DCD67CBC27C4}" srcOrd="1" destOrd="0" parTransId="{658B266B-BCCB-4ECC-9598-B0EDC508DB97}" sibTransId="{E607FAD5-81EE-4F5F-AD76-DDB9105076C5}"/>
    <dgm:cxn modelId="{27BBDBD1-1C2A-4E7C-B69C-9DE541CEEFED}" srcId="{50FFF4F4-7E7A-4754-9579-E7B183A10625}" destId="{335BD777-9146-44AD-96D3-EFC0259E8D5F}" srcOrd="0" destOrd="0" parTransId="{3DFA33FE-BDE6-48B9-8F76-D7B9C03EA538}" sibTransId="{27577B4A-337F-4DD2-8CDE-57EF5F099EB5}"/>
    <dgm:cxn modelId="{3FA6E2DA-71A9-48B9-A127-BB2ABDFEE362}" type="presOf" srcId="{C09BCFFC-8463-4B0D-B04F-5DE93B4217C1}" destId="{5A51A065-F42C-4935-B8F2-3F72A3A96D3B}" srcOrd="0" destOrd="2" presId="urn:microsoft.com/office/officeart/2005/8/layout/vList5"/>
    <dgm:cxn modelId="{413320F9-1A9D-4F1D-ACCF-E8BBA32B34C0}" srcId="{1A5B5318-1719-445B-B09E-8125827114DD}" destId="{50FFF4F4-7E7A-4754-9579-E7B183A10625}" srcOrd="0" destOrd="0" parTransId="{D078E936-F84F-4E1C-8811-5630E115199A}" sibTransId="{04E94506-4CCE-4F9E-AE96-77B6138E3259}"/>
    <dgm:cxn modelId="{149FFDA7-8B5C-49CF-A4F5-AB0EA83A0FF1}" type="presParOf" srcId="{36153235-72BA-410B-8A7C-B05D81F1694E}" destId="{87CBB43C-F6AA-415F-B48F-80235452DA3F}" srcOrd="0" destOrd="0" presId="urn:microsoft.com/office/officeart/2005/8/layout/vList5"/>
    <dgm:cxn modelId="{22B9B68A-A28B-4A79-A317-E385D132B495}" type="presParOf" srcId="{87CBB43C-F6AA-415F-B48F-80235452DA3F}" destId="{6A4FDF4B-AC39-4139-83BF-6D8C00FC9B82}" srcOrd="0" destOrd="0" presId="urn:microsoft.com/office/officeart/2005/8/layout/vList5"/>
    <dgm:cxn modelId="{420FC5A6-06B3-44A4-A633-4D183599A39D}" type="presParOf" srcId="{87CBB43C-F6AA-415F-B48F-80235452DA3F}" destId="{0F3B99E0-25C1-4C39-8F8D-0B63327BBC4E}" srcOrd="1" destOrd="0" presId="urn:microsoft.com/office/officeart/2005/8/layout/vList5"/>
    <dgm:cxn modelId="{BDE97FA3-208A-477E-8F85-DDD20127AFBF}" type="presParOf" srcId="{36153235-72BA-410B-8A7C-B05D81F1694E}" destId="{3B0A62B5-932C-4436-8449-2795C3F9C15E}" srcOrd="1" destOrd="0" presId="urn:microsoft.com/office/officeart/2005/8/layout/vList5"/>
    <dgm:cxn modelId="{A6400B9C-E4F0-4869-918F-8BAA42DA9323}" type="presParOf" srcId="{36153235-72BA-410B-8A7C-B05D81F1694E}" destId="{8F3A70CC-9E16-43C4-9BF8-C17EDA7DD551}" srcOrd="2" destOrd="0" presId="urn:microsoft.com/office/officeart/2005/8/layout/vList5"/>
    <dgm:cxn modelId="{C32A9623-CA24-4F5E-A756-60BDF765A27E}" type="presParOf" srcId="{8F3A70CC-9E16-43C4-9BF8-C17EDA7DD551}" destId="{22C08D7B-756F-4C4A-B2F8-EF0BD800F8D2}" srcOrd="0" destOrd="0" presId="urn:microsoft.com/office/officeart/2005/8/layout/vList5"/>
    <dgm:cxn modelId="{D087DCBC-C522-465F-959F-F850BE725250}" type="presParOf" srcId="{8F3A70CC-9E16-43C4-9BF8-C17EDA7DD551}" destId="{5A51A065-F42C-4935-B8F2-3F72A3A96D3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9CC36E7-5874-49B9-BA77-DA26ECAD5FA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E8BD8C8-1AA2-4957-96EC-1E919F123F56}">
      <dgm:prSet/>
      <dgm:spPr/>
      <dgm:t>
        <a:bodyPr/>
        <a:lstStyle/>
        <a:p>
          <a:r>
            <a:rPr lang="en-GB"/>
            <a:t>1) a definition of dangerousness</a:t>
          </a:r>
          <a:endParaRPr lang="en-US"/>
        </a:p>
      </dgm:t>
    </dgm:pt>
    <dgm:pt modelId="{0FADDA97-6D41-4B38-B16E-9ED2537D180E}" type="parTrans" cxnId="{32C817B3-EFCB-478C-91C8-0140B81A927A}">
      <dgm:prSet/>
      <dgm:spPr/>
      <dgm:t>
        <a:bodyPr/>
        <a:lstStyle/>
        <a:p>
          <a:endParaRPr lang="en-US"/>
        </a:p>
      </dgm:t>
    </dgm:pt>
    <dgm:pt modelId="{0DB22EC1-02A8-4F33-BF84-999BF064046F}" type="sibTrans" cxnId="{32C817B3-EFCB-478C-91C8-0140B81A927A}">
      <dgm:prSet/>
      <dgm:spPr/>
      <dgm:t>
        <a:bodyPr/>
        <a:lstStyle/>
        <a:p>
          <a:endParaRPr lang="en-US"/>
        </a:p>
      </dgm:t>
    </dgm:pt>
    <dgm:pt modelId="{75116D30-7D39-4800-975B-598DDE28A88D}">
      <dgm:prSet/>
      <dgm:spPr/>
      <dgm:t>
        <a:bodyPr/>
        <a:lstStyle/>
        <a:p>
          <a:r>
            <a:rPr lang="en-GB"/>
            <a:t>2) valid prediction methods</a:t>
          </a:r>
          <a:endParaRPr lang="en-US"/>
        </a:p>
      </dgm:t>
    </dgm:pt>
    <dgm:pt modelId="{FE541C6F-43CA-45C3-A7FC-C2B991641EB4}" type="parTrans" cxnId="{BF3A4FFD-6536-4B5B-A32F-29B57DB83B5D}">
      <dgm:prSet/>
      <dgm:spPr/>
      <dgm:t>
        <a:bodyPr/>
        <a:lstStyle/>
        <a:p>
          <a:endParaRPr lang="en-US"/>
        </a:p>
      </dgm:t>
    </dgm:pt>
    <dgm:pt modelId="{8FCEA278-967D-42E3-BE40-032DF88507C7}" type="sibTrans" cxnId="{BF3A4FFD-6536-4B5B-A32F-29B57DB83B5D}">
      <dgm:prSet/>
      <dgm:spPr/>
      <dgm:t>
        <a:bodyPr/>
        <a:lstStyle/>
        <a:p>
          <a:endParaRPr lang="en-US"/>
        </a:p>
      </dgm:t>
    </dgm:pt>
    <dgm:pt modelId="{1D08B23F-952D-42F0-9F91-5261AD61B98C}">
      <dgm:prSet/>
      <dgm:spPr/>
      <dgm:t>
        <a:bodyPr/>
        <a:lstStyle/>
        <a:p>
          <a:r>
            <a:rPr lang="en-GB"/>
            <a:t>3) a known link between dangerousness and violence</a:t>
          </a:r>
          <a:endParaRPr lang="en-US"/>
        </a:p>
      </dgm:t>
    </dgm:pt>
    <dgm:pt modelId="{5A8AFA89-5EE3-4CA8-AC5C-2A60F3872138}" type="parTrans" cxnId="{C0AB05F1-DF99-4EF8-9B91-C9A6BFD8892A}">
      <dgm:prSet/>
      <dgm:spPr/>
      <dgm:t>
        <a:bodyPr/>
        <a:lstStyle/>
        <a:p>
          <a:endParaRPr lang="en-US"/>
        </a:p>
      </dgm:t>
    </dgm:pt>
    <dgm:pt modelId="{6C6BA95E-6C4E-4CD8-839F-39795F6B7875}" type="sibTrans" cxnId="{C0AB05F1-DF99-4EF8-9B91-C9A6BFD8892A}">
      <dgm:prSet/>
      <dgm:spPr/>
      <dgm:t>
        <a:bodyPr/>
        <a:lstStyle/>
        <a:p>
          <a:endParaRPr lang="en-US"/>
        </a:p>
      </dgm:t>
    </dgm:pt>
    <dgm:pt modelId="{BD4F63DF-4DAD-4693-83DB-52ACBA12D60C}" type="pres">
      <dgm:prSet presAssocID="{29CC36E7-5874-49B9-BA77-DA26ECAD5FA7}" presName="linear" presStyleCnt="0">
        <dgm:presLayoutVars>
          <dgm:animLvl val="lvl"/>
          <dgm:resizeHandles val="exact"/>
        </dgm:presLayoutVars>
      </dgm:prSet>
      <dgm:spPr/>
    </dgm:pt>
    <dgm:pt modelId="{858A935F-175A-4258-9BF8-EE94F33FCC37}" type="pres">
      <dgm:prSet presAssocID="{7E8BD8C8-1AA2-4957-96EC-1E919F123F56}" presName="parentText" presStyleLbl="node1" presStyleIdx="0" presStyleCnt="3">
        <dgm:presLayoutVars>
          <dgm:chMax val="0"/>
          <dgm:bulletEnabled val="1"/>
        </dgm:presLayoutVars>
      </dgm:prSet>
      <dgm:spPr/>
    </dgm:pt>
    <dgm:pt modelId="{2029EAEC-1D30-473E-92E2-0F42D2C912C8}" type="pres">
      <dgm:prSet presAssocID="{0DB22EC1-02A8-4F33-BF84-999BF064046F}" presName="spacer" presStyleCnt="0"/>
      <dgm:spPr/>
    </dgm:pt>
    <dgm:pt modelId="{3975F242-A79B-47D6-AE20-E1EDC3479D2F}" type="pres">
      <dgm:prSet presAssocID="{75116D30-7D39-4800-975B-598DDE28A88D}" presName="parentText" presStyleLbl="node1" presStyleIdx="1" presStyleCnt="3">
        <dgm:presLayoutVars>
          <dgm:chMax val="0"/>
          <dgm:bulletEnabled val="1"/>
        </dgm:presLayoutVars>
      </dgm:prSet>
      <dgm:spPr/>
    </dgm:pt>
    <dgm:pt modelId="{14269950-38B9-40CB-8A1C-8A1C54126FA0}" type="pres">
      <dgm:prSet presAssocID="{8FCEA278-967D-42E3-BE40-032DF88507C7}" presName="spacer" presStyleCnt="0"/>
      <dgm:spPr/>
    </dgm:pt>
    <dgm:pt modelId="{0D384144-66EC-4A49-915C-F0C3C17E8169}" type="pres">
      <dgm:prSet presAssocID="{1D08B23F-952D-42F0-9F91-5261AD61B98C}" presName="parentText" presStyleLbl="node1" presStyleIdx="2" presStyleCnt="3">
        <dgm:presLayoutVars>
          <dgm:chMax val="0"/>
          <dgm:bulletEnabled val="1"/>
        </dgm:presLayoutVars>
      </dgm:prSet>
      <dgm:spPr/>
    </dgm:pt>
  </dgm:ptLst>
  <dgm:cxnLst>
    <dgm:cxn modelId="{78A7ED19-48F5-4FA8-A1EC-6A375A11BB5C}" type="presOf" srcId="{75116D30-7D39-4800-975B-598DDE28A88D}" destId="{3975F242-A79B-47D6-AE20-E1EDC3479D2F}" srcOrd="0" destOrd="0" presId="urn:microsoft.com/office/officeart/2005/8/layout/vList2"/>
    <dgm:cxn modelId="{FCB0DA1D-1F56-4CC4-BE9D-54E950E3B2D4}" type="presOf" srcId="{29CC36E7-5874-49B9-BA77-DA26ECAD5FA7}" destId="{BD4F63DF-4DAD-4693-83DB-52ACBA12D60C}" srcOrd="0" destOrd="0" presId="urn:microsoft.com/office/officeart/2005/8/layout/vList2"/>
    <dgm:cxn modelId="{E9E5FF6C-0FB2-49D4-A801-96747C064882}" type="presOf" srcId="{1D08B23F-952D-42F0-9F91-5261AD61B98C}" destId="{0D384144-66EC-4A49-915C-F0C3C17E8169}" srcOrd="0" destOrd="0" presId="urn:microsoft.com/office/officeart/2005/8/layout/vList2"/>
    <dgm:cxn modelId="{32C817B3-EFCB-478C-91C8-0140B81A927A}" srcId="{29CC36E7-5874-49B9-BA77-DA26ECAD5FA7}" destId="{7E8BD8C8-1AA2-4957-96EC-1E919F123F56}" srcOrd="0" destOrd="0" parTransId="{0FADDA97-6D41-4B38-B16E-9ED2537D180E}" sibTransId="{0DB22EC1-02A8-4F33-BF84-999BF064046F}"/>
    <dgm:cxn modelId="{4122EFE8-6D75-40B3-8E95-0F41EB0471AA}" type="presOf" srcId="{7E8BD8C8-1AA2-4957-96EC-1E919F123F56}" destId="{858A935F-175A-4258-9BF8-EE94F33FCC37}" srcOrd="0" destOrd="0" presId="urn:microsoft.com/office/officeart/2005/8/layout/vList2"/>
    <dgm:cxn modelId="{C0AB05F1-DF99-4EF8-9B91-C9A6BFD8892A}" srcId="{29CC36E7-5874-49B9-BA77-DA26ECAD5FA7}" destId="{1D08B23F-952D-42F0-9F91-5261AD61B98C}" srcOrd="2" destOrd="0" parTransId="{5A8AFA89-5EE3-4CA8-AC5C-2A60F3872138}" sibTransId="{6C6BA95E-6C4E-4CD8-839F-39795F6B7875}"/>
    <dgm:cxn modelId="{BF3A4FFD-6536-4B5B-A32F-29B57DB83B5D}" srcId="{29CC36E7-5874-49B9-BA77-DA26ECAD5FA7}" destId="{75116D30-7D39-4800-975B-598DDE28A88D}" srcOrd="1" destOrd="0" parTransId="{FE541C6F-43CA-45C3-A7FC-C2B991641EB4}" sibTransId="{8FCEA278-967D-42E3-BE40-032DF88507C7}"/>
    <dgm:cxn modelId="{B2216E5C-0C47-474F-AA49-F57A382DA23E}" type="presParOf" srcId="{BD4F63DF-4DAD-4693-83DB-52ACBA12D60C}" destId="{858A935F-175A-4258-9BF8-EE94F33FCC37}" srcOrd="0" destOrd="0" presId="urn:microsoft.com/office/officeart/2005/8/layout/vList2"/>
    <dgm:cxn modelId="{84B5379C-64B1-422C-B518-6CAA0CD6D566}" type="presParOf" srcId="{BD4F63DF-4DAD-4693-83DB-52ACBA12D60C}" destId="{2029EAEC-1D30-473E-92E2-0F42D2C912C8}" srcOrd="1" destOrd="0" presId="urn:microsoft.com/office/officeart/2005/8/layout/vList2"/>
    <dgm:cxn modelId="{9BC155D3-0ADB-4EA1-A15B-D30B668A440B}" type="presParOf" srcId="{BD4F63DF-4DAD-4693-83DB-52ACBA12D60C}" destId="{3975F242-A79B-47D6-AE20-E1EDC3479D2F}" srcOrd="2" destOrd="0" presId="urn:microsoft.com/office/officeart/2005/8/layout/vList2"/>
    <dgm:cxn modelId="{F61FEE80-FB08-4394-A7B0-5C73FF035DAA}" type="presParOf" srcId="{BD4F63DF-4DAD-4693-83DB-52ACBA12D60C}" destId="{14269950-38B9-40CB-8A1C-8A1C54126FA0}" srcOrd="3" destOrd="0" presId="urn:microsoft.com/office/officeart/2005/8/layout/vList2"/>
    <dgm:cxn modelId="{9D08563B-AFEC-466A-AFDF-226F3416AB0E}" type="presParOf" srcId="{BD4F63DF-4DAD-4693-83DB-52ACBA12D60C}" destId="{0D384144-66EC-4A49-915C-F0C3C17E81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2B2A49A-D64A-4F11-B73B-CA658D9C587F}" type="doc">
      <dgm:prSet loTypeId="urn:microsoft.com/office/officeart/2005/8/layout/default" loCatId="list" qsTypeId="urn:microsoft.com/office/officeart/2005/8/quickstyle/simple2" qsCatId="simple" csTypeId="urn:microsoft.com/office/officeart/2005/8/colors/accent1_2" csCatId="accent1" phldr="1"/>
      <dgm:spPr/>
      <dgm:t>
        <a:bodyPr/>
        <a:lstStyle/>
        <a:p>
          <a:endParaRPr lang="en-US"/>
        </a:p>
      </dgm:t>
    </dgm:pt>
    <dgm:pt modelId="{A66E6CDF-61EC-49D2-9EC2-752DE840FC9E}">
      <dgm:prSet/>
      <dgm:spPr/>
      <dgm:t>
        <a:bodyPr/>
        <a:lstStyle/>
        <a:p>
          <a:r>
            <a:rPr lang="en-GB" i="1"/>
            <a:t>There is no such psychological or medical entity as a dangerous person</a:t>
          </a:r>
          <a:endParaRPr lang="en-US"/>
        </a:p>
      </dgm:t>
    </dgm:pt>
    <dgm:pt modelId="{05E97D28-85F9-4BB3-94F3-8B1BB749C938}" type="parTrans" cxnId="{77939C5F-4F27-4349-A5DD-69819A5F3030}">
      <dgm:prSet/>
      <dgm:spPr/>
      <dgm:t>
        <a:bodyPr/>
        <a:lstStyle/>
        <a:p>
          <a:endParaRPr lang="en-US"/>
        </a:p>
      </dgm:t>
    </dgm:pt>
    <dgm:pt modelId="{9B7F729A-7DB4-4974-B345-5ACD8714F722}" type="sibTrans" cxnId="{77939C5F-4F27-4349-A5DD-69819A5F3030}">
      <dgm:prSet/>
      <dgm:spPr/>
      <dgm:t>
        <a:bodyPr/>
        <a:lstStyle/>
        <a:p>
          <a:endParaRPr lang="en-US"/>
        </a:p>
      </dgm:t>
    </dgm:pt>
    <dgm:pt modelId="{A09B30BF-3C68-4CF0-A7D5-8836CE0B1C32}">
      <dgm:prSet/>
      <dgm:spPr/>
      <dgm:t>
        <a:bodyPr/>
        <a:lstStyle/>
        <a:p>
          <a:r>
            <a:rPr lang="en-GB" i="1"/>
            <a:t>It is not an objective concept.</a:t>
          </a:r>
          <a:endParaRPr lang="en-US"/>
        </a:p>
      </dgm:t>
    </dgm:pt>
    <dgm:pt modelId="{68286386-FD77-4BBE-BD70-1043025FA0A4}" type="parTrans" cxnId="{3ECAE6FC-8541-4B83-B00B-96A4DF646B5B}">
      <dgm:prSet/>
      <dgm:spPr/>
      <dgm:t>
        <a:bodyPr/>
        <a:lstStyle/>
        <a:p>
          <a:endParaRPr lang="en-US"/>
        </a:p>
      </dgm:t>
    </dgm:pt>
    <dgm:pt modelId="{BAAAF749-55B2-4B60-89F0-866D45863BD7}" type="sibTrans" cxnId="{3ECAE6FC-8541-4B83-B00B-96A4DF646B5B}">
      <dgm:prSet/>
      <dgm:spPr/>
      <dgm:t>
        <a:bodyPr/>
        <a:lstStyle/>
        <a:p>
          <a:endParaRPr lang="en-US"/>
        </a:p>
      </dgm:t>
    </dgm:pt>
    <dgm:pt modelId="{9B4297BF-98C1-4E12-9C7C-D8198FB3A98B}">
      <dgm:prSet/>
      <dgm:spPr/>
      <dgm:t>
        <a:bodyPr/>
        <a:lstStyle/>
        <a:p>
          <a:r>
            <a:rPr lang="en-GB" i="1"/>
            <a:t>Dangers are unacceptable risks . . . </a:t>
          </a:r>
          <a:endParaRPr lang="en-US"/>
        </a:p>
      </dgm:t>
    </dgm:pt>
    <dgm:pt modelId="{A9651076-04E9-4E55-8406-EFCE1AE01599}" type="parTrans" cxnId="{034AC690-6C7D-4FD4-9B72-F55C243C2B92}">
      <dgm:prSet/>
      <dgm:spPr/>
      <dgm:t>
        <a:bodyPr/>
        <a:lstStyle/>
        <a:p>
          <a:endParaRPr lang="en-US"/>
        </a:p>
      </dgm:t>
    </dgm:pt>
    <dgm:pt modelId="{8C40C64D-35CA-4916-9E35-8450A180DC97}" type="sibTrans" cxnId="{034AC690-6C7D-4FD4-9B72-F55C243C2B92}">
      <dgm:prSet/>
      <dgm:spPr/>
      <dgm:t>
        <a:bodyPr/>
        <a:lstStyle/>
        <a:p>
          <a:endParaRPr lang="en-US"/>
        </a:p>
      </dgm:t>
    </dgm:pt>
    <dgm:pt modelId="{78B95B96-5649-4ECE-B14C-018DDDB13F8D}">
      <dgm:prSet/>
      <dgm:spPr/>
      <dgm:t>
        <a:bodyPr/>
        <a:lstStyle/>
        <a:p>
          <a:r>
            <a:rPr lang="en-GB" i="1"/>
            <a:t>Risk is, in principle, a matter of fact:</a:t>
          </a:r>
          <a:endParaRPr lang="en-US"/>
        </a:p>
      </dgm:t>
    </dgm:pt>
    <dgm:pt modelId="{1276780B-0F2F-4344-84EC-6676D2A354ED}" type="parTrans" cxnId="{FEEC4045-A7EF-4995-8A5D-FA619E5F8CE9}">
      <dgm:prSet/>
      <dgm:spPr/>
      <dgm:t>
        <a:bodyPr/>
        <a:lstStyle/>
        <a:p>
          <a:endParaRPr lang="en-US"/>
        </a:p>
      </dgm:t>
    </dgm:pt>
    <dgm:pt modelId="{246BB522-9665-4E22-B2A2-87086DC6C4C9}" type="sibTrans" cxnId="{FEEC4045-A7EF-4995-8A5D-FA619E5F8CE9}">
      <dgm:prSet/>
      <dgm:spPr/>
      <dgm:t>
        <a:bodyPr/>
        <a:lstStyle/>
        <a:p>
          <a:endParaRPr lang="en-US"/>
        </a:p>
      </dgm:t>
    </dgm:pt>
    <dgm:pt modelId="{ECF8A34E-5D44-4DD1-BADE-8D1A9B334F57}">
      <dgm:prSet/>
      <dgm:spPr/>
      <dgm:t>
        <a:bodyPr/>
        <a:lstStyle/>
        <a:p>
          <a:r>
            <a:rPr lang="en-GB" i="1"/>
            <a:t>But danger is a matter of judgement or opinion</a:t>
          </a:r>
          <a:endParaRPr lang="en-US"/>
        </a:p>
      </dgm:t>
    </dgm:pt>
    <dgm:pt modelId="{FEAA3E48-503E-4C85-BC1A-D4FC0F94B1D3}" type="parTrans" cxnId="{C62B49CA-23B2-433F-950C-6959899391DF}">
      <dgm:prSet/>
      <dgm:spPr/>
      <dgm:t>
        <a:bodyPr/>
        <a:lstStyle/>
        <a:p>
          <a:endParaRPr lang="en-US"/>
        </a:p>
      </dgm:t>
    </dgm:pt>
    <dgm:pt modelId="{C64B674F-A64F-4560-BBBF-EDF1069038C2}" type="sibTrans" cxnId="{C62B49CA-23B2-433F-950C-6959899391DF}">
      <dgm:prSet/>
      <dgm:spPr/>
      <dgm:t>
        <a:bodyPr/>
        <a:lstStyle/>
        <a:p>
          <a:endParaRPr lang="en-US"/>
        </a:p>
      </dgm:t>
    </dgm:pt>
    <dgm:pt modelId="{2C1AC790-BF29-4683-BD6C-8311E2FE06F6}">
      <dgm:prSet/>
      <dgm:spPr/>
      <dgm:t>
        <a:bodyPr/>
        <a:lstStyle/>
        <a:p>
          <a:r>
            <a:rPr lang="en-GB" i="1"/>
            <a:t>A question of what we are prepared to put up with</a:t>
          </a:r>
          <a:endParaRPr lang="en-US"/>
        </a:p>
      </dgm:t>
    </dgm:pt>
    <dgm:pt modelId="{8BC69A67-A68D-477F-9A87-666EB530C038}" type="parTrans" cxnId="{8AD6C57E-84D5-473C-A4B5-085E1362A612}">
      <dgm:prSet/>
      <dgm:spPr/>
      <dgm:t>
        <a:bodyPr/>
        <a:lstStyle/>
        <a:p>
          <a:endParaRPr lang="en-US"/>
        </a:p>
      </dgm:t>
    </dgm:pt>
    <dgm:pt modelId="{BDC3A890-15C6-4FEF-A7E9-370E240696CF}" type="sibTrans" cxnId="{8AD6C57E-84D5-473C-A4B5-085E1362A612}">
      <dgm:prSet/>
      <dgm:spPr/>
      <dgm:t>
        <a:bodyPr/>
        <a:lstStyle/>
        <a:p>
          <a:endParaRPr lang="en-US"/>
        </a:p>
      </dgm:t>
    </dgm:pt>
    <dgm:pt modelId="{70206DEF-C976-4ACA-9C36-62623AA32FC7}">
      <dgm:prSet/>
      <dgm:spPr/>
      <dgm:t>
        <a:bodyPr/>
        <a:lstStyle/>
        <a:p>
          <a:r>
            <a:rPr lang="en-GB" i="1"/>
            <a:t>People tolerate enormous risks without perceiving them as dangers,</a:t>
          </a:r>
          <a:endParaRPr lang="en-US"/>
        </a:p>
      </dgm:t>
    </dgm:pt>
    <dgm:pt modelId="{11E0C106-A991-44EB-B41D-896ABFA03A1B}" type="parTrans" cxnId="{2B0BDC9D-5553-4AD8-A60F-9BC6DC423F64}">
      <dgm:prSet/>
      <dgm:spPr/>
      <dgm:t>
        <a:bodyPr/>
        <a:lstStyle/>
        <a:p>
          <a:endParaRPr lang="en-US"/>
        </a:p>
      </dgm:t>
    </dgm:pt>
    <dgm:pt modelId="{8E5B896C-C927-4758-B323-53482170190F}" type="sibTrans" cxnId="{2B0BDC9D-5553-4AD8-A60F-9BC6DC423F64}">
      <dgm:prSet/>
      <dgm:spPr/>
      <dgm:t>
        <a:bodyPr/>
        <a:lstStyle/>
        <a:p>
          <a:endParaRPr lang="en-US"/>
        </a:p>
      </dgm:t>
    </dgm:pt>
    <dgm:pt modelId="{B401A1B8-E6DB-4FB5-9136-B94F7A93A8BA}">
      <dgm:prSet/>
      <dgm:spPr/>
      <dgm:t>
        <a:bodyPr/>
        <a:lstStyle/>
        <a:p>
          <a:r>
            <a:rPr lang="en-GB" i="1" dirty="0"/>
            <a:t>When fears are not aroused or when it suits their convenience </a:t>
          </a:r>
          <a:endParaRPr lang="en-US" dirty="0"/>
        </a:p>
      </dgm:t>
    </dgm:pt>
    <dgm:pt modelId="{EF04CB2A-EABE-4CBA-8742-B2FB5DD7D965}" type="parTrans" cxnId="{836523F0-8E9B-4062-8AB4-C203CC82B96D}">
      <dgm:prSet/>
      <dgm:spPr/>
      <dgm:t>
        <a:bodyPr/>
        <a:lstStyle/>
        <a:p>
          <a:endParaRPr lang="en-US"/>
        </a:p>
      </dgm:t>
    </dgm:pt>
    <dgm:pt modelId="{90D1ED6B-0336-474E-8DEF-3F367A252CDF}" type="sibTrans" cxnId="{836523F0-8E9B-4062-8AB4-C203CC82B96D}">
      <dgm:prSet/>
      <dgm:spPr/>
      <dgm:t>
        <a:bodyPr/>
        <a:lstStyle/>
        <a:p>
          <a:endParaRPr lang="en-US"/>
        </a:p>
      </dgm:t>
    </dgm:pt>
    <dgm:pt modelId="{3B7517E3-23A7-4F07-98BD-635E54A3EC11}" type="pres">
      <dgm:prSet presAssocID="{C2B2A49A-D64A-4F11-B73B-CA658D9C587F}" presName="diagram" presStyleCnt="0">
        <dgm:presLayoutVars>
          <dgm:dir/>
          <dgm:resizeHandles val="exact"/>
        </dgm:presLayoutVars>
      </dgm:prSet>
      <dgm:spPr/>
    </dgm:pt>
    <dgm:pt modelId="{804EDDB5-757C-4E6A-89A5-7245C5B591A0}" type="pres">
      <dgm:prSet presAssocID="{A66E6CDF-61EC-49D2-9EC2-752DE840FC9E}" presName="node" presStyleLbl="node1" presStyleIdx="0" presStyleCnt="8">
        <dgm:presLayoutVars>
          <dgm:bulletEnabled val="1"/>
        </dgm:presLayoutVars>
      </dgm:prSet>
      <dgm:spPr/>
    </dgm:pt>
    <dgm:pt modelId="{98AA7F41-3FFF-4AEA-8B2B-2B3377BDB753}" type="pres">
      <dgm:prSet presAssocID="{9B7F729A-7DB4-4974-B345-5ACD8714F722}" presName="sibTrans" presStyleCnt="0"/>
      <dgm:spPr/>
    </dgm:pt>
    <dgm:pt modelId="{E1122B35-1C3C-48A2-AC3F-5C0394352821}" type="pres">
      <dgm:prSet presAssocID="{A09B30BF-3C68-4CF0-A7D5-8836CE0B1C32}" presName="node" presStyleLbl="node1" presStyleIdx="1" presStyleCnt="8">
        <dgm:presLayoutVars>
          <dgm:bulletEnabled val="1"/>
        </dgm:presLayoutVars>
      </dgm:prSet>
      <dgm:spPr/>
    </dgm:pt>
    <dgm:pt modelId="{753E96D9-4052-475B-9050-0A4E3C9B513D}" type="pres">
      <dgm:prSet presAssocID="{BAAAF749-55B2-4B60-89F0-866D45863BD7}" presName="sibTrans" presStyleCnt="0"/>
      <dgm:spPr/>
    </dgm:pt>
    <dgm:pt modelId="{5E100B14-A190-4B5A-8DF7-7DB28602B385}" type="pres">
      <dgm:prSet presAssocID="{9B4297BF-98C1-4E12-9C7C-D8198FB3A98B}" presName="node" presStyleLbl="node1" presStyleIdx="2" presStyleCnt="8">
        <dgm:presLayoutVars>
          <dgm:bulletEnabled val="1"/>
        </dgm:presLayoutVars>
      </dgm:prSet>
      <dgm:spPr/>
    </dgm:pt>
    <dgm:pt modelId="{D0B7F340-0088-4811-A9E5-41742BCEEBBF}" type="pres">
      <dgm:prSet presAssocID="{8C40C64D-35CA-4916-9E35-8450A180DC97}" presName="sibTrans" presStyleCnt="0"/>
      <dgm:spPr/>
    </dgm:pt>
    <dgm:pt modelId="{D4921C40-F46F-49B8-821D-4B646EA7A136}" type="pres">
      <dgm:prSet presAssocID="{78B95B96-5649-4ECE-B14C-018DDDB13F8D}" presName="node" presStyleLbl="node1" presStyleIdx="3" presStyleCnt="8">
        <dgm:presLayoutVars>
          <dgm:bulletEnabled val="1"/>
        </dgm:presLayoutVars>
      </dgm:prSet>
      <dgm:spPr/>
    </dgm:pt>
    <dgm:pt modelId="{4D50C4BE-4C54-4A77-A65D-5DEA416682ED}" type="pres">
      <dgm:prSet presAssocID="{246BB522-9665-4E22-B2A2-87086DC6C4C9}" presName="sibTrans" presStyleCnt="0"/>
      <dgm:spPr/>
    </dgm:pt>
    <dgm:pt modelId="{BEBCE85A-A5DA-43D2-8E32-6E9E6FE8CDBC}" type="pres">
      <dgm:prSet presAssocID="{ECF8A34E-5D44-4DD1-BADE-8D1A9B334F57}" presName="node" presStyleLbl="node1" presStyleIdx="4" presStyleCnt="8">
        <dgm:presLayoutVars>
          <dgm:bulletEnabled val="1"/>
        </dgm:presLayoutVars>
      </dgm:prSet>
      <dgm:spPr/>
    </dgm:pt>
    <dgm:pt modelId="{347C3BEF-03A1-4C2C-B31A-807ED0DFD63E}" type="pres">
      <dgm:prSet presAssocID="{C64B674F-A64F-4560-BBBF-EDF1069038C2}" presName="sibTrans" presStyleCnt="0"/>
      <dgm:spPr/>
    </dgm:pt>
    <dgm:pt modelId="{B9296A04-035E-4925-9E86-F83B7FC82989}" type="pres">
      <dgm:prSet presAssocID="{2C1AC790-BF29-4683-BD6C-8311E2FE06F6}" presName="node" presStyleLbl="node1" presStyleIdx="5" presStyleCnt="8">
        <dgm:presLayoutVars>
          <dgm:bulletEnabled val="1"/>
        </dgm:presLayoutVars>
      </dgm:prSet>
      <dgm:spPr/>
    </dgm:pt>
    <dgm:pt modelId="{2347FAE1-7BFC-454F-A4F7-13EABD73F02B}" type="pres">
      <dgm:prSet presAssocID="{BDC3A890-15C6-4FEF-A7E9-370E240696CF}" presName="sibTrans" presStyleCnt="0"/>
      <dgm:spPr/>
    </dgm:pt>
    <dgm:pt modelId="{2BC273A5-8256-4AB9-B7D5-C1B5A82D44D0}" type="pres">
      <dgm:prSet presAssocID="{70206DEF-C976-4ACA-9C36-62623AA32FC7}" presName="node" presStyleLbl="node1" presStyleIdx="6" presStyleCnt="8">
        <dgm:presLayoutVars>
          <dgm:bulletEnabled val="1"/>
        </dgm:presLayoutVars>
      </dgm:prSet>
      <dgm:spPr/>
    </dgm:pt>
    <dgm:pt modelId="{B0C5DE71-A4A0-4C86-B165-96B59A5FE04D}" type="pres">
      <dgm:prSet presAssocID="{8E5B896C-C927-4758-B323-53482170190F}" presName="sibTrans" presStyleCnt="0"/>
      <dgm:spPr/>
    </dgm:pt>
    <dgm:pt modelId="{58F9611F-9C56-41C5-BE13-44F62340135C}" type="pres">
      <dgm:prSet presAssocID="{B401A1B8-E6DB-4FB5-9136-B94F7A93A8BA}" presName="node" presStyleLbl="node1" presStyleIdx="7" presStyleCnt="8">
        <dgm:presLayoutVars>
          <dgm:bulletEnabled val="1"/>
        </dgm:presLayoutVars>
      </dgm:prSet>
      <dgm:spPr/>
    </dgm:pt>
  </dgm:ptLst>
  <dgm:cxnLst>
    <dgm:cxn modelId="{DB19190F-5551-433F-B789-8BFB7E320FCC}" type="presOf" srcId="{A09B30BF-3C68-4CF0-A7D5-8836CE0B1C32}" destId="{E1122B35-1C3C-48A2-AC3F-5C0394352821}" srcOrd="0" destOrd="0" presId="urn:microsoft.com/office/officeart/2005/8/layout/default"/>
    <dgm:cxn modelId="{288E7015-862E-451B-AD82-26913A350F98}" type="presOf" srcId="{9B4297BF-98C1-4E12-9C7C-D8198FB3A98B}" destId="{5E100B14-A190-4B5A-8DF7-7DB28602B385}" srcOrd="0" destOrd="0" presId="urn:microsoft.com/office/officeart/2005/8/layout/default"/>
    <dgm:cxn modelId="{093C3F27-C3BE-4661-B694-C66ED8CE9F30}" type="presOf" srcId="{78B95B96-5649-4ECE-B14C-018DDDB13F8D}" destId="{D4921C40-F46F-49B8-821D-4B646EA7A136}" srcOrd="0" destOrd="0" presId="urn:microsoft.com/office/officeart/2005/8/layout/default"/>
    <dgm:cxn modelId="{E42EB427-BB57-492E-AADE-A324CBAA18C1}" type="presOf" srcId="{A66E6CDF-61EC-49D2-9EC2-752DE840FC9E}" destId="{804EDDB5-757C-4E6A-89A5-7245C5B591A0}" srcOrd="0" destOrd="0" presId="urn:microsoft.com/office/officeart/2005/8/layout/default"/>
    <dgm:cxn modelId="{BA8CFE3E-7783-4A42-A981-B162D3B48864}" type="presOf" srcId="{C2B2A49A-D64A-4F11-B73B-CA658D9C587F}" destId="{3B7517E3-23A7-4F07-98BD-635E54A3EC11}" srcOrd="0" destOrd="0" presId="urn:microsoft.com/office/officeart/2005/8/layout/default"/>
    <dgm:cxn modelId="{39984A5C-7B20-4547-A36C-E4E59FD4A9A6}" type="presOf" srcId="{70206DEF-C976-4ACA-9C36-62623AA32FC7}" destId="{2BC273A5-8256-4AB9-B7D5-C1B5A82D44D0}" srcOrd="0" destOrd="0" presId="urn:microsoft.com/office/officeart/2005/8/layout/default"/>
    <dgm:cxn modelId="{7224285E-A8E5-4F2A-AE65-2EC2DFA100F7}" type="presOf" srcId="{ECF8A34E-5D44-4DD1-BADE-8D1A9B334F57}" destId="{BEBCE85A-A5DA-43D2-8E32-6E9E6FE8CDBC}" srcOrd="0" destOrd="0" presId="urn:microsoft.com/office/officeart/2005/8/layout/default"/>
    <dgm:cxn modelId="{77939C5F-4F27-4349-A5DD-69819A5F3030}" srcId="{C2B2A49A-D64A-4F11-B73B-CA658D9C587F}" destId="{A66E6CDF-61EC-49D2-9EC2-752DE840FC9E}" srcOrd="0" destOrd="0" parTransId="{05E97D28-85F9-4BB3-94F3-8B1BB749C938}" sibTransId="{9B7F729A-7DB4-4974-B345-5ACD8714F722}"/>
    <dgm:cxn modelId="{FEEC4045-A7EF-4995-8A5D-FA619E5F8CE9}" srcId="{C2B2A49A-D64A-4F11-B73B-CA658D9C587F}" destId="{78B95B96-5649-4ECE-B14C-018DDDB13F8D}" srcOrd="3" destOrd="0" parTransId="{1276780B-0F2F-4344-84EC-6676D2A354ED}" sibTransId="{246BB522-9665-4E22-B2A2-87086DC6C4C9}"/>
    <dgm:cxn modelId="{68A81151-072E-400E-B318-F75360C767FC}" type="presOf" srcId="{B401A1B8-E6DB-4FB5-9136-B94F7A93A8BA}" destId="{58F9611F-9C56-41C5-BE13-44F62340135C}" srcOrd="0" destOrd="0" presId="urn:microsoft.com/office/officeart/2005/8/layout/default"/>
    <dgm:cxn modelId="{8AD6C57E-84D5-473C-A4B5-085E1362A612}" srcId="{C2B2A49A-D64A-4F11-B73B-CA658D9C587F}" destId="{2C1AC790-BF29-4683-BD6C-8311E2FE06F6}" srcOrd="5" destOrd="0" parTransId="{8BC69A67-A68D-477F-9A87-666EB530C038}" sibTransId="{BDC3A890-15C6-4FEF-A7E9-370E240696CF}"/>
    <dgm:cxn modelId="{034AC690-6C7D-4FD4-9B72-F55C243C2B92}" srcId="{C2B2A49A-D64A-4F11-B73B-CA658D9C587F}" destId="{9B4297BF-98C1-4E12-9C7C-D8198FB3A98B}" srcOrd="2" destOrd="0" parTransId="{A9651076-04E9-4E55-8406-EFCE1AE01599}" sibTransId="{8C40C64D-35CA-4916-9E35-8450A180DC97}"/>
    <dgm:cxn modelId="{2B0BDC9D-5553-4AD8-A60F-9BC6DC423F64}" srcId="{C2B2A49A-D64A-4F11-B73B-CA658D9C587F}" destId="{70206DEF-C976-4ACA-9C36-62623AA32FC7}" srcOrd="6" destOrd="0" parTransId="{11E0C106-A991-44EB-B41D-896ABFA03A1B}" sibTransId="{8E5B896C-C927-4758-B323-53482170190F}"/>
    <dgm:cxn modelId="{C62B49CA-23B2-433F-950C-6959899391DF}" srcId="{C2B2A49A-D64A-4F11-B73B-CA658D9C587F}" destId="{ECF8A34E-5D44-4DD1-BADE-8D1A9B334F57}" srcOrd="4" destOrd="0" parTransId="{FEAA3E48-503E-4C85-BC1A-D4FC0F94B1D3}" sibTransId="{C64B674F-A64F-4560-BBBF-EDF1069038C2}"/>
    <dgm:cxn modelId="{836523F0-8E9B-4062-8AB4-C203CC82B96D}" srcId="{C2B2A49A-D64A-4F11-B73B-CA658D9C587F}" destId="{B401A1B8-E6DB-4FB5-9136-B94F7A93A8BA}" srcOrd="7" destOrd="0" parTransId="{EF04CB2A-EABE-4CBA-8742-B2FB5DD7D965}" sibTransId="{90D1ED6B-0336-474E-8DEF-3F367A252CDF}"/>
    <dgm:cxn modelId="{FF88DCF0-3EEF-40A2-9CF2-E76A77D08206}" type="presOf" srcId="{2C1AC790-BF29-4683-BD6C-8311E2FE06F6}" destId="{B9296A04-035E-4925-9E86-F83B7FC82989}" srcOrd="0" destOrd="0" presId="urn:microsoft.com/office/officeart/2005/8/layout/default"/>
    <dgm:cxn modelId="{3ECAE6FC-8541-4B83-B00B-96A4DF646B5B}" srcId="{C2B2A49A-D64A-4F11-B73B-CA658D9C587F}" destId="{A09B30BF-3C68-4CF0-A7D5-8836CE0B1C32}" srcOrd="1" destOrd="0" parTransId="{68286386-FD77-4BBE-BD70-1043025FA0A4}" sibTransId="{BAAAF749-55B2-4B60-89F0-866D45863BD7}"/>
    <dgm:cxn modelId="{210A279A-F0C6-4361-9DA0-A2980B53B108}" type="presParOf" srcId="{3B7517E3-23A7-4F07-98BD-635E54A3EC11}" destId="{804EDDB5-757C-4E6A-89A5-7245C5B591A0}" srcOrd="0" destOrd="0" presId="urn:microsoft.com/office/officeart/2005/8/layout/default"/>
    <dgm:cxn modelId="{EE21F933-E2EA-4B7A-925B-05B78CC840EC}" type="presParOf" srcId="{3B7517E3-23A7-4F07-98BD-635E54A3EC11}" destId="{98AA7F41-3FFF-4AEA-8B2B-2B3377BDB753}" srcOrd="1" destOrd="0" presId="urn:microsoft.com/office/officeart/2005/8/layout/default"/>
    <dgm:cxn modelId="{2FFE5965-1BFF-421F-8392-52A1608E5128}" type="presParOf" srcId="{3B7517E3-23A7-4F07-98BD-635E54A3EC11}" destId="{E1122B35-1C3C-48A2-AC3F-5C0394352821}" srcOrd="2" destOrd="0" presId="urn:microsoft.com/office/officeart/2005/8/layout/default"/>
    <dgm:cxn modelId="{81DF15E5-A806-4E83-9D4C-92B8732FDC3F}" type="presParOf" srcId="{3B7517E3-23A7-4F07-98BD-635E54A3EC11}" destId="{753E96D9-4052-475B-9050-0A4E3C9B513D}" srcOrd="3" destOrd="0" presId="urn:microsoft.com/office/officeart/2005/8/layout/default"/>
    <dgm:cxn modelId="{0C835EFA-460A-4D7A-BEBB-1569432A4A08}" type="presParOf" srcId="{3B7517E3-23A7-4F07-98BD-635E54A3EC11}" destId="{5E100B14-A190-4B5A-8DF7-7DB28602B385}" srcOrd="4" destOrd="0" presId="urn:microsoft.com/office/officeart/2005/8/layout/default"/>
    <dgm:cxn modelId="{A92DD732-DD19-4390-81FF-BBEA6A86E1D6}" type="presParOf" srcId="{3B7517E3-23A7-4F07-98BD-635E54A3EC11}" destId="{D0B7F340-0088-4811-A9E5-41742BCEEBBF}" srcOrd="5" destOrd="0" presId="urn:microsoft.com/office/officeart/2005/8/layout/default"/>
    <dgm:cxn modelId="{B3E04FBD-67E7-4B32-94FB-9DDE243D6064}" type="presParOf" srcId="{3B7517E3-23A7-4F07-98BD-635E54A3EC11}" destId="{D4921C40-F46F-49B8-821D-4B646EA7A136}" srcOrd="6" destOrd="0" presId="urn:microsoft.com/office/officeart/2005/8/layout/default"/>
    <dgm:cxn modelId="{B33A264D-57F4-4134-BCEC-52BD701D0F23}" type="presParOf" srcId="{3B7517E3-23A7-4F07-98BD-635E54A3EC11}" destId="{4D50C4BE-4C54-4A77-A65D-5DEA416682ED}" srcOrd="7" destOrd="0" presId="urn:microsoft.com/office/officeart/2005/8/layout/default"/>
    <dgm:cxn modelId="{60E86A3E-F208-4955-A1C8-70D1FAB65665}" type="presParOf" srcId="{3B7517E3-23A7-4F07-98BD-635E54A3EC11}" destId="{BEBCE85A-A5DA-43D2-8E32-6E9E6FE8CDBC}" srcOrd="8" destOrd="0" presId="urn:microsoft.com/office/officeart/2005/8/layout/default"/>
    <dgm:cxn modelId="{FB3D0E19-F242-494C-BB47-EDE71B1E885C}" type="presParOf" srcId="{3B7517E3-23A7-4F07-98BD-635E54A3EC11}" destId="{347C3BEF-03A1-4C2C-B31A-807ED0DFD63E}" srcOrd="9" destOrd="0" presId="urn:microsoft.com/office/officeart/2005/8/layout/default"/>
    <dgm:cxn modelId="{2A314974-42C4-4CAC-8246-CE453E482FBF}" type="presParOf" srcId="{3B7517E3-23A7-4F07-98BD-635E54A3EC11}" destId="{B9296A04-035E-4925-9E86-F83B7FC82989}" srcOrd="10" destOrd="0" presId="urn:microsoft.com/office/officeart/2005/8/layout/default"/>
    <dgm:cxn modelId="{0A17F0CD-FD2C-482A-B1D6-F6DF5AF8580A}" type="presParOf" srcId="{3B7517E3-23A7-4F07-98BD-635E54A3EC11}" destId="{2347FAE1-7BFC-454F-A4F7-13EABD73F02B}" srcOrd="11" destOrd="0" presId="urn:microsoft.com/office/officeart/2005/8/layout/default"/>
    <dgm:cxn modelId="{7C916C50-D9A3-478E-9C38-5AA57BAA76A6}" type="presParOf" srcId="{3B7517E3-23A7-4F07-98BD-635E54A3EC11}" destId="{2BC273A5-8256-4AB9-B7D5-C1B5A82D44D0}" srcOrd="12" destOrd="0" presId="urn:microsoft.com/office/officeart/2005/8/layout/default"/>
    <dgm:cxn modelId="{75FB4027-8988-40DA-B200-E3EFB8501E9A}" type="presParOf" srcId="{3B7517E3-23A7-4F07-98BD-635E54A3EC11}" destId="{B0C5DE71-A4A0-4C86-B165-96B59A5FE04D}" srcOrd="13" destOrd="0" presId="urn:microsoft.com/office/officeart/2005/8/layout/default"/>
    <dgm:cxn modelId="{BC1D0F8B-D11E-4BDB-A288-6AF05C94BE82}" type="presParOf" srcId="{3B7517E3-23A7-4F07-98BD-635E54A3EC11}" destId="{58F9611F-9C56-41C5-BE13-44F62340135C}"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0C2AF14-043C-414C-A8ED-C6312F724049}" type="doc">
      <dgm:prSet loTypeId="urn:microsoft.com/office/officeart/2018/2/layout/IconLabelDescriptionList" loCatId="icon" qsTypeId="urn:microsoft.com/office/officeart/2005/8/quickstyle/simple1" qsCatId="simple" csTypeId="urn:microsoft.com/office/officeart/2005/8/colors/accent2_2" csCatId="accent2" phldr="1"/>
      <dgm:spPr/>
      <dgm:t>
        <a:bodyPr/>
        <a:lstStyle/>
        <a:p>
          <a:endParaRPr lang="en-US"/>
        </a:p>
      </dgm:t>
    </dgm:pt>
    <dgm:pt modelId="{28274D56-AAAD-4901-A568-DE8BDED6DA21}">
      <dgm:prSet/>
      <dgm:spPr/>
      <dgm:t>
        <a:bodyPr/>
        <a:lstStyle/>
        <a:p>
          <a:pPr>
            <a:defRPr b="1"/>
          </a:pPr>
          <a:r>
            <a:rPr lang="en-GB"/>
            <a:t>The Floud Report (1981)  found that </a:t>
          </a:r>
          <a:endParaRPr lang="en-US"/>
        </a:p>
      </dgm:t>
    </dgm:pt>
    <dgm:pt modelId="{0CBC785D-461F-4306-94AA-EF51EFE2E7C6}" type="parTrans" cxnId="{DCF35533-16DC-4D67-8BB6-782CCFD9F37D}">
      <dgm:prSet/>
      <dgm:spPr/>
      <dgm:t>
        <a:bodyPr/>
        <a:lstStyle/>
        <a:p>
          <a:endParaRPr lang="en-US"/>
        </a:p>
      </dgm:t>
    </dgm:pt>
    <dgm:pt modelId="{BD13CE88-860F-4A61-A435-AA942740A8C9}" type="sibTrans" cxnId="{DCF35533-16DC-4D67-8BB6-782CCFD9F37D}">
      <dgm:prSet/>
      <dgm:spPr/>
      <dgm:t>
        <a:bodyPr/>
        <a:lstStyle/>
        <a:p>
          <a:endParaRPr lang="en-US"/>
        </a:p>
      </dgm:t>
    </dgm:pt>
    <dgm:pt modelId="{542E9617-148A-436A-A181-69263B3814C5}">
      <dgm:prSet/>
      <dgm:spPr/>
      <dgm:t>
        <a:bodyPr/>
        <a:lstStyle/>
        <a:p>
          <a:r>
            <a:rPr lang="en-GB"/>
            <a:t>statistical forecasting can </a:t>
          </a:r>
          <a:endParaRPr lang="en-US"/>
        </a:p>
      </dgm:t>
    </dgm:pt>
    <dgm:pt modelId="{4E652E65-0596-4A17-8B6F-21316DA8B04E}" type="parTrans" cxnId="{8D1A18CD-3864-4E69-B4BE-14FDD3A65B88}">
      <dgm:prSet/>
      <dgm:spPr/>
      <dgm:t>
        <a:bodyPr/>
        <a:lstStyle/>
        <a:p>
          <a:endParaRPr lang="en-US"/>
        </a:p>
      </dgm:t>
    </dgm:pt>
    <dgm:pt modelId="{B609A137-2839-4988-9DEE-E7FC12B87821}" type="sibTrans" cxnId="{8D1A18CD-3864-4E69-B4BE-14FDD3A65B88}">
      <dgm:prSet/>
      <dgm:spPr/>
      <dgm:t>
        <a:bodyPr/>
        <a:lstStyle/>
        <a:p>
          <a:endParaRPr lang="en-US"/>
        </a:p>
      </dgm:t>
    </dgm:pt>
    <dgm:pt modelId="{935D9EC4-8CCE-4166-8FCA-B0C5D3FBC5B8}">
      <dgm:prSet/>
      <dgm:spPr/>
      <dgm:t>
        <a:bodyPr/>
        <a:lstStyle/>
        <a:p>
          <a:r>
            <a:rPr lang="en-GB"/>
            <a:t>identify groups of offenders who are at a </a:t>
          </a:r>
          <a:endParaRPr lang="en-US"/>
        </a:p>
      </dgm:t>
    </dgm:pt>
    <dgm:pt modelId="{8B97181D-108E-4C30-82EC-262E34975201}" type="parTrans" cxnId="{FED5FB6A-4615-445C-A84E-CC39DE5DCDBC}">
      <dgm:prSet/>
      <dgm:spPr/>
      <dgm:t>
        <a:bodyPr/>
        <a:lstStyle/>
        <a:p>
          <a:endParaRPr lang="en-US"/>
        </a:p>
      </dgm:t>
    </dgm:pt>
    <dgm:pt modelId="{D303F1F4-303D-40DC-BA16-2F03A0B07510}" type="sibTrans" cxnId="{FED5FB6A-4615-445C-A84E-CC39DE5DCDBC}">
      <dgm:prSet/>
      <dgm:spPr/>
      <dgm:t>
        <a:bodyPr/>
        <a:lstStyle/>
        <a:p>
          <a:endParaRPr lang="en-US"/>
        </a:p>
      </dgm:t>
    </dgm:pt>
    <dgm:pt modelId="{980A0EA1-3D4D-456A-89FA-EC41B0652F40}">
      <dgm:prSet/>
      <dgm:spPr/>
      <dgm:t>
        <a:bodyPr/>
        <a:lstStyle/>
        <a:p>
          <a:r>
            <a:rPr lang="en-GB"/>
            <a:t>higher than average risk of reoffending</a:t>
          </a:r>
          <a:endParaRPr lang="en-US"/>
        </a:p>
      </dgm:t>
    </dgm:pt>
    <dgm:pt modelId="{74FDCDD9-ED3E-4B9D-A7AD-EC05FA6E836B}" type="parTrans" cxnId="{E9CEA0B1-FCE5-4BD8-9017-09065B8F4E23}">
      <dgm:prSet/>
      <dgm:spPr/>
      <dgm:t>
        <a:bodyPr/>
        <a:lstStyle/>
        <a:p>
          <a:endParaRPr lang="en-US"/>
        </a:p>
      </dgm:t>
    </dgm:pt>
    <dgm:pt modelId="{27FA1A58-CA6C-40AD-A065-10AB22C9F41B}" type="sibTrans" cxnId="{E9CEA0B1-FCE5-4BD8-9017-09065B8F4E23}">
      <dgm:prSet/>
      <dgm:spPr/>
      <dgm:t>
        <a:bodyPr/>
        <a:lstStyle/>
        <a:p>
          <a:endParaRPr lang="en-US"/>
        </a:p>
      </dgm:t>
    </dgm:pt>
    <dgm:pt modelId="{BBA8C231-D6A7-4025-8232-ED408656146C}">
      <dgm:prSet/>
      <dgm:spPr/>
      <dgm:t>
        <a:bodyPr/>
        <a:lstStyle/>
        <a:p>
          <a:pPr>
            <a:defRPr b="1"/>
          </a:pPr>
          <a:r>
            <a:rPr lang="en-GB"/>
            <a:t>But the incidence of ‘False Positives’ are high</a:t>
          </a:r>
          <a:endParaRPr lang="en-US"/>
        </a:p>
      </dgm:t>
    </dgm:pt>
    <dgm:pt modelId="{CBF802B7-50DA-41BA-8614-194011D9D1E8}" type="parTrans" cxnId="{1863CA56-AEAF-4978-A8A5-5D9EC5C4915D}">
      <dgm:prSet/>
      <dgm:spPr/>
      <dgm:t>
        <a:bodyPr/>
        <a:lstStyle/>
        <a:p>
          <a:endParaRPr lang="en-US"/>
        </a:p>
      </dgm:t>
    </dgm:pt>
    <dgm:pt modelId="{F297BEA3-91F8-44E7-A2AC-786EC643C752}" type="sibTrans" cxnId="{1863CA56-AEAF-4978-A8A5-5D9EC5C4915D}">
      <dgm:prSet/>
      <dgm:spPr/>
      <dgm:t>
        <a:bodyPr/>
        <a:lstStyle/>
        <a:p>
          <a:endParaRPr lang="en-US"/>
        </a:p>
      </dgm:t>
    </dgm:pt>
    <dgm:pt modelId="{C6365EC6-BCA5-42B5-BB3B-2DA8B58C3E9C}" type="pres">
      <dgm:prSet presAssocID="{A0C2AF14-043C-414C-A8ED-C6312F724049}" presName="root" presStyleCnt="0">
        <dgm:presLayoutVars>
          <dgm:dir/>
          <dgm:resizeHandles val="exact"/>
        </dgm:presLayoutVars>
      </dgm:prSet>
      <dgm:spPr/>
    </dgm:pt>
    <dgm:pt modelId="{0E7F0856-849D-44FC-983C-87129C351E87}" type="pres">
      <dgm:prSet presAssocID="{28274D56-AAAD-4901-A568-DE8BDED6DA21}" presName="compNode" presStyleCnt="0"/>
      <dgm:spPr/>
    </dgm:pt>
    <dgm:pt modelId="{C01568BB-5234-4540-8F04-68CDC8DA2A38}" type="pres">
      <dgm:prSet presAssocID="{28274D56-AAAD-4901-A568-DE8BDED6DA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CC266D32-D8F9-41DA-AA6B-8D6DC564DEC3}" type="pres">
      <dgm:prSet presAssocID="{28274D56-AAAD-4901-A568-DE8BDED6DA21}" presName="iconSpace" presStyleCnt="0"/>
      <dgm:spPr/>
    </dgm:pt>
    <dgm:pt modelId="{E79DB79A-871F-4D6D-A550-14BFAB5A7254}" type="pres">
      <dgm:prSet presAssocID="{28274D56-AAAD-4901-A568-DE8BDED6DA21}" presName="parTx" presStyleLbl="revTx" presStyleIdx="0" presStyleCnt="4">
        <dgm:presLayoutVars>
          <dgm:chMax val="0"/>
          <dgm:chPref val="0"/>
        </dgm:presLayoutVars>
      </dgm:prSet>
      <dgm:spPr/>
    </dgm:pt>
    <dgm:pt modelId="{034217E1-4044-4403-A040-2FDB6AFB374E}" type="pres">
      <dgm:prSet presAssocID="{28274D56-AAAD-4901-A568-DE8BDED6DA21}" presName="txSpace" presStyleCnt="0"/>
      <dgm:spPr/>
    </dgm:pt>
    <dgm:pt modelId="{3BFD1366-2D67-4BA2-96DF-214FDBEFB7EC}" type="pres">
      <dgm:prSet presAssocID="{28274D56-AAAD-4901-A568-DE8BDED6DA21}" presName="desTx" presStyleLbl="revTx" presStyleIdx="1" presStyleCnt="4">
        <dgm:presLayoutVars/>
      </dgm:prSet>
      <dgm:spPr/>
    </dgm:pt>
    <dgm:pt modelId="{5BFFF8D0-3B43-4FC0-9184-01529C5A11B3}" type="pres">
      <dgm:prSet presAssocID="{BD13CE88-860F-4A61-A435-AA942740A8C9}" presName="sibTrans" presStyleCnt="0"/>
      <dgm:spPr/>
    </dgm:pt>
    <dgm:pt modelId="{2D64B106-BBA7-4D95-95FA-8653E3984587}" type="pres">
      <dgm:prSet presAssocID="{BBA8C231-D6A7-4025-8232-ED408656146C}" presName="compNode" presStyleCnt="0"/>
      <dgm:spPr/>
    </dgm:pt>
    <dgm:pt modelId="{98A0C882-4C36-456A-9D62-15106D0259A7}" type="pres">
      <dgm:prSet presAssocID="{BBA8C231-D6A7-4025-8232-ED40865614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ce"/>
        </a:ext>
      </dgm:extLst>
    </dgm:pt>
    <dgm:pt modelId="{FBE474FD-049D-492E-A87F-1EC5B558E7DD}" type="pres">
      <dgm:prSet presAssocID="{BBA8C231-D6A7-4025-8232-ED408656146C}" presName="iconSpace" presStyleCnt="0"/>
      <dgm:spPr/>
    </dgm:pt>
    <dgm:pt modelId="{DC91FD41-2549-4467-BFDD-E6152163D4AE}" type="pres">
      <dgm:prSet presAssocID="{BBA8C231-D6A7-4025-8232-ED408656146C}" presName="parTx" presStyleLbl="revTx" presStyleIdx="2" presStyleCnt="4">
        <dgm:presLayoutVars>
          <dgm:chMax val="0"/>
          <dgm:chPref val="0"/>
        </dgm:presLayoutVars>
      </dgm:prSet>
      <dgm:spPr/>
    </dgm:pt>
    <dgm:pt modelId="{D9FDFF47-D06A-468B-A769-2287A5783B75}" type="pres">
      <dgm:prSet presAssocID="{BBA8C231-D6A7-4025-8232-ED408656146C}" presName="txSpace" presStyleCnt="0"/>
      <dgm:spPr/>
    </dgm:pt>
    <dgm:pt modelId="{19055EB7-6D88-4447-BE0B-538409BF3AB7}" type="pres">
      <dgm:prSet presAssocID="{BBA8C231-D6A7-4025-8232-ED408656146C}" presName="desTx" presStyleLbl="revTx" presStyleIdx="3" presStyleCnt="4">
        <dgm:presLayoutVars/>
      </dgm:prSet>
      <dgm:spPr/>
    </dgm:pt>
  </dgm:ptLst>
  <dgm:cxnLst>
    <dgm:cxn modelId="{7CD2362C-9CBF-45DA-AFD9-038C0E3CF616}" type="presOf" srcId="{A0C2AF14-043C-414C-A8ED-C6312F724049}" destId="{C6365EC6-BCA5-42B5-BB3B-2DA8B58C3E9C}" srcOrd="0" destOrd="0" presId="urn:microsoft.com/office/officeart/2018/2/layout/IconLabelDescriptionList"/>
    <dgm:cxn modelId="{9180B531-F01F-4BEB-A612-B9147BB184A0}" type="presOf" srcId="{BBA8C231-D6A7-4025-8232-ED408656146C}" destId="{DC91FD41-2549-4467-BFDD-E6152163D4AE}" srcOrd="0" destOrd="0" presId="urn:microsoft.com/office/officeart/2018/2/layout/IconLabelDescriptionList"/>
    <dgm:cxn modelId="{DCF35533-16DC-4D67-8BB6-782CCFD9F37D}" srcId="{A0C2AF14-043C-414C-A8ED-C6312F724049}" destId="{28274D56-AAAD-4901-A568-DE8BDED6DA21}" srcOrd="0" destOrd="0" parTransId="{0CBC785D-461F-4306-94AA-EF51EFE2E7C6}" sibTransId="{BD13CE88-860F-4A61-A435-AA942740A8C9}"/>
    <dgm:cxn modelId="{FED5FB6A-4615-445C-A84E-CC39DE5DCDBC}" srcId="{28274D56-AAAD-4901-A568-DE8BDED6DA21}" destId="{935D9EC4-8CCE-4166-8FCA-B0C5D3FBC5B8}" srcOrd="1" destOrd="0" parTransId="{8B97181D-108E-4C30-82EC-262E34975201}" sibTransId="{D303F1F4-303D-40DC-BA16-2F03A0B07510}"/>
    <dgm:cxn modelId="{E1B3B66D-E3DE-4AC2-AFAA-9A3C219BF0C5}" type="presOf" srcId="{542E9617-148A-436A-A181-69263B3814C5}" destId="{3BFD1366-2D67-4BA2-96DF-214FDBEFB7EC}" srcOrd="0" destOrd="0" presId="urn:microsoft.com/office/officeart/2018/2/layout/IconLabelDescriptionList"/>
    <dgm:cxn modelId="{89D1C14F-3704-4B6A-916B-4572E927DBCA}" type="presOf" srcId="{980A0EA1-3D4D-456A-89FA-EC41B0652F40}" destId="{3BFD1366-2D67-4BA2-96DF-214FDBEFB7EC}" srcOrd="0" destOrd="2" presId="urn:microsoft.com/office/officeart/2018/2/layout/IconLabelDescriptionList"/>
    <dgm:cxn modelId="{1863CA56-AEAF-4978-A8A5-5D9EC5C4915D}" srcId="{A0C2AF14-043C-414C-A8ED-C6312F724049}" destId="{BBA8C231-D6A7-4025-8232-ED408656146C}" srcOrd="1" destOrd="0" parTransId="{CBF802B7-50DA-41BA-8614-194011D9D1E8}" sibTransId="{F297BEA3-91F8-44E7-A2AC-786EC643C752}"/>
    <dgm:cxn modelId="{9342207D-5485-4950-85E1-FC60C7BD958C}" type="presOf" srcId="{28274D56-AAAD-4901-A568-DE8BDED6DA21}" destId="{E79DB79A-871F-4D6D-A550-14BFAB5A7254}" srcOrd="0" destOrd="0" presId="urn:microsoft.com/office/officeart/2018/2/layout/IconLabelDescriptionList"/>
    <dgm:cxn modelId="{0D026998-ABC4-45A5-ADE2-E69631D573A0}" type="presOf" srcId="{935D9EC4-8CCE-4166-8FCA-B0C5D3FBC5B8}" destId="{3BFD1366-2D67-4BA2-96DF-214FDBEFB7EC}" srcOrd="0" destOrd="1" presId="urn:microsoft.com/office/officeart/2018/2/layout/IconLabelDescriptionList"/>
    <dgm:cxn modelId="{E9CEA0B1-FCE5-4BD8-9017-09065B8F4E23}" srcId="{28274D56-AAAD-4901-A568-DE8BDED6DA21}" destId="{980A0EA1-3D4D-456A-89FA-EC41B0652F40}" srcOrd="2" destOrd="0" parTransId="{74FDCDD9-ED3E-4B9D-A7AD-EC05FA6E836B}" sibTransId="{27FA1A58-CA6C-40AD-A065-10AB22C9F41B}"/>
    <dgm:cxn modelId="{8D1A18CD-3864-4E69-B4BE-14FDD3A65B88}" srcId="{28274D56-AAAD-4901-A568-DE8BDED6DA21}" destId="{542E9617-148A-436A-A181-69263B3814C5}" srcOrd="0" destOrd="0" parTransId="{4E652E65-0596-4A17-8B6F-21316DA8B04E}" sibTransId="{B609A137-2839-4988-9DEE-E7FC12B87821}"/>
    <dgm:cxn modelId="{1398D30F-B803-40EA-B90E-1ADBADE34C43}" type="presParOf" srcId="{C6365EC6-BCA5-42B5-BB3B-2DA8B58C3E9C}" destId="{0E7F0856-849D-44FC-983C-87129C351E87}" srcOrd="0" destOrd="0" presId="urn:microsoft.com/office/officeart/2018/2/layout/IconLabelDescriptionList"/>
    <dgm:cxn modelId="{7BCB0110-F348-49C2-B333-58B45EF1978F}" type="presParOf" srcId="{0E7F0856-849D-44FC-983C-87129C351E87}" destId="{C01568BB-5234-4540-8F04-68CDC8DA2A38}" srcOrd="0" destOrd="0" presId="urn:microsoft.com/office/officeart/2018/2/layout/IconLabelDescriptionList"/>
    <dgm:cxn modelId="{1936EE4D-72A1-4CAD-BEE1-0A33577623FC}" type="presParOf" srcId="{0E7F0856-849D-44FC-983C-87129C351E87}" destId="{CC266D32-D8F9-41DA-AA6B-8D6DC564DEC3}" srcOrd="1" destOrd="0" presId="urn:microsoft.com/office/officeart/2018/2/layout/IconLabelDescriptionList"/>
    <dgm:cxn modelId="{8E6335C7-71A5-4322-9F71-B47E198EC606}" type="presParOf" srcId="{0E7F0856-849D-44FC-983C-87129C351E87}" destId="{E79DB79A-871F-4D6D-A550-14BFAB5A7254}" srcOrd="2" destOrd="0" presId="urn:microsoft.com/office/officeart/2018/2/layout/IconLabelDescriptionList"/>
    <dgm:cxn modelId="{C3121E12-9650-427C-9F59-8493661C5F3B}" type="presParOf" srcId="{0E7F0856-849D-44FC-983C-87129C351E87}" destId="{034217E1-4044-4403-A040-2FDB6AFB374E}" srcOrd="3" destOrd="0" presId="urn:microsoft.com/office/officeart/2018/2/layout/IconLabelDescriptionList"/>
    <dgm:cxn modelId="{C9780A86-CCC6-4006-A6C7-A474921B210C}" type="presParOf" srcId="{0E7F0856-849D-44FC-983C-87129C351E87}" destId="{3BFD1366-2D67-4BA2-96DF-214FDBEFB7EC}" srcOrd="4" destOrd="0" presId="urn:microsoft.com/office/officeart/2018/2/layout/IconLabelDescriptionList"/>
    <dgm:cxn modelId="{50CFB8E0-2392-4294-84D5-E0AFDBB232D0}" type="presParOf" srcId="{C6365EC6-BCA5-42B5-BB3B-2DA8B58C3E9C}" destId="{5BFFF8D0-3B43-4FC0-9184-01529C5A11B3}" srcOrd="1" destOrd="0" presId="urn:microsoft.com/office/officeart/2018/2/layout/IconLabelDescriptionList"/>
    <dgm:cxn modelId="{904FCD80-447E-4861-83D6-DAAD4E6FE05B}" type="presParOf" srcId="{C6365EC6-BCA5-42B5-BB3B-2DA8B58C3E9C}" destId="{2D64B106-BBA7-4D95-95FA-8653E3984587}" srcOrd="2" destOrd="0" presId="urn:microsoft.com/office/officeart/2018/2/layout/IconLabelDescriptionList"/>
    <dgm:cxn modelId="{E155EED0-F594-4605-BDF4-9123F020FBD0}" type="presParOf" srcId="{2D64B106-BBA7-4D95-95FA-8653E3984587}" destId="{98A0C882-4C36-456A-9D62-15106D0259A7}" srcOrd="0" destOrd="0" presId="urn:microsoft.com/office/officeart/2018/2/layout/IconLabelDescriptionList"/>
    <dgm:cxn modelId="{3623425E-0456-4201-A7B0-FCCBAA29D3D9}" type="presParOf" srcId="{2D64B106-BBA7-4D95-95FA-8653E3984587}" destId="{FBE474FD-049D-492E-A87F-1EC5B558E7DD}" srcOrd="1" destOrd="0" presId="urn:microsoft.com/office/officeart/2018/2/layout/IconLabelDescriptionList"/>
    <dgm:cxn modelId="{7321E1E9-A2BD-47A2-9016-3EEA4878B2F1}" type="presParOf" srcId="{2D64B106-BBA7-4D95-95FA-8653E3984587}" destId="{DC91FD41-2549-4467-BFDD-E6152163D4AE}" srcOrd="2" destOrd="0" presId="urn:microsoft.com/office/officeart/2018/2/layout/IconLabelDescriptionList"/>
    <dgm:cxn modelId="{B98467D2-F548-46B3-BCDC-A04B817DC2DA}" type="presParOf" srcId="{2D64B106-BBA7-4D95-95FA-8653E3984587}" destId="{D9FDFF47-D06A-468B-A769-2287A5783B75}" srcOrd="3" destOrd="0" presId="urn:microsoft.com/office/officeart/2018/2/layout/IconLabelDescriptionList"/>
    <dgm:cxn modelId="{245850BE-262A-4395-A877-1D6F98501093}" type="presParOf" srcId="{2D64B106-BBA7-4D95-95FA-8653E3984587}" destId="{19055EB7-6D88-4447-BE0B-538409BF3AB7}"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22ED316-8115-4BEF-AA82-AF56F5E2AE49}"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E32E0358-ED0D-4BAB-A5F3-5818DC62811B}">
      <dgm:prSet/>
      <dgm:spPr/>
      <dgm:t>
        <a:bodyPr/>
        <a:lstStyle/>
        <a:p>
          <a:r>
            <a:rPr lang="en-GB"/>
            <a:t>There are offenders who are classified as </a:t>
          </a:r>
          <a:endParaRPr lang="en-US"/>
        </a:p>
      </dgm:t>
    </dgm:pt>
    <dgm:pt modelId="{28059527-CDF6-476A-9A84-DCC5AF17023C}" type="parTrans" cxnId="{57961B93-2F69-4EB2-B51F-C8C9A981226C}">
      <dgm:prSet/>
      <dgm:spPr/>
      <dgm:t>
        <a:bodyPr/>
        <a:lstStyle/>
        <a:p>
          <a:endParaRPr lang="en-US"/>
        </a:p>
      </dgm:t>
    </dgm:pt>
    <dgm:pt modelId="{FDD5BE84-71B7-43DD-B827-CF88AF1857EF}" type="sibTrans" cxnId="{57961B93-2F69-4EB2-B51F-C8C9A981226C}">
      <dgm:prSet/>
      <dgm:spPr/>
      <dgm:t>
        <a:bodyPr/>
        <a:lstStyle/>
        <a:p>
          <a:endParaRPr lang="en-US"/>
        </a:p>
      </dgm:t>
    </dgm:pt>
    <dgm:pt modelId="{B35849F4-BEAA-4BB8-86A6-39F5D9F70C5E}">
      <dgm:prSet/>
      <dgm:spPr/>
      <dgm:t>
        <a:bodyPr/>
        <a:lstStyle/>
        <a:p>
          <a:r>
            <a:rPr lang="en-GB"/>
            <a:t>potential recidivists </a:t>
          </a:r>
          <a:endParaRPr lang="en-US"/>
        </a:p>
      </dgm:t>
    </dgm:pt>
    <dgm:pt modelId="{E5587FE2-E86D-4C4F-9F8B-44DF92E3FD29}" type="parTrans" cxnId="{ADDC32E4-BA08-4949-9D7C-F4FC24820E21}">
      <dgm:prSet/>
      <dgm:spPr/>
      <dgm:t>
        <a:bodyPr/>
        <a:lstStyle/>
        <a:p>
          <a:endParaRPr lang="en-US"/>
        </a:p>
      </dgm:t>
    </dgm:pt>
    <dgm:pt modelId="{ECB9E355-613B-49D2-9CE6-AC94528E041A}" type="sibTrans" cxnId="{ADDC32E4-BA08-4949-9D7C-F4FC24820E21}">
      <dgm:prSet/>
      <dgm:spPr/>
      <dgm:t>
        <a:bodyPr/>
        <a:lstStyle/>
        <a:p>
          <a:endParaRPr lang="en-US"/>
        </a:p>
      </dgm:t>
    </dgm:pt>
    <dgm:pt modelId="{085DAAED-8511-4118-999D-7D84B0CAEC5D}">
      <dgm:prSet/>
      <dgm:spPr/>
      <dgm:t>
        <a:bodyPr/>
        <a:lstStyle/>
        <a:p>
          <a:r>
            <a:rPr lang="en-GB"/>
            <a:t>but who never reoffender</a:t>
          </a:r>
          <a:endParaRPr lang="en-US"/>
        </a:p>
      </dgm:t>
    </dgm:pt>
    <dgm:pt modelId="{283029F3-179D-48AD-A74B-15FF2A4F9D4C}" type="parTrans" cxnId="{11098365-BE4B-481B-A672-15E48DEE3A97}">
      <dgm:prSet/>
      <dgm:spPr/>
      <dgm:t>
        <a:bodyPr/>
        <a:lstStyle/>
        <a:p>
          <a:endParaRPr lang="en-US"/>
        </a:p>
      </dgm:t>
    </dgm:pt>
    <dgm:pt modelId="{965F977F-048E-4F44-8D39-AB40A530FBF8}" type="sibTrans" cxnId="{11098365-BE4B-481B-A672-15E48DEE3A97}">
      <dgm:prSet/>
      <dgm:spPr/>
      <dgm:t>
        <a:bodyPr/>
        <a:lstStyle/>
        <a:p>
          <a:endParaRPr lang="en-US"/>
        </a:p>
      </dgm:t>
    </dgm:pt>
    <dgm:pt modelId="{4FD5EFBD-4780-437D-BECC-156591C34768}">
      <dgm:prSet/>
      <dgm:spPr/>
      <dgm:t>
        <a:bodyPr/>
        <a:lstStyle/>
        <a:p>
          <a:r>
            <a:rPr lang="en-GB"/>
            <a:t>There is a tendance to </a:t>
          </a:r>
          <a:endParaRPr lang="en-US"/>
        </a:p>
      </dgm:t>
    </dgm:pt>
    <dgm:pt modelId="{2EC78C46-EF22-4BBB-924C-4CA0E238AAF5}" type="parTrans" cxnId="{0A99F6FF-9DDA-405A-9403-E2E959820F85}">
      <dgm:prSet/>
      <dgm:spPr/>
      <dgm:t>
        <a:bodyPr/>
        <a:lstStyle/>
        <a:p>
          <a:endParaRPr lang="en-US"/>
        </a:p>
      </dgm:t>
    </dgm:pt>
    <dgm:pt modelId="{9B24D2A2-7FD2-462B-8FD6-7EAAC2E01174}" type="sibTrans" cxnId="{0A99F6FF-9DDA-405A-9403-E2E959820F85}">
      <dgm:prSet/>
      <dgm:spPr/>
      <dgm:t>
        <a:bodyPr/>
        <a:lstStyle/>
        <a:p>
          <a:endParaRPr lang="en-US"/>
        </a:p>
      </dgm:t>
    </dgm:pt>
    <dgm:pt modelId="{1CF7C64C-E6BF-42F7-BF4F-5E6EEDD6C8B6}">
      <dgm:prSet/>
      <dgm:spPr/>
      <dgm:t>
        <a:bodyPr/>
        <a:lstStyle/>
        <a:p>
          <a:r>
            <a:rPr lang="en-GB"/>
            <a:t>overpredict</a:t>
          </a:r>
          <a:endParaRPr lang="en-US"/>
        </a:p>
      </dgm:t>
    </dgm:pt>
    <dgm:pt modelId="{7D8D21A0-3373-4A1F-99D7-21506AD48378}" type="parTrans" cxnId="{917E4962-8D13-4E2B-9C9F-FBE278BCA928}">
      <dgm:prSet/>
      <dgm:spPr/>
      <dgm:t>
        <a:bodyPr/>
        <a:lstStyle/>
        <a:p>
          <a:endParaRPr lang="en-US"/>
        </a:p>
      </dgm:t>
    </dgm:pt>
    <dgm:pt modelId="{A0685977-A76D-4088-957A-008372DAA1BF}" type="sibTrans" cxnId="{917E4962-8D13-4E2B-9C9F-FBE278BCA928}">
      <dgm:prSet/>
      <dgm:spPr/>
      <dgm:t>
        <a:bodyPr/>
        <a:lstStyle/>
        <a:p>
          <a:endParaRPr lang="en-US"/>
        </a:p>
      </dgm:t>
    </dgm:pt>
    <dgm:pt modelId="{7C8E9B39-6195-495F-83A2-58CC6361A97E}">
      <dgm:prSet/>
      <dgm:spPr/>
      <dgm:t>
        <a:bodyPr/>
        <a:lstStyle/>
        <a:p>
          <a:r>
            <a:rPr lang="en-GB"/>
            <a:t>Which is especially high when forecasting </a:t>
          </a:r>
          <a:endParaRPr lang="en-US"/>
        </a:p>
      </dgm:t>
    </dgm:pt>
    <dgm:pt modelId="{12D9A86C-7D9F-46F9-8DF3-874DC9A8F323}" type="parTrans" cxnId="{CAB7D7BB-5FDE-4623-80AA-30980C295392}">
      <dgm:prSet/>
      <dgm:spPr/>
      <dgm:t>
        <a:bodyPr/>
        <a:lstStyle/>
        <a:p>
          <a:endParaRPr lang="en-US"/>
        </a:p>
      </dgm:t>
    </dgm:pt>
    <dgm:pt modelId="{A99DD788-9B2B-4A89-B309-CFB578E5DCE0}" type="sibTrans" cxnId="{CAB7D7BB-5FDE-4623-80AA-30980C295392}">
      <dgm:prSet/>
      <dgm:spPr/>
      <dgm:t>
        <a:bodyPr/>
        <a:lstStyle/>
        <a:p>
          <a:endParaRPr lang="en-US"/>
        </a:p>
      </dgm:t>
    </dgm:pt>
    <dgm:pt modelId="{3DFB0415-8F6B-449A-8802-B29E4D987EFA}">
      <dgm:prSet/>
      <dgm:spPr/>
      <dgm:t>
        <a:bodyPr/>
        <a:lstStyle/>
        <a:p>
          <a:r>
            <a:rPr lang="en-GB"/>
            <a:t>serious criminality</a:t>
          </a:r>
          <a:endParaRPr lang="en-US"/>
        </a:p>
      </dgm:t>
    </dgm:pt>
    <dgm:pt modelId="{11E89999-45ED-496C-A27D-F3A9935CD3E6}" type="parTrans" cxnId="{7765D590-7F7C-47E3-A53E-6F2C4EC77AFC}">
      <dgm:prSet/>
      <dgm:spPr/>
      <dgm:t>
        <a:bodyPr/>
        <a:lstStyle/>
        <a:p>
          <a:endParaRPr lang="en-US"/>
        </a:p>
      </dgm:t>
    </dgm:pt>
    <dgm:pt modelId="{DDF7DF3F-E9A3-4DC9-8D75-864963C99400}" type="sibTrans" cxnId="{7765D590-7F7C-47E3-A53E-6F2C4EC77AFC}">
      <dgm:prSet/>
      <dgm:spPr/>
      <dgm:t>
        <a:bodyPr/>
        <a:lstStyle/>
        <a:p>
          <a:endParaRPr lang="en-US"/>
        </a:p>
      </dgm:t>
    </dgm:pt>
    <dgm:pt modelId="{59617CE1-7850-43B6-B5B7-9901FF5E3411}">
      <dgm:prSet/>
      <dgm:spPr/>
      <dgm:t>
        <a:bodyPr/>
        <a:lstStyle/>
        <a:p>
          <a:r>
            <a:rPr lang="en-GB"/>
            <a:t>Between 55% and 70% of those classified as </a:t>
          </a:r>
          <a:endParaRPr lang="en-US"/>
        </a:p>
      </dgm:t>
    </dgm:pt>
    <dgm:pt modelId="{7AC53BA1-839C-4BC7-A421-5E311F0F5C39}" type="parTrans" cxnId="{913F2256-3023-4859-ACB2-5C1C6978D37E}">
      <dgm:prSet/>
      <dgm:spPr/>
      <dgm:t>
        <a:bodyPr/>
        <a:lstStyle/>
        <a:p>
          <a:endParaRPr lang="en-US"/>
        </a:p>
      </dgm:t>
    </dgm:pt>
    <dgm:pt modelId="{C15D5B67-A964-4607-8B4F-1DC564642DE2}" type="sibTrans" cxnId="{913F2256-3023-4859-ACB2-5C1C6978D37E}">
      <dgm:prSet/>
      <dgm:spPr/>
      <dgm:t>
        <a:bodyPr/>
        <a:lstStyle/>
        <a:p>
          <a:endParaRPr lang="en-US"/>
        </a:p>
      </dgm:t>
    </dgm:pt>
    <dgm:pt modelId="{9CE8EF0A-0CAD-406B-808B-A0C7768FF5A5}">
      <dgm:prSet/>
      <dgm:spPr/>
      <dgm:t>
        <a:bodyPr/>
        <a:lstStyle/>
        <a:p>
          <a:r>
            <a:rPr lang="en-GB"/>
            <a:t>risks </a:t>
          </a:r>
          <a:endParaRPr lang="en-US"/>
        </a:p>
      </dgm:t>
    </dgm:pt>
    <dgm:pt modelId="{AD1473C4-6170-4B8A-8E06-A5D0F3F0F6E4}" type="parTrans" cxnId="{6AC71BBE-8920-4E98-A2E5-4EFC17A94B0E}">
      <dgm:prSet/>
      <dgm:spPr/>
      <dgm:t>
        <a:bodyPr/>
        <a:lstStyle/>
        <a:p>
          <a:endParaRPr lang="en-US"/>
        </a:p>
      </dgm:t>
    </dgm:pt>
    <dgm:pt modelId="{8757ECB2-32BC-4DBC-AC7C-736BEEA02352}" type="sibTrans" cxnId="{6AC71BBE-8920-4E98-A2E5-4EFC17A94B0E}">
      <dgm:prSet/>
      <dgm:spPr/>
      <dgm:t>
        <a:bodyPr/>
        <a:lstStyle/>
        <a:p>
          <a:endParaRPr lang="en-US"/>
        </a:p>
      </dgm:t>
    </dgm:pt>
    <dgm:pt modelId="{2059A4AA-1366-4851-8D8C-0C94C5673685}">
      <dgm:prSet/>
      <dgm:spPr/>
      <dgm:t>
        <a:bodyPr/>
        <a:lstStyle/>
        <a:p>
          <a:r>
            <a:rPr lang="en-GB"/>
            <a:t>were mistakenly identified</a:t>
          </a:r>
          <a:endParaRPr lang="en-US"/>
        </a:p>
      </dgm:t>
    </dgm:pt>
    <dgm:pt modelId="{B29A44A7-F783-4863-A1EF-71198A07C947}" type="parTrans" cxnId="{384B2822-BF02-41B1-B088-FEA9D4F1516E}">
      <dgm:prSet/>
      <dgm:spPr/>
      <dgm:t>
        <a:bodyPr/>
        <a:lstStyle/>
        <a:p>
          <a:endParaRPr lang="en-US"/>
        </a:p>
      </dgm:t>
    </dgm:pt>
    <dgm:pt modelId="{B7C938D3-387A-4848-B32D-F26F6E3D40E4}" type="sibTrans" cxnId="{384B2822-BF02-41B1-B088-FEA9D4F1516E}">
      <dgm:prSet/>
      <dgm:spPr/>
      <dgm:t>
        <a:bodyPr/>
        <a:lstStyle/>
        <a:p>
          <a:endParaRPr lang="en-US"/>
        </a:p>
      </dgm:t>
    </dgm:pt>
    <dgm:pt modelId="{2A222B17-2573-43FA-879F-7A5D7F19EB3C}">
      <dgm:prSet/>
      <dgm:spPr/>
      <dgm:t>
        <a:bodyPr/>
        <a:lstStyle/>
        <a:p>
          <a:r>
            <a:rPr lang="en-GB"/>
            <a:t>Which means that predictions were more likely to be </a:t>
          </a:r>
          <a:endParaRPr lang="en-US"/>
        </a:p>
      </dgm:t>
    </dgm:pt>
    <dgm:pt modelId="{96B8382C-0B17-477C-AE03-DBE21941C53D}" type="parTrans" cxnId="{F8D2D6F8-4D70-44D2-855C-01CAD9B3BD8B}">
      <dgm:prSet/>
      <dgm:spPr/>
      <dgm:t>
        <a:bodyPr/>
        <a:lstStyle/>
        <a:p>
          <a:endParaRPr lang="en-US"/>
        </a:p>
      </dgm:t>
    </dgm:pt>
    <dgm:pt modelId="{36CA273F-935F-4A66-866A-067AC305B609}" type="sibTrans" cxnId="{F8D2D6F8-4D70-44D2-855C-01CAD9B3BD8B}">
      <dgm:prSet/>
      <dgm:spPr/>
      <dgm:t>
        <a:bodyPr/>
        <a:lstStyle/>
        <a:p>
          <a:endParaRPr lang="en-US"/>
        </a:p>
      </dgm:t>
    </dgm:pt>
    <dgm:pt modelId="{657BB50C-E0D8-472B-9F3D-7CAFE16FF275}">
      <dgm:prSet/>
      <dgm:spPr/>
      <dgm:t>
        <a:bodyPr/>
        <a:lstStyle/>
        <a:p>
          <a:r>
            <a:rPr lang="en-GB"/>
            <a:t>Wrong </a:t>
          </a:r>
          <a:endParaRPr lang="en-US"/>
        </a:p>
      </dgm:t>
    </dgm:pt>
    <dgm:pt modelId="{516FC5E9-931F-4252-8438-B77472D1D66B}" type="parTrans" cxnId="{EB8487D7-45B7-4A54-99DD-CD571158FE14}">
      <dgm:prSet/>
      <dgm:spPr/>
      <dgm:t>
        <a:bodyPr/>
        <a:lstStyle/>
        <a:p>
          <a:endParaRPr lang="en-US"/>
        </a:p>
      </dgm:t>
    </dgm:pt>
    <dgm:pt modelId="{554EF80A-1646-4A36-8C44-B152AD064312}" type="sibTrans" cxnId="{EB8487D7-45B7-4A54-99DD-CD571158FE14}">
      <dgm:prSet/>
      <dgm:spPr/>
      <dgm:t>
        <a:bodyPr/>
        <a:lstStyle/>
        <a:p>
          <a:endParaRPr lang="en-US"/>
        </a:p>
      </dgm:t>
    </dgm:pt>
    <dgm:pt modelId="{144F2168-16CF-4969-8015-FE40B474C209}">
      <dgm:prSet/>
      <dgm:spPr/>
      <dgm:t>
        <a:bodyPr/>
        <a:lstStyle/>
        <a:p>
          <a:r>
            <a:rPr lang="en-GB"/>
            <a:t>than Right!</a:t>
          </a:r>
          <a:endParaRPr lang="en-US"/>
        </a:p>
      </dgm:t>
    </dgm:pt>
    <dgm:pt modelId="{179D551C-68B8-46A1-9E6F-628BA6561F2B}" type="parTrans" cxnId="{B4B618FD-68FF-4EB3-9E20-30C01E29CCFA}">
      <dgm:prSet/>
      <dgm:spPr/>
      <dgm:t>
        <a:bodyPr/>
        <a:lstStyle/>
        <a:p>
          <a:endParaRPr lang="en-US"/>
        </a:p>
      </dgm:t>
    </dgm:pt>
    <dgm:pt modelId="{871E8115-9437-4404-9546-167A6D1CB522}" type="sibTrans" cxnId="{B4B618FD-68FF-4EB3-9E20-30C01E29CCFA}">
      <dgm:prSet/>
      <dgm:spPr/>
      <dgm:t>
        <a:bodyPr/>
        <a:lstStyle/>
        <a:p>
          <a:endParaRPr lang="en-US"/>
        </a:p>
      </dgm:t>
    </dgm:pt>
    <dgm:pt modelId="{D8107DCD-BA95-4070-9D16-2DE0184B7091}">
      <dgm:prSet/>
      <dgm:spPr/>
      <dgm:t>
        <a:bodyPr/>
        <a:lstStyle/>
        <a:p>
          <a:r>
            <a:rPr lang="en-GB"/>
            <a:t>(Floud &amp; Youn, 1981)</a:t>
          </a:r>
          <a:endParaRPr lang="en-US"/>
        </a:p>
      </dgm:t>
    </dgm:pt>
    <dgm:pt modelId="{FB902AE0-B0A3-4844-89E1-E55A5884879D}" type="parTrans" cxnId="{88F36C97-7D40-4D4E-837B-3EC56F62C4CB}">
      <dgm:prSet/>
      <dgm:spPr/>
      <dgm:t>
        <a:bodyPr/>
        <a:lstStyle/>
        <a:p>
          <a:endParaRPr lang="en-US"/>
        </a:p>
      </dgm:t>
    </dgm:pt>
    <dgm:pt modelId="{987DF220-5598-4B5C-9C76-6745E559872B}" type="sibTrans" cxnId="{88F36C97-7D40-4D4E-837B-3EC56F62C4CB}">
      <dgm:prSet/>
      <dgm:spPr/>
      <dgm:t>
        <a:bodyPr/>
        <a:lstStyle/>
        <a:p>
          <a:endParaRPr lang="en-US"/>
        </a:p>
      </dgm:t>
    </dgm:pt>
    <dgm:pt modelId="{F3957082-0AE0-4ADA-8F57-C3E8DAAAE70F}" type="pres">
      <dgm:prSet presAssocID="{822ED316-8115-4BEF-AA82-AF56F5E2AE49}" presName="diagram" presStyleCnt="0">
        <dgm:presLayoutVars>
          <dgm:dir/>
          <dgm:resizeHandles val="exact"/>
        </dgm:presLayoutVars>
      </dgm:prSet>
      <dgm:spPr/>
    </dgm:pt>
    <dgm:pt modelId="{273A566D-91E4-4D1E-9A35-1224FCFD8639}" type="pres">
      <dgm:prSet presAssocID="{E32E0358-ED0D-4BAB-A5F3-5818DC62811B}" presName="node" presStyleLbl="node1" presStyleIdx="0" presStyleCnt="6">
        <dgm:presLayoutVars>
          <dgm:bulletEnabled val="1"/>
        </dgm:presLayoutVars>
      </dgm:prSet>
      <dgm:spPr/>
    </dgm:pt>
    <dgm:pt modelId="{B92D327C-755E-4678-BE41-7F8BDA764157}" type="pres">
      <dgm:prSet presAssocID="{FDD5BE84-71B7-43DD-B827-CF88AF1857EF}" presName="sibTrans" presStyleCnt="0"/>
      <dgm:spPr/>
    </dgm:pt>
    <dgm:pt modelId="{913311CA-9B50-4A32-9640-F1F44FB20850}" type="pres">
      <dgm:prSet presAssocID="{4FD5EFBD-4780-437D-BECC-156591C34768}" presName="node" presStyleLbl="node1" presStyleIdx="1" presStyleCnt="6">
        <dgm:presLayoutVars>
          <dgm:bulletEnabled val="1"/>
        </dgm:presLayoutVars>
      </dgm:prSet>
      <dgm:spPr/>
    </dgm:pt>
    <dgm:pt modelId="{9726888A-B65C-4A98-A502-7954863240EB}" type="pres">
      <dgm:prSet presAssocID="{9B24D2A2-7FD2-462B-8FD6-7EAAC2E01174}" presName="sibTrans" presStyleCnt="0"/>
      <dgm:spPr/>
    </dgm:pt>
    <dgm:pt modelId="{D23C781A-6248-4093-A159-403E52FCBF78}" type="pres">
      <dgm:prSet presAssocID="{7C8E9B39-6195-495F-83A2-58CC6361A97E}" presName="node" presStyleLbl="node1" presStyleIdx="2" presStyleCnt="6">
        <dgm:presLayoutVars>
          <dgm:bulletEnabled val="1"/>
        </dgm:presLayoutVars>
      </dgm:prSet>
      <dgm:spPr/>
    </dgm:pt>
    <dgm:pt modelId="{273C440C-62C5-4B80-832C-A1130F6AF6C1}" type="pres">
      <dgm:prSet presAssocID="{A99DD788-9B2B-4A89-B309-CFB578E5DCE0}" presName="sibTrans" presStyleCnt="0"/>
      <dgm:spPr/>
    </dgm:pt>
    <dgm:pt modelId="{2C945548-1BA3-41BF-9FEB-E684AF51F814}" type="pres">
      <dgm:prSet presAssocID="{59617CE1-7850-43B6-B5B7-9901FF5E3411}" presName="node" presStyleLbl="node1" presStyleIdx="3" presStyleCnt="6">
        <dgm:presLayoutVars>
          <dgm:bulletEnabled val="1"/>
        </dgm:presLayoutVars>
      </dgm:prSet>
      <dgm:spPr/>
    </dgm:pt>
    <dgm:pt modelId="{A003EED3-C570-4C96-8DA4-AF503B9692A4}" type="pres">
      <dgm:prSet presAssocID="{C15D5B67-A964-4607-8B4F-1DC564642DE2}" presName="sibTrans" presStyleCnt="0"/>
      <dgm:spPr/>
    </dgm:pt>
    <dgm:pt modelId="{096B5B1B-EDAD-4D85-8C84-D5B049CDB526}" type="pres">
      <dgm:prSet presAssocID="{2A222B17-2573-43FA-879F-7A5D7F19EB3C}" presName="node" presStyleLbl="node1" presStyleIdx="4" presStyleCnt="6">
        <dgm:presLayoutVars>
          <dgm:bulletEnabled val="1"/>
        </dgm:presLayoutVars>
      </dgm:prSet>
      <dgm:spPr/>
    </dgm:pt>
    <dgm:pt modelId="{77713A9B-6D27-4A0B-8E1B-D335C8B45A2E}" type="pres">
      <dgm:prSet presAssocID="{36CA273F-935F-4A66-866A-067AC305B609}" presName="sibTrans" presStyleCnt="0"/>
      <dgm:spPr/>
    </dgm:pt>
    <dgm:pt modelId="{07A8A232-15B6-45BE-B41E-D9ED6EABC4B6}" type="pres">
      <dgm:prSet presAssocID="{D8107DCD-BA95-4070-9D16-2DE0184B7091}" presName="node" presStyleLbl="node1" presStyleIdx="5" presStyleCnt="6">
        <dgm:presLayoutVars>
          <dgm:bulletEnabled val="1"/>
        </dgm:presLayoutVars>
      </dgm:prSet>
      <dgm:spPr/>
    </dgm:pt>
  </dgm:ptLst>
  <dgm:cxnLst>
    <dgm:cxn modelId="{3E53C008-4802-4B9E-8A12-B664E92F94E6}" type="presOf" srcId="{4FD5EFBD-4780-437D-BECC-156591C34768}" destId="{913311CA-9B50-4A32-9640-F1F44FB20850}" srcOrd="0" destOrd="0" presId="urn:microsoft.com/office/officeart/2005/8/layout/default"/>
    <dgm:cxn modelId="{A928DF11-6C8A-4CE6-82A2-81CFB614952A}" type="presOf" srcId="{3DFB0415-8F6B-449A-8802-B29E4D987EFA}" destId="{D23C781A-6248-4093-A159-403E52FCBF78}" srcOrd="0" destOrd="1" presId="urn:microsoft.com/office/officeart/2005/8/layout/default"/>
    <dgm:cxn modelId="{D680A514-65C1-47A7-93E6-85A1F63E4A6F}" type="presOf" srcId="{E32E0358-ED0D-4BAB-A5F3-5818DC62811B}" destId="{273A566D-91E4-4D1E-9A35-1224FCFD8639}" srcOrd="0" destOrd="0" presId="urn:microsoft.com/office/officeart/2005/8/layout/default"/>
    <dgm:cxn modelId="{CFF95D18-D1BD-435C-A43D-DEF8E38F5AC0}" type="presOf" srcId="{822ED316-8115-4BEF-AA82-AF56F5E2AE49}" destId="{F3957082-0AE0-4ADA-8F57-C3E8DAAAE70F}" srcOrd="0" destOrd="0" presId="urn:microsoft.com/office/officeart/2005/8/layout/default"/>
    <dgm:cxn modelId="{384B2822-BF02-41B1-B088-FEA9D4F1516E}" srcId="{59617CE1-7850-43B6-B5B7-9901FF5E3411}" destId="{2059A4AA-1366-4851-8D8C-0C94C5673685}" srcOrd="1" destOrd="0" parTransId="{B29A44A7-F783-4863-A1EF-71198A07C947}" sibTransId="{B7C938D3-387A-4848-B32D-F26F6E3D40E4}"/>
    <dgm:cxn modelId="{0079053F-B654-4600-BAC6-D6B258721A0F}" type="presOf" srcId="{144F2168-16CF-4969-8015-FE40B474C209}" destId="{096B5B1B-EDAD-4D85-8C84-D5B049CDB526}" srcOrd="0" destOrd="2" presId="urn:microsoft.com/office/officeart/2005/8/layout/default"/>
    <dgm:cxn modelId="{5641235B-F789-4B26-AB97-8F533375AF96}" type="presOf" srcId="{D8107DCD-BA95-4070-9D16-2DE0184B7091}" destId="{07A8A232-15B6-45BE-B41E-D9ED6EABC4B6}" srcOrd="0" destOrd="0" presId="urn:microsoft.com/office/officeart/2005/8/layout/default"/>
    <dgm:cxn modelId="{2DCAFE60-7714-49BE-A333-81441356992E}" type="presOf" srcId="{7C8E9B39-6195-495F-83A2-58CC6361A97E}" destId="{D23C781A-6248-4093-A159-403E52FCBF78}" srcOrd="0" destOrd="0" presId="urn:microsoft.com/office/officeart/2005/8/layout/default"/>
    <dgm:cxn modelId="{917E4962-8D13-4E2B-9C9F-FBE278BCA928}" srcId="{4FD5EFBD-4780-437D-BECC-156591C34768}" destId="{1CF7C64C-E6BF-42F7-BF4F-5E6EEDD6C8B6}" srcOrd="0" destOrd="0" parTransId="{7D8D21A0-3373-4A1F-99D7-21506AD48378}" sibTransId="{A0685977-A76D-4088-957A-008372DAA1BF}"/>
    <dgm:cxn modelId="{AE10F743-5890-495F-86FB-31AAC8BF2703}" type="presOf" srcId="{2A222B17-2573-43FA-879F-7A5D7F19EB3C}" destId="{096B5B1B-EDAD-4D85-8C84-D5B049CDB526}" srcOrd="0" destOrd="0" presId="urn:microsoft.com/office/officeart/2005/8/layout/default"/>
    <dgm:cxn modelId="{11098365-BE4B-481B-A672-15E48DEE3A97}" srcId="{E32E0358-ED0D-4BAB-A5F3-5818DC62811B}" destId="{085DAAED-8511-4118-999D-7D84B0CAEC5D}" srcOrd="1" destOrd="0" parTransId="{283029F3-179D-48AD-A74B-15FF2A4F9D4C}" sibTransId="{965F977F-048E-4F44-8D39-AB40A530FBF8}"/>
    <dgm:cxn modelId="{4A6DEB75-AC06-4CAC-9E70-0DFC9BAEC87A}" type="presOf" srcId="{657BB50C-E0D8-472B-9F3D-7CAFE16FF275}" destId="{096B5B1B-EDAD-4D85-8C84-D5B049CDB526}" srcOrd="0" destOrd="1" presId="urn:microsoft.com/office/officeart/2005/8/layout/default"/>
    <dgm:cxn modelId="{913F2256-3023-4859-ACB2-5C1C6978D37E}" srcId="{822ED316-8115-4BEF-AA82-AF56F5E2AE49}" destId="{59617CE1-7850-43B6-B5B7-9901FF5E3411}" srcOrd="3" destOrd="0" parTransId="{7AC53BA1-839C-4BC7-A421-5E311F0F5C39}" sibTransId="{C15D5B67-A964-4607-8B4F-1DC564642DE2}"/>
    <dgm:cxn modelId="{C679A588-52E2-4C9A-81F7-88C6FFBFDFF4}" type="presOf" srcId="{2059A4AA-1366-4851-8D8C-0C94C5673685}" destId="{2C945548-1BA3-41BF-9FEB-E684AF51F814}" srcOrd="0" destOrd="2" presId="urn:microsoft.com/office/officeart/2005/8/layout/default"/>
    <dgm:cxn modelId="{B0D4658C-56F9-4221-9147-132192F1A56B}" type="presOf" srcId="{9CE8EF0A-0CAD-406B-808B-A0C7768FF5A5}" destId="{2C945548-1BA3-41BF-9FEB-E684AF51F814}" srcOrd="0" destOrd="1" presId="urn:microsoft.com/office/officeart/2005/8/layout/default"/>
    <dgm:cxn modelId="{7765D590-7F7C-47E3-A53E-6F2C4EC77AFC}" srcId="{7C8E9B39-6195-495F-83A2-58CC6361A97E}" destId="{3DFB0415-8F6B-449A-8802-B29E4D987EFA}" srcOrd="0" destOrd="0" parTransId="{11E89999-45ED-496C-A27D-F3A9935CD3E6}" sibTransId="{DDF7DF3F-E9A3-4DC9-8D75-864963C99400}"/>
    <dgm:cxn modelId="{57961B93-2F69-4EB2-B51F-C8C9A981226C}" srcId="{822ED316-8115-4BEF-AA82-AF56F5E2AE49}" destId="{E32E0358-ED0D-4BAB-A5F3-5818DC62811B}" srcOrd="0" destOrd="0" parTransId="{28059527-CDF6-476A-9A84-DCC5AF17023C}" sibTransId="{FDD5BE84-71B7-43DD-B827-CF88AF1857EF}"/>
    <dgm:cxn modelId="{88F36C97-7D40-4D4E-837B-3EC56F62C4CB}" srcId="{822ED316-8115-4BEF-AA82-AF56F5E2AE49}" destId="{D8107DCD-BA95-4070-9D16-2DE0184B7091}" srcOrd="5" destOrd="0" parTransId="{FB902AE0-B0A3-4844-89E1-E55A5884879D}" sibTransId="{987DF220-5598-4B5C-9C76-6745E559872B}"/>
    <dgm:cxn modelId="{CAB7D7BB-5FDE-4623-80AA-30980C295392}" srcId="{822ED316-8115-4BEF-AA82-AF56F5E2AE49}" destId="{7C8E9B39-6195-495F-83A2-58CC6361A97E}" srcOrd="2" destOrd="0" parTransId="{12D9A86C-7D9F-46F9-8DF3-874DC9A8F323}" sibTransId="{A99DD788-9B2B-4A89-B309-CFB578E5DCE0}"/>
    <dgm:cxn modelId="{6AC71BBE-8920-4E98-A2E5-4EFC17A94B0E}" srcId="{59617CE1-7850-43B6-B5B7-9901FF5E3411}" destId="{9CE8EF0A-0CAD-406B-808B-A0C7768FF5A5}" srcOrd="0" destOrd="0" parTransId="{AD1473C4-6170-4B8A-8E06-A5D0F3F0F6E4}" sibTransId="{8757ECB2-32BC-4DBC-AC7C-736BEEA02352}"/>
    <dgm:cxn modelId="{C7C201C3-FC58-4C64-9EC0-FCA8A14FDED9}" type="presOf" srcId="{1CF7C64C-E6BF-42F7-BF4F-5E6EEDD6C8B6}" destId="{913311CA-9B50-4A32-9640-F1F44FB20850}" srcOrd="0" destOrd="1" presId="urn:microsoft.com/office/officeart/2005/8/layout/default"/>
    <dgm:cxn modelId="{EB8487D7-45B7-4A54-99DD-CD571158FE14}" srcId="{2A222B17-2573-43FA-879F-7A5D7F19EB3C}" destId="{657BB50C-E0D8-472B-9F3D-7CAFE16FF275}" srcOrd="0" destOrd="0" parTransId="{516FC5E9-931F-4252-8438-B77472D1D66B}" sibTransId="{554EF80A-1646-4A36-8C44-B152AD064312}"/>
    <dgm:cxn modelId="{668514D9-0A5D-400D-BF26-4AEE3DD3F07D}" type="presOf" srcId="{085DAAED-8511-4118-999D-7D84B0CAEC5D}" destId="{273A566D-91E4-4D1E-9A35-1224FCFD8639}" srcOrd="0" destOrd="2" presId="urn:microsoft.com/office/officeart/2005/8/layout/default"/>
    <dgm:cxn modelId="{ADDC32E4-BA08-4949-9D7C-F4FC24820E21}" srcId="{E32E0358-ED0D-4BAB-A5F3-5818DC62811B}" destId="{B35849F4-BEAA-4BB8-86A6-39F5D9F70C5E}" srcOrd="0" destOrd="0" parTransId="{E5587FE2-E86D-4C4F-9F8B-44DF92E3FD29}" sibTransId="{ECB9E355-613B-49D2-9CE6-AC94528E041A}"/>
    <dgm:cxn modelId="{CD21CEF8-B89C-4712-834F-FAE1D44F8DC6}" type="presOf" srcId="{B35849F4-BEAA-4BB8-86A6-39F5D9F70C5E}" destId="{273A566D-91E4-4D1E-9A35-1224FCFD8639}" srcOrd="0" destOrd="1" presId="urn:microsoft.com/office/officeart/2005/8/layout/default"/>
    <dgm:cxn modelId="{F8D2D6F8-4D70-44D2-855C-01CAD9B3BD8B}" srcId="{822ED316-8115-4BEF-AA82-AF56F5E2AE49}" destId="{2A222B17-2573-43FA-879F-7A5D7F19EB3C}" srcOrd="4" destOrd="0" parTransId="{96B8382C-0B17-477C-AE03-DBE21941C53D}" sibTransId="{36CA273F-935F-4A66-866A-067AC305B609}"/>
    <dgm:cxn modelId="{B4B618FD-68FF-4EB3-9E20-30C01E29CCFA}" srcId="{2A222B17-2573-43FA-879F-7A5D7F19EB3C}" destId="{144F2168-16CF-4969-8015-FE40B474C209}" srcOrd="1" destOrd="0" parTransId="{179D551C-68B8-46A1-9E6F-628BA6561F2B}" sibTransId="{871E8115-9437-4404-9546-167A6D1CB522}"/>
    <dgm:cxn modelId="{DB87C6FE-8BC0-4FC5-8347-A5639F6B390C}" type="presOf" srcId="{59617CE1-7850-43B6-B5B7-9901FF5E3411}" destId="{2C945548-1BA3-41BF-9FEB-E684AF51F814}" srcOrd="0" destOrd="0" presId="urn:microsoft.com/office/officeart/2005/8/layout/default"/>
    <dgm:cxn modelId="{0A99F6FF-9DDA-405A-9403-E2E959820F85}" srcId="{822ED316-8115-4BEF-AA82-AF56F5E2AE49}" destId="{4FD5EFBD-4780-437D-BECC-156591C34768}" srcOrd="1" destOrd="0" parTransId="{2EC78C46-EF22-4BBB-924C-4CA0E238AAF5}" sibTransId="{9B24D2A2-7FD2-462B-8FD6-7EAAC2E01174}"/>
    <dgm:cxn modelId="{F4165A7D-7EDB-4898-AFAC-04F8C8BE13E7}" type="presParOf" srcId="{F3957082-0AE0-4ADA-8F57-C3E8DAAAE70F}" destId="{273A566D-91E4-4D1E-9A35-1224FCFD8639}" srcOrd="0" destOrd="0" presId="urn:microsoft.com/office/officeart/2005/8/layout/default"/>
    <dgm:cxn modelId="{76F8AD65-66B9-4C24-9F04-5428D6D34DBB}" type="presParOf" srcId="{F3957082-0AE0-4ADA-8F57-C3E8DAAAE70F}" destId="{B92D327C-755E-4678-BE41-7F8BDA764157}" srcOrd="1" destOrd="0" presId="urn:microsoft.com/office/officeart/2005/8/layout/default"/>
    <dgm:cxn modelId="{C1EBB11E-3894-488F-B374-41B83A5C424D}" type="presParOf" srcId="{F3957082-0AE0-4ADA-8F57-C3E8DAAAE70F}" destId="{913311CA-9B50-4A32-9640-F1F44FB20850}" srcOrd="2" destOrd="0" presId="urn:microsoft.com/office/officeart/2005/8/layout/default"/>
    <dgm:cxn modelId="{9AE0DEF6-E290-465D-8100-F103609137D5}" type="presParOf" srcId="{F3957082-0AE0-4ADA-8F57-C3E8DAAAE70F}" destId="{9726888A-B65C-4A98-A502-7954863240EB}" srcOrd="3" destOrd="0" presId="urn:microsoft.com/office/officeart/2005/8/layout/default"/>
    <dgm:cxn modelId="{F2C21206-3356-4C65-967E-2D86D8F2C44A}" type="presParOf" srcId="{F3957082-0AE0-4ADA-8F57-C3E8DAAAE70F}" destId="{D23C781A-6248-4093-A159-403E52FCBF78}" srcOrd="4" destOrd="0" presId="urn:microsoft.com/office/officeart/2005/8/layout/default"/>
    <dgm:cxn modelId="{63B13827-033D-49A9-835B-2EF8EBA34C73}" type="presParOf" srcId="{F3957082-0AE0-4ADA-8F57-C3E8DAAAE70F}" destId="{273C440C-62C5-4B80-832C-A1130F6AF6C1}" srcOrd="5" destOrd="0" presId="urn:microsoft.com/office/officeart/2005/8/layout/default"/>
    <dgm:cxn modelId="{10E3531B-4D1D-4A90-B4BF-B4D4EBC280ED}" type="presParOf" srcId="{F3957082-0AE0-4ADA-8F57-C3E8DAAAE70F}" destId="{2C945548-1BA3-41BF-9FEB-E684AF51F814}" srcOrd="6" destOrd="0" presId="urn:microsoft.com/office/officeart/2005/8/layout/default"/>
    <dgm:cxn modelId="{86773838-2C93-4421-9BD1-6BCE6B4B9E2D}" type="presParOf" srcId="{F3957082-0AE0-4ADA-8F57-C3E8DAAAE70F}" destId="{A003EED3-C570-4C96-8DA4-AF503B9692A4}" srcOrd="7" destOrd="0" presId="urn:microsoft.com/office/officeart/2005/8/layout/default"/>
    <dgm:cxn modelId="{30386B15-64EC-47CD-96AF-3C557193F36C}" type="presParOf" srcId="{F3957082-0AE0-4ADA-8F57-C3E8DAAAE70F}" destId="{096B5B1B-EDAD-4D85-8C84-D5B049CDB526}" srcOrd="8" destOrd="0" presId="urn:microsoft.com/office/officeart/2005/8/layout/default"/>
    <dgm:cxn modelId="{EFC9C386-C672-4A9D-95BA-1B9924219E1C}" type="presParOf" srcId="{F3957082-0AE0-4ADA-8F57-C3E8DAAAE70F}" destId="{77713A9B-6D27-4A0B-8E1B-D335C8B45A2E}" srcOrd="9" destOrd="0" presId="urn:microsoft.com/office/officeart/2005/8/layout/default"/>
    <dgm:cxn modelId="{0BE990FF-0018-43B0-82AD-AE5B3ECD42BD}" type="presParOf" srcId="{F3957082-0AE0-4ADA-8F57-C3E8DAAAE70F}" destId="{07A8A232-15B6-45BE-B41E-D9ED6EABC4B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BE2F3C4-7CF7-461F-81A3-7CE1FF28BAB5}" type="doc">
      <dgm:prSet loTypeId="urn:microsoft.com/office/officeart/2005/8/layout/list1" loCatId="list" qsTypeId="urn:microsoft.com/office/officeart/2005/8/quickstyle/simple5" qsCatId="simple" csTypeId="urn:microsoft.com/office/officeart/2005/8/colors/accent1_2" csCatId="accent1"/>
      <dgm:spPr/>
      <dgm:t>
        <a:bodyPr/>
        <a:lstStyle/>
        <a:p>
          <a:endParaRPr lang="en-US"/>
        </a:p>
      </dgm:t>
    </dgm:pt>
    <dgm:pt modelId="{54154BBA-EDCF-4B38-80FC-5B257E2B3F42}">
      <dgm:prSet/>
      <dgm:spPr/>
      <dgm:t>
        <a:bodyPr/>
        <a:lstStyle/>
        <a:p>
          <a:r>
            <a:rPr lang="en-GB"/>
            <a:t>Incapacitation has a certain </a:t>
          </a:r>
          <a:endParaRPr lang="en-US"/>
        </a:p>
      </dgm:t>
    </dgm:pt>
    <dgm:pt modelId="{7F4C5D79-9111-437B-A98D-F0E8F5754063}" type="parTrans" cxnId="{862CAAE0-E4C6-4FAD-A321-C5CBF5072789}">
      <dgm:prSet/>
      <dgm:spPr/>
      <dgm:t>
        <a:bodyPr/>
        <a:lstStyle/>
        <a:p>
          <a:endParaRPr lang="en-US"/>
        </a:p>
      </dgm:t>
    </dgm:pt>
    <dgm:pt modelId="{9B7919E5-141A-4672-A6F2-2A1198A815B7}" type="sibTrans" cxnId="{862CAAE0-E4C6-4FAD-A321-C5CBF5072789}">
      <dgm:prSet/>
      <dgm:spPr/>
      <dgm:t>
        <a:bodyPr/>
        <a:lstStyle/>
        <a:p>
          <a:endParaRPr lang="en-US"/>
        </a:p>
      </dgm:t>
    </dgm:pt>
    <dgm:pt modelId="{167CCBA0-BBC5-41FC-97A5-E137BB9F8037}">
      <dgm:prSet/>
      <dgm:spPr/>
      <dgm:t>
        <a:bodyPr/>
        <a:lstStyle/>
        <a:p>
          <a:r>
            <a:rPr lang="en-GB"/>
            <a:t>‘gut level’ appeal which is often heard expressed by the populist sentiments</a:t>
          </a:r>
          <a:endParaRPr lang="en-US"/>
        </a:p>
      </dgm:t>
    </dgm:pt>
    <dgm:pt modelId="{9A4884AF-B0D7-4164-85EA-3AEECFD0A185}" type="parTrans" cxnId="{837AADDB-32A6-40B9-AE9F-16C0F866E4FA}">
      <dgm:prSet/>
      <dgm:spPr/>
      <dgm:t>
        <a:bodyPr/>
        <a:lstStyle/>
        <a:p>
          <a:endParaRPr lang="en-US"/>
        </a:p>
      </dgm:t>
    </dgm:pt>
    <dgm:pt modelId="{F9F1ACFE-0EE8-4FF3-B543-8A005D793AFD}" type="sibTrans" cxnId="{837AADDB-32A6-40B9-AE9F-16C0F866E4FA}">
      <dgm:prSet/>
      <dgm:spPr/>
      <dgm:t>
        <a:bodyPr/>
        <a:lstStyle/>
        <a:p>
          <a:endParaRPr lang="en-US"/>
        </a:p>
      </dgm:t>
    </dgm:pt>
    <dgm:pt modelId="{B01C5AB8-08B4-426D-83F0-EE978DE1ED21}">
      <dgm:prSet/>
      <dgm:spPr/>
      <dgm:t>
        <a:bodyPr/>
        <a:lstStyle/>
        <a:p>
          <a:r>
            <a:rPr lang="en-GB" i="1"/>
            <a:t>“Lock ‘em up and throw away the key”</a:t>
          </a:r>
          <a:endParaRPr lang="en-US"/>
        </a:p>
      </dgm:t>
    </dgm:pt>
    <dgm:pt modelId="{83375F6D-B89C-41CF-A2E1-B45E9035B81F}" type="parTrans" cxnId="{FF48F9C8-E85D-4605-AC4E-E53A6ECE1AEB}">
      <dgm:prSet/>
      <dgm:spPr/>
      <dgm:t>
        <a:bodyPr/>
        <a:lstStyle/>
        <a:p>
          <a:endParaRPr lang="en-US"/>
        </a:p>
      </dgm:t>
    </dgm:pt>
    <dgm:pt modelId="{D2E8A5BC-6001-4856-8A0E-017FBCAF1527}" type="sibTrans" cxnId="{FF48F9C8-E85D-4605-AC4E-E53A6ECE1AEB}">
      <dgm:prSet/>
      <dgm:spPr/>
      <dgm:t>
        <a:bodyPr/>
        <a:lstStyle/>
        <a:p>
          <a:endParaRPr lang="en-US"/>
        </a:p>
      </dgm:t>
    </dgm:pt>
    <dgm:pt modelId="{C32CABEE-4815-42AC-A4D9-A8C35DF7CD72}">
      <dgm:prSet/>
      <dgm:spPr/>
      <dgm:t>
        <a:bodyPr/>
        <a:lstStyle/>
        <a:p>
          <a:r>
            <a:rPr lang="en-GB"/>
            <a:t>Attempting to justify incapacitation</a:t>
          </a:r>
          <a:endParaRPr lang="en-US"/>
        </a:p>
      </dgm:t>
    </dgm:pt>
    <dgm:pt modelId="{BB28958D-68B4-401A-8491-5E4C478D55C1}" type="parTrans" cxnId="{116E07BE-7DF8-45EE-B4B6-21FE4B78818B}">
      <dgm:prSet/>
      <dgm:spPr/>
      <dgm:t>
        <a:bodyPr/>
        <a:lstStyle/>
        <a:p>
          <a:endParaRPr lang="en-US"/>
        </a:p>
      </dgm:t>
    </dgm:pt>
    <dgm:pt modelId="{9F190CE1-3EE8-4A2E-85D3-1842932B2FC6}" type="sibTrans" cxnId="{116E07BE-7DF8-45EE-B4B6-21FE4B78818B}">
      <dgm:prSet/>
      <dgm:spPr/>
      <dgm:t>
        <a:bodyPr/>
        <a:lstStyle/>
        <a:p>
          <a:endParaRPr lang="en-US"/>
        </a:p>
      </dgm:t>
    </dgm:pt>
    <dgm:pt modelId="{03998AF9-B641-42AD-B96C-35DEFCA5DD96}">
      <dgm:prSet/>
      <dgm:spPr/>
      <dgm:t>
        <a:bodyPr/>
        <a:lstStyle/>
        <a:p>
          <a:r>
            <a:rPr lang="en-GB"/>
            <a:t>Predicting human behaviour to an acceptable degree</a:t>
          </a:r>
          <a:endParaRPr lang="en-US"/>
        </a:p>
      </dgm:t>
    </dgm:pt>
    <dgm:pt modelId="{57A1ADC9-BA6D-4942-A69C-466D3DEF4BEF}" type="parTrans" cxnId="{07BEB26D-8878-4B68-9748-E819548B6BCA}">
      <dgm:prSet/>
      <dgm:spPr/>
      <dgm:t>
        <a:bodyPr/>
        <a:lstStyle/>
        <a:p>
          <a:endParaRPr lang="en-US"/>
        </a:p>
      </dgm:t>
    </dgm:pt>
    <dgm:pt modelId="{AF40C924-B8B2-4FE9-9DC7-8552C09A20E5}" type="sibTrans" cxnId="{07BEB26D-8878-4B68-9748-E819548B6BCA}">
      <dgm:prSet/>
      <dgm:spPr/>
      <dgm:t>
        <a:bodyPr/>
        <a:lstStyle/>
        <a:p>
          <a:endParaRPr lang="en-US"/>
        </a:p>
      </dgm:t>
    </dgm:pt>
    <dgm:pt modelId="{EF3C47BE-6A10-42BD-82FC-1D63F9058A06}">
      <dgm:prSet/>
      <dgm:spPr/>
      <dgm:t>
        <a:bodyPr/>
        <a:lstStyle/>
        <a:p>
          <a:r>
            <a:rPr lang="en-GB"/>
            <a:t>As well as dealing with problems within the prison</a:t>
          </a:r>
          <a:endParaRPr lang="en-US"/>
        </a:p>
      </dgm:t>
    </dgm:pt>
    <dgm:pt modelId="{C359665C-E9E6-4809-B96B-3149A6AAC0A9}" type="parTrans" cxnId="{A61929DC-D23D-4E16-BD64-FE691033D77C}">
      <dgm:prSet/>
      <dgm:spPr/>
      <dgm:t>
        <a:bodyPr/>
        <a:lstStyle/>
        <a:p>
          <a:endParaRPr lang="en-US"/>
        </a:p>
      </dgm:t>
    </dgm:pt>
    <dgm:pt modelId="{522F4E59-119D-4419-97BA-69E31118C38F}" type="sibTrans" cxnId="{A61929DC-D23D-4E16-BD64-FE691033D77C}">
      <dgm:prSet/>
      <dgm:spPr/>
      <dgm:t>
        <a:bodyPr/>
        <a:lstStyle/>
        <a:p>
          <a:endParaRPr lang="en-US"/>
        </a:p>
      </dgm:t>
    </dgm:pt>
    <dgm:pt modelId="{79FB8880-FBBF-4482-A51B-65E2172A9F48}">
      <dgm:prSet/>
      <dgm:spPr/>
      <dgm:t>
        <a:bodyPr/>
        <a:lstStyle/>
        <a:p>
          <a:r>
            <a:rPr lang="en-GB"/>
            <a:t>Which will eventually become displaced to the outside world</a:t>
          </a:r>
          <a:endParaRPr lang="en-US"/>
        </a:p>
      </dgm:t>
    </dgm:pt>
    <dgm:pt modelId="{72F88F5E-80F8-4B75-84C5-E63DDBC5EC5E}" type="parTrans" cxnId="{971FA4C2-3864-431A-B4B4-C1CD6262A363}">
      <dgm:prSet/>
      <dgm:spPr/>
      <dgm:t>
        <a:bodyPr/>
        <a:lstStyle/>
        <a:p>
          <a:endParaRPr lang="en-US"/>
        </a:p>
      </dgm:t>
    </dgm:pt>
    <dgm:pt modelId="{64376EA4-CD2D-44EF-81A4-8C04936FDA6E}" type="sibTrans" cxnId="{971FA4C2-3864-431A-B4B4-C1CD6262A363}">
      <dgm:prSet/>
      <dgm:spPr/>
      <dgm:t>
        <a:bodyPr/>
        <a:lstStyle/>
        <a:p>
          <a:endParaRPr lang="en-US"/>
        </a:p>
      </dgm:t>
    </dgm:pt>
    <dgm:pt modelId="{6BF25444-09BB-4FD5-82E4-A247FA908D3D}">
      <dgm:prSet/>
      <dgm:spPr/>
      <dgm:t>
        <a:bodyPr/>
        <a:lstStyle/>
        <a:p>
          <a:r>
            <a:rPr lang="en-GB"/>
            <a:t>Is a much harder task.</a:t>
          </a:r>
          <a:endParaRPr lang="en-US"/>
        </a:p>
      </dgm:t>
    </dgm:pt>
    <dgm:pt modelId="{2C5C029F-97C1-4DC3-A971-0EDD50DD76D3}" type="parTrans" cxnId="{E18ED17B-CDC0-4EA4-905B-B055359E3396}">
      <dgm:prSet/>
      <dgm:spPr/>
      <dgm:t>
        <a:bodyPr/>
        <a:lstStyle/>
        <a:p>
          <a:endParaRPr lang="en-US"/>
        </a:p>
      </dgm:t>
    </dgm:pt>
    <dgm:pt modelId="{298F80DA-AAF1-407B-ABF3-9FBD398F01C4}" type="sibTrans" cxnId="{E18ED17B-CDC0-4EA4-905B-B055359E3396}">
      <dgm:prSet/>
      <dgm:spPr/>
      <dgm:t>
        <a:bodyPr/>
        <a:lstStyle/>
        <a:p>
          <a:endParaRPr lang="en-US"/>
        </a:p>
      </dgm:t>
    </dgm:pt>
    <dgm:pt modelId="{C30A3CDC-E54C-4772-9252-7DF71814FB7D}" type="pres">
      <dgm:prSet presAssocID="{0BE2F3C4-7CF7-461F-81A3-7CE1FF28BAB5}" presName="linear" presStyleCnt="0">
        <dgm:presLayoutVars>
          <dgm:dir/>
          <dgm:animLvl val="lvl"/>
          <dgm:resizeHandles val="exact"/>
        </dgm:presLayoutVars>
      </dgm:prSet>
      <dgm:spPr/>
    </dgm:pt>
    <dgm:pt modelId="{70837F09-1B70-46C1-848D-4333E76308D4}" type="pres">
      <dgm:prSet presAssocID="{54154BBA-EDCF-4B38-80FC-5B257E2B3F42}" presName="parentLin" presStyleCnt="0"/>
      <dgm:spPr/>
    </dgm:pt>
    <dgm:pt modelId="{BA6CC606-4AEF-4B15-BBE1-3FBC82E12875}" type="pres">
      <dgm:prSet presAssocID="{54154BBA-EDCF-4B38-80FC-5B257E2B3F42}" presName="parentLeftMargin" presStyleLbl="node1" presStyleIdx="0" presStyleCnt="2"/>
      <dgm:spPr/>
    </dgm:pt>
    <dgm:pt modelId="{B4EC601D-0776-4F71-8DD5-B4637E080D92}" type="pres">
      <dgm:prSet presAssocID="{54154BBA-EDCF-4B38-80FC-5B257E2B3F42}" presName="parentText" presStyleLbl="node1" presStyleIdx="0" presStyleCnt="2">
        <dgm:presLayoutVars>
          <dgm:chMax val="0"/>
          <dgm:bulletEnabled val="1"/>
        </dgm:presLayoutVars>
      </dgm:prSet>
      <dgm:spPr/>
    </dgm:pt>
    <dgm:pt modelId="{CB04D22A-F268-4B1C-944B-0E6232F02131}" type="pres">
      <dgm:prSet presAssocID="{54154BBA-EDCF-4B38-80FC-5B257E2B3F42}" presName="negativeSpace" presStyleCnt="0"/>
      <dgm:spPr/>
    </dgm:pt>
    <dgm:pt modelId="{D8073E87-A376-4F9C-9C22-DDB97178B46F}" type="pres">
      <dgm:prSet presAssocID="{54154BBA-EDCF-4B38-80FC-5B257E2B3F42}" presName="childText" presStyleLbl="conFgAcc1" presStyleIdx="0" presStyleCnt="2">
        <dgm:presLayoutVars>
          <dgm:bulletEnabled val="1"/>
        </dgm:presLayoutVars>
      </dgm:prSet>
      <dgm:spPr/>
    </dgm:pt>
    <dgm:pt modelId="{ED565589-FFF6-474E-BC46-F43F63DA1C03}" type="pres">
      <dgm:prSet presAssocID="{9B7919E5-141A-4672-A6F2-2A1198A815B7}" presName="spaceBetweenRectangles" presStyleCnt="0"/>
      <dgm:spPr/>
    </dgm:pt>
    <dgm:pt modelId="{C8BE0CE7-96E9-4AEF-9A10-6494FF9E728C}" type="pres">
      <dgm:prSet presAssocID="{C32CABEE-4815-42AC-A4D9-A8C35DF7CD72}" presName="parentLin" presStyleCnt="0"/>
      <dgm:spPr/>
    </dgm:pt>
    <dgm:pt modelId="{371EFE5B-BD47-42FE-8CB4-044420322ABF}" type="pres">
      <dgm:prSet presAssocID="{C32CABEE-4815-42AC-A4D9-A8C35DF7CD72}" presName="parentLeftMargin" presStyleLbl="node1" presStyleIdx="0" presStyleCnt="2"/>
      <dgm:spPr/>
    </dgm:pt>
    <dgm:pt modelId="{B2293B4E-05C2-4AE0-A1D6-4E119F89C12E}" type="pres">
      <dgm:prSet presAssocID="{C32CABEE-4815-42AC-A4D9-A8C35DF7CD72}" presName="parentText" presStyleLbl="node1" presStyleIdx="1" presStyleCnt="2">
        <dgm:presLayoutVars>
          <dgm:chMax val="0"/>
          <dgm:bulletEnabled val="1"/>
        </dgm:presLayoutVars>
      </dgm:prSet>
      <dgm:spPr/>
    </dgm:pt>
    <dgm:pt modelId="{DD62CB94-9378-42F4-9701-D6AF23CB73E3}" type="pres">
      <dgm:prSet presAssocID="{C32CABEE-4815-42AC-A4D9-A8C35DF7CD72}" presName="negativeSpace" presStyleCnt="0"/>
      <dgm:spPr/>
    </dgm:pt>
    <dgm:pt modelId="{7E6AC34B-9468-4A1F-9CFC-433BA17D24AE}" type="pres">
      <dgm:prSet presAssocID="{C32CABEE-4815-42AC-A4D9-A8C35DF7CD72}" presName="childText" presStyleLbl="conFgAcc1" presStyleIdx="1" presStyleCnt="2">
        <dgm:presLayoutVars>
          <dgm:bulletEnabled val="1"/>
        </dgm:presLayoutVars>
      </dgm:prSet>
      <dgm:spPr/>
    </dgm:pt>
  </dgm:ptLst>
  <dgm:cxnLst>
    <dgm:cxn modelId="{9E7A8002-8D28-4FBA-84F5-CD35BCC49E1E}" type="presOf" srcId="{C32CABEE-4815-42AC-A4D9-A8C35DF7CD72}" destId="{B2293B4E-05C2-4AE0-A1D6-4E119F89C12E}" srcOrd="1" destOrd="0" presId="urn:microsoft.com/office/officeart/2005/8/layout/list1"/>
    <dgm:cxn modelId="{499B9907-D727-4BBB-91CE-D4D9B3DF2B45}" type="presOf" srcId="{B01C5AB8-08B4-426D-83F0-EE978DE1ED21}" destId="{D8073E87-A376-4F9C-9C22-DDB97178B46F}" srcOrd="0" destOrd="1" presId="urn:microsoft.com/office/officeart/2005/8/layout/list1"/>
    <dgm:cxn modelId="{02D02E1F-63E1-47EA-94E6-D166E8FBA86F}" type="presOf" srcId="{79FB8880-FBBF-4482-A51B-65E2172A9F48}" destId="{7E6AC34B-9468-4A1F-9CFC-433BA17D24AE}" srcOrd="0" destOrd="2" presId="urn:microsoft.com/office/officeart/2005/8/layout/list1"/>
    <dgm:cxn modelId="{1BB05120-A09B-4D38-A14C-8B0F2D4D4A11}" type="presOf" srcId="{EF3C47BE-6A10-42BD-82FC-1D63F9058A06}" destId="{7E6AC34B-9468-4A1F-9CFC-433BA17D24AE}" srcOrd="0" destOrd="1" presId="urn:microsoft.com/office/officeart/2005/8/layout/list1"/>
    <dgm:cxn modelId="{BADAE12A-1C8D-4EE8-966A-0FD0122B1E66}" type="presOf" srcId="{54154BBA-EDCF-4B38-80FC-5B257E2B3F42}" destId="{BA6CC606-4AEF-4B15-BBE1-3FBC82E12875}" srcOrd="0" destOrd="0" presId="urn:microsoft.com/office/officeart/2005/8/layout/list1"/>
    <dgm:cxn modelId="{D76F846C-36D8-4520-A358-BB3A8560A56A}" type="presOf" srcId="{6BF25444-09BB-4FD5-82E4-A247FA908D3D}" destId="{7E6AC34B-9468-4A1F-9CFC-433BA17D24AE}" srcOrd="0" destOrd="3" presId="urn:microsoft.com/office/officeart/2005/8/layout/list1"/>
    <dgm:cxn modelId="{07BEB26D-8878-4B68-9748-E819548B6BCA}" srcId="{C32CABEE-4815-42AC-A4D9-A8C35DF7CD72}" destId="{03998AF9-B641-42AD-B96C-35DEFCA5DD96}" srcOrd="0" destOrd="0" parTransId="{57A1ADC9-BA6D-4942-A69C-466D3DEF4BEF}" sibTransId="{AF40C924-B8B2-4FE9-9DC7-8552C09A20E5}"/>
    <dgm:cxn modelId="{77D06256-FD81-46C3-B25B-136916643C1D}" type="presOf" srcId="{03998AF9-B641-42AD-B96C-35DEFCA5DD96}" destId="{7E6AC34B-9468-4A1F-9CFC-433BA17D24AE}" srcOrd="0" destOrd="0" presId="urn:microsoft.com/office/officeart/2005/8/layout/list1"/>
    <dgm:cxn modelId="{E18ED17B-CDC0-4EA4-905B-B055359E3396}" srcId="{C32CABEE-4815-42AC-A4D9-A8C35DF7CD72}" destId="{6BF25444-09BB-4FD5-82E4-A247FA908D3D}" srcOrd="3" destOrd="0" parTransId="{2C5C029F-97C1-4DC3-A971-0EDD50DD76D3}" sibTransId="{298F80DA-AAF1-407B-ABF3-9FBD398F01C4}"/>
    <dgm:cxn modelId="{15DDC092-ED24-492C-BED9-65A97F35BB48}" type="presOf" srcId="{0BE2F3C4-7CF7-461F-81A3-7CE1FF28BAB5}" destId="{C30A3CDC-E54C-4772-9252-7DF71814FB7D}" srcOrd="0" destOrd="0" presId="urn:microsoft.com/office/officeart/2005/8/layout/list1"/>
    <dgm:cxn modelId="{46C328B5-87E7-4C5B-8933-C1FE44740353}" type="presOf" srcId="{C32CABEE-4815-42AC-A4D9-A8C35DF7CD72}" destId="{371EFE5B-BD47-42FE-8CB4-044420322ABF}" srcOrd="0" destOrd="0" presId="urn:microsoft.com/office/officeart/2005/8/layout/list1"/>
    <dgm:cxn modelId="{116E07BE-7DF8-45EE-B4B6-21FE4B78818B}" srcId="{0BE2F3C4-7CF7-461F-81A3-7CE1FF28BAB5}" destId="{C32CABEE-4815-42AC-A4D9-A8C35DF7CD72}" srcOrd="1" destOrd="0" parTransId="{BB28958D-68B4-401A-8491-5E4C478D55C1}" sibTransId="{9F190CE1-3EE8-4A2E-85D3-1842932B2FC6}"/>
    <dgm:cxn modelId="{971FA4C2-3864-431A-B4B4-C1CD6262A363}" srcId="{C32CABEE-4815-42AC-A4D9-A8C35DF7CD72}" destId="{79FB8880-FBBF-4482-A51B-65E2172A9F48}" srcOrd="2" destOrd="0" parTransId="{72F88F5E-80F8-4B75-84C5-E63DDBC5EC5E}" sibTransId="{64376EA4-CD2D-44EF-81A4-8C04936FDA6E}"/>
    <dgm:cxn modelId="{FF48F9C8-E85D-4605-AC4E-E53A6ECE1AEB}" srcId="{54154BBA-EDCF-4B38-80FC-5B257E2B3F42}" destId="{B01C5AB8-08B4-426D-83F0-EE978DE1ED21}" srcOrd="1" destOrd="0" parTransId="{83375F6D-B89C-41CF-A2E1-B45E9035B81F}" sibTransId="{D2E8A5BC-6001-4856-8A0E-017FBCAF1527}"/>
    <dgm:cxn modelId="{289626DA-25DA-4846-ABDB-B6114FA7AE59}" type="presOf" srcId="{167CCBA0-BBC5-41FC-97A5-E137BB9F8037}" destId="{D8073E87-A376-4F9C-9C22-DDB97178B46F}" srcOrd="0" destOrd="0" presId="urn:microsoft.com/office/officeart/2005/8/layout/list1"/>
    <dgm:cxn modelId="{837AADDB-32A6-40B9-AE9F-16C0F866E4FA}" srcId="{54154BBA-EDCF-4B38-80FC-5B257E2B3F42}" destId="{167CCBA0-BBC5-41FC-97A5-E137BB9F8037}" srcOrd="0" destOrd="0" parTransId="{9A4884AF-B0D7-4164-85EA-3AEECFD0A185}" sibTransId="{F9F1ACFE-0EE8-4FF3-B543-8A005D793AFD}"/>
    <dgm:cxn modelId="{A61929DC-D23D-4E16-BD64-FE691033D77C}" srcId="{C32CABEE-4815-42AC-A4D9-A8C35DF7CD72}" destId="{EF3C47BE-6A10-42BD-82FC-1D63F9058A06}" srcOrd="1" destOrd="0" parTransId="{C359665C-E9E6-4809-B96B-3149A6AAC0A9}" sibTransId="{522F4E59-119D-4419-97BA-69E31118C38F}"/>
    <dgm:cxn modelId="{862CAAE0-E4C6-4FAD-A321-C5CBF5072789}" srcId="{0BE2F3C4-7CF7-461F-81A3-7CE1FF28BAB5}" destId="{54154BBA-EDCF-4B38-80FC-5B257E2B3F42}" srcOrd="0" destOrd="0" parTransId="{7F4C5D79-9111-437B-A98D-F0E8F5754063}" sibTransId="{9B7919E5-141A-4672-A6F2-2A1198A815B7}"/>
    <dgm:cxn modelId="{6A18FFEC-3B06-4440-9C11-A3C747F59E47}" type="presOf" srcId="{54154BBA-EDCF-4B38-80FC-5B257E2B3F42}" destId="{B4EC601D-0776-4F71-8DD5-B4637E080D92}" srcOrd="1" destOrd="0" presId="urn:microsoft.com/office/officeart/2005/8/layout/list1"/>
    <dgm:cxn modelId="{A29C04E4-28C8-490F-954A-525AD2804E25}" type="presParOf" srcId="{C30A3CDC-E54C-4772-9252-7DF71814FB7D}" destId="{70837F09-1B70-46C1-848D-4333E76308D4}" srcOrd="0" destOrd="0" presId="urn:microsoft.com/office/officeart/2005/8/layout/list1"/>
    <dgm:cxn modelId="{13058A2B-3812-4489-A7B0-612AD6F66497}" type="presParOf" srcId="{70837F09-1B70-46C1-848D-4333E76308D4}" destId="{BA6CC606-4AEF-4B15-BBE1-3FBC82E12875}" srcOrd="0" destOrd="0" presId="urn:microsoft.com/office/officeart/2005/8/layout/list1"/>
    <dgm:cxn modelId="{5CC3725C-DB56-4CDF-8AB1-2DBCD4940174}" type="presParOf" srcId="{70837F09-1B70-46C1-848D-4333E76308D4}" destId="{B4EC601D-0776-4F71-8DD5-B4637E080D92}" srcOrd="1" destOrd="0" presId="urn:microsoft.com/office/officeart/2005/8/layout/list1"/>
    <dgm:cxn modelId="{6329D0A1-D3A5-46D1-8681-229285330E34}" type="presParOf" srcId="{C30A3CDC-E54C-4772-9252-7DF71814FB7D}" destId="{CB04D22A-F268-4B1C-944B-0E6232F02131}" srcOrd="1" destOrd="0" presId="urn:microsoft.com/office/officeart/2005/8/layout/list1"/>
    <dgm:cxn modelId="{DE96D9BE-4328-4AD0-823E-B65025838CC1}" type="presParOf" srcId="{C30A3CDC-E54C-4772-9252-7DF71814FB7D}" destId="{D8073E87-A376-4F9C-9C22-DDB97178B46F}" srcOrd="2" destOrd="0" presId="urn:microsoft.com/office/officeart/2005/8/layout/list1"/>
    <dgm:cxn modelId="{72ED5548-4D13-40A8-B2D5-A9C2CC214EF0}" type="presParOf" srcId="{C30A3CDC-E54C-4772-9252-7DF71814FB7D}" destId="{ED565589-FFF6-474E-BC46-F43F63DA1C03}" srcOrd="3" destOrd="0" presId="urn:microsoft.com/office/officeart/2005/8/layout/list1"/>
    <dgm:cxn modelId="{1AC152A9-489F-48F5-B7B9-E07B22EF55FE}" type="presParOf" srcId="{C30A3CDC-E54C-4772-9252-7DF71814FB7D}" destId="{C8BE0CE7-96E9-4AEF-9A10-6494FF9E728C}" srcOrd="4" destOrd="0" presId="urn:microsoft.com/office/officeart/2005/8/layout/list1"/>
    <dgm:cxn modelId="{BFE4B53E-731A-43E3-A041-B2809191C291}" type="presParOf" srcId="{C8BE0CE7-96E9-4AEF-9A10-6494FF9E728C}" destId="{371EFE5B-BD47-42FE-8CB4-044420322ABF}" srcOrd="0" destOrd="0" presId="urn:microsoft.com/office/officeart/2005/8/layout/list1"/>
    <dgm:cxn modelId="{D23295F0-ADF8-46EE-A9AC-0F20F616F437}" type="presParOf" srcId="{C8BE0CE7-96E9-4AEF-9A10-6494FF9E728C}" destId="{B2293B4E-05C2-4AE0-A1D6-4E119F89C12E}" srcOrd="1" destOrd="0" presId="urn:microsoft.com/office/officeart/2005/8/layout/list1"/>
    <dgm:cxn modelId="{CAF91005-634C-4264-A459-D865363F6E82}" type="presParOf" srcId="{C30A3CDC-E54C-4772-9252-7DF71814FB7D}" destId="{DD62CB94-9378-42F4-9701-D6AF23CB73E3}" srcOrd="5" destOrd="0" presId="urn:microsoft.com/office/officeart/2005/8/layout/list1"/>
    <dgm:cxn modelId="{4E3BFBD0-C233-42BA-AE53-43DBA1CF341F}" type="presParOf" srcId="{C30A3CDC-E54C-4772-9252-7DF71814FB7D}" destId="{7E6AC34B-9468-4A1F-9CFC-433BA17D24AE}"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5718A87-272A-423E-ACB2-C88F35287FBD}"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70DE5459-16A0-45A3-B006-62ECFF858DDF}">
      <dgm:prSet/>
      <dgm:spPr/>
      <dgm:t>
        <a:bodyPr/>
        <a:lstStyle/>
        <a:p>
          <a:r>
            <a:rPr lang="en-GB"/>
            <a:t>Popular from 1900-1960s in UK and USA</a:t>
          </a:r>
          <a:endParaRPr lang="en-US"/>
        </a:p>
      </dgm:t>
    </dgm:pt>
    <dgm:pt modelId="{74222B35-E568-499D-8456-7AEB452D9973}" type="parTrans" cxnId="{5BCEFF89-C446-4691-A1EA-5BD9AACCC4B1}">
      <dgm:prSet/>
      <dgm:spPr/>
      <dgm:t>
        <a:bodyPr/>
        <a:lstStyle/>
        <a:p>
          <a:endParaRPr lang="en-US"/>
        </a:p>
      </dgm:t>
    </dgm:pt>
    <dgm:pt modelId="{CABECEDF-367F-4A63-8FAE-F6CF55421820}" type="sibTrans" cxnId="{5BCEFF89-C446-4691-A1EA-5BD9AACCC4B1}">
      <dgm:prSet/>
      <dgm:spPr/>
      <dgm:t>
        <a:bodyPr/>
        <a:lstStyle/>
        <a:p>
          <a:endParaRPr lang="en-US"/>
        </a:p>
      </dgm:t>
    </dgm:pt>
    <dgm:pt modelId="{18882A22-94C9-40BA-AA22-72164B75FCDF}">
      <dgm:prSet/>
      <dgm:spPr/>
      <dgm:t>
        <a:bodyPr/>
        <a:lstStyle/>
        <a:p>
          <a:r>
            <a:rPr lang="en-GB"/>
            <a:t>This dominance followed a gradual movement </a:t>
          </a:r>
          <a:endParaRPr lang="en-US"/>
        </a:p>
      </dgm:t>
    </dgm:pt>
    <dgm:pt modelId="{67CF3A1B-1786-424F-8B57-14D18DED7975}" type="parTrans" cxnId="{D90524AC-5FB6-489C-B96C-8076724ED40E}">
      <dgm:prSet/>
      <dgm:spPr/>
      <dgm:t>
        <a:bodyPr/>
        <a:lstStyle/>
        <a:p>
          <a:endParaRPr lang="en-US"/>
        </a:p>
      </dgm:t>
    </dgm:pt>
    <dgm:pt modelId="{5AB0822D-A73D-4ADE-A318-C5646C2E04EF}" type="sibTrans" cxnId="{D90524AC-5FB6-489C-B96C-8076724ED40E}">
      <dgm:prSet/>
      <dgm:spPr/>
      <dgm:t>
        <a:bodyPr/>
        <a:lstStyle/>
        <a:p>
          <a:endParaRPr lang="en-US"/>
        </a:p>
      </dgm:t>
    </dgm:pt>
    <dgm:pt modelId="{F6612445-5321-4385-9BB0-978AFFAAA9A2}">
      <dgm:prSet/>
      <dgm:spPr/>
      <dgm:t>
        <a:bodyPr/>
        <a:lstStyle/>
        <a:p>
          <a:r>
            <a:rPr lang="en-GB"/>
            <a:t>away from a purely punitive philosophy </a:t>
          </a:r>
          <a:endParaRPr lang="en-US"/>
        </a:p>
      </dgm:t>
    </dgm:pt>
    <dgm:pt modelId="{F3F43ACD-59BF-446F-B7CF-2D319118F156}" type="parTrans" cxnId="{696F4070-98A7-4621-BB49-3CCF06C1EA4C}">
      <dgm:prSet/>
      <dgm:spPr/>
      <dgm:t>
        <a:bodyPr/>
        <a:lstStyle/>
        <a:p>
          <a:endParaRPr lang="en-US"/>
        </a:p>
      </dgm:t>
    </dgm:pt>
    <dgm:pt modelId="{C8E8353B-4332-4DC5-A4FC-F29A96F0D3C1}" type="sibTrans" cxnId="{696F4070-98A7-4621-BB49-3CCF06C1EA4C}">
      <dgm:prSet/>
      <dgm:spPr/>
      <dgm:t>
        <a:bodyPr/>
        <a:lstStyle/>
        <a:p>
          <a:endParaRPr lang="en-US"/>
        </a:p>
      </dgm:t>
    </dgm:pt>
    <dgm:pt modelId="{CDBDC9B4-5AC3-48C0-8669-6E1CFF3B7FC2}">
      <dgm:prSet/>
      <dgm:spPr/>
      <dgm:t>
        <a:bodyPr/>
        <a:lstStyle/>
        <a:p>
          <a:r>
            <a:rPr lang="en-GB"/>
            <a:t>towards the ideal of rehabilitation</a:t>
          </a:r>
          <a:endParaRPr lang="en-US"/>
        </a:p>
      </dgm:t>
    </dgm:pt>
    <dgm:pt modelId="{E7A3E0B3-0F2C-4B3D-9B7D-CB840FE6D895}" type="parTrans" cxnId="{61A0F2E5-8465-445E-ABDE-43F3582D4B65}">
      <dgm:prSet/>
      <dgm:spPr/>
      <dgm:t>
        <a:bodyPr/>
        <a:lstStyle/>
        <a:p>
          <a:endParaRPr lang="en-US"/>
        </a:p>
      </dgm:t>
    </dgm:pt>
    <dgm:pt modelId="{4B47A9D0-F58D-48FF-94D4-BA25511F1F70}" type="sibTrans" cxnId="{61A0F2E5-8465-445E-ABDE-43F3582D4B65}">
      <dgm:prSet/>
      <dgm:spPr/>
      <dgm:t>
        <a:bodyPr/>
        <a:lstStyle/>
        <a:p>
          <a:endParaRPr lang="en-US"/>
        </a:p>
      </dgm:t>
    </dgm:pt>
    <dgm:pt modelId="{431F789C-3D0C-455D-99CD-81366AE75CCF}">
      <dgm:prSet/>
      <dgm:spPr/>
      <dgm:t>
        <a:bodyPr/>
        <a:lstStyle/>
        <a:p>
          <a:r>
            <a:rPr lang="en-GB"/>
            <a:t>Thus signalled a move </a:t>
          </a:r>
          <a:endParaRPr lang="en-US"/>
        </a:p>
      </dgm:t>
    </dgm:pt>
    <dgm:pt modelId="{77A41909-404A-4B94-8F51-2988B836B525}" type="parTrans" cxnId="{30BF7036-CDFB-4BC8-94E2-CA8CA6AE234E}">
      <dgm:prSet/>
      <dgm:spPr/>
      <dgm:t>
        <a:bodyPr/>
        <a:lstStyle/>
        <a:p>
          <a:endParaRPr lang="en-US"/>
        </a:p>
      </dgm:t>
    </dgm:pt>
    <dgm:pt modelId="{6F20364E-3A0D-461D-8716-04E775A73CF4}" type="sibTrans" cxnId="{30BF7036-CDFB-4BC8-94E2-CA8CA6AE234E}">
      <dgm:prSet/>
      <dgm:spPr/>
      <dgm:t>
        <a:bodyPr/>
        <a:lstStyle/>
        <a:p>
          <a:endParaRPr lang="en-US"/>
        </a:p>
      </dgm:t>
    </dgm:pt>
    <dgm:pt modelId="{C74800D9-BF72-413B-9A19-2D9F75E64D06}">
      <dgm:prSet/>
      <dgm:spPr/>
      <dgm:t>
        <a:bodyPr/>
        <a:lstStyle/>
        <a:p>
          <a:r>
            <a:rPr lang="en-GB"/>
            <a:t>away from the ideas of the rational actor model of crime and criminal behaviour</a:t>
          </a:r>
          <a:endParaRPr lang="en-US"/>
        </a:p>
      </dgm:t>
    </dgm:pt>
    <dgm:pt modelId="{ED2582E0-2D8C-443A-9AD0-4C998E8DC9FC}" type="parTrans" cxnId="{60078A5D-44F3-445E-AE69-C43D0522F900}">
      <dgm:prSet/>
      <dgm:spPr/>
      <dgm:t>
        <a:bodyPr/>
        <a:lstStyle/>
        <a:p>
          <a:endParaRPr lang="en-US"/>
        </a:p>
      </dgm:t>
    </dgm:pt>
    <dgm:pt modelId="{C4427DA8-C093-4D07-BFF3-8DD5150A7DD9}" type="sibTrans" cxnId="{60078A5D-44F3-445E-AE69-C43D0522F900}">
      <dgm:prSet/>
      <dgm:spPr/>
      <dgm:t>
        <a:bodyPr/>
        <a:lstStyle/>
        <a:p>
          <a:endParaRPr lang="en-US"/>
        </a:p>
      </dgm:t>
    </dgm:pt>
    <dgm:pt modelId="{35362C38-50D6-4395-A01C-4253A4D2DCE9}">
      <dgm:prSet/>
      <dgm:spPr/>
      <dgm:t>
        <a:bodyPr/>
        <a:lstStyle/>
        <a:p>
          <a:r>
            <a:rPr lang="en-GB" dirty="0"/>
            <a:t>towards the predestined actor model</a:t>
          </a:r>
          <a:endParaRPr lang="en-US" dirty="0"/>
        </a:p>
      </dgm:t>
    </dgm:pt>
    <dgm:pt modelId="{71D1D344-0F5D-40C6-8EFE-FF95DCA7644E}" type="parTrans" cxnId="{5EC6C33D-D6C0-487C-88F1-78F5943BC880}">
      <dgm:prSet/>
      <dgm:spPr/>
      <dgm:t>
        <a:bodyPr/>
        <a:lstStyle/>
        <a:p>
          <a:endParaRPr lang="en-US"/>
        </a:p>
      </dgm:t>
    </dgm:pt>
    <dgm:pt modelId="{8FB525AE-E626-452D-AEE1-5BAE7199B435}" type="sibTrans" cxnId="{5EC6C33D-D6C0-487C-88F1-78F5943BC880}">
      <dgm:prSet/>
      <dgm:spPr/>
      <dgm:t>
        <a:bodyPr/>
        <a:lstStyle/>
        <a:p>
          <a:endParaRPr lang="en-US"/>
        </a:p>
      </dgm:t>
    </dgm:pt>
    <dgm:pt modelId="{AC02276B-F6B6-4740-AE5F-108E9734012B}" type="pres">
      <dgm:prSet presAssocID="{B5718A87-272A-423E-ACB2-C88F35287FBD}" presName="linear" presStyleCnt="0">
        <dgm:presLayoutVars>
          <dgm:dir/>
          <dgm:animLvl val="lvl"/>
          <dgm:resizeHandles val="exact"/>
        </dgm:presLayoutVars>
      </dgm:prSet>
      <dgm:spPr/>
    </dgm:pt>
    <dgm:pt modelId="{95F4363E-F458-471E-A806-A47C3169C44B}" type="pres">
      <dgm:prSet presAssocID="{70DE5459-16A0-45A3-B006-62ECFF858DDF}" presName="parentLin" presStyleCnt="0"/>
      <dgm:spPr/>
    </dgm:pt>
    <dgm:pt modelId="{1C98C4F1-1FE7-4F9D-B9B0-28ED1CF8EC73}" type="pres">
      <dgm:prSet presAssocID="{70DE5459-16A0-45A3-B006-62ECFF858DDF}" presName="parentLeftMargin" presStyleLbl="node1" presStyleIdx="0" presStyleCnt="3"/>
      <dgm:spPr/>
    </dgm:pt>
    <dgm:pt modelId="{82FEA9E9-4A4E-4692-B56E-B56E6E444C49}" type="pres">
      <dgm:prSet presAssocID="{70DE5459-16A0-45A3-B006-62ECFF858DDF}" presName="parentText" presStyleLbl="node1" presStyleIdx="0" presStyleCnt="3">
        <dgm:presLayoutVars>
          <dgm:chMax val="0"/>
          <dgm:bulletEnabled val="1"/>
        </dgm:presLayoutVars>
      </dgm:prSet>
      <dgm:spPr/>
    </dgm:pt>
    <dgm:pt modelId="{A7669983-F4F6-4B13-8571-6FA4AA2C4790}" type="pres">
      <dgm:prSet presAssocID="{70DE5459-16A0-45A3-B006-62ECFF858DDF}" presName="negativeSpace" presStyleCnt="0"/>
      <dgm:spPr/>
    </dgm:pt>
    <dgm:pt modelId="{27948FAD-E888-4E44-9BCD-F3DF31EE104B}" type="pres">
      <dgm:prSet presAssocID="{70DE5459-16A0-45A3-B006-62ECFF858DDF}" presName="childText" presStyleLbl="conFgAcc1" presStyleIdx="0" presStyleCnt="3">
        <dgm:presLayoutVars>
          <dgm:bulletEnabled val="1"/>
        </dgm:presLayoutVars>
      </dgm:prSet>
      <dgm:spPr/>
    </dgm:pt>
    <dgm:pt modelId="{7E6D9F92-A4B8-44F4-A25E-A11BCB7D9F65}" type="pres">
      <dgm:prSet presAssocID="{CABECEDF-367F-4A63-8FAE-F6CF55421820}" presName="spaceBetweenRectangles" presStyleCnt="0"/>
      <dgm:spPr/>
    </dgm:pt>
    <dgm:pt modelId="{94FBD1C4-25C8-4A4B-B5DA-F98C0AC0ED1C}" type="pres">
      <dgm:prSet presAssocID="{18882A22-94C9-40BA-AA22-72164B75FCDF}" presName="parentLin" presStyleCnt="0"/>
      <dgm:spPr/>
    </dgm:pt>
    <dgm:pt modelId="{6427AD7A-0D68-4FB8-A1D0-B104CC685789}" type="pres">
      <dgm:prSet presAssocID="{18882A22-94C9-40BA-AA22-72164B75FCDF}" presName="parentLeftMargin" presStyleLbl="node1" presStyleIdx="0" presStyleCnt="3"/>
      <dgm:spPr/>
    </dgm:pt>
    <dgm:pt modelId="{92C129CD-F730-4D46-8B7B-79FAD789668C}" type="pres">
      <dgm:prSet presAssocID="{18882A22-94C9-40BA-AA22-72164B75FCDF}" presName="parentText" presStyleLbl="node1" presStyleIdx="1" presStyleCnt="3">
        <dgm:presLayoutVars>
          <dgm:chMax val="0"/>
          <dgm:bulletEnabled val="1"/>
        </dgm:presLayoutVars>
      </dgm:prSet>
      <dgm:spPr/>
    </dgm:pt>
    <dgm:pt modelId="{A135628D-28CF-4C20-85CE-642A744BEBA5}" type="pres">
      <dgm:prSet presAssocID="{18882A22-94C9-40BA-AA22-72164B75FCDF}" presName="negativeSpace" presStyleCnt="0"/>
      <dgm:spPr/>
    </dgm:pt>
    <dgm:pt modelId="{7E6B7B1B-1D59-4966-A757-D78C840853A0}" type="pres">
      <dgm:prSet presAssocID="{18882A22-94C9-40BA-AA22-72164B75FCDF}" presName="childText" presStyleLbl="conFgAcc1" presStyleIdx="1" presStyleCnt="3">
        <dgm:presLayoutVars>
          <dgm:bulletEnabled val="1"/>
        </dgm:presLayoutVars>
      </dgm:prSet>
      <dgm:spPr/>
    </dgm:pt>
    <dgm:pt modelId="{8F87B002-5798-4A99-AFE4-8C08C7450607}" type="pres">
      <dgm:prSet presAssocID="{5AB0822D-A73D-4ADE-A318-C5646C2E04EF}" presName="spaceBetweenRectangles" presStyleCnt="0"/>
      <dgm:spPr/>
    </dgm:pt>
    <dgm:pt modelId="{A2398FD5-DE04-4D71-B449-9E65349AA5D3}" type="pres">
      <dgm:prSet presAssocID="{431F789C-3D0C-455D-99CD-81366AE75CCF}" presName="parentLin" presStyleCnt="0"/>
      <dgm:spPr/>
    </dgm:pt>
    <dgm:pt modelId="{4AE6BAA9-4892-4512-8430-F00FBAF49C81}" type="pres">
      <dgm:prSet presAssocID="{431F789C-3D0C-455D-99CD-81366AE75CCF}" presName="parentLeftMargin" presStyleLbl="node1" presStyleIdx="1" presStyleCnt="3"/>
      <dgm:spPr/>
    </dgm:pt>
    <dgm:pt modelId="{4ABDD7FC-DA9A-4EC2-A6CD-6D4B5829A5C1}" type="pres">
      <dgm:prSet presAssocID="{431F789C-3D0C-455D-99CD-81366AE75CCF}" presName="parentText" presStyleLbl="node1" presStyleIdx="2" presStyleCnt="3">
        <dgm:presLayoutVars>
          <dgm:chMax val="0"/>
          <dgm:bulletEnabled val="1"/>
        </dgm:presLayoutVars>
      </dgm:prSet>
      <dgm:spPr/>
    </dgm:pt>
    <dgm:pt modelId="{6E05E33D-6C43-4498-B6C5-63C4B7183D37}" type="pres">
      <dgm:prSet presAssocID="{431F789C-3D0C-455D-99CD-81366AE75CCF}" presName="negativeSpace" presStyleCnt="0"/>
      <dgm:spPr/>
    </dgm:pt>
    <dgm:pt modelId="{7987906C-2A5A-4FF6-B45B-5B78B88CC0DB}" type="pres">
      <dgm:prSet presAssocID="{431F789C-3D0C-455D-99CD-81366AE75CCF}" presName="childText" presStyleLbl="conFgAcc1" presStyleIdx="2" presStyleCnt="3">
        <dgm:presLayoutVars>
          <dgm:bulletEnabled val="1"/>
        </dgm:presLayoutVars>
      </dgm:prSet>
      <dgm:spPr/>
    </dgm:pt>
  </dgm:ptLst>
  <dgm:cxnLst>
    <dgm:cxn modelId="{A62F0E18-A891-4140-B692-0D60611B9AC6}" type="presOf" srcId="{B5718A87-272A-423E-ACB2-C88F35287FBD}" destId="{AC02276B-F6B6-4740-AE5F-108E9734012B}" srcOrd="0" destOrd="0" presId="urn:microsoft.com/office/officeart/2005/8/layout/list1"/>
    <dgm:cxn modelId="{5CE9F323-5D16-4A21-8D84-3E0991422078}" type="presOf" srcId="{70DE5459-16A0-45A3-B006-62ECFF858DDF}" destId="{1C98C4F1-1FE7-4F9D-B9B0-28ED1CF8EC73}" srcOrd="0" destOrd="0" presId="urn:microsoft.com/office/officeart/2005/8/layout/list1"/>
    <dgm:cxn modelId="{30BF7036-CDFB-4BC8-94E2-CA8CA6AE234E}" srcId="{B5718A87-272A-423E-ACB2-C88F35287FBD}" destId="{431F789C-3D0C-455D-99CD-81366AE75CCF}" srcOrd="2" destOrd="0" parTransId="{77A41909-404A-4B94-8F51-2988B836B525}" sibTransId="{6F20364E-3A0D-461D-8716-04E775A73CF4}"/>
    <dgm:cxn modelId="{FD521B3B-6840-44DD-8608-8AD73EA5B9A0}" type="presOf" srcId="{431F789C-3D0C-455D-99CD-81366AE75CCF}" destId="{4AE6BAA9-4892-4512-8430-F00FBAF49C81}" srcOrd="0" destOrd="0" presId="urn:microsoft.com/office/officeart/2005/8/layout/list1"/>
    <dgm:cxn modelId="{5EC6C33D-D6C0-487C-88F1-78F5943BC880}" srcId="{431F789C-3D0C-455D-99CD-81366AE75CCF}" destId="{35362C38-50D6-4395-A01C-4253A4D2DCE9}" srcOrd="1" destOrd="0" parTransId="{71D1D344-0F5D-40C6-8EFE-FF95DCA7644E}" sibTransId="{8FB525AE-E626-452D-AEE1-5BAE7199B435}"/>
    <dgm:cxn modelId="{60078A5D-44F3-445E-AE69-C43D0522F900}" srcId="{431F789C-3D0C-455D-99CD-81366AE75CCF}" destId="{C74800D9-BF72-413B-9A19-2D9F75E64D06}" srcOrd="0" destOrd="0" parTransId="{ED2582E0-2D8C-443A-9AD0-4C998E8DC9FC}" sibTransId="{C4427DA8-C093-4D07-BFF3-8DD5150A7DD9}"/>
    <dgm:cxn modelId="{59B1D867-DBFC-461C-B5D4-A3D70350A689}" type="presOf" srcId="{CDBDC9B4-5AC3-48C0-8669-6E1CFF3B7FC2}" destId="{7E6B7B1B-1D59-4966-A757-D78C840853A0}" srcOrd="0" destOrd="1" presId="urn:microsoft.com/office/officeart/2005/8/layout/list1"/>
    <dgm:cxn modelId="{696F4070-98A7-4621-BB49-3CCF06C1EA4C}" srcId="{18882A22-94C9-40BA-AA22-72164B75FCDF}" destId="{F6612445-5321-4385-9BB0-978AFFAAA9A2}" srcOrd="0" destOrd="0" parTransId="{F3F43ACD-59BF-446F-B7CF-2D319118F156}" sibTransId="{C8E8353B-4332-4DC5-A4FC-F29A96F0D3C1}"/>
    <dgm:cxn modelId="{12D8DB7B-047C-4E60-AC37-00B5F5B2FC49}" type="presOf" srcId="{18882A22-94C9-40BA-AA22-72164B75FCDF}" destId="{92C129CD-F730-4D46-8B7B-79FAD789668C}" srcOrd="1" destOrd="0" presId="urn:microsoft.com/office/officeart/2005/8/layout/list1"/>
    <dgm:cxn modelId="{334A7486-8DA9-4EF4-80F0-C76C014F334A}" type="presOf" srcId="{18882A22-94C9-40BA-AA22-72164B75FCDF}" destId="{6427AD7A-0D68-4FB8-A1D0-B104CC685789}" srcOrd="0" destOrd="0" presId="urn:microsoft.com/office/officeart/2005/8/layout/list1"/>
    <dgm:cxn modelId="{5BCEFF89-C446-4691-A1EA-5BD9AACCC4B1}" srcId="{B5718A87-272A-423E-ACB2-C88F35287FBD}" destId="{70DE5459-16A0-45A3-B006-62ECFF858DDF}" srcOrd="0" destOrd="0" parTransId="{74222B35-E568-499D-8456-7AEB452D9973}" sibTransId="{CABECEDF-367F-4A63-8FAE-F6CF55421820}"/>
    <dgm:cxn modelId="{D90524AC-5FB6-489C-B96C-8076724ED40E}" srcId="{B5718A87-272A-423E-ACB2-C88F35287FBD}" destId="{18882A22-94C9-40BA-AA22-72164B75FCDF}" srcOrd="1" destOrd="0" parTransId="{67CF3A1B-1786-424F-8B57-14D18DED7975}" sibTransId="{5AB0822D-A73D-4ADE-A318-C5646C2E04EF}"/>
    <dgm:cxn modelId="{8A5CB5AC-0CD7-4BDA-A52A-E7AEDB0FBB20}" type="presOf" srcId="{35362C38-50D6-4395-A01C-4253A4D2DCE9}" destId="{7987906C-2A5A-4FF6-B45B-5B78B88CC0DB}" srcOrd="0" destOrd="1" presId="urn:microsoft.com/office/officeart/2005/8/layout/list1"/>
    <dgm:cxn modelId="{FB0258B6-718C-4025-8677-33C6B988EF97}" type="presOf" srcId="{F6612445-5321-4385-9BB0-978AFFAAA9A2}" destId="{7E6B7B1B-1D59-4966-A757-D78C840853A0}" srcOrd="0" destOrd="0" presId="urn:microsoft.com/office/officeart/2005/8/layout/list1"/>
    <dgm:cxn modelId="{8921E6D2-03E1-4ABE-B49F-081050A44FD6}" type="presOf" srcId="{431F789C-3D0C-455D-99CD-81366AE75CCF}" destId="{4ABDD7FC-DA9A-4EC2-A6CD-6D4B5829A5C1}" srcOrd="1" destOrd="0" presId="urn:microsoft.com/office/officeart/2005/8/layout/list1"/>
    <dgm:cxn modelId="{61A0F2E5-8465-445E-ABDE-43F3582D4B65}" srcId="{18882A22-94C9-40BA-AA22-72164B75FCDF}" destId="{CDBDC9B4-5AC3-48C0-8669-6E1CFF3B7FC2}" srcOrd="1" destOrd="0" parTransId="{E7A3E0B3-0F2C-4B3D-9B7D-CB840FE6D895}" sibTransId="{4B47A9D0-F58D-48FF-94D4-BA25511F1F70}"/>
    <dgm:cxn modelId="{D14297EC-6396-49CD-8820-A42C0B3C22FF}" type="presOf" srcId="{C74800D9-BF72-413B-9A19-2D9F75E64D06}" destId="{7987906C-2A5A-4FF6-B45B-5B78B88CC0DB}" srcOrd="0" destOrd="0" presId="urn:microsoft.com/office/officeart/2005/8/layout/list1"/>
    <dgm:cxn modelId="{B716A1F5-C00B-41C1-933B-A68000F4A2E2}" type="presOf" srcId="{70DE5459-16A0-45A3-B006-62ECFF858DDF}" destId="{82FEA9E9-4A4E-4692-B56E-B56E6E444C49}" srcOrd="1" destOrd="0" presId="urn:microsoft.com/office/officeart/2005/8/layout/list1"/>
    <dgm:cxn modelId="{AADB846D-C194-4587-83C1-7F5E715FF664}" type="presParOf" srcId="{AC02276B-F6B6-4740-AE5F-108E9734012B}" destId="{95F4363E-F458-471E-A806-A47C3169C44B}" srcOrd="0" destOrd="0" presId="urn:microsoft.com/office/officeart/2005/8/layout/list1"/>
    <dgm:cxn modelId="{109DFF9E-0BEC-4B9C-9D1D-B3CDD718DD20}" type="presParOf" srcId="{95F4363E-F458-471E-A806-A47C3169C44B}" destId="{1C98C4F1-1FE7-4F9D-B9B0-28ED1CF8EC73}" srcOrd="0" destOrd="0" presId="urn:microsoft.com/office/officeart/2005/8/layout/list1"/>
    <dgm:cxn modelId="{104839A4-C8C8-457B-95C3-73AE6CCE3C10}" type="presParOf" srcId="{95F4363E-F458-471E-A806-A47C3169C44B}" destId="{82FEA9E9-4A4E-4692-B56E-B56E6E444C49}" srcOrd="1" destOrd="0" presId="urn:microsoft.com/office/officeart/2005/8/layout/list1"/>
    <dgm:cxn modelId="{617F2498-A156-4D1E-9B8E-FD0FEAF6EAEE}" type="presParOf" srcId="{AC02276B-F6B6-4740-AE5F-108E9734012B}" destId="{A7669983-F4F6-4B13-8571-6FA4AA2C4790}" srcOrd="1" destOrd="0" presId="urn:microsoft.com/office/officeart/2005/8/layout/list1"/>
    <dgm:cxn modelId="{52B1ED1A-3874-4A3C-A25C-A8EA60D251D1}" type="presParOf" srcId="{AC02276B-F6B6-4740-AE5F-108E9734012B}" destId="{27948FAD-E888-4E44-9BCD-F3DF31EE104B}" srcOrd="2" destOrd="0" presId="urn:microsoft.com/office/officeart/2005/8/layout/list1"/>
    <dgm:cxn modelId="{CB245C23-ECC0-462F-9CAB-ABC428AA95D7}" type="presParOf" srcId="{AC02276B-F6B6-4740-AE5F-108E9734012B}" destId="{7E6D9F92-A4B8-44F4-A25E-A11BCB7D9F65}" srcOrd="3" destOrd="0" presId="urn:microsoft.com/office/officeart/2005/8/layout/list1"/>
    <dgm:cxn modelId="{B0DD4B30-4446-49D6-9983-109A117AB4B6}" type="presParOf" srcId="{AC02276B-F6B6-4740-AE5F-108E9734012B}" destId="{94FBD1C4-25C8-4A4B-B5DA-F98C0AC0ED1C}" srcOrd="4" destOrd="0" presId="urn:microsoft.com/office/officeart/2005/8/layout/list1"/>
    <dgm:cxn modelId="{4E5D25F9-969E-4918-8C95-B02AD9A001EB}" type="presParOf" srcId="{94FBD1C4-25C8-4A4B-B5DA-F98C0AC0ED1C}" destId="{6427AD7A-0D68-4FB8-A1D0-B104CC685789}" srcOrd="0" destOrd="0" presId="urn:microsoft.com/office/officeart/2005/8/layout/list1"/>
    <dgm:cxn modelId="{0E5766D4-1175-40E2-93BD-DA0ECF11049C}" type="presParOf" srcId="{94FBD1C4-25C8-4A4B-B5DA-F98C0AC0ED1C}" destId="{92C129CD-F730-4D46-8B7B-79FAD789668C}" srcOrd="1" destOrd="0" presId="urn:microsoft.com/office/officeart/2005/8/layout/list1"/>
    <dgm:cxn modelId="{777E216C-E39E-443F-84E9-419F68E48C91}" type="presParOf" srcId="{AC02276B-F6B6-4740-AE5F-108E9734012B}" destId="{A135628D-28CF-4C20-85CE-642A744BEBA5}" srcOrd="5" destOrd="0" presId="urn:microsoft.com/office/officeart/2005/8/layout/list1"/>
    <dgm:cxn modelId="{4AA90285-5EBC-41F3-9058-5E6676FB442A}" type="presParOf" srcId="{AC02276B-F6B6-4740-AE5F-108E9734012B}" destId="{7E6B7B1B-1D59-4966-A757-D78C840853A0}" srcOrd="6" destOrd="0" presId="urn:microsoft.com/office/officeart/2005/8/layout/list1"/>
    <dgm:cxn modelId="{2FE8B532-2556-4621-B3EF-EF6638B12D30}" type="presParOf" srcId="{AC02276B-F6B6-4740-AE5F-108E9734012B}" destId="{8F87B002-5798-4A99-AFE4-8C08C7450607}" srcOrd="7" destOrd="0" presId="urn:microsoft.com/office/officeart/2005/8/layout/list1"/>
    <dgm:cxn modelId="{F25AA271-B58B-40E5-B96D-009CB467C12B}" type="presParOf" srcId="{AC02276B-F6B6-4740-AE5F-108E9734012B}" destId="{A2398FD5-DE04-4D71-B449-9E65349AA5D3}" srcOrd="8" destOrd="0" presId="urn:microsoft.com/office/officeart/2005/8/layout/list1"/>
    <dgm:cxn modelId="{FAC96786-D380-4D3C-BA50-A8468D3F4DA0}" type="presParOf" srcId="{A2398FD5-DE04-4D71-B449-9E65349AA5D3}" destId="{4AE6BAA9-4892-4512-8430-F00FBAF49C81}" srcOrd="0" destOrd="0" presId="urn:microsoft.com/office/officeart/2005/8/layout/list1"/>
    <dgm:cxn modelId="{405045BF-F683-4827-BF41-DF4ECC9F8C0B}" type="presParOf" srcId="{A2398FD5-DE04-4D71-B449-9E65349AA5D3}" destId="{4ABDD7FC-DA9A-4EC2-A6CD-6D4B5829A5C1}" srcOrd="1" destOrd="0" presId="urn:microsoft.com/office/officeart/2005/8/layout/list1"/>
    <dgm:cxn modelId="{CA23BBA4-BFDA-4E6E-9044-93AE24B913C3}" type="presParOf" srcId="{AC02276B-F6B6-4740-AE5F-108E9734012B}" destId="{6E05E33D-6C43-4498-B6C5-63C4B7183D37}" srcOrd="9" destOrd="0" presId="urn:microsoft.com/office/officeart/2005/8/layout/list1"/>
    <dgm:cxn modelId="{65D4A23F-DC1F-4406-9710-AAF37E8F91E6}" type="presParOf" srcId="{AC02276B-F6B6-4740-AE5F-108E9734012B}" destId="{7987906C-2A5A-4FF6-B45B-5B78B88CC0DB}"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FDDBC6A-1AF5-424B-A4AA-0CFDEB1072B2}"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D68954A6-038F-4374-B641-06575AFCC7B2}">
      <dgm:prSet/>
      <dgm:spPr/>
      <dgm:t>
        <a:bodyPr/>
        <a:lstStyle/>
        <a:p>
          <a:r>
            <a:rPr lang="en-GB"/>
            <a:t>Determinisms took over from the ideas of</a:t>
          </a:r>
          <a:endParaRPr lang="en-US"/>
        </a:p>
      </dgm:t>
    </dgm:pt>
    <dgm:pt modelId="{B6F3BC46-AE9F-493A-84E8-1E6F37DB8B48}" type="parTrans" cxnId="{71A5D11D-0000-4932-BB48-C2A0A973E285}">
      <dgm:prSet/>
      <dgm:spPr/>
      <dgm:t>
        <a:bodyPr/>
        <a:lstStyle/>
        <a:p>
          <a:endParaRPr lang="en-US"/>
        </a:p>
      </dgm:t>
    </dgm:pt>
    <dgm:pt modelId="{06DFE4EC-DBEA-4F36-B919-5113EFB72EF0}" type="sibTrans" cxnId="{71A5D11D-0000-4932-BB48-C2A0A973E285}">
      <dgm:prSet/>
      <dgm:spPr/>
      <dgm:t>
        <a:bodyPr/>
        <a:lstStyle/>
        <a:p>
          <a:endParaRPr lang="en-US"/>
        </a:p>
      </dgm:t>
    </dgm:pt>
    <dgm:pt modelId="{14BA2D3B-E66D-431B-B151-B5B3A89ABD92}">
      <dgm:prSet/>
      <dgm:spPr/>
      <dgm:t>
        <a:bodyPr/>
        <a:lstStyle/>
        <a:p>
          <a:r>
            <a:rPr lang="en-GB" dirty="0"/>
            <a:t>‘</a:t>
          </a:r>
          <a:r>
            <a:rPr lang="en-GB" b="1" dirty="0"/>
            <a:t>Free Will’</a:t>
          </a:r>
          <a:endParaRPr lang="en-US" b="1" dirty="0"/>
        </a:p>
      </dgm:t>
    </dgm:pt>
    <dgm:pt modelId="{26E0C5DB-586D-441C-8448-B55BE689AAEA}" type="parTrans" cxnId="{8A192F9D-6F29-4DD6-81DE-0F60B49428EA}">
      <dgm:prSet/>
      <dgm:spPr/>
      <dgm:t>
        <a:bodyPr/>
        <a:lstStyle/>
        <a:p>
          <a:endParaRPr lang="en-US"/>
        </a:p>
      </dgm:t>
    </dgm:pt>
    <dgm:pt modelId="{317B9AA9-CC24-499B-B67E-89BC533127D1}" type="sibTrans" cxnId="{8A192F9D-6F29-4DD6-81DE-0F60B49428EA}">
      <dgm:prSet/>
      <dgm:spPr/>
      <dgm:t>
        <a:bodyPr/>
        <a:lstStyle/>
        <a:p>
          <a:endParaRPr lang="en-US"/>
        </a:p>
      </dgm:t>
    </dgm:pt>
    <dgm:pt modelId="{2CFA273C-ECD6-4907-8821-B7ACF5F2B8BC}">
      <dgm:prSet/>
      <dgm:spPr/>
      <dgm:t>
        <a:bodyPr/>
        <a:lstStyle/>
        <a:p>
          <a:r>
            <a:rPr lang="en-GB" dirty="0"/>
            <a:t>And the role of the ‘positive science’ was emphasised</a:t>
          </a:r>
          <a:endParaRPr lang="en-US" dirty="0"/>
        </a:p>
      </dgm:t>
    </dgm:pt>
    <dgm:pt modelId="{8C2074FF-1CB3-47C2-9104-C26101B9242A}" type="parTrans" cxnId="{EFD95B73-DF0C-426F-89EE-5CEF9089503E}">
      <dgm:prSet/>
      <dgm:spPr/>
      <dgm:t>
        <a:bodyPr/>
        <a:lstStyle/>
        <a:p>
          <a:endParaRPr lang="en-US"/>
        </a:p>
      </dgm:t>
    </dgm:pt>
    <dgm:pt modelId="{F2D6C3FD-20E0-435F-8983-5230246F7432}" type="sibTrans" cxnId="{EFD95B73-DF0C-426F-89EE-5CEF9089503E}">
      <dgm:prSet/>
      <dgm:spPr/>
      <dgm:t>
        <a:bodyPr/>
        <a:lstStyle/>
        <a:p>
          <a:endParaRPr lang="en-US"/>
        </a:p>
      </dgm:t>
    </dgm:pt>
    <dgm:pt modelId="{EC0342D6-AC3E-48D0-8C0A-721AC0B35DD1}">
      <dgm:prSet/>
      <dgm:spPr/>
      <dgm:t>
        <a:bodyPr/>
        <a:lstStyle/>
        <a:p>
          <a:r>
            <a:rPr lang="en-GB"/>
            <a:t>This was linked to the rise of belief that human sciences</a:t>
          </a:r>
          <a:endParaRPr lang="en-US"/>
        </a:p>
      </dgm:t>
    </dgm:pt>
    <dgm:pt modelId="{50F3BBF9-0D12-45F7-99BD-8A30E016EBE6}" type="parTrans" cxnId="{45876F59-ABF6-4E8B-A8FC-85E03655A1B5}">
      <dgm:prSet/>
      <dgm:spPr/>
      <dgm:t>
        <a:bodyPr/>
        <a:lstStyle/>
        <a:p>
          <a:endParaRPr lang="en-US"/>
        </a:p>
      </dgm:t>
    </dgm:pt>
    <dgm:pt modelId="{BC870BD7-3750-4A70-BEAC-D322E50E99A2}" type="sibTrans" cxnId="{45876F59-ABF6-4E8B-A8FC-85E03655A1B5}">
      <dgm:prSet/>
      <dgm:spPr/>
      <dgm:t>
        <a:bodyPr/>
        <a:lstStyle/>
        <a:p>
          <a:endParaRPr lang="en-US"/>
        </a:p>
      </dgm:t>
    </dgm:pt>
    <dgm:pt modelId="{0FDB8242-7A99-4C26-8AB8-CEB684B2557C}">
      <dgm:prSet/>
      <dgm:spPr/>
      <dgm:t>
        <a:bodyPr/>
        <a:lstStyle/>
        <a:p>
          <a:r>
            <a:rPr lang="en-GB"/>
            <a:t>Psychology, </a:t>
          </a:r>
          <a:endParaRPr lang="en-US"/>
        </a:p>
      </dgm:t>
    </dgm:pt>
    <dgm:pt modelId="{B252B0FD-2769-40CF-B66A-7385534E99A8}" type="parTrans" cxnId="{D894DD8D-CC6A-4A2E-8330-91B379B82771}">
      <dgm:prSet/>
      <dgm:spPr/>
      <dgm:t>
        <a:bodyPr/>
        <a:lstStyle/>
        <a:p>
          <a:endParaRPr lang="en-US"/>
        </a:p>
      </dgm:t>
    </dgm:pt>
    <dgm:pt modelId="{9E73EEF7-02F3-40A3-9311-E3182DBBDA20}" type="sibTrans" cxnId="{D894DD8D-CC6A-4A2E-8330-91B379B82771}">
      <dgm:prSet/>
      <dgm:spPr/>
      <dgm:t>
        <a:bodyPr/>
        <a:lstStyle/>
        <a:p>
          <a:endParaRPr lang="en-US"/>
        </a:p>
      </dgm:t>
    </dgm:pt>
    <dgm:pt modelId="{1F499560-5199-47A3-8DF9-0C2D435E81BA}">
      <dgm:prSet/>
      <dgm:spPr/>
      <dgm:t>
        <a:bodyPr/>
        <a:lstStyle/>
        <a:p>
          <a:r>
            <a:rPr lang="en-GB"/>
            <a:t>psychiatry, </a:t>
          </a:r>
          <a:endParaRPr lang="en-US"/>
        </a:p>
      </dgm:t>
    </dgm:pt>
    <dgm:pt modelId="{A245ADEB-6487-4750-A155-DCEC51EC7413}" type="parTrans" cxnId="{9D1CDE1D-C497-4EF9-AA1A-E6F35EF78AB2}">
      <dgm:prSet/>
      <dgm:spPr/>
      <dgm:t>
        <a:bodyPr/>
        <a:lstStyle/>
        <a:p>
          <a:endParaRPr lang="en-US"/>
        </a:p>
      </dgm:t>
    </dgm:pt>
    <dgm:pt modelId="{624439EA-87D5-4401-A8E8-5414AA4084C8}" type="sibTrans" cxnId="{9D1CDE1D-C497-4EF9-AA1A-E6F35EF78AB2}">
      <dgm:prSet/>
      <dgm:spPr/>
      <dgm:t>
        <a:bodyPr/>
        <a:lstStyle/>
        <a:p>
          <a:endParaRPr lang="en-US"/>
        </a:p>
      </dgm:t>
    </dgm:pt>
    <dgm:pt modelId="{FBB9AC28-2720-4560-851F-3F164CFA104A}">
      <dgm:prSet/>
      <dgm:spPr/>
      <dgm:t>
        <a:bodyPr/>
        <a:lstStyle/>
        <a:p>
          <a:r>
            <a:rPr lang="en-GB"/>
            <a:t>sociology, </a:t>
          </a:r>
          <a:endParaRPr lang="en-US"/>
        </a:p>
      </dgm:t>
    </dgm:pt>
    <dgm:pt modelId="{2433760F-837C-4DDC-A8B8-8D05B11DE151}" type="parTrans" cxnId="{FE039299-6BB6-40C7-B378-09EB3A9262F4}">
      <dgm:prSet/>
      <dgm:spPr/>
      <dgm:t>
        <a:bodyPr/>
        <a:lstStyle/>
        <a:p>
          <a:endParaRPr lang="en-US"/>
        </a:p>
      </dgm:t>
    </dgm:pt>
    <dgm:pt modelId="{C7AD5C4B-4782-45CE-BF28-8AE53363F0C3}" type="sibTrans" cxnId="{FE039299-6BB6-40C7-B378-09EB3A9262F4}">
      <dgm:prSet/>
      <dgm:spPr/>
      <dgm:t>
        <a:bodyPr/>
        <a:lstStyle/>
        <a:p>
          <a:endParaRPr lang="en-US"/>
        </a:p>
      </dgm:t>
    </dgm:pt>
    <dgm:pt modelId="{1E768649-32A8-4206-92AF-5DE06667E0BD}">
      <dgm:prSet/>
      <dgm:spPr/>
      <dgm:t>
        <a:bodyPr/>
        <a:lstStyle/>
        <a:p>
          <a:r>
            <a:rPr lang="en-GB"/>
            <a:t>economics </a:t>
          </a:r>
          <a:endParaRPr lang="en-US"/>
        </a:p>
      </dgm:t>
    </dgm:pt>
    <dgm:pt modelId="{275BAB15-1D9B-43FE-893D-760C0C81A242}" type="parTrans" cxnId="{89D4D367-BF2D-44D6-A555-0A518B734C11}">
      <dgm:prSet/>
      <dgm:spPr/>
      <dgm:t>
        <a:bodyPr/>
        <a:lstStyle/>
        <a:p>
          <a:endParaRPr lang="en-US"/>
        </a:p>
      </dgm:t>
    </dgm:pt>
    <dgm:pt modelId="{F05BA97F-CA68-4A2D-BF1D-12A98842C302}" type="sibTrans" cxnId="{89D4D367-BF2D-44D6-A555-0A518B734C11}">
      <dgm:prSet/>
      <dgm:spPr/>
      <dgm:t>
        <a:bodyPr/>
        <a:lstStyle/>
        <a:p>
          <a:endParaRPr lang="en-US"/>
        </a:p>
      </dgm:t>
    </dgm:pt>
    <dgm:pt modelId="{E66B0C1C-B11D-45D1-A495-94B9208332A9}">
      <dgm:prSet/>
      <dgm:spPr/>
      <dgm:t>
        <a:bodyPr/>
        <a:lstStyle/>
        <a:p>
          <a:r>
            <a:rPr lang="en-GB"/>
            <a:t>and medicine</a:t>
          </a:r>
          <a:endParaRPr lang="en-US"/>
        </a:p>
      </dgm:t>
    </dgm:pt>
    <dgm:pt modelId="{E7444997-09DC-4DF0-9071-E96E121A2A45}" type="parTrans" cxnId="{754A342C-EB39-404E-B3A0-8227F16BF0D9}">
      <dgm:prSet/>
      <dgm:spPr/>
      <dgm:t>
        <a:bodyPr/>
        <a:lstStyle/>
        <a:p>
          <a:endParaRPr lang="en-US"/>
        </a:p>
      </dgm:t>
    </dgm:pt>
    <dgm:pt modelId="{43BEF08B-F4C1-489E-A6DA-0E18DBE0B9E6}" type="sibTrans" cxnId="{754A342C-EB39-404E-B3A0-8227F16BF0D9}">
      <dgm:prSet/>
      <dgm:spPr/>
      <dgm:t>
        <a:bodyPr/>
        <a:lstStyle/>
        <a:p>
          <a:endParaRPr lang="en-US"/>
        </a:p>
      </dgm:t>
    </dgm:pt>
    <dgm:pt modelId="{B2703F1A-DBE2-44DC-A8C1-C7A57E586CA8}">
      <dgm:prSet/>
      <dgm:spPr/>
      <dgm:t>
        <a:bodyPr/>
        <a:lstStyle/>
        <a:p>
          <a:r>
            <a:rPr lang="en-GB"/>
            <a:t>Would soon be able to discover the root cause of crime</a:t>
          </a:r>
          <a:endParaRPr lang="en-US"/>
        </a:p>
      </dgm:t>
    </dgm:pt>
    <dgm:pt modelId="{85138270-1440-4F56-9BA1-60B97C6BD403}" type="parTrans" cxnId="{CFCD8E91-5DED-48FA-8FA6-D6515EA3A718}">
      <dgm:prSet/>
      <dgm:spPr/>
      <dgm:t>
        <a:bodyPr/>
        <a:lstStyle/>
        <a:p>
          <a:endParaRPr lang="en-US"/>
        </a:p>
      </dgm:t>
    </dgm:pt>
    <dgm:pt modelId="{D61A92D7-6274-4D77-989F-CEB67BF8B1CA}" type="sibTrans" cxnId="{CFCD8E91-5DED-48FA-8FA6-D6515EA3A718}">
      <dgm:prSet/>
      <dgm:spPr/>
      <dgm:t>
        <a:bodyPr/>
        <a:lstStyle/>
        <a:p>
          <a:endParaRPr lang="en-US"/>
        </a:p>
      </dgm:t>
    </dgm:pt>
    <dgm:pt modelId="{1EBB47D4-CA7B-4EE5-BDE8-06DFAC70BAC7}">
      <dgm:prSet/>
      <dgm:spPr/>
      <dgm:t>
        <a:bodyPr/>
        <a:lstStyle/>
        <a:p>
          <a:r>
            <a:rPr lang="en-GB" dirty="0"/>
            <a:t>The criminal ‘</a:t>
          </a:r>
          <a:r>
            <a:rPr lang="en-GB" b="1" dirty="0"/>
            <a:t>gene</a:t>
          </a:r>
          <a:r>
            <a:rPr lang="en-GB" dirty="0"/>
            <a:t>’</a:t>
          </a:r>
          <a:endParaRPr lang="en-US" dirty="0"/>
        </a:p>
      </dgm:t>
    </dgm:pt>
    <dgm:pt modelId="{A761E375-1DE3-4451-B4D7-7B150BE44DC1}" type="parTrans" cxnId="{61677297-A570-407E-8494-CD06CE1DA23F}">
      <dgm:prSet/>
      <dgm:spPr/>
      <dgm:t>
        <a:bodyPr/>
        <a:lstStyle/>
        <a:p>
          <a:endParaRPr lang="en-US"/>
        </a:p>
      </dgm:t>
    </dgm:pt>
    <dgm:pt modelId="{0A6D1DAA-6E9D-4A34-BCFC-7C3520C44654}" type="sibTrans" cxnId="{61677297-A570-407E-8494-CD06CE1DA23F}">
      <dgm:prSet/>
      <dgm:spPr/>
      <dgm:t>
        <a:bodyPr/>
        <a:lstStyle/>
        <a:p>
          <a:endParaRPr lang="en-US"/>
        </a:p>
      </dgm:t>
    </dgm:pt>
    <dgm:pt modelId="{802B300D-09C9-4761-B7CD-10CFFBEFE07D}">
      <dgm:prSet/>
      <dgm:spPr/>
      <dgm:t>
        <a:bodyPr/>
        <a:lstStyle/>
        <a:p>
          <a:r>
            <a:rPr lang="en-GB"/>
            <a:t>Human motivation is </a:t>
          </a:r>
          <a:endParaRPr lang="en-US"/>
        </a:p>
      </dgm:t>
    </dgm:pt>
    <dgm:pt modelId="{7E14CF09-2CA7-44DF-9A58-911CF25BCA31}" type="parTrans" cxnId="{A18B3323-A400-4915-938B-307A4DB685A5}">
      <dgm:prSet/>
      <dgm:spPr/>
      <dgm:t>
        <a:bodyPr/>
        <a:lstStyle/>
        <a:p>
          <a:endParaRPr lang="en-US"/>
        </a:p>
      </dgm:t>
    </dgm:pt>
    <dgm:pt modelId="{3CCA7C46-CF80-40DB-83E3-7647EFA54C26}" type="sibTrans" cxnId="{A18B3323-A400-4915-938B-307A4DB685A5}">
      <dgm:prSet/>
      <dgm:spPr/>
      <dgm:t>
        <a:bodyPr/>
        <a:lstStyle/>
        <a:p>
          <a:endParaRPr lang="en-US"/>
        </a:p>
      </dgm:t>
    </dgm:pt>
    <dgm:pt modelId="{D0AD619A-D0EF-4C6C-BFE4-E5241156F8E5}">
      <dgm:prSet/>
      <dgm:spPr/>
      <dgm:t>
        <a:bodyPr/>
        <a:lstStyle/>
        <a:p>
          <a:r>
            <a:rPr lang="en-GB"/>
            <a:t>not rational function </a:t>
          </a:r>
          <a:endParaRPr lang="en-US"/>
        </a:p>
      </dgm:t>
    </dgm:pt>
    <dgm:pt modelId="{6F279FAA-56E7-4FF9-94A2-6C58B27446D8}" type="parTrans" cxnId="{ED572A23-3F41-476D-901D-593CE311D986}">
      <dgm:prSet/>
      <dgm:spPr/>
      <dgm:t>
        <a:bodyPr/>
        <a:lstStyle/>
        <a:p>
          <a:endParaRPr lang="en-US"/>
        </a:p>
      </dgm:t>
    </dgm:pt>
    <dgm:pt modelId="{FA86AD17-E3AE-4493-A2FF-B8AFE494FF15}" type="sibTrans" cxnId="{ED572A23-3F41-476D-901D-593CE311D986}">
      <dgm:prSet/>
      <dgm:spPr/>
      <dgm:t>
        <a:bodyPr/>
        <a:lstStyle/>
        <a:p>
          <a:endParaRPr lang="en-US"/>
        </a:p>
      </dgm:t>
    </dgm:pt>
    <dgm:pt modelId="{07F4F454-FE32-4661-A28D-DFAB6F04776A}">
      <dgm:prSet/>
      <dgm:spPr/>
      <dgm:t>
        <a:bodyPr/>
        <a:lstStyle/>
        <a:p>
          <a:r>
            <a:rPr lang="en-GB"/>
            <a:t>But is caused by </a:t>
          </a:r>
          <a:endParaRPr lang="en-US"/>
        </a:p>
      </dgm:t>
    </dgm:pt>
    <dgm:pt modelId="{8D0FD071-6204-4A22-B5A4-7A9622EDBCD2}" type="parTrans" cxnId="{F1E20F0B-9229-4687-B0D6-24D2078F756F}">
      <dgm:prSet/>
      <dgm:spPr/>
      <dgm:t>
        <a:bodyPr/>
        <a:lstStyle/>
        <a:p>
          <a:endParaRPr lang="en-US"/>
        </a:p>
      </dgm:t>
    </dgm:pt>
    <dgm:pt modelId="{DE74CC00-C341-4C92-920B-683F6CCD1802}" type="sibTrans" cxnId="{F1E20F0B-9229-4687-B0D6-24D2078F756F}">
      <dgm:prSet/>
      <dgm:spPr/>
      <dgm:t>
        <a:bodyPr/>
        <a:lstStyle/>
        <a:p>
          <a:endParaRPr lang="en-US"/>
        </a:p>
      </dgm:t>
    </dgm:pt>
    <dgm:pt modelId="{7B71BAC5-288E-471A-9F6A-A370756C314A}">
      <dgm:prSet/>
      <dgm:spPr/>
      <dgm:t>
        <a:bodyPr/>
        <a:lstStyle/>
        <a:p>
          <a:r>
            <a:rPr lang="en-GB" b="1" dirty="0"/>
            <a:t>antecedent</a:t>
          </a:r>
          <a:r>
            <a:rPr lang="en-GB" dirty="0"/>
            <a:t> factors in the environment </a:t>
          </a:r>
          <a:endParaRPr lang="en-US" dirty="0"/>
        </a:p>
      </dgm:t>
    </dgm:pt>
    <dgm:pt modelId="{D00B71BC-F577-4137-9462-37696EA79135}" type="parTrans" cxnId="{D69AC74C-830C-49ED-BD85-FFDD9DBEC683}">
      <dgm:prSet/>
      <dgm:spPr/>
      <dgm:t>
        <a:bodyPr/>
        <a:lstStyle/>
        <a:p>
          <a:endParaRPr lang="en-US"/>
        </a:p>
      </dgm:t>
    </dgm:pt>
    <dgm:pt modelId="{1E73B994-BB0E-40B1-B130-7AF2D2A593E2}" type="sibTrans" cxnId="{D69AC74C-830C-49ED-BD85-FFDD9DBEC683}">
      <dgm:prSet/>
      <dgm:spPr/>
      <dgm:t>
        <a:bodyPr/>
        <a:lstStyle/>
        <a:p>
          <a:endParaRPr lang="en-US"/>
        </a:p>
      </dgm:t>
    </dgm:pt>
    <dgm:pt modelId="{1A1F75E4-D3A6-4EC5-B008-7C07F8D8BAA0}">
      <dgm:prSet/>
      <dgm:spPr/>
      <dgm:t>
        <a:bodyPr/>
        <a:lstStyle/>
        <a:p>
          <a:r>
            <a:rPr lang="en-GB" dirty="0"/>
            <a:t>and </a:t>
          </a:r>
          <a:r>
            <a:rPr lang="en-GB" b="1" dirty="0"/>
            <a:t>heredity</a:t>
          </a:r>
          <a:r>
            <a:rPr lang="en-GB" dirty="0"/>
            <a:t> of the person, </a:t>
          </a:r>
          <a:endParaRPr lang="en-US" dirty="0"/>
        </a:p>
      </dgm:t>
    </dgm:pt>
    <dgm:pt modelId="{35AEB844-FE25-4E7A-A8C2-037AE98C60BF}" type="parTrans" cxnId="{E05CC988-5F73-497F-AE27-4099E20470AC}">
      <dgm:prSet/>
      <dgm:spPr/>
      <dgm:t>
        <a:bodyPr/>
        <a:lstStyle/>
        <a:p>
          <a:endParaRPr lang="en-US"/>
        </a:p>
      </dgm:t>
    </dgm:pt>
    <dgm:pt modelId="{A89940E5-39DF-41BC-9679-AD7ACDB79E5E}" type="sibTrans" cxnId="{E05CC988-5F73-497F-AE27-4099E20470AC}">
      <dgm:prSet/>
      <dgm:spPr/>
      <dgm:t>
        <a:bodyPr/>
        <a:lstStyle/>
        <a:p>
          <a:endParaRPr lang="en-US"/>
        </a:p>
      </dgm:t>
    </dgm:pt>
    <dgm:pt modelId="{957360DC-E906-41E6-AC96-90FFD2202032}">
      <dgm:prSet/>
      <dgm:spPr/>
      <dgm:t>
        <a:bodyPr/>
        <a:lstStyle/>
        <a:p>
          <a:r>
            <a:rPr lang="en-GB" dirty="0"/>
            <a:t>as was seen in </a:t>
          </a:r>
          <a:r>
            <a:rPr lang="en-GB" b="1" dirty="0"/>
            <a:t>Determinism</a:t>
          </a:r>
          <a:r>
            <a:rPr lang="en-GB" dirty="0"/>
            <a:t> </a:t>
          </a:r>
          <a:endParaRPr lang="en-US" dirty="0"/>
        </a:p>
      </dgm:t>
    </dgm:pt>
    <dgm:pt modelId="{DFC6367E-C6A9-4DC3-8DB1-1DBE8BEF29C3}" type="parTrans" cxnId="{E4806154-A937-4985-A06B-FD623F736CE1}">
      <dgm:prSet/>
      <dgm:spPr/>
      <dgm:t>
        <a:bodyPr/>
        <a:lstStyle/>
        <a:p>
          <a:endParaRPr lang="en-US"/>
        </a:p>
      </dgm:t>
    </dgm:pt>
    <dgm:pt modelId="{085C7DF4-53F1-4A9F-84D0-F10DE9E77B59}" type="sibTrans" cxnId="{E4806154-A937-4985-A06B-FD623F736CE1}">
      <dgm:prSet/>
      <dgm:spPr/>
      <dgm:t>
        <a:bodyPr/>
        <a:lstStyle/>
        <a:p>
          <a:endParaRPr lang="en-US"/>
        </a:p>
      </dgm:t>
    </dgm:pt>
    <dgm:pt modelId="{8B72A318-F93A-4DC4-A6B2-E5EA85D91B06}" type="pres">
      <dgm:prSet presAssocID="{5FDDBC6A-1AF5-424B-A4AA-0CFDEB1072B2}" presName="linear" presStyleCnt="0">
        <dgm:presLayoutVars>
          <dgm:animLvl val="lvl"/>
          <dgm:resizeHandles val="exact"/>
        </dgm:presLayoutVars>
      </dgm:prSet>
      <dgm:spPr/>
    </dgm:pt>
    <dgm:pt modelId="{8A263CF3-16F6-4B5E-9F39-579DADE7486A}" type="pres">
      <dgm:prSet presAssocID="{D68954A6-038F-4374-B641-06575AFCC7B2}" presName="parentText" presStyleLbl="node1" presStyleIdx="0" presStyleCnt="3">
        <dgm:presLayoutVars>
          <dgm:chMax val="0"/>
          <dgm:bulletEnabled val="1"/>
        </dgm:presLayoutVars>
      </dgm:prSet>
      <dgm:spPr/>
    </dgm:pt>
    <dgm:pt modelId="{DCED1C63-5A20-49F5-8391-2AEBCA0FB752}" type="pres">
      <dgm:prSet presAssocID="{D68954A6-038F-4374-B641-06575AFCC7B2}" presName="childText" presStyleLbl="revTx" presStyleIdx="0" presStyleCnt="3">
        <dgm:presLayoutVars>
          <dgm:bulletEnabled val="1"/>
        </dgm:presLayoutVars>
      </dgm:prSet>
      <dgm:spPr/>
    </dgm:pt>
    <dgm:pt modelId="{2F265BAB-2388-4294-804F-20C1C5332764}" type="pres">
      <dgm:prSet presAssocID="{802B300D-09C9-4761-B7CD-10CFFBEFE07D}" presName="parentText" presStyleLbl="node1" presStyleIdx="1" presStyleCnt="3">
        <dgm:presLayoutVars>
          <dgm:chMax val="0"/>
          <dgm:bulletEnabled val="1"/>
        </dgm:presLayoutVars>
      </dgm:prSet>
      <dgm:spPr/>
    </dgm:pt>
    <dgm:pt modelId="{FF28C423-7175-4AE2-8F3E-090F86E4D790}" type="pres">
      <dgm:prSet presAssocID="{802B300D-09C9-4761-B7CD-10CFFBEFE07D}" presName="childText" presStyleLbl="revTx" presStyleIdx="1" presStyleCnt="3">
        <dgm:presLayoutVars>
          <dgm:bulletEnabled val="1"/>
        </dgm:presLayoutVars>
      </dgm:prSet>
      <dgm:spPr/>
    </dgm:pt>
    <dgm:pt modelId="{DB22FB7C-8BCB-429F-9C54-E58353B4F750}" type="pres">
      <dgm:prSet presAssocID="{07F4F454-FE32-4661-A28D-DFAB6F04776A}" presName="parentText" presStyleLbl="node1" presStyleIdx="2" presStyleCnt="3">
        <dgm:presLayoutVars>
          <dgm:chMax val="0"/>
          <dgm:bulletEnabled val="1"/>
        </dgm:presLayoutVars>
      </dgm:prSet>
      <dgm:spPr/>
    </dgm:pt>
    <dgm:pt modelId="{6BAAB8A3-D4CD-4D09-AA20-24774475E55B}" type="pres">
      <dgm:prSet presAssocID="{07F4F454-FE32-4661-A28D-DFAB6F04776A}" presName="childText" presStyleLbl="revTx" presStyleIdx="2" presStyleCnt="3">
        <dgm:presLayoutVars>
          <dgm:bulletEnabled val="1"/>
        </dgm:presLayoutVars>
      </dgm:prSet>
      <dgm:spPr/>
    </dgm:pt>
  </dgm:ptLst>
  <dgm:cxnLst>
    <dgm:cxn modelId="{ED7AB001-5010-488B-8B3B-4C8678911BEF}" type="presOf" srcId="{1E768649-32A8-4206-92AF-5DE06667E0BD}" destId="{DCED1C63-5A20-49F5-8391-2AEBCA0FB752}" srcOrd="0" destOrd="6" presId="urn:microsoft.com/office/officeart/2005/8/layout/vList2"/>
    <dgm:cxn modelId="{F1E20F0B-9229-4687-B0D6-24D2078F756F}" srcId="{5FDDBC6A-1AF5-424B-A4AA-0CFDEB1072B2}" destId="{07F4F454-FE32-4661-A28D-DFAB6F04776A}" srcOrd="2" destOrd="0" parTransId="{8D0FD071-6204-4A22-B5A4-7A9622EDBCD2}" sibTransId="{DE74CC00-C341-4C92-920B-683F6CCD1802}"/>
    <dgm:cxn modelId="{37B79F0F-0E76-4B6C-A15F-CB80D308090D}" type="presOf" srcId="{2CFA273C-ECD6-4907-8821-B7ACF5F2B8BC}" destId="{DCED1C63-5A20-49F5-8391-2AEBCA0FB752}" srcOrd="0" destOrd="1" presId="urn:microsoft.com/office/officeart/2005/8/layout/vList2"/>
    <dgm:cxn modelId="{B814ED18-041E-4DAC-A9B7-BEC7135D814B}" type="presOf" srcId="{1F499560-5199-47A3-8DF9-0C2D435E81BA}" destId="{DCED1C63-5A20-49F5-8391-2AEBCA0FB752}" srcOrd="0" destOrd="4" presId="urn:microsoft.com/office/officeart/2005/8/layout/vList2"/>
    <dgm:cxn modelId="{71A5D11D-0000-4932-BB48-C2A0A973E285}" srcId="{5FDDBC6A-1AF5-424B-A4AA-0CFDEB1072B2}" destId="{D68954A6-038F-4374-B641-06575AFCC7B2}" srcOrd="0" destOrd="0" parTransId="{B6F3BC46-AE9F-493A-84E8-1E6F37DB8B48}" sibTransId="{06DFE4EC-DBEA-4F36-B919-5113EFB72EF0}"/>
    <dgm:cxn modelId="{9D1CDE1D-C497-4EF9-AA1A-E6F35EF78AB2}" srcId="{EC0342D6-AC3E-48D0-8C0A-721AC0B35DD1}" destId="{1F499560-5199-47A3-8DF9-0C2D435E81BA}" srcOrd="1" destOrd="0" parTransId="{A245ADEB-6487-4750-A155-DCEC51EC7413}" sibTransId="{624439EA-87D5-4401-A8E8-5414AA4084C8}"/>
    <dgm:cxn modelId="{ED572A23-3F41-476D-901D-593CE311D986}" srcId="{802B300D-09C9-4761-B7CD-10CFFBEFE07D}" destId="{D0AD619A-D0EF-4C6C-BFE4-E5241156F8E5}" srcOrd="0" destOrd="0" parTransId="{6F279FAA-56E7-4FF9-94A2-6C58B27446D8}" sibTransId="{FA86AD17-E3AE-4493-A2FF-B8AFE494FF15}"/>
    <dgm:cxn modelId="{A18B3323-A400-4915-938B-307A4DB685A5}" srcId="{5FDDBC6A-1AF5-424B-A4AA-0CFDEB1072B2}" destId="{802B300D-09C9-4761-B7CD-10CFFBEFE07D}" srcOrd="1" destOrd="0" parTransId="{7E14CF09-2CA7-44DF-9A58-911CF25BCA31}" sibTransId="{3CCA7C46-CF80-40DB-83E3-7647EFA54C26}"/>
    <dgm:cxn modelId="{398CEF23-B360-4D66-B74C-FEC4A4270BC4}" type="presOf" srcId="{802B300D-09C9-4761-B7CD-10CFFBEFE07D}" destId="{2F265BAB-2388-4294-804F-20C1C5332764}" srcOrd="0" destOrd="0" presId="urn:microsoft.com/office/officeart/2005/8/layout/vList2"/>
    <dgm:cxn modelId="{754A342C-EB39-404E-B3A0-8227F16BF0D9}" srcId="{EC0342D6-AC3E-48D0-8C0A-721AC0B35DD1}" destId="{E66B0C1C-B11D-45D1-A495-94B9208332A9}" srcOrd="4" destOrd="0" parTransId="{E7444997-09DC-4DF0-9071-E96E121A2A45}" sibTransId="{43BEF08B-F4C1-489E-A6DA-0E18DBE0B9E6}"/>
    <dgm:cxn modelId="{80CBEF2F-BCD5-488B-8F1C-B960CC8FB608}" type="presOf" srcId="{07F4F454-FE32-4661-A28D-DFAB6F04776A}" destId="{DB22FB7C-8BCB-429F-9C54-E58353B4F750}" srcOrd="0" destOrd="0" presId="urn:microsoft.com/office/officeart/2005/8/layout/vList2"/>
    <dgm:cxn modelId="{4AEF135B-05F6-439A-A54C-D22845C4707F}" type="presOf" srcId="{D68954A6-038F-4374-B641-06575AFCC7B2}" destId="{8A263CF3-16F6-4B5E-9F39-579DADE7486A}" srcOrd="0" destOrd="0" presId="urn:microsoft.com/office/officeart/2005/8/layout/vList2"/>
    <dgm:cxn modelId="{9F8EAB5B-3ABC-4E09-9F34-FB0358D7422A}" type="presOf" srcId="{FBB9AC28-2720-4560-851F-3F164CFA104A}" destId="{DCED1C63-5A20-49F5-8391-2AEBCA0FB752}" srcOrd="0" destOrd="5" presId="urn:microsoft.com/office/officeart/2005/8/layout/vList2"/>
    <dgm:cxn modelId="{539F5767-B0BA-43A5-96D5-95DA7C52D9DB}" type="presOf" srcId="{5FDDBC6A-1AF5-424B-A4AA-0CFDEB1072B2}" destId="{8B72A318-F93A-4DC4-A6B2-E5EA85D91B06}" srcOrd="0" destOrd="0" presId="urn:microsoft.com/office/officeart/2005/8/layout/vList2"/>
    <dgm:cxn modelId="{89D4D367-BF2D-44D6-A555-0A518B734C11}" srcId="{EC0342D6-AC3E-48D0-8C0A-721AC0B35DD1}" destId="{1E768649-32A8-4206-92AF-5DE06667E0BD}" srcOrd="3" destOrd="0" parTransId="{275BAB15-1D9B-43FE-893D-760C0C81A242}" sibTransId="{F05BA97F-CA68-4A2D-BF1D-12A98842C302}"/>
    <dgm:cxn modelId="{3AEDA149-02CF-40CA-931C-61C3DCAC3687}" type="presOf" srcId="{1A1F75E4-D3A6-4EC5-B008-7C07F8D8BAA0}" destId="{6BAAB8A3-D4CD-4D09-AA20-24774475E55B}" srcOrd="0" destOrd="1" presId="urn:microsoft.com/office/officeart/2005/8/layout/vList2"/>
    <dgm:cxn modelId="{D69AC74C-830C-49ED-BD85-FFDD9DBEC683}" srcId="{07F4F454-FE32-4661-A28D-DFAB6F04776A}" destId="{7B71BAC5-288E-471A-9F6A-A370756C314A}" srcOrd="0" destOrd="0" parTransId="{D00B71BC-F577-4137-9462-37696EA79135}" sibTransId="{1E73B994-BB0E-40B1-B130-7AF2D2A593E2}"/>
    <dgm:cxn modelId="{EFD95B73-DF0C-426F-89EE-5CEF9089503E}" srcId="{D68954A6-038F-4374-B641-06575AFCC7B2}" destId="{2CFA273C-ECD6-4907-8821-B7ACF5F2B8BC}" srcOrd="1" destOrd="0" parTransId="{8C2074FF-1CB3-47C2-9104-C26101B9242A}" sibTransId="{F2D6C3FD-20E0-435F-8983-5230246F7432}"/>
    <dgm:cxn modelId="{E4806154-A937-4985-A06B-FD623F736CE1}" srcId="{07F4F454-FE32-4661-A28D-DFAB6F04776A}" destId="{957360DC-E906-41E6-AC96-90FFD2202032}" srcOrd="2" destOrd="0" parTransId="{DFC6367E-C6A9-4DC3-8DB1-1DBE8BEF29C3}" sibTransId="{085C7DF4-53F1-4A9F-84D0-F10DE9E77B59}"/>
    <dgm:cxn modelId="{6C782475-37C9-4EEF-ACCD-50180A72482E}" type="presOf" srcId="{957360DC-E906-41E6-AC96-90FFD2202032}" destId="{6BAAB8A3-D4CD-4D09-AA20-24774475E55B}" srcOrd="0" destOrd="2" presId="urn:microsoft.com/office/officeart/2005/8/layout/vList2"/>
    <dgm:cxn modelId="{9AE5DC57-9FD9-49A6-A7C4-1DE9BCB9538E}" type="presOf" srcId="{B2703F1A-DBE2-44DC-A8C1-C7A57E586CA8}" destId="{DCED1C63-5A20-49F5-8391-2AEBCA0FB752}" srcOrd="0" destOrd="8" presId="urn:microsoft.com/office/officeart/2005/8/layout/vList2"/>
    <dgm:cxn modelId="{45876F59-ABF6-4E8B-A8FC-85E03655A1B5}" srcId="{D68954A6-038F-4374-B641-06575AFCC7B2}" destId="{EC0342D6-AC3E-48D0-8C0A-721AC0B35DD1}" srcOrd="2" destOrd="0" parTransId="{50F3BBF9-0D12-45F7-99BD-8A30E016EBE6}" sibTransId="{BC870BD7-3750-4A70-BEAC-D322E50E99A2}"/>
    <dgm:cxn modelId="{2FA8157E-7EC7-4B76-81C5-BF0D478BDDEB}" type="presOf" srcId="{E66B0C1C-B11D-45D1-A495-94B9208332A9}" destId="{DCED1C63-5A20-49F5-8391-2AEBCA0FB752}" srcOrd="0" destOrd="7" presId="urn:microsoft.com/office/officeart/2005/8/layout/vList2"/>
    <dgm:cxn modelId="{E05CC988-5F73-497F-AE27-4099E20470AC}" srcId="{07F4F454-FE32-4661-A28D-DFAB6F04776A}" destId="{1A1F75E4-D3A6-4EC5-B008-7C07F8D8BAA0}" srcOrd="1" destOrd="0" parTransId="{35AEB844-FE25-4E7A-A8C2-037AE98C60BF}" sibTransId="{A89940E5-39DF-41BC-9679-AD7ACDB79E5E}"/>
    <dgm:cxn modelId="{D894DD8D-CC6A-4A2E-8330-91B379B82771}" srcId="{EC0342D6-AC3E-48D0-8C0A-721AC0B35DD1}" destId="{0FDB8242-7A99-4C26-8AB8-CEB684B2557C}" srcOrd="0" destOrd="0" parTransId="{B252B0FD-2769-40CF-B66A-7385534E99A8}" sibTransId="{9E73EEF7-02F3-40A3-9311-E3182DBBDA20}"/>
    <dgm:cxn modelId="{CFCD8E91-5DED-48FA-8FA6-D6515EA3A718}" srcId="{D68954A6-038F-4374-B641-06575AFCC7B2}" destId="{B2703F1A-DBE2-44DC-A8C1-C7A57E586CA8}" srcOrd="3" destOrd="0" parTransId="{85138270-1440-4F56-9BA1-60B97C6BD403}" sibTransId="{D61A92D7-6274-4D77-989F-CEB67BF8B1CA}"/>
    <dgm:cxn modelId="{61677297-A570-407E-8494-CD06CE1DA23F}" srcId="{B2703F1A-DBE2-44DC-A8C1-C7A57E586CA8}" destId="{1EBB47D4-CA7B-4EE5-BDE8-06DFAC70BAC7}" srcOrd="0" destOrd="0" parTransId="{A761E375-1DE3-4451-B4D7-7B150BE44DC1}" sibTransId="{0A6D1DAA-6E9D-4A34-BCFC-7C3520C44654}"/>
    <dgm:cxn modelId="{FE039299-6BB6-40C7-B378-09EB3A9262F4}" srcId="{EC0342D6-AC3E-48D0-8C0A-721AC0B35DD1}" destId="{FBB9AC28-2720-4560-851F-3F164CFA104A}" srcOrd="2" destOrd="0" parTransId="{2433760F-837C-4DDC-A8B8-8D05B11DE151}" sibTransId="{C7AD5C4B-4782-45CE-BF28-8AE53363F0C3}"/>
    <dgm:cxn modelId="{8A192F9D-6F29-4DD6-81DE-0F60B49428EA}" srcId="{D68954A6-038F-4374-B641-06575AFCC7B2}" destId="{14BA2D3B-E66D-431B-B151-B5B3A89ABD92}" srcOrd="0" destOrd="0" parTransId="{26E0C5DB-586D-441C-8448-B55BE689AAEA}" sibTransId="{317B9AA9-CC24-499B-B67E-89BC533127D1}"/>
    <dgm:cxn modelId="{E4349CDA-7BCE-437A-B20B-0792C4B7EE0A}" type="presOf" srcId="{14BA2D3B-E66D-431B-B151-B5B3A89ABD92}" destId="{DCED1C63-5A20-49F5-8391-2AEBCA0FB752}" srcOrd="0" destOrd="0" presId="urn:microsoft.com/office/officeart/2005/8/layout/vList2"/>
    <dgm:cxn modelId="{D5D329E6-E351-44B4-93F6-3D5A92B23B32}" type="presOf" srcId="{7B71BAC5-288E-471A-9F6A-A370756C314A}" destId="{6BAAB8A3-D4CD-4D09-AA20-24774475E55B}" srcOrd="0" destOrd="0" presId="urn:microsoft.com/office/officeart/2005/8/layout/vList2"/>
    <dgm:cxn modelId="{A139FFEF-645F-4662-94BE-A02F31F67A84}" type="presOf" srcId="{EC0342D6-AC3E-48D0-8C0A-721AC0B35DD1}" destId="{DCED1C63-5A20-49F5-8391-2AEBCA0FB752}" srcOrd="0" destOrd="2" presId="urn:microsoft.com/office/officeart/2005/8/layout/vList2"/>
    <dgm:cxn modelId="{AF9ED2F5-2081-4ED0-93C5-F489B34CC691}" type="presOf" srcId="{D0AD619A-D0EF-4C6C-BFE4-E5241156F8E5}" destId="{FF28C423-7175-4AE2-8F3E-090F86E4D790}" srcOrd="0" destOrd="0" presId="urn:microsoft.com/office/officeart/2005/8/layout/vList2"/>
    <dgm:cxn modelId="{CBF0FFF6-EC1D-4537-A0B0-BDEA8AE31E1A}" type="presOf" srcId="{1EBB47D4-CA7B-4EE5-BDE8-06DFAC70BAC7}" destId="{DCED1C63-5A20-49F5-8391-2AEBCA0FB752}" srcOrd="0" destOrd="9" presId="urn:microsoft.com/office/officeart/2005/8/layout/vList2"/>
    <dgm:cxn modelId="{85A903F8-E4C5-4BE2-9F62-0A9B000934E1}" type="presOf" srcId="{0FDB8242-7A99-4C26-8AB8-CEB684B2557C}" destId="{DCED1C63-5A20-49F5-8391-2AEBCA0FB752}" srcOrd="0" destOrd="3" presId="urn:microsoft.com/office/officeart/2005/8/layout/vList2"/>
    <dgm:cxn modelId="{8D9918AA-7F02-46D1-8E81-47D58EE73572}" type="presParOf" srcId="{8B72A318-F93A-4DC4-A6B2-E5EA85D91B06}" destId="{8A263CF3-16F6-4B5E-9F39-579DADE7486A}" srcOrd="0" destOrd="0" presId="urn:microsoft.com/office/officeart/2005/8/layout/vList2"/>
    <dgm:cxn modelId="{624EFCAC-DDC5-427F-BF6E-DEF76001D77C}" type="presParOf" srcId="{8B72A318-F93A-4DC4-A6B2-E5EA85D91B06}" destId="{DCED1C63-5A20-49F5-8391-2AEBCA0FB752}" srcOrd="1" destOrd="0" presId="urn:microsoft.com/office/officeart/2005/8/layout/vList2"/>
    <dgm:cxn modelId="{7875A122-6354-41A3-AFCE-474C0782C165}" type="presParOf" srcId="{8B72A318-F93A-4DC4-A6B2-E5EA85D91B06}" destId="{2F265BAB-2388-4294-804F-20C1C5332764}" srcOrd="2" destOrd="0" presId="urn:microsoft.com/office/officeart/2005/8/layout/vList2"/>
    <dgm:cxn modelId="{502E0FC7-8884-49C7-833B-CC1BC02FEC56}" type="presParOf" srcId="{8B72A318-F93A-4DC4-A6B2-E5EA85D91B06}" destId="{FF28C423-7175-4AE2-8F3E-090F86E4D790}" srcOrd="3" destOrd="0" presId="urn:microsoft.com/office/officeart/2005/8/layout/vList2"/>
    <dgm:cxn modelId="{D70FF273-18FE-4043-A430-A88776EE37F7}" type="presParOf" srcId="{8B72A318-F93A-4DC4-A6B2-E5EA85D91B06}" destId="{DB22FB7C-8BCB-429F-9C54-E58353B4F750}" srcOrd="4" destOrd="0" presId="urn:microsoft.com/office/officeart/2005/8/layout/vList2"/>
    <dgm:cxn modelId="{3EDC89AC-B709-42A3-9799-DFFA2605C4A2}" type="presParOf" srcId="{8B72A318-F93A-4DC4-A6B2-E5EA85D91B06}" destId="{6BAAB8A3-D4CD-4D09-AA20-24774475E55B}"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BFDEA1E-4A0C-4168-A218-C5B2F8917212}"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7998FE0A-016E-4CEF-95CF-80484FF20F43}">
      <dgm:prSet/>
      <dgm:spPr/>
      <dgm:t>
        <a:bodyPr/>
        <a:lstStyle/>
        <a:p>
          <a:r>
            <a:rPr lang="en-GB"/>
            <a:t>Rehabilitation reached its peak of popularity in 1967</a:t>
          </a:r>
          <a:endParaRPr lang="en-US"/>
        </a:p>
      </dgm:t>
    </dgm:pt>
    <dgm:pt modelId="{EB1B26F9-897E-4DD9-AC54-2B498A99C015}" type="parTrans" cxnId="{247F5CB3-2F93-4681-B0FD-9E90BEFF64E5}">
      <dgm:prSet/>
      <dgm:spPr/>
      <dgm:t>
        <a:bodyPr/>
        <a:lstStyle/>
        <a:p>
          <a:endParaRPr lang="en-US"/>
        </a:p>
      </dgm:t>
    </dgm:pt>
    <dgm:pt modelId="{A813357D-1A14-46D0-9C04-C709B2587ECF}" type="sibTrans" cxnId="{247F5CB3-2F93-4681-B0FD-9E90BEFF64E5}">
      <dgm:prSet/>
      <dgm:spPr/>
      <dgm:t>
        <a:bodyPr/>
        <a:lstStyle/>
        <a:p>
          <a:endParaRPr lang="en-US"/>
        </a:p>
      </dgm:t>
    </dgm:pt>
    <dgm:pt modelId="{843E6467-9C35-4453-9BF0-761D549A2EE4}">
      <dgm:prSet/>
      <dgm:spPr/>
      <dgm:t>
        <a:bodyPr/>
        <a:lstStyle/>
        <a:p>
          <a:r>
            <a:rPr lang="en-GB" dirty="0"/>
            <a:t>After the UK Royal Commission on the Penal System in England and Wales, 1967</a:t>
          </a:r>
          <a:endParaRPr lang="en-US" dirty="0"/>
        </a:p>
      </dgm:t>
    </dgm:pt>
    <dgm:pt modelId="{23C90AC2-8F1E-4C73-AB23-00B4656BF3B9}" type="parTrans" cxnId="{28968072-84D4-46A7-92B0-81563CDDDD1F}">
      <dgm:prSet/>
      <dgm:spPr/>
      <dgm:t>
        <a:bodyPr/>
        <a:lstStyle/>
        <a:p>
          <a:endParaRPr lang="en-US"/>
        </a:p>
      </dgm:t>
    </dgm:pt>
    <dgm:pt modelId="{3786E8D6-45E8-46C5-9613-DBF9E2C44CE1}" type="sibTrans" cxnId="{28968072-84D4-46A7-92B0-81563CDDDD1F}">
      <dgm:prSet/>
      <dgm:spPr/>
      <dgm:t>
        <a:bodyPr/>
        <a:lstStyle/>
        <a:p>
          <a:endParaRPr lang="en-US"/>
        </a:p>
      </dgm:t>
    </dgm:pt>
    <dgm:pt modelId="{0E151727-FD78-4902-8C58-359D29ADE001}">
      <dgm:prSet/>
      <dgm:spPr/>
      <dgm:t>
        <a:bodyPr/>
        <a:lstStyle/>
        <a:p>
          <a:r>
            <a:rPr lang="en-GB"/>
            <a:t>This Report focused on a </a:t>
          </a:r>
          <a:endParaRPr lang="en-US"/>
        </a:p>
      </dgm:t>
    </dgm:pt>
    <dgm:pt modelId="{A01D9A28-C057-41CD-9021-C5B4D6AEF276}" type="parTrans" cxnId="{4A88020D-2DDE-4085-8DB8-319720B2CD90}">
      <dgm:prSet/>
      <dgm:spPr/>
      <dgm:t>
        <a:bodyPr/>
        <a:lstStyle/>
        <a:p>
          <a:endParaRPr lang="en-US"/>
        </a:p>
      </dgm:t>
    </dgm:pt>
    <dgm:pt modelId="{7DB48621-CC88-4BF8-A16B-EC62B9046AD7}" type="sibTrans" cxnId="{4A88020D-2DDE-4085-8DB8-319720B2CD90}">
      <dgm:prSet/>
      <dgm:spPr/>
      <dgm:t>
        <a:bodyPr/>
        <a:lstStyle/>
        <a:p>
          <a:endParaRPr lang="en-US"/>
        </a:p>
      </dgm:t>
    </dgm:pt>
    <dgm:pt modelId="{2A9018EA-5C7F-4048-9DBC-FA2A8DB5CECC}">
      <dgm:prSet/>
      <dgm:spPr/>
      <dgm:t>
        <a:bodyPr/>
        <a:lstStyle/>
        <a:p>
          <a:r>
            <a:rPr lang="en-GB"/>
            <a:t>social democratic perspective</a:t>
          </a:r>
          <a:endParaRPr lang="en-US"/>
        </a:p>
      </dgm:t>
    </dgm:pt>
    <dgm:pt modelId="{C9526AC0-B512-4DF5-BB71-E873971CA4EB}" type="parTrans" cxnId="{4ADFF8FF-2149-42CB-805A-65F9DD6E9F82}">
      <dgm:prSet/>
      <dgm:spPr/>
      <dgm:t>
        <a:bodyPr/>
        <a:lstStyle/>
        <a:p>
          <a:endParaRPr lang="en-US"/>
        </a:p>
      </dgm:t>
    </dgm:pt>
    <dgm:pt modelId="{16D81EA9-0733-41BC-8AF2-3132A3B18473}" type="sibTrans" cxnId="{4ADFF8FF-2149-42CB-805A-65F9DD6E9F82}">
      <dgm:prSet/>
      <dgm:spPr/>
      <dgm:t>
        <a:bodyPr/>
        <a:lstStyle/>
        <a:p>
          <a:endParaRPr lang="en-US"/>
        </a:p>
      </dgm:t>
    </dgm:pt>
    <dgm:pt modelId="{1B494E75-91AF-41E8-AAAD-87C7E69A86F0}">
      <dgm:prSet/>
      <dgm:spPr/>
      <dgm:t>
        <a:bodyPr/>
        <a:lstStyle/>
        <a:p>
          <a:r>
            <a:rPr lang="en-GB"/>
            <a:t>argued that crime was the result of some form of deprivation </a:t>
          </a:r>
          <a:endParaRPr lang="en-US"/>
        </a:p>
      </dgm:t>
    </dgm:pt>
    <dgm:pt modelId="{02AA2B9B-EFCF-4D6F-BEAB-41C555F85460}" type="parTrans" cxnId="{465F7587-62D9-4541-99DC-1AA59F9E296B}">
      <dgm:prSet/>
      <dgm:spPr/>
      <dgm:t>
        <a:bodyPr/>
        <a:lstStyle/>
        <a:p>
          <a:endParaRPr lang="en-US"/>
        </a:p>
      </dgm:t>
    </dgm:pt>
    <dgm:pt modelId="{7BC970FD-5AD1-40CF-8C1F-8836B5DC2998}" type="sibTrans" cxnId="{465F7587-62D9-4541-99DC-1AA59F9E296B}">
      <dgm:prSet/>
      <dgm:spPr/>
      <dgm:t>
        <a:bodyPr/>
        <a:lstStyle/>
        <a:p>
          <a:endParaRPr lang="en-US"/>
        </a:p>
      </dgm:t>
    </dgm:pt>
    <dgm:pt modelId="{77C31A51-465D-4EA6-9A73-09F40216B84E}">
      <dgm:prSet/>
      <dgm:spPr/>
      <dgm:t>
        <a:bodyPr/>
        <a:lstStyle/>
        <a:p>
          <a:r>
            <a:rPr lang="en-GB"/>
            <a:t>the solution was to increase state activity in the areas of </a:t>
          </a:r>
          <a:endParaRPr lang="en-US"/>
        </a:p>
      </dgm:t>
    </dgm:pt>
    <dgm:pt modelId="{9508F756-2AC2-4669-ABA1-1B39D63F0EB7}" type="parTrans" cxnId="{C61D4559-3DFC-4E52-858D-7937055587D8}">
      <dgm:prSet/>
      <dgm:spPr/>
      <dgm:t>
        <a:bodyPr/>
        <a:lstStyle/>
        <a:p>
          <a:endParaRPr lang="en-US"/>
        </a:p>
      </dgm:t>
    </dgm:pt>
    <dgm:pt modelId="{5D42DDC2-3EA9-49BD-8703-826CB50E30EC}" type="sibTrans" cxnId="{C61D4559-3DFC-4E52-858D-7937055587D8}">
      <dgm:prSet/>
      <dgm:spPr/>
      <dgm:t>
        <a:bodyPr/>
        <a:lstStyle/>
        <a:p>
          <a:endParaRPr lang="en-US"/>
        </a:p>
      </dgm:t>
    </dgm:pt>
    <dgm:pt modelId="{60381188-6DE0-4DDE-908E-5747A043BCCA}">
      <dgm:prSet/>
      <dgm:spPr/>
      <dgm:t>
        <a:bodyPr/>
        <a:lstStyle/>
        <a:p>
          <a:r>
            <a:rPr lang="en-GB"/>
            <a:t>crime prevention and rehabilitation of offenders</a:t>
          </a:r>
          <a:endParaRPr lang="en-US"/>
        </a:p>
      </dgm:t>
    </dgm:pt>
    <dgm:pt modelId="{CF1385B9-96D0-450A-BE9F-1B289A954F3F}" type="parTrans" cxnId="{37B2D015-08BD-412F-871C-164F4B2F822E}">
      <dgm:prSet/>
      <dgm:spPr/>
      <dgm:t>
        <a:bodyPr/>
        <a:lstStyle/>
        <a:p>
          <a:endParaRPr lang="en-US"/>
        </a:p>
      </dgm:t>
    </dgm:pt>
    <dgm:pt modelId="{7510D78D-1311-43C1-B09C-853DA014CB2F}" type="sibTrans" cxnId="{37B2D015-08BD-412F-871C-164F4B2F822E}">
      <dgm:prSet/>
      <dgm:spPr/>
      <dgm:t>
        <a:bodyPr/>
        <a:lstStyle/>
        <a:p>
          <a:endParaRPr lang="en-US"/>
        </a:p>
      </dgm:t>
    </dgm:pt>
    <dgm:pt modelId="{62ED9927-C87D-4B36-8AB1-B79A0EFFEF8E}" type="pres">
      <dgm:prSet presAssocID="{6BFDEA1E-4A0C-4168-A218-C5B2F8917212}" presName="linear" presStyleCnt="0">
        <dgm:presLayoutVars>
          <dgm:dir/>
          <dgm:animLvl val="lvl"/>
          <dgm:resizeHandles val="exact"/>
        </dgm:presLayoutVars>
      </dgm:prSet>
      <dgm:spPr/>
    </dgm:pt>
    <dgm:pt modelId="{6343F4ED-9D65-43CC-A9D8-A69D72B5F87F}" type="pres">
      <dgm:prSet presAssocID="{7998FE0A-016E-4CEF-95CF-80484FF20F43}" presName="parentLin" presStyleCnt="0"/>
      <dgm:spPr/>
    </dgm:pt>
    <dgm:pt modelId="{62DA772A-23ED-4453-A670-A598D7797531}" type="pres">
      <dgm:prSet presAssocID="{7998FE0A-016E-4CEF-95CF-80484FF20F43}" presName="parentLeftMargin" presStyleLbl="node1" presStyleIdx="0" presStyleCnt="2"/>
      <dgm:spPr/>
    </dgm:pt>
    <dgm:pt modelId="{2E5826E2-6E4C-417A-A855-577B21BC47C8}" type="pres">
      <dgm:prSet presAssocID="{7998FE0A-016E-4CEF-95CF-80484FF20F43}" presName="parentText" presStyleLbl="node1" presStyleIdx="0" presStyleCnt="2">
        <dgm:presLayoutVars>
          <dgm:chMax val="0"/>
          <dgm:bulletEnabled val="1"/>
        </dgm:presLayoutVars>
      </dgm:prSet>
      <dgm:spPr/>
    </dgm:pt>
    <dgm:pt modelId="{49A0F02F-EE33-4BCD-BE06-FF68B8382E8F}" type="pres">
      <dgm:prSet presAssocID="{7998FE0A-016E-4CEF-95CF-80484FF20F43}" presName="negativeSpace" presStyleCnt="0"/>
      <dgm:spPr/>
    </dgm:pt>
    <dgm:pt modelId="{C4EB9DC8-6341-4BCC-8CDD-A0EE7C783208}" type="pres">
      <dgm:prSet presAssocID="{7998FE0A-016E-4CEF-95CF-80484FF20F43}" presName="childText" presStyleLbl="conFgAcc1" presStyleIdx="0" presStyleCnt="2">
        <dgm:presLayoutVars>
          <dgm:bulletEnabled val="1"/>
        </dgm:presLayoutVars>
      </dgm:prSet>
      <dgm:spPr/>
    </dgm:pt>
    <dgm:pt modelId="{99E5E362-4204-4B25-B503-C99C10A7EECD}" type="pres">
      <dgm:prSet presAssocID="{A813357D-1A14-46D0-9C04-C709B2587ECF}" presName="spaceBetweenRectangles" presStyleCnt="0"/>
      <dgm:spPr/>
    </dgm:pt>
    <dgm:pt modelId="{E91F5DFA-21C1-4E41-9811-206BCDCC0D15}" type="pres">
      <dgm:prSet presAssocID="{0E151727-FD78-4902-8C58-359D29ADE001}" presName="parentLin" presStyleCnt="0"/>
      <dgm:spPr/>
    </dgm:pt>
    <dgm:pt modelId="{16CFB62A-E64C-475F-9B07-37ECC08CBFCD}" type="pres">
      <dgm:prSet presAssocID="{0E151727-FD78-4902-8C58-359D29ADE001}" presName="parentLeftMargin" presStyleLbl="node1" presStyleIdx="0" presStyleCnt="2"/>
      <dgm:spPr/>
    </dgm:pt>
    <dgm:pt modelId="{CD52F81C-F6A8-4ED9-965A-A205B8F3A11C}" type="pres">
      <dgm:prSet presAssocID="{0E151727-FD78-4902-8C58-359D29ADE001}" presName="parentText" presStyleLbl="node1" presStyleIdx="1" presStyleCnt="2">
        <dgm:presLayoutVars>
          <dgm:chMax val="0"/>
          <dgm:bulletEnabled val="1"/>
        </dgm:presLayoutVars>
      </dgm:prSet>
      <dgm:spPr/>
    </dgm:pt>
    <dgm:pt modelId="{45D64A95-FB84-4D84-BC39-8383EEB58E59}" type="pres">
      <dgm:prSet presAssocID="{0E151727-FD78-4902-8C58-359D29ADE001}" presName="negativeSpace" presStyleCnt="0"/>
      <dgm:spPr/>
    </dgm:pt>
    <dgm:pt modelId="{5A2FCF1B-E738-490C-9730-4DBD315C0BB3}" type="pres">
      <dgm:prSet presAssocID="{0E151727-FD78-4902-8C58-359D29ADE001}" presName="childText" presStyleLbl="conFgAcc1" presStyleIdx="1" presStyleCnt="2">
        <dgm:presLayoutVars>
          <dgm:bulletEnabled val="1"/>
        </dgm:presLayoutVars>
      </dgm:prSet>
      <dgm:spPr/>
    </dgm:pt>
  </dgm:ptLst>
  <dgm:cxnLst>
    <dgm:cxn modelId="{4A88020D-2DDE-4085-8DB8-319720B2CD90}" srcId="{6BFDEA1E-4A0C-4168-A218-C5B2F8917212}" destId="{0E151727-FD78-4902-8C58-359D29ADE001}" srcOrd="1" destOrd="0" parTransId="{A01D9A28-C057-41CD-9021-C5B4D6AEF276}" sibTransId="{7DB48621-CC88-4BF8-A16B-EC62B9046AD7}"/>
    <dgm:cxn modelId="{37B2D015-08BD-412F-871C-164F4B2F822E}" srcId="{0E151727-FD78-4902-8C58-359D29ADE001}" destId="{60381188-6DE0-4DDE-908E-5747A043BCCA}" srcOrd="3" destOrd="0" parTransId="{CF1385B9-96D0-450A-BE9F-1B289A954F3F}" sibTransId="{7510D78D-1311-43C1-B09C-853DA014CB2F}"/>
    <dgm:cxn modelId="{91387716-0D10-431C-884F-24299023051F}" type="presOf" srcId="{77C31A51-465D-4EA6-9A73-09F40216B84E}" destId="{5A2FCF1B-E738-490C-9730-4DBD315C0BB3}" srcOrd="0" destOrd="2" presId="urn:microsoft.com/office/officeart/2005/8/layout/list1"/>
    <dgm:cxn modelId="{F556A12B-ABA0-43DF-B352-CBD87701D0D4}" type="presOf" srcId="{1B494E75-91AF-41E8-AAAD-87C7E69A86F0}" destId="{5A2FCF1B-E738-490C-9730-4DBD315C0BB3}" srcOrd="0" destOrd="1" presId="urn:microsoft.com/office/officeart/2005/8/layout/list1"/>
    <dgm:cxn modelId="{935E4440-80D4-447E-BA5C-87CF3F9CD767}" type="presOf" srcId="{2A9018EA-5C7F-4048-9DBC-FA2A8DB5CECC}" destId="{5A2FCF1B-E738-490C-9730-4DBD315C0BB3}" srcOrd="0" destOrd="0" presId="urn:microsoft.com/office/officeart/2005/8/layout/list1"/>
    <dgm:cxn modelId="{FD1F3F48-3A83-4CE8-90F7-90F8196DD590}" type="presOf" srcId="{7998FE0A-016E-4CEF-95CF-80484FF20F43}" destId="{2E5826E2-6E4C-417A-A855-577B21BC47C8}" srcOrd="1" destOrd="0" presId="urn:microsoft.com/office/officeart/2005/8/layout/list1"/>
    <dgm:cxn modelId="{28968072-84D4-46A7-92B0-81563CDDDD1F}" srcId="{7998FE0A-016E-4CEF-95CF-80484FF20F43}" destId="{843E6467-9C35-4453-9BF0-761D549A2EE4}" srcOrd="0" destOrd="0" parTransId="{23C90AC2-8F1E-4C73-AB23-00B4656BF3B9}" sibTransId="{3786E8D6-45E8-46C5-9613-DBF9E2C44CE1}"/>
    <dgm:cxn modelId="{C61D4559-3DFC-4E52-858D-7937055587D8}" srcId="{0E151727-FD78-4902-8C58-359D29ADE001}" destId="{77C31A51-465D-4EA6-9A73-09F40216B84E}" srcOrd="2" destOrd="0" parTransId="{9508F756-2AC2-4669-ABA1-1B39D63F0EB7}" sibTransId="{5D42DDC2-3EA9-49BD-8703-826CB50E30EC}"/>
    <dgm:cxn modelId="{3BB6737B-004E-43AB-88CF-3A7F2459CBBE}" type="presOf" srcId="{6BFDEA1E-4A0C-4168-A218-C5B2F8917212}" destId="{62ED9927-C87D-4B36-8AB1-B79A0EFFEF8E}" srcOrd="0" destOrd="0" presId="urn:microsoft.com/office/officeart/2005/8/layout/list1"/>
    <dgm:cxn modelId="{9AF3FF82-BC61-412A-B876-B2469524B638}" type="presOf" srcId="{0E151727-FD78-4902-8C58-359D29ADE001}" destId="{16CFB62A-E64C-475F-9B07-37ECC08CBFCD}" srcOrd="0" destOrd="0" presId="urn:microsoft.com/office/officeart/2005/8/layout/list1"/>
    <dgm:cxn modelId="{465F7587-62D9-4541-99DC-1AA59F9E296B}" srcId="{0E151727-FD78-4902-8C58-359D29ADE001}" destId="{1B494E75-91AF-41E8-AAAD-87C7E69A86F0}" srcOrd="1" destOrd="0" parTransId="{02AA2B9B-EFCF-4D6F-BEAB-41C555F85460}" sibTransId="{7BC970FD-5AD1-40CF-8C1F-8836B5DC2998}"/>
    <dgm:cxn modelId="{247F5CB3-2F93-4681-B0FD-9E90BEFF64E5}" srcId="{6BFDEA1E-4A0C-4168-A218-C5B2F8917212}" destId="{7998FE0A-016E-4CEF-95CF-80484FF20F43}" srcOrd="0" destOrd="0" parTransId="{EB1B26F9-897E-4DD9-AC54-2B498A99C015}" sibTransId="{A813357D-1A14-46D0-9C04-C709B2587ECF}"/>
    <dgm:cxn modelId="{39C08ED3-E6B0-4266-853E-9D3754C129AF}" type="presOf" srcId="{60381188-6DE0-4DDE-908E-5747A043BCCA}" destId="{5A2FCF1B-E738-490C-9730-4DBD315C0BB3}" srcOrd="0" destOrd="3" presId="urn:microsoft.com/office/officeart/2005/8/layout/list1"/>
    <dgm:cxn modelId="{01B1FCD3-1047-4A88-83D6-1B795AAAB635}" type="presOf" srcId="{7998FE0A-016E-4CEF-95CF-80484FF20F43}" destId="{62DA772A-23ED-4453-A670-A598D7797531}" srcOrd="0" destOrd="0" presId="urn:microsoft.com/office/officeart/2005/8/layout/list1"/>
    <dgm:cxn modelId="{567AB3DA-AB1D-4656-A8D4-44F48A1BF9A4}" type="presOf" srcId="{843E6467-9C35-4453-9BF0-761D549A2EE4}" destId="{C4EB9DC8-6341-4BCC-8CDD-A0EE7C783208}" srcOrd="0" destOrd="0" presId="urn:microsoft.com/office/officeart/2005/8/layout/list1"/>
    <dgm:cxn modelId="{642301F6-CDFA-4CF5-9BA5-4DC21C785C30}" type="presOf" srcId="{0E151727-FD78-4902-8C58-359D29ADE001}" destId="{CD52F81C-F6A8-4ED9-965A-A205B8F3A11C}" srcOrd="1" destOrd="0" presId="urn:microsoft.com/office/officeart/2005/8/layout/list1"/>
    <dgm:cxn modelId="{4ADFF8FF-2149-42CB-805A-65F9DD6E9F82}" srcId="{0E151727-FD78-4902-8C58-359D29ADE001}" destId="{2A9018EA-5C7F-4048-9DBC-FA2A8DB5CECC}" srcOrd="0" destOrd="0" parTransId="{C9526AC0-B512-4DF5-BB71-E873971CA4EB}" sibTransId="{16D81EA9-0733-41BC-8AF2-3132A3B18473}"/>
    <dgm:cxn modelId="{2ED3740C-0A68-4D24-8DD6-77FA6D8DF1CF}" type="presParOf" srcId="{62ED9927-C87D-4B36-8AB1-B79A0EFFEF8E}" destId="{6343F4ED-9D65-43CC-A9D8-A69D72B5F87F}" srcOrd="0" destOrd="0" presId="urn:microsoft.com/office/officeart/2005/8/layout/list1"/>
    <dgm:cxn modelId="{58C72CD8-520A-4572-964D-DD06AEDE3225}" type="presParOf" srcId="{6343F4ED-9D65-43CC-A9D8-A69D72B5F87F}" destId="{62DA772A-23ED-4453-A670-A598D7797531}" srcOrd="0" destOrd="0" presId="urn:microsoft.com/office/officeart/2005/8/layout/list1"/>
    <dgm:cxn modelId="{97F92846-439F-4187-8B8F-92EF63304E86}" type="presParOf" srcId="{6343F4ED-9D65-43CC-A9D8-A69D72B5F87F}" destId="{2E5826E2-6E4C-417A-A855-577B21BC47C8}" srcOrd="1" destOrd="0" presId="urn:microsoft.com/office/officeart/2005/8/layout/list1"/>
    <dgm:cxn modelId="{A61C2588-6C39-44C0-BB60-A14B5CBF09FF}" type="presParOf" srcId="{62ED9927-C87D-4B36-8AB1-B79A0EFFEF8E}" destId="{49A0F02F-EE33-4BCD-BE06-FF68B8382E8F}" srcOrd="1" destOrd="0" presId="urn:microsoft.com/office/officeart/2005/8/layout/list1"/>
    <dgm:cxn modelId="{AE188E45-E095-49B9-9582-DD6602FCC58C}" type="presParOf" srcId="{62ED9927-C87D-4B36-8AB1-B79A0EFFEF8E}" destId="{C4EB9DC8-6341-4BCC-8CDD-A0EE7C783208}" srcOrd="2" destOrd="0" presId="urn:microsoft.com/office/officeart/2005/8/layout/list1"/>
    <dgm:cxn modelId="{0D73B9FD-5F98-4ED0-8868-0757D414DDAD}" type="presParOf" srcId="{62ED9927-C87D-4B36-8AB1-B79A0EFFEF8E}" destId="{99E5E362-4204-4B25-B503-C99C10A7EECD}" srcOrd="3" destOrd="0" presId="urn:microsoft.com/office/officeart/2005/8/layout/list1"/>
    <dgm:cxn modelId="{F4DE0F9B-CF97-4FA6-8498-5463E89E1DF5}" type="presParOf" srcId="{62ED9927-C87D-4B36-8AB1-B79A0EFFEF8E}" destId="{E91F5DFA-21C1-4E41-9811-206BCDCC0D15}" srcOrd="4" destOrd="0" presId="urn:microsoft.com/office/officeart/2005/8/layout/list1"/>
    <dgm:cxn modelId="{EF0893DF-30A9-4B79-A532-90CF71484EE9}" type="presParOf" srcId="{E91F5DFA-21C1-4E41-9811-206BCDCC0D15}" destId="{16CFB62A-E64C-475F-9B07-37ECC08CBFCD}" srcOrd="0" destOrd="0" presId="urn:microsoft.com/office/officeart/2005/8/layout/list1"/>
    <dgm:cxn modelId="{71F7D40B-6CC1-41B5-9BA8-BA01B2D461D5}" type="presParOf" srcId="{E91F5DFA-21C1-4E41-9811-206BCDCC0D15}" destId="{CD52F81C-F6A8-4ED9-965A-A205B8F3A11C}" srcOrd="1" destOrd="0" presId="urn:microsoft.com/office/officeart/2005/8/layout/list1"/>
    <dgm:cxn modelId="{AC53BF90-6453-42D4-9A34-DF6DFB7A1EF2}" type="presParOf" srcId="{62ED9927-C87D-4B36-8AB1-B79A0EFFEF8E}" destId="{45D64A95-FB84-4D84-BC39-8383EEB58E59}" srcOrd="5" destOrd="0" presId="urn:microsoft.com/office/officeart/2005/8/layout/list1"/>
    <dgm:cxn modelId="{EE30204C-2860-4294-A9C8-CA3239D19842}" type="presParOf" srcId="{62ED9927-C87D-4B36-8AB1-B79A0EFFEF8E}" destId="{5A2FCF1B-E738-490C-9730-4DBD315C0BB3}"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79F0EE2-0791-432E-84BE-8762A2DD3B81}"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312B3CE9-37CE-41F2-8E71-7A7520BCE87F}">
      <dgm:prSet/>
      <dgm:spPr/>
      <dgm:t>
        <a:bodyPr/>
        <a:lstStyle/>
        <a:p>
          <a:r>
            <a:rPr lang="en-GB"/>
            <a:t>The ‘Arbitrary Will</a:t>
          </a:r>
          <a:endParaRPr lang="en-US"/>
        </a:p>
      </dgm:t>
    </dgm:pt>
    <dgm:pt modelId="{E93FCD2A-529A-4A4B-AFF5-4C113D749F13}" type="parTrans" cxnId="{3D29DB34-D45B-4218-8655-93116E5A70D2}">
      <dgm:prSet/>
      <dgm:spPr/>
      <dgm:t>
        <a:bodyPr/>
        <a:lstStyle/>
        <a:p>
          <a:endParaRPr lang="en-US"/>
        </a:p>
      </dgm:t>
    </dgm:pt>
    <dgm:pt modelId="{08264856-9040-4417-89F8-4859D1105DFC}" type="sibTrans" cxnId="{3D29DB34-D45B-4218-8655-93116E5A70D2}">
      <dgm:prSet/>
      <dgm:spPr/>
      <dgm:t>
        <a:bodyPr/>
        <a:lstStyle/>
        <a:p>
          <a:endParaRPr lang="en-US"/>
        </a:p>
      </dgm:t>
    </dgm:pt>
    <dgm:pt modelId="{2F8BD2C6-6692-4DB9-81C0-037838AAA66E}">
      <dgm:prSet/>
      <dgm:spPr/>
      <dgm:t>
        <a:bodyPr/>
        <a:lstStyle/>
        <a:p>
          <a:r>
            <a:rPr lang="en-GB"/>
            <a:t>Completely free of all external forces and </a:t>
          </a:r>
          <a:endParaRPr lang="en-US"/>
        </a:p>
      </dgm:t>
    </dgm:pt>
    <dgm:pt modelId="{ADBDA854-4997-4974-AA9C-A67975FADD9D}" type="parTrans" cxnId="{52136A41-4DC5-4F57-BC1F-EBE6AE8F2EA3}">
      <dgm:prSet/>
      <dgm:spPr/>
      <dgm:t>
        <a:bodyPr/>
        <a:lstStyle/>
        <a:p>
          <a:endParaRPr lang="en-US"/>
        </a:p>
      </dgm:t>
    </dgm:pt>
    <dgm:pt modelId="{C99877A9-CEBD-4FBB-AA74-1B19A406D8D6}" type="sibTrans" cxnId="{52136A41-4DC5-4F57-BC1F-EBE6AE8F2EA3}">
      <dgm:prSet/>
      <dgm:spPr/>
      <dgm:t>
        <a:bodyPr/>
        <a:lstStyle/>
        <a:p>
          <a:endParaRPr lang="en-US"/>
        </a:p>
      </dgm:t>
    </dgm:pt>
    <dgm:pt modelId="{4CE8CEE5-678F-4F5C-8770-4DC9EE82FDB7}">
      <dgm:prSet/>
      <dgm:spPr/>
      <dgm:t>
        <a:bodyPr/>
        <a:lstStyle/>
        <a:p>
          <a:r>
            <a:rPr lang="en-GB"/>
            <a:t>Is subject to instincts</a:t>
          </a:r>
          <a:endParaRPr lang="en-US"/>
        </a:p>
      </dgm:t>
    </dgm:pt>
    <dgm:pt modelId="{053F4EED-AAA5-4113-B782-1B73897BE416}" type="parTrans" cxnId="{1D5C8911-A387-4DBD-8E4E-6F14980A2829}">
      <dgm:prSet/>
      <dgm:spPr/>
      <dgm:t>
        <a:bodyPr/>
        <a:lstStyle/>
        <a:p>
          <a:endParaRPr lang="en-US"/>
        </a:p>
      </dgm:t>
    </dgm:pt>
    <dgm:pt modelId="{4CC2A58F-FAEB-4308-A49D-31C49FF98655}" type="sibTrans" cxnId="{1D5C8911-A387-4DBD-8E4E-6F14980A2829}">
      <dgm:prSet/>
      <dgm:spPr/>
      <dgm:t>
        <a:bodyPr/>
        <a:lstStyle/>
        <a:p>
          <a:endParaRPr lang="en-US"/>
        </a:p>
      </dgm:t>
    </dgm:pt>
    <dgm:pt modelId="{F45F97C1-B52B-457A-B99F-416B25C560D3}">
      <dgm:prSet/>
      <dgm:spPr/>
      <dgm:t>
        <a:bodyPr/>
        <a:lstStyle/>
        <a:p>
          <a:r>
            <a:rPr lang="en-GB"/>
            <a:t>Urges</a:t>
          </a:r>
          <a:endParaRPr lang="en-US"/>
        </a:p>
      </dgm:t>
    </dgm:pt>
    <dgm:pt modelId="{6F1BAE32-9E20-40C5-B6D5-8A70D6271E67}" type="parTrans" cxnId="{20B251D8-19CA-4BAC-BB08-EACDB0031E68}">
      <dgm:prSet/>
      <dgm:spPr/>
      <dgm:t>
        <a:bodyPr/>
        <a:lstStyle/>
        <a:p>
          <a:endParaRPr lang="en-US"/>
        </a:p>
      </dgm:t>
    </dgm:pt>
    <dgm:pt modelId="{41D7D8F7-FB5C-442D-9C3B-0D8144AEE6C3}" type="sibTrans" cxnId="{20B251D8-19CA-4BAC-BB08-EACDB0031E68}">
      <dgm:prSet/>
      <dgm:spPr/>
      <dgm:t>
        <a:bodyPr/>
        <a:lstStyle/>
        <a:p>
          <a:endParaRPr lang="en-US"/>
        </a:p>
      </dgm:t>
    </dgm:pt>
    <dgm:pt modelId="{BB38CA23-6F3D-4EE9-AD95-28CB016AE7E0}">
      <dgm:prSet/>
      <dgm:spPr/>
      <dgm:t>
        <a:bodyPr/>
        <a:lstStyle/>
        <a:p>
          <a:r>
            <a:rPr lang="en-GB"/>
            <a:t>and passions</a:t>
          </a:r>
          <a:endParaRPr lang="en-US"/>
        </a:p>
      </dgm:t>
    </dgm:pt>
    <dgm:pt modelId="{C5371D5C-3912-43BE-AD8D-6F2A6231464B}" type="parTrans" cxnId="{906A1488-36F3-4CD4-9B5F-CFA5FB186ACD}">
      <dgm:prSet/>
      <dgm:spPr/>
      <dgm:t>
        <a:bodyPr/>
        <a:lstStyle/>
        <a:p>
          <a:endParaRPr lang="en-US"/>
        </a:p>
      </dgm:t>
    </dgm:pt>
    <dgm:pt modelId="{EABF3F2E-C196-4F11-9058-3F5D8D9D9317}" type="sibTrans" cxnId="{906A1488-36F3-4CD4-9B5F-CFA5FB186ACD}">
      <dgm:prSet/>
      <dgm:spPr/>
      <dgm:t>
        <a:bodyPr/>
        <a:lstStyle/>
        <a:p>
          <a:endParaRPr lang="en-US"/>
        </a:p>
      </dgm:t>
    </dgm:pt>
    <dgm:pt modelId="{D079ED00-86F5-4EE7-A91A-6D6BDEF4254F}">
      <dgm:prSet/>
      <dgm:spPr/>
      <dgm:t>
        <a:bodyPr/>
        <a:lstStyle/>
        <a:p>
          <a:r>
            <a:rPr lang="en-GB"/>
            <a:t>The ‘True Will</a:t>
          </a:r>
          <a:endParaRPr lang="en-US"/>
        </a:p>
      </dgm:t>
    </dgm:pt>
    <dgm:pt modelId="{67A550A3-3DF9-4C29-9FA3-31C5653D4678}" type="parTrans" cxnId="{2DA69ABE-64DB-42B5-8575-14E7A12A7850}">
      <dgm:prSet/>
      <dgm:spPr/>
      <dgm:t>
        <a:bodyPr/>
        <a:lstStyle/>
        <a:p>
          <a:endParaRPr lang="en-US"/>
        </a:p>
      </dgm:t>
    </dgm:pt>
    <dgm:pt modelId="{33D159C7-C772-4E15-A92E-483182F9D5C2}" type="sibTrans" cxnId="{2DA69ABE-64DB-42B5-8575-14E7A12A7850}">
      <dgm:prSet/>
      <dgm:spPr/>
      <dgm:t>
        <a:bodyPr/>
        <a:lstStyle/>
        <a:p>
          <a:endParaRPr lang="en-US"/>
        </a:p>
      </dgm:t>
    </dgm:pt>
    <dgm:pt modelId="{90963D05-D927-4C3B-B9C9-265123A23168}">
      <dgm:prSet/>
      <dgm:spPr/>
      <dgm:t>
        <a:bodyPr/>
        <a:lstStyle/>
        <a:p>
          <a:r>
            <a:rPr lang="en-GB"/>
            <a:t>Is subject to the general will of others</a:t>
          </a:r>
          <a:endParaRPr lang="en-US"/>
        </a:p>
      </dgm:t>
    </dgm:pt>
    <dgm:pt modelId="{62813F69-7E67-4C04-873A-B1C5A1F2A079}" type="parTrans" cxnId="{D4801D36-E8DD-4F0A-9CEF-B16ED96A96D6}">
      <dgm:prSet/>
      <dgm:spPr/>
      <dgm:t>
        <a:bodyPr/>
        <a:lstStyle/>
        <a:p>
          <a:endParaRPr lang="en-US"/>
        </a:p>
      </dgm:t>
    </dgm:pt>
    <dgm:pt modelId="{4448DF75-EDCE-42BD-AB5E-97074FC98F32}" type="sibTrans" cxnId="{D4801D36-E8DD-4F0A-9CEF-B16ED96A96D6}">
      <dgm:prSet/>
      <dgm:spPr/>
      <dgm:t>
        <a:bodyPr/>
        <a:lstStyle/>
        <a:p>
          <a:endParaRPr lang="en-US"/>
        </a:p>
      </dgm:t>
    </dgm:pt>
    <dgm:pt modelId="{BACA52FC-7DF2-4DCC-B9AF-70393463D770}" type="pres">
      <dgm:prSet presAssocID="{379F0EE2-0791-432E-84BE-8762A2DD3B81}" presName="linear" presStyleCnt="0">
        <dgm:presLayoutVars>
          <dgm:dir/>
          <dgm:animLvl val="lvl"/>
          <dgm:resizeHandles val="exact"/>
        </dgm:presLayoutVars>
      </dgm:prSet>
      <dgm:spPr/>
    </dgm:pt>
    <dgm:pt modelId="{39071599-AC58-4C94-8AE5-6A9C3090F527}" type="pres">
      <dgm:prSet presAssocID="{312B3CE9-37CE-41F2-8E71-7A7520BCE87F}" presName="parentLin" presStyleCnt="0"/>
      <dgm:spPr/>
    </dgm:pt>
    <dgm:pt modelId="{A31CB3BB-70CF-4E3C-AED5-873060EB2B78}" type="pres">
      <dgm:prSet presAssocID="{312B3CE9-37CE-41F2-8E71-7A7520BCE87F}" presName="parentLeftMargin" presStyleLbl="node1" presStyleIdx="0" presStyleCnt="2"/>
      <dgm:spPr/>
    </dgm:pt>
    <dgm:pt modelId="{B14E6427-4A79-40DA-A034-37E051BD012B}" type="pres">
      <dgm:prSet presAssocID="{312B3CE9-37CE-41F2-8E71-7A7520BCE87F}" presName="parentText" presStyleLbl="node1" presStyleIdx="0" presStyleCnt="2">
        <dgm:presLayoutVars>
          <dgm:chMax val="0"/>
          <dgm:bulletEnabled val="1"/>
        </dgm:presLayoutVars>
      </dgm:prSet>
      <dgm:spPr/>
    </dgm:pt>
    <dgm:pt modelId="{201EFECC-94C2-40ED-A598-D844B53AAC58}" type="pres">
      <dgm:prSet presAssocID="{312B3CE9-37CE-41F2-8E71-7A7520BCE87F}" presName="negativeSpace" presStyleCnt="0"/>
      <dgm:spPr/>
    </dgm:pt>
    <dgm:pt modelId="{86CDD2B9-CFD2-4126-992B-49DBA3E023A6}" type="pres">
      <dgm:prSet presAssocID="{312B3CE9-37CE-41F2-8E71-7A7520BCE87F}" presName="childText" presStyleLbl="conFgAcc1" presStyleIdx="0" presStyleCnt="2">
        <dgm:presLayoutVars>
          <dgm:bulletEnabled val="1"/>
        </dgm:presLayoutVars>
      </dgm:prSet>
      <dgm:spPr/>
    </dgm:pt>
    <dgm:pt modelId="{0C47F440-384C-4293-BF8A-197D8A774684}" type="pres">
      <dgm:prSet presAssocID="{08264856-9040-4417-89F8-4859D1105DFC}" presName="spaceBetweenRectangles" presStyleCnt="0"/>
      <dgm:spPr/>
    </dgm:pt>
    <dgm:pt modelId="{9BA28458-4A98-49F6-8C13-A8F33368D2EC}" type="pres">
      <dgm:prSet presAssocID="{D079ED00-86F5-4EE7-A91A-6D6BDEF4254F}" presName="parentLin" presStyleCnt="0"/>
      <dgm:spPr/>
    </dgm:pt>
    <dgm:pt modelId="{F4721941-D1D8-48BB-B3B1-A85A816F570E}" type="pres">
      <dgm:prSet presAssocID="{D079ED00-86F5-4EE7-A91A-6D6BDEF4254F}" presName="parentLeftMargin" presStyleLbl="node1" presStyleIdx="0" presStyleCnt="2"/>
      <dgm:spPr/>
    </dgm:pt>
    <dgm:pt modelId="{33CDCE2D-6AAF-40AE-A931-F301CEA458BE}" type="pres">
      <dgm:prSet presAssocID="{D079ED00-86F5-4EE7-A91A-6D6BDEF4254F}" presName="parentText" presStyleLbl="node1" presStyleIdx="1" presStyleCnt="2">
        <dgm:presLayoutVars>
          <dgm:chMax val="0"/>
          <dgm:bulletEnabled val="1"/>
        </dgm:presLayoutVars>
      </dgm:prSet>
      <dgm:spPr/>
    </dgm:pt>
    <dgm:pt modelId="{6BE7EBC2-F48A-43CB-9A62-6892736282D3}" type="pres">
      <dgm:prSet presAssocID="{D079ED00-86F5-4EE7-A91A-6D6BDEF4254F}" presName="negativeSpace" presStyleCnt="0"/>
      <dgm:spPr/>
    </dgm:pt>
    <dgm:pt modelId="{7E730384-8980-48D0-A35A-9ED0BEA49D67}" type="pres">
      <dgm:prSet presAssocID="{D079ED00-86F5-4EE7-A91A-6D6BDEF4254F}" presName="childText" presStyleLbl="conFgAcc1" presStyleIdx="1" presStyleCnt="2">
        <dgm:presLayoutVars>
          <dgm:bulletEnabled val="1"/>
        </dgm:presLayoutVars>
      </dgm:prSet>
      <dgm:spPr/>
    </dgm:pt>
  </dgm:ptLst>
  <dgm:cxnLst>
    <dgm:cxn modelId="{1D5C8911-A387-4DBD-8E4E-6F14980A2829}" srcId="{312B3CE9-37CE-41F2-8E71-7A7520BCE87F}" destId="{4CE8CEE5-678F-4F5C-8770-4DC9EE82FDB7}" srcOrd="1" destOrd="0" parTransId="{053F4EED-AAA5-4113-B782-1B73897BE416}" sibTransId="{4CC2A58F-FAEB-4308-A49D-31C49FF98655}"/>
    <dgm:cxn modelId="{86880B21-8257-498C-BBB8-1501D77DC4A2}" type="presOf" srcId="{312B3CE9-37CE-41F2-8E71-7A7520BCE87F}" destId="{A31CB3BB-70CF-4E3C-AED5-873060EB2B78}" srcOrd="0" destOrd="0" presId="urn:microsoft.com/office/officeart/2005/8/layout/list1"/>
    <dgm:cxn modelId="{4673592B-927A-4D4F-8895-C7A8BC750359}" type="presOf" srcId="{90963D05-D927-4C3B-B9C9-265123A23168}" destId="{7E730384-8980-48D0-A35A-9ED0BEA49D67}" srcOrd="0" destOrd="0" presId="urn:microsoft.com/office/officeart/2005/8/layout/list1"/>
    <dgm:cxn modelId="{3D29DB34-D45B-4218-8655-93116E5A70D2}" srcId="{379F0EE2-0791-432E-84BE-8762A2DD3B81}" destId="{312B3CE9-37CE-41F2-8E71-7A7520BCE87F}" srcOrd="0" destOrd="0" parTransId="{E93FCD2A-529A-4A4B-AFF5-4C113D749F13}" sibTransId="{08264856-9040-4417-89F8-4859D1105DFC}"/>
    <dgm:cxn modelId="{D4801D36-E8DD-4F0A-9CEF-B16ED96A96D6}" srcId="{D079ED00-86F5-4EE7-A91A-6D6BDEF4254F}" destId="{90963D05-D927-4C3B-B9C9-265123A23168}" srcOrd="0" destOrd="0" parTransId="{62813F69-7E67-4C04-873A-B1C5A1F2A079}" sibTransId="{4448DF75-EDCE-42BD-AB5E-97074FC98F32}"/>
    <dgm:cxn modelId="{52136A41-4DC5-4F57-BC1F-EBE6AE8F2EA3}" srcId="{312B3CE9-37CE-41F2-8E71-7A7520BCE87F}" destId="{2F8BD2C6-6692-4DB9-81C0-037838AAA66E}" srcOrd="0" destOrd="0" parTransId="{ADBDA854-4997-4974-AA9C-A67975FADD9D}" sibTransId="{C99877A9-CEBD-4FBB-AA74-1B19A406D8D6}"/>
    <dgm:cxn modelId="{B0A29069-3BB2-4CC8-AED6-D60550303308}" type="presOf" srcId="{312B3CE9-37CE-41F2-8E71-7A7520BCE87F}" destId="{B14E6427-4A79-40DA-A034-37E051BD012B}" srcOrd="1" destOrd="0" presId="urn:microsoft.com/office/officeart/2005/8/layout/list1"/>
    <dgm:cxn modelId="{906A1488-36F3-4CD4-9B5F-CFA5FB186ACD}" srcId="{312B3CE9-37CE-41F2-8E71-7A7520BCE87F}" destId="{BB38CA23-6F3D-4EE9-AD95-28CB016AE7E0}" srcOrd="3" destOrd="0" parTransId="{C5371D5C-3912-43BE-AD8D-6F2A6231464B}" sibTransId="{EABF3F2E-C196-4F11-9058-3F5D8D9D9317}"/>
    <dgm:cxn modelId="{6A23A58D-B38A-4515-9A2F-49779BD9E830}" type="presOf" srcId="{D079ED00-86F5-4EE7-A91A-6D6BDEF4254F}" destId="{F4721941-D1D8-48BB-B3B1-A85A816F570E}" srcOrd="0" destOrd="0" presId="urn:microsoft.com/office/officeart/2005/8/layout/list1"/>
    <dgm:cxn modelId="{3684658F-6517-438E-8330-3469A43DD1AD}" type="presOf" srcId="{D079ED00-86F5-4EE7-A91A-6D6BDEF4254F}" destId="{33CDCE2D-6AAF-40AE-A931-F301CEA458BE}" srcOrd="1" destOrd="0" presId="urn:microsoft.com/office/officeart/2005/8/layout/list1"/>
    <dgm:cxn modelId="{CFA1AA93-56D2-4A9C-9F76-F49DCEBC711C}" type="presOf" srcId="{2F8BD2C6-6692-4DB9-81C0-037838AAA66E}" destId="{86CDD2B9-CFD2-4126-992B-49DBA3E023A6}" srcOrd="0" destOrd="0" presId="urn:microsoft.com/office/officeart/2005/8/layout/list1"/>
    <dgm:cxn modelId="{2DA69ABE-64DB-42B5-8575-14E7A12A7850}" srcId="{379F0EE2-0791-432E-84BE-8762A2DD3B81}" destId="{D079ED00-86F5-4EE7-A91A-6D6BDEF4254F}" srcOrd="1" destOrd="0" parTransId="{67A550A3-3DF9-4C29-9FA3-31C5653D4678}" sibTransId="{33D159C7-C772-4E15-A92E-483182F9D5C2}"/>
    <dgm:cxn modelId="{26E6C8D4-0678-4780-9DF9-B59865827E02}" type="presOf" srcId="{379F0EE2-0791-432E-84BE-8762A2DD3B81}" destId="{BACA52FC-7DF2-4DCC-B9AF-70393463D770}" srcOrd="0" destOrd="0" presId="urn:microsoft.com/office/officeart/2005/8/layout/list1"/>
    <dgm:cxn modelId="{20B251D8-19CA-4BAC-BB08-EACDB0031E68}" srcId="{312B3CE9-37CE-41F2-8E71-7A7520BCE87F}" destId="{F45F97C1-B52B-457A-B99F-416B25C560D3}" srcOrd="2" destOrd="0" parTransId="{6F1BAE32-9E20-40C5-B6D5-8A70D6271E67}" sibTransId="{41D7D8F7-FB5C-442D-9C3B-0D8144AEE6C3}"/>
    <dgm:cxn modelId="{5DEFA6E2-8028-4D72-B8C8-2AAE35BECE97}" type="presOf" srcId="{BB38CA23-6F3D-4EE9-AD95-28CB016AE7E0}" destId="{86CDD2B9-CFD2-4126-992B-49DBA3E023A6}" srcOrd="0" destOrd="3" presId="urn:microsoft.com/office/officeart/2005/8/layout/list1"/>
    <dgm:cxn modelId="{3C28CBF0-9057-44F8-97C1-41A1137B1F14}" type="presOf" srcId="{4CE8CEE5-678F-4F5C-8770-4DC9EE82FDB7}" destId="{86CDD2B9-CFD2-4126-992B-49DBA3E023A6}" srcOrd="0" destOrd="1" presId="urn:microsoft.com/office/officeart/2005/8/layout/list1"/>
    <dgm:cxn modelId="{3A0B0AF2-3DFC-4657-88C3-4A6DC0C3F084}" type="presOf" srcId="{F45F97C1-B52B-457A-B99F-416B25C560D3}" destId="{86CDD2B9-CFD2-4126-992B-49DBA3E023A6}" srcOrd="0" destOrd="2" presId="urn:microsoft.com/office/officeart/2005/8/layout/list1"/>
    <dgm:cxn modelId="{07F7E9A8-1060-4AAF-A996-BA548FB95C36}" type="presParOf" srcId="{BACA52FC-7DF2-4DCC-B9AF-70393463D770}" destId="{39071599-AC58-4C94-8AE5-6A9C3090F527}" srcOrd="0" destOrd="0" presId="urn:microsoft.com/office/officeart/2005/8/layout/list1"/>
    <dgm:cxn modelId="{7E936239-A8A7-4FBA-919E-C12257F60B71}" type="presParOf" srcId="{39071599-AC58-4C94-8AE5-6A9C3090F527}" destId="{A31CB3BB-70CF-4E3C-AED5-873060EB2B78}" srcOrd="0" destOrd="0" presId="urn:microsoft.com/office/officeart/2005/8/layout/list1"/>
    <dgm:cxn modelId="{B4D99709-B093-4676-9C14-5C30030A74AC}" type="presParOf" srcId="{39071599-AC58-4C94-8AE5-6A9C3090F527}" destId="{B14E6427-4A79-40DA-A034-37E051BD012B}" srcOrd="1" destOrd="0" presId="urn:microsoft.com/office/officeart/2005/8/layout/list1"/>
    <dgm:cxn modelId="{B8A4C438-0EFB-4EE2-9132-30D1E5A985E3}" type="presParOf" srcId="{BACA52FC-7DF2-4DCC-B9AF-70393463D770}" destId="{201EFECC-94C2-40ED-A598-D844B53AAC58}" srcOrd="1" destOrd="0" presId="urn:microsoft.com/office/officeart/2005/8/layout/list1"/>
    <dgm:cxn modelId="{834324E3-95D8-49CF-838A-B256309B01C0}" type="presParOf" srcId="{BACA52FC-7DF2-4DCC-B9AF-70393463D770}" destId="{86CDD2B9-CFD2-4126-992B-49DBA3E023A6}" srcOrd="2" destOrd="0" presId="urn:microsoft.com/office/officeart/2005/8/layout/list1"/>
    <dgm:cxn modelId="{F10856BC-6CF2-4144-B584-FDBB4CB66846}" type="presParOf" srcId="{BACA52FC-7DF2-4DCC-B9AF-70393463D770}" destId="{0C47F440-384C-4293-BF8A-197D8A774684}" srcOrd="3" destOrd="0" presId="urn:microsoft.com/office/officeart/2005/8/layout/list1"/>
    <dgm:cxn modelId="{283D7259-7184-4DF8-8306-27EFEF86C571}" type="presParOf" srcId="{BACA52FC-7DF2-4DCC-B9AF-70393463D770}" destId="{9BA28458-4A98-49F6-8C13-A8F33368D2EC}" srcOrd="4" destOrd="0" presId="urn:microsoft.com/office/officeart/2005/8/layout/list1"/>
    <dgm:cxn modelId="{2B6ECBD7-4E1F-4472-AD4F-353FF45C94F8}" type="presParOf" srcId="{9BA28458-4A98-49F6-8C13-A8F33368D2EC}" destId="{F4721941-D1D8-48BB-B3B1-A85A816F570E}" srcOrd="0" destOrd="0" presId="urn:microsoft.com/office/officeart/2005/8/layout/list1"/>
    <dgm:cxn modelId="{1AB353AF-839C-4377-A5FF-A82821C68104}" type="presParOf" srcId="{9BA28458-4A98-49F6-8C13-A8F33368D2EC}" destId="{33CDCE2D-6AAF-40AE-A931-F301CEA458BE}" srcOrd="1" destOrd="0" presId="urn:microsoft.com/office/officeart/2005/8/layout/list1"/>
    <dgm:cxn modelId="{1CFB7412-754A-4D40-A450-4E67C1BCCBAA}" type="presParOf" srcId="{BACA52FC-7DF2-4DCC-B9AF-70393463D770}" destId="{6BE7EBC2-F48A-43CB-9A62-6892736282D3}" srcOrd="5" destOrd="0" presId="urn:microsoft.com/office/officeart/2005/8/layout/list1"/>
    <dgm:cxn modelId="{64791C0E-246D-4BB9-AE93-46704235E0D5}" type="presParOf" srcId="{BACA52FC-7DF2-4DCC-B9AF-70393463D770}" destId="{7E730384-8980-48D0-A35A-9ED0BEA49D6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4C0A379-64FD-4BFE-9065-BBD741446B4F}" type="doc">
      <dgm:prSet loTypeId="urn:microsoft.com/office/officeart/2005/8/layout/list1" loCatId="list" qsTypeId="urn:microsoft.com/office/officeart/2005/8/quickstyle/simple5" qsCatId="simple" csTypeId="urn:microsoft.com/office/officeart/2005/8/colors/accent3_2" csCatId="accent3"/>
      <dgm:spPr/>
      <dgm:t>
        <a:bodyPr/>
        <a:lstStyle/>
        <a:p>
          <a:endParaRPr lang="en-US"/>
        </a:p>
      </dgm:t>
    </dgm:pt>
    <dgm:pt modelId="{CB58CBEF-AE79-4C91-BA99-94A34967F2AD}">
      <dgm:prSet/>
      <dgm:spPr/>
      <dgm:t>
        <a:bodyPr/>
        <a:lstStyle/>
        <a:p>
          <a:r>
            <a:rPr lang="en-GB"/>
            <a:t>When in conflict,</a:t>
          </a:r>
          <a:endParaRPr lang="en-US"/>
        </a:p>
      </dgm:t>
    </dgm:pt>
    <dgm:pt modelId="{2214C958-DDC9-481B-B8AB-FD4D122D54C5}" type="parTrans" cxnId="{052415C2-4A57-402D-9C4C-114F01DAF262}">
      <dgm:prSet/>
      <dgm:spPr/>
      <dgm:t>
        <a:bodyPr/>
        <a:lstStyle/>
        <a:p>
          <a:endParaRPr lang="en-US"/>
        </a:p>
      </dgm:t>
    </dgm:pt>
    <dgm:pt modelId="{F37EB7CB-0E38-403C-ABDD-5050EC34ADBD}" type="sibTrans" cxnId="{052415C2-4A57-402D-9C4C-114F01DAF262}">
      <dgm:prSet/>
      <dgm:spPr/>
      <dgm:t>
        <a:bodyPr/>
        <a:lstStyle/>
        <a:p>
          <a:endParaRPr lang="en-US"/>
        </a:p>
      </dgm:t>
    </dgm:pt>
    <dgm:pt modelId="{6BC72F7F-AF08-4101-9405-CB63627923F1}">
      <dgm:prSet/>
      <dgm:spPr/>
      <dgm:t>
        <a:bodyPr/>
        <a:lstStyle/>
        <a:p>
          <a:r>
            <a:rPr lang="en-GB"/>
            <a:t>The arbitrary will of the individual may suppress the true will</a:t>
          </a:r>
          <a:endParaRPr lang="en-US"/>
        </a:p>
      </dgm:t>
    </dgm:pt>
    <dgm:pt modelId="{D3B9EBBA-D498-459D-AF86-BEAD57B7BB97}" type="parTrans" cxnId="{FC1F050D-F199-4B6D-B11B-D5DE6A356855}">
      <dgm:prSet/>
      <dgm:spPr/>
      <dgm:t>
        <a:bodyPr/>
        <a:lstStyle/>
        <a:p>
          <a:endParaRPr lang="en-US"/>
        </a:p>
      </dgm:t>
    </dgm:pt>
    <dgm:pt modelId="{2DA21274-47BE-4B1B-AE9F-3CD180380E60}" type="sibTrans" cxnId="{FC1F050D-F199-4B6D-B11B-D5DE6A356855}">
      <dgm:prSet/>
      <dgm:spPr/>
      <dgm:t>
        <a:bodyPr/>
        <a:lstStyle/>
        <a:p>
          <a:endParaRPr lang="en-US"/>
        </a:p>
      </dgm:t>
    </dgm:pt>
    <dgm:pt modelId="{80F8B550-FC73-4081-9AF0-6B5DBFC6EBE9}">
      <dgm:prSet/>
      <dgm:spPr/>
      <dgm:t>
        <a:bodyPr/>
        <a:lstStyle/>
        <a:p>
          <a:r>
            <a:rPr lang="en-GB"/>
            <a:t>Leading the person to become involved in criminal activity</a:t>
          </a:r>
          <a:endParaRPr lang="en-US"/>
        </a:p>
      </dgm:t>
    </dgm:pt>
    <dgm:pt modelId="{E0507F4D-AE60-439F-B892-DFC0CAFC290F}" type="parTrans" cxnId="{E4F07FF9-B777-47A3-B157-5C26549EC412}">
      <dgm:prSet/>
      <dgm:spPr/>
      <dgm:t>
        <a:bodyPr/>
        <a:lstStyle/>
        <a:p>
          <a:endParaRPr lang="en-US"/>
        </a:p>
      </dgm:t>
    </dgm:pt>
    <dgm:pt modelId="{B3314E21-20B6-4078-93F8-F545AAFA52A1}" type="sibTrans" cxnId="{E4F07FF9-B777-47A3-B157-5C26549EC412}">
      <dgm:prSet/>
      <dgm:spPr/>
      <dgm:t>
        <a:bodyPr/>
        <a:lstStyle/>
        <a:p>
          <a:endParaRPr lang="en-US"/>
        </a:p>
      </dgm:t>
    </dgm:pt>
    <dgm:pt modelId="{437F372F-E2E1-4D8A-8631-C6F3214FB54E}">
      <dgm:prSet/>
      <dgm:spPr/>
      <dgm:t>
        <a:bodyPr/>
        <a:lstStyle/>
        <a:p>
          <a:r>
            <a:rPr lang="en-GB"/>
            <a:t>Those who support retribution</a:t>
          </a:r>
          <a:endParaRPr lang="en-US"/>
        </a:p>
      </dgm:t>
    </dgm:pt>
    <dgm:pt modelId="{7ADC5C6A-428B-47FB-AEE8-5FC4D32C850E}" type="parTrans" cxnId="{0C54035F-D4CE-41A3-8225-5C4C781A3790}">
      <dgm:prSet/>
      <dgm:spPr/>
      <dgm:t>
        <a:bodyPr/>
        <a:lstStyle/>
        <a:p>
          <a:endParaRPr lang="en-US"/>
        </a:p>
      </dgm:t>
    </dgm:pt>
    <dgm:pt modelId="{2B148744-21E9-4100-BBA1-3F1D7B182B7F}" type="sibTrans" cxnId="{0C54035F-D4CE-41A3-8225-5C4C781A3790}">
      <dgm:prSet/>
      <dgm:spPr/>
      <dgm:t>
        <a:bodyPr/>
        <a:lstStyle/>
        <a:p>
          <a:endParaRPr lang="en-US"/>
        </a:p>
      </dgm:t>
    </dgm:pt>
    <dgm:pt modelId="{98BC47A0-056C-4748-92CF-17E7F2E18AAC}">
      <dgm:prSet/>
      <dgm:spPr/>
      <dgm:t>
        <a:bodyPr/>
        <a:lstStyle/>
        <a:p>
          <a:r>
            <a:rPr lang="en-GB"/>
            <a:t>See it as a justification for punishment as being </a:t>
          </a:r>
          <a:endParaRPr lang="en-US"/>
        </a:p>
      </dgm:t>
    </dgm:pt>
    <dgm:pt modelId="{B9D6C0AA-2E63-4DF7-9DAD-092EA83AA13D}" type="parTrans" cxnId="{7600BF13-DBEB-4EF0-8992-A3E6B7B7A737}">
      <dgm:prSet/>
      <dgm:spPr/>
      <dgm:t>
        <a:bodyPr/>
        <a:lstStyle/>
        <a:p>
          <a:endParaRPr lang="en-US"/>
        </a:p>
      </dgm:t>
    </dgm:pt>
    <dgm:pt modelId="{E055B52C-1627-4A93-A686-C39FC8F89D66}" type="sibTrans" cxnId="{7600BF13-DBEB-4EF0-8992-A3E6B7B7A737}">
      <dgm:prSet/>
      <dgm:spPr/>
      <dgm:t>
        <a:bodyPr/>
        <a:lstStyle/>
        <a:p>
          <a:endParaRPr lang="en-US"/>
        </a:p>
      </dgm:t>
    </dgm:pt>
    <dgm:pt modelId="{2BF65EB9-2752-4A03-B0D7-20D9FD9499AA}">
      <dgm:prSet/>
      <dgm:spPr/>
      <dgm:t>
        <a:bodyPr/>
        <a:lstStyle/>
        <a:p>
          <a:r>
            <a:rPr lang="en-GB"/>
            <a:t>Just, Right and necessary to punish </a:t>
          </a:r>
          <a:endParaRPr lang="en-US"/>
        </a:p>
      </dgm:t>
    </dgm:pt>
    <dgm:pt modelId="{3132C5EE-24CE-42E6-82AF-24A7957D3492}" type="parTrans" cxnId="{4E7873E6-DE41-449D-B758-BBEFB4E88519}">
      <dgm:prSet/>
      <dgm:spPr/>
      <dgm:t>
        <a:bodyPr/>
        <a:lstStyle/>
        <a:p>
          <a:endParaRPr lang="en-US"/>
        </a:p>
      </dgm:t>
    </dgm:pt>
    <dgm:pt modelId="{732C113D-8869-4F14-AC73-7511AB5D5382}" type="sibTrans" cxnId="{4E7873E6-DE41-449D-B758-BBEFB4E88519}">
      <dgm:prSet/>
      <dgm:spPr/>
      <dgm:t>
        <a:bodyPr/>
        <a:lstStyle/>
        <a:p>
          <a:endParaRPr lang="en-US"/>
        </a:p>
      </dgm:t>
    </dgm:pt>
    <dgm:pt modelId="{00EC7BBB-E541-47AE-83FE-214ADF0CC5B9}">
      <dgm:prSet/>
      <dgm:spPr/>
      <dgm:t>
        <a:bodyPr/>
        <a:lstStyle/>
        <a:p>
          <a:r>
            <a:rPr lang="en-GB"/>
            <a:t>And perhaps to do so severely</a:t>
          </a:r>
          <a:endParaRPr lang="en-US"/>
        </a:p>
      </dgm:t>
    </dgm:pt>
    <dgm:pt modelId="{9BF93C2E-66BA-41E9-81CE-5D25A0F04C07}" type="parTrans" cxnId="{0965659F-FA5D-4061-AF6C-37A61D80CAA5}">
      <dgm:prSet/>
      <dgm:spPr/>
      <dgm:t>
        <a:bodyPr/>
        <a:lstStyle/>
        <a:p>
          <a:endParaRPr lang="en-US"/>
        </a:p>
      </dgm:t>
    </dgm:pt>
    <dgm:pt modelId="{5E25011A-4135-4B60-8AB4-C8D81EB7F785}" type="sibTrans" cxnId="{0965659F-FA5D-4061-AF6C-37A61D80CAA5}">
      <dgm:prSet/>
      <dgm:spPr/>
      <dgm:t>
        <a:bodyPr/>
        <a:lstStyle/>
        <a:p>
          <a:endParaRPr lang="en-US"/>
        </a:p>
      </dgm:t>
    </dgm:pt>
    <dgm:pt modelId="{A83E9656-43F1-4458-ABFD-E74CDB5AF3B5}" type="pres">
      <dgm:prSet presAssocID="{04C0A379-64FD-4BFE-9065-BBD741446B4F}" presName="linear" presStyleCnt="0">
        <dgm:presLayoutVars>
          <dgm:dir/>
          <dgm:animLvl val="lvl"/>
          <dgm:resizeHandles val="exact"/>
        </dgm:presLayoutVars>
      </dgm:prSet>
      <dgm:spPr/>
    </dgm:pt>
    <dgm:pt modelId="{9EDA8FB6-32ED-4741-A8FD-23A0525357D2}" type="pres">
      <dgm:prSet presAssocID="{CB58CBEF-AE79-4C91-BA99-94A34967F2AD}" presName="parentLin" presStyleCnt="0"/>
      <dgm:spPr/>
    </dgm:pt>
    <dgm:pt modelId="{914B06C1-A2C5-4415-A597-BCA57968A47E}" type="pres">
      <dgm:prSet presAssocID="{CB58CBEF-AE79-4C91-BA99-94A34967F2AD}" presName="parentLeftMargin" presStyleLbl="node1" presStyleIdx="0" presStyleCnt="2"/>
      <dgm:spPr/>
    </dgm:pt>
    <dgm:pt modelId="{C2332593-EC14-4B3C-BFE6-4550285BA6E0}" type="pres">
      <dgm:prSet presAssocID="{CB58CBEF-AE79-4C91-BA99-94A34967F2AD}" presName="parentText" presStyleLbl="node1" presStyleIdx="0" presStyleCnt="2">
        <dgm:presLayoutVars>
          <dgm:chMax val="0"/>
          <dgm:bulletEnabled val="1"/>
        </dgm:presLayoutVars>
      </dgm:prSet>
      <dgm:spPr/>
    </dgm:pt>
    <dgm:pt modelId="{E0D1B70A-0582-4BC7-A053-228A2CBE50FD}" type="pres">
      <dgm:prSet presAssocID="{CB58CBEF-AE79-4C91-BA99-94A34967F2AD}" presName="negativeSpace" presStyleCnt="0"/>
      <dgm:spPr/>
    </dgm:pt>
    <dgm:pt modelId="{9C84FC53-6D9E-4E58-B9AA-4605E6F8D09D}" type="pres">
      <dgm:prSet presAssocID="{CB58CBEF-AE79-4C91-BA99-94A34967F2AD}" presName="childText" presStyleLbl="conFgAcc1" presStyleIdx="0" presStyleCnt="2">
        <dgm:presLayoutVars>
          <dgm:bulletEnabled val="1"/>
        </dgm:presLayoutVars>
      </dgm:prSet>
      <dgm:spPr/>
    </dgm:pt>
    <dgm:pt modelId="{4DA524B1-04D1-4C66-8EA3-0E608EBD4714}" type="pres">
      <dgm:prSet presAssocID="{F37EB7CB-0E38-403C-ABDD-5050EC34ADBD}" presName="spaceBetweenRectangles" presStyleCnt="0"/>
      <dgm:spPr/>
    </dgm:pt>
    <dgm:pt modelId="{40DFC434-CBEA-4C42-A966-96DBC0700470}" type="pres">
      <dgm:prSet presAssocID="{437F372F-E2E1-4D8A-8631-C6F3214FB54E}" presName="parentLin" presStyleCnt="0"/>
      <dgm:spPr/>
    </dgm:pt>
    <dgm:pt modelId="{21A94618-C3D6-47AF-AB31-EC2ADF74775A}" type="pres">
      <dgm:prSet presAssocID="{437F372F-E2E1-4D8A-8631-C6F3214FB54E}" presName="parentLeftMargin" presStyleLbl="node1" presStyleIdx="0" presStyleCnt="2"/>
      <dgm:spPr/>
    </dgm:pt>
    <dgm:pt modelId="{0EFD7249-6991-4A24-A1C4-C509F22986C4}" type="pres">
      <dgm:prSet presAssocID="{437F372F-E2E1-4D8A-8631-C6F3214FB54E}" presName="parentText" presStyleLbl="node1" presStyleIdx="1" presStyleCnt="2">
        <dgm:presLayoutVars>
          <dgm:chMax val="0"/>
          <dgm:bulletEnabled val="1"/>
        </dgm:presLayoutVars>
      </dgm:prSet>
      <dgm:spPr/>
    </dgm:pt>
    <dgm:pt modelId="{567E19DF-DA7A-43DA-9FCD-4A8FDE766089}" type="pres">
      <dgm:prSet presAssocID="{437F372F-E2E1-4D8A-8631-C6F3214FB54E}" presName="negativeSpace" presStyleCnt="0"/>
      <dgm:spPr/>
    </dgm:pt>
    <dgm:pt modelId="{06A72364-B7A2-4D7E-B0F5-D6812232BA5E}" type="pres">
      <dgm:prSet presAssocID="{437F372F-E2E1-4D8A-8631-C6F3214FB54E}" presName="childText" presStyleLbl="conFgAcc1" presStyleIdx="1" presStyleCnt="2">
        <dgm:presLayoutVars>
          <dgm:bulletEnabled val="1"/>
        </dgm:presLayoutVars>
      </dgm:prSet>
      <dgm:spPr/>
    </dgm:pt>
  </dgm:ptLst>
  <dgm:cxnLst>
    <dgm:cxn modelId="{FC1F050D-F199-4B6D-B11B-D5DE6A356855}" srcId="{CB58CBEF-AE79-4C91-BA99-94A34967F2AD}" destId="{6BC72F7F-AF08-4101-9405-CB63627923F1}" srcOrd="0" destOrd="0" parTransId="{D3B9EBBA-D498-459D-AF86-BEAD57B7BB97}" sibTransId="{2DA21274-47BE-4B1B-AE9F-3CD180380E60}"/>
    <dgm:cxn modelId="{7600BF13-DBEB-4EF0-8992-A3E6B7B7A737}" srcId="{437F372F-E2E1-4D8A-8631-C6F3214FB54E}" destId="{98BC47A0-056C-4748-92CF-17E7F2E18AAC}" srcOrd="0" destOrd="0" parTransId="{B9D6C0AA-2E63-4DF7-9DAD-092EA83AA13D}" sibTransId="{E055B52C-1627-4A93-A686-C39FC8F89D66}"/>
    <dgm:cxn modelId="{1DD6FA13-7372-4394-9880-9D9F96262690}" type="presOf" srcId="{437F372F-E2E1-4D8A-8631-C6F3214FB54E}" destId="{21A94618-C3D6-47AF-AB31-EC2ADF74775A}" srcOrd="0" destOrd="0" presId="urn:microsoft.com/office/officeart/2005/8/layout/list1"/>
    <dgm:cxn modelId="{0EB29231-684A-4757-9D29-A87DA46FA39C}" type="presOf" srcId="{00EC7BBB-E541-47AE-83FE-214ADF0CC5B9}" destId="{06A72364-B7A2-4D7E-B0F5-D6812232BA5E}" srcOrd="0" destOrd="2" presId="urn:microsoft.com/office/officeart/2005/8/layout/list1"/>
    <dgm:cxn modelId="{D7FBD33B-D63B-4EAD-BC25-69512AA2F009}" type="presOf" srcId="{2BF65EB9-2752-4A03-B0D7-20D9FD9499AA}" destId="{06A72364-B7A2-4D7E-B0F5-D6812232BA5E}" srcOrd="0" destOrd="1" presId="urn:microsoft.com/office/officeart/2005/8/layout/list1"/>
    <dgm:cxn modelId="{0C54035F-D4CE-41A3-8225-5C4C781A3790}" srcId="{04C0A379-64FD-4BFE-9065-BBD741446B4F}" destId="{437F372F-E2E1-4D8A-8631-C6F3214FB54E}" srcOrd="1" destOrd="0" parTransId="{7ADC5C6A-428B-47FB-AEE8-5FC4D32C850E}" sibTransId="{2B148744-21E9-4100-BBA1-3F1D7B182B7F}"/>
    <dgm:cxn modelId="{AAAC3E44-12CE-419C-B66A-8B3ADB780CBD}" type="presOf" srcId="{80F8B550-FC73-4081-9AF0-6B5DBFC6EBE9}" destId="{9C84FC53-6D9E-4E58-B9AA-4605E6F8D09D}" srcOrd="0" destOrd="1" presId="urn:microsoft.com/office/officeart/2005/8/layout/list1"/>
    <dgm:cxn modelId="{48E6B378-E166-4865-B7E2-D4C3754D7F95}" type="presOf" srcId="{437F372F-E2E1-4D8A-8631-C6F3214FB54E}" destId="{0EFD7249-6991-4A24-A1C4-C509F22986C4}" srcOrd="1" destOrd="0" presId="urn:microsoft.com/office/officeart/2005/8/layout/list1"/>
    <dgm:cxn modelId="{71922398-3CEE-4247-9456-C9BEBBFDF992}" type="presOf" srcId="{CB58CBEF-AE79-4C91-BA99-94A34967F2AD}" destId="{C2332593-EC14-4B3C-BFE6-4550285BA6E0}" srcOrd="1" destOrd="0" presId="urn:microsoft.com/office/officeart/2005/8/layout/list1"/>
    <dgm:cxn modelId="{0965659F-FA5D-4061-AF6C-37A61D80CAA5}" srcId="{437F372F-E2E1-4D8A-8631-C6F3214FB54E}" destId="{00EC7BBB-E541-47AE-83FE-214ADF0CC5B9}" srcOrd="2" destOrd="0" parTransId="{9BF93C2E-66BA-41E9-81CE-5D25A0F04C07}" sibTransId="{5E25011A-4135-4B60-8AB4-C8D81EB7F785}"/>
    <dgm:cxn modelId="{052415C2-4A57-402D-9C4C-114F01DAF262}" srcId="{04C0A379-64FD-4BFE-9065-BBD741446B4F}" destId="{CB58CBEF-AE79-4C91-BA99-94A34967F2AD}" srcOrd="0" destOrd="0" parTransId="{2214C958-DDC9-481B-B8AB-FD4D122D54C5}" sibTransId="{F37EB7CB-0E38-403C-ABDD-5050EC34ADBD}"/>
    <dgm:cxn modelId="{96A1F2D3-E14D-4C17-ABFA-171ACEF41925}" type="presOf" srcId="{98BC47A0-056C-4748-92CF-17E7F2E18AAC}" destId="{06A72364-B7A2-4D7E-B0F5-D6812232BA5E}" srcOrd="0" destOrd="0" presId="urn:microsoft.com/office/officeart/2005/8/layout/list1"/>
    <dgm:cxn modelId="{D524EDD9-A6D7-4D77-9B72-27D9C8829F18}" type="presOf" srcId="{CB58CBEF-AE79-4C91-BA99-94A34967F2AD}" destId="{914B06C1-A2C5-4415-A597-BCA57968A47E}" srcOrd="0" destOrd="0" presId="urn:microsoft.com/office/officeart/2005/8/layout/list1"/>
    <dgm:cxn modelId="{2D49B0E4-47E8-41D8-B0D3-E3E4938EAF50}" type="presOf" srcId="{6BC72F7F-AF08-4101-9405-CB63627923F1}" destId="{9C84FC53-6D9E-4E58-B9AA-4605E6F8D09D}" srcOrd="0" destOrd="0" presId="urn:microsoft.com/office/officeart/2005/8/layout/list1"/>
    <dgm:cxn modelId="{4E7873E6-DE41-449D-B758-BBEFB4E88519}" srcId="{437F372F-E2E1-4D8A-8631-C6F3214FB54E}" destId="{2BF65EB9-2752-4A03-B0D7-20D9FD9499AA}" srcOrd="1" destOrd="0" parTransId="{3132C5EE-24CE-42E6-82AF-24A7957D3492}" sibTransId="{732C113D-8869-4F14-AC73-7511AB5D5382}"/>
    <dgm:cxn modelId="{6D2390E9-46A5-415A-989E-A2D9ED22F0AF}" type="presOf" srcId="{04C0A379-64FD-4BFE-9065-BBD741446B4F}" destId="{A83E9656-43F1-4458-ABFD-E74CDB5AF3B5}" srcOrd="0" destOrd="0" presId="urn:microsoft.com/office/officeart/2005/8/layout/list1"/>
    <dgm:cxn modelId="{E4F07FF9-B777-47A3-B157-5C26549EC412}" srcId="{CB58CBEF-AE79-4C91-BA99-94A34967F2AD}" destId="{80F8B550-FC73-4081-9AF0-6B5DBFC6EBE9}" srcOrd="1" destOrd="0" parTransId="{E0507F4D-AE60-439F-B892-DFC0CAFC290F}" sibTransId="{B3314E21-20B6-4078-93F8-F545AAFA52A1}"/>
    <dgm:cxn modelId="{8FE5A7DF-C01C-4F2D-98DE-F29972DE2F7C}" type="presParOf" srcId="{A83E9656-43F1-4458-ABFD-E74CDB5AF3B5}" destId="{9EDA8FB6-32ED-4741-A8FD-23A0525357D2}" srcOrd="0" destOrd="0" presId="urn:microsoft.com/office/officeart/2005/8/layout/list1"/>
    <dgm:cxn modelId="{9B190DA3-7D08-4AB6-9692-85E711A42EC5}" type="presParOf" srcId="{9EDA8FB6-32ED-4741-A8FD-23A0525357D2}" destId="{914B06C1-A2C5-4415-A597-BCA57968A47E}" srcOrd="0" destOrd="0" presId="urn:microsoft.com/office/officeart/2005/8/layout/list1"/>
    <dgm:cxn modelId="{D0B5D726-7E9D-40CF-8351-FA47854A6ADB}" type="presParOf" srcId="{9EDA8FB6-32ED-4741-A8FD-23A0525357D2}" destId="{C2332593-EC14-4B3C-BFE6-4550285BA6E0}" srcOrd="1" destOrd="0" presId="urn:microsoft.com/office/officeart/2005/8/layout/list1"/>
    <dgm:cxn modelId="{FE031B3D-E466-4635-A03E-CA44EF04685D}" type="presParOf" srcId="{A83E9656-43F1-4458-ABFD-E74CDB5AF3B5}" destId="{E0D1B70A-0582-4BC7-A053-228A2CBE50FD}" srcOrd="1" destOrd="0" presId="urn:microsoft.com/office/officeart/2005/8/layout/list1"/>
    <dgm:cxn modelId="{2F3ADBB8-04DD-4370-AE68-C83A3FB64F57}" type="presParOf" srcId="{A83E9656-43F1-4458-ABFD-E74CDB5AF3B5}" destId="{9C84FC53-6D9E-4E58-B9AA-4605E6F8D09D}" srcOrd="2" destOrd="0" presId="urn:microsoft.com/office/officeart/2005/8/layout/list1"/>
    <dgm:cxn modelId="{B8217DA8-BAD7-4A87-BE4D-8A6A24BBE4C7}" type="presParOf" srcId="{A83E9656-43F1-4458-ABFD-E74CDB5AF3B5}" destId="{4DA524B1-04D1-4C66-8EA3-0E608EBD4714}" srcOrd="3" destOrd="0" presId="urn:microsoft.com/office/officeart/2005/8/layout/list1"/>
    <dgm:cxn modelId="{611EC751-21D5-4563-A83E-84909E1660DC}" type="presParOf" srcId="{A83E9656-43F1-4458-ABFD-E74CDB5AF3B5}" destId="{40DFC434-CBEA-4C42-A966-96DBC0700470}" srcOrd="4" destOrd="0" presId="urn:microsoft.com/office/officeart/2005/8/layout/list1"/>
    <dgm:cxn modelId="{0BE6DDC3-2F93-43AB-BB8C-BC6F097AE122}" type="presParOf" srcId="{40DFC434-CBEA-4C42-A966-96DBC0700470}" destId="{21A94618-C3D6-47AF-AB31-EC2ADF74775A}" srcOrd="0" destOrd="0" presId="urn:microsoft.com/office/officeart/2005/8/layout/list1"/>
    <dgm:cxn modelId="{815817B3-A4F0-469C-B935-B2C00A8879AC}" type="presParOf" srcId="{40DFC434-CBEA-4C42-A966-96DBC0700470}" destId="{0EFD7249-6991-4A24-A1C4-C509F22986C4}" srcOrd="1" destOrd="0" presId="urn:microsoft.com/office/officeart/2005/8/layout/list1"/>
    <dgm:cxn modelId="{EE8ECB25-EE42-479F-958D-B7B730B488A1}" type="presParOf" srcId="{A83E9656-43F1-4458-ABFD-E74CDB5AF3B5}" destId="{567E19DF-DA7A-43DA-9FCD-4A8FDE766089}" srcOrd="5" destOrd="0" presId="urn:microsoft.com/office/officeart/2005/8/layout/list1"/>
    <dgm:cxn modelId="{F9D8EF05-964E-4D16-8027-1571A3E2F9C6}" type="presParOf" srcId="{A83E9656-43F1-4458-ABFD-E74CDB5AF3B5}" destId="{06A72364-B7A2-4D7E-B0F5-D6812232BA5E}"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6E9C510-2969-4B89-A4A5-667E938C77BB}" type="doc">
      <dgm:prSet loTypeId="urn:microsoft.com/office/officeart/2005/8/layout/vList5" loCatId="list" qsTypeId="urn:microsoft.com/office/officeart/2005/8/quickstyle/simple2" qsCatId="simple" csTypeId="urn:microsoft.com/office/officeart/2005/8/colors/accent2_2" csCatId="accent2"/>
      <dgm:spPr/>
      <dgm:t>
        <a:bodyPr/>
        <a:lstStyle/>
        <a:p>
          <a:endParaRPr lang="en-US"/>
        </a:p>
      </dgm:t>
    </dgm:pt>
    <dgm:pt modelId="{A86853A4-2F4A-4156-8728-D698D29E132C}">
      <dgm:prSet/>
      <dgm:spPr/>
      <dgm:t>
        <a:bodyPr/>
        <a:lstStyle/>
        <a:p>
          <a:r>
            <a:rPr lang="en-GB"/>
            <a:t>This perspective proposes that punishment is </a:t>
          </a:r>
          <a:endParaRPr lang="en-US"/>
        </a:p>
      </dgm:t>
    </dgm:pt>
    <dgm:pt modelId="{963EA6BC-B953-40AA-B7C7-A8BEA030F5A2}" type="parTrans" cxnId="{A8356BE4-BFDA-420F-8006-8D49CA8A699E}">
      <dgm:prSet/>
      <dgm:spPr/>
      <dgm:t>
        <a:bodyPr/>
        <a:lstStyle/>
        <a:p>
          <a:endParaRPr lang="en-US"/>
        </a:p>
      </dgm:t>
    </dgm:pt>
    <dgm:pt modelId="{04174BAB-490C-4321-BAF7-C33858EAE8FA}" type="sibTrans" cxnId="{A8356BE4-BFDA-420F-8006-8D49CA8A699E}">
      <dgm:prSet/>
      <dgm:spPr/>
      <dgm:t>
        <a:bodyPr/>
        <a:lstStyle/>
        <a:p>
          <a:endParaRPr lang="en-US"/>
        </a:p>
      </dgm:t>
    </dgm:pt>
    <dgm:pt modelId="{670B8445-6E31-4D60-A19C-03CA46B382E2}">
      <dgm:prSet/>
      <dgm:spPr/>
      <dgm:t>
        <a:bodyPr/>
        <a:lstStyle/>
        <a:p>
          <a:r>
            <a:rPr lang="en-GB"/>
            <a:t>Just</a:t>
          </a:r>
          <a:endParaRPr lang="en-US"/>
        </a:p>
      </dgm:t>
    </dgm:pt>
    <dgm:pt modelId="{B64B3684-8A59-4BE6-BF04-26B482208990}" type="parTrans" cxnId="{4773A220-BEE1-4EC2-9575-202885FD5A30}">
      <dgm:prSet/>
      <dgm:spPr/>
      <dgm:t>
        <a:bodyPr/>
        <a:lstStyle/>
        <a:p>
          <a:endParaRPr lang="en-US"/>
        </a:p>
      </dgm:t>
    </dgm:pt>
    <dgm:pt modelId="{7CFB25A4-DB09-4519-B902-01DA2A81AEF4}" type="sibTrans" cxnId="{4773A220-BEE1-4EC2-9575-202885FD5A30}">
      <dgm:prSet/>
      <dgm:spPr/>
      <dgm:t>
        <a:bodyPr/>
        <a:lstStyle/>
        <a:p>
          <a:endParaRPr lang="en-US"/>
        </a:p>
      </dgm:t>
    </dgm:pt>
    <dgm:pt modelId="{1B138166-A701-49D5-A146-D8790B67DEE6}">
      <dgm:prSet/>
      <dgm:spPr/>
      <dgm:t>
        <a:bodyPr/>
        <a:lstStyle/>
        <a:p>
          <a:r>
            <a:rPr lang="en-GB"/>
            <a:t>Because it is </a:t>
          </a:r>
          <a:endParaRPr lang="en-US"/>
        </a:p>
      </dgm:t>
    </dgm:pt>
    <dgm:pt modelId="{8EB667CB-2850-4574-BBF2-A68A698F534A}" type="parTrans" cxnId="{AF7A2A6D-78FA-4CF4-83B7-AD9AF1F3C3D8}">
      <dgm:prSet/>
      <dgm:spPr/>
      <dgm:t>
        <a:bodyPr/>
        <a:lstStyle/>
        <a:p>
          <a:endParaRPr lang="en-US"/>
        </a:p>
      </dgm:t>
    </dgm:pt>
    <dgm:pt modelId="{9E22A965-E717-4693-B3C5-B90713CA63E2}" type="sibTrans" cxnId="{AF7A2A6D-78FA-4CF4-83B7-AD9AF1F3C3D8}">
      <dgm:prSet/>
      <dgm:spPr/>
      <dgm:t>
        <a:bodyPr/>
        <a:lstStyle/>
        <a:p>
          <a:endParaRPr lang="en-US"/>
        </a:p>
      </dgm:t>
    </dgm:pt>
    <dgm:pt modelId="{8CC80592-5961-49DF-B2D4-42FA1B4E9758}">
      <dgm:prSet/>
      <dgm:spPr/>
      <dgm:t>
        <a:bodyPr/>
        <a:lstStyle/>
        <a:p>
          <a:r>
            <a:rPr lang="en-GB"/>
            <a:t>Deserved</a:t>
          </a:r>
          <a:endParaRPr lang="en-US"/>
        </a:p>
      </dgm:t>
    </dgm:pt>
    <dgm:pt modelId="{9CCCBE97-6D64-428A-8902-A6BEA0BBEB4E}" type="parTrans" cxnId="{66FA67D7-8EB7-4096-9C40-F3E14E3048C9}">
      <dgm:prSet/>
      <dgm:spPr/>
      <dgm:t>
        <a:bodyPr/>
        <a:lstStyle/>
        <a:p>
          <a:endParaRPr lang="en-US"/>
        </a:p>
      </dgm:t>
    </dgm:pt>
    <dgm:pt modelId="{EA1549C7-4FE3-4020-A419-1C2BBD355117}" type="sibTrans" cxnId="{66FA67D7-8EB7-4096-9C40-F3E14E3048C9}">
      <dgm:prSet/>
      <dgm:spPr/>
      <dgm:t>
        <a:bodyPr/>
        <a:lstStyle/>
        <a:p>
          <a:endParaRPr lang="en-US"/>
        </a:p>
      </dgm:t>
    </dgm:pt>
    <dgm:pt modelId="{F1F1064F-C153-4434-A2B9-BC874F4BB43E}">
      <dgm:prSet/>
      <dgm:spPr/>
      <dgm:t>
        <a:bodyPr/>
        <a:lstStyle/>
        <a:p>
          <a:r>
            <a:rPr lang="en-GB"/>
            <a:t>It fulfils a balance of reciprocity</a:t>
          </a:r>
          <a:endParaRPr lang="en-US"/>
        </a:p>
      </dgm:t>
    </dgm:pt>
    <dgm:pt modelId="{364FAFF4-8BB8-4CA0-9507-3D6000475DF8}" type="parTrans" cxnId="{D963A4A7-7C04-4E6A-98EF-E67133FFBBE3}">
      <dgm:prSet/>
      <dgm:spPr/>
      <dgm:t>
        <a:bodyPr/>
        <a:lstStyle/>
        <a:p>
          <a:endParaRPr lang="en-US"/>
        </a:p>
      </dgm:t>
    </dgm:pt>
    <dgm:pt modelId="{FECB7271-3B1D-4C1E-9A03-4CA131829062}" type="sibTrans" cxnId="{D963A4A7-7C04-4E6A-98EF-E67133FFBBE3}">
      <dgm:prSet/>
      <dgm:spPr/>
      <dgm:t>
        <a:bodyPr/>
        <a:lstStyle/>
        <a:p>
          <a:endParaRPr lang="en-US"/>
        </a:p>
      </dgm:t>
    </dgm:pt>
    <dgm:pt modelId="{613267D8-6DE9-4F7E-985D-3F61DFDF9C1C}">
      <dgm:prSet/>
      <dgm:spPr/>
      <dgm:t>
        <a:bodyPr/>
        <a:lstStyle/>
        <a:p>
          <a:r>
            <a:rPr lang="en-GB"/>
            <a:t>And can be seen to have similarities to the doctrine of </a:t>
          </a:r>
          <a:endParaRPr lang="en-US"/>
        </a:p>
      </dgm:t>
    </dgm:pt>
    <dgm:pt modelId="{78E8687D-B0EF-4F77-95F8-A6D280623B2A}" type="parTrans" cxnId="{5BBE4ACB-26D4-40F9-AE20-9D892455C736}">
      <dgm:prSet/>
      <dgm:spPr/>
      <dgm:t>
        <a:bodyPr/>
        <a:lstStyle/>
        <a:p>
          <a:endParaRPr lang="en-US"/>
        </a:p>
      </dgm:t>
    </dgm:pt>
    <dgm:pt modelId="{DA42AC95-FF90-40F0-8995-6005AA45F8ED}" type="sibTrans" cxnId="{5BBE4ACB-26D4-40F9-AE20-9D892455C736}">
      <dgm:prSet/>
      <dgm:spPr/>
      <dgm:t>
        <a:bodyPr/>
        <a:lstStyle/>
        <a:p>
          <a:endParaRPr lang="en-US"/>
        </a:p>
      </dgm:t>
    </dgm:pt>
    <dgm:pt modelId="{0ACC9326-86C6-4F66-9505-1DC056644516}">
      <dgm:prSet/>
      <dgm:spPr/>
      <dgm:t>
        <a:bodyPr/>
        <a:lstStyle/>
        <a:p>
          <a:r>
            <a:rPr lang="en-GB" i="1"/>
            <a:t>Lex talionis </a:t>
          </a:r>
          <a:endParaRPr lang="en-US"/>
        </a:p>
      </dgm:t>
    </dgm:pt>
    <dgm:pt modelId="{CD702587-080A-48DD-9811-D5BC78DEC970}" type="parTrans" cxnId="{1967F7A0-8E93-4927-8B40-239A2B5B1BEA}">
      <dgm:prSet/>
      <dgm:spPr/>
      <dgm:t>
        <a:bodyPr/>
        <a:lstStyle/>
        <a:p>
          <a:endParaRPr lang="en-US"/>
        </a:p>
      </dgm:t>
    </dgm:pt>
    <dgm:pt modelId="{55D60995-E84D-4E73-913A-2931CC704D38}" type="sibTrans" cxnId="{1967F7A0-8E93-4927-8B40-239A2B5B1BEA}">
      <dgm:prSet/>
      <dgm:spPr/>
      <dgm:t>
        <a:bodyPr/>
        <a:lstStyle/>
        <a:p>
          <a:endParaRPr lang="en-US"/>
        </a:p>
      </dgm:t>
    </dgm:pt>
    <dgm:pt modelId="{85354CC2-4F0B-496B-8888-EE94FA308420}">
      <dgm:prSet/>
      <dgm:spPr/>
      <dgm:t>
        <a:bodyPr/>
        <a:lstStyle/>
        <a:p>
          <a:r>
            <a:rPr lang="en-GB" i="1"/>
            <a:t>More commonly referred to as</a:t>
          </a:r>
          <a:endParaRPr lang="en-US"/>
        </a:p>
      </dgm:t>
    </dgm:pt>
    <dgm:pt modelId="{16831320-0996-43AD-B14A-CCED4D12FDBC}" type="parTrans" cxnId="{425C0A7C-CE31-4E5E-A13C-59AFA57F98FF}">
      <dgm:prSet/>
      <dgm:spPr/>
      <dgm:t>
        <a:bodyPr/>
        <a:lstStyle/>
        <a:p>
          <a:endParaRPr lang="en-US"/>
        </a:p>
      </dgm:t>
    </dgm:pt>
    <dgm:pt modelId="{D7120517-06A1-4EE6-B3B0-5BB183A8AA3C}" type="sibTrans" cxnId="{425C0A7C-CE31-4E5E-A13C-59AFA57F98FF}">
      <dgm:prSet/>
      <dgm:spPr/>
      <dgm:t>
        <a:bodyPr/>
        <a:lstStyle/>
        <a:p>
          <a:endParaRPr lang="en-US"/>
        </a:p>
      </dgm:t>
    </dgm:pt>
    <dgm:pt modelId="{D869EC06-D594-478F-AE9C-D46E3A8D0770}">
      <dgm:prSet/>
      <dgm:spPr/>
      <dgm:t>
        <a:bodyPr/>
        <a:lstStyle/>
        <a:p>
          <a:r>
            <a:rPr lang="en-GB" i="1"/>
            <a:t>‘an eye for an eye, a tooth for a tooth’.</a:t>
          </a:r>
          <a:endParaRPr lang="en-US"/>
        </a:p>
      </dgm:t>
    </dgm:pt>
    <dgm:pt modelId="{1E8B6972-311F-493D-AB33-AC798D941938}" type="parTrans" cxnId="{DD06399D-1975-4FC2-80C4-4EC51019F3AA}">
      <dgm:prSet/>
      <dgm:spPr/>
      <dgm:t>
        <a:bodyPr/>
        <a:lstStyle/>
        <a:p>
          <a:endParaRPr lang="en-US"/>
        </a:p>
      </dgm:t>
    </dgm:pt>
    <dgm:pt modelId="{405290B4-4D8C-4F04-BB67-7660A49D1CA4}" type="sibTrans" cxnId="{DD06399D-1975-4FC2-80C4-4EC51019F3AA}">
      <dgm:prSet/>
      <dgm:spPr/>
      <dgm:t>
        <a:bodyPr/>
        <a:lstStyle/>
        <a:p>
          <a:endParaRPr lang="en-US"/>
        </a:p>
      </dgm:t>
    </dgm:pt>
    <dgm:pt modelId="{A0DA8F48-285C-4B13-A1A0-474BCCCD7B9F}" type="pres">
      <dgm:prSet presAssocID="{86E9C510-2969-4B89-A4A5-667E938C77BB}" presName="Name0" presStyleCnt="0">
        <dgm:presLayoutVars>
          <dgm:dir/>
          <dgm:animLvl val="lvl"/>
          <dgm:resizeHandles val="exact"/>
        </dgm:presLayoutVars>
      </dgm:prSet>
      <dgm:spPr/>
    </dgm:pt>
    <dgm:pt modelId="{1C87DAE0-F804-40EB-B3CB-E8767D619DBF}" type="pres">
      <dgm:prSet presAssocID="{A86853A4-2F4A-4156-8728-D698D29E132C}" presName="linNode" presStyleCnt="0"/>
      <dgm:spPr/>
    </dgm:pt>
    <dgm:pt modelId="{21406C50-5F9D-432D-ADF5-7DE184625213}" type="pres">
      <dgm:prSet presAssocID="{A86853A4-2F4A-4156-8728-D698D29E132C}" presName="parentText" presStyleLbl="node1" presStyleIdx="0" presStyleCnt="2">
        <dgm:presLayoutVars>
          <dgm:chMax val="1"/>
          <dgm:bulletEnabled val="1"/>
        </dgm:presLayoutVars>
      </dgm:prSet>
      <dgm:spPr/>
    </dgm:pt>
    <dgm:pt modelId="{EFD9094A-58B4-4B2D-85A3-FA4D1E0BC0D2}" type="pres">
      <dgm:prSet presAssocID="{A86853A4-2F4A-4156-8728-D698D29E132C}" presName="descendantText" presStyleLbl="alignAccFollowNode1" presStyleIdx="0" presStyleCnt="2">
        <dgm:presLayoutVars>
          <dgm:bulletEnabled val="1"/>
        </dgm:presLayoutVars>
      </dgm:prSet>
      <dgm:spPr/>
    </dgm:pt>
    <dgm:pt modelId="{8FF5F14A-A494-4058-9B64-FA284FC20F49}" type="pres">
      <dgm:prSet presAssocID="{04174BAB-490C-4321-BAF7-C33858EAE8FA}" presName="sp" presStyleCnt="0"/>
      <dgm:spPr/>
    </dgm:pt>
    <dgm:pt modelId="{A188A963-9BE1-42AB-BEE9-8EED3E876598}" type="pres">
      <dgm:prSet presAssocID="{613267D8-6DE9-4F7E-985D-3F61DFDF9C1C}" presName="linNode" presStyleCnt="0"/>
      <dgm:spPr/>
    </dgm:pt>
    <dgm:pt modelId="{147C5CD8-7963-450C-A861-34F529A80BDE}" type="pres">
      <dgm:prSet presAssocID="{613267D8-6DE9-4F7E-985D-3F61DFDF9C1C}" presName="parentText" presStyleLbl="node1" presStyleIdx="1" presStyleCnt="2">
        <dgm:presLayoutVars>
          <dgm:chMax val="1"/>
          <dgm:bulletEnabled val="1"/>
        </dgm:presLayoutVars>
      </dgm:prSet>
      <dgm:spPr/>
    </dgm:pt>
    <dgm:pt modelId="{CDE8B306-BB41-419D-A631-E79FC66FB5DC}" type="pres">
      <dgm:prSet presAssocID="{613267D8-6DE9-4F7E-985D-3F61DFDF9C1C}" presName="descendantText" presStyleLbl="alignAccFollowNode1" presStyleIdx="1" presStyleCnt="2">
        <dgm:presLayoutVars>
          <dgm:bulletEnabled val="1"/>
        </dgm:presLayoutVars>
      </dgm:prSet>
      <dgm:spPr/>
    </dgm:pt>
  </dgm:ptLst>
  <dgm:cxnLst>
    <dgm:cxn modelId="{C6E55404-EF9E-4958-ADBE-AEA3044F8D47}" type="presOf" srcId="{A86853A4-2F4A-4156-8728-D698D29E132C}" destId="{21406C50-5F9D-432D-ADF5-7DE184625213}" srcOrd="0" destOrd="0" presId="urn:microsoft.com/office/officeart/2005/8/layout/vList5"/>
    <dgm:cxn modelId="{54BE5115-1CA1-41FA-8875-F9709235C403}" type="presOf" srcId="{D869EC06-D594-478F-AE9C-D46E3A8D0770}" destId="{CDE8B306-BB41-419D-A631-E79FC66FB5DC}" srcOrd="0" destOrd="2" presId="urn:microsoft.com/office/officeart/2005/8/layout/vList5"/>
    <dgm:cxn modelId="{4773A220-BEE1-4EC2-9575-202885FD5A30}" srcId="{A86853A4-2F4A-4156-8728-D698D29E132C}" destId="{670B8445-6E31-4D60-A19C-03CA46B382E2}" srcOrd="0" destOrd="0" parTransId="{B64B3684-8A59-4BE6-BF04-26B482208990}" sibTransId="{7CFB25A4-DB09-4519-B902-01DA2A81AEF4}"/>
    <dgm:cxn modelId="{4FFC0A6C-D00B-4940-A3D6-12BAE1491763}" type="presOf" srcId="{613267D8-6DE9-4F7E-985D-3F61DFDF9C1C}" destId="{147C5CD8-7963-450C-A861-34F529A80BDE}" srcOrd="0" destOrd="0" presId="urn:microsoft.com/office/officeart/2005/8/layout/vList5"/>
    <dgm:cxn modelId="{AF7A2A6D-78FA-4CF4-83B7-AD9AF1F3C3D8}" srcId="{A86853A4-2F4A-4156-8728-D698D29E132C}" destId="{1B138166-A701-49D5-A146-D8790B67DEE6}" srcOrd="1" destOrd="0" parTransId="{8EB667CB-2850-4574-BBF2-A68A698F534A}" sibTransId="{9E22A965-E717-4693-B3C5-B90713CA63E2}"/>
    <dgm:cxn modelId="{F77F7054-FCE2-4D85-A947-D869237075E1}" type="presOf" srcId="{0ACC9326-86C6-4F66-9505-1DC056644516}" destId="{CDE8B306-BB41-419D-A631-E79FC66FB5DC}" srcOrd="0" destOrd="0" presId="urn:microsoft.com/office/officeart/2005/8/layout/vList5"/>
    <dgm:cxn modelId="{68F4A077-46C5-4EA5-9909-432F8AA5D6F0}" type="presOf" srcId="{1B138166-A701-49D5-A146-D8790B67DEE6}" destId="{EFD9094A-58B4-4B2D-85A3-FA4D1E0BC0D2}" srcOrd="0" destOrd="1" presId="urn:microsoft.com/office/officeart/2005/8/layout/vList5"/>
    <dgm:cxn modelId="{425C0A7C-CE31-4E5E-A13C-59AFA57F98FF}" srcId="{0ACC9326-86C6-4F66-9505-1DC056644516}" destId="{85354CC2-4F0B-496B-8888-EE94FA308420}" srcOrd="0" destOrd="0" parTransId="{16831320-0996-43AD-B14A-CCED4D12FDBC}" sibTransId="{D7120517-06A1-4EE6-B3B0-5BB183A8AA3C}"/>
    <dgm:cxn modelId="{D0EE4C7E-5921-424B-A59B-095F723C480B}" type="presOf" srcId="{8CC80592-5961-49DF-B2D4-42FA1B4E9758}" destId="{EFD9094A-58B4-4B2D-85A3-FA4D1E0BC0D2}" srcOrd="0" destOrd="2" presId="urn:microsoft.com/office/officeart/2005/8/layout/vList5"/>
    <dgm:cxn modelId="{DD06399D-1975-4FC2-80C4-4EC51019F3AA}" srcId="{0ACC9326-86C6-4F66-9505-1DC056644516}" destId="{D869EC06-D594-478F-AE9C-D46E3A8D0770}" srcOrd="1" destOrd="0" parTransId="{1E8B6972-311F-493D-AB33-AC798D941938}" sibTransId="{405290B4-4D8C-4F04-BB67-7660A49D1CA4}"/>
    <dgm:cxn modelId="{1967F7A0-8E93-4927-8B40-239A2B5B1BEA}" srcId="{613267D8-6DE9-4F7E-985D-3F61DFDF9C1C}" destId="{0ACC9326-86C6-4F66-9505-1DC056644516}" srcOrd="0" destOrd="0" parTransId="{CD702587-080A-48DD-9811-D5BC78DEC970}" sibTransId="{55D60995-E84D-4E73-913A-2931CC704D38}"/>
    <dgm:cxn modelId="{4CC0F2A3-EE19-4856-B85B-70A776498FE4}" type="presOf" srcId="{85354CC2-4F0B-496B-8888-EE94FA308420}" destId="{CDE8B306-BB41-419D-A631-E79FC66FB5DC}" srcOrd="0" destOrd="1" presId="urn:microsoft.com/office/officeart/2005/8/layout/vList5"/>
    <dgm:cxn modelId="{D963A4A7-7C04-4E6A-98EF-E67133FFBBE3}" srcId="{A86853A4-2F4A-4156-8728-D698D29E132C}" destId="{F1F1064F-C153-4434-A2B9-BC874F4BB43E}" srcOrd="3" destOrd="0" parTransId="{364FAFF4-8BB8-4CA0-9507-3D6000475DF8}" sibTransId="{FECB7271-3B1D-4C1E-9A03-4CA131829062}"/>
    <dgm:cxn modelId="{5BBE4ACB-26D4-40F9-AE20-9D892455C736}" srcId="{86E9C510-2969-4B89-A4A5-667E938C77BB}" destId="{613267D8-6DE9-4F7E-985D-3F61DFDF9C1C}" srcOrd="1" destOrd="0" parTransId="{78E8687D-B0EF-4F77-95F8-A6D280623B2A}" sibTransId="{DA42AC95-FF90-40F0-8995-6005AA45F8ED}"/>
    <dgm:cxn modelId="{CB9DF1CD-4459-444C-89E3-D04FC9B18440}" type="presOf" srcId="{670B8445-6E31-4D60-A19C-03CA46B382E2}" destId="{EFD9094A-58B4-4B2D-85A3-FA4D1E0BC0D2}" srcOrd="0" destOrd="0" presId="urn:microsoft.com/office/officeart/2005/8/layout/vList5"/>
    <dgm:cxn modelId="{225BD5D0-344D-4CCF-9601-AB71F2B565AF}" type="presOf" srcId="{86E9C510-2969-4B89-A4A5-667E938C77BB}" destId="{A0DA8F48-285C-4B13-A1A0-474BCCCD7B9F}" srcOrd="0" destOrd="0" presId="urn:microsoft.com/office/officeart/2005/8/layout/vList5"/>
    <dgm:cxn modelId="{66FA67D7-8EB7-4096-9C40-F3E14E3048C9}" srcId="{A86853A4-2F4A-4156-8728-D698D29E132C}" destId="{8CC80592-5961-49DF-B2D4-42FA1B4E9758}" srcOrd="2" destOrd="0" parTransId="{9CCCBE97-6D64-428A-8902-A6BEA0BBEB4E}" sibTransId="{EA1549C7-4FE3-4020-A419-1C2BBD355117}"/>
    <dgm:cxn modelId="{A8356BE4-BFDA-420F-8006-8D49CA8A699E}" srcId="{86E9C510-2969-4B89-A4A5-667E938C77BB}" destId="{A86853A4-2F4A-4156-8728-D698D29E132C}" srcOrd="0" destOrd="0" parTransId="{963EA6BC-B953-40AA-B7C7-A8BEA030F5A2}" sibTransId="{04174BAB-490C-4321-BAF7-C33858EAE8FA}"/>
    <dgm:cxn modelId="{F65099F5-585B-446E-9700-D0D70AFFC7DF}" type="presOf" srcId="{F1F1064F-C153-4434-A2B9-BC874F4BB43E}" destId="{EFD9094A-58B4-4B2D-85A3-FA4D1E0BC0D2}" srcOrd="0" destOrd="3" presId="urn:microsoft.com/office/officeart/2005/8/layout/vList5"/>
    <dgm:cxn modelId="{286D5BAB-8723-4217-8B7D-8F78F8EAF761}" type="presParOf" srcId="{A0DA8F48-285C-4B13-A1A0-474BCCCD7B9F}" destId="{1C87DAE0-F804-40EB-B3CB-E8767D619DBF}" srcOrd="0" destOrd="0" presId="urn:microsoft.com/office/officeart/2005/8/layout/vList5"/>
    <dgm:cxn modelId="{17C4EF9E-E176-4CE9-A8A7-67133E86D229}" type="presParOf" srcId="{1C87DAE0-F804-40EB-B3CB-E8767D619DBF}" destId="{21406C50-5F9D-432D-ADF5-7DE184625213}" srcOrd="0" destOrd="0" presId="urn:microsoft.com/office/officeart/2005/8/layout/vList5"/>
    <dgm:cxn modelId="{3F961C93-D922-4BBB-951E-CCDFB8539EC9}" type="presParOf" srcId="{1C87DAE0-F804-40EB-B3CB-E8767D619DBF}" destId="{EFD9094A-58B4-4B2D-85A3-FA4D1E0BC0D2}" srcOrd="1" destOrd="0" presId="urn:microsoft.com/office/officeart/2005/8/layout/vList5"/>
    <dgm:cxn modelId="{7A467270-C55E-40CC-8171-85186FE0BACF}" type="presParOf" srcId="{A0DA8F48-285C-4B13-A1A0-474BCCCD7B9F}" destId="{8FF5F14A-A494-4058-9B64-FA284FC20F49}" srcOrd="1" destOrd="0" presId="urn:microsoft.com/office/officeart/2005/8/layout/vList5"/>
    <dgm:cxn modelId="{46145701-D2EA-4DC6-8ED5-25EDEB3F77F1}" type="presParOf" srcId="{A0DA8F48-285C-4B13-A1A0-474BCCCD7B9F}" destId="{A188A963-9BE1-42AB-BEE9-8EED3E876598}" srcOrd="2" destOrd="0" presId="urn:microsoft.com/office/officeart/2005/8/layout/vList5"/>
    <dgm:cxn modelId="{1A198BC8-F31A-437B-821C-55FA2F322E8C}" type="presParOf" srcId="{A188A963-9BE1-42AB-BEE9-8EED3E876598}" destId="{147C5CD8-7963-450C-A861-34F529A80BDE}" srcOrd="0" destOrd="0" presId="urn:microsoft.com/office/officeart/2005/8/layout/vList5"/>
    <dgm:cxn modelId="{F8AA6A50-4972-475E-BF24-1C4EB339B6FD}" type="presParOf" srcId="{A188A963-9BE1-42AB-BEE9-8EED3E876598}" destId="{CDE8B306-BB41-419D-A631-E79FC66FB5D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212005A-8164-4BCE-8A13-5C323585C625}" type="doc">
      <dgm:prSet loTypeId="urn:microsoft.com/office/officeart/2018/2/layout/IconLabelDescriptionList" loCatId="icon" qsTypeId="urn:microsoft.com/office/officeart/2005/8/quickstyle/simple1" qsCatId="simple" csTypeId="urn:microsoft.com/office/officeart/2005/8/colors/accent2_2" csCatId="accent2" phldr="1"/>
      <dgm:spPr/>
      <dgm:t>
        <a:bodyPr/>
        <a:lstStyle/>
        <a:p>
          <a:endParaRPr lang="en-US"/>
        </a:p>
      </dgm:t>
    </dgm:pt>
    <dgm:pt modelId="{F5D30644-8A88-4563-9CF4-742E2A3B1150}">
      <dgm:prSet custT="1"/>
      <dgm:spPr/>
      <dgm:t>
        <a:bodyPr/>
        <a:lstStyle/>
        <a:p>
          <a:pPr>
            <a:defRPr b="1"/>
          </a:pPr>
          <a:r>
            <a:rPr lang="en-GB" sz="1800" dirty="0"/>
            <a:t>Punishment as </a:t>
          </a:r>
          <a:endParaRPr lang="en-US" sz="1800" dirty="0"/>
        </a:p>
      </dgm:t>
    </dgm:pt>
    <dgm:pt modelId="{30BFFAD0-5B43-4841-9A53-43662BEE089A}" type="parTrans" cxnId="{BC1E6F6B-3F9C-4573-8CC1-E95EB6F9ADFC}">
      <dgm:prSet/>
      <dgm:spPr/>
      <dgm:t>
        <a:bodyPr/>
        <a:lstStyle/>
        <a:p>
          <a:endParaRPr lang="en-US"/>
        </a:p>
      </dgm:t>
    </dgm:pt>
    <dgm:pt modelId="{6790DC24-0230-456D-B188-182645B38AF1}" type="sibTrans" cxnId="{BC1E6F6B-3F9C-4573-8CC1-E95EB6F9ADFC}">
      <dgm:prSet/>
      <dgm:spPr/>
      <dgm:t>
        <a:bodyPr/>
        <a:lstStyle/>
        <a:p>
          <a:endParaRPr lang="en-US"/>
        </a:p>
      </dgm:t>
    </dgm:pt>
    <dgm:pt modelId="{F28220DA-353F-43B9-88AF-4A7C26CDB6CA}">
      <dgm:prSet custT="1"/>
      <dgm:spPr/>
      <dgm:t>
        <a:bodyPr/>
        <a:lstStyle/>
        <a:p>
          <a:r>
            <a:rPr lang="en-GB" sz="1600"/>
            <a:t>a disincentive to engage in certain conduct</a:t>
          </a:r>
          <a:endParaRPr lang="en-US" sz="1600"/>
        </a:p>
      </dgm:t>
    </dgm:pt>
    <dgm:pt modelId="{02E7DABE-E1E8-4565-B50A-00603FE6B27C}" type="parTrans" cxnId="{53134141-BE86-4540-A683-B684BB3CEBAF}">
      <dgm:prSet/>
      <dgm:spPr/>
      <dgm:t>
        <a:bodyPr/>
        <a:lstStyle/>
        <a:p>
          <a:endParaRPr lang="en-US"/>
        </a:p>
      </dgm:t>
    </dgm:pt>
    <dgm:pt modelId="{3AA82CB1-2827-4C19-AD5B-BBAFAF9E5632}" type="sibTrans" cxnId="{53134141-BE86-4540-A683-B684BB3CEBAF}">
      <dgm:prSet/>
      <dgm:spPr/>
      <dgm:t>
        <a:bodyPr/>
        <a:lstStyle/>
        <a:p>
          <a:endParaRPr lang="en-US"/>
        </a:p>
      </dgm:t>
    </dgm:pt>
    <dgm:pt modelId="{4D6BFC74-BE94-470B-B051-434A9E801E38}">
      <dgm:prSet custT="1"/>
      <dgm:spPr/>
      <dgm:t>
        <a:bodyPr/>
        <a:lstStyle/>
        <a:p>
          <a:r>
            <a:rPr lang="en-GB" sz="1600" dirty="0"/>
            <a:t>and there must be an element of general deterrence</a:t>
          </a:r>
          <a:endParaRPr lang="en-US" sz="1600" dirty="0"/>
        </a:p>
      </dgm:t>
    </dgm:pt>
    <dgm:pt modelId="{327BD019-14CB-46D0-AA36-8E2FCABD2BA2}" type="parTrans" cxnId="{2E9E566D-DC75-4D49-989B-C5544FCFEBB3}">
      <dgm:prSet/>
      <dgm:spPr/>
      <dgm:t>
        <a:bodyPr/>
        <a:lstStyle/>
        <a:p>
          <a:endParaRPr lang="en-US"/>
        </a:p>
      </dgm:t>
    </dgm:pt>
    <dgm:pt modelId="{7D3DA4FE-B47B-44B2-BC39-4D9F81CA6220}" type="sibTrans" cxnId="{2E9E566D-DC75-4D49-989B-C5544FCFEBB3}">
      <dgm:prSet/>
      <dgm:spPr/>
      <dgm:t>
        <a:bodyPr/>
        <a:lstStyle/>
        <a:p>
          <a:endParaRPr lang="en-US"/>
        </a:p>
      </dgm:t>
    </dgm:pt>
    <dgm:pt modelId="{FFDB226B-B845-441F-8B71-AEF9FEE4393B}">
      <dgm:prSet custT="1"/>
      <dgm:spPr/>
      <dgm:t>
        <a:bodyPr/>
        <a:lstStyle/>
        <a:p>
          <a:pPr>
            <a:defRPr b="1"/>
          </a:pPr>
          <a:r>
            <a:rPr lang="en-GB" sz="1800" dirty="0"/>
            <a:t>Deterrence nevertheless requires </a:t>
          </a:r>
          <a:endParaRPr lang="en-US" sz="1800" dirty="0"/>
        </a:p>
      </dgm:t>
    </dgm:pt>
    <dgm:pt modelId="{D7E019BD-E6FC-476F-81C7-E4B636F958EE}" type="parTrans" cxnId="{F58B0490-715C-418E-B933-F63AA99C6104}">
      <dgm:prSet/>
      <dgm:spPr/>
      <dgm:t>
        <a:bodyPr/>
        <a:lstStyle/>
        <a:p>
          <a:endParaRPr lang="en-US"/>
        </a:p>
      </dgm:t>
    </dgm:pt>
    <dgm:pt modelId="{327327EA-D0EA-4F93-BCBC-7E337D9F7605}" type="sibTrans" cxnId="{F58B0490-715C-418E-B933-F63AA99C6104}">
      <dgm:prSet/>
      <dgm:spPr/>
      <dgm:t>
        <a:bodyPr/>
        <a:lstStyle/>
        <a:p>
          <a:endParaRPr lang="en-US"/>
        </a:p>
      </dgm:t>
    </dgm:pt>
    <dgm:pt modelId="{D8C3EE93-4C02-432E-902D-B8EE9D8186DA}">
      <dgm:prSet custT="1"/>
      <dgm:spPr/>
      <dgm:t>
        <a:bodyPr/>
        <a:lstStyle/>
        <a:p>
          <a:r>
            <a:rPr lang="en-GB" sz="1600"/>
            <a:t>the concept of desert </a:t>
          </a:r>
          <a:endParaRPr lang="en-US" sz="1600"/>
        </a:p>
      </dgm:t>
    </dgm:pt>
    <dgm:pt modelId="{FE197DA2-0DC8-467A-A538-2481FFC1D49E}" type="parTrans" cxnId="{13EA3D20-0947-4605-BDD6-5F61B636C46E}">
      <dgm:prSet/>
      <dgm:spPr/>
      <dgm:t>
        <a:bodyPr/>
        <a:lstStyle/>
        <a:p>
          <a:endParaRPr lang="en-US"/>
        </a:p>
      </dgm:t>
    </dgm:pt>
    <dgm:pt modelId="{EC5A0FFE-0DC3-43E0-BD17-4BDE8AEB5EC1}" type="sibTrans" cxnId="{13EA3D20-0947-4605-BDD6-5F61B636C46E}">
      <dgm:prSet/>
      <dgm:spPr/>
      <dgm:t>
        <a:bodyPr/>
        <a:lstStyle/>
        <a:p>
          <a:endParaRPr lang="en-US"/>
        </a:p>
      </dgm:t>
    </dgm:pt>
    <dgm:pt modelId="{43589846-10D8-4AF4-A175-CB5E3C199B1A}">
      <dgm:prSet custT="1"/>
      <dgm:spPr/>
      <dgm:t>
        <a:bodyPr/>
        <a:lstStyle/>
        <a:p>
          <a:r>
            <a:rPr lang="en-GB" sz="1600"/>
            <a:t>to limit the severity of the punishment </a:t>
          </a:r>
          <a:endParaRPr lang="en-US" sz="1600"/>
        </a:p>
      </dgm:t>
    </dgm:pt>
    <dgm:pt modelId="{F8C5B775-344E-4C10-B2B3-B20F928CC4BF}" type="parTrans" cxnId="{8993176F-B430-422D-AE13-9D296555219C}">
      <dgm:prSet/>
      <dgm:spPr/>
      <dgm:t>
        <a:bodyPr/>
        <a:lstStyle/>
        <a:p>
          <a:endParaRPr lang="en-US"/>
        </a:p>
      </dgm:t>
    </dgm:pt>
    <dgm:pt modelId="{7CC1DFCD-DA30-43DB-AD1C-3BD4F0CFA964}" type="sibTrans" cxnId="{8993176F-B430-422D-AE13-9D296555219C}">
      <dgm:prSet/>
      <dgm:spPr/>
      <dgm:t>
        <a:bodyPr/>
        <a:lstStyle/>
        <a:p>
          <a:endParaRPr lang="en-US"/>
        </a:p>
      </dgm:t>
    </dgm:pt>
    <dgm:pt modelId="{2CF71EA4-275E-4C5C-9E78-47E5EB279BAC}">
      <dgm:prSet custT="1"/>
      <dgm:spPr/>
      <dgm:t>
        <a:bodyPr/>
        <a:lstStyle/>
        <a:p>
          <a:r>
            <a:rPr lang="en-GB" sz="1600" dirty="0"/>
            <a:t>so that the individual is not excessively punished </a:t>
          </a:r>
          <a:endParaRPr lang="en-US" sz="1600" dirty="0"/>
        </a:p>
      </dgm:t>
    </dgm:pt>
    <dgm:pt modelId="{EE6271CF-99A9-4D27-BDC7-05D63A3A9AC9}" type="parTrans" cxnId="{D71F3153-E301-4699-926E-6B4A9673435B}">
      <dgm:prSet/>
      <dgm:spPr/>
      <dgm:t>
        <a:bodyPr/>
        <a:lstStyle/>
        <a:p>
          <a:endParaRPr lang="en-US"/>
        </a:p>
      </dgm:t>
    </dgm:pt>
    <dgm:pt modelId="{AE876BD8-96F3-4222-AA73-CDDB2805D5BD}" type="sibTrans" cxnId="{D71F3153-E301-4699-926E-6B4A9673435B}">
      <dgm:prSet/>
      <dgm:spPr/>
      <dgm:t>
        <a:bodyPr/>
        <a:lstStyle/>
        <a:p>
          <a:endParaRPr lang="en-US"/>
        </a:p>
      </dgm:t>
    </dgm:pt>
    <dgm:pt modelId="{70145FB6-A7FF-478E-BF6D-E1A4226C0727}">
      <dgm:prSet custT="1"/>
      <dgm:spPr/>
      <dgm:t>
        <a:bodyPr/>
        <a:lstStyle/>
        <a:p>
          <a:r>
            <a:rPr lang="en-GB" sz="1600" dirty="0"/>
            <a:t>for the sake of greater social gain</a:t>
          </a:r>
          <a:endParaRPr lang="en-US" sz="1600" dirty="0"/>
        </a:p>
      </dgm:t>
    </dgm:pt>
    <dgm:pt modelId="{A804B14E-CEBF-4A67-8419-C2F69EB2D777}" type="parTrans" cxnId="{E5FEA287-737F-46F4-8AF8-045083BF40A0}">
      <dgm:prSet/>
      <dgm:spPr/>
      <dgm:t>
        <a:bodyPr/>
        <a:lstStyle/>
        <a:p>
          <a:endParaRPr lang="en-US"/>
        </a:p>
      </dgm:t>
    </dgm:pt>
    <dgm:pt modelId="{2F89B408-E8FF-4E88-8DF2-02F181CCD6FA}" type="sibTrans" cxnId="{E5FEA287-737F-46F4-8AF8-045083BF40A0}">
      <dgm:prSet/>
      <dgm:spPr/>
      <dgm:t>
        <a:bodyPr/>
        <a:lstStyle/>
        <a:p>
          <a:endParaRPr lang="en-US"/>
        </a:p>
      </dgm:t>
    </dgm:pt>
    <dgm:pt modelId="{09C4DF86-31D8-41C5-8AD7-11167AE14A79}" type="pres">
      <dgm:prSet presAssocID="{9212005A-8164-4BCE-8A13-5C323585C625}" presName="root" presStyleCnt="0">
        <dgm:presLayoutVars>
          <dgm:dir/>
          <dgm:resizeHandles val="exact"/>
        </dgm:presLayoutVars>
      </dgm:prSet>
      <dgm:spPr/>
    </dgm:pt>
    <dgm:pt modelId="{C3534C9B-6B8E-4D35-BD8E-D2806F26AD18}" type="pres">
      <dgm:prSet presAssocID="{F5D30644-8A88-4563-9CF4-742E2A3B1150}" presName="compNode" presStyleCnt="0"/>
      <dgm:spPr/>
    </dgm:pt>
    <dgm:pt modelId="{479D6B3A-2FE7-414F-8F29-8C36E3FFF4C7}" type="pres">
      <dgm:prSet presAssocID="{F5D30644-8A88-4563-9CF4-742E2A3B115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18F093D1-FB42-45F7-8246-D1ECD36D7686}" type="pres">
      <dgm:prSet presAssocID="{F5D30644-8A88-4563-9CF4-742E2A3B1150}" presName="iconSpace" presStyleCnt="0"/>
      <dgm:spPr/>
    </dgm:pt>
    <dgm:pt modelId="{56B47CE0-DDAB-4771-A882-4826DBB7FA41}" type="pres">
      <dgm:prSet presAssocID="{F5D30644-8A88-4563-9CF4-742E2A3B1150}" presName="parTx" presStyleLbl="revTx" presStyleIdx="0" presStyleCnt="4">
        <dgm:presLayoutVars>
          <dgm:chMax val="0"/>
          <dgm:chPref val="0"/>
        </dgm:presLayoutVars>
      </dgm:prSet>
      <dgm:spPr/>
    </dgm:pt>
    <dgm:pt modelId="{3C4F9E21-831A-4067-AD33-0A71EDAAE44E}" type="pres">
      <dgm:prSet presAssocID="{F5D30644-8A88-4563-9CF4-742E2A3B1150}" presName="txSpace" presStyleCnt="0"/>
      <dgm:spPr/>
    </dgm:pt>
    <dgm:pt modelId="{5B30F36C-86CD-4778-A157-0F44A4620EE5}" type="pres">
      <dgm:prSet presAssocID="{F5D30644-8A88-4563-9CF4-742E2A3B1150}" presName="desTx" presStyleLbl="revTx" presStyleIdx="1" presStyleCnt="4">
        <dgm:presLayoutVars/>
      </dgm:prSet>
      <dgm:spPr/>
    </dgm:pt>
    <dgm:pt modelId="{FCA1C472-E148-4F62-953B-01D04848E4F3}" type="pres">
      <dgm:prSet presAssocID="{6790DC24-0230-456D-B188-182645B38AF1}" presName="sibTrans" presStyleCnt="0"/>
      <dgm:spPr/>
    </dgm:pt>
    <dgm:pt modelId="{2BE0F9A5-2784-4BD4-9DC1-6138E259FC62}" type="pres">
      <dgm:prSet presAssocID="{FFDB226B-B845-441F-8B71-AEF9FEE4393B}" presName="compNode" presStyleCnt="0"/>
      <dgm:spPr/>
    </dgm:pt>
    <dgm:pt modelId="{17E938D4-3E18-4F80-9CC1-E959B4619BD3}" type="pres">
      <dgm:prSet presAssocID="{FFDB226B-B845-441F-8B71-AEF9FEE4393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D8E2C93B-873A-43EC-BCDC-8B3F9E5CA02A}" type="pres">
      <dgm:prSet presAssocID="{FFDB226B-B845-441F-8B71-AEF9FEE4393B}" presName="iconSpace" presStyleCnt="0"/>
      <dgm:spPr/>
    </dgm:pt>
    <dgm:pt modelId="{0CAAC756-918C-4F3A-A0ED-64E8FC6BEA66}" type="pres">
      <dgm:prSet presAssocID="{FFDB226B-B845-441F-8B71-AEF9FEE4393B}" presName="parTx" presStyleLbl="revTx" presStyleIdx="2" presStyleCnt="4">
        <dgm:presLayoutVars>
          <dgm:chMax val="0"/>
          <dgm:chPref val="0"/>
        </dgm:presLayoutVars>
      </dgm:prSet>
      <dgm:spPr/>
    </dgm:pt>
    <dgm:pt modelId="{3DD82536-5253-47D2-859A-D5AB2F3A49EA}" type="pres">
      <dgm:prSet presAssocID="{FFDB226B-B845-441F-8B71-AEF9FEE4393B}" presName="txSpace" presStyleCnt="0"/>
      <dgm:spPr/>
    </dgm:pt>
    <dgm:pt modelId="{CC7F80E8-6F27-4358-9AC8-BF9ECC1628BA}" type="pres">
      <dgm:prSet presAssocID="{FFDB226B-B845-441F-8B71-AEF9FEE4393B}" presName="desTx" presStyleLbl="revTx" presStyleIdx="3" presStyleCnt="4">
        <dgm:presLayoutVars/>
      </dgm:prSet>
      <dgm:spPr/>
    </dgm:pt>
  </dgm:ptLst>
  <dgm:cxnLst>
    <dgm:cxn modelId="{13EA3D20-0947-4605-BDD6-5F61B636C46E}" srcId="{FFDB226B-B845-441F-8B71-AEF9FEE4393B}" destId="{D8C3EE93-4C02-432E-902D-B8EE9D8186DA}" srcOrd="0" destOrd="0" parTransId="{FE197DA2-0DC8-467A-A538-2481FFC1D49E}" sibTransId="{EC5A0FFE-0DC3-43E0-BD17-4BDE8AEB5EC1}"/>
    <dgm:cxn modelId="{DD76B320-69D9-4FF6-B3B3-CE780D32CE48}" type="presOf" srcId="{FFDB226B-B845-441F-8B71-AEF9FEE4393B}" destId="{0CAAC756-918C-4F3A-A0ED-64E8FC6BEA66}" srcOrd="0" destOrd="0" presId="urn:microsoft.com/office/officeart/2018/2/layout/IconLabelDescriptionList"/>
    <dgm:cxn modelId="{FEF67F25-F666-4355-A5B0-450B2E01B67E}" type="presOf" srcId="{D8C3EE93-4C02-432E-902D-B8EE9D8186DA}" destId="{CC7F80E8-6F27-4358-9AC8-BF9ECC1628BA}" srcOrd="0" destOrd="0" presId="urn:microsoft.com/office/officeart/2018/2/layout/IconLabelDescriptionList"/>
    <dgm:cxn modelId="{BFAD832A-D672-4B82-8E19-EF495027EB6D}" type="presOf" srcId="{9212005A-8164-4BCE-8A13-5C323585C625}" destId="{09C4DF86-31D8-41C5-8AD7-11167AE14A79}" srcOrd="0" destOrd="0" presId="urn:microsoft.com/office/officeart/2018/2/layout/IconLabelDescriptionList"/>
    <dgm:cxn modelId="{E7E7463E-B98B-4E1E-90CA-E63819E95601}" type="presOf" srcId="{F28220DA-353F-43B9-88AF-4A7C26CDB6CA}" destId="{5B30F36C-86CD-4778-A157-0F44A4620EE5}" srcOrd="0" destOrd="0" presId="urn:microsoft.com/office/officeart/2018/2/layout/IconLabelDescriptionList"/>
    <dgm:cxn modelId="{53134141-BE86-4540-A683-B684BB3CEBAF}" srcId="{F5D30644-8A88-4563-9CF4-742E2A3B1150}" destId="{F28220DA-353F-43B9-88AF-4A7C26CDB6CA}" srcOrd="0" destOrd="0" parTransId="{02E7DABE-E1E8-4565-B50A-00603FE6B27C}" sibTransId="{3AA82CB1-2827-4C19-AD5B-BBAFAF9E5632}"/>
    <dgm:cxn modelId="{A5FB7A45-215C-48C0-B80A-C92A61BC142E}" type="presOf" srcId="{43589846-10D8-4AF4-A175-CB5E3C199B1A}" destId="{CC7F80E8-6F27-4358-9AC8-BF9ECC1628BA}" srcOrd="0" destOrd="1" presId="urn:microsoft.com/office/officeart/2018/2/layout/IconLabelDescriptionList"/>
    <dgm:cxn modelId="{BC1E6F6B-3F9C-4573-8CC1-E95EB6F9ADFC}" srcId="{9212005A-8164-4BCE-8A13-5C323585C625}" destId="{F5D30644-8A88-4563-9CF4-742E2A3B1150}" srcOrd="0" destOrd="0" parTransId="{30BFFAD0-5B43-4841-9A53-43662BEE089A}" sibTransId="{6790DC24-0230-456D-B188-182645B38AF1}"/>
    <dgm:cxn modelId="{2E9E566D-DC75-4D49-989B-C5544FCFEBB3}" srcId="{F5D30644-8A88-4563-9CF4-742E2A3B1150}" destId="{4D6BFC74-BE94-470B-B051-434A9E801E38}" srcOrd="1" destOrd="0" parTransId="{327BD019-14CB-46D0-AA36-8E2FCABD2BA2}" sibTransId="{7D3DA4FE-B47B-44B2-BC39-4D9F81CA6220}"/>
    <dgm:cxn modelId="{8993176F-B430-422D-AE13-9D296555219C}" srcId="{FFDB226B-B845-441F-8B71-AEF9FEE4393B}" destId="{43589846-10D8-4AF4-A175-CB5E3C199B1A}" srcOrd="1" destOrd="0" parTransId="{F8C5B775-344E-4C10-B2B3-B20F928CC4BF}" sibTransId="{7CC1DFCD-DA30-43DB-AD1C-3BD4F0CFA964}"/>
    <dgm:cxn modelId="{D71F3153-E301-4699-926E-6B4A9673435B}" srcId="{FFDB226B-B845-441F-8B71-AEF9FEE4393B}" destId="{2CF71EA4-275E-4C5C-9E78-47E5EB279BAC}" srcOrd="2" destOrd="0" parTransId="{EE6271CF-99A9-4D27-BDC7-05D63A3A9AC9}" sibTransId="{AE876BD8-96F3-4222-AA73-CDDB2805D5BD}"/>
    <dgm:cxn modelId="{37D2B759-F990-4309-9FFD-C6885655B995}" type="presOf" srcId="{F5D30644-8A88-4563-9CF4-742E2A3B1150}" destId="{56B47CE0-DDAB-4771-A882-4826DBB7FA41}" srcOrd="0" destOrd="0" presId="urn:microsoft.com/office/officeart/2018/2/layout/IconLabelDescriptionList"/>
    <dgm:cxn modelId="{0AA0177F-A7FA-44CF-A96A-B118E46CBE51}" type="presOf" srcId="{4D6BFC74-BE94-470B-B051-434A9E801E38}" destId="{5B30F36C-86CD-4778-A157-0F44A4620EE5}" srcOrd="0" destOrd="1" presId="urn:microsoft.com/office/officeart/2018/2/layout/IconLabelDescriptionList"/>
    <dgm:cxn modelId="{E5FEA287-737F-46F4-8AF8-045083BF40A0}" srcId="{FFDB226B-B845-441F-8B71-AEF9FEE4393B}" destId="{70145FB6-A7FF-478E-BF6D-E1A4226C0727}" srcOrd="3" destOrd="0" parTransId="{A804B14E-CEBF-4A67-8419-C2F69EB2D777}" sibTransId="{2F89B408-E8FF-4E88-8DF2-02F181CCD6FA}"/>
    <dgm:cxn modelId="{F58B0490-715C-418E-B933-F63AA99C6104}" srcId="{9212005A-8164-4BCE-8A13-5C323585C625}" destId="{FFDB226B-B845-441F-8B71-AEF9FEE4393B}" srcOrd="1" destOrd="0" parTransId="{D7E019BD-E6FC-476F-81C7-E4B636F958EE}" sibTransId="{327327EA-D0EA-4F93-BCBC-7E337D9F7605}"/>
    <dgm:cxn modelId="{BBD3E6A6-00D6-4E2B-9F6F-8F835C5E3228}" type="presOf" srcId="{70145FB6-A7FF-478E-BF6D-E1A4226C0727}" destId="{CC7F80E8-6F27-4358-9AC8-BF9ECC1628BA}" srcOrd="0" destOrd="3" presId="urn:microsoft.com/office/officeart/2018/2/layout/IconLabelDescriptionList"/>
    <dgm:cxn modelId="{54701CB1-F7D9-4A65-A286-A7D395FA150D}" type="presOf" srcId="{2CF71EA4-275E-4C5C-9E78-47E5EB279BAC}" destId="{CC7F80E8-6F27-4358-9AC8-BF9ECC1628BA}" srcOrd="0" destOrd="2" presId="urn:microsoft.com/office/officeart/2018/2/layout/IconLabelDescriptionList"/>
    <dgm:cxn modelId="{9EAE88D6-432A-4B6A-9B0C-B4A0C6D28310}" type="presParOf" srcId="{09C4DF86-31D8-41C5-8AD7-11167AE14A79}" destId="{C3534C9B-6B8E-4D35-BD8E-D2806F26AD18}" srcOrd="0" destOrd="0" presId="urn:microsoft.com/office/officeart/2018/2/layout/IconLabelDescriptionList"/>
    <dgm:cxn modelId="{104709A1-A11D-4859-B62E-AA22D49BE8F3}" type="presParOf" srcId="{C3534C9B-6B8E-4D35-BD8E-D2806F26AD18}" destId="{479D6B3A-2FE7-414F-8F29-8C36E3FFF4C7}" srcOrd="0" destOrd="0" presId="urn:microsoft.com/office/officeart/2018/2/layout/IconLabelDescriptionList"/>
    <dgm:cxn modelId="{078E3DAE-15E6-41BC-BB92-858182AD261D}" type="presParOf" srcId="{C3534C9B-6B8E-4D35-BD8E-D2806F26AD18}" destId="{18F093D1-FB42-45F7-8246-D1ECD36D7686}" srcOrd="1" destOrd="0" presId="urn:microsoft.com/office/officeart/2018/2/layout/IconLabelDescriptionList"/>
    <dgm:cxn modelId="{7CD4AED0-A824-4880-83E9-4171F30582F9}" type="presParOf" srcId="{C3534C9B-6B8E-4D35-BD8E-D2806F26AD18}" destId="{56B47CE0-DDAB-4771-A882-4826DBB7FA41}" srcOrd="2" destOrd="0" presId="urn:microsoft.com/office/officeart/2018/2/layout/IconLabelDescriptionList"/>
    <dgm:cxn modelId="{11CE12B7-7683-4EB6-94EC-86AD1107250D}" type="presParOf" srcId="{C3534C9B-6B8E-4D35-BD8E-D2806F26AD18}" destId="{3C4F9E21-831A-4067-AD33-0A71EDAAE44E}" srcOrd="3" destOrd="0" presId="urn:microsoft.com/office/officeart/2018/2/layout/IconLabelDescriptionList"/>
    <dgm:cxn modelId="{CB4341A1-A434-46A0-8BE1-3039E038C011}" type="presParOf" srcId="{C3534C9B-6B8E-4D35-BD8E-D2806F26AD18}" destId="{5B30F36C-86CD-4778-A157-0F44A4620EE5}" srcOrd="4" destOrd="0" presId="urn:microsoft.com/office/officeart/2018/2/layout/IconLabelDescriptionList"/>
    <dgm:cxn modelId="{919D1F86-346E-4EE7-B018-3967F2867F46}" type="presParOf" srcId="{09C4DF86-31D8-41C5-8AD7-11167AE14A79}" destId="{FCA1C472-E148-4F62-953B-01D04848E4F3}" srcOrd="1" destOrd="0" presId="urn:microsoft.com/office/officeart/2018/2/layout/IconLabelDescriptionList"/>
    <dgm:cxn modelId="{8FD764A2-42D2-4908-BCB4-D00B90F30263}" type="presParOf" srcId="{09C4DF86-31D8-41C5-8AD7-11167AE14A79}" destId="{2BE0F9A5-2784-4BD4-9DC1-6138E259FC62}" srcOrd="2" destOrd="0" presId="urn:microsoft.com/office/officeart/2018/2/layout/IconLabelDescriptionList"/>
    <dgm:cxn modelId="{44A4BF55-18A5-4C87-A768-241622C2AEF8}" type="presParOf" srcId="{2BE0F9A5-2784-4BD4-9DC1-6138E259FC62}" destId="{17E938D4-3E18-4F80-9CC1-E959B4619BD3}" srcOrd="0" destOrd="0" presId="urn:microsoft.com/office/officeart/2018/2/layout/IconLabelDescriptionList"/>
    <dgm:cxn modelId="{CBACD333-0914-44EA-B539-E4A30339DF2F}" type="presParOf" srcId="{2BE0F9A5-2784-4BD4-9DC1-6138E259FC62}" destId="{D8E2C93B-873A-43EC-BCDC-8B3F9E5CA02A}" srcOrd="1" destOrd="0" presId="urn:microsoft.com/office/officeart/2018/2/layout/IconLabelDescriptionList"/>
    <dgm:cxn modelId="{271AE60B-83FB-4F00-BB4F-AB01ECD9542E}" type="presParOf" srcId="{2BE0F9A5-2784-4BD4-9DC1-6138E259FC62}" destId="{0CAAC756-918C-4F3A-A0ED-64E8FC6BEA66}" srcOrd="2" destOrd="0" presId="urn:microsoft.com/office/officeart/2018/2/layout/IconLabelDescriptionList"/>
    <dgm:cxn modelId="{3C317AAD-E4E9-41D5-85EF-4244DBF146A6}" type="presParOf" srcId="{2BE0F9A5-2784-4BD4-9DC1-6138E259FC62}" destId="{3DD82536-5253-47D2-859A-D5AB2F3A49EA}" srcOrd="3" destOrd="0" presId="urn:microsoft.com/office/officeart/2018/2/layout/IconLabelDescriptionList"/>
    <dgm:cxn modelId="{A4001931-F148-455B-BF39-BB43801658FA}" type="presParOf" srcId="{2BE0F9A5-2784-4BD4-9DC1-6138E259FC62}" destId="{CC7F80E8-6F27-4358-9AC8-BF9ECC1628BA}"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859F609-C019-4A28-AA4D-BD93F276F817}"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C9A27E81-A02F-4A2A-9058-59C7C62A1451}">
      <dgm:prSet/>
      <dgm:spPr/>
      <dgm:t>
        <a:bodyPr/>
        <a:lstStyle/>
        <a:p>
          <a:r>
            <a:rPr lang="en-GB"/>
            <a:t>Repartition or repairing </a:t>
          </a:r>
          <a:endParaRPr lang="en-US"/>
        </a:p>
      </dgm:t>
    </dgm:pt>
    <dgm:pt modelId="{F004C49F-F4E1-4E47-AA3A-0C74A0941D3B}" type="parTrans" cxnId="{B628DA76-6AAC-49AE-8D9D-C3F4B0F020C1}">
      <dgm:prSet/>
      <dgm:spPr/>
      <dgm:t>
        <a:bodyPr/>
        <a:lstStyle/>
        <a:p>
          <a:endParaRPr lang="en-US"/>
        </a:p>
      </dgm:t>
    </dgm:pt>
    <dgm:pt modelId="{2E0DB720-D787-47F4-BC6A-369423752638}" type="sibTrans" cxnId="{B628DA76-6AAC-49AE-8D9D-C3F4B0F020C1}">
      <dgm:prSet/>
      <dgm:spPr/>
      <dgm:t>
        <a:bodyPr/>
        <a:lstStyle/>
        <a:p>
          <a:endParaRPr lang="en-US"/>
        </a:p>
      </dgm:t>
    </dgm:pt>
    <dgm:pt modelId="{60B69A67-AADB-4F59-81B1-B2B4FEFEBB4C}">
      <dgm:prSet/>
      <dgm:spPr/>
      <dgm:t>
        <a:bodyPr/>
        <a:lstStyle/>
        <a:p>
          <a:r>
            <a:rPr lang="en-GB"/>
            <a:t>the damage done through the commission of </a:t>
          </a:r>
          <a:endParaRPr lang="en-US"/>
        </a:p>
      </dgm:t>
    </dgm:pt>
    <dgm:pt modelId="{F3CEC936-750B-45A9-A891-EEC324136575}" type="parTrans" cxnId="{998FE6D4-DDC1-4F7F-AE7E-C31BB66AA804}">
      <dgm:prSet/>
      <dgm:spPr/>
      <dgm:t>
        <a:bodyPr/>
        <a:lstStyle/>
        <a:p>
          <a:endParaRPr lang="en-US"/>
        </a:p>
      </dgm:t>
    </dgm:pt>
    <dgm:pt modelId="{39520675-F237-417F-B289-C9CBF796B96D}" type="sibTrans" cxnId="{998FE6D4-DDC1-4F7F-AE7E-C31BB66AA804}">
      <dgm:prSet/>
      <dgm:spPr/>
      <dgm:t>
        <a:bodyPr/>
        <a:lstStyle/>
        <a:p>
          <a:endParaRPr lang="en-US"/>
        </a:p>
      </dgm:t>
    </dgm:pt>
    <dgm:pt modelId="{2CFE1771-BBC9-4D56-8E0C-0702D6A37F03}">
      <dgm:prSet/>
      <dgm:spPr/>
      <dgm:t>
        <a:bodyPr/>
        <a:lstStyle/>
        <a:p>
          <a:r>
            <a:rPr lang="en-GB"/>
            <a:t>an offence</a:t>
          </a:r>
          <a:endParaRPr lang="en-US"/>
        </a:p>
      </dgm:t>
    </dgm:pt>
    <dgm:pt modelId="{D5F4AFE4-B0C5-4EA2-A68E-FB4A040F6478}" type="parTrans" cxnId="{28B664E1-12CE-437D-8A85-CFE352AFF463}">
      <dgm:prSet/>
      <dgm:spPr/>
      <dgm:t>
        <a:bodyPr/>
        <a:lstStyle/>
        <a:p>
          <a:endParaRPr lang="en-US"/>
        </a:p>
      </dgm:t>
    </dgm:pt>
    <dgm:pt modelId="{46FB8ED8-DAE3-41CB-8B17-BA2452608ABE}" type="sibTrans" cxnId="{28B664E1-12CE-437D-8A85-CFE352AFF463}">
      <dgm:prSet/>
      <dgm:spPr/>
      <dgm:t>
        <a:bodyPr/>
        <a:lstStyle/>
        <a:p>
          <a:endParaRPr lang="en-US"/>
        </a:p>
      </dgm:t>
    </dgm:pt>
    <dgm:pt modelId="{9C6B7F96-3F67-491D-BF2E-84D31C2FF6B2}">
      <dgm:prSet/>
      <dgm:spPr/>
      <dgm:t>
        <a:bodyPr/>
        <a:lstStyle/>
        <a:p>
          <a:r>
            <a:rPr lang="en-GB"/>
            <a:t>The reparation maybe to the</a:t>
          </a:r>
          <a:endParaRPr lang="en-US"/>
        </a:p>
      </dgm:t>
    </dgm:pt>
    <dgm:pt modelId="{D26B797F-1A15-4F75-868F-2FA923A2DEF2}" type="parTrans" cxnId="{3599CE7D-99BA-4B05-82A3-290A3D516C66}">
      <dgm:prSet/>
      <dgm:spPr/>
      <dgm:t>
        <a:bodyPr/>
        <a:lstStyle/>
        <a:p>
          <a:endParaRPr lang="en-US"/>
        </a:p>
      </dgm:t>
    </dgm:pt>
    <dgm:pt modelId="{04FCFFEE-464A-490B-8DEF-5B79FD74ED0D}" type="sibTrans" cxnId="{3599CE7D-99BA-4B05-82A3-290A3D516C66}">
      <dgm:prSet/>
      <dgm:spPr/>
      <dgm:t>
        <a:bodyPr/>
        <a:lstStyle/>
        <a:p>
          <a:endParaRPr lang="en-US"/>
        </a:p>
      </dgm:t>
    </dgm:pt>
    <dgm:pt modelId="{0879D4FA-0E7A-48FA-8DDB-E494C27E3311}">
      <dgm:prSet/>
      <dgm:spPr/>
      <dgm:t>
        <a:bodyPr/>
        <a:lstStyle/>
        <a:p>
          <a:r>
            <a:rPr lang="en-GB"/>
            <a:t>victim</a:t>
          </a:r>
          <a:endParaRPr lang="en-US"/>
        </a:p>
      </dgm:t>
    </dgm:pt>
    <dgm:pt modelId="{5D827858-12CF-4018-AD84-67F39DCCE917}" type="parTrans" cxnId="{50AC5B72-B907-4F2D-90CB-1C79355162F3}">
      <dgm:prSet/>
      <dgm:spPr/>
      <dgm:t>
        <a:bodyPr/>
        <a:lstStyle/>
        <a:p>
          <a:endParaRPr lang="en-US"/>
        </a:p>
      </dgm:t>
    </dgm:pt>
    <dgm:pt modelId="{44C82F3B-C758-498A-A29E-C4F31C8B3D6B}" type="sibTrans" cxnId="{50AC5B72-B907-4F2D-90CB-1C79355162F3}">
      <dgm:prSet/>
      <dgm:spPr/>
      <dgm:t>
        <a:bodyPr/>
        <a:lstStyle/>
        <a:p>
          <a:endParaRPr lang="en-US"/>
        </a:p>
      </dgm:t>
    </dgm:pt>
    <dgm:pt modelId="{D41EEFB2-1C54-4377-B985-4775941B2D51}">
      <dgm:prSet/>
      <dgm:spPr/>
      <dgm:t>
        <a:bodyPr/>
        <a:lstStyle/>
        <a:p>
          <a:r>
            <a:rPr lang="en-GB"/>
            <a:t>or to the community</a:t>
          </a:r>
          <a:endParaRPr lang="en-US"/>
        </a:p>
      </dgm:t>
    </dgm:pt>
    <dgm:pt modelId="{C09AAFE8-EBE0-49B6-909E-EAEF0B9CE294}" type="parTrans" cxnId="{E9C223E7-42A8-4C3B-8625-0C3221FF1685}">
      <dgm:prSet/>
      <dgm:spPr/>
      <dgm:t>
        <a:bodyPr/>
        <a:lstStyle/>
        <a:p>
          <a:endParaRPr lang="en-US"/>
        </a:p>
      </dgm:t>
    </dgm:pt>
    <dgm:pt modelId="{135310E0-C61A-4C57-86FE-3DA6AA68338D}" type="sibTrans" cxnId="{E9C223E7-42A8-4C3B-8625-0C3221FF1685}">
      <dgm:prSet/>
      <dgm:spPr/>
      <dgm:t>
        <a:bodyPr/>
        <a:lstStyle/>
        <a:p>
          <a:endParaRPr lang="en-US"/>
        </a:p>
      </dgm:t>
    </dgm:pt>
    <dgm:pt modelId="{58579A05-727C-482C-82A9-E8AE1F0E92C9}">
      <dgm:prSet/>
      <dgm:spPr/>
      <dgm:t>
        <a:bodyPr/>
        <a:lstStyle/>
        <a:p>
          <a:r>
            <a:rPr lang="en-GB"/>
            <a:t>The intention is not only to </a:t>
          </a:r>
          <a:endParaRPr lang="en-US"/>
        </a:p>
      </dgm:t>
    </dgm:pt>
    <dgm:pt modelId="{F1D9EF50-6576-47F5-A6D0-6A67D123B568}" type="parTrans" cxnId="{F8945845-55D3-4E5D-AE47-2B4DD27D1BCC}">
      <dgm:prSet/>
      <dgm:spPr/>
      <dgm:t>
        <a:bodyPr/>
        <a:lstStyle/>
        <a:p>
          <a:endParaRPr lang="en-US"/>
        </a:p>
      </dgm:t>
    </dgm:pt>
    <dgm:pt modelId="{B18E6228-FF03-4DA5-B1D1-FCABF6DBE0D2}" type="sibTrans" cxnId="{F8945845-55D3-4E5D-AE47-2B4DD27D1BCC}">
      <dgm:prSet/>
      <dgm:spPr/>
      <dgm:t>
        <a:bodyPr/>
        <a:lstStyle/>
        <a:p>
          <a:endParaRPr lang="en-US"/>
        </a:p>
      </dgm:t>
    </dgm:pt>
    <dgm:pt modelId="{3DF5D33B-74BA-4B0F-A91D-DB402B2A3927}">
      <dgm:prSet/>
      <dgm:spPr/>
      <dgm:t>
        <a:bodyPr/>
        <a:lstStyle/>
        <a:p>
          <a:r>
            <a:rPr lang="en-GB"/>
            <a:t>redress the balance between the offender and the victim or society</a:t>
          </a:r>
          <a:endParaRPr lang="en-US"/>
        </a:p>
      </dgm:t>
    </dgm:pt>
    <dgm:pt modelId="{DE767D81-BD83-42F2-B1C6-87521EF05205}" type="parTrans" cxnId="{F5CFBC90-2C70-4EB6-A58D-4168598BC59E}">
      <dgm:prSet/>
      <dgm:spPr/>
      <dgm:t>
        <a:bodyPr/>
        <a:lstStyle/>
        <a:p>
          <a:endParaRPr lang="en-US"/>
        </a:p>
      </dgm:t>
    </dgm:pt>
    <dgm:pt modelId="{DC142156-CE4B-4921-B098-95B5049D21A2}" type="sibTrans" cxnId="{F5CFBC90-2C70-4EB6-A58D-4168598BC59E}">
      <dgm:prSet/>
      <dgm:spPr/>
      <dgm:t>
        <a:bodyPr/>
        <a:lstStyle/>
        <a:p>
          <a:endParaRPr lang="en-US"/>
        </a:p>
      </dgm:t>
    </dgm:pt>
    <dgm:pt modelId="{29BA04FE-FCB1-44F6-B025-AE0A09DABE0B}">
      <dgm:prSet/>
      <dgm:spPr/>
      <dgm:t>
        <a:bodyPr/>
        <a:lstStyle/>
        <a:p>
          <a:r>
            <a:rPr lang="en-GB"/>
            <a:t>but that offenders should also be made aware of the harm they have caused</a:t>
          </a:r>
          <a:endParaRPr lang="en-US"/>
        </a:p>
      </dgm:t>
    </dgm:pt>
    <dgm:pt modelId="{1ED838FF-BB05-47F3-8C4D-F3D518664FCF}" type="parTrans" cxnId="{D3D4818E-1E88-4E2B-9653-E6A46E7B378D}">
      <dgm:prSet/>
      <dgm:spPr/>
      <dgm:t>
        <a:bodyPr/>
        <a:lstStyle/>
        <a:p>
          <a:endParaRPr lang="en-US"/>
        </a:p>
      </dgm:t>
    </dgm:pt>
    <dgm:pt modelId="{E0BDC66D-8804-4D09-A00E-1EADD18B9B61}" type="sibTrans" cxnId="{D3D4818E-1E88-4E2B-9653-E6A46E7B378D}">
      <dgm:prSet/>
      <dgm:spPr/>
      <dgm:t>
        <a:bodyPr/>
        <a:lstStyle/>
        <a:p>
          <a:endParaRPr lang="en-US"/>
        </a:p>
      </dgm:t>
    </dgm:pt>
    <dgm:pt modelId="{5CC48AA5-6C4D-494B-9C05-50113134A4CB}" type="pres">
      <dgm:prSet presAssocID="{0859F609-C019-4A28-AA4D-BD93F276F817}" presName="linear" presStyleCnt="0">
        <dgm:presLayoutVars>
          <dgm:animLvl val="lvl"/>
          <dgm:resizeHandles val="exact"/>
        </dgm:presLayoutVars>
      </dgm:prSet>
      <dgm:spPr/>
    </dgm:pt>
    <dgm:pt modelId="{B622A2EA-1EF6-40DA-A620-F6C480EB1BBC}" type="pres">
      <dgm:prSet presAssocID="{C9A27E81-A02F-4A2A-9058-59C7C62A1451}" presName="parentText" presStyleLbl="node1" presStyleIdx="0" presStyleCnt="3">
        <dgm:presLayoutVars>
          <dgm:chMax val="0"/>
          <dgm:bulletEnabled val="1"/>
        </dgm:presLayoutVars>
      </dgm:prSet>
      <dgm:spPr/>
    </dgm:pt>
    <dgm:pt modelId="{73244635-C750-45D6-8C46-F702B488BCED}" type="pres">
      <dgm:prSet presAssocID="{C9A27E81-A02F-4A2A-9058-59C7C62A1451}" presName="childText" presStyleLbl="revTx" presStyleIdx="0" presStyleCnt="3">
        <dgm:presLayoutVars>
          <dgm:bulletEnabled val="1"/>
        </dgm:presLayoutVars>
      </dgm:prSet>
      <dgm:spPr/>
    </dgm:pt>
    <dgm:pt modelId="{9503C754-E283-4305-9013-A53A5B92BC5E}" type="pres">
      <dgm:prSet presAssocID="{9C6B7F96-3F67-491D-BF2E-84D31C2FF6B2}" presName="parentText" presStyleLbl="node1" presStyleIdx="1" presStyleCnt="3">
        <dgm:presLayoutVars>
          <dgm:chMax val="0"/>
          <dgm:bulletEnabled val="1"/>
        </dgm:presLayoutVars>
      </dgm:prSet>
      <dgm:spPr/>
    </dgm:pt>
    <dgm:pt modelId="{01127D57-EC9E-4F45-A831-25617BB3E312}" type="pres">
      <dgm:prSet presAssocID="{9C6B7F96-3F67-491D-BF2E-84D31C2FF6B2}" presName="childText" presStyleLbl="revTx" presStyleIdx="1" presStyleCnt="3">
        <dgm:presLayoutVars>
          <dgm:bulletEnabled val="1"/>
        </dgm:presLayoutVars>
      </dgm:prSet>
      <dgm:spPr/>
    </dgm:pt>
    <dgm:pt modelId="{863A0CA3-8262-42D1-A27A-1338E43CE73F}" type="pres">
      <dgm:prSet presAssocID="{58579A05-727C-482C-82A9-E8AE1F0E92C9}" presName="parentText" presStyleLbl="node1" presStyleIdx="2" presStyleCnt="3">
        <dgm:presLayoutVars>
          <dgm:chMax val="0"/>
          <dgm:bulletEnabled val="1"/>
        </dgm:presLayoutVars>
      </dgm:prSet>
      <dgm:spPr/>
    </dgm:pt>
    <dgm:pt modelId="{B6711635-F63D-4392-B2BF-AB0C0D817B80}" type="pres">
      <dgm:prSet presAssocID="{58579A05-727C-482C-82A9-E8AE1F0E92C9}" presName="childText" presStyleLbl="revTx" presStyleIdx="2" presStyleCnt="3">
        <dgm:presLayoutVars>
          <dgm:bulletEnabled val="1"/>
        </dgm:presLayoutVars>
      </dgm:prSet>
      <dgm:spPr/>
    </dgm:pt>
  </dgm:ptLst>
  <dgm:cxnLst>
    <dgm:cxn modelId="{C8931903-A7D6-42B5-995D-5A7D9B585A81}" type="presOf" srcId="{2CFE1771-BBC9-4D56-8E0C-0702D6A37F03}" destId="{73244635-C750-45D6-8C46-F702B488BCED}" srcOrd="0" destOrd="1" presId="urn:microsoft.com/office/officeart/2005/8/layout/vList2"/>
    <dgm:cxn modelId="{1B43C621-6E03-44F3-9582-E5BB280E5E5F}" type="presOf" srcId="{C9A27E81-A02F-4A2A-9058-59C7C62A1451}" destId="{B622A2EA-1EF6-40DA-A620-F6C480EB1BBC}" srcOrd="0" destOrd="0" presId="urn:microsoft.com/office/officeart/2005/8/layout/vList2"/>
    <dgm:cxn modelId="{1E462125-3627-4726-90AA-8F97AC49052A}" type="presOf" srcId="{D41EEFB2-1C54-4377-B985-4775941B2D51}" destId="{01127D57-EC9E-4F45-A831-25617BB3E312}" srcOrd="0" destOrd="1" presId="urn:microsoft.com/office/officeart/2005/8/layout/vList2"/>
    <dgm:cxn modelId="{B3036242-BBE0-4381-99D3-1C922B6122CC}" type="presOf" srcId="{29BA04FE-FCB1-44F6-B025-AE0A09DABE0B}" destId="{B6711635-F63D-4392-B2BF-AB0C0D817B80}" srcOrd="0" destOrd="1" presId="urn:microsoft.com/office/officeart/2005/8/layout/vList2"/>
    <dgm:cxn modelId="{F8945845-55D3-4E5D-AE47-2B4DD27D1BCC}" srcId="{0859F609-C019-4A28-AA4D-BD93F276F817}" destId="{58579A05-727C-482C-82A9-E8AE1F0E92C9}" srcOrd="2" destOrd="0" parTransId="{F1D9EF50-6576-47F5-A6D0-6A67D123B568}" sibTransId="{B18E6228-FF03-4DA5-B1D1-FCABF6DBE0D2}"/>
    <dgm:cxn modelId="{F3AAB56A-DF92-49FC-BE3C-6971B3B9E9E9}" type="presOf" srcId="{0879D4FA-0E7A-48FA-8DDB-E494C27E3311}" destId="{01127D57-EC9E-4F45-A831-25617BB3E312}" srcOrd="0" destOrd="0" presId="urn:microsoft.com/office/officeart/2005/8/layout/vList2"/>
    <dgm:cxn modelId="{50AC5B72-B907-4F2D-90CB-1C79355162F3}" srcId="{9C6B7F96-3F67-491D-BF2E-84D31C2FF6B2}" destId="{0879D4FA-0E7A-48FA-8DDB-E494C27E3311}" srcOrd="0" destOrd="0" parTransId="{5D827858-12CF-4018-AD84-67F39DCCE917}" sibTransId="{44C82F3B-C758-498A-A29E-C4F31C8B3D6B}"/>
    <dgm:cxn modelId="{B628DA76-6AAC-49AE-8D9D-C3F4B0F020C1}" srcId="{0859F609-C019-4A28-AA4D-BD93F276F817}" destId="{C9A27E81-A02F-4A2A-9058-59C7C62A1451}" srcOrd="0" destOrd="0" parTransId="{F004C49F-F4E1-4E47-AA3A-0C74A0941D3B}" sibTransId="{2E0DB720-D787-47F4-BC6A-369423752638}"/>
    <dgm:cxn modelId="{3599CE7D-99BA-4B05-82A3-290A3D516C66}" srcId="{0859F609-C019-4A28-AA4D-BD93F276F817}" destId="{9C6B7F96-3F67-491D-BF2E-84D31C2FF6B2}" srcOrd="1" destOrd="0" parTransId="{D26B797F-1A15-4F75-868F-2FA923A2DEF2}" sibTransId="{04FCFFEE-464A-490B-8DEF-5B79FD74ED0D}"/>
    <dgm:cxn modelId="{3EE68E8A-BE81-4036-AC86-E215A0E31783}" type="presOf" srcId="{0859F609-C019-4A28-AA4D-BD93F276F817}" destId="{5CC48AA5-6C4D-494B-9C05-50113134A4CB}" srcOrd="0" destOrd="0" presId="urn:microsoft.com/office/officeart/2005/8/layout/vList2"/>
    <dgm:cxn modelId="{D3D4818E-1E88-4E2B-9653-E6A46E7B378D}" srcId="{58579A05-727C-482C-82A9-E8AE1F0E92C9}" destId="{29BA04FE-FCB1-44F6-B025-AE0A09DABE0B}" srcOrd="1" destOrd="0" parTransId="{1ED838FF-BB05-47F3-8C4D-F3D518664FCF}" sibTransId="{E0BDC66D-8804-4D09-A00E-1EADD18B9B61}"/>
    <dgm:cxn modelId="{F5CFBC90-2C70-4EB6-A58D-4168598BC59E}" srcId="{58579A05-727C-482C-82A9-E8AE1F0E92C9}" destId="{3DF5D33B-74BA-4B0F-A91D-DB402B2A3927}" srcOrd="0" destOrd="0" parTransId="{DE767D81-BD83-42F2-B1C6-87521EF05205}" sibTransId="{DC142156-CE4B-4921-B098-95B5049D21A2}"/>
    <dgm:cxn modelId="{DE2E51AA-2274-46D5-B5C4-F1817DC663E3}" type="presOf" srcId="{60B69A67-AADB-4F59-81B1-B2B4FEFEBB4C}" destId="{73244635-C750-45D6-8C46-F702B488BCED}" srcOrd="0" destOrd="0" presId="urn:microsoft.com/office/officeart/2005/8/layout/vList2"/>
    <dgm:cxn modelId="{4283F2AD-92BD-4897-B41D-90A713E2241E}" type="presOf" srcId="{9C6B7F96-3F67-491D-BF2E-84D31C2FF6B2}" destId="{9503C754-E283-4305-9013-A53A5B92BC5E}" srcOrd="0" destOrd="0" presId="urn:microsoft.com/office/officeart/2005/8/layout/vList2"/>
    <dgm:cxn modelId="{55DA69CE-1FD3-4A18-8120-F44F6DCED50C}" type="presOf" srcId="{3DF5D33B-74BA-4B0F-A91D-DB402B2A3927}" destId="{B6711635-F63D-4392-B2BF-AB0C0D817B80}" srcOrd="0" destOrd="0" presId="urn:microsoft.com/office/officeart/2005/8/layout/vList2"/>
    <dgm:cxn modelId="{998FE6D4-DDC1-4F7F-AE7E-C31BB66AA804}" srcId="{C9A27E81-A02F-4A2A-9058-59C7C62A1451}" destId="{60B69A67-AADB-4F59-81B1-B2B4FEFEBB4C}" srcOrd="0" destOrd="0" parTransId="{F3CEC936-750B-45A9-A891-EEC324136575}" sibTransId="{39520675-F237-417F-B289-C9CBF796B96D}"/>
    <dgm:cxn modelId="{28B664E1-12CE-437D-8A85-CFE352AFF463}" srcId="{C9A27E81-A02F-4A2A-9058-59C7C62A1451}" destId="{2CFE1771-BBC9-4D56-8E0C-0702D6A37F03}" srcOrd="1" destOrd="0" parTransId="{D5F4AFE4-B0C5-4EA2-A68E-FB4A040F6478}" sibTransId="{46FB8ED8-DAE3-41CB-8B17-BA2452608ABE}"/>
    <dgm:cxn modelId="{B639CEE5-DC8B-419C-A00A-4C48F8296B83}" type="presOf" srcId="{58579A05-727C-482C-82A9-E8AE1F0E92C9}" destId="{863A0CA3-8262-42D1-A27A-1338E43CE73F}" srcOrd="0" destOrd="0" presId="urn:microsoft.com/office/officeart/2005/8/layout/vList2"/>
    <dgm:cxn modelId="{E9C223E7-42A8-4C3B-8625-0C3221FF1685}" srcId="{9C6B7F96-3F67-491D-BF2E-84D31C2FF6B2}" destId="{D41EEFB2-1C54-4377-B985-4775941B2D51}" srcOrd="1" destOrd="0" parTransId="{C09AAFE8-EBE0-49B6-909E-EAEF0B9CE294}" sibTransId="{135310E0-C61A-4C57-86FE-3DA6AA68338D}"/>
    <dgm:cxn modelId="{87451153-64A9-4F96-88D3-DD633AB5D2AB}" type="presParOf" srcId="{5CC48AA5-6C4D-494B-9C05-50113134A4CB}" destId="{B622A2EA-1EF6-40DA-A620-F6C480EB1BBC}" srcOrd="0" destOrd="0" presId="urn:microsoft.com/office/officeart/2005/8/layout/vList2"/>
    <dgm:cxn modelId="{626D5FDA-4BC3-4624-8FAF-16F665D72787}" type="presParOf" srcId="{5CC48AA5-6C4D-494B-9C05-50113134A4CB}" destId="{73244635-C750-45D6-8C46-F702B488BCED}" srcOrd="1" destOrd="0" presId="urn:microsoft.com/office/officeart/2005/8/layout/vList2"/>
    <dgm:cxn modelId="{953F0373-40A4-482E-AE8E-D55BAD7DF501}" type="presParOf" srcId="{5CC48AA5-6C4D-494B-9C05-50113134A4CB}" destId="{9503C754-E283-4305-9013-A53A5B92BC5E}" srcOrd="2" destOrd="0" presId="urn:microsoft.com/office/officeart/2005/8/layout/vList2"/>
    <dgm:cxn modelId="{DCA07CA0-0EB5-442A-BDC7-CC00A0081C8A}" type="presParOf" srcId="{5CC48AA5-6C4D-494B-9C05-50113134A4CB}" destId="{01127D57-EC9E-4F45-A831-25617BB3E312}" srcOrd="3" destOrd="0" presId="urn:microsoft.com/office/officeart/2005/8/layout/vList2"/>
    <dgm:cxn modelId="{278DDE02-C1B3-48D9-88D0-5602720CCB12}" type="presParOf" srcId="{5CC48AA5-6C4D-494B-9C05-50113134A4CB}" destId="{863A0CA3-8262-42D1-A27A-1338E43CE73F}" srcOrd="4" destOrd="0" presId="urn:microsoft.com/office/officeart/2005/8/layout/vList2"/>
    <dgm:cxn modelId="{BA1398E9-8F32-40D8-88E1-EB423DBE92B3}" type="presParOf" srcId="{5CC48AA5-6C4D-494B-9C05-50113134A4CB}" destId="{B6711635-F63D-4392-B2BF-AB0C0D817B80}"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A467236-7540-42BE-8045-084F73785E9C}" type="doc">
      <dgm:prSet loTypeId="urn:microsoft.com/office/officeart/2005/8/layout/hList1" loCatId="list" qsTypeId="urn:microsoft.com/office/officeart/2005/8/quickstyle/simple5" qsCatId="simple" csTypeId="urn:microsoft.com/office/officeart/2005/8/colors/accent2_2" csCatId="accent2"/>
      <dgm:spPr/>
      <dgm:t>
        <a:bodyPr/>
        <a:lstStyle/>
        <a:p>
          <a:endParaRPr lang="en-US"/>
        </a:p>
      </dgm:t>
    </dgm:pt>
    <dgm:pt modelId="{D7C3371C-EC42-4420-8E0A-3B9BA2A8B7A4}">
      <dgm:prSet/>
      <dgm:spPr/>
      <dgm:t>
        <a:bodyPr/>
        <a:lstStyle/>
        <a:p>
          <a:r>
            <a:rPr lang="en-GB"/>
            <a:t>Part of Community Service Orders</a:t>
          </a:r>
          <a:endParaRPr lang="en-US"/>
        </a:p>
      </dgm:t>
    </dgm:pt>
    <dgm:pt modelId="{884AAFA4-5670-4D54-AAC2-4878D3FA606C}" type="parTrans" cxnId="{3763AC44-AF63-4758-864D-ACCD17CA2AA8}">
      <dgm:prSet/>
      <dgm:spPr/>
      <dgm:t>
        <a:bodyPr/>
        <a:lstStyle/>
        <a:p>
          <a:endParaRPr lang="en-US"/>
        </a:p>
      </dgm:t>
    </dgm:pt>
    <dgm:pt modelId="{71F54272-8836-445B-BD23-5A38ABB1A101}" type="sibTrans" cxnId="{3763AC44-AF63-4758-864D-ACCD17CA2AA8}">
      <dgm:prSet/>
      <dgm:spPr/>
      <dgm:t>
        <a:bodyPr/>
        <a:lstStyle/>
        <a:p>
          <a:endParaRPr lang="en-US"/>
        </a:p>
      </dgm:t>
    </dgm:pt>
    <dgm:pt modelId="{6D094F76-115F-48A0-BD56-1ABC7D256EEE}">
      <dgm:prSet/>
      <dgm:spPr/>
      <dgm:t>
        <a:bodyPr/>
        <a:lstStyle/>
        <a:p>
          <a:r>
            <a:rPr lang="en-GB"/>
            <a:t>Introduced in 1972</a:t>
          </a:r>
          <a:endParaRPr lang="en-US"/>
        </a:p>
      </dgm:t>
    </dgm:pt>
    <dgm:pt modelId="{8A7F8EFB-DC5C-4A98-B519-2501A34042AC}" type="parTrans" cxnId="{7A4F7B7F-538B-4456-8E2E-53284F773904}">
      <dgm:prSet/>
      <dgm:spPr/>
      <dgm:t>
        <a:bodyPr/>
        <a:lstStyle/>
        <a:p>
          <a:endParaRPr lang="en-US"/>
        </a:p>
      </dgm:t>
    </dgm:pt>
    <dgm:pt modelId="{F5D86E32-10B9-49E2-8903-D477B2C2BD87}" type="sibTrans" cxnId="{7A4F7B7F-538B-4456-8E2E-53284F773904}">
      <dgm:prSet/>
      <dgm:spPr/>
      <dgm:t>
        <a:bodyPr/>
        <a:lstStyle/>
        <a:p>
          <a:endParaRPr lang="en-US"/>
        </a:p>
      </dgm:t>
    </dgm:pt>
    <dgm:pt modelId="{2873D2F5-1168-4AA5-B0DB-ECFED6E61B1E}">
      <dgm:prSet/>
      <dgm:spPr/>
      <dgm:t>
        <a:bodyPr/>
        <a:lstStyle/>
        <a:p>
          <a:r>
            <a:rPr lang="en-GB"/>
            <a:t>The punishment is designed to</a:t>
          </a:r>
          <a:endParaRPr lang="en-US"/>
        </a:p>
      </dgm:t>
    </dgm:pt>
    <dgm:pt modelId="{93D5B15E-34DA-47EE-9CB9-856ECB429D3C}" type="parTrans" cxnId="{C17F7DE7-705E-49D5-919F-837A91D01A85}">
      <dgm:prSet/>
      <dgm:spPr/>
      <dgm:t>
        <a:bodyPr/>
        <a:lstStyle/>
        <a:p>
          <a:endParaRPr lang="en-US"/>
        </a:p>
      </dgm:t>
    </dgm:pt>
    <dgm:pt modelId="{BA40DED5-4BFA-40AF-91C0-80A9A1A52FB3}" type="sibTrans" cxnId="{C17F7DE7-705E-49D5-919F-837A91D01A85}">
      <dgm:prSet/>
      <dgm:spPr/>
      <dgm:t>
        <a:bodyPr/>
        <a:lstStyle/>
        <a:p>
          <a:endParaRPr lang="en-US"/>
        </a:p>
      </dgm:t>
    </dgm:pt>
    <dgm:pt modelId="{9A6E7F4A-9B00-4CA8-8159-31A392FB304E}">
      <dgm:prSet/>
      <dgm:spPr/>
      <dgm:t>
        <a:bodyPr/>
        <a:lstStyle/>
        <a:p>
          <a:r>
            <a:rPr lang="en-GB"/>
            <a:t>‘pay back the community’</a:t>
          </a:r>
          <a:endParaRPr lang="en-US"/>
        </a:p>
      </dgm:t>
    </dgm:pt>
    <dgm:pt modelId="{727B5CE1-8F4B-48DB-9E0A-49E2AD2A36A3}" type="parTrans" cxnId="{A4779DD8-B7B3-40B7-8F43-112AA3FC3580}">
      <dgm:prSet/>
      <dgm:spPr/>
      <dgm:t>
        <a:bodyPr/>
        <a:lstStyle/>
        <a:p>
          <a:endParaRPr lang="en-US"/>
        </a:p>
      </dgm:t>
    </dgm:pt>
    <dgm:pt modelId="{E1A38337-E00F-4BA8-BD37-D1A65196E6D0}" type="sibTrans" cxnId="{A4779DD8-B7B3-40B7-8F43-112AA3FC3580}">
      <dgm:prSet/>
      <dgm:spPr/>
      <dgm:t>
        <a:bodyPr/>
        <a:lstStyle/>
        <a:p>
          <a:endParaRPr lang="en-US"/>
        </a:p>
      </dgm:t>
    </dgm:pt>
    <dgm:pt modelId="{664932FD-1B5C-421B-AB36-C8006774D2E8}">
      <dgm:prSet/>
      <dgm:spPr/>
      <dgm:t>
        <a:bodyPr/>
        <a:lstStyle/>
        <a:p>
          <a:r>
            <a:rPr lang="en-GB"/>
            <a:t>This is achieved by undertaking</a:t>
          </a:r>
          <a:endParaRPr lang="en-US"/>
        </a:p>
      </dgm:t>
    </dgm:pt>
    <dgm:pt modelId="{79F82C66-C320-40A9-85E1-54D46FF3C2D5}" type="parTrans" cxnId="{E115DE5E-7C16-4D77-8B60-D27754CFB695}">
      <dgm:prSet/>
      <dgm:spPr/>
      <dgm:t>
        <a:bodyPr/>
        <a:lstStyle/>
        <a:p>
          <a:endParaRPr lang="en-US"/>
        </a:p>
      </dgm:t>
    </dgm:pt>
    <dgm:pt modelId="{49FA08F8-7979-4925-9E2A-FF277F6B6458}" type="sibTrans" cxnId="{E115DE5E-7C16-4D77-8B60-D27754CFB695}">
      <dgm:prSet/>
      <dgm:spPr/>
      <dgm:t>
        <a:bodyPr/>
        <a:lstStyle/>
        <a:p>
          <a:endParaRPr lang="en-US"/>
        </a:p>
      </dgm:t>
    </dgm:pt>
    <dgm:pt modelId="{8E96605E-F441-4150-8F44-DE6480EBD925}">
      <dgm:prSet/>
      <dgm:spPr/>
      <dgm:t>
        <a:bodyPr/>
        <a:lstStyle/>
        <a:p>
          <a:r>
            <a:rPr lang="en-GB"/>
            <a:t>Unpaid work at an approved community agency/organisations</a:t>
          </a:r>
          <a:endParaRPr lang="en-US"/>
        </a:p>
      </dgm:t>
    </dgm:pt>
    <dgm:pt modelId="{081A078C-15E0-4A44-9DE0-6252559F474B}" type="parTrans" cxnId="{48CA3DE0-BE5A-48E8-8909-DC219AA4E548}">
      <dgm:prSet/>
      <dgm:spPr/>
      <dgm:t>
        <a:bodyPr/>
        <a:lstStyle/>
        <a:p>
          <a:endParaRPr lang="en-US"/>
        </a:p>
      </dgm:t>
    </dgm:pt>
    <dgm:pt modelId="{50C6BB5B-C19F-4AA6-AB0A-A59EC11094F0}" type="sibTrans" cxnId="{48CA3DE0-BE5A-48E8-8909-DC219AA4E548}">
      <dgm:prSet/>
      <dgm:spPr/>
      <dgm:t>
        <a:bodyPr/>
        <a:lstStyle/>
        <a:p>
          <a:endParaRPr lang="en-US"/>
        </a:p>
      </dgm:t>
    </dgm:pt>
    <dgm:pt modelId="{ACAC9289-3E9F-4635-BC69-EE3B53095059}">
      <dgm:prSet/>
      <dgm:spPr/>
      <dgm:t>
        <a:bodyPr/>
        <a:lstStyle/>
        <a:p>
          <a:r>
            <a:rPr lang="en-GB"/>
            <a:t>May also involve the payment of compensation either to the victim or the community</a:t>
          </a:r>
          <a:endParaRPr lang="en-US"/>
        </a:p>
      </dgm:t>
    </dgm:pt>
    <dgm:pt modelId="{BCF8E34D-E15B-48B5-9A94-989E60D5F2C7}" type="parTrans" cxnId="{B2AF8461-C140-46EB-BE19-7D38496992C1}">
      <dgm:prSet/>
      <dgm:spPr/>
      <dgm:t>
        <a:bodyPr/>
        <a:lstStyle/>
        <a:p>
          <a:endParaRPr lang="en-US"/>
        </a:p>
      </dgm:t>
    </dgm:pt>
    <dgm:pt modelId="{772C4A3C-FCA9-4C9A-A4E9-5644C9222BE5}" type="sibTrans" cxnId="{B2AF8461-C140-46EB-BE19-7D38496992C1}">
      <dgm:prSet/>
      <dgm:spPr/>
      <dgm:t>
        <a:bodyPr/>
        <a:lstStyle/>
        <a:p>
          <a:endParaRPr lang="en-US"/>
        </a:p>
      </dgm:t>
    </dgm:pt>
    <dgm:pt modelId="{3F894EC7-0343-4559-B9E7-5BAB7F645EE2}">
      <dgm:prSet/>
      <dgm:spPr/>
      <dgm:t>
        <a:bodyPr/>
        <a:lstStyle/>
        <a:p>
          <a:r>
            <a:rPr lang="en-GB"/>
            <a:t>A clear focus on the victim and the harm that the victim has suffered</a:t>
          </a:r>
          <a:endParaRPr lang="en-US"/>
        </a:p>
      </dgm:t>
    </dgm:pt>
    <dgm:pt modelId="{1BE513D0-6A40-4C54-AA1D-BE5D55E8D476}" type="parTrans" cxnId="{3F2A27AB-94E9-490E-8D8D-5587C4796810}">
      <dgm:prSet/>
      <dgm:spPr/>
      <dgm:t>
        <a:bodyPr/>
        <a:lstStyle/>
        <a:p>
          <a:endParaRPr lang="en-US"/>
        </a:p>
      </dgm:t>
    </dgm:pt>
    <dgm:pt modelId="{0FCC6D98-DD35-4502-95B7-3A72D689CE10}" type="sibTrans" cxnId="{3F2A27AB-94E9-490E-8D8D-5587C4796810}">
      <dgm:prSet/>
      <dgm:spPr/>
      <dgm:t>
        <a:bodyPr/>
        <a:lstStyle/>
        <a:p>
          <a:endParaRPr lang="en-US"/>
        </a:p>
      </dgm:t>
    </dgm:pt>
    <dgm:pt modelId="{23CFE99C-BC41-498B-A7E0-6AF7588DB03D}">
      <dgm:prSet/>
      <dgm:spPr/>
      <dgm:t>
        <a:bodyPr/>
        <a:lstStyle/>
        <a:p>
          <a:r>
            <a:rPr lang="en-GB"/>
            <a:t>It seeks</a:t>
          </a:r>
          <a:endParaRPr lang="en-US"/>
        </a:p>
      </dgm:t>
    </dgm:pt>
    <dgm:pt modelId="{B0371508-118E-4ADC-86E2-175140B839E1}" type="parTrans" cxnId="{6E4615C6-CF15-47D9-AD64-9329B1E4FCE2}">
      <dgm:prSet/>
      <dgm:spPr/>
      <dgm:t>
        <a:bodyPr/>
        <a:lstStyle/>
        <a:p>
          <a:endParaRPr lang="en-US"/>
        </a:p>
      </dgm:t>
    </dgm:pt>
    <dgm:pt modelId="{EDF83AB5-14D3-4281-9D9E-8693891AFD73}" type="sibTrans" cxnId="{6E4615C6-CF15-47D9-AD64-9329B1E4FCE2}">
      <dgm:prSet/>
      <dgm:spPr/>
      <dgm:t>
        <a:bodyPr/>
        <a:lstStyle/>
        <a:p>
          <a:endParaRPr lang="en-US"/>
        </a:p>
      </dgm:t>
    </dgm:pt>
    <dgm:pt modelId="{A93C380D-A2F2-4FC3-93C8-90904AD831FB}">
      <dgm:prSet/>
      <dgm:spPr/>
      <dgm:t>
        <a:bodyPr/>
        <a:lstStyle/>
        <a:p>
          <a:r>
            <a:rPr lang="en-GB"/>
            <a:t>Not only redress the balance</a:t>
          </a:r>
          <a:endParaRPr lang="en-US"/>
        </a:p>
      </dgm:t>
    </dgm:pt>
    <dgm:pt modelId="{D5AEB9C2-37B8-4ED6-901B-AC540F263AF1}" type="parTrans" cxnId="{993AB843-1F4C-453C-97A5-B4D0C6CAEE63}">
      <dgm:prSet/>
      <dgm:spPr/>
      <dgm:t>
        <a:bodyPr/>
        <a:lstStyle/>
        <a:p>
          <a:endParaRPr lang="en-US"/>
        </a:p>
      </dgm:t>
    </dgm:pt>
    <dgm:pt modelId="{DAB2078D-81AF-403E-8044-5A7739E2F066}" type="sibTrans" cxnId="{993AB843-1F4C-453C-97A5-B4D0C6CAEE63}">
      <dgm:prSet/>
      <dgm:spPr/>
      <dgm:t>
        <a:bodyPr/>
        <a:lstStyle/>
        <a:p>
          <a:endParaRPr lang="en-US"/>
        </a:p>
      </dgm:t>
    </dgm:pt>
    <dgm:pt modelId="{7A2F8127-6F9E-4A9F-A2AE-DB0B5E5779B2}">
      <dgm:prSet/>
      <dgm:spPr/>
      <dgm:t>
        <a:bodyPr/>
        <a:lstStyle/>
        <a:p>
          <a:r>
            <a:rPr lang="en-GB"/>
            <a:t>But to illustrate to the offender directly</a:t>
          </a:r>
          <a:endParaRPr lang="en-US"/>
        </a:p>
      </dgm:t>
    </dgm:pt>
    <dgm:pt modelId="{90EC58A8-0272-46C8-A40F-C70FD1BD52AB}" type="parTrans" cxnId="{9921651D-D17A-40EF-B93B-FC3C28FB54FC}">
      <dgm:prSet/>
      <dgm:spPr/>
      <dgm:t>
        <a:bodyPr/>
        <a:lstStyle/>
        <a:p>
          <a:endParaRPr lang="en-US"/>
        </a:p>
      </dgm:t>
    </dgm:pt>
    <dgm:pt modelId="{565C0183-6DFB-4811-B9B9-71BFD20D18CC}" type="sibTrans" cxnId="{9921651D-D17A-40EF-B93B-FC3C28FB54FC}">
      <dgm:prSet/>
      <dgm:spPr/>
      <dgm:t>
        <a:bodyPr/>
        <a:lstStyle/>
        <a:p>
          <a:endParaRPr lang="en-US"/>
        </a:p>
      </dgm:t>
    </dgm:pt>
    <dgm:pt modelId="{D0E0CFFA-0CFD-49D1-818D-AE6C05535CF8}">
      <dgm:prSet/>
      <dgm:spPr/>
      <dgm:t>
        <a:bodyPr/>
        <a:lstStyle/>
        <a:p>
          <a:r>
            <a:rPr lang="en-GB"/>
            <a:t>The harm that they have caused (Cavadino &amp; Dignan, 2006).</a:t>
          </a:r>
          <a:endParaRPr lang="en-US"/>
        </a:p>
      </dgm:t>
    </dgm:pt>
    <dgm:pt modelId="{6C215BF0-C42E-495F-AB31-A86B1E71F530}" type="parTrans" cxnId="{83005145-7289-4CC4-8436-5FC6E054B84A}">
      <dgm:prSet/>
      <dgm:spPr/>
      <dgm:t>
        <a:bodyPr/>
        <a:lstStyle/>
        <a:p>
          <a:endParaRPr lang="en-US"/>
        </a:p>
      </dgm:t>
    </dgm:pt>
    <dgm:pt modelId="{FA6AD820-A74B-46F2-9F58-880FF31790DE}" type="sibTrans" cxnId="{83005145-7289-4CC4-8436-5FC6E054B84A}">
      <dgm:prSet/>
      <dgm:spPr/>
      <dgm:t>
        <a:bodyPr/>
        <a:lstStyle/>
        <a:p>
          <a:endParaRPr lang="en-US"/>
        </a:p>
      </dgm:t>
    </dgm:pt>
    <dgm:pt modelId="{8C6C8203-A696-4719-934D-C3CAC21B5046}" type="pres">
      <dgm:prSet presAssocID="{DA467236-7540-42BE-8045-084F73785E9C}" presName="Name0" presStyleCnt="0">
        <dgm:presLayoutVars>
          <dgm:dir/>
          <dgm:animLvl val="lvl"/>
          <dgm:resizeHandles val="exact"/>
        </dgm:presLayoutVars>
      </dgm:prSet>
      <dgm:spPr/>
    </dgm:pt>
    <dgm:pt modelId="{E791C525-10E3-439F-9445-401C40E28F2D}" type="pres">
      <dgm:prSet presAssocID="{D7C3371C-EC42-4420-8E0A-3B9BA2A8B7A4}" presName="composite" presStyleCnt="0"/>
      <dgm:spPr/>
    </dgm:pt>
    <dgm:pt modelId="{C98B5F2B-18DC-4D3D-B4F6-6B166BFA28D8}" type="pres">
      <dgm:prSet presAssocID="{D7C3371C-EC42-4420-8E0A-3B9BA2A8B7A4}" presName="parTx" presStyleLbl="alignNode1" presStyleIdx="0" presStyleCnt="4">
        <dgm:presLayoutVars>
          <dgm:chMax val="0"/>
          <dgm:chPref val="0"/>
          <dgm:bulletEnabled val="1"/>
        </dgm:presLayoutVars>
      </dgm:prSet>
      <dgm:spPr/>
    </dgm:pt>
    <dgm:pt modelId="{37340B6A-F335-4FE4-884E-D2C70666E125}" type="pres">
      <dgm:prSet presAssocID="{D7C3371C-EC42-4420-8E0A-3B9BA2A8B7A4}" presName="desTx" presStyleLbl="alignAccFollowNode1" presStyleIdx="0" presStyleCnt="4">
        <dgm:presLayoutVars>
          <dgm:bulletEnabled val="1"/>
        </dgm:presLayoutVars>
      </dgm:prSet>
      <dgm:spPr/>
    </dgm:pt>
    <dgm:pt modelId="{A24ED016-8C3A-424D-8927-CDFB83186C7F}" type="pres">
      <dgm:prSet presAssocID="{71F54272-8836-445B-BD23-5A38ABB1A101}" presName="space" presStyleCnt="0"/>
      <dgm:spPr/>
    </dgm:pt>
    <dgm:pt modelId="{5B8266F7-610E-425C-B118-3F509A24948A}" type="pres">
      <dgm:prSet presAssocID="{664932FD-1B5C-421B-AB36-C8006774D2E8}" presName="composite" presStyleCnt="0"/>
      <dgm:spPr/>
    </dgm:pt>
    <dgm:pt modelId="{92925A80-A1D5-4D2A-8B92-2A2E0E276E71}" type="pres">
      <dgm:prSet presAssocID="{664932FD-1B5C-421B-AB36-C8006774D2E8}" presName="parTx" presStyleLbl="alignNode1" presStyleIdx="1" presStyleCnt="4">
        <dgm:presLayoutVars>
          <dgm:chMax val="0"/>
          <dgm:chPref val="0"/>
          <dgm:bulletEnabled val="1"/>
        </dgm:presLayoutVars>
      </dgm:prSet>
      <dgm:spPr/>
    </dgm:pt>
    <dgm:pt modelId="{286BFE19-9639-4767-AFA6-1EA1A346F92A}" type="pres">
      <dgm:prSet presAssocID="{664932FD-1B5C-421B-AB36-C8006774D2E8}" presName="desTx" presStyleLbl="alignAccFollowNode1" presStyleIdx="1" presStyleCnt="4">
        <dgm:presLayoutVars>
          <dgm:bulletEnabled val="1"/>
        </dgm:presLayoutVars>
      </dgm:prSet>
      <dgm:spPr/>
    </dgm:pt>
    <dgm:pt modelId="{DAC0FFD9-B84C-466B-8E79-0B7C4BF2C5F0}" type="pres">
      <dgm:prSet presAssocID="{49FA08F8-7979-4925-9E2A-FF277F6B6458}" presName="space" presStyleCnt="0"/>
      <dgm:spPr/>
    </dgm:pt>
    <dgm:pt modelId="{80BF1F14-9869-4AD0-A890-513A0C0586F9}" type="pres">
      <dgm:prSet presAssocID="{3F894EC7-0343-4559-B9E7-5BAB7F645EE2}" presName="composite" presStyleCnt="0"/>
      <dgm:spPr/>
    </dgm:pt>
    <dgm:pt modelId="{7B15966C-1BAA-4EE6-ADDE-83D393E38536}" type="pres">
      <dgm:prSet presAssocID="{3F894EC7-0343-4559-B9E7-5BAB7F645EE2}" presName="parTx" presStyleLbl="alignNode1" presStyleIdx="2" presStyleCnt="4">
        <dgm:presLayoutVars>
          <dgm:chMax val="0"/>
          <dgm:chPref val="0"/>
          <dgm:bulletEnabled val="1"/>
        </dgm:presLayoutVars>
      </dgm:prSet>
      <dgm:spPr/>
    </dgm:pt>
    <dgm:pt modelId="{AFF6270C-E21F-407B-B0B2-D1E6DEC66796}" type="pres">
      <dgm:prSet presAssocID="{3F894EC7-0343-4559-B9E7-5BAB7F645EE2}" presName="desTx" presStyleLbl="alignAccFollowNode1" presStyleIdx="2" presStyleCnt="4">
        <dgm:presLayoutVars>
          <dgm:bulletEnabled val="1"/>
        </dgm:presLayoutVars>
      </dgm:prSet>
      <dgm:spPr/>
    </dgm:pt>
    <dgm:pt modelId="{83FA7D72-5B2E-44C2-8A87-5B88CC2C741C}" type="pres">
      <dgm:prSet presAssocID="{0FCC6D98-DD35-4502-95B7-3A72D689CE10}" presName="space" presStyleCnt="0"/>
      <dgm:spPr/>
    </dgm:pt>
    <dgm:pt modelId="{E557B850-B832-48D6-BE62-E91EBFC63A23}" type="pres">
      <dgm:prSet presAssocID="{23CFE99C-BC41-498B-A7E0-6AF7588DB03D}" presName="composite" presStyleCnt="0"/>
      <dgm:spPr/>
    </dgm:pt>
    <dgm:pt modelId="{AF195794-2F21-47DF-A6B0-9274FE3DBCE0}" type="pres">
      <dgm:prSet presAssocID="{23CFE99C-BC41-498B-A7E0-6AF7588DB03D}" presName="parTx" presStyleLbl="alignNode1" presStyleIdx="3" presStyleCnt="4">
        <dgm:presLayoutVars>
          <dgm:chMax val="0"/>
          <dgm:chPref val="0"/>
          <dgm:bulletEnabled val="1"/>
        </dgm:presLayoutVars>
      </dgm:prSet>
      <dgm:spPr/>
    </dgm:pt>
    <dgm:pt modelId="{93440B15-891C-4AE1-B267-92AC553B088C}" type="pres">
      <dgm:prSet presAssocID="{23CFE99C-BC41-498B-A7E0-6AF7588DB03D}" presName="desTx" presStyleLbl="alignAccFollowNode1" presStyleIdx="3" presStyleCnt="4">
        <dgm:presLayoutVars>
          <dgm:bulletEnabled val="1"/>
        </dgm:presLayoutVars>
      </dgm:prSet>
      <dgm:spPr/>
    </dgm:pt>
  </dgm:ptLst>
  <dgm:cxnLst>
    <dgm:cxn modelId="{C26D8809-D259-48AC-A49F-A28578E1DB74}" type="presOf" srcId="{2873D2F5-1168-4AA5-B0DB-ECFED6E61B1E}" destId="{37340B6A-F335-4FE4-884E-D2C70666E125}" srcOrd="0" destOrd="1" presId="urn:microsoft.com/office/officeart/2005/8/layout/hList1"/>
    <dgm:cxn modelId="{26096713-4D35-422D-860F-C2ABDD11089C}" type="presOf" srcId="{664932FD-1B5C-421B-AB36-C8006774D2E8}" destId="{92925A80-A1D5-4D2A-8B92-2A2E0E276E71}" srcOrd="0" destOrd="0" presId="urn:microsoft.com/office/officeart/2005/8/layout/hList1"/>
    <dgm:cxn modelId="{9921651D-D17A-40EF-B93B-FC3C28FB54FC}" srcId="{23CFE99C-BC41-498B-A7E0-6AF7588DB03D}" destId="{7A2F8127-6F9E-4A9F-A2AE-DB0B5E5779B2}" srcOrd="1" destOrd="0" parTransId="{90EC58A8-0272-46C8-A40F-C70FD1BD52AB}" sibTransId="{565C0183-6DFB-4811-B9B9-71BFD20D18CC}"/>
    <dgm:cxn modelId="{A35E4326-A16E-448B-BAFD-3ACD402B6154}" type="presOf" srcId="{8E96605E-F441-4150-8F44-DE6480EBD925}" destId="{286BFE19-9639-4767-AFA6-1EA1A346F92A}" srcOrd="0" destOrd="0" presId="urn:microsoft.com/office/officeart/2005/8/layout/hList1"/>
    <dgm:cxn modelId="{4901FB34-2191-493D-ADEE-4E8AF058169C}" type="presOf" srcId="{23CFE99C-BC41-498B-A7E0-6AF7588DB03D}" destId="{AF195794-2F21-47DF-A6B0-9274FE3DBCE0}" srcOrd="0" destOrd="0" presId="urn:microsoft.com/office/officeart/2005/8/layout/hList1"/>
    <dgm:cxn modelId="{E115DE5E-7C16-4D77-8B60-D27754CFB695}" srcId="{DA467236-7540-42BE-8045-084F73785E9C}" destId="{664932FD-1B5C-421B-AB36-C8006774D2E8}" srcOrd="1" destOrd="0" parTransId="{79F82C66-C320-40A9-85E1-54D46FF3C2D5}" sibTransId="{49FA08F8-7979-4925-9E2A-FF277F6B6458}"/>
    <dgm:cxn modelId="{B2AF8461-C140-46EB-BE19-7D38496992C1}" srcId="{664932FD-1B5C-421B-AB36-C8006774D2E8}" destId="{ACAC9289-3E9F-4635-BC69-EE3B53095059}" srcOrd="1" destOrd="0" parTransId="{BCF8E34D-E15B-48B5-9A94-989E60D5F2C7}" sibTransId="{772C4A3C-FCA9-4C9A-A4E9-5644C9222BE5}"/>
    <dgm:cxn modelId="{993AB843-1F4C-453C-97A5-B4D0C6CAEE63}" srcId="{23CFE99C-BC41-498B-A7E0-6AF7588DB03D}" destId="{A93C380D-A2F2-4FC3-93C8-90904AD831FB}" srcOrd="0" destOrd="0" parTransId="{D5AEB9C2-37B8-4ED6-901B-AC540F263AF1}" sibTransId="{DAB2078D-81AF-403E-8044-5A7739E2F066}"/>
    <dgm:cxn modelId="{5AC9D863-5BB7-46D9-A422-F6FA815087F2}" type="presOf" srcId="{D0E0CFFA-0CFD-49D1-818D-AE6C05535CF8}" destId="{93440B15-891C-4AE1-B267-92AC553B088C}" srcOrd="0" destOrd="2" presId="urn:microsoft.com/office/officeart/2005/8/layout/hList1"/>
    <dgm:cxn modelId="{3763AC44-AF63-4758-864D-ACCD17CA2AA8}" srcId="{DA467236-7540-42BE-8045-084F73785E9C}" destId="{D7C3371C-EC42-4420-8E0A-3B9BA2A8B7A4}" srcOrd="0" destOrd="0" parTransId="{884AAFA4-5670-4D54-AAC2-4878D3FA606C}" sibTransId="{71F54272-8836-445B-BD23-5A38ABB1A101}"/>
    <dgm:cxn modelId="{83005145-7289-4CC4-8436-5FC6E054B84A}" srcId="{23CFE99C-BC41-498B-A7E0-6AF7588DB03D}" destId="{D0E0CFFA-0CFD-49D1-818D-AE6C05535CF8}" srcOrd="2" destOrd="0" parTransId="{6C215BF0-C42E-495F-AB31-A86B1E71F530}" sibTransId="{FA6AD820-A74B-46F2-9F58-880FF31790DE}"/>
    <dgm:cxn modelId="{F1CB7D74-99AD-4FD1-904C-4B9E333A3CD7}" type="presOf" srcId="{DA467236-7540-42BE-8045-084F73785E9C}" destId="{8C6C8203-A696-4719-934D-C3CAC21B5046}" srcOrd="0" destOrd="0" presId="urn:microsoft.com/office/officeart/2005/8/layout/hList1"/>
    <dgm:cxn modelId="{7A97107D-2E69-4994-B1B5-840B4D067F00}" type="presOf" srcId="{D7C3371C-EC42-4420-8E0A-3B9BA2A8B7A4}" destId="{C98B5F2B-18DC-4D3D-B4F6-6B166BFA28D8}" srcOrd="0" destOrd="0" presId="urn:microsoft.com/office/officeart/2005/8/layout/hList1"/>
    <dgm:cxn modelId="{7A4F7B7F-538B-4456-8E2E-53284F773904}" srcId="{D7C3371C-EC42-4420-8E0A-3B9BA2A8B7A4}" destId="{6D094F76-115F-48A0-BD56-1ABC7D256EEE}" srcOrd="0" destOrd="0" parTransId="{8A7F8EFB-DC5C-4A98-B519-2501A34042AC}" sibTransId="{F5D86E32-10B9-49E2-8903-D477B2C2BD87}"/>
    <dgm:cxn modelId="{E67F5993-92FF-496F-B034-73A2A52DA61D}" type="presOf" srcId="{ACAC9289-3E9F-4635-BC69-EE3B53095059}" destId="{286BFE19-9639-4767-AFA6-1EA1A346F92A}" srcOrd="0" destOrd="1" presId="urn:microsoft.com/office/officeart/2005/8/layout/hList1"/>
    <dgm:cxn modelId="{3F2A27AB-94E9-490E-8D8D-5587C4796810}" srcId="{DA467236-7540-42BE-8045-084F73785E9C}" destId="{3F894EC7-0343-4559-B9E7-5BAB7F645EE2}" srcOrd="2" destOrd="0" parTransId="{1BE513D0-6A40-4C54-AA1D-BE5D55E8D476}" sibTransId="{0FCC6D98-DD35-4502-95B7-3A72D689CE10}"/>
    <dgm:cxn modelId="{125A2FAF-5455-48B9-8906-2C658FA7C7F4}" type="presOf" srcId="{6D094F76-115F-48A0-BD56-1ABC7D256EEE}" destId="{37340B6A-F335-4FE4-884E-D2C70666E125}" srcOrd="0" destOrd="0" presId="urn:microsoft.com/office/officeart/2005/8/layout/hList1"/>
    <dgm:cxn modelId="{6E4615C6-CF15-47D9-AD64-9329B1E4FCE2}" srcId="{DA467236-7540-42BE-8045-084F73785E9C}" destId="{23CFE99C-BC41-498B-A7E0-6AF7588DB03D}" srcOrd="3" destOrd="0" parTransId="{B0371508-118E-4ADC-86E2-175140B839E1}" sibTransId="{EDF83AB5-14D3-4281-9D9E-8693891AFD73}"/>
    <dgm:cxn modelId="{A4779DD8-B7B3-40B7-8F43-112AA3FC3580}" srcId="{D7C3371C-EC42-4420-8E0A-3B9BA2A8B7A4}" destId="{9A6E7F4A-9B00-4CA8-8159-31A392FB304E}" srcOrd="2" destOrd="0" parTransId="{727B5CE1-8F4B-48DB-9E0A-49E2AD2A36A3}" sibTransId="{E1A38337-E00F-4BA8-BD37-D1A65196E6D0}"/>
    <dgm:cxn modelId="{48CA3DE0-BE5A-48E8-8909-DC219AA4E548}" srcId="{664932FD-1B5C-421B-AB36-C8006774D2E8}" destId="{8E96605E-F441-4150-8F44-DE6480EBD925}" srcOrd="0" destOrd="0" parTransId="{081A078C-15E0-4A44-9DE0-6252559F474B}" sibTransId="{50C6BB5B-C19F-4AA6-AB0A-A59EC11094F0}"/>
    <dgm:cxn modelId="{3F9FDBE3-E873-4478-90A7-5EFD240FE5AD}" type="presOf" srcId="{A93C380D-A2F2-4FC3-93C8-90904AD831FB}" destId="{93440B15-891C-4AE1-B267-92AC553B088C}" srcOrd="0" destOrd="0" presId="urn:microsoft.com/office/officeart/2005/8/layout/hList1"/>
    <dgm:cxn modelId="{C17F7DE7-705E-49D5-919F-837A91D01A85}" srcId="{D7C3371C-EC42-4420-8E0A-3B9BA2A8B7A4}" destId="{2873D2F5-1168-4AA5-B0DB-ECFED6E61B1E}" srcOrd="1" destOrd="0" parTransId="{93D5B15E-34DA-47EE-9CB9-856ECB429D3C}" sibTransId="{BA40DED5-4BFA-40AF-91C0-80A9A1A52FB3}"/>
    <dgm:cxn modelId="{D130ECEC-ABF2-4994-8989-4A02627FA455}" type="presOf" srcId="{9A6E7F4A-9B00-4CA8-8159-31A392FB304E}" destId="{37340B6A-F335-4FE4-884E-D2C70666E125}" srcOrd="0" destOrd="2" presId="urn:microsoft.com/office/officeart/2005/8/layout/hList1"/>
    <dgm:cxn modelId="{2197ECF2-6D9F-47BE-9F46-642E69C13B44}" type="presOf" srcId="{3F894EC7-0343-4559-B9E7-5BAB7F645EE2}" destId="{7B15966C-1BAA-4EE6-ADDE-83D393E38536}" srcOrd="0" destOrd="0" presId="urn:microsoft.com/office/officeart/2005/8/layout/hList1"/>
    <dgm:cxn modelId="{F2E20EF4-4EA8-4977-A504-D2624F3BB1AE}" type="presOf" srcId="{7A2F8127-6F9E-4A9F-A2AE-DB0B5E5779B2}" destId="{93440B15-891C-4AE1-B267-92AC553B088C}" srcOrd="0" destOrd="1" presId="urn:microsoft.com/office/officeart/2005/8/layout/hList1"/>
    <dgm:cxn modelId="{F7561BC4-CE5C-432D-8AE4-A0E059A7BF50}" type="presParOf" srcId="{8C6C8203-A696-4719-934D-C3CAC21B5046}" destId="{E791C525-10E3-439F-9445-401C40E28F2D}" srcOrd="0" destOrd="0" presId="urn:microsoft.com/office/officeart/2005/8/layout/hList1"/>
    <dgm:cxn modelId="{B3EC2A84-7D49-43FF-BD82-692190A87B37}" type="presParOf" srcId="{E791C525-10E3-439F-9445-401C40E28F2D}" destId="{C98B5F2B-18DC-4D3D-B4F6-6B166BFA28D8}" srcOrd="0" destOrd="0" presId="urn:microsoft.com/office/officeart/2005/8/layout/hList1"/>
    <dgm:cxn modelId="{817BB90B-CE39-41E8-BA5E-B589C595CBB3}" type="presParOf" srcId="{E791C525-10E3-439F-9445-401C40E28F2D}" destId="{37340B6A-F335-4FE4-884E-D2C70666E125}" srcOrd="1" destOrd="0" presId="urn:microsoft.com/office/officeart/2005/8/layout/hList1"/>
    <dgm:cxn modelId="{FC5D521C-BE61-4974-A239-B6E32F5D760D}" type="presParOf" srcId="{8C6C8203-A696-4719-934D-C3CAC21B5046}" destId="{A24ED016-8C3A-424D-8927-CDFB83186C7F}" srcOrd="1" destOrd="0" presId="urn:microsoft.com/office/officeart/2005/8/layout/hList1"/>
    <dgm:cxn modelId="{1712290F-DBB5-4D96-9870-DB1D092DC212}" type="presParOf" srcId="{8C6C8203-A696-4719-934D-C3CAC21B5046}" destId="{5B8266F7-610E-425C-B118-3F509A24948A}" srcOrd="2" destOrd="0" presId="urn:microsoft.com/office/officeart/2005/8/layout/hList1"/>
    <dgm:cxn modelId="{43CA3B7E-315F-4FC5-A9AB-09CE768F0294}" type="presParOf" srcId="{5B8266F7-610E-425C-B118-3F509A24948A}" destId="{92925A80-A1D5-4D2A-8B92-2A2E0E276E71}" srcOrd="0" destOrd="0" presId="urn:microsoft.com/office/officeart/2005/8/layout/hList1"/>
    <dgm:cxn modelId="{74CCC866-D567-4016-A623-C8DD6B251EFA}" type="presParOf" srcId="{5B8266F7-610E-425C-B118-3F509A24948A}" destId="{286BFE19-9639-4767-AFA6-1EA1A346F92A}" srcOrd="1" destOrd="0" presId="urn:microsoft.com/office/officeart/2005/8/layout/hList1"/>
    <dgm:cxn modelId="{21F175AD-56B6-488C-B3D7-81A4894CF877}" type="presParOf" srcId="{8C6C8203-A696-4719-934D-C3CAC21B5046}" destId="{DAC0FFD9-B84C-466B-8E79-0B7C4BF2C5F0}" srcOrd="3" destOrd="0" presId="urn:microsoft.com/office/officeart/2005/8/layout/hList1"/>
    <dgm:cxn modelId="{0D477B81-D526-446D-AB13-C8C7B08C3121}" type="presParOf" srcId="{8C6C8203-A696-4719-934D-C3CAC21B5046}" destId="{80BF1F14-9869-4AD0-A890-513A0C0586F9}" srcOrd="4" destOrd="0" presId="urn:microsoft.com/office/officeart/2005/8/layout/hList1"/>
    <dgm:cxn modelId="{F376AEDD-2DBF-4D95-93C4-4298B7459C63}" type="presParOf" srcId="{80BF1F14-9869-4AD0-A890-513A0C0586F9}" destId="{7B15966C-1BAA-4EE6-ADDE-83D393E38536}" srcOrd="0" destOrd="0" presId="urn:microsoft.com/office/officeart/2005/8/layout/hList1"/>
    <dgm:cxn modelId="{76F6B0B8-9436-40DC-9623-6EBCFC99136A}" type="presParOf" srcId="{80BF1F14-9869-4AD0-A890-513A0C0586F9}" destId="{AFF6270C-E21F-407B-B0B2-D1E6DEC66796}" srcOrd="1" destOrd="0" presId="urn:microsoft.com/office/officeart/2005/8/layout/hList1"/>
    <dgm:cxn modelId="{F1034838-71B7-4B37-99DB-F46BDA6B18C2}" type="presParOf" srcId="{8C6C8203-A696-4719-934D-C3CAC21B5046}" destId="{83FA7D72-5B2E-44C2-8A87-5B88CC2C741C}" srcOrd="5" destOrd="0" presId="urn:microsoft.com/office/officeart/2005/8/layout/hList1"/>
    <dgm:cxn modelId="{BAE11217-FCD7-4873-B735-BC975C1E95F0}" type="presParOf" srcId="{8C6C8203-A696-4719-934D-C3CAC21B5046}" destId="{E557B850-B832-48D6-BE62-E91EBFC63A23}" srcOrd="6" destOrd="0" presId="urn:microsoft.com/office/officeart/2005/8/layout/hList1"/>
    <dgm:cxn modelId="{2C3F2088-207E-467D-9352-CF25985A34E0}" type="presParOf" srcId="{E557B850-B832-48D6-BE62-E91EBFC63A23}" destId="{AF195794-2F21-47DF-A6B0-9274FE3DBCE0}" srcOrd="0" destOrd="0" presId="urn:microsoft.com/office/officeart/2005/8/layout/hList1"/>
    <dgm:cxn modelId="{D79AFF74-F0CC-4104-9027-513BC419CCAE}" type="presParOf" srcId="{E557B850-B832-48D6-BE62-E91EBFC63A23}" destId="{93440B15-891C-4AE1-B267-92AC553B088C}"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86D94F8-6F4B-45F1-AAF8-8005DBA9B88C}" type="doc">
      <dgm:prSet loTypeId="urn:microsoft.com/office/officeart/2005/8/layout/default" loCatId="list" qsTypeId="urn:microsoft.com/office/officeart/2005/8/quickstyle/simple5" qsCatId="simple" csTypeId="urn:microsoft.com/office/officeart/2005/8/colors/accent2_2" csCatId="accent2"/>
      <dgm:spPr/>
      <dgm:t>
        <a:bodyPr/>
        <a:lstStyle/>
        <a:p>
          <a:endParaRPr lang="en-US"/>
        </a:p>
      </dgm:t>
    </dgm:pt>
    <dgm:pt modelId="{72022D61-2B23-408D-9F9E-EF5B2FE0351E}">
      <dgm:prSet/>
      <dgm:spPr/>
      <dgm:t>
        <a:bodyPr/>
        <a:lstStyle/>
        <a:p>
          <a:r>
            <a:rPr lang="en-GB"/>
            <a:t>Restitution recognises </a:t>
          </a:r>
          <a:endParaRPr lang="en-US"/>
        </a:p>
      </dgm:t>
    </dgm:pt>
    <dgm:pt modelId="{178E72DC-AC7C-4AAB-BE67-387E587DF91A}" type="parTrans" cxnId="{7C93A0E1-44B8-4AE4-A7AB-7568BA7BF617}">
      <dgm:prSet/>
      <dgm:spPr/>
      <dgm:t>
        <a:bodyPr/>
        <a:lstStyle/>
        <a:p>
          <a:endParaRPr lang="en-US"/>
        </a:p>
      </dgm:t>
    </dgm:pt>
    <dgm:pt modelId="{E74A7949-2661-47F5-909B-932A7E6B0CEA}" type="sibTrans" cxnId="{7C93A0E1-44B8-4AE4-A7AB-7568BA7BF617}">
      <dgm:prSet/>
      <dgm:spPr/>
      <dgm:t>
        <a:bodyPr/>
        <a:lstStyle/>
        <a:p>
          <a:endParaRPr lang="en-US"/>
        </a:p>
      </dgm:t>
    </dgm:pt>
    <dgm:pt modelId="{86FB6B9E-4CE1-4364-BF2A-D84D719F1AFB}">
      <dgm:prSet/>
      <dgm:spPr/>
      <dgm:t>
        <a:bodyPr/>
        <a:lstStyle/>
        <a:p>
          <a:r>
            <a:rPr lang="en-GB"/>
            <a:t>rights in the victim </a:t>
          </a:r>
          <a:endParaRPr lang="en-US"/>
        </a:p>
      </dgm:t>
    </dgm:pt>
    <dgm:pt modelId="{890142E0-1BE6-4217-A554-9223F82BC66E}" type="parTrans" cxnId="{7C309532-AA9D-4D2D-8098-F2DD5B4AB0A0}">
      <dgm:prSet/>
      <dgm:spPr/>
      <dgm:t>
        <a:bodyPr/>
        <a:lstStyle/>
        <a:p>
          <a:endParaRPr lang="en-US"/>
        </a:p>
      </dgm:t>
    </dgm:pt>
    <dgm:pt modelId="{64A54D54-9E74-4414-948F-3FB55ED36F01}" type="sibTrans" cxnId="{7C309532-AA9D-4D2D-8098-F2DD5B4AB0A0}">
      <dgm:prSet/>
      <dgm:spPr/>
      <dgm:t>
        <a:bodyPr/>
        <a:lstStyle/>
        <a:p>
          <a:endParaRPr lang="en-US"/>
        </a:p>
      </dgm:t>
    </dgm:pt>
    <dgm:pt modelId="{97975FE3-DA52-4B36-BB7D-C81B3D9B8A56}">
      <dgm:prSet/>
      <dgm:spPr/>
      <dgm:t>
        <a:bodyPr/>
        <a:lstStyle/>
        <a:p>
          <a:r>
            <a:rPr lang="en-GB"/>
            <a:t>and this is a principal source of its strength. </a:t>
          </a:r>
          <a:endParaRPr lang="en-US"/>
        </a:p>
      </dgm:t>
    </dgm:pt>
    <dgm:pt modelId="{50A8067C-1E6A-416B-81C5-1043D8A3490E}" type="parTrans" cxnId="{99193D15-B0E9-44CF-A05D-D2E28F5DF383}">
      <dgm:prSet/>
      <dgm:spPr/>
      <dgm:t>
        <a:bodyPr/>
        <a:lstStyle/>
        <a:p>
          <a:endParaRPr lang="en-US"/>
        </a:p>
      </dgm:t>
    </dgm:pt>
    <dgm:pt modelId="{EF12C8F1-CB67-45BB-B32E-A64ECB347EC1}" type="sibTrans" cxnId="{99193D15-B0E9-44CF-A05D-D2E28F5DF383}">
      <dgm:prSet/>
      <dgm:spPr/>
      <dgm:t>
        <a:bodyPr/>
        <a:lstStyle/>
        <a:p>
          <a:endParaRPr lang="en-US"/>
        </a:p>
      </dgm:t>
    </dgm:pt>
    <dgm:pt modelId="{17BBD100-E786-4CC3-97F5-2EA96A89584B}">
      <dgm:prSet/>
      <dgm:spPr/>
      <dgm:t>
        <a:bodyPr/>
        <a:lstStyle/>
        <a:p>
          <a:r>
            <a:rPr lang="en-GB"/>
            <a:t>The nature and limit of the victim’s right to restitution at the same time </a:t>
          </a:r>
          <a:endParaRPr lang="en-US"/>
        </a:p>
      </dgm:t>
    </dgm:pt>
    <dgm:pt modelId="{2BFD30A0-38F7-4E9E-AA66-A8956F9BDD3E}" type="parTrans" cxnId="{C0B49EC9-664B-4772-8144-D96B2AB7EBC8}">
      <dgm:prSet/>
      <dgm:spPr/>
      <dgm:t>
        <a:bodyPr/>
        <a:lstStyle/>
        <a:p>
          <a:endParaRPr lang="en-US"/>
        </a:p>
      </dgm:t>
    </dgm:pt>
    <dgm:pt modelId="{D3A8A6A2-2924-41C3-90E1-7F1D55C74FA1}" type="sibTrans" cxnId="{C0B49EC9-664B-4772-8144-D96B2AB7EBC8}">
      <dgm:prSet/>
      <dgm:spPr/>
      <dgm:t>
        <a:bodyPr/>
        <a:lstStyle/>
        <a:p>
          <a:endParaRPr lang="en-US"/>
        </a:p>
      </dgm:t>
    </dgm:pt>
    <dgm:pt modelId="{589B3C56-A5C8-46D2-B8EC-08B5E0778A02}">
      <dgm:prSet/>
      <dgm:spPr/>
      <dgm:t>
        <a:bodyPr/>
        <a:lstStyle/>
        <a:p>
          <a:r>
            <a:rPr lang="en-GB"/>
            <a:t>defines the nature and limit of the criminal liability. </a:t>
          </a:r>
          <a:endParaRPr lang="en-US"/>
        </a:p>
      </dgm:t>
    </dgm:pt>
    <dgm:pt modelId="{93A7E75A-EC4A-4309-AF8E-611D443E3CF9}" type="parTrans" cxnId="{B0B160EE-313F-434B-80C4-039B2814C877}">
      <dgm:prSet/>
      <dgm:spPr/>
      <dgm:t>
        <a:bodyPr/>
        <a:lstStyle/>
        <a:p>
          <a:endParaRPr lang="en-US"/>
        </a:p>
      </dgm:t>
    </dgm:pt>
    <dgm:pt modelId="{A9800981-E454-40B0-99A3-5D405DEC104A}" type="sibTrans" cxnId="{B0B160EE-313F-434B-80C4-039B2814C877}">
      <dgm:prSet/>
      <dgm:spPr/>
      <dgm:t>
        <a:bodyPr/>
        <a:lstStyle/>
        <a:p>
          <a:endParaRPr lang="en-US"/>
        </a:p>
      </dgm:t>
    </dgm:pt>
    <dgm:pt modelId="{F11F5BF8-DB2E-451B-96ED-BEEDF6A6AD9D}">
      <dgm:prSet/>
      <dgm:spPr/>
      <dgm:t>
        <a:bodyPr/>
        <a:lstStyle/>
        <a:p>
          <a:r>
            <a:rPr lang="en-GB"/>
            <a:t>In this way, the aggressive action of the criminal </a:t>
          </a:r>
          <a:endParaRPr lang="en-US"/>
        </a:p>
      </dgm:t>
    </dgm:pt>
    <dgm:pt modelId="{942FB64E-3BEC-4980-8078-429A68016200}" type="parTrans" cxnId="{2208A671-F1CD-44D9-980E-5FD09CAB57B1}">
      <dgm:prSet/>
      <dgm:spPr/>
      <dgm:t>
        <a:bodyPr/>
        <a:lstStyle/>
        <a:p>
          <a:endParaRPr lang="en-US"/>
        </a:p>
      </dgm:t>
    </dgm:pt>
    <dgm:pt modelId="{D42EE4BA-1B86-4B48-B1BB-4A5C16B9EDE5}" type="sibTrans" cxnId="{2208A671-F1CD-44D9-980E-5FD09CAB57B1}">
      <dgm:prSet/>
      <dgm:spPr/>
      <dgm:t>
        <a:bodyPr/>
        <a:lstStyle/>
        <a:p>
          <a:endParaRPr lang="en-US"/>
        </a:p>
      </dgm:t>
    </dgm:pt>
    <dgm:pt modelId="{D2AE9D57-4F72-4ACC-B52A-29FBAC7497D7}">
      <dgm:prSet/>
      <dgm:spPr/>
      <dgm:t>
        <a:bodyPr/>
        <a:lstStyle/>
        <a:p>
          <a:r>
            <a:rPr lang="en-GB"/>
            <a:t>creates a debt to the victim.</a:t>
          </a:r>
          <a:endParaRPr lang="en-US"/>
        </a:p>
      </dgm:t>
    </dgm:pt>
    <dgm:pt modelId="{13519E2C-4BF8-40FB-9B20-596DABD53276}" type="parTrans" cxnId="{36F393D1-EA29-463D-9615-34C820D79E32}">
      <dgm:prSet/>
      <dgm:spPr/>
      <dgm:t>
        <a:bodyPr/>
        <a:lstStyle/>
        <a:p>
          <a:endParaRPr lang="en-US"/>
        </a:p>
      </dgm:t>
    </dgm:pt>
    <dgm:pt modelId="{BBA0BF26-6B53-4588-8B79-E1FBBC0CFB73}" type="sibTrans" cxnId="{36F393D1-EA29-463D-9615-34C820D79E32}">
      <dgm:prSet/>
      <dgm:spPr/>
      <dgm:t>
        <a:bodyPr/>
        <a:lstStyle/>
        <a:p>
          <a:endParaRPr lang="en-US"/>
        </a:p>
      </dgm:t>
    </dgm:pt>
    <dgm:pt modelId="{B0E8A88B-C709-4389-B936-E53112765159}" type="pres">
      <dgm:prSet presAssocID="{086D94F8-6F4B-45F1-AAF8-8005DBA9B88C}" presName="diagram" presStyleCnt="0">
        <dgm:presLayoutVars>
          <dgm:dir/>
          <dgm:resizeHandles val="exact"/>
        </dgm:presLayoutVars>
      </dgm:prSet>
      <dgm:spPr/>
    </dgm:pt>
    <dgm:pt modelId="{D6D31ADC-D24A-4F72-8560-0E55F9D86C2F}" type="pres">
      <dgm:prSet presAssocID="{72022D61-2B23-408D-9F9E-EF5B2FE0351E}" presName="node" presStyleLbl="node1" presStyleIdx="0" presStyleCnt="7">
        <dgm:presLayoutVars>
          <dgm:bulletEnabled val="1"/>
        </dgm:presLayoutVars>
      </dgm:prSet>
      <dgm:spPr/>
    </dgm:pt>
    <dgm:pt modelId="{FAF8E6DC-5177-4D2B-821B-13948FFB4EC7}" type="pres">
      <dgm:prSet presAssocID="{E74A7949-2661-47F5-909B-932A7E6B0CEA}" presName="sibTrans" presStyleCnt="0"/>
      <dgm:spPr/>
    </dgm:pt>
    <dgm:pt modelId="{9DAF3408-2B9C-4056-9EA5-25D90A0D0975}" type="pres">
      <dgm:prSet presAssocID="{86FB6B9E-4CE1-4364-BF2A-D84D719F1AFB}" presName="node" presStyleLbl="node1" presStyleIdx="1" presStyleCnt="7">
        <dgm:presLayoutVars>
          <dgm:bulletEnabled val="1"/>
        </dgm:presLayoutVars>
      </dgm:prSet>
      <dgm:spPr/>
    </dgm:pt>
    <dgm:pt modelId="{9CA90EAA-D176-47DF-9F4F-BC33537BF1E5}" type="pres">
      <dgm:prSet presAssocID="{64A54D54-9E74-4414-948F-3FB55ED36F01}" presName="sibTrans" presStyleCnt="0"/>
      <dgm:spPr/>
    </dgm:pt>
    <dgm:pt modelId="{DC42D1FB-CAC8-4901-AF75-4537251E6B20}" type="pres">
      <dgm:prSet presAssocID="{97975FE3-DA52-4B36-BB7D-C81B3D9B8A56}" presName="node" presStyleLbl="node1" presStyleIdx="2" presStyleCnt="7">
        <dgm:presLayoutVars>
          <dgm:bulletEnabled val="1"/>
        </dgm:presLayoutVars>
      </dgm:prSet>
      <dgm:spPr/>
    </dgm:pt>
    <dgm:pt modelId="{7B5C5867-9983-4733-A63A-EAFC79C6AB8D}" type="pres">
      <dgm:prSet presAssocID="{EF12C8F1-CB67-45BB-B32E-A64ECB347EC1}" presName="sibTrans" presStyleCnt="0"/>
      <dgm:spPr/>
    </dgm:pt>
    <dgm:pt modelId="{3A147E54-1255-4764-B492-32B5C695F37D}" type="pres">
      <dgm:prSet presAssocID="{17BBD100-E786-4CC3-97F5-2EA96A89584B}" presName="node" presStyleLbl="node1" presStyleIdx="3" presStyleCnt="7">
        <dgm:presLayoutVars>
          <dgm:bulletEnabled val="1"/>
        </dgm:presLayoutVars>
      </dgm:prSet>
      <dgm:spPr/>
    </dgm:pt>
    <dgm:pt modelId="{6566B8E0-8B43-4B98-A136-7327E0B8195B}" type="pres">
      <dgm:prSet presAssocID="{D3A8A6A2-2924-41C3-90E1-7F1D55C74FA1}" presName="sibTrans" presStyleCnt="0"/>
      <dgm:spPr/>
    </dgm:pt>
    <dgm:pt modelId="{41105F18-287E-4DAB-9515-58945860A7CF}" type="pres">
      <dgm:prSet presAssocID="{589B3C56-A5C8-46D2-B8EC-08B5E0778A02}" presName="node" presStyleLbl="node1" presStyleIdx="4" presStyleCnt="7">
        <dgm:presLayoutVars>
          <dgm:bulletEnabled val="1"/>
        </dgm:presLayoutVars>
      </dgm:prSet>
      <dgm:spPr/>
    </dgm:pt>
    <dgm:pt modelId="{774D2027-9A3D-44EA-9F44-7931FE6582BB}" type="pres">
      <dgm:prSet presAssocID="{A9800981-E454-40B0-99A3-5D405DEC104A}" presName="sibTrans" presStyleCnt="0"/>
      <dgm:spPr/>
    </dgm:pt>
    <dgm:pt modelId="{0EDB9486-E9AF-4ADF-87F4-AFCBE6B2BA9A}" type="pres">
      <dgm:prSet presAssocID="{F11F5BF8-DB2E-451B-96ED-BEEDF6A6AD9D}" presName="node" presStyleLbl="node1" presStyleIdx="5" presStyleCnt="7">
        <dgm:presLayoutVars>
          <dgm:bulletEnabled val="1"/>
        </dgm:presLayoutVars>
      </dgm:prSet>
      <dgm:spPr/>
    </dgm:pt>
    <dgm:pt modelId="{B0655D56-7531-4C56-8AA0-99FDB9792628}" type="pres">
      <dgm:prSet presAssocID="{D42EE4BA-1B86-4B48-B1BB-4A5C16B9EDE5}" presName="sibTrans" presStyleCnt="0"/>
      <dgm:spPr/>
    </dgm:pt>
    <dgm:pt modelId="{D1C26617-98B0-4128-AD7C-AB331A8B4685}" type="pres">
      <dgm:prSet presAssocID="{D2AE9D57-4F72-4ACC-B52A-29FBAC7497D7}" presName="node" presStyleLbl="node1" presStyleIdx="6" presStyleCnt="7">
        <dgm:presLayoutVars>
          <dgm:bulletEnabled val="1"/>
        </dgm:presLayoutVars>
      </dgm:prSet>
      <dgm:spPr/>
    </dgm:pt>
  </dgm:ptLst>
  <dgm:cxnLst>
    <dgm:cxn modelId="{99193D15-B0E9-44CF-A05D-D2E28F5DF383}" srcId="{086D94F8-6F4B-45F1-AAF8-8005DBA9B88C}" destId="{97975FE3-DA52-4B36-BB7D-C81B3D9B8A56}" srcOrd="2" destOrd="0" parTransId="{50A8067C-1E6A-416B-81C5-1043D8A3490E}" sibTransId="{EF12C8F1-CB67-45BB-B32E-A64ECB347EC1}"/>
    <dgm:cxn modelId="{7C309532-AA9D-4D2D-8098-F2DD5B4AB0A0}" srcId="{086D94F8-6F4B-45F1-AAF8-8005DBA9B88C}" destId="{86FB6B9E-4CE1-4364-BF2A-D84D719F1AFB}" srcOrd="1" destOrd="0" parTransId="{890142E0-1BE6-4217-A554-9223F82BC66E}" sibTransId="{64A54D54-9E74-4414-948F-3FB55ED36F01}"/>
    <dgm:cxn modelId="{998C5937-813D-4571-BAE5-C90F9D1CD8FB}" type="presOf" srcId="{086D94F8-6F4B-45F1-AAF8-8005DBA9B88C}" destId="{B0E8A88B-C709-4389-B936-E53112765159}" srcOrd="0" destOrd="0" presId="urn:microsoft.com/office/officeart/2005/8/layout/default"/>
    <dgm:cxn modelId="{2208A671-F1CD-44D9-980E-5FD09CAB57B1}" srcId="{086D94F8-6F4B-45F1-AAF8-8005DBA9B88C}" destId="{F11F5BF8-DB2E-451B-96ED-BEEDF6A6AD9D}" srcOrd="5" destOrd="0" parTransId="{942FB64E-3BEC-4980-8078-429A68016200}" sibTransId="{D42EE4BA-1B86-4B48-B1BB-4A5C16B9EDE5}"/>
    <dgm:cxn modelId="{CAE1835A-042F-464D-8285-B96B90326AB5}" type="presOf" srcId="{F11F5BF8-DB2E-451B-96ED-BEEDF6A6AD9D}" destId="{0EDB9486-E9AF-4ADF-87F4-AFCBE6B2BA9A}" srcOrd="0" destOrd="0" presId="urn:microsoft.com/office/officeart/2005/8/layout/default"/>
    <dgm:cxn modelId="{A3E20E8B-90EB-4419-9EBE-0C3C5DA5FCD0}" type="presOf" srcId="{D2AE9D57-4F72-4ACC-B52A-29FBAC7497D7}" destId="{D1C26617-98B0-4128-AD7C-AB331A8B4685}" srcOrd="0" destOrd="0" presId="urn:microsoft.com/office/officeart/2005/8/layout/default"/>
    <dgm:cxn modelId="{52C54C90-E594-4632-91B0-EA9BEA2BB0FE}" type="presOf" srcId="{97975FE3-DA52-4B36-BB7D-C81B3D9B8A56}" destId="{DC42D1FB-CAC8-4901-AF75-4537251E6B20}" srcOrd="0" destOrd="0" presId="urn:microsoft.com/office/officeart/2005/8/layout/default"/>
    <dgm:cxn modelId="{3F0F80AE-E048-4CF4-9497-A770B2E91B29}" type="presOf" srcId="{72022D61-2B23-408D-9F9E-EF5B2FE0351E}" destId="{D6D31ADC-D24A-4F72-8560-0E55F9D86C2F}" srcOrd="0" destOrd="0" presId="urn:microsoft.com/office/officeart/2005/8/layout/default"/>
    <dgm:cxn modelId="{A7C8DCB8-C252-4B82-88E4-5A0A702ECD26}" type="presOf" srcId="{17BBD100-E786-4CC3-97F5-2EA96A89584B}" destId="{3A147E54-1255-4764-B492-32B5C695F37D}" srcOrd="0" destOrd="0" presId="urn:microsoft.com/office/officeart/2005/8/layout/default"/>
    <dgm:cxn modelId="{764D83BD-B7C0-4E9A-9408-2AA18C4BE3D2}" type="presOf" srcId="{86FB6B9E-4CE1-4364-BF2A-D84D719F1AFB}" destId="{9DAF3408-2B9C-4056-9EA5-25D90A0D0975}" srcOrd="0" destOrd="0" presId="urn:microsoft.com/office/officeart/2005/8/layout/default"/>
    <dgm:cxn modelId="{C0B49EC9-664B-4772-8144-D96B2AB7EBC8}" srcId="{086D94F8-6F4B-45F1-AAF8-8005DBA9B88C}" destId="{17BBD100-E786-4CC3-97F5-2EA96A89584B}" srcOrd="3" destOrd="0" parTransId="{2BFD30A0-38F7-4E9E-AA66-A8956F9BDD3E}" sibTransId="{D3A8A6A2-2924-41C3-90E1-7F1D55C74FA1}"/>
    <dgm:cxn modelId="{36F393D1-EA29-463D-9615-34C820D79E32}" srcId="{086D94F8-6F4B-45F1-AAF8-8005DBA9B88C}" destId="{D2AE9D57-4F72-4ACC-B52A-29FBAC7497D7}" srcOrd="6" destOrd="0" parTransId="{13519E2C-4BF8-40FB-9B20-596DABD53276}" sibTransId="{BBA0BF26-6B53-4588-8B79-E1FBBC0CFB73}"/>
    <dgm:cxn modelId="{D16319D8-BDB5-40E2-B9EC-7D5DF983529D}" type="presOf" srcId="{589B3C56-A5C8-46D2-B8EC-08B5E0778A02}" destId="{41105F18-287E-4DAB-9515-58945860A7CF}" srcOrd="0" destOrd="0" presId="urn:microsoft.com/office/officeart/2005/8/layout/default"/>
    <dgm:cxn modelId="{7C93A0E1-44B8-4AE4-A7AB-7568BA7BF617}" srcId="{086D94F8-6F4B-45F1-AAF8-8005DBA9B88C}" destId="{72022D61-2B23-408D-9F9E-EF5B2FE0351E}" srcOrd="0" destOrd="0" parTransId="{178E72DC-AC7C-4AAB-BE67-387E587DF91A}" sibTransId="{E74A7949-2661-47F5-909B-932A7E6B0CEA}"/>
    <dgm:cxn modelId="{B0B160EE-313F-434B-80C4-039B2814C877}" srcId="{086D94F8-6F4B-45F1-AAF8-8005DBA9B88C}" destId="{589B3C56-A5C8-46D2-B8EC-08B5E0778A02}" srcOrd="4" destOrd="0" parTransId="{93A7E75A-EC4A-4309-AF8E-611D443E3CF9}" sibTransId="{A9800981-E454-40B0-99A3-5D405DEC104A}"/>
    <dgm:cxn modelId="{F1A0DE21-93EA-4298-8AF1-C201B6F40C4D}" type="presParOf" srcId="{B0E8A88B-C709-4389-B936-E53112765159}" destId="{D6D31ADC-D24A-4F72-8560-0E55F9D86C2F}" srcOrd="0" destOrd="0" presId="urn:microsoft.com/office/officeart/2005/8/layout/default"/>
    <dgm:cxn modelId="{37F3E5B6-F500-4682-9311-06F8D316C96C}" type="presParOf" srcId="{B0E8A88B-C709-4389-B936-E53112765159}" destId="{FAF8E6DC-5177-4D2B-821B-13948FFB4EC7}" srcOrd="1" destOrd="0" presId="urn:microsoft.com/office/officeart/2005/8/layout/default"/>
    <dgm:cxn modelId="{C8CF4FC7-4304-4A37-8146-A2D496EC87EA}" type="presParOf" srcId="{B0E8A88B-C709-4389-B936-E53112765159}" destId="{9DAF3408-2B9C-4056-9EA5-25D90A0D0975}" srcOrd="2" destOrd="0" presId="urn:microsoft.com/office/officeart/2005/8/layout/default"/>
    <dgm:cxn modelId="{FDA1D9F5-6DE8-4331-8806-32B245207623}" type="presParOf" srcId="{B0E8A88B-C709-4389-B936-E53112765159}" destId="{9CA90EAA-D176-47DF-9F4F-BC33537BF1E5}" srcOrd="3" destOrd="0" presId="urn:microsoft.com/office/officeart/2005/8/layout/default"/>
    <dgm:cxn modelId="{FCB4E412-1916-4D1B-9A80-DEF66F704729}" type="presParOf" srcId="{B0E8A88B-C709-4389-B936-E53112765159}" destId="{DC42D1FB-CAC8-4901-AF75-4537251E6B20}" srcOrd="4" destOrd="0" presId="urn:microsoft.com/office/officeart/2005/8/layout/default"/>
    <dgm:cxn modelId="{3053EFD3-79F2-491B-9DAB-E5C3BE6550AD}" type="presParOf" srcId="{B0E8A88B-C709-4389-B936-E53112765159}" destId="{7B5C5867-9983-4733-A63A-EAFC79C6AB8D}" srcOrd="5" destOrd="0" presId="urn:microsoft.com/office/officeart/2005/8/layout/default"/>
    <dgm:cxn modelId="{EBEE3FA7-441E-4AF7-A900-9A11F52DF965}" type="presParOf" srcId="{B0E8A88B-C709-4389-B936-E53112765159}" destId="{3A147E54-1255-4764-B492-32B5C695F37D}" srcOrd="6" destOrd="0" presId="urn:microsoft.com/office/officeart/2005/8/layout/default"/>
    <dgm:cxn modelId="{416E4CB6-DBF3-41D0-9E48-956B96482B9B}" type="presParOf" srcId="{B0E8A88B-C709-4389-B936-E53112765159}" destId="{6566B8E0-8B43-4B98-A136-7327E0B8195B}" srcOrd="7" destOrd="0" presId="urn:microsoft.com/office/officeart/2005/8/layout/default"/>
    <dgm:cxn modelId="{6B241D88-8986-4441-BA61-7F7DF9BB0DDC}" type="presParOf" srcId="{B0E8A88B-C709-4389-B936-E53112765159}" destId="{41105F18-287E-4DAB-9515-58945860A7CF}" srcOrd="8" destOrd="0" presId="urn:microsoft.com/office/officeart/2005/8/layout/default"/>
    <dgm:cxn modelId="{C29E7ABB-7AE4-4C82-A91E-6BDE9EFFBECD}" type="presParOf" srcId="{B0E8A88B-C709-4389-B936-E53112765159}" destId="{774D2027-9A3D-44EA-9F44-7931FE6582BB}" srcOrd="9" destOrd="0" presId="urn:microsoft.com/office/officeart/2005/8/layout/default"/>
    <dgm:cxn modelId="{C211E08C-DAF2-4FEA-8FB6-E3EE863BBEDF}" type="presParOf" srcId="{B0E8A88B-C709-4389-B936-E53112765159}" destId="{0EDB9486-E9AF-4ADF-87F4-AFCBE6B2BA9A}" srcOrd="10" destOrd="0" presId="urn:microsoft.com/office/officeart/2005/8/layout/default"/>
    <dgm:cxn modelId="{4F29E32A-7C6B-4F40-815B-C968BBFF5311}" type="presParOf" srcId="{B0E8A88B-C709-4389-B936-E53112765159}" destId="{B0655D56-7531-4C56-8AA0-99FDB9792628}" srcOrd="11" destOrd="0" presId="urn:microsoft.com/office/officeart/2005/8/layout/default"/>
    <dgm:cxn modelId="{33BBA4A8-21AB-457B-95B0-A81135B636EB}" type="presParOf" srcId="{B0E8A88B-C709-4389-B936-E53112765159}" destId="{D1C26617-98B0-4128-AD7C-AB331A8B4685}"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F4F46-2713-4CB5-A61E-F7FC013E4423}">
      <dsp:nvSpPr>
        <dsp:cNvPr id="0" name=""/>
        <dsp:cNvSpPr/>
      </dsp:nvSpPr>
      <dsp:spPr>
        <a:xfrm>
          <a:off x="0" y="170987"/>
          <a:ext cx="5928344" cy="67544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1) Infliction of something which is assumed to be unwelcome to the recipient1</a:t>
          </a:r>
          <a:endParaRPr lang="en-US" sz="1300" kern="1200" dirty="0"/>
        </a:p>
      </dsp:txBody>
      <dsp:txXfrm>
        <a:off x="32973" y="203960"/>
        <a:ext cx="5862398" cy="609502"/>
      </dsp:txXfrm>
    </dsp:sp>
    <dsp:sp modelId="{D6D7B0DE-C3B0-4926-81A9-2A63256051A9}">
      <dsp:nvSpPr>
        <dsp:cNvPr id="0" name=""/>
        <dsp:cNvSpPr/>
      </dsp:nvSpPr>
      <dsp:spPr>
        <a:xfrm>
          <a:off x="0" y="883876"/>
          <a:ext cx="5928344" cy="67544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2) The infliction is intentional and applied for a reason</a:t>
          </a:r>
          <a:endParaRPr lang="en-US" sz="1300" kern="1200" dirty="0"/>
        </a:p>
      </dsp:txBody>
      <dsp:txXfrm>
        <a:off x="32973" y="916849"/>
        <a:ext cx="5862398" cy="609502"/>
      </dsp:txXfrm>
    </dsp:sp>
    <dsp:sp modelId="{C39EB3DB-A4AB-4383-AD01-4E93BE661758}">
      <dsp:nvSpPr>
        <dsp:cNvPr id="0" name=""/>
        <dsp:cNvSpPr/>
      </dsp:nvSpPr>
      <dsp:spPr>
        <a:xfrm>
          <a:off x="0" y="1596765"/>
          <a:ext cx="5928344" cy="67544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3) Those who order it are regarded, by the members of society, organisations or family, as having the right to do so</a:t>
          </a:r>
          <a:endParaRPr lang="en-US" sz="1300" kern="1200" dirty="0"/>
        </a:p>
      </dsp:txBody>
      <dsp:txXfrm>
        <a:off x="32973" y="1629738"/>
        <a:ext cx="5862398" cy="609502"/>
      </dsp:txXfrm>
    </dsp:sp>
    <dsp:sp modelId="{A58CCE3E-7CB6-4D6D-9F25-D72C373FE8B2}">
      <dsp:nvSpPr>
        <dsp:cNvPr id="0" name=""/>
        <dsp:cNvSpPr/>
      </dsp:nvSpPr>
      <dsp:spPr>
        <a:xfrm>
          <a:off x="0" y="2309654"/>
          <a:ext cx="5928344" cy="67544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4) The occasion for the infliction is an action or omission that infringes a law, rule or custom</a:t>
          </a:r>
          <a:endParaRPr lang="en-US" sz="1300" kern="1200" dirty="0"/>
        </a:p>
      </dsp:txBody>
      <dsp:txXfrm>
        <a:off x="32973" y="2342627"/>
        <a:ext cx="5862398" cy="609502"/>
      </dsp:txXfrm>
    </dsp:sp>
    <dsp:sp modelId="{7DE264EF-4F2E-47DD-B7ED-54ED1E50A352}">
      <dsp:nvSpPr>
        <dsp:cNvPr id="0" name=""/>
        <dsp:cNvSpPr/>
      </dsp:nvSpPr>
      <dsp:spPr>
        <a:xfrm>
          <a:off x="0" y="3022542"/>
          <a:ext cx="5928344" cy="67544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5) The person punished has played a voluntary part in the infringement or at least their punishers believe or pretend to believe that they have done so</a:t>
          </a:r>
          <a:endParaRPr lang="en-US" sz="1300" kern="1200" dirty="0"/>
        </a:p>
      </dsp:txBody>
      <dsp:txXfrm>
        <a:off x="32973" y="3055515"/>
        <a:ext cx="5862398" cy="609502"/>
      </dsp:txXfrm>
    </dsp:sp>
    <dsp:sp modelId="{6978381C-C6B9-4736-822A-CE7ACA4B5D50}">
      <dsp:nvSpPr>
        <dsp:cNvPr id="0" name=""/>
        <dsp:cNvSpPr/>
      </dsp:nvSpPr>
      <dsp:spPr>
        <a:xfrm>
          <a:off x="0" y="3735431"/>
          <a:ext cx="5928344" cy="67544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6) The punisher’s reasons for punishing is such as to offer a justification for doing so</a:t>
          </a:r>
          <a:endParaRPr lang="en-US" sz="1300" kern="1200" dirty="0"/>
        </a:p>
      </dsp:txBody>
      <dsp:txXfrm>
        <a:off x="32973" y="3768404"/>
        <a:ext cx="5862398" cy="609502"/>
      </dsp:txXfrm>
    </dsp:sp>
    <dsp:sp modelId="{8BF9C1B2-FAA2-4791-A994-0F45F517C0FA}">
      <dsp:nvSpPr>
        <dsp:cNvPr id="0" name=""/>
        <dsp:cNvSpPr/>
      </dsp:nvSpPr>
      <dsp:spPr>
        <a:xfrm>
          <a:off x="0" y="4448320"/>
          <a:ext cx="5928344" cy="67544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7) It is the belief or intention of the person who orders something to be done, and not the belief or intention of the person to whom it is done, that settles the question of whether it is punishment</a:t>
          </a:r>
          <a:endParaRPr lang="en-US" sz="1300" kern="1200" dirty="0"/>
        </a:p>
      </dsp:txBody>
      <dsp:txXfrm>
        <a:off x="32973" y="4481293"/>
        <a:ext cx="5862398" cy="609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680CA-8B74-4A9B-B810-8084CF775734}">
      <dsp:nvSpPr>
        <dsp:cNvPr id="0" name=""/>
        <dsp:cNvSpPr/>
      </dsp:nvSpPr>
      <dsp:spPr>
        <a:xfrm>
          <a:off x="1227" y="284662"/>
          <a:ext cx="4309690" cy="2736653"/>
        </a:xfrm>
        <a:prstGeom prst="roundRect">
          <a:avLst>
            <a:gd name="adj" fmla="val 1000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sp>
    <dsp:sp modelId="{972B246C-8F3A-4402-82F7-C4175027D3C2}">
      <dsp:nvSpPr>
        <dsp:cNvPr id="0" name=""/>
        <dsp:cNvSpPr/>
      </dsp:nvSpPr>
      <dsp:spPr>
        <a:xfrm>
          <a:off x="480082" y="739574"/>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All punishment is mischief . . . . If it ought at all to be admitted, it ought only to be admitted in as far as it promises to exclude some greater evil </a:t>
          </a:r>
          <a:endParaRPr lang="en-US" sz="2000" kern="1200"/>
        </a:p>
      </dsp:txBody>
      <dsp:txXfrm>
        <a:off x="560236" y="819728"/>
        <a:ext cx="4149382" cy="2576345"/>
      </dsp:txXfrm>
    </dsp:sp>
    <dsp:sp modelId="{DB1213A6-98F3-41F2-8138-AD7F869D0415}">
      <dsp:nvSpPr>
        <dsp:cNvPr id="0" name=""/>
        <dsp:cNvSpPr/>
      </dsp:nvSpPr>
      <dsp:spPr>
        <a:xfrm>
          <a:off x="5080854" y="268325"/>
          <a:ext cx="4309690" cy="2736653"/>
        </a:xfrm>
        <a:prstGeom prst="roundRect">
          <a:avLst>
            <a:gd name="adj" fmla="val 1000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sp>
    <dsp:sp modelId="{81EAB4CD-C5E4-478D-B4C8-AAF4E2B3009B}">
      <dsp:nvSpPr>
        <dsp:cNvPr id="0" name=""/>
        <dsp:cNvSpPr/>
      </dsp:nvSpPr>
      <dsp:spPr>
        <a:xfrm>
          <a:off x="5559708" y="723236"/>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Human actions should be evaluated in terms of their consequences</a:t>
          </a:r>
        </a:p>
        <a:p>
          <a:pPr marL="0" lvl="0" indent="0" algn="ctr" defTabSz="889000">
            <a:lnSpc>
              <a:spcPct val="90000"/>
            </a:lnSpc>
            <a:spcBef>
              <a:spcPct val="0"/>
            </a:spcBef>
            <a:spcAft>
              <a:spcPct val="35000"/>
            </a:spcAft>
            <a:buNone/>
          </a:pPr>
          <a:r>
            <a:rPr lang="en-GB" sz="2000" kern="1200" dirty="0"/>
            <a:t>Thus is the only way to ensure that decisions which are made are: </a:t>
          </a:r>
        </a:p>
        <a:p>
          <a:pPr marL="0" lvl="0" indent="0" algn="ctr" defTabSz="889000">
            <a:lnSpc>
              <a:spcPct val="90000"/>
            </a:lnSpc>
            <a:spcBef>
              <a:spcPct val="0"/>
            </a:spcBef>
            <a:spcAft>
              <a:spcPct val="35000"/>
            </a:spcAft>
            <a:buNone/>
          </a:pPr>
          <a:r>
            <a:rPr lang="en-GB" sz="2000" kern="1200" dirty="0"/>
            <a:t>Rational</a:t>
          </a:r>
        </a:p>
        <a:p>
          <a:pPr marL="0" lvl="0" indent="0" algn="ctr" defTabSz="889000">
            <a:lnSpc>
              <a:spcPct val="90000"/>
            </a:lnSpc>
            <a:spcBef>
              <a:spcPct val="0"/>
            </a:spcBef>
            <a:spcAft>
              <a:spcPct val="35000"/>
            </a:spcAft>
            <a:buNone/>
          </a:pPr>
          <a:r>
            <a:rPr lang="en-GB" sz="2000" kern="1200" dirty="0"/>
            <a:t>Objective</a:t>
          </a:r>
        </a:p>
        <a:p>
          <a:pPr marL="0" lvl="0" indent="0" algn="ctr" defTabSz="889000">
            <a:lnSpc>
              <a:spcPct val="90000"/>
            </a:lnSpc>
            <a:spcBef>
              <a:spcPct val="0"/>
            </a:spcBef>
            <a:spcAft>
              <a:spcPct val="35000"/>
            </a:spcAft>
            <a:buNone/>
          </a:pPr>
          <a:r>
            <a:rPr lang="en-GB" sz="2000" kern="1200" dirty="0"/>
            <a:t>Clear</a:t>
          </a:r>
        </a:p>
      </dsp:txBody>
      <dsp:txXfrm>
        <a:off x="5639862" y="803390"/>
        <a:ext cx="4149382" cy="2576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0EC18-F388-4162-8AD1-0FE667A771E7}">
      <dsp:nvSpPr>
        <dsp:cNvPr id="0" name=""/>
        <dsp:cNvSpPr/>
      </dsp:nvSpPr>
      <dsp:spPr>
        <a:xfrm>
          <a:off x="0" y="369345"/>
          <a:ext cx="10058399" cy="15939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79044" rIns="780644" bIns="163576" numCol="1" spcCol="1270" anchor="t" anchorCtr="0">
          <a:noAutofit/>
        </a:bodyPr>
        <a:lstStyle/>
        <a:p>
          <a:pPr marL="228600" lvl="1" indent="-228600" algn="l" defTabSz="1022350">
            <a:lnSpc>
              <a:spcPct val="90000"/>
            </a:lnSpc>
            <a:spcBef>
              <a:spcPct val="0"/>
            </a:spcBef>
            <a:spcAft>
              <a:spcPct val="15000"/>
            </a:spcAft>
            <a:buChar char="•"/>
          </a:pPr>
          <a:r>
            <a:rPr lang="en-GB" sz="2300" kern="1200"/>
            <a:t>Including the criminal laws of society</a:t>
          </a:r>
          <a:endParaRPr lang="en-US" sz="2300" kern="1200"/>
        </a:p>
        <a:p>
          <a:pPr marL="228600" lvl="1" indent="-228600" algn="l" defTabSz="1022350">
            <a:lnSpc>
              <a:spcPct val="90000"/>
            </a:lnSpc>
            <a:spcBef>
              <a:spcPct val="0"/>
            </a:spcBef>
            <a:spcAft>
              <a:spcPct val="15000"/>
            </a:spcAft>
            <a:buChar char="•"/>
          </a:pPr>
          <a:r>
            <a:rPr lang="en-GB" sz="2300" kern="1200"/>
            <a:t>Should be formulated with regard to what will best serve the general welfare of society</a:t>
          </a:r>
          <a:endParaRPr lang="en-US" sz="2300" kern="1200"/>
        </a:p>
      </dsp:txBody>
      <dsp:txXfrm>
        <a:off x="0" y="369345"/>
        <a:ext cx="10058399" cy="1593900"/>
      </dsp:txXfrm>
    </dsp:sp>
    <dsp:sp modelId="{B9D69771-CDBE-4752-BE49-B18AB1ECC63E}">
      <dsp:nvSpPr>
        <dsp:cNvPr id="0" name=""/>
        <dsp:cNvSpPr/>
      </dsp:nvSpPr>
      <dsp:spPr>
        <a:xfrm>
          <a:off x="502920" y="29865"/>
          <a:ext cx="7040880" cy="67896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022350">
            <a:lnSpc>
              <a:spcPct val="90000"/>
            </a:lnSpc>
            <a:spcBef>
              <a:spcPct val="0"/>
            </a:spcBef>
            <a:spcAft>
              <a:spcPct val="35000"/>
            </a:spcAft>
            <a:buNone/>
          </a:pPr>
          <a:r>
            <a:rPr lang="en-GB" sz="2300" kern="1200"/>
            <a:t>Proposes that rules of conduct</a:t>
          </a:r>
          <a:endParaRPr lang="en-US" sz="2300" kern="1200"/>
        </a:p>
      </dsp:txBody>
      <dsp:txXfrm>
        <a:off x="536064" y="63009"/>
        <a:ext cx="6974592" cy="612672"/>
      </dsp:txXfrm>
    </dsp:sp>
    <dsp:sp modelId="{32C2BC06-6717-4787-834A-D56007D19339}">
      <dsp:nvSpPr>
        <dsp:cNvPr id="0" name=""/>
        <dsp:cNvSpPr/>
      </dsp:nvSpPr>
      <dsp:spPr>
        <a:xfrm>
          <a:off x="0" y="2426925"/>
          <a:ext cx="10058399" cy="13041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79044" rIns="780644" bIns="163576" numCol="1" spcCol="1270" anchor="t" anchorCtr="0">
          <a:noAutofit/>
        </a:bodyPr>
        <a:lstStyle/>
        <a:p>
          <a:pPr marL="228600" lvl="1" indent="-228600" algn="l" defTabSz="1022350">
            <a:lnSpc>
              <a:spcPct val="90000"/>
            </a:lnSpc>
            <a:spcBef>
              <a:spcPct val="0"/>
            </a:spcBef>
            <a:spcAft>
              <a:spcPct val="15000"/>
            </a:spcAft>
            <a:buChar char="•"/>
          </a:pPr>
          <a:r>
            <a:rPr lang="en-GB" sz="2300" kern="1200"/>
            <a:t>The laws should be enforced strictly and consistently </a:t>
          </a:r>
          <a:endParaRPr lang="en-US" sz="2300" kern="1200"/>
        </a:p>
        <a:p>
          <a:pPr marL="228600" lvl="1" indent="-228600" algn="l" defTabSz="1022350">
            <a:lnSpc>
              <a:spcPct val="90000"/>
            </a:lnSpc>
            <a:spcBef>
              <a:spcPct val="0"/>
            </a:spcBef>
            <a:spcAft>
              <a:spcPct val="15000"/>
            </a:spcAft>
            <a:buChar char="•"/>
          </a:pPr>
          <a:r>
            <a:rPr lang="en-GB" sz="2300" kern="1200"/>
            <a:t>Without exception</a:t>
          </a:r>
          <a:endParaRPr lang="en-US" sz="2300" kern="1200"/>
        </a:p>
      </dsp:txBody>
      <dsp:txXfrm>
        <a:off x="0" y="2426925"/>
        <a:ext cx="10058399" cy="1304100"/>
      </dsp:txXfrm>
    </dsp:sp>
    <dsp:sp modelId="{99D7BDF1-DFBD-45F3-BA58-D43C899431EB}">
      <dsp:nvSpPr>
        <dsp:cNvPr id="0" name=""/>
        <dsp:cNvSpPr/>
      </dsp:nvSpPr>
      <dsp:spPr>
        <a:xfrm>
          <a:off x="502920" y="2087445"/>
          <a:ext cx="7040880" cy="67896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022350">
            <a:lnSpc>
              <a:spcPct val="90000"/>
            </a:lnSpc>
            <a:spcBef>
              <a:spcPct val="0"/>
            </a:spcBef>
            <a:spcAft>
              <a:spcPct val="35000"/>
            </a:spcAft>
            <a:buNone/>
          </a:pPr>
          <a:r>
            <a:rPr lang="en-GB" sz="2300" kern="1200"/>
            <a:t>And once formulated</a:t>
          </a:r>
          <a:endParaRPr lang="en-US" sz="2300" kern="1200"/>
        </a:p>
      </dsp:txBody>
      <dsp:txXfrm>
        <a:off x="536064" y="2120589"/>
        <a:ext cx="6974592" cy="612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07924-ED48-4B27-BEB4-33A7089D577B}">
      <dsp:nvSpPr>
        <dsp:cNvPr id="0" name=""/>
        <dsp:cNvSpPr/>
      </dsp:nvSpPr>
      <dsp:spPr>
        <a:xfrm>
          <a:off x="0" y="2455"/>
          <a:ext cx="10058399" cy="11480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256BA-5D2F-401C-878D-D435624F3E08}">
      <dsp:nvSpPr>
        <dsp:cNvPr id="0" name=""/>
        <dsp:cNvSpPr/>
      </dsp:nvSpPr>
      <dsp:spPr>
        <a:xfrm>
          <a:off x="347285" y="260766"/>
          <a:ext cx="631428" cy="6314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AD6DC3-190D-4602-8ADA-DA8760A7AF26}">
      <dsp:nvSpPr>
        <dsp:cNvPr id="0" name=""/>
        <dsp:cNvSpPr/>
      </dsp:nvSpPr>
      <dsp:spPr>
        <a:xfrm>
          <a:off x="1326000" y="2455"/>
          <a:ext cx="8731103" cy="1148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502" tIns="121502" rIns="121502" bIns="121502" numCol="1" spcCol="1270" anchor="ctr" anchorCtr="0">
          <a:noAutofit/>
        </a:bodyPr>
        <a:lstStyle/>
        <a:p>
          <a:pPr marL="0" lvl="0" indent="0" algn="l" defTabSz="1022350">
            <a:lnSpc>
              <a:spcPct val="90000"/>
            </a:lnSpc>
            <a:spcBef>
              <a:spcPct val="0"/>
            </a:spcBef>
            <a:spcAft>
              <a:spcPct val="35000"/>
            </a:spcAft>
            <a:buNone/>
          </a:pPr>
          <a:r>
            <a:rPr lang="en-GB" sz="2300" kern="1200"/>
            <a:t>Although punishment inherently means that someone will experience unhappiness or unpleasantness, </a:t>
          </a:r>
          <a:endParaRPr lang="en-US" sz="2300" kern="1200"/>
        </a:p>
      </dsp:txBody>
      <dsp:txXfrm>
        <a:off x="1326000" y="2455"/>
        <a:ext cx="8731103" cy="1148051"/>
      </dsp:txXfrm>
    </dsp:sp>
    <dsp:sp modelId="{BF12DAC6-C7CA-42ED-9D29-F29F135705C2}">
      <dsp:nvSpPr>
        <dsp:cNvPr id="0" name=""/>
        <dsp:cNvSpPr/>
      </dsp:nvSpPr>
      <dsp:spPr>
        <a:xfrm>
          <a:off x="0" y="1437520"/>
          <a:ext cx="10058399" cy="11480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126DB3-73DD-4ABB-AB96-487428D7C0C5}">
      <dsp:nvSpPr>
        <dsp:cNvPr id="0" name=""/>
        <dsp:cNvSpPr/>
      </dsp:nvSpPr>
      <dsp:spPr>
        <a:xfrm>
          <a:off x="347285" y="1695831"/>
          <a:ext cx="631428" cy="6314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2899BB-FC9C-4804-BC5C-95976A6A5C0B}">
      <dsp:nvSpPr>
        <dsp:cNvPr id="0" name=""/>
        <dsp:cNvSpPr/>
      </dsp:nvSpPr>
      <dsp:spPr>
        <a:xfrm>
          <a:off x="1326000" y="1437520"/>
          <a:ext cx="4526280" cy="1148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502" tIns="121502" rIns="121502" bIns="121502" numCol="1" spcCol="1270" anchor="ctr" anchorCtr="0">
          <a:noAutofit/>
        </a:bodyPr>
        <a:lstStyle/>
        <a:p>
          <a:pPr marL="0" lvl="0" indent="0" algn="l" defTabSz="1022350">
            <a:lnSpc>
              <a:spcPct val="90000"/>
            </a:lnSpc>
            <a:spcBef>
              <a:spcPct val="0"/>
            </a:spcBef>
            <a:spcAft>
              <a:spcPct val="35000"/>
            </a:spcAft>
            <a:buNone/>
          </a:pPr>
          <a:r>
            <a:rPr lang="en-GB" sz="2300" kern="1200"/>
            <a:t>the act of punishing has utility if it is inflected to lessen or exclude a greater</a:t>
          </a:r>
          <a:endParaRPr lang="en-US" sz="2300" kern="1200"/>
        </a:p>
      </dsp:txBody>
      <dsp:txXfrm>
        <a:off x="1326000" y="1437520"/>
        <a:ext cx="4526280" cy="1148051"/>
      </dsp:txXfrm>
    </dsp:sp>
    <dsp:sp modelId="{F8592FED-2606-4C73-82F6-C909AA01AE97}">
      <dsp:nvSpPr>
        <dsp:cNvPr id="0" name=""/>
        <dsp:cNvSpPr/>
      </dsp:nvSpPr>
      <dsp:spPr>
        <a:xfrm>
          <a:off x="5852280" y="1437520"/>
          <a:ext cx="4204823" cy="1148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502" tIns="121502" rIns="121502" bIns="121502" numCol="1" spcCol="1270" anchor="ctr" anchorCtr="0">
          <a:noAutofit/>
        </a:bodyPr>
        <a:lstStyle/>
        <a:p>
          <a:pPr marL="0" lvl="0" indent="0" algn="l" defTabSz="755650">
            <a:lnSpc>
              <a:spcPct val="90000"/>
            </a:lnSpc>
            <a:spcBef>
              <a:spcPct val="0"/>
            </a:spcBef>
            <a:spcAft>
              <a:spcPct val="35000"/>
            </a:spcAft>
            <a:buNone/>
          </a:pPr>
          <a:r>
            <a:rPr lang="en-GB" sz="1700" b="1" kern="1200"/>
            <a:t>‘Evil’</a:t>
          </a:r>
          <a:endParaRPr lang="en-US" sz="1700" b="1" kern="1200"/>
        </a:p>
      </dsp:txBody>
      <dsp:txXfrm>
        <a:off x="5852280" y="1437520"/>
        <a:ext cx="4204823" cy="1148051"/>
      </dsp:txXfrm>
    </dsp:sp>
    <dsp:sp modelId="{11D73666-456D-4C97-AD84-1EEA6BDFE386}">
      <dsp:nvSpPr>
        <dsp:cNvPr id="0" name=""/>
        <dsp:cNvSpPr/>
      </dsp:nvSpPr>
      <dsp:spPr>
        <a:xfrm>
          <a:off x="0" y="2872584"/>
          <a:ext cx="10058399" cy="11480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B0028-D505-4127-B3E9-CE18FE0A9959}">
      <dsp:nvSpPr>
        <dsp:cNvPr id="0" name=""/>
        <dsp:cNvSpPr/>
      </dsp:nvSpPr>
      <dsp:spPr>
        <a:xfrm>
          <a:off x="347285" y="3130896"/>
          <a:ext cx="631428" cy="6314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270234-D6F0-4D5C-9030-2D5BC9F73EAC}">
      <dsp:nvSpPr>
        <dsp:cNvPr id="0" name=""/>
        <dsp:cNvSpPr/>
      </dsp:nvSpPr>
      <dsp:spPr>
        <a:xfrm>
          <a:off x="1326000" y="2872584"/>
          <a:ext cx="4526280" cy="1148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502" tIns="121502" rIns="121502" bIns="121502" numCol="1" spcCol="1270" anchor="ctr" anchorCtr="0">
          <a:noAutofit/>
        </a:bodyPr>
        <a:lstStyle/>
        <a:p>
          <a:pPr marL="0" lvl="0" indent="0" algn="l" defTabSz="1022350">
            <a:lnSpc>
              <a:spcPct val="90000"/>
            </a:lnSpc>
            <a:spcBef>
              <a:spcPct val="0"/>
            </a:spcBef>
            <a:spcAft>
              <a:spcPct val="35000"/>
            </a:spcAft>
            <a:buNone/>
          </a:pPr>
          <a:r>
            <a:rPr lang="en-GB" sz="2300" kern="1200" dirty="0"/>
            <a:t>The utilitarian thus views </a:t>
          </a:r>
          <a:endParaRPr lang="en-US" sz="2300" kern="1200" dirty="0"/>
        </a:p>
      </dsp:txBody>
      <dsp:txXfrm>
        <a:off x="1326000" y="2872584"/>
        <a:ext cx="4526280" cy="1148051"/>
      </dsp:txXfrm>
    </dsp:sp>
    <dsp:sp modelId="{C6083557-7408-4879-A950-E80D98E8FD44}">
      <dsp:nvSpPr>
        <dsp:cNvPr id="0" name=""/>
        <dsp:cNvSpPr/>
      </dsp:nvSpPr>
      <dsp:spPr>
        <a:xfrm>
          <a:off x="5852280" y="2872584"/>
          <a:ext cx="4204823" cy="1148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502" tIns="121502" rIns="121502" bIns="121502" numCol="1" spcCol="1270" anchor="ctr" anchorCtr="0">
          <a:noAutofit/>
        </a:bodyPr>
        <a:lstStyle/>
        <a:p>
          <a:pPr marL="0" lvl="0" indent="0" algn="l" defTabSz="711200">
            <a:lnSpc>
              <a:spcPct val="90000"/>
            </a:lnSpc>
            <a:spcBef>
              <a:spcPct val="0"/>
            </a:spcBef>
            <a:spcAft>
              <a:spcPct val="35000"/>
            </a:spcAft>
            <a:buNone/>
          </a:pPr>
          <a:r>
            <a:rPr lang="en-GB" sz="1600" kern="1200" dirty="0"/>
            <a:t>crime as being ‘an evil’ </a:t>
          </a:r>
          <a:endParaRPr lang="en-US" sz="1600" kern="1200" dirty="0"/>
        </a:p>
        <a:p>
          <a:pPr marL="0" lvl="0" indent="0" algn="l" defTabSz="711200">
            <a:lnSpc>
              <a:spcPct val="90000"/>
            </a:lnSpc>
            <a:spcBef>
              <a:spcPct val="0"/>
            </a:spcBef>
            <a:spcAft>
              <a:spcPct val="35000"/>
            </a:spcAft>
            <a:buNone/>
          </a:pPr>
          <a:r>
            <a:rPr lang="en-GB" sz="1600" kern="1200" dirty="0"/>
            <a:t>which will lead to greater ‘evil’ </a:t>
          </a:r>
          <a:endParaRPr lang="en-US" sz="1600" kern="1200" dirty="0"/>
        </a:p>
        <a:p>
          <a:pPr marL="0" lvl="0" indent="0" algn="l" defTabSz="711200">
            <a:lnSpc>
              <a:spcPct val="90000"/>
            </a:lnSpc>
            <a:spcBef>
              <a:spcPct val="0"/>
            </a:spcBef>
            <a:spcAft>
              <a:spcPct val="35000"/>
            </a:spcAft>
            <a:buNone/>
          </a:pPr>
          <a:r>
            <a:rPr lang="en-GB" sz="1600" kern="1200" dirty="0"/>
            <a:t>if left unpunished </a:t>
          </a:r>
          <a:endParaRPr lang="en-US" sz="1600" kern="1200" dirty="0"/>
        </a:p>
        <a:p>
          <a:pPr marL="0" lvl="0" indent="0" algn="l" defTabSz="711200">
            <a:lnSpc>
              <a:spcPct val="90000"/>
            </a:lnSpc>
            <a:spcBef>
              <a:spcPct val="0"/>
            </a:spcBef>
            <a:spcAft>
              <a:spcPct val="35000"/>
            </a:spcAft>
            <a:buNone/>
          </a:pPr>
          <a:r>
            <a:rPr lang="en-GB" sz="1600" kern="1200" dirty="0"/>
            <a:t>and punishment is therefore essential.</a:t>
          </a:r>
          <a:endParaRPr lang="en-US" sz="1100" kern="1200" dirty="0"/>
        </a:p>
      </dsp:txBody>
      <dsp:txXfrm>
        <a:off x="5852280" y="2872584"/>
        <a:ext cx="4204823" cy="11480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EB713-BFCE-471E-A3C0-7E44B6746B23}">
      <dsp:nvSpPr>
        <dsp:cNvPr id="0" name=""/>
        <dsp:cNvSpPr/>
      </dsp:nvSpPr>
      <dsp:spPr>
        <a:xfrm>
          <a:off x="0" y="860398"/>
          <a:ext cx="5928344" cy="15884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C7E762-29A6-4DB6-B22B-CB456F983BB7}">
      <dsp:nvSpPr>
        <dsp:cNvPr id="0" name=""/>
        <dsp:cNvSpPr/>
      </dsp:nvSpPr>
      <dsp:spPr>
        <a:xfrm>
          <a:off x="480499" y="1217794"/>
          <a:ext cx="873634" cy="873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C68928-2EE0-4FD5-A184-1387B48BF988}">
      <dsp:nvSpPr>
        <dsp:cNvPr id="0" name=""/>
        <dsp:cNvSpPr/>
      </dsp:nvSpPr>
      <dsp:spPr>
        <a:xfrm>
          <a:off x="1834633" y="860398"/>
          <a:ext cx="4093710" cy="1588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109" tIns="168109" rIns="168109" bIns="168109" numCol="1" spcCol="1270" anchor="ctr" anchorCtr="0">
          <a:noAutofit/>
        </a:bodyPr>
        <a:lstStyle/>
        <a:p>
          <a:pPr marL="0" lvl="0" indent="0" algn="l" defTabSz="844550">
            <a:lnSpc>
              <a:spcPct val="90000"/>
            </a:lnSpc>
            <a:spcBef>
              <a:spcPct val="0"/>
            </a:spcBef>
            <a:spcAft>
              <a:spcPct val="35000"/>
            </a:spcAft>
            <a:buNone/>
          </a:pPr>
          <a:r>
            <a:rPr lang="en-GB" sz="1900" kern="1200"/>
            <a:t>People are deterred from actions when they refrain from them because they dislike what they believe to be the possible consequences of those actions </a:t>
          </a:r>
          <a:endParaRPr lang="en-US" sz="1900" kern="1200"/>
        </a:p>
      </dsp:txBody>
      <dsp:txXfrm>
        <a:off x="1834633" y="860398"/>
        <a:ext cx="4093710" cy="1588427"/>
      </dsp:txXfrm>
    </dsp:sp>
    <dsp:sp modelId="{C5C972DE-59C8-4D64-AD07-26D9300DEEDA}">
      <dsp:nvSpPr>
        <dsp:cNvPr id="0" name=""/>
        <dsp:cNvSpPr/>
      </dsp:nvSpPr>
      <dsp:spPr>
        <a:xfrm>
          <a:off x="0" y="2845931"/>
          <a:ext cx="5928344" cy="15884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CCEE7-AFE4-40A3-B430-67E4AA85CEAE}">
      <dsp:nvSpPr>
        <dsp:cNvPr id="0" name=""/>
        <dsp:cNvSpPr/>
      </dsp:nvSpPr>
      <dsp:spPr>
        <a:xfrm>
          <a:off x="480499" y="3203327"/>
          <a:ext cx="873634" cy="873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B03438-E05F-43E7-8515-CD07E4EC61DA}">
      <dsp:nvSpPr>
        <dsp:cNvPr id="0" name=""/>
        <dsp:cNvSpPr/>
      </dsp:nvSpPr>
      <dsp:spPr>
        <a:xfrm>
          <a:off x="1834633" y="2845931"/>
          <a:ext cx="4093710" cy="1588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109" tIns="168109" rIns="168109" bIns="168109" numCol="1" spcCol="1270" anchor="ctr" anchorCtr="0">
          <a:noAutofit/>
        </a:bodyPr>
        <a:lstStyle/>
        <a:p>
          <a:pPr marL="0" lvl="0" indent="0" algn="l" defTabSz="844550">
            <a:lnSpc>
              <a:spcPct val="90000"/>
            </a:lnSpc>
            <a:spcBef>
              <a:spcPct val="0"/>
            </a:spcBef>
            <a:spcAft>
              <a:spcPct val="35000"/>
            </a:spcAft>
            <a:buNone/>
          </a:pPr>
          <a:r>
            <a:rPr lang="en-GB" sz="1900" kern="1200" dirty="0"/>
            <a:t>(Walker, 1991, p. 13).</a:t>
          </a:r>
          <a:endParaRPr lang="en-US" sz="1900" kern="1200" dirty="0"/>
        </a:p>
      </dsp:txBody>
      <dsp:txXfrm>
        <a:off x="1834633" y="2845931"/>
        <a:ext cx="4093710" cy="15884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99D76-2072-4D65-9F78-E052813ACC7D}">
      <dsp:nvSpPr>
        <dsp:cNvPr id="0" name=""/>
        <dsp:cNvSpPr/>
      </dsp:nvSpPr>
      <dsp:spPr>
        <a:xfrm>
          <a:off x="0" y="16498"/>
          <a:ext cx="5928344" cy="126359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moral commitment to society and the internalisation of legal norms through the process of socialisation</a:t>
          </a:r>
          <a:endParaRPr lang="en-US" sz="2400" kern="1200"/>
        </a:p>
      </dsp:txBody>
      <dsp:txXfrm>
        <a:off x="61684" y="78182"/>
        <a:ext cx="5804976" cy="1140231"/>
      </dsp:txXfrm>
    </dsp:sp>
    <dsp:sp modelId="{8419F20B-AD71-4A91-958A-F6A1D4907B9B}">
      <dsp:nvSpPr>
        <dsp:cNvPr id="0" name=""/>
        <dsp:cNvSpPr/>
      </dsp:nvSpPr>
      <dsp:spPr>
        <a:xfrm>
          <a:off x="0" y="1349218"/>
          <a:ext cx="5928344" cy="126359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There is social disapproval and the fear of informal sanctions by peers</a:t>
          </a:r>
          <a:endParaRPr lang="en-US" sz="2400" kern="1200"/>
        </a:p>
      </dsp:txBody>
      <dsp:txXfrm>
        <a:off x="61684" y="1410902"/>
        <a:ext cx="5804976" cy="1140231"/>
      </dsp:txXfrm>
    </dsp:sp>
    <dsp:sp modelId="{2C0A1101-128A-4E6D-A0E1-5EB0C7B3B9EB}">
      <dsp:nvSpPr>
        <dsp:cNvPr id="0" name=""/>
        <dsp:cNvSpPr/>
      </dsp:nvSpPr>
      <dsp:spPr>
        <a:xfrm>
          <a:off x="0" y="2681938"/>
          <a:ext cx="5928344" cy="126359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threat of punishment and the fear of physical, mental or material pain or deprivation (</a:t>
          </a:r>
          <a:r>
            <a:rPr lang="en-GB" sz="2400" kern="1200" dirty="0" err="1"/>
            <a:t>Grasmick</a:t>
          </a:r>
          <a:r>
            <a:rPr lang="en-GB" sz="2400" kern="1200" dirty="0"/>
            <a:t> &amp; Green, 1980)</a:t>
          </a:r>
          <a:endParaRPr lang="en-US" sz="2400" kern="1200" dirty="0"/>
        </a:p>
      </dsp:txBody>
      <dsp:txXfrm>
        <a:off x="61684" y="2743622"/>
        <a:ext cx="5804976" cy="1140231"/>
      </dsp:txXfrm>
    </dsp:sp>
    <dsp:sp modelId="{9EBC48F3-5ECD-46B0-BE79-C19CC83165F3}">
      <dsp:nvSpPr>
        <dsp:cNvPr id="0" name=""/>
        <dsp:cNvSpPr/>
      </dsp:nvSpPr>
      <dsp:spPr>
        <a:xfrm>
          <a:off x="0" y="4014658"/>
          <a:ext cx="5928344" cy="1263599"/>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That of physical obstacles which prevent the practical commission of crime (Walker, 1991)</a:t>
          </a:r>
          <a:endParaRPr lang="en-US" sz="2400" kern="1200"/>
        </a:p>
      </dsp:txBody>
      <dsp:txXfrm>
        <a:off x="61684" y="4076342"/>
        <a:ext cx="5804976" cy="11402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744979-A89D-446C-BC3F-340AFEAE0729}">
      <dsp:nvSpPr>
        <dsp:cNvPr id="0" name=""/>
        <dsp:cNvSpPr/>
      </dsp:nvSpPr>
      <dsp:spPr>
        <a:xfrm>
          <a:off x="0" y="0"/>
          <a:ext cx="8549640" cy="112826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aim of general deterrence is </a:t>
          </a:r>
          <a:endParaRPr lang="en-US" sz="1800" kern="1200"/>
        </a:p>
        <a:p>
          <a:pPr marL="114300" lvl="1" indent="-114300" algn="l" defTabSz="622300">
            <a:lnSpc>
              <a:spcPct val="90000"/>
            </a:lnSpc>
            <a:spcBef>
              <a:spcPct val="0"/>
            </a:spcBef>
            <a:spcAft>
              <a:spcPct val="15000"/>
            </a:spcAft>
            <a:buChar char="•"/>
          </a:pPr>
          <a:r>
            <a:rPr lang="en-GB" sz="1400" kern="1200"/>
            <a:t>To create a fear of punishment in others</a:t>
          </a:r>
          <a:endParaRPr lang="en-US" sz="1400" kern="1200"/>
        </a:p>
        <a:p>
          <a:pPr marL="114300" lvl="1" indent="-114300" algn="l" defTabSz="622300">
            <a:lnSpc>
              <a:spcPct val="90000"/>
            </a:lnSpc>
            <a:spcBef>
              <a:spcPct val="0"/>
            </a:spcBef>
            <a:spcAft>
              <a:spcPct val="15000"/>
            </a:spcAft>
            <a:buChar char="•"/>
          </a:pPr>
          <a:r>
            <a:rPr lang="en-GB" sz="1400" kern="1200"/>
            <a:t>And as part of this process it may sometimes be necessary for the innocent to be punished in order to achieve the greater social  impact</a:t>
          </a:r>
          <a:endParaRPr lang="en-US" sz="1400" kern="1200"/>
        </a:p>
      </dsp:txBody>
      <dsp:txXfrm>
        <a:off x="33046" y="33046"/>
        <a:ext cx="7332151" cy="1062175"/>
      </dsp:txXfrm>
    </dsp:sp>
    <dsp:sp modelId="{3E1BCA04-8541-49E4-8CBF-3292CC64CA86}">
      <dsp:nvSpPr>
        <dsp:cNvPr id="0" name=""/>
        <dsp:cNvSpPr/>
      </dsp:nvSpPr>
      <dsp:spPr>
        <a:xfrm>
          <a:off x="754379" y="1316311"/>
          <a:ext cx="8549640" cy="112826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some ways the use of exemplary sentences </a:t>
          </a:r>
          <a:endParaRPr lang="en-US" sz="1800" kern="1200"/>
        </a:p>
        <a:p>
          <a:pPr marL="114300" lvl="1" indent="-114300" algn="l" defTabSz="622300">
            <a:lnSpc>
              <a:spcPct val="90000"/>
            </a:lnSpc>
            <a:spcBef>
              <a:spcPct val="0"/>
            </a:spcBef>
            <a:spcAft>
              <a:spcPct val="15000"/>
            </a:spcAft>
            <a:buChar char="•"/>
          </a:pPr>
          <a:r>
            <a:rPr lang="en-GB" sz="1400" kern="1200"/>
            <a:t>where the offender is punished not for their own past behaviour</a:t>
          </a:r>
          <a:endParaRPr lang="en-US" sz="1400" kern="1200"/>
        </a:p>
        <a:p>
          <a:pPr marL="114300" lvl="1" indent="-114300" algn="l" defTabSz="622300">
            <a:lnSpc>
              <a:spcPct val="90000"/>
            </a:lnSpc>
            <a:spcBef>
              <a:spcPct val="0"/>
            </a:spcBef>
            <a:spcAft>
              <a:spcPct val="15000"/>
            </a:spcAft>
            <a:buChar char="•"/>
          </a:pPr>
          <a:r>
            <a:rPr lang="en-GB" sz="1400" kern="1200"/>
            <a:t>but for the possible future behaviour of others</a:t>
          </a:r>
          <a:endParaRPr lang="en-US" sz="1400" kern="1200"/>
        </a:p>
      </dsp:txBody>
      <dsp:txXfrm>
        <a:off x="787425" y="1349357"/>
        <a:ext cx="6995794" cy="1062175"/>
      </dsp:txXfrm>
    </dsp:sp>
    <dsp:sp modelId="{24CC0F12-36A7-40F4-91A5-5CDA75C00EFC}">
      <dsp:nvSpPr>
        <dsp:cNvPr id="0" name=""/>
        <dsp:cNvSpPr/>
      </dsp:nvSpPr>
      <dsp:spPr>
        <a:xfrm>
          <a:off x="1508759" y="2632623"/>
          <a:ext cx="8549640" cy="112826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Is then justifiable</a:t>
          </a:r>
          <a:endParaRPr lang="en-US" sz="1800" kern="1200"/>
        </a:p>
      </dsp:txBody>
      <dsp:txXfrm>
        <a:off x="1541805" y="2665669"/>
        <a:ext cx="6995794" cy="1062175"/>
      </dsp:txXfrm>
    </dsp:sp>
    <dsp:sp modelId="{279DE422-D35C-4368-B940-7050AFCCFA25}">
      <dsp:nvSpPr>
        <dsp:cNvPr id="0" name=""/>
        <dsp:cNvSpPr/>
      </dsp:nvSpPr>
      <dsp:spPr>
        <a:xfrm>
          <a:off x="7816266" y="855602"/>
          <a:ext cx="733373" cy="733373"/>
        </a:xfrm>
        <a:prstGeom prst="downArrow">
          <a:avLst>
            <a:gd name="adj1" fmla="val 55000"/>
            <a:gd name="adj2" fmla="val 45000"/>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981275" y="855602"/>
        <a:ext cx="403355" cy="551863"/>
      </dsp:txXfrm>
    </dsp:sp>
    <dsp:sp modelId="{27FC6537-1B83-408C-A00E-E71C7AD27046}">
      <dsp:nvSpPr>
        <dsp:cNvPr id="0" name=""/>
        <dsp:cNvSpPr/>
      </dsp:nvSpPr>
      <dsp:spPr>
        <a:xfrm>
          <a:off x="8570646" y="2164392"/>
          <a:ext cx="733373" cy="733373"/>
        </a:xfrm>
        <a:prstGeom prst="downArrow">
          <a:avLst>
            <a:gd name="adj1" fmla="val 55000"/>
            <a:gd name="adj2" fmla="val 45000"/>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735655" y="2164392"/>
        <a:ext cx="403355" cy="5518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EA06B-6388-47BB-BB6D-312C6F8D7109}">
      <dsp:nvSpPr>
        <dsp:cNvPr id="0" name=""/>
        <dsp:cNvSpPr/>
      </dsp:nvSpPr>
      <dsp:spPr>
        <a:xfrm rot="5400000">
          <a:off x="6354909" y="-2610848"/>
          <a:ext cx="96960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inconclusive </a:t>
          </a:r>
          <a:endParaRPr lang="en-US" sz="1800" kern="1200"/>
        </a:p>
      </dsp:txBody>
      <dsp:txXfrm rot="-5400000">
        <a:off x="3621023" y="170370"/>
        <a:ext cx="6390044" cy="874940"/>
      </dsp:txXfrm>
    </dsp:sp>
    <dsp:sp modelId="{8EA6AEBF-4385-4BE2-B0B6-143BD9F44E25}">
      <dsp:nvSpPr>
        <dsp:cNvPr id="0" name=""/>
        <dsp:cNvSpPr/>
      </dsp:nvSpPr>
      <dsp:spPr>
        <a:xfrm>
          <a:off x="0" y="1836"/>
          <a:ext cx="3621024" cy="12120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The evidence for general deterrence effect of punishment is </a:t>
          </a:r>
          <a:endParaRPr lang="en-US" sz="2500" kern="1200"/>
        </a:p>
      </dsp:txBody>
      <dsp:txXfrm>
        <a:off x="59165" y="61001"/>
        <a:ext cx="3502694" cy="1093675"/>
      </dsp:txXfrm>
    </dsp:sp>
    <dsp:sp modelId="{C8BDB056-636B-4070-89C5-F4E93E2555E1}">
      <dsp:nvSpPr>
        <dsp:cNvPr id="0" name=""/>
        <dsp:cNvSpPr/>
      </dsp:nvSpPr>
      <dsp:spPr>
        <a:xfrm rot="5400000">
          <a:off x="6354909" y="-1338242"/>
          <a:ext cx="96960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selectively</a:t>
          </a:r>
          <a:endParaRPr lang="en-US" sz="1800" kern="1200"/>
        </a:p>
        <a:p>
          <a:pPr marL="171450" lvl="1" indent="-171450" algn="l" defTabSz="800100">
            <a:lnSpc>
              <a:spcPct val="90000"/>
            </a:lnSpc>
            <a:spcBef>
              <a:spcPct val="0"/>
            </a:spcBef>
            <a:spcAft>
              <a:spcPct val="15000"/>
            </a:spcAft>
            <a:buChar char="•"/>
          </a:pPr>
          <a:r>
            <a:rPr lang="en-GB" sz="1800" kern="1200"/>
            <a:t>Only has an impact on </a:t>
          </a:r>
          <a:endParaRPr lang="en-US" sz="1800" kern="1200"/>
        </a:p>
        <a:p>
          <a:pPr marL="342900" lvl="2" indent="-171450" algn="l" defTabSz="800100">
            <a:lnSpc>
              <a:spcPct val="90000"/>
            </a:lnSpc>
            <a:spcBef>
              <a:spcPct val="0"/>
            </a:spcBef>
            <a:spcAft>
              <a:spcPct val="15000"/>
            </a:spcAft>
            <a:buChar char="•"/>
          </a:pPr>
          <a:r>
            <a:rPr lang="en-GB" sz="1800" kern="1200"/>
            <a:t>some people</a:t>
          </a:r>
          <a:endParaRPr lang="en-US" sz="1800" kern="1200"/>
        </a:p>
      </dsp:txBody>
      <dsp:txXfrm rot="-5400000">
        <a:off x="3621023" y="1442976"/>
        <a:ext cx="6390044" cy="874940"/>
      </dsp:txXfrm>
    </dsp:sp>
    <dsp:sp modelId="{496B9A7A-0FD2-4276-8F89-7DDB8499F0E2}">
      <dsp:nvSpPr>
        <dsp:cNvPr id="0" name=""/>
        <dsp:cNvSpPr/>
      </dsp:nvSpPr>
      <dsp:spPr>
        <a:xfrm>
          <a:off x="0" y="1274442"/>
          <a:ext cx="3621024" cy="12120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General deterrence works </a:t>
          </a:r>
          <a:endParaRPr lang="en-US" sz="2500" kern="1200"/>
        </a:p>
      </dsp:txBody>
      <dsp:txXfrm>
        <a:off x="59165" y="1333607"/>
        <a:ext cx="3502694" cy="1093675"/>
      </dsp:txXfrm>
    </dsp:sp>
    <dsp:sp modelId="{449A40E2-E291-46D5-A81A-82D8C14DEC6A}">
      <dsp:nvSpPr>
        <dsp:cNvPr id="0" name=""/>
        <dsp:cNvSpPr/>
      </dsp:nvSpPr>
      <dsp:spPr>
        <a:xfrm rot="5400000">
          <a:off x="6354909" y="-65636"/>
          <a:ext cx="96960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severity of the punishment that is important </a:t>
          </a:r>
          <a:endParaRPr lang="en-US" sz="1800" kern="1200"/>
        </a:p>
        <a:p>
          <a:pPr marL="171450" lvl="1" indent="-171450" algn="l" defTabSz="800100">
            <a:lnSpc>
              <a:spcPct val="90000"/>
            </a:lnSpc>
            <a:spcBef>
              <a:spcPct val="0"/>
            </a:spcBef>
            <a:spcAft>
              <a:spcPct val="15000"/>
            </a:spcAft>
            <a:buChar char="•"/>
          </a:pPr>
          <a:r>
            <a:rPr lang="en-GB" sz="1800" kern="1200"/>
            <a:t>but its certainty and immediacy </a:t>
          </a:r>
          <a:endParaRPr lang="en-US" sz="1800" kern="1200"/>
        </a:p>
      </dsp:txBody>
      <dsp:txXfrm rot="-5400000">
        <a:off x="3621023" y="2715582"/>
        <a:ext cx="6390044" cy="874940"/>
      </dsp:txXfrm>
    </dsp:sp>
    <dsp:sp modelId="{F0CE590C-BC5B-4441-AFED-567AB0B759D7}">
      <dsp:nvSpPr>
        <dsp:cNvPr id="0" name=""/>
        <dsp:cNvSpPr/>
      </dsp:nvSpPr>
      <dsp:spPr>
        <a:xfrm>
          <a:off x="0" y="2547048"/>
          <a:ext cx="3621024" cy="12120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While it is not only the </a:t>
          </a:r>
          <a:endParaRPr lang="en-US" sz="2500" kern="1200"/>
        </a:p>
      </dsp:txBody>
      <dsp:txXfrm>
        <a:off x="59165" y="2606213"/>
        <a:ext cx="3502694" cy="1093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A474F1-DCC5-422B-981F-A8D6618D5850}">
      <dsp:nvSpPr>
        <dsp:cNvPr id="0" name=""/>
        <dsp:cNvSpPr/>
      </dsp:nvSpPr>
      <dsp:spPr>
        <a:xfrm>
          <a:off x="0" y="282178"/>
          <a:ext cx="5928344" cy="6142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460105" tIns="312420" rIns="460105"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Underestimates mitigating or ‘extra-legal’ factors</a:t>
          </a:r>
          <a:endParaRPr lang="en-US" sz="1500" kern="1200"/>
        </a:p>
      </dsp:txBody>
      <dsp:txXfrm>
        <a:off x="0" y="282178"/>
        <a:ext cx="5928344" cy="614250"/>
      </dsp:txXfrm>
    </dsp:sp>
    <dsp:sp modelId="{B91C9104-04D5-4044-B972-07537E623E2E}">
      <dsp:nvSpPr>
        <dsp:cNvPr id="0" name=""/>
        <dsp:cNvSpPr/>
      </dsp:nvSpPr>
      <dsp:spPr>
        <a:xfrm>
          <a:off x="296417" y="60778"/>
          <a:ext cx="4149840" cy="4428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56854" tIns="0" rIns="156854" bIns="0" numCol="1" spcCol="1270" anchor="ctr" anchorCtr="0">
          <a:noAutofit/>
        </a:bodyPr>
        <a:lstStyle/>
        <a:p>
          <a:pPr marL="0" lvl="0" indent="0" algn="l" defTabSz="666750">
            <a:lnSpc>
              <a:spcPct val="90000"/>
            </a:lnSpc>
            <a:spcBef>
              <a:spcPct val="0"/>
            </a:spcBef>
            <a:spcAft>
              <a:spcPct val="35000"/>
            </a:spcAft>
            <a:buNone/>
          </a:pPr>
          <a:r>
            <a:rPr lang="en-GB" sz="1500" kern="1200"/>
            <a:t>Individual Deterrence </a:t>
          </a:r>
          <a:endParaRPr lang="en-US" sz="1500" kern="1200"/>
        </a:p>
      </dsp:txBody>
      <dsp:txXfrm>
        <a:off x="318033" y="82394"/>
        <a:ext cx="4106608" cy="399568"/>
      </dsp:txXfrm>
    </dsp:sp>
    <dsp:sp modelId="{EDD30906-9501-425A-9D23-03E5E809582F}">
      <dsp:nvSpPr>
        <dsp:cNvPr id="0" name=""/>
        <dsp:cNvSpPr/>
      </dsp:nvSpPr>
      <dsp:spPr>
        <a:xfrm>
          <a:off x="0" y="1198828"/>
          <a:ext cx="5928344" cy="10867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460105" tIns="312420" rIns="460105"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Age</a:t>
          </a:r>
          <a:endParaRPr lang="en-US" sz="1500" kern="1200"/>
        </a:p>
        <a:p>
          <a:pPr marL="114300" lvl="1" indent="-114300" algn="l" defTabSz="666750">
            <a:lnSpc>
              <a:spcPct val="90000"/>
            </a:lnSpc>
            <a:spcBef>
              <a:spcPct val="0"/>
            </a:spcBef>
            <a:spcAft>
              <a:spcPct val="15000"/>
            </a:spcAft>
            <a:buChar char="•"/>
          </a:pPr>
          <a:r>
            <a:rPr lang="en-GB" sz="1500" kern="1200" dirty="0"/>
            <a:t>Family ties</a:t>
          </a:r>
          <a:endParaRPr lang="en-US" sz="1500" kern="1200" dirty="0"/>
        </a:p>
        <a:p>
          <a:pPr marL="114300" lvl="1" indent="-114300" algn="l" defTabSz="666750">
            <a:lnSpc>
              <a:spcPct val="90000"/>
            </a:lnSpc>
            <a:spcBef>
              <a:spcPct val="0"/>
            </a:spcBef>
            <a:spcAft>
              <a:spcPct val="15000"/>
            </a:spcAft>
            <a:buChar char="•"/>
          </a:pPr>
          <a:r>
            <a:rPr lang="en-GB" sz="1500" kern="1200" dirty="0"/>
            <a:t>Social bonds (von Hirschi, 1969)</a:t>
          </a:r>
          <a:endParaRPr lang="en-US" sz="1500" kern="1200" dirty="0"/>
        </a:p>
      </dsp:txBody>
      <dsp:txXfrm>
        <a:off x="0" y="1198828"/>
        <a:ext cx="5928344" cy="1086750"/>
      </dsp:txXfrm>
    </dsp:sp>
    <dsp:sp modelId="{11421479-2A54-43BF-BB01-035507DD4E68}">
      <dsp:nvSpPr>
        <dsp:cNvPr id="0" name=""/>
        <dsp:cNvSpPr/>
      </dsp:nvSpPr>
      <dsp:spPr>
        <a:xfrm>
          <a:off x="296417" y="977428"/>
          <a:ext cx="4149840" cy="4428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56854" tIns="0" rIns="156854" bIns="0" numCol="1" spcCol="1270" anchor="ctr" anchorCtr="0">
          <a:noAutofit/>
        </a:bodyPr>
        <a:lstStyle/>
        <a:p>
          <a:pPr marL="0" lvl="0" indent="0" algn="l" defTabSz="666750">
            <a:lnSpc>
              <a:spcPct val="90000"/>
            </a:lnSpc>
            <a:spcBef>
              <a:spcPct val="0"/>
            </a:spcBef>
            <a:spcAft>
              <a:spcPct val="35000"/>
            </a:spcAft>
            <a:buNone/>
          </a:pPr>
          <a:r>
            <a:rPr lang="en-GB" sz="1500" kern="1200"/>
            <a:t>It does not differentiate between the impact of the punishment and other factors such as </a:t>
          </a:r>
          <a:endParaRPr lang="en-US" sz="1500" kern="1200"/>
        </a:p>
      </dsp:txBody>
      <dsp:txXfrm>
        <a:off x="318033" y="999044"/>
        <a:ext cx="4106608" cy="399568"/>
      </dsp:txXfrm>
    </dsp:sp>
    <dsp:sp modelId="{472FC567-54FE-4451-8DDC-80CFFC95D364}">
      <dsp:nvSpPr>
        <dsp:cNvPr id="0" name=""/>
        <dsp:cNvSpPr/>
      </dsp:nvSpPr>
      <dsp:spPr>
        <a:xfrm>
          <a:off x="0" y="2587978"/>
          <a:ext cx="5928344" cy="264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460105" tIns="312420" rIns="460105"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Abuse in the home,</a:t>
          </a:r>
          <a:endParaRPr lang="en-US" sz="1500" kern="1200" dirty="0"/>
        </a:p>
        <a:p>
          <a:pPr marL="114300" lvl="1" indent="-114300" algn="l" defTabSz="666750">
            <a:lnSpc>
              <a:spcPct val="90000"/>
            </a:lnSpc>
            <a:spcBef>
              <a:spcPct val="0"/>
            </a:spcBef>
            <a:spcAft>
              <a:spcPct val="15000"/>
            </a:spcAft>
            <a:buChar char="•"/>
          </a:pPr>
          <a:r>
            <a:rPr lang="en-GB" sz="1500" kern="1200"/>
            <a:t>Unemployment</a:t>
          </a:r>
          <a:endParaRPr lang="en-US" sz="1500" kern="1200"/>
        </a:p>
        <a:p>
          <a:pPr marL="114300" lvl="1" indent="-114300" algn="l" defTabSz="666750">
            <a:lnSpc>
              <a:spcPct val="90000"/>
            </a:lnSpc>
            <a:spcBef>
              <a:spcPct val="0"/>
            </a:spcBef>
            <a:spcAft>
              <a:spcPct val="15000"/>
            </a:spcAft>
            <a:buChar char="•"/>
          </a:pPr>
          <a:r>
            <a:rPr lang="en-GB" sz="1500" kern="1200"/>
            <a:t>The need for conformity in certain spheres or indeed extra-legal characteristics </a:t>
          </a:r>
          <a:endParaRPr lang="en-US" sz="1500" kern="1200"/>
        </a:p>
        <a:p>
          <a:pPr marL="114300" lvl="1" indent="-114300" algn="l" defTabSz="666750">
            <a:lnSpc>
              <a:spcPct val="90000"/>
            </a:lnSpc>
            <a:spcBef>
              <a:spcPct val="0"/>
            </a:spcBef>
            <a:spcAft>
              <a:spcPct val="15000"/>
            </a:spcAft>
            <a:buChar char="•"/>
          </a:pPr>
          <a:r>
            <a:rPr lang="en-GB" sz="1500" kern="1200" dirty="0"/>
            <a:t>That may affect the changes of being arrested</a:t>
          </a:r>
          <a:endParaRPr lang="en-US" sz="1500" kern="1200" dirty="0"/>
        </a:p>
        <a:p>
          <a:pPr marL="114300" lvl="1" indent="-114300" algn="l" defTabSz="666750">
            <a:lnSpc>
              <a:spcPct val="90000"/>
            </a:lnSpc>
            <a:spcBef>
              <a:spcPct val="0"/>
            </a:spcBef>
            <a:spcAft>
              <a:spcPct val="15000"/>
            </a:spcAft>
            <a:buChar char="•"/>
          </a:pPr>
          <a:r>
            <a:rPr lang="en-GB" sz="1500" kern="1200"/>
            <a:t>Such as ethnicity</a:t>
          </a:r>
          <a:endParaRPr lang="en-US" sz="1500" kern="1200"/>
        </a:p>
        <a:p>
          <a:pPr marL="114300" lvl="1" indent="-114300" algn="l" defTabSz="666750">
            <a:lnSpc>
              <a:spcPct val="90000"/>
            </a:lnSpc>
            <a:spcBef>
              <a:spcPct val="0"/>
            </a:spcBef>
            <a:spcAft>
              <a:spcPct val="15000"/>
            </a:spcAft>
            <a:buChar char="•"/>
          </a:pPr>
          <a:r>
            <a:rPr lang="en-GB" sz="1500" kern="1200"/>
            <a:t>Gender</a:t>
          </a:r>
          <a:endParaRPr lang="en-US" sz="1500" kern="1200"/>
        </a:p>
        <a:p>
          <a:pPr marL="114300" lvl="1" indent="-114300" algn="l" defTabSz="666750">
            <a:lnSpc>
              <a:spcPct val="90000"/>
            </a:lnSpc>
            <a:spcBef>
              <a:spcPct val="0"/>
            </a:spcBef>
            <a:spcAft>
              <a:spcPct val="15000"/>
            </a:spcAft>
            <a:buChar char="•"/>
          </a:pPr>
          <a:r>
            <a:rPr lang="en-GB" sz="1500" kern="1200"/>
            <a:t>Attitude</a:t>
          </a:r>
          <a:endParaRPr lang="en-US" sz="1500" kern="1200"/>
        </a:p>
        <a:p>
          <a:pPr marL="114300" lvl="1" indent="-114300" algn="l" defTabSz="666750">
            <a:lnSpc>
              <a:spcPct val="90000"/>
            </a:lnSpc>
            <a:spcBef>
              <a:spcPct val="0"/>
            </a:spcBef>
            <a:spcAft>
              <a:spcPct val="15000"/>
            </a:spcAft>
            <a:buChar char="•"/>
          </a:pPr>
          <a:r>
            <a:rPr lang="en-GB" sz="1500" kern="1200" dirty="0"/>
            <a:t>Personal hygiene</a:t>
          </a:r>
          <a:endParaRPr lang="en-US" sz="1500" kern="1200" dirty="0"/>
        </a:p>
        <a:p>
          <a:pPr marL="114300" lvl="1" indent="-114300" algn="l" defTabSz="666750">
            <a:lnSpc>
              <a:spcPct val="90000"/>
            </a:lnSpc>
            <a:spcBef>
              <a:spcPct val="0"/>
            </a:spcBef>
            <a:spcAft>
              <a:spcPct val="15000"/>
            </a:spcAft>
            <a:buChar char="•"/>
          </a:pPr>
          <a:r>
            <a:rPr lang="en-GB" sz="1500" kern="1200"/>
            <a:t>And so forth</a:t>
          </a:r>
          <a:endParaRPr lang="en-US" sz="1500" kern="1200"/>
        </a:p>
      </dsp:txBody>
      <dsp:txXfrm>
        <a:off x="0" y="2587978"/>
        <a:ext cx="5928344" cy="2646000"/>
      </dsp:txXfrm>
    </dsp:sp>
    <dsp:sp modelId="{0ED26397-F3EA-451D-A56C-941C6768263D}">
      <dsp:nvSpPr>
        <dsp:cNvPr id="0" name=""/>
        <dsp:cNvSpPr/>
      </dsp:nvSpPr>
      <dsp:spPr>
        <a:xfrm>
          <a:off x="296417" y="2366578"/>
          <a:ext cx="4149840" cy="4428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56854" tIns="0" rIns="156854" bIns="0" numCol="1" spcCol="1270" anchor="ctr" anchorCtr="0">
          <a:noAutofit/>
        </a:bodyPr>
        <a:lstStyle/>
        <a:p>
          <a:pPr marL="0" lvl="0" indent="0" algn="l" defTabSz="666750">
            <a:lnSpc>
              <a:spcPct val="90000"/>
            </a:lnSpc>
            <a:spcBef>
              <a:spcPct val="0"/>
            </a:spcBef>
            <a:spcAft>
              <a:spcPct val="35000"/>
            </a:spcAft>
            <a:buNone/>
          </a:pPr>
          <a:r>
            <a:rPr lang="en-GB" sz="1500" kern="1200"/>
            <a:t>If we take mitigating factors such as </a:t>
          </a:r>
          <a:endParaRPr lang="en-US" sz="1500" kern="1200"/>
        </a:p>
      </dsp:txBody>
      <dsp:txXfrm>
        <a:off x="318033" y="2388194"/>
        <a:ext cx="4106608" cy="39956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F9B0E-FF14-48BB-B666-2398A8913988}">
      <dsp:nvSpPr>
        <dsp:cNvPr id="0" name=""/>
        <dsp:cNvSpPr/>
      </dsp:nvSpPr>
      <dsp:spPr>
        <a:xfrm>
          <a:off x="49" y="20766"/>
          <a:ext cx="4700141" cy="89020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a:t>Incapacitation </a:t>
          </a:r>
          <a:endParaRPr lang="en-US" sz="2600" kern="1200"/>
        </a:p>
      </dsp:txBody>
      <dsp:txXfrm>
        <a:off x="49" y="20766"/>
        <a:ext cx="4700141" cy="890207"/>
      </dsp:txXfrm>
    </dsp:sp>
    <dsp:sp modelId="{BB413966-A41C-4BC7-88D8-44521FC251BA}">
      <dsp:nvSpPr>
        <dsp:cNvPr id="0" name=""/>
        <dsp:cNvSpPr/>
      </dsp:nvSpPr>
      <dsp:spPr>
        <a:xfrm>
          <a:off x="49" y="910973"/>
          <a:ext cx="4700141" cy="2829151"/>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removes offenders from society so </a:t>
          </a:r>
          <a:endParaRPr lang="en-US" sz="2600" kern="1200"/>
        </a:p>
        <a:p>
          <a:pPr marL="228600" lvl="1" indent="-228600" algn="l" defTabSz="1155700">
            <a:lnSpc>
              <a:spcPct val="90000"/>
            </a:lnSpc>
            <a:spcBef>
              <a:spcPct val="0"/>
            </a:spcBef>
            <a:spcAft>
              <a:spcPct val="15000"/>
            </a:spcAft>
            <a:buChar char="•"/>
          </a:pPr>
          <a:r>
            <a:rPr lang="en-GB" sz="2600" kern="1200"/>
            <a:t>preventing them from committing offences in the future</a:t>
          </a:r>
          <a:endParaRPr lang="en-US" sz="2600" kern="1200"/>
        </a:p>
      </dsp:txBody>
      <dsp:txXfrm>
        <a:off x="49" y="910973"/>
        <a:ext cx="4700141" cy="2829151"/>
      </dsp:txXfrm>
    </dsp:sp>
    <dsp:sp modelId="{EBE488A2-2926-41C2-A35B-E2769992E19E}">
      <dsp:nvSpPr>
        <dsp:cNvPr id="0" name=""/>
        <dsp:cNvSpPr/>
      </dsp:nvSpPr>
      <dsp:spPr>
        <a:xfrm>
          <a:off x="5358209" y="20766"/>
          <a:ext cx="4700141" cy="89020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a:t>Selective incapacitation means that </a:t>
          </a:r>
          <a:endParaRPr lang="en-US" sz="2600" kern="1200"/>
        </a:p>
      </dsp:txBody>
      <dsp:txXfrm>
        <a:off x="5358209" y="20766"/>
        <a:ext cx="4700141" cy="890207"/>
      </dsp:txXfrm>
    </dsp:sp>
    <dsp:sp modelId="{DDA13322-F580-4FD9-8473-155DFDDB7AAF}">
      <dsp:nvSpPr>
        <dsp:cNvPr id="0" name=""/>
        <dsp:cNvSpPr/>
      </dsp:nvSpPr>
      <dsp:spPr>
        <a:xfrm>
          <a:off x="5358209" y="910973"/>
          <a:ext cx="4700141" cy="2829151"/>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Offenders who are identified as the most likely to commit further offences</a:t>
          </a:r>
          <a:endParaRPr lang="en-US" sz="2600" kern="1200"/>
        </a:p>
        <a:p>
          <a:pPr marL="228600" lvl="1" indent="-228600" algn="l" defTabSz="1155700">
            <a:lnSpc>
              <a:spcPct val="90000"/>
            </a:lnSpc>
            <a:spcBef>
              <a:spcPct val="0"/>
            </a:spcBef>
            <a:spcAft>
              <a:spcPct val="15000"/>
            </a:spcAft>
            <a:buChar char="•"/>
          </a:pPr>
          <a:r>
            <a:rPr lang="en-GB" sz="2600" kern="1200"/>
            <a:t>If they were to be released</a:t>
          </a:r>
          <a:endParaRPr lang="en-US" sz="2600" kern="1200"/>
        </a:p>
        <a:p>
          <a:pPr marL="228600" lvl="1" indent="-228600" algn="l" defTabSz="1155700">
            <a:lnSpc>
              <a:spcPct val="90000"/>
            </a:lnSpc>
            <a:spcBef>
              <a:spcPct val="0"/>
            </a:spcBef>
            <a:spcAft>
              <a:spcPct val="15000"/>
            </a:spcAft>
            <a:buChar char="•"/>
          </a:pPr>
          <a:r>
            <a:rPr lang="en-GB" sz="2600" kern="1200"/>
            <a:t>Continue to be incarcerated or their liberty is restricted in some other way</a:t>
          </a:r>
          <a:endParaRPr lang="en-US" sz="2600" kern="1200"/>
        </a:p>
      </dsp:txBody>
      <dsp:txXfrm>
        <a:off x="5358209" y="910973"/>
        <a:ext cx="4700141" cy="28291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B99E0-25C1-4C39-8F8D-0B63327BBC4E}">
      <dsp:nvSpPr>
        <dsp:cNvPr id="0" name=""/>
        <dsp:cNvSpPr/>
      </dsp:nvSpPr>
      <dsp:spPr>
        <a:xfrm rot="5400000">
          <a:off x="2998175" y="-605632"/>
          <a:ext cx="2066196" cy="3794140"/>
        </a:xfrm>
        <a:prstGeom prst="round2Same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53340" rIns="106680" bIns="53340" numCol="1" spcCol="1270" anchor="ctr" anchorCtr="0">
          <a:noAutofit/>
        </a:bodyPr>
        <a:lstStyle/>
        <a:p>
          <a:pPr marL="285750" lvl="1" indent="-285750" algn="l" defTabSz="1244600">
            <a:lnSpc>
              <a:spcPct val="90000"/>
            </a:lnSpc>
            <a:spcBef>
              <a:spcPct val="0"/>
            </a:spcBef>
            <a:spcAft>
              <a:spcPct val="15000"/>
            </a:spcAft>
            <a:buChar char="•"/>
          </a:pPr>
          <a:r>
            <a:rPr lang="en-GB" sz="2800" kern="1200"/>
            <a:t>identify offenders who are likely to do </a:t>
          </a:r>
          <a:endParaRPr lang="en-US" sz="2800" kern="1200"/>
        </a:p>
        <a:p>
          <a:pPr marL="285750" lvl="1" indent="-285750" algn="l" defTabSz="1244600">
            <a:lnSpc>
              <a:spcPct val="90000"/>
            </a:lnSpc>
            <a:spcBef>
              <a:spcPct val="0"/>
            </a:spcBef>
            <a:spcAft>
              <a:spcPct val="15000"/>
            </a:spcAft>
            <a:buChar char="•"/>
          </a:pPr>
          <a:r>
            <a:rPr lang="en-GB" sz="2800" kern="1200"/>
            <a:t>serious harm in the future</a:t>
          </a:r>
          <a:endParaRPr lang="en-US" sz="2800" kern="1200"/>
        </a:p>
      </dsp:txBody>
      <dsp:txXfrm rot="-5400000">
        <a:off x="2134204" y="359202"/>
        <a:ext cx="3693277" cy="1864470"/>
      </dsp:txXfrm>
    </dsp:sp>
    <dsp:sp modelId="{6A4FDF4B-AC39-4139-83BF-6D8C00FC9B82}">
      <dsp:nvSpPr>
        <dsp:cNvPr id="0" name=""/>
        <dsp:cNvSpPr/>
      </dsp:nvSpPr>
      <dsp:spPr>
        <a:xfrm>
          <a:off x="0" y="64"/>
          <a:ext cx="2134203" cy="2582745"/>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a:t>Society needs to </a:t>
          </a:r>
          <a:endParaRPr lang="en-US" sz="4100" kern="1200"/>
        </a:p>
      </dsp:txBody>
      <dsp:txXfrm>
        <a:off x="104183" y="104247"/>
        <a:ext cx="1925837" cy="2374379"/>
      </dsp:txXfrm>
    </dsp:sp>
    <dsp:sp modelId="{5A51A065-F42C-4935-B8F2-3F72A3A96D3B}">
      <dsp:nvSpPr>
        <dsp:cNvPr id="0" name=""/>
        <dsp:cNvSpPr/>
      </dsp:nvSpPr>
      <dsp:spPr>
        <a:xfrm rot="5400000">
          <a:off x="2998175" y="2106249"/>
          <a:ext cx="2066196" cy="3794140"/>
        </a:xfrm>
        <a:prstGeom prst="round2Same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53340" rIns="106680" bIns="53340" numCol="1" spcCol="1270" anchor="ctr" anchorCtr="0">
          <a:noAutofit/>
        </a:bodyPr>
        <a:lstStyle/>
        <a:p>
          <a:pPr marL="285750" lvl="1" indent="-285750" algn="l" defTabSz="1244600">
            <a:lnSpc>
              <a:spcPct val="90000"/>
            </a:lnSpc>
            <a:spcBef>
              <a:spcPct val="0"/>
            </a:spcBef>
            <a:spcAft>
              <a:spcPct val="15000"/>
            </a:spcAft>
            <a:buChar char="•"/>
          </a:pPr>
          <a:r>
            <a:rPr lang="en-GB" sz="2800" kern="1200"/>
            <a:t>identify individuals for </a:t>
          </a:r>
          <a:endParaRPr lang="en-US" sz="2800" kern="1200"/>
        </a:p>
        <a:p>
          <a:pPr marL="285750" lvl="1" indent="-285750" algn="l" defTabSz="1244600">
            <a:lnSpc>
              <a:spcPct val="90000"/>
            </a:lnSpc>
            <a:spcBef>
              <a:spcPct val="0"/>
            </a:spcBef>
            <a:spcAft>
              <a:spcPct val="15000"/>
            </a:spcAft>
            <a:buChar char="•"/>
          </a:pPr>
          <a:r>
            <a:rPr lang="en-GB" sz="2800" kern="1200"/>
            <a:t>their dangerousness </a:t>
          </a:r>
          <a:endParaRPr lang="en-US" sz="2800" kern="1200"/>
        </a:p>
        <a:p>
          <a:pPr marL="285750" lvl="1" indent="-285750" algn="l" defTabSz="1244600">
            <a:lnSpc>
              <a:spcPct val="90000"/>
            </a:lnSpc>
            <a:spcBef>
              <a:spcPct val="0"/>
            </a:spcBef>
            <a:spcAft>
              <a:spcPct val="15000"/>
            </a:spcAft>
            <a:buChar char="•"/>
          </a:pPr>
          <a:r>
            <a:rPr lang="en-GB" sz="2800" kern="1200"/>
            <a:t>and risk to the public</a:t>
          </a:r>
          <a:endParaRPr lang="en-US" sz="2800" kern="1200"/>
        </a:p>
      </dsp:txBody>
      <dsp:txXfrm rot="-5400000">
        <a:off x="2134204" y="3071084"/>
        <a:ext cx="3693277" cy="1864470"/>
      </dsp:txXfrm>
    </dsp:sp>
    <dsp:sp modelId="{22C08D7B-756F-4C4A-B2F8-EF0BD800F8D2}">
      <dsp:nvSpPr>
        <dsp:cNvPr id="0" name=""/>
        <dsp:cNvSpPr/>
      </dsp:nvSpPr>
      <dsp:spPr>
        <a:xfrm>
          <a:off x="0" y="2711947"/>
          <a:ext cx="2134203" cy="2582745"/>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dirty="0"/>
            <a:t>There needs to be a way of </a:t>
          </a:r>
          <a:endParaRPr lang="en-US" sz="4100" kern="1200" dirty="0"/>
        </a:p>
      </dsp:txBody>
      <dsp:txXfrm>
        <a:off x="104183" y="2816130"/>
        <a:ext cx="1925837" cy="23743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8A935F-175A-4258-9BF8-EE94F33FCC37}">
      <dsp:nvSpPr>
        <dsp:cNvPr id="0" name=""/>
        <dsp:cNvSpPr/>
      </dsp:nvSpPr>
      <dsp:spPr>
        <a:xfrm>
          <a:off x="0" y="521938"/>
          <a:ext cx="5928344" cy="13478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1) a definition of dangerousness</a:t>
          </a:r>
          <a:endParaRPr lang="en-US" sz="3600" kern="1200"/>
        </a:p>
      </dsp:txBody>
      <dsp:txXfrm>
        <a:off x="65796" y="587734"/>
        <a:ext cx="5796752" cy="1216248"/>
      </dsp:txXfrm>
    </dsp:sp>
    <dsp:sp modelId="{3975F242-A79B-47D6-AE20-E1EDC3479D2F}">
      <dsp:nvSpPr>
        <dsp:cNvPr id="0" name=""/>
        <dsp:cNvSpPr/>
      </dsp:nvSpPr>
      <dsp:spPr>
        <a:xfrm>
          <a:off x="0" y="1973458"/>
          <a:ext cx="5928344" cy="13478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2) valid prediction methods</a:t>
          </a:r>
          <a:endParaRPr lang="en-US" sz="3600" kern="1200"/>
        </a:p>
      </dsp:txBody>
      <dsp:txXfrm>
        <a:off x="65796" y="2039254"/>
        <a:ext cx="5796752" cy="1216248"/>
      </dsp:txXfrm>
    </dsp:sp>
    <dsp:sp modelId="{0D384144-66EC-4A49-915C-F0C3C17E8169}">
      <dsp:nvSpPr>
        <dsp:cNvPr id="0" name=""/>
        <dsp:cNvSpPr/>
      </dsp:nvSpPr>
      <dsp:spPr>
        <a:xfrm>
          <a:off x="0" y="3424978"/>
          <a:ext cx="5928344" cy="13478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3) a known link between dangerousness and violence</a:t>
          </a:r>
          <a:endParaRPr lang="en-US" sz="3600" kern="1200"/>
        </a:p>
      </dsp:txBody>
      <dsp:txXfrm>
        <a:off x="65796" y="3490774"/>
        <a:ext cx="5796752" cy="12162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EDDB5-757C-4E6A-89A5-7245C5B591A0}">
      <dsp:nvSpPr>
        <dsp:cNvPr id="0" name=""/>
        <dsp:cNvSpPr/>
      </dsp:nvSpPr>
      <dsp:spPr>
        <a:xfrm>
          <a:off x="2946" y="360880"/>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There is no such psychological or medical entity as a dangerous person</a:t>
          </a:r>
          <a:endParaRPr lang="en-US" sz="2100" kern="1200"/>
        </a:p>
      </dsp:txBody>
      <dsp:txXfrm>
        <a:off x="2946" y="360880"/>
        <a:ext cx="2337792" cy="1402675"/>
      </dsp:txXfrm>
    </dsp:sp>
    <dsp:sp modelId="{E1122B35-1C3C-48A2-AC3F-5C0394352821}">
      <dsp:nvSpPr>
        <dsp:cNvPr id="0" name=""/>
        <dsp:cNvSpPr/>
      </dsp:nvSpPr>
      <dsp:spPr>
        <a:xfrm>
          <a:off x="2574518" y="360880"/>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It is not an objective concept.</a:t>
          </a:r>
          <a:endParaRPr lang="en-US" sz="2100" kern="1200"/>
        </a:p>
      </dsp:txBody>
      <dsp:txXfrm>
        <a:off x="2574518" y="360880"/>
        <a:ext cx="2337792" cy="1402675"/>
      </dsp:txXfrm>
    </dsp:sp>
    <dsp:sp modelId="{5E100B14-A190-4B5A-8DF7-7DB28602B385}">
      <dsp:nvSpPr>
        <dsp:cNvPr id="0" name=""/>
        <dsp:cNvSpPr/>
      </dsp:nvSpPr>
      <dsp:spPr>
        <a:xfrm>
          <a:off x="5146089" y="360880"/>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Dangers are unacceptable risks . . . </a:t>
          </a:r>
          <a:endParaRPr lang="en-US" sz="2100" kern="1200"/>
        </a:p>
      </dsp:txBody>
      <dsp:txXfrm>
        <a:off x="5146089" y="360880"/>
        <a:ext cx="2337792" cy="1402675"/>
      </dsp:txXfrm>
    </dsp:sp>
    <dsp:sp modelId="{D4921C40-F46F-49B8-821D-4B646EA7A136}">
      <dsp:nvSpPr>
        <dsp:cNvPr id="0" name=""/>
        <dsp:cNvSpPr/>
      </dsp:nvSpPr>
      <dsp:spPr>
        <a:xfrm>
          <a:off x="7717661" y="360880"/>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Risk is, in principle, a matter of fact:</a:t>
          </a:r>
          <a:endParaRPr lang="en-US" sz="2100" kern="1200"/>
        </a:p>
      </dsp:txBody>
      <dsp:txXfrm>
        <a:off x="7717661" y="360880"/>
        <a:ext cx="2337792" cy="1402675"/>
      </dsp:txXfrm>
    </dsp:sp>
    <dsp:sp modelId="{BEBCE85A-A5DA-43D2-8E32-6E9E6FE8CDBC}">
      <dsp:nvSpPr>
        <dsp:cNvPr id="0" name=""/>
        <dsp:cNvSpPr/>
      </dsp:nvSpPr>
      <dsp:spPr>
        <a:xfrm>
          <a:off x="2946" y="1997335"/>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But danger is a matter of judgement or opinion</a:t>
          </a:r>
          <a:endParaRPr lang="en-US" sz="2100" kern="1200"/>
        </a:p>
      </dsp:txBody>
      <dsp:txXfrm>
        <a:off x="2946" y="1997335"/>
        <a:ext cx="2337792" cy="1402675"/>
      </dsp:txXfrm>
    </dsp:sp>
    <dsp:sp modelId="{B9296A04-035E-4925-9E86-F83B7FC82989}">
      <dsp:nvSpPr>
        <dsp:cNvPr id="0" name=""/>
        <dsp:cNvSpPr/>
      </dsp:nvSpPr>
      <dsp:spPr>
        <a:xfrm>
          <a:off x="2574518" y="1997335"/>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A question of what we are prepared to put up with</a:t>
          </a:r>
          <a:endParaRPr lang="en-US" sz="2100" kern="1200"/>
        </a:p>
      </dsp:txBody>
      <dsp:txXfrm>
        <a:off x="2574518" y="1997335"/>
        <a:ext cx="2337792" cy="1402675"/>
      </dsp:txXfrm>
    </dsp:sp>
    <dsp:sp modelId="{2BC273A5-8256-4AB9-B7D5-C1B5A82D44D0}">
      <dsp:nvSpPr>
        <dsp:cNvPr id="0" name=""/>
        <dsp:cNvSpPr/>
      </dsp:nvSpPr>
      <dsp:spPr>
        <a:xfrm>
          <a:off x="5146089" y="1997335"/>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a:t>People tolerate enormous risks without perceiving them as dangers,</a:t>
          </a:r>
          <a:endParaRPr lang="en-US" sz="2100" kern="1200"/>
        </a:p>
      </dsp:txBody>
      <dsp:txXfrm>
        <a:off x="5146089" y="1997335"/>
        <a:ext cx="2337792" cy="1402675"/>
      </dsp:txXfrm>
    </dsp:sp>
    <dsp:sp modelId="{58F9611F-9C56-41C5-BE13-44F62340135C}">
      <dsp:nvSpPr>
        <dsp:cNvPr id="0" name=""/>
        <dsp:cNvSpPr/>
      </dsp:nvSpPr>
      <dsp:spPr>
        <a:xfrm>
          <a:off x="7717661" y="1997335"/>
          <a:ext cx="2337792" cy="14026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i="1" kern="1200" dirty="0"/>
            <a:t>When fears are not aroused or when it suits their convenience </a:t>
          </a:r>
          <a:endParaRPr lang="en-US" sz="2100" kern="1200" dirty="0"/>
        </a:p>
      </dsp:txBody>
      <dsp:txXfrm>
        <a:off x="7717661" y="1997335"/>
        <a:ext cx="2337792" cy="140267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568BB-5234-4540-8F04-68CDC8DA2A38}">
      <dsp:nvSpPr>
        <dsp:cNvPr id="0" name=""/>
        <dsp:cNvSpPr/>
      </dsp:nvSpPr>
      <dsp:spPr>
        <a:xfrm>
          <a:off x="331199" y="277292"/>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9DB79A-871F-4D6D-A550-14BFAB5A7254}">
      <dsp:nvSpPr>
        <dsp:cNvPr id="0" name=""/>
        <dsp:cNvSpPr/>
      </dsp:nvSpPr>
      <dsp:spPr>
        <a:xfrm>
          <a:off x="331199" y="192716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GB" sz="2500" kern="1200"/>
            <a:t>The Floud Report (1981)  found that </a:t>
          </a:r>
          <a:endParaRPr lang="en-US" sz="2500" kern="1200"/>
        </a:p>
      </dsp:txBody>
      <dsp:txXfrm>
        <a:off x="331199" y="1927163"/>
        <a:ext cx="4320000" cy="648000"/>
      </dsp:txXfrm>
    </dsp:sp>
    <dsp:sp modelId="{3BFD1366-2D67-4BA2-96DF-214FDBEFB7EC}">
      <dsp:nvSpPr>
        <dsp:cNvPr id="0" name=""/>
        <dsp:cNvSpPr/>
      </dsp:nvSpPr>
      <dsp:spPr>
        <a:xfrm>
          <a:off x="331199" y="2639289"/>
          <a:ext cx="4320000" cy="844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statistical forecasting can </a:t>
          </a:r>
          <a:endParaRPr lang="en-US" sz="1700" kern="1200"/>
        </a:p>
        <a:p>
          <a:pPr marL="0" lvl="0" indent="0" algn="l" defTabSz="755650">
            <a:lnSpc>
              <a:spcPct val="90000"/>
            </a:lnSpc>
            <a:spcBef>
              <a:spcPct val="0"/>
            </a:spcBef>
            <a:spcAft>
              <a:spcPct val="35000"/>
            </a:spcAft>
            <a:buNone/>
          </a:pPr>
          <a:r>
            <a:rPr lang="en-GB" sz="1700" kern="1200"/>
            <a:t>identify groups of offenders who are at a </a:t>
          </a:r>
          <a:endParaRPr lang="en-US" sz="1700" kern="1200"/>
        </a:p>
        <a:p>
          <a:pPr marL="0" lvl="0" indent="0" algn="l" defTabSz="755650">
            <a:lnSpc>
              <a:spcPct val="90000"/>
            </a:lnSpc>
            <a:spcBef>
              <a:spcPct val="0"/>
            </a:spcBef>
            <a:spcAft>
              <a:spcPct val="35000"/>
            </a:spcAft>
            <a:buNone/>
          </a:pPr>
          <a:r>
            <a:rPr lang="en-GB" sz="1700" kern="1200"/>
            <a:t>higher than average risk of reoffending</a:t>
          </a:r>
          <a:endParaRPr lang="en-US" sz="1700" kern="1200"/>
        </a:p>
      </dsp:txBody>
      <dsp:txXfrm>
        <a:off x="331199" y="2639289"/>
        <a:ext cx="4320000" cy="844309"/>
      </dsp:txXfrm>
    </dsp:sp>
    <dsp:sp modelId="{98A0C882-4C36-456A-9D62-15106D0259A7}">
      <dsp:nvSpPr>
        <dsp:cNvPr id="0" name=""/>
        <dsp:cNvSpPr/>
      </dsp:nvSpPr>
      <dsp:spPr>
        <a:xfrm>
          <a:off x="5407199" y="277292"/>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91FD41-2549-4467-BFDD-E6152163D4AE}">
      <dsp:nvSpPr>
        <dsp:cNvPr id="0" name=""/>
        <dsp:cNvSpPr/>
      </dsp:nvSpPr>
      <dsp:spPr>
        <a:xfrm>
          <a:off x="5407199" y="192716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GB" sz="2500" kern="1200"/>
            <a:t>But the incidence of ‘False Positives’ are high</a:t>
          </a:r>
          <a:endParaRPr lang="en-US" sz="2500" kern="1200"/>
        </a:p>
      </dsp:txBody>
      <dsp:txXfrm>
        <a:off x="5407199" y="1927163"/>
        <a:ext cx="4320000" cy="648000"/>
      </dsp:txXfrm>
    </dsp:sp>
    <dsp:sp modelId="{19055EB7-6D88-4447-BE0B-538409BF3AB7}">
      <dsp:nvSpPr>
        <dsp:cNvPr id="0" name=""/>
        <dsp:cNvSpPr/>
      </dsp:nvSpPr>
      <dsp:spPr>
        <a:xfrm>
          <a:off x="5407199" y="2639289"/>
          <a:ext cx="4320000" cy="844309"/>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A566D-91E4-4D1E-9A35-1224FCFD8639}">
      <dsp:nvSpPr>
        <dsp:cNvPr id="0" name=""/>
        <dsp:cNvSpPr/>
      </dsp:nvSpPr>
      <dsp:spPr>
        <a:xfrm>
          <a:off x="400764" y="143"/>
          <a:ext cx="2892772" cy="173566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There are offenders who are classified as </a:t>
          </a:r>
          <a:endParaRPr lang="en-US" sz="2300" kern="1200"/>
        </a:p>
        <a:p>
          <a:pPr marL="171450" lvl="1" indent="-171450" algn="l" defTabSz="800100">
            <a:lnSpc>
              <a:spcPct val="90000"/>
            </a:lnSpc>
            <a:spcBef>
              <a:spcPct val="0"/>
            </a:spcBef>
            <a:spcAft>
              <a:spcPct val="15000"/>
            </a:spcAft>
            <a:buChar char="•"/>
          </a:pPr>
          <a:r>
            <a:rPr lang="en-GB" sz="1800" kern="1200"/>
            <a:t>potential recidivists </a:t>
          </a:r>
          <a:endParaRPr lang="en-US" sz="1800" kern="1200"/>
        </a:p>
        <a:p>
          <a:pPr marL="171450" lvl="1" indent="-171450" algn="l" defTabSz="800100">
            <a:lnSpc>
              <a:spcPct val="90000"/>
            </a:lnSpc>
            <a:spcBef>
              <a:spcPct val="0"/>
            </a:spcBef>
            <a:spcAft>
              <a:spcPct val="15000"/>
            </a:spcAft>
            <a:buChar char="•"/>
          </a:pPr>
          <a:r>
            <a:rPr lang="en-GB" sz="1800" kern="1200"/>
            <a:t>but who never reoffender</a:t>
          </a:r>
          <a:endParaRPr lang="en-US" sz="1800" kern="1200"/>
        </a:p>
      </dsp:txBody>
      <dsp:txXfrm>
        <a:off x="400764" y="143"/>
        <a:ext cx="2892772" cy="1735663"/>
      </dsp:txXfrm>
    </dsp:sp>
    <dsp:sp modelId="{913311CA-9B50-4A32-9640-F1F44FB20850}">
      <dsp:nvSpPr>
        <dsp:cNvPr id="0" name=""/>
        <dsp:cNvSpPr/>
      </dsp:nvSpPr>
      <dsp:spPr>
        <a:xfrm>
          <a:off x="3582813" y="143"/>
          <a:ext cx="2892772" cy="173566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There is a tendance to </a:t>
          </a:r>
          <a:endParaRPr lang="en-US" sz="2300" kern="1200"/>
        </a:p>
        <a:p>
          <a:pPr marL="171450" lvl="1" indent="-171450" algn="l" defTabSz="800100">
            <a:lnSpc>
              <a:spcPct val="90000"/>
            </a:lnSpc>
            <a:spcBef>
              <a:spcPct val="0"/>
            </a:spcBef>
            <a:spcAft>
              <a:spcPct val="15000"/>
            </a:spcAft>
            <a:buChar char="•"/>
          </a:pPr>
          <a:r>
            <a:rPr lang="en-GB" sz="1800" kern="1200"/>
            <a:t>overpredict</a:t>
          </a:r>
          <a:endParaRPr lang="en-US" sz="1800" kern="1200"/>
        </a:p>
      </dsp:txBody>
      <dsp:txXfrm>
        <a:off x="3582813" y="143"/>
        <a:ext cx="2892772" cy="1735663"/>
      </dsp:txXfrm>
    </dsp:sp>
    <dsp:sp modelId="{D23C781A-6248-4093-A159-403E52FCBF78}">
      <dsp:nvSpPr>
        <dsp:cNvPr id="0" name=""/>
        <dsp:cNvSpPr/>
      </dsp:nvSpPr>
      <dsp:spPr>
        <a:xfrm>
          <a:off x="6764863" y="143"/>
          <a:ext cx="2892772" cy="173566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Which is especially high when forecasting </a:t>
          </a:r>
          <a:endParaRPr lang="en-US" sz="2300" kern="1200"/>
        </a:p>
        <a:p>
          <a:pPr marL="171450" lvl="1" indent="-171450" algn="l" defTabSz="800100">
            <a:lnSpc>
              <a:spcPct val="90000"/>
            </a:lnSpc>
            <a:spcBef>
              <a:spcPct val="0"/>
            </a:spcBef>
            <a:spcAft>
              <a:spcPct val="15000"/>
            </a:spcAft>
            <a:buChar char="•"/>
          </a:pPr>
          <a:r>
            <a:rPr lang="en-GB" sz="1800" kern="1200"/>
            <a:t>serious criminality</a:t>
          </a:r>
          <a:endParaRPr lang="en-US" sz="1800" kern="1200"/>
        </a:p>
      </dsp:txBody>
      <dsp:txXfrm>
        <a:off x="6764863" y="143"/>
        <a:ext cx="2892772" cy="1735663"/>
      </dsp:txXfrm>
    </dsp:sp>
    <dsp:sp modelId="{2C945548-1BA3-41BF-9FEB-E684AF51F814}">
      <dsp:nvSpPr>
        <dsp:cNvPr id="0" name=""/>
        <dsp:cNvSpPr/>
      </dsp:nvSpPr>
      <dsp:spPr>
        <a:xfrm>
          <a:off x="400764" y="2025084"/>
          <a:ext cx="2892772" cy="173566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Between 55% and 70% of those classified as </a:t>
          </a:r>
          <a:endParaRPr lang="en-US" sz="2300" kern="1200"/>
        </a:p>
        <a:p>
          <a:pPr marL="171450" lvl="1" indent="-171450" algn="l" defTabSz="800100">
            <a:lnSpc>
              <a:spcPct val="90000"/>
            </a:lnSpc>
            <a:spcBef>
              <a:spcPct val="0"/>
            </a:spcBef>
            <a:spcAft>
              <a:spcPct val="15000"/>
            </a:spcAft>
            <a:buChar char="•"/>
          </a:pPr>
          <a:r>
            <a:rPr lang="en-GB" sz="1800" kern="1200"/>
            <a:t>risks </a:t>
          </a:r>
          <a:endParaRPr lang="en-US" sz="1800" kern="1200"/>
        </a:p>
        <a:p>
          <a:pPr marL="171450" lvl="1" indent="-171450" algn="l" defTabSz="800100">
            <a:lnSpc>
              <a:spcPct val="90000"/>
            </a:lnSpc>
            <a:spcBef>
              <a:spcPct val="0"/>
            </a:spcBef>
            <a:spcAft>
              <a:spcPct val="15000"/>
            </a:spcAft>
            <a:buChar char="•"/>
          </a:pPr>
          <a:r>
            <a:rPr lang="en-GB" sz="1800" kern="1200"/>
            <a:t>were mistakenly identified</a:t>
          </a:r>
          <a:endParaRPr lang="en-US" sz="1800" kern="1200"/>
        </a:p>
      </dsp:txBody>
      <dsp:txXfrm>
        <a:off x="400764" y="2025084"/>
        <a:ext cx="2892772" cy="1735663"/>
      </dsp:txXfrm>
    </dsp:sp>
    <dsp:sp modelId="{096B5B1B-EDAD-4D85-8C84-D5B049CDB526}">
      <dsp:nvSpPr>
        <dsp:cNvPr id="0" name=""/>
        <dsp:cNvSpPr/>
      </dsp:nvSpPr>
      <dsp:spPr>
        <a:xfrm>
          <a:off x="3582813" y="2025084"/>
          <a:ext cx="2892772" cy="173566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Which means that predictions were more likely to be </a:t>
          </a:r>
          <a:endParaRPr lang="en-US" sz="2300" kern="1200"/>
        </a:p>
        <a:p>
          <a:pPr marL="171450" lvl="1" indent="-171450" algn="l" defTabSz="800100">
            <a:lnSpc>
              <a:spcPct val="90000"/>
            </a:lnSpc>
            <a:spcBef>
              <a:spcPct val="0"/>
            </a:spcBef>
            <a:spcAft>
              <a:spcPct val="15000"/>
            </a:spcAft>
            <a:buChar char="•"/>
          </a:pPr>
          <a:r>
            <a:rPr lang="en-GB" sz="1800" kern="1200"/>
            <a:t>Wrong </a:t>
          </a:r>
          <a:endParaRPr lang="en-US" sz="1800" kern="1200"/>
        </a:p>
        <a:p>
          <a:pPr marL="171450" lvl="1" indent="-171450" algn="l" defTabSz="800100">
            <a:lnSpc>
              <a:spcPct val="90000"/>
            </a:lnSpc>
            <a:spcBef>
              <a:spcPct val="0"/>
            </a:spcBef>
            <a:spcAft>
              <a:spcPct val="15000"/>
            </a:spcAft>
            <a:buChar char="•"/>
          </a:pPr>
          <a:r>
            <a:rPr lang="en-GB" sz="1800" kern="1200"/>
            <a:t>than Right!</a:t>
          </a:r>
          <a:endParaRPr lang="en-US" sz="1800" kern="1200"/>
        </a:p>
      </dsp:txBody>
      <dsp:txXfrm>
        <a:off x="3582813" y="2025084"/>
        <a:ext cx="2892772" cy="1735663"/>
      </dsp:txXfrm>
    </dsp:sp>
    <dsp:sp modelId="{07A8A232-15B6-45BE-B41E-D9ED6EABC4B6}">
      <dsp:nvSpPr>
        <dsp:cNvPr id="0" name=""/>
        <dsp:cNvSpPr/>
      </dsp:nvSpPr>
      <dsp:spPr>
        <a:xfrm>
          <a:off x="6764863" y="2025084"/>
          <a:ext cx="2892772" cy="173566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(Floud &amp; Youn, 1981)</a:t>
          </a:r>
          <a:endParaRPr lang="en-US" sz="2300" kern="1200"/>
        </a:p>
      </dsp:txBody>
      <dsp:txXfrm>
        <a:off x="6764863" y="2025084"/>
        <a:ext cx="2892772" cy="17356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73E87-A376-4F9C-9C22-DDB97178B46F}">
      <dsp:nvSpPr>
        <dsp:cNvPr id="0" name=""/>
        <dsp:cNvSpPr/>
      </dsp:nvSpPr>
      <dsp:spPr>
        <a:xfrm>
          <a:off x="0" y="393195"/>
          <a:ext cx="10058399" cy="1134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16560" rIns="780644"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‘gut level’ appeal which is often heard expressed by the populist sentiments</a:t>
          </a:r>
          <a:endParaRPr lang="en-US" sz="2000" kern="1200"/>
        </a:p>
        <a:p>
          <a:pPr marL="228600" lvl="1" indent="-228600" algn="l" defTabSz="889000">
            <a:lnSpc>
              <a:spcPct val="90000"/>
            </a:lnSpc>
            <a:spcBef>
              <a:spcPct val="0"/>
            </a:spcBef>
            <a:spcAft>
              <a:spcPct val="15000"/>
            </a:spcAft>
            <a:buChar char="•"/>
          </a:pPr>
          <a:r>
            <a:rPr lang="en-GB" sz="2000" i="1" kern="1200"/>
            <a:t>“Lock ‘em up and throw away the key”</a:t>
          </a:r>
          <a:endParaRPr lang="en-US" sz="2000" kern="1200"/>
        </a:p>
      </dsp:txBody>
      <dsp:txXfrm>
        <a:off x="0" y="393195"/>
        <a:ext cx="10058399" cy="1134000"/>
      </dsp:txXfrm>
    </dsp:sp>
    <dsp:sp modelId="{B4EC601D-0776-4F71-8DD5-B4637E080D92}">
      <dsp:nvSpPr>
        <dsp:cNvPr id="0" name=""/>
        <dsp:cNvSpPr/>
      </dsp:nvSpPr>
      <dsp:spPr>
        <a:xfrm>
          <a:off x="502920" y="97995"/>
          <a:ext cx="7040880" cy="5904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GB" sz="2000" kern="1200"/>
            <a:t>Incapacitation has a certain </a:t>
          </a:r>
          <a:endParaRPr lang="en-US" sz="2000" kern="1200"/>
        </a:p>
      </dsp:txBody>
      <dsp:txXfrm>
        <a:off x="531741" y="126816"/>
        <a:ext cx="6983238" cy="532758"/>
      </dsp:txXfrm>
    </dsp:sp>
    <dsp:sp modelId="{7E6AC34B-9468-4A1F-9CFC-433BA17D24AE}">
      <dsp:nvSpPr>
        <dsp:cNvPr id="0" name=""/>
        <dsp:cNvSpPr/>
      </dsp:nvSpPr>
      <dsp:spPr>
        <a:xfrm>
          <a:off x="0" y="1930395"/>
          <a:ext cx="10058399" cy="17325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16560" rIns="780644"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Predicting human behaviour to an acceptable degree</a:t>
          </a:r>
          <a:endParaRPr lang="en-US" sz="2000" kern="1200"/>
        </a:p>
        <a:p>
          <a:pPr marL="228600" lvl="1" indent="-228600" algn="l" defTabSz="889000">
            <a:lnSpc>
              <a:spcPct val="90000"/>
            </a:lnSpc>
            <a:spcBef>
              <a:spcPct val="0"/>
            </a:spcBef>
            <a:spcAft>
              <a:spcPct val="15000"/>
            </a:spcAft>
            <a:buChar char="•"/>
          </a:pPr>
          <a:r>
            <a:rPr lang="en-GB" sz="2000" kern="1200"/>
            <a:t>As well as dealing with problems within the prison</a:t>
          </a:r>
          <a:endParaRPr lang="en-US" sz="2000" kern="1200"/>
        </a:p>
        <a:p>
          <a:pPr marL="228600" lvl="1" indent="-228600" algn="l" defTabSz="889000">
            <a:lnSpc>
              <a:spcPct val="90000"/>
            </a:lnSpc>
            <a:spcBef>
              <a:spcPct val="0"/>
            </a:spcBef>
            <a:spcAft>
              <a:spcPct val="15000"/>
            </a:spcAft>
            <a:buChar char="•"/>
          </a:pPr>
          <a:r>
            <a:rPr lang="en-GB" sz="2000" kern="1200"/>
            <a:t>Which will eventually become displaced to the outside world</a:t>
          </a:r>
          <a:endParaRPr lang="en-US" sz="2000" kern="1200"/>
        </a:p>
        <a:p>
          <a:pPr marL="228600" lvl="1" indent="-228600" algn="l" defTabSz="889000">
            <a:lnSpc>
              <a:spcPct val="90000"/>
            </a:lnSpc>
            <a:spcBef>
              <a:spcPct val="0"/>
            </a:spcBef>
            <a:spcAft>
              <a:spcPct val="15000"/>
            </a:spcAft>
            <a:buChar char="•"/>
          </a:pPr>
          <a:r>
            <a:rPr lang="en-GB" sz="2000" kern="1200"/>
            <a:t>Is a much harder task.</a:t>
          </a:r>
          <a:endParaRPr lang="en-US" sz="2000" kern="1200"/>
        </a:p>
      </dsp:txBody>
      <dsp:txXfrm>
        <a:off x="0" y="1930395"/>
        <a:ext cx="10058399" cy="1732500"/>
      </dsp:txXfrm>
    </dsp:sp>
    <dsp:sp modelId="{B2293B4E-05C2-4AE0-A1D6-4E119F89C12E}">
      <dsp:nvSpPr>
        <dsp:cNvPr id="0" name=""/>
        <dsp:cNvSpPr/>
      </dsp:nvSpPr>
      <dsp:spPr>
        <a:xfrm>
          <a:off x="502920" y="1635195"/>
          <a:ext cx="7040880" cy="5904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GB" sz="2000" kern="1200"/>
            <a:t>Attempting to justify incapacitation</a:t>
          </a:r>
          <a:endParaRPr lang="en-US" sz="2000" kern="1200"/>
        </a:p>
      </dsp:txBody>
      <dsp:txXfrm>
        <a:off x="531741" y="1664016"/>
        <a:ext cx="6983238" cy="53275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48FAD-E888-4E44-9BCD-F3DF31EE104B}">
      <dsp:nvSpPr>
        <dsp:cNvPr id="0" name=""/>
        <dsp:cNvSpPr/>
      </dsp:nvSpPr>
      <dsp:spPr>
        <a:xfrm>
          <a:off x="0" y="320925"/>
          <a:ext cx="10058399" cy="478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sp>
    <dsp:sp modelId="{82FEA9E9-4A4E-4692-B56E-B56E6E444C49}">
      <dsp:nvSpPr>
        <dsp:cNvPr id="0" name=""/>
        <dsp:cNvSpPr/>
      </dsp:nvSpPr>
      <dsp:spPr>
        <a:xfrm>
          <a:off x="502920" y="40485"/>
          <a:ext cx="7040880" cy="56088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44550">
            <a:lnSpc>
              <a:spcPct val="90000"/>
            </a:lnSpc>
            <a:spcBef>
              <a:spcPct val="0"/>
            </a:spcBef>
            <a:spcAft>
              <a:spcPct val="35000"/>
            </a:spcAft>
            <a:buNone/>
          </a:pPr>
          <a:r>
            <a:rPr lang="en-GB" sz="1900" kern="1200"/>
            <a:t>Popular from 1900-1960s in UK and USA</a:t>
          </a:r>
          <a:endParaRPr lang="en-US" sz="1900" kern="1200"/>
        </a:p>
      </dsp:txBody>
      <dsp:txXfrm>
        <a:off x="530300" y="67865"/>
        <a:ext cx="6986120" cy="506120"/>
      </dsp:txXfrm>
    </dsp:sp>
    <dsp:sp modelId="{7E6B7B1B-1D59-4966-A757-D78C840853A0}">
      <dsp:nvSpPr>
        <dsp:cNvPr id="0" name=""/>
        <dsp:cNvSpPr/>
      </dsp:nvSpPr>
      <dsp:spPr>
        <a:xfrm>
          <a:off x="0" y="1182765"/>
          <a:ext cx="10058399" cy="10773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395732" rIns="780644"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t>away from a purely punitive philosophy </a:t>
          </a:r>
          <a:endParaRPr lang="en-US" sz="1900" kern="1200"/>
        </a:p>
        <a:p>
          <a:pPr marL="171450" lvl="1" indent="-171450" algn="l" defTabSz="844550">
            <a:lnSpc>
              <a:spcPct val="90000"/>
            </a:lnSpc>
            <a:spcBef>
              <a:spcPct val="0"/>
            </a:spcBef>
            <a:spcAft>
              <a:spcPct val="15000"/>
            </a:spcAft>
            <a:buChar char="•"/>
          </a:pPr>
          <a:r>
            <a:rPr lang="en-GB" sz="1900" kern="1200"/>
            <a:t>towards the ideal of rehabilitation</a:t>
          </a:r>
          <a:endParaRPr lang="en-US" sz="1900" kern="1200"/>
        </a:p>
      </dsp:txBody>
      <dsp:txXfrm>
        <a:off x="0" y="1182765"/>
        <a:ext cx="10058399" cy="1077300"/>
      </dsp:txXfrm>
    </dsp:sp>
    <dsp:sp modelId="{92C129CD-F730-4D46-8B7B-79FAD789668C}">
      <dsp:nvSpPr>
        <dsp:cNvPr id="0" name=""/>
        <dsp:cNvSpPr/>
      </dsp:nvSpPr>
      <dsp:spPr>
        <a:xfrm>
          <a:off x="502920" y="902325"/>
          <a:ext cx="7040880" cy="56088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44550">
            <a:lnSpc>
              <a:spcPct val="90000"/>
            </a:lnSpc>
            <a:spcBef>
              <a:spcPct val="0"/>
            </a:spcBef>
            <a:spcAft>
              <a:spcPct val="35000"/>
            </a:spcAft>
            <a:buNone/>
          </a:pPr>
          <a:r>
            <a:rPr lang="en-GB" sz="1900" kern="1200"/>
            <a:t>This dominance followed a gradual movement </a:t>
          </a:r>
          <a:endParaRPr lang="en-US" sz="1900" kern="1200"/>
        </a:p>
      </dsp:txBody>
      <dsp:txXfrm>
        <a:off x="530300" y="929705"/>
        <a:ext cx="6986120" cy="506120"/>
      </dsp:txXfrm>
    </dsp:sp>
    <dsp:sp modelId="{7987906C-2A5A-4FF6-B45B-5B78B88CC0DB}">
      <dsp:nvSpPr>
        <dsp:cNvPr id="0" name=""/>
        <dsp:cNvSpPr/>
      </dsp:nvSpPr>
      <dsp:spPr>
        <a:xfrm>
          <a:off x="0" y="2643105"/>
          <a:ext cx="10058399" cy="10773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395732" rIns="780644"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t>away from the ideas of the rational actor model of crime and criminal behaviour</a:t>
          </a:r>
          <a:endParaRPr lang="en-US" sz="1900" kern="1200"/>
        </a:p>
        <a:p>
          <a:pPr marL="171450" lvl="1" indent="-171450" algn="l" defTabSz="844550">
            <a:lnSpc>
              <a:spcPct val="90000"/>
            </a:lnSpc>
            <a:spcBef>
              <a:spcPct val="0"/>
            </a:spcBef>
            <a:spcAft>
              <a:spcPct val="15000"/>
            </a:spcAft>
            <a:buChar char="•"/>
          </a:pPr>
          <a:r>
            <a:rPr lang="en-GB" sz="1900" kern="1200" dirty="0"/>
            <a:t>towards the predestined actor model</a:t>
          </a:r>
          <a:endParaRPr lang="en-US" sz="1900" kern="1200" dirty="0"/>
        </a:p>
      </dsp:txBody>
      <dsp:txXfrm>
        <a:off x="0" y="2643105"/>
        <a:ext cx="10058399" cy="1077300"/>
      </dsp:txXfrm>
    </dsp:sp>
    <dsp:sp modelId="{4ABDD7FC-DA9A-4EC2-A6CD-6D4B5829A5C1}">
      <dsp:nvSpPr>
        <dsp:cNvPr id="0" name=""/>
        <dsp:cNvSpPr/>
      </dsp:nvSpPr>
      <dsp:spPr>
        <a:xfrm>
          <a:off x="502920" y="2362665"/>
          <a:ext cx="7040880" cy="56088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44550">
            <a:lnSpc>
              <a:spcPct val="90000"/>
            </a:lnSpc>
            <a:spcBef>
              <a:spcPct val="0"/>
            </a:spcBef>
            <a:spcAft>
              <a:spcPct val="35000"/>
            </a:spcAft>
            <a:buNone/>
          </a:pPr>
          <a:r>
            <a:rPr lang="en-GB" sz="1900" kern="1200"/>
            <a:t>Thus signalled a move </a:t>
          </a:r>
          <a:endParaRPr lang="en-US" sz="1900" kern="1200"/>
        </a:p>
      </dsp:txBody>
      <dsp:txXfrm>
        <a:off x="530300" y="2390045"/>
        <a:ext cx="6986120" cy="50612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63CF3-16F6-4B5E-9F39-579DADE7486A}">
      <dsp:nvSpPr>
        <dsp:cNvPr id="0" name=""/>
        <dsp:cNvSpPr/>
      </dsp:nvSpPr>
      <dsp:spPr>
        <a:xfrm>
          <a:off x="0" y="81231"/>
          <a:ext cx="5928344" cy="479114"/>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Determinisms took over from the ideas of</a:t>
          </a:r>
          <a:endParaRPr lang="en-US" sz="2100" kern="1200"/>
        </a:p>
      </dsp:txBody>
      <dsp:txXfrm>
        <a:off x="23388" y="104619"/>
        <a:ext cx="5881568" cy="432338"/>
      </dsp:txXfrm>
    </dsp:sp>
    <dsp:sp modelId="{DCED1C63-5A20-49F5-8391-2AEBCA0FB752}">
      <dsp:nvSpPr>
        <dsp:cNvPr id="0" name=""/>
        <dsp:cNvSpPr/>
      </dsp:nvSpPr>
      <dsp:spPr>
        <a:xfrm>
          <a:off x="0" y="560345"/>
          <a:ext cx="5928344" cy="2564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225"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a:t>
          </a:r>
          <a:r>
            <a:rPr lang="en-GB" sz="1600" b="1" kern="1200" dirty="0"/>
            <a:t>Free Will’</a:t>
          </a:r>
          <a:endParaRPr lang="en-US" sz="1600" b="1" kern="1200" dirty="0"/>
        </a:p>
        <a:p>
          <a:pPr marL="171450" lvl="1" indent="-171450" algn="l" defTabSz="711200">
            <a:lnSpc>
              <a:spcPct val="90000"/>
            </a:lnSpc>
            <a:spcBef>
              <a:spcPct val="0"/>
            </a:spcBef>
            <a:spcAft>
              <a:spcPct val="20000"/>
            </a:spcAft>
            <a:buChar char="•"/>
          </a:pPr>
          <a:r>
            <a:rPr lang="en-GB" sz="1600" kern="1200" dirty="0"/>
            <a:t>And the role of the ‘positive science’ was emphasised</a:t>
          </a:r>
          <a:endParaRPr lang="en-US" sz="1600" kern="1200" dirty="0"/>
        </a:p>
        <a:p>
          <a:pPr marL="171450" lvl="1" indent="-171450" algn="l" defTabSz="711200">
            <a:lnSpc>
              <a:spcPct val="90000"/>
            </a:lnSpc>
            <a:spcBef>
              <a:spcPct val="0"/>
            </a:spcBef>
            <a:spcAft>
              <a:spcPct val="20000"/>
            </a:spcAft>
            <a:buChar char="•"/>
          </a:pPr>
          <a:r>
            <a:rPr lang="en-GB" sz="1600" kern="1200"/>
            <a:t>This was linked to the rise of belief that human sciences</a:t>
          </a:r>
          <a:endParaRPr lang="en-US" sz="1600" kern="1200"/>
        </a:p>
        <a:p>
          <a:pPr marL="342900" lvl="2" indent="-171450" algn="l" defTabSz="711200">
            <a:lnSpc>
              <a:spcPct val="90000"/>
            </a:lnSpc>
            <a:spcBef>
              <a:spcPct val="0"/>
            </a:spcBef>
            <a:spcAft>
              <a:spcPct val="20000"/>
            </a:spcAft>
            <a:buChar char="•"/>
          </a:pPr>
          <a:r>
            <a:rPr lang="en-GB" sz="1600" kern="1200"/>
            <a:t>Psychology, </a:t>
          </a:r>
          <a:endParaRPr lang="en-US" sz="1600" kern="1200"/>
        </a:p>
        <a:p>
          <a:pPr marL="342900" lvl="2" indent="-171450" algn="l" defTabSz="711200">
            <a:lnSpc>
              <a:spcPct val="90000"/>
            </a:lnSpc>
            <a:spcBef>
              <a:spcPct val="0"/>
            </a:spcBef>
            <a:spcAft>
              <a:spcPct val="20000"/>
            </a:spcAft>
            <a:buChar char="•"/>
          </a:pPr>
          <a:r>
            <a:rPr lang="en-GB" sz="1600" kern="1200"/>
            <a:t>psychiatry, </a:t>
          </a:r>
          <a:endParaRPr lang="en-US" sz="1600" kern="1200"/>
        </a:p>
        <a:p>
          <a:pPr marL="342900" lvl="2" indent="-171450" algn="l" defTabSz="711200">
            <a:lnSpc>
              <a:spcPct val="90000"/>
            </a:lnSpc>
            <a:spcBef>
              <a:spcPct val="0"/>
            </a:spcBef>
            <a:spcAft>
              <a:spcPct val="20000"/>
            </a:spcAft>
            <a:buChar char="•"/>
          </a:pPr>
          <a:r>
            <a:rPr lang="en-GB" sz="1600" kern="1200"/>
            <a:t>sociology, </a:t>
          </a:r>
          <a:endParaRPr lang="en-US" sz="1600" kern="1200"/>
        </a:p>
        <a:p>
          <a:pPr marL="342900" lvl="2" indent="-171450" algn="l" defTabSz="711200">
            <a:lnSpc>
              <a:spcPct val="90000"/>
            </a:lnSpc>
            <a:spcBef>
              <a:spcPct val="0"/>
            </a:spcBef>
            <a:spcAft>
              <a:spcPct val="20000"/>
            </a:spcAft>
            <a:buChar char="•"/>
          </a:pPr>
          <a:r>
            <a:rPr lang="en-GB" sz="1600" kern="1200"/>
            <a:t>economics </a:t>
          </a:r>
          <a:endParaRPr lang="en-US" sz="1600" kern="1200"/>
        </a:p>
        <a:p>
          <a:pPr marL="342900" lvl="2" indent="-171450" algn="l" defTabSz="711200">
            <a:lnSpc>
              <a:spcPct val="90000"/>
            </a:lnSpc>
            <a:spcBef>
              <a:spcPct val="0"/>
            </a:spcBef>
            <a:spcAft>
              <a:spcPct val="20000"/>
            </a:spcAft>
            <a:buChar char="•"/>
          </a:pPr>
          <a:r>
            <a:rPr lang="en-GB" sz="1600" kern="1200"/>
            <a:t>and medicine</a:t>
          </a:r>
          <a:endParaRPr lang="en-US" sz="1600" kern="1200"/>
        </a:p>
        <a:p>
          <a:pPr marL="171450" lvl="1" indent="-171450" algn="l" defTabSz="711200">
            <a:lnSpc>
              <a:spcPct val="90000"/>
            </a:lnSpc>
            <a:spcBef>
              <a:spcPct val="0"/>
            </a:spcBef>
            <a:spcAft>
              <a:spcPct val="20000"/>
            </a:spcAft>
            <a:buChar char="•"/>
          </a:pPr>
          <a:r>
            <a:rPr lang="en-GB" sz="1600" kern="1200"/>
            <a:t>Would soon be able to discover the root cause of crime</a:t>
          </a:r>
          <a:endParaRPr lang="en-US" sz="1600" kern="1200"/>
        </a:p>
        <a:p>
          <a:pPr marL="342900" lvl="2" indent="-171450" algn="l" defTabSz="711200">
            <a:lnSpc>
              <a:spcPct val="90000"/>
            </a:lnSpc>
            <a:spcBef>
              <a:spcPct val="0"/>
            </a:spcBef>
            <a:spcAft>
              <a:spcPct val="20000"/>
            </a:spcAft>
            <a:buChar char="•"/>
          </a:pPr>
          <a:r>
            <a:rPr lang="en-GB" sz="1600" kern="1200" dirty="0"/>
            <a:t>The criminal ‘</a:t>
          </a:r>
          <a:r>
            <a:rPr lang="en-GB" sz="1600" b="1" kern="1200" dirty="0"/>
            <a:t>gene</a:t>
          </a:r>
          <a:r>
            <a:rPr lang="en-GB" sz="1600" kern="1200" dirty="0"/>
            <a:t>’</a:t>
          </a:r>
          <a:endParaRPr lang="en-US" sz="1600" kern="1200" dirty="0"/>
        </a:p>
      </dsp:txBody>
      <dsp:txXfrm>
        <a:off x="0" y="560345"/>
        <a:ext cx="5928344" cy="2564729"/>
      </dsp:txXfrm>
    </dsp:sp>
    <dsp:sp modelId="{2F265BAB-2388-4294-804F-20C1C5332764}">
      <dsp:nvSpPr>
        <dsp:cNvPr id="0" name=""/>
        <dsp:cNvSpPr/>
      </dsp:nvSpPr>
      <dsp:spPr>
        <a:xfrm>
          <a:off x="0" y="3125076"/>
          <a:ext cx="5928344" cy="479114"/>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Human motivation is </a:t>
          </a:r>
          <a:endParaRPr lang="en-US" sz="2100" kern="1200"/>
        </a:p>
      </dsp:txBody>
      <dsp:txXfrm>
        <a:off x="23388" y="3148464"/>
        <a:ext cx="5881568" cy="432338"/>
      </dsp:txXfrm>
    </dsp:sp>
    <dsp:sp modelId="{FF28C423-7175-4AE2-8F3E-090F86E4D790}">
      <dsp:nvSpPr>
        <dsp:cNvPr id="0" name=""/>
        <dsp:cNvSpPr/>
      </dsp:nvSpPr>
      <dsp:spPr>
        <a:xfrm>
          <a:off x="0" y="3604191"/>
          <a:ext cx="5928344"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225"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not rational function </a:t>
          </a:r>
          <a:endParaRPr lang="en-US" sz="1600" kern="1200"/>
        </a:p>
      </dsp:txBody>
      <dsp:txXfrm>
        <a:off x="0" y="3604191"/>
        <a:ext cx="5928344" cy="347760"/>
      </dsp:txXfrm>
    </dsp:sp>
    <dsp:sp modelId="{DB22FB7C-8BCB-429F-9C54-E58353B4F750}">
      <dsp:nvSpPr>
        <dsp:cNvPr id="0" name=""/>
        <dsp:cNvSpPr/>
      </dsp:nvSpPr>
      <dsp:spPr>
        <a:xfrm>
          <a:off x="0" y="3951951"/>
          <a:ext cx="5928344" cy="479114"/>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But is caused by </a:t>
          </a:r>
          <a:endParaRPr lang="en-US" sz="2100" kern="1200"/>
        </a:p>
      </dsp:txBody>
      <dsp:txXfrm>
        <a:off x="23388" y="3975339"/>
        <a:ext cx="5881568" cy="432338"/>
      </dsp:txXfrm>
    </dsp:sp>
    <dsp:sp modelId="{6BAAB8A3-D4CD-4D09-AA20-24774475E55B}">
      <dsp:nvSpPr>
        <dsp:cNvPr id="0" name=""/>
        <dsp:cNvSpPr/>
      </dsp:nvSpPr>
      <dsp:spPr>
        <a:xfrm>
          <a:off x="0" y="4431066"/>
          <a:ext cx="5928344"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225"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kern="1200" dirty="0"/>
            <a:t>antecedent</a:t>
          </a:r>
          <a:r>
            <a:rPr lang="en-GB" sz="1600" kern="1200" dirty="0"/>
            <a:t> factors in the environment </a:t>
          </a:r>
          <a:endParaRPr lang="en-US" sz="1600" kern="1200" dirty="0"/>
        </a:p>
        <a:p>
          <a:pPr marL="171450" lvl="1" indent="-171450" algn="l" defTabSz="711200">
            <a:lnSpc>
              <a:spcPct val="90000"/>
            </a:lnSpc>
            <a:spcBef>
              <a:spcPct val="0"/>
            </a:spcBef>
            <a:spcAft>
              <a:spcPct val="20000"/>
            </a:spcAft>
            <a:buChar char="•"/>
          </a:pPr>
          <a:r>
            <a:rPr lang="en-GB" sz="1600" kern="1200" dirty="0"/>
            <a:t>and </a:t>
          </a:r>
          <a:r>
            <a:rPr lang="en-GB" sz="1600" b="1" kern="1200" dirty="0"/>
            <a:t>heredity</a:t>
          </a:r>
          <a:r>
            <a:rPr lang="en-GB" sz="1600" kern="1200" dirty="0"/>
            <a:t> of the person, </a:t>
          </a:r>
          <a:endParaRPr lang="en-US" sz="1600" kern="1200" dirty="0"/>
        </a:p>
        <a:p>
          <a:pPr marL="171450" lvl="1" indent="-171450" algn="l" defTabSz="711200">
            <a:lnSpc>
              <a:spcPct val="90000"/>
            </a:lnSpc>
            <a:spcBef>
              <a:spcPct val="0"/>
            </a:spcBef>
            <a:spcAft>
              <a:spcPct val="20000"/>
            </a:spcAft>
            <a:buChar char="•"/>
          </a:pPr>
          <a:r>
            <a:rPr lang="en-GB" sz="1600" kern="1200" dirty="0"/>
            <a:t>as was seen in </a:t>
          </a:r>
          <a:r>
            <a:rPr lang="en-GB" sz="1600" b="1" kern="1200" dirty="0"/>
            <a:t>Determinism</a:t>
          </a:r>
          <a:r>
            <a:rPr lang="en-GB" sz="1600" kern="1200" dirty="0"/>
            <a:t> </a:t>
          </a:r>
          <a:endParaRPr lang="en-US" sz="1600" kern="1200" dirty="0"/>
        </a:p>
      </dsp:txBody>
      <dsp:txXfrm>
        <a:off x="0" y="4431066"/>
        <a:ext cx="5928344" cy="78246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B9DC8-6341-4BCC-8CDD-A0EE7C783208}">
      <dsp:nvSpPr>
        <dsp:cNvPr id="0" name=""/>
        <dsp:cNvSpPr/>
      </dsp:nvSpPr>
      <dsp:spPr>
        <a:xfrm>
          <a:off x="0" y="335370"/>
          <a:ext cx="10058399" cy="115762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37388" rIns="780644"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After the UK Royal Commission on the Penal System in England and Wales, 1967</a:t>
          </a:r>
          <a:endParaRPr lang="en-US" sz="2100" kern="1200" dirty="0"/>
        </a:p>
      </dsp:txBody>
      <dsp:txXfrm>
        <a:off x="0" y="335370"/>
        <a:ext cx="10058399" cy="1157625"/>
      </dsp:txXfrm>
    </dsp:sp>
    <dsp:sp modelId="{2E5826E2-6E4C-417A-A855-577B21BC47C8}">
      <dsp:nvSpPr>
        <dsp:cNvPr id="0" name=""/>
        <dsp:cNvSpPr/>
      </dsp:nvSpPr>
      <dsp:spPr>
        <a:xfrm>
          <a:off x="502920" y="25410"/>
          <a:ext cx="7040880" cy="61992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t>Rehabilitation reached its peak of popularity in 1967</a:t>
          </a:r>
          <a:endParaRPr lang="en-US" sz="2100" kern="1200"/>
        </a:p>
      </dsp:txBody>
      <dsp:txXfrm>
        <a:off x="533182" y="55672"/>
        <a:ext cx="6980356" cy="559396"/>
      </dsp:txXfrm>
    </dsp:sp>
    <dsp:sp modelId="{5A2FCF1B-E738-490C-9730-4DBD315C0BB3}">
      <dsp:nvSpPr>
        <dsp:cNvPr id="0" name=""/>
        <dsp:cNvSpPr/>
      </dsp:nvSpPr>
      <dsp:spPr>
        <a:xfrm>
          <a:off x="0" y="1916355"/>
          <a:ext cx="10058399" cy="181912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37388" rIns="780644"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social democratic perspective</a:t>
          </a:r>
          <a:endParaRPr lang="en-US" sz="2100" kern="1200"/>
        </a:p>
        <a:p>
          <a:pPr marL="228600" lvl="1" indent="-228600" algn="l" defTabSz="933450">
            <a:lnSpc>
              <a:spcPct val="90000"/>
            </a:lnSpc>
            <a:spcBef>
              <a:spcPct val="0"/>
            </a:spcBef>
            <a:spcAft>
              <a:spcPct val="15000"/>
            </a:spcAft>
            <a:buChar char="•"/>
          </a:pPr>
          <a:r>
            <a:rPr lang="en-GB" sz="2100" kern="1200"/>
            <a:t>argued that crime was the result of some form of deprivation </a:t>
          </a:r>
          <a:endParaRPr lang="en-US" sz="2100" kern="1200"/>
        </a:p>
        <a:p>
          <a:pPr marL="228600" lvl="1" indent="-228600" algn="l" defTabSz="933450">
            <a:lnSpc>
              <a:spcPct val="90000"/>
            </a:lnSpc>
            <a:spcBef>
              <a:spcPct val="0"/>
            </a:spcBef>
            <a:spcAft>
              <a:spcPct val="15000"/>
            </a:spcAft>
            <a:buChar char="•"/>
          </a:pPr>
          <a:r>
            <a:rPr lang="en-GB" sz="2100" kern="1200"/>
            <a:t>the solution was to increase state activity in the areas of </a:t>
          </a:r>
          <a:endParaRPr lang="en-US" sz="2100" kern="1200"/>
        </a:p>
        <a:p>
          <a:pPr marL="228600" lvl="1" indent="-228600" algn="l" defTabSz="933450">
            <a:lnSpc>
              <a:spcPct val="90000"/>
            </a:lnSpc>
            <a:spcBef>
              <a:spcPct val="0"/>
            </a:spcBef>
            <a:spcAft>
              <a:spcPct val="15000"/>
            </a:spcAft>
            <a:buChar char="•"/>
          </a:pPr>
          <a:r>
            <a:rPr lang="en-GB" sz="2100" kern="1200"/>
            <a:t>crime prevention and rehabilitation of offenders</a:t>
          </a:r>
          <a:endParaRPr lang="en-US" sz="2100" kern="1200"/>
        </a:p>
      </dsp:txBody>
      <dsp:txXfrm>
        <a:off x="0" y="1916355"/>
        <a:ext cx="10058399" cy="1819125"/>
      </dsp:txXfrm>
    </dsp:sp>
    <dsp:sp modelId="{CD52F81C-F6A8-4ED9-965A-A205B8F3A11C}">
      <dsp:nvSpPr>
        <dsp:cNvPr id="0" name=""/>
        <dsp:cNvSpPr/>
      </dsp:nvSpPr>
      <dsp:spPr>
        <a:xfrm>
          <a:off x="502920" y="1606395"/>
          <a:ext cx="7040880" cy="61992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t>This Report focused on a </a:t>
          </a:r>
          <a:endParaRPr lang="en-US" sz="2100" kern="1200"/>
        </a:p>
      </dsp:txBody>
      <dsp:txXfrm>
        <a:off x="533182" y="1636657"/>
        <a:ext cx="6980356" cy="55939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DD2B9-CFD2-4126-992B-49DBA3E023A6}">
      <dsp:nvSpPr>
        <dsp:cNvPr id="0" name=""/>
        <dsp:cNvSpPr/>
      </dsp:nvSpPr>
      <dsp:spPr>
        <a:xfrm>
          <a:off x="0" y="490753"/>
          <a:ext cx="5928344" cy="26790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60105" tIns="562356" rIns="460105"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a:t>Completely free of all external forces and </a:t>
          </a:r>
          <a:endParaRPr lang="en-US" sz="2700" kern="1200"/>
        </a:p>
        <a:p>
          <a:pPr marL="228600" lvl="1" indent="-228600" algn="l" defTabSz="1200150">
            <a:lnSpc>
              <a:spcPct val="90000"/>
            </a:lnSpc>
            <a:spcBef>
              <a:spcPct val="0"/>
            </a:spcBef>
            <a:spcAft>
              <a:spcPct val="15000"/>
            </a:spcAft>
            <a:buChar char="•"/>
          </a:pPr>
          <a:r>
            <a:rPr lang="en-GB" sz="2700" kern="1200"/>
            <a:t>Is subject to instincts</a:t>
          </a:r>
          <a:endParaRPr lang="en-US" sz="2700" kern="1200"/>
        </a:p>
        <a:p>
          <a:pPr marL="228600" lvl="1" indent="-228600" algn="l" defTabSz="1200150">
            <a:lnSpc>
              <a:spcPct val="90000"/>
            </a:lnSpc>
            <a:spcBef>
              <a:spcPct val="0"/>
            </a:spcBef>
            <a:spcAft>
              <a:spcPct val="15000"/>
            </a:spcAft>
            <a:buChar char="•"/>
          </a:pPr>
          <a:r>
            <a:rPr lang="en-GB" sz="2700" kern="1200"/>
            <a:t>Urges</a:t>
          </a:r>
          <a:endParaRPr lang="en-US" sz="2700" kern="1200"/>
        </a:p>
        <a:p>
          <a:pPr marL="228600" lvl="1" indent="-228600" algn="l" defTabSz="1200150">
            <a:lnSpc>
              <a:spcPct val="90000"/>
            </a:lnSpc>
            <a:spcBef>
              <a:spcPct val="0"/>
            </a:spcBef>
            <a:spcAft>
              <a:spcPct val="15000"/>
            </a:spcAft>
            <a:buChar char="•"/>
          </a:pPr>
          <a:r>
            <a:rPr lang="en-GB" sz="2700" kern="1200"/>
            <a:t>and passions</a:t>
          </a:r>
          <a:endParaRPr lang="en-US" sz="2700" kern="1200"/>
        </a:p>
      </dsp:txBody>
      <dsp:txXfrm>
        <a:off x="0" y="490753"/>
        <a:ext cx="5928344" cy="2679075"/>
      </dsp:txXfrm>
    </dsp:sp>
    <dsp:sp modelId="{B14E6427-4A79-40DA-A034-37E051BD012B}">
      <dsp:nvSpPr>
        <dsp:cNvPr id="0" name=""/>
        <dsp:cNvSpPr/>
      </dsp:nvSpPr>
      <dsp:spPr>
        <a:xfrm>
          <a:off x="296417" y="92233"/>
          <a:ext cx="4149840" cy="79704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854" tIns="0" rIns="156854" bIns="0" numCol="1" spcCol="1270" anchor="ctr" anchorCtr="0">
          <a:noAutofit/>
        </a:bodyPr>
        <a:lstStyle/>
        <a:p>
          <a:pPr marL="0" lvl="0" indent="0" algn="l" defTabSz="1200150">
            <a:lnSpc>
              <a:spcPct val="90000"/>
            </a:lnSpc>
            <a:spcBef>
              <a:spcPct val="0"/>
            </a:spcBef>
            <a:spcAft>
              <a:spcPct val="35000"/>
            </a:spcAft>
            <a:buNone/>
          </a:pPr>
          <a:r>
            <a:rPr lang="en-GB" sz="2700" kern="1200"/>
            <a:t>The ‘Arbitrary Will</a:t>
          </a:r>
          <a:endParaRPr lang="en-US" sz="2700" kern="1200"/>
        </a:p>
      </dsp:txBody>
      <dsp:txXfrm>
        <a:off x="335325" y="131141"/>
        <a:ext cx="4072024" cy="719224"/>
      </dsp:txXfrm>
    </dsp:sp>
    <dsp:sp modelId="{7E730384-8980-48D0-A35A-9ED0BEA49D67}">
      <dsp:nvSpPr>
        <dsp:cNvPr id="0" name=""/>
        <dsp:cNvSpPr/>
      </dsp:nvSpPr>
      <dsp:spPr>
        <a:xfrm>
          <a:off x="0" y="3714148"/>
          <a:ext cx="5928344" cy="14883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60105" tIns="562356" rIns="460105"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a:t>Is subject to the general will of others</a:t>
          </a:r>
          <a:endParaRPr lang="en-US" sz="2700" kern="1200"/>
        </a:p>
      </dsp:txBody>
      <dsp:txXfrm>
        <a:off x="0" y="3714148"/>
        <a:ext cx="5928344" cy="1488375"/>
      </dsp:txXfrm>
    </dsp:sp>
    <dsp:sp modelId="{33CDCE2D-6AAF-40AE-A931-F301CEA458BE}">
      <dsp:nvSpPr>
        <dsp:cNvPr id="0" name=""/>
        <dsp:cNvSpPr/>
      </dsp:nvSpPr>
      <dsp:spPr>
        <a:xfrm>
          <a:off x="296417" y="3315628"/>
          <a:ext cx="4149840" cy="79704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854" tIns="0" rIns="156854" bIns="0" numCol="1" spcCol="1270" anchor="ctr" anchorCtr="0">
          <a:noAutofit/>
        </a:bodyPr>
        <a:lstStyle/>
        <a:p>
          <a:pPr marL="0" lvl="0" indent="0" algn="l" defTabSz="1200150">
            <a:lnSpc>
              <a:spcPct val="90000"/>
            </a:lnSpc>
            <a:spcBef>
              <a:spcPct val="0"/>
            </a:spcBef>
            <a:spcAft>
              <a:spcPct val="35000"/>
            </a:spcAft>
            <a:buNone/>
          </a:pPr>
          <a:r>
            <a:rPr lang="en-GB" sz="2700" kern="1200"/>
            <a:t>The ‘True Will</a:t>
          </a:r>
          <a:endParaRPr lang="en-US" sz="2700" kern="1200"/>
        </a:p>
      </dsp:txBody>
      <dsp:txXfrm>
        <a:off x="335325" y="3354536"/>
        <a:ext cx="4072024" cy="71922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4FC53-6D9E-4E58-B9AA-4605E6F8D09D}">
      <dsp:nvSpPr>
        <dsp:cNvPr id="0" name=""/>
        <dsp:cNvSpPr/>
      </dsp:nvSpPr>
      <dsp:spPr>
        <a:xfrm>
          <a:off x="0" y="400395"/>
          <a:ext cx="10058399" cy="1247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58216" rIns="780644"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t>The arbitrary will of the individual may suppress the true will</a:t>
          </a:r>
          <a:endParaRPr lang="en-US" sz="2200" kern="1200"/>
        </a:p>
        <a:p>
          <a:pPr marL="228600" lvl="1" indent="-228600" algn="l" defTabSz="977900">
            <a:lnSpc>
              <a:spcPct val="90000"/>
            </a:lnSpc>
            <a:spcBef>
              <a:spcPct val="0"/>
            </a:spcBef>
            <a:spcAft>
              <a:spcPct val="15000"/>
            </a:spcAft>
            <a:buChar char="•"/>
          </a:pPr>
          <a:r>
            <a:rPr lang="en-GB" sz="2200" kern="1200"/>
            <a:t>Leading the person to become involved in criminal activity</a:t>
          </a:r>
          <a:endParaRPr lang="en-US" sz="2200" kern="1200"/>
        </a:p>
      </dsp:txBody>
      <dsp:txXfrm>
        <a:off x="0" y="400395"/>
        <a:ext cx="10058399" cy="1247400"/>
      </dsp:txXfrm>
    </dsp:sp>
    <dsp:sp modelId="{C2332593-EC14-4B3C-BFE6-4550285BA6E0}">
      <dsp:nvSpPr>
        <dsp:cNvPr id="0" name=""/>
        <dsp:cNvSpPr/>
      </dsp:nvSpPr>
      <dsp:spPr>
        <a:xfrm>
          <a:off x="502920" y="75675"/>
          <a:ext cx="7040880" cy="64944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77900">
            <a:lnSpc>
              <a:spcPct val="90000"/>
            </a:lnSpc>
            <a:spcBef>
              <a:spcPct val="0"/>
            </a:spcBef>
            <a:spcAft>
              <a:spcPct val="35000"/>
            </a:spcAft>
            <a:buNone/>
          </a:pPr>
          <a:r>
            <a:rPr lang="en-GB" sz="2200" kern="1200"/>
            <a:t>When in conflict,</a:t>
          </a:r>
          <a:endParaRPr lang="en-US" sz="2200" kern="1200"/>
        </a:p>
      </dsp:txBody>
      <dsp:txXfrm>
        <a:off x="534623" y="107378"/>
        <a:ext cx="6977474" cy="586034"/>
      </dsp:txXfrm>
    </dsp:sp>
    <dsp:sp modelId="{06A72364-B7A2-4D7E-B0F5-D6812232BA5E}">
      <dsp:nvSpPr>
        <dsp:cNvPr id="0" name=""/>
        <dsp:cNvSpPr/>
      </dsp:nvSpPr>
      <dsp:spPr>
        <a:xfrm>
          <a:off x="0" y="2091315"/>
          <a:ext cx="10058399" cy="15939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780644" tIns="458216" rIns="780644"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t>See it as a justification for punishment as being </a:t>
          </a:r>
          <a:endParaRPr lang="en-US" sz="2200" kern="1200"/>
        </a:p>
        <a:p>
          <a:pPr marL="228600" lvl="1" indent="-228600" algn="l" defTabSz="977900">
            <a:lnSpc>
              <a:spcPct val="90000"/>
            </a:lnSpc>
            <a:spcBef>
              <a:spcPct val="0"/>
            </a:spcBef>
            <a:spcAft>
              <a:spcPct val="15000"/>
            </a:spcAft>
            <a:buChar char="•"/>
          </a:pPr>
          <a:r>
            <a:rPr lang="en-GB" sz="2200" kern="1200"/>
            <a:t>Just, Right and necessary to punish </a:t>
          </a:r>
          <a:endParaRPr lang="en-US" sz="2200" kern="1200"/>
        </a:p>
        <a:p>
          <a:pPr marL="228600" lvl="1" indent="-228600" algn="l" defTabSz="977900">
            <a:lnSpc>
              <a:spcPct val="90000"/>
            </a:lnSpc>
            <a:spcBef>
              <a:spcPct val="0"/>
            </a:spcBef>
            <a:spcAft>
              <a:spcPct val="15000"/>
            </a:spcAft>
            <a:buChar char="•"/>
          </a:pPr>
          <a:r>
            <a:rPr lang="en-GB" sz="2200" kern="1200"/>
            <a:t>And perhaps to do so severely</a:t>
          </a:r>
          <a:endParaRPr lang="en-US" sz="2200" kern="1200"/>
        </a:p>
      </dsp:txBody>
      <dsp:txXfrm>
        <a:off x="0" y="2091315"/>
        <a:ext cx="10058399" cy="1593900"/>
      </dsp:txXfrm>
    </dsp:sp>
    <dsp:sp modelId="{0EFD7249-6991-4A24-A1C4-C509F22986C4}">
      <dsp:nvSpPr>
        <dsp:cNvPr id="0" name=""/>
        <dsp:cNvSpPr/>
      </dsp:nvSpPr>
      <dsp:spPr>
        <a:xfrm>
          <a:off x="502920" y="1766595"/>
          <a:ext cx="7040880" cy="64944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77900">
            <a:lnSpc>
              <a:spcPct val="90000"/>
            </a:lnSpc>
            <a:spcBef>
              <a:spcPct val="0"/>
            </a:spcBef>
            <a:spcAft>
              <a:spcPct val="35000"/>
            </a:spcAft>
            <a:buNone/>
          </a:pPr>
          <a:r>
            <a:rPr lang="en-GB" sz="2200" kern="1200"/>
            <a:t>Those who support retribution</a:t>
          </a:r>
          <a:endParaRPr lang="en-US" sz="2200" kern="1200"/>
        </a:p>
      </dsp:txBody>
      <dsp:txXfrm>
        <a:off x="534623" y="1798298"/>
        <a:ext cx="6977474" cy="58603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9094A-58B4-4B2D-85A3-FA4D1E0BC0D2}">
      <dsp:nvSpPr>
        <dsp:cNvPr id="0" name=""/>
        <dsp:cNvSpPr/>
      </dsp:nvSpPr>
      <dsp:spPr>
        <a:xfrm rot="5400000">
          <a:off x="6105897" y="-2301373"/>
          <a:ext cx="1467628" cy="6437376"/>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Just</a:t>
          </a:r>
          <a:endParaRPr lang="en-US" sz="2100" kern="1200"/>
        </a:p>
        <a:p>
          <a:pPr marL="228600" lvl="1" indent="-228600" algn="l" defTabSz="933450">
            <a:lnSpc>
              <a:spcPct val="90000"/>
            </a:lnSpc>
            <a:spcBef>
              <a:spcPct val="0"/>
            </a:spcBef>
            <a:spcAft>
              <a:spcPct val="15000"/>
            </a:spcAft>
            <a:buChar char="•"/>
          </a:pPr>
          <a:r>
            <a:rPr lang="en-GB" sz="2100" kern="1200"/>
            <a:t>Because it is </a:t>
          </a:r>
          <a:endParaRPr lang="en-US" sz="2100" kern="1200"/>
        </a:p>
        <a:p>
          <a:pPr marL="228600" lvl="1" indent="-228600" algn="l" defTabSz="933450">
            <a:lnSpc>
              <a:spcPct val="90000"/>
            </a:lnSpc>
            <a:spcBef>
              <a:spcPct val="0"/>
            </a:spcBef>
            <a:spcAft>
              <a:spcPct val="15000"/>
            </a:spcAft>
            <a:buChar char="•"/>
          </a:pPr>
          <a:r>
            <a:rPr lang="en-GB" sz="2100" kern="1200"/>
            <a:t>Deserved</a:t>
          </a:r>
          <a:endParaRPr lang="en-US" sz="2100" kern="1200"/>
        </a:p>
        <a:p>
          <a:pPr marL="228600" lvl="1" indent="-228600" algn="l" defTabSz="933450">
            <a:lnSpc>
              <a:spcPct val="90000"/>
            </a:lnSpc>
            <a:spcBef>
              <a:spcPct val="0"/>
            </a:spcBef>
            <a:spcAft>
              <a:spcPct val="15000"/>
            </a:spcAft>
            <a:buChar char="•"/>
          </a:pPr>
          <a:r>
            <a:rPr lang="en-GB" sz="2100" kern="1200"/>
            <a:t>It fulfils a balance of reciprocity</a:t>
          </a:r>
          <a:endParaRPr lang="en-US" sz="2100" kern="1200"/>
        </a:p>
      </dsp:txBody>
      <dsp:txXfrm rot="-5400000">
        <a:off x="3621023" y="255145"/>
        <a:ext cx="6365732" cy="1324340"/>
      </dsp:txXfrm>
    </dsp:sp>
    <dsp:sp modelId="{21406C50-5F9D-432D-ADF5-7DE184625213}">
      <dsp:nvSpPr>
        <dsp:cNvPr id="0" name=""/>
        <dsp:cNvSpPr/>
      </dsp:nvSpPr>
      <dsp:spPr>
        <a:xfrm>
          <a:off x="0" y="45"/>
          <a:ext cx="3621024" cy="18345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a:t>This perspective proposes that punishment is </a:t>
          </a:r>
          <a:endParaRPr lang="en-US" sz="3100" kern="1200"/>
        </a:p>
      </dsp:txBody>
      <dsp:txXfrm>
        <a:off x="89555" y="89600"/>
        <a:ext cx="3441914" cy="1655426"/>
      </dsp:txXfrm>
    </dsp:sp>
    <dsp:sp modelId="{CDE8B306-BB41-419D-A631-E79FC66FB5DC}">
      <dsp:nvSpPr>
        <dsp:cNvPr id="0" name=""/>
        <dsp:cNvSpPr/>
      </dsp:nvSpPr>
      <dsp:spPr>
        <a:xfrm rot="5400000">
          <a:off x="6105897" y="-375111"/>
          <a:ext cx="1467628" cy="6437376"/>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i="1" kern="1200"/>
            <a:t>Lex talionis </a:t>
          </a:r>
          <a:endParaRPr lang="en-US" sz="2100" kern="1200"/>
        </a:p>
        <a:p>
          <a:pPr marL="457200" lvl="2" indent="-228600" algn="l" defTabSz="933450">
            <a:lnSpc>
              <a:spcPct val="90000"/>
            </a:lnSpc>
            <a:spcBef>
              <a:spcPct val="0"/>
            </a:spcBef>
            <a:spcAft>
              <a:spcPct val="15000"/>
            </a:spcAft>
            <a:buChar char="•"/>
          </a:pPr>
          <a:r>
            <a:rPr lang="en-GB" sz="2100" i="1" kern="1200"/>
            <a:t>More commonly referred to as</a:t>
          </a:r>
          <a:endParaRPr lang="en-US" sz="2100" kern="1200"/>
        </a:p>
        <a:p>
          <a:pPr marL="457200" lvl="2" indent="-228600" algn="l" defTabSz="933450">
            <a:lnSpc>
              <a:spcPct val="90000"/>
            </a:lnSpc>
            <a:spcBef>
              <a:spcPct val="0"/>
            </a:spcBef>
            <a:spcAft>
              <a:spcPct val="15000"/>
            </a:spcAft>
            <a:buChar char="•"/>
          </a:pPr>
          <a:r>
            <a:rPr lang="en-GB" sz="2100" i="1" kern="1200"/>
            <a:t>‘an eye for an eye, a tooth for a tooth’.</a:t>
          </a:r>
          <a:endParaRPr lang="en-US" sz="2100" kern="1200"/>
        </a:p>
      </dsp:txBody>
      <dsp:txXfrm rot="-5400000">
        <a:off x="3621023" y="2181407"/>
        <a:ext cx="6365732" cy="1324340"/>
      </dsp:txXfrm>
    </dsp:sp>
    <dsp:sp modelId="{147C5CD8-7963-450C-A861-34F529A80BDE}">
      <dsp:nvSpPr>
        <dsp:cNvPr id="0" name=""/>
        <dsp:cNvSpPr/>
      </dsp:nvSpPr>
      <dsp:spPr>
        <a:xfrm>
          <a:off x="0" y="1926308"/>
          <a:ext cx="3621024" cy="18345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a:t>And can be seen to have similarities to the doctrine of </a:t>
          </a:r>
          <a:endParaRPr lang="en-US" sz="3100" kern="1200"/>
        </a:p>
      </dsp:txBody>
      <dsp:txXfrm>
        <a:off x="89555" y="2015863"/>
        <a:ext cx="3441914" cy="165542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D6B3A-2FE7-414F-8F29-8C36E3FFF4C7}">
      <dsp:nvSpPr>
        <dsp:cNvPr id="0" name=""/>
        <dsp:cNvSpPr/>
      </dsp:nvSpPr>
      <dsp:spPr>
        <a:xfrm>
          <a:off x="394" y="978559"/>
          <a:ext cx="953859" cy="9538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B47CE0-DDAB-4771-A882-4826DBB7FA41}">
      <dsp:nvSpPr>
        <dsp:cNvPr id="0" name=""/>
        <dsp:cNvSpPr/>
      </dsp:nvSpPr>
      <dsp:spPr>
        <a:xfrm>
          <a:off x="394" y="2075937"/>
          <a:ext cx="2725312" cy="472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GB" sz="1800" kern="1200" dirty="0"/>
            <a:t>Punishment as </a:t>
          </a:r>
          <a:endParaRPr lang="en-US" sz="1800" kern="1200" dirty="0"/>
        </a:p>
      </dsp:txBody>
      <dsp:txXfrm>
        <a:off x="394" y="2075937"/>
        <a:ext cx="2725312" cy="472671"/>
      </dsp:txXfrm>
    </dsp:sp>
    <dsp:sp modelId="{5B30F36C-86CD-4778-A157-0F44A4620EE5}">
      <dsp:nvSpPr>
        <dsp:cNvPr id="0" name=""/>
        <dsp:cNvSpPr/>
      </dsp:nvSpPr>
      <dsp:spPr>
        <a:xfrm>
          <a:off x="394" y="2615361"/>
          <a:ext cx="2725312" cy="1700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GB" sz="1600" kern="1200"/>
            <a:t>a disincentive to engage in certain conduct</a:t>
          </a:r>
          <a:endParaRPr lang="en-US" sz="1600" kern="1200"/>
        </a:p>
        <a:p>
          <a:pPr marL="0" lvl="0" indent="0" algn="l" defTabSz="711200">
            <a:lnSpc>
              <a:spcPct val="90000"/>
            </a:lnSpc>
            <a:spcBef>
              <a:spcPct val="0"/>
            </a:spcBef>
            <a:spcAft>
              <a:spcPct val="35000"/>
            </a:spcAft>
            <a:buNone/>
          </a:pPr>
          <a:r>
            <a:rPr lang="en-GB" sz="1600" kern="1200" dirty="0"/>
            <a:t>and there must be an element of general deterrence</a:t>
          </a:r>
          <a:endParaRPr lang="en-US" sz="1600" kern="1200" dirty="0"/>
        </a:p>
      </dsp:txBody>
      <dsp:txXfrm>
        <a:off x="394" y="2615361"/>
        <a:ext cx="2725312" cy="1700835"/>
      </dsp:txXfrm>
    </dsp:sp>
    <dsp:sp modelId="{17E938D4-3E18-4F80-9CC1-E959B4619BD3}">
      <dsp:nvSpPr>
        <dsp:cNvPr id="0" name=""/>
        <dsp:cNvSpPr/>
      </dsp:nvSpPr>
      <dsp:spPr>
        <a:xfrm>
          <a:off x="3202636" y="978559"/>
          <a:ext cx="953859" cy="9538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AAC756-918C-4F3A-A0ED-64E8FC6BEA66}">
      <dsp:nvSpPr>
        <dsp:cNvPr id="0" name=""/>
        <dsp:cNvSpPr/>
      </dsp:nvSpPr>
      <dsp:spPr>
        <a:xfrm>
          <a:off x="3202636" y="2075937"/>
          <a:ext cx="2725312" cy="472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GB" sz="1800" kern="1200" dirty="0"/>
            <a:t>Deterrence nevertheless requires </a:t>
          </a:r>
          <a:endParaRPr lang="en-US" sz="1800" kern="1200" dirty="0"/>
        </a:p>
      </dsp:txBody>
      <dsp:txXfrm>
        <a:off x="3202636" y="2075937"/>
        <a:ext cx="2725312" cy="472671"/>
      </dsp:txXfrm>
    </dsp:sp>
    <dsp:sp modelId="{CC7F80E8-6F27-4358-9AC8-BF9ECC1628BA}">
      <dsp:nvSpPr>
        <dsp:cNvPr id="0" name=""/>
        <dsp:cNvSpPr/>
      </dsp:nvSpPr>
      <dsp:spPr>
        <a:xfrm>
          <a:off x="3202636" y="2615361"/>
          <a:ext cx="2725312" cy="1700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GB" sz="1600" kern="1200"/>
            <a:t>the concept of desert </a:t>
          </a:r>
          <a:endParaRPr lang="en-US" sz="1600" kern="1200"/>
        </a:p>
        <a:p>
          <a:pPr marL="0" lvl="0" indent="0" algn="l" defTabSz="711200">
            <a:lnSpc>
              <a:spcPct val="90000"/>
            </a:lnSpc>
            <a:spcBef>
              <a:spcPct val="0"/>
            </a:spcBef>
            <a:spcAft>
              <a:spcPct val="35000"/>
            </a:spcAft>
            <a:buNone/>
          </a:pPr>
          <a:r>
            <a:rPr lang="en-GB" sz="1600" kern="1200"/>
            <a:t>to limit the severity of the punishment </a:t>
          </a:r>
          <a:endParaRPr lang="en-US" sz="1600" kern="1200"/>
        </a:p>
        <a:p>
          <a:pPr marL="0" lvl="0" indent="0" algn="l" defTabSz="711200">
            <a:lnSpc>
              <a:spcPct val="90000"/>
            </a:lnSpc>
            <a:spcBef>
              <a:spcPct val="0"/>
            </a:spcBef>
            <a:spcAft>
              <a:spcPct val="35000"/>
            </a:spcAft>
            <a:buNone/>
          </a:pPr>
          <a:r>
            <a:rPr lang="en-GB" sz="1600" kern="1200" dirty="0"/>
            <a:t>so that the individual is not excessively punished </a:t>
          </a:r>
          <a:endParaRPr lang="en-US" sz="1600" kern="1200" dirty="0"/>
        </a:p>
        <a:p>
          <a:pPr marL="0" lvl="0" indent="0" algn="l" defTabSz="711200">
            <a:lnSpc>
              <a:spcPct val="90000"/>
            </a:lnSpc>
            <a:spcBef>
              <a:spcPct val="0"/>
            </a:spcBef>
            <a:spcAft>
              <a:spcPct val="35000"/>
            </a:spcAft>
            <a:buNone/>
          </a:pPr>
          <a:r>
            <a:rPr lang="en-GB" sz="1600" kern="1200" dirty="0"/>
            <a:t>for the sake of greater social gain</a:t>
          </a:r>
          <a:endParaRPr lang="en-US" sz="1600" kern="1200" dirty="0"/>
        </a:p>
      </dsp:txBody>
      <dsp:txXfrm>
        <a:off x="3202636" y="2615361"/>
        <a:ext cx="2725312" cy="170083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A2EA-1EF6-40DA-A620-F6C480EB1BBC}">
      <dsp:nvSpPr>
        <dsp:cNvPr id="0" name=""/>
        <dsp:cNvSpPr/>
      </dsp:nvSpPr>
      <dsp:spPr>
        <a:xfrm>
          <a:off x="0" y="52678"/>
          <a:ext cx="5928344" cy="68445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Repartition or repairing </a:t>
          </a:r>
          <a:endParaRPr lang="en-US" sz="3000" kern="1200"/>
        </a:p>
      </dsp:txBody>
      <dsp:txXfrm>
        <a:off x="33412" y="86090"/>
        <a:ext cx="5861520" cy="617626"/>
      </dsp:txXfrm>
    </dsp:sp>
    <dsp:sp modelId="{73244635-C750-45D6-8C46-F702B488BCED}">
      <dsp:nvSpPr>
        <dsp:cNvPr id="0" name=""/>
        <dsp:cNvSpPr/>
      </dsp:nvSpPr>
      <dsp:spPr>
        <a:xfrm>
          <a:off x="0" y="737128"/>
          <a:ext cx="5928344" cy="1055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22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the damage done through the commission of </a:t>
          </a:r>
          <a:endParaRPr lang="en-US" sz="2300" kern="1200"/>
        </a:p>
        <a:p>
          <a:pPr marL="228600" lvl="1" indent="-228600" algn="l" defTabSz="1022350">
            <a:lnSpc>
              <a:spcPct val="90000"/>
            </a:lnSpc>
            <a:spcBef>
              <a:spcPct val="0"/>
            </a:spcBef>
            <a:spcAft>
              <a:spcPct val="20000"/>
            </a:spcAft>
            <a:buChar char="•"/>
          </a:pPr>
          <a:r>
            <a:rPr lang="en-GB" sz="2300" kern="1200"/>
            <a:t>an offence</a:t>
          </a:r>
          <a:endParaRPr lang="en-US" sz="2300" kern="1200"/>
        </a:p>
      </dsp:txBody>
      <dsp:txXfrm>
        <a:off x="0" y="737128"/>
        <a:ext cx="5928344" cy="1055700"/>
      </dsp:txXfrm>
    </dsp:sp>
    <dsp:sp modelId="{9503C754-E283-4305-9013-A53A5B92BC5E}">
      <dsp:nvSpPr>
        <dsp:cNvPr id="0" name=""/>
        <dsp:cNvSpPr/>
      </dsp:nvSpPr>
      <dsp:spPr>
        <a:xfrm>
          <a:off x="0" y="1792828"/>
          <a:ext cx="5928344" cy="68445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reparation maybe to the</a:t>
          </a:r>
          <a:endParaRPr lang="en-US" sz="3000" kern="1200"/>
        </a:p>
      </dsp:txBody>
      <dsp:txXfrm>
        <a:off x="33412" y="1826240"/>
        <a:ext cx="5861520" cy="617626"/>
      </dsp:txXfrm>
    </dsp:sp>
    <dsp:sp modelId="{01127D57-EC9E-4F45-A831-25617BB3E312}">
      <dsp:nvSpPr>
        <dsp:cNvPr id="0" name=""/>
        <dsp:cNvSpPr/>
      </dsp:nvSpPr>
      <dsp:spPr>
        <a:xfrm>
          <a:off x="0" y="2477278"/>
          <a:ext cx="5928344"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22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victim</a:t>
          </a:r>
          <a:endParaRPr lang="en-US" sz="2300" kern="1200"/>
        </a:p>
        <a:p>
          <a:pPr marL="228600" lvl="1" indent="-228600" algn="l" defTabSz="1022350">
            <a:lnSpc>
              <a:spcPct val="90000"/>
            </a:lnSpc>
            <a:spcBef>
              <a:spcPct val="0"/>
            </a:spcBef>
            <a:spcAft>
              <a:spcPct val="20000"/>
            </a:spcAft>
            <a:buChar char="•"/>
          </a:pPr>
          <a:r>
            <a:rPr lang="en-GB" sz="2300" kern="1200"/>
            <a:t>or to the community</a:t>
          </a:r>
          <a:endParaRPr lang="en-US" sz="2300" kern="1200"/>
        </a:p>
      </dsp:txBody>
      <dsp:txXfrm>
        <a:off x="0" y="2477278"/>
        <a:ext cx="5928344" cy="745200"/>
      </dsp:txXfrm>
    </dsp:sp>
    <dsp:sp modelId="{863A0CA3-8262-42D1-A27A-1338E43CE73F}">
      <dsp:nvSpPr>
        <dsp:cNvPr id="0" name=""/>
        <dsp:cNvSpPr/>
      </dsp:nvSpPr>
      <dsp:spPr>
        <a:xfrm>
          <a:off x="0" y="3222478"/>
          <a:ext cx="5928344" cy="68445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intention is not only to </a:t>
          </a:r>
          <a:endParaRPr lang="en-US" sz="3000" kern="1200"/>
        </a:p>
      </dsp:txBody>
      <dsp:txXfrm>
        <a:off x="33412" y="3255890"/>
        <a:ext cx="5861520" cy="617626"/>
      </dsp:txXfrm>
    </dsp:sp>
    <dsp:sp modelId="{B6711635-F63D-4392-B2BF-AB0C0D817B80}">
      <dsp:nvSpPr>
        <dsp:cNvPr id="0" name=""/>
        <dsp:cNvSpPr/>
      </dsp:nvSpPr>
      <dsp:spPr>
        <a:xfrm>
          <a:off x="0" y="3906928"/>
          <a:ext cx="5928344" cy="1335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22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redress the balance between the offender and the victim or society</a:t>
          </a:r>
          <a:endParaRPr lang="en-US" sz="2300" kern="1200"/>
        </a:p>
        <a:p>
          <a:pPr marL="228600" lvl="1" indent="-228600" algn="l" defTabSz="1022350">
            <a:lnSpc>
              <a:spcPct val="90000"/>
            </a:lnSpc>
            <a:spcBef>
              <a:spcPct val="0"/>
            </a:spcBef>
            <a:spcAft>
              <a:spcPct val="20000"/>
            </a:spcAft>
            <a:buChar char="•"/>
          </a:pPr>
          <a:r>
            <a:rPr lang="en-GB" sz="2300" kern="1200"/>
            <a:t>but that offenders should also be made aware of the harm they have caused</a:t>
          </a:r>
          <a:endParaRPr lang="en-US" sz="2300" kern="1200"/>
        </a:p>
      </dsp:txBody>
      <dsp:txXfrm>
        <a:off x="0" y="3906928"/>
        <a:ext cx="5928344" cy="133515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B5F2B-18DC-4D3D-B4F6-6B166BFA28D8}">
      <dsp:nvSpPr>
        <dsp:cNvPr id="0" name=""/>
        <dsp:cNvSpPr/>
      </dsp:nvSpPr>
      <dsp:spPr>
        <a:xfrm>
          <a:off x="3781" y="620031"/>
          <a:ext cx="2273944" cy="71556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Part of Community Service Orders</a:t>
          </a:r>
          <a:endParaRPr lang="en-US" sz="1500" kern="1200"/>
        </a:p>
      </dsp:txBody>
      <dsp:txXfrm>
        <a:off x="3781" y="620031"/>
        <a:ext cx="2273944" cy="715561"/>
      </dsp:txXfrm>
    </dsp:sp>
    <dsp:sp modelId="{37340B6A-F335-4FE4-884E-D2C70666E125}">
      <dsp:nvSpPr>
        <dsp:cNvPr id="0" name=""/>
        <dsp:cNvSpPr/>
      </dsp:nvSpPr>
      <dsp:spPr>
        <a:xfrm>
          <a:off x="3781" y="1335593"/>
          <a:ext cx="2273944" cy="180526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Introduced in 1972</a:t>
          </a:r>
          <a:endParaRPr lang="en-US" sz="1500" kern="1200"/>
        </a:p>
        <a:p>
          <a:pPr marL="114300" lvl="1" indent="-114300" algn="l" defTabSz="666750">
            <a:lnSpc>
              <a:spcPct val="90000"/>
            </a:lnSpc>
            <a:spcBef>
              <a:spcPct val="0"/>
            </a:spcBef>
            <a:spcAft>
              <a:spcPct val="15000"/>
            </a:spcAft>
            <a:buChar char="•"/>
          </a:pPr>
          <a:r>
            <a:rPr lang="en-GB" sz="1500" kern="1200"/>
            <a:t>The punishment is designed to</a:t>
          </a:r>
          <a:endParaRPr lang="en-US" sz="1500" kern="1200"/>
        </a:p>
        <a:p>
          <a:pPr marL="114300" lvl="1" indent="-114300" algn="l" defTabSz="666750">
            <a:lnSpc>
              <a:spcPct val="90000"/>
            </a:lnSpc>
            <a:spcBef>
              <a:spcPct val="0"/>
            </a:spcBef>
            <a:spcAft>
              <a:spcPct val="15000"/>
            </a:spcAft>
            <a:buChar char="•"/>
          </a:pPr>
          <a:r>
            <a:rPr lang="en-GB" sz="1500" kern="1200"/>
            <a:t>‘pay back the community’</a:t>
          </a:r>
          <a:endParaRPr lang="en-US" sz="1500" kern="1200"/>
        </a:p>
      </dsp:txBody>
      <dsp:txXfrm>
        <a:off x="3781" y="1335593"/>
        <a:ext cx="2273944" cy="1805266"/>
      </dsp:txXfrm>
    </dsp:sp>
    <dsp:sp modelId="{92925A80-A1D5-4D2A-8B92-2A2E0E276E71}">
      <dsp:nvSpPr>
        <dsp:cNvPr id="0" name=""/>
        <dsp:cNvSpPr/>
      </dsp:nvSpPr>
      <dsp:spPr>
        <a:xfrm>
          <a:off x="2596078" y="620031"/>
          <a:ext cx="2273944" cy="71556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This is achieved by undertaking</a:t>
          </a:r>
          <a:endParaRPr lang="en-US" sz="1500" kern="1200"/>
        </a:p>
      </dsp:txBody>
      <dsp:txXfrm>
        <a:off x="2596078" y="620031"/>
        <a:ext cx="2273944" cy="715561"/>
      </dsp:txXfrm>
    </dsp:sp>
    <dsp:sp modelId="{286BFE19-9639-4767-AFA6-1EA1A346F92A}">
      <dsp:nvSpPr>
        <dsp:cNvPr id="0" name=""/>
        <dsp:cNvSpPr/>
      </dsp:nvSpPr>
      <dsp:spPr>
        <a:xfrm>
          <a:off x="2596078" y="1335593"/>
          <a:ext cx="2273944" cy="180526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Unpaid work at an approved community agency/organisations</a:t>
          </a:r>
          <a:endParaRPr lang="en-US" sz="1500" kern="1200"/>
        </a:p>
        <a:p>
          <a:pPr marL="114300" lvl="1" indent="-114300" algn="l" defTabSz="666750">
            <a:lnSpc>
              <a:spcPct val="90000"/>
            </a:lnSpc>
            <a:spcBef>
              <a:spcPct val="0"/>
            </a:spcBef>
            <a:spcAft>
              <a:spcPct val="15000"/>
            </a:spcAft>
            <a:buChar char="•"/>
          </a:pPr>
          <a:r>
            <a:rPr lang="en-GB" sz="1500" kern="1200"/>
            <a:t>May also involve the payment of compensation either to the victim or the community</a:t>
          </a:r>
          <a:endParaRPr lang="en-US" sz="1500" kern="1200"/>
        </a:p>
      </dsp:txBody>
      <dsp:txXfrm>
        <a:off x="2596078" y="1335593"/>
        <a:ext cx="2273944" cy="1805266"/>
      </dsp:txXfrm>
    </dsp:sp>
    <dsp:sp modelId="{7B15966C-1BAA-4EE6-ADDE-83D393E38536}">
      <dsp:nvSpPr>
        <dsp:cNvPr id="0" name=""/>
        <dsp:cNvSpPr/>
      </dsp:nvSpPr>
      <dsp:spPr>
        <a:xfrm>
          <a:off x="5188376" y="620031"/>
          <a:ext cx="2273944" cy="71556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A clear focus on the victim and the harm that the victim has suffered</a:t>
          </a:r>
          <a:endParaRPr lang="en-US" sz="1500" kern="1200"/>
        </a:p>
      </dsp:txBody>
      <dsp:txXfrm>
        <a:off x="5188376" y="620031"/>
        <a:ext cx="2273944" cy="715561"/>
      </dsp:txXfrm>
    </dsp:sp>
    <dsp:sp modelId="{AFF6270C-E21F-407B-B0B2-D1E6DEC66796}">
      <dsp:nvSpPr>
        <dsp:cNvPr id="0" name=""/>
        <dsp:cNvSpPr/>
      </dsp:nvSpPr>
      <dsp:spPr>
        <a:xfrm>
          <a:off x="5188376" y="1335593"/>
          <a:ext cx="2273944" cy="180526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sp>
    <dsp:sp modelId="{AF195794-2F21-47DF-A6B0-9274FE3DBCE0}">
      <dsp:nvSpPr>
        <dsp:cNvPr id="0" name=""/>
        <dsp:cNvSpPr/>
      </dsp:nvSpPr>
      <dsp:spPr>
        <a:xfrm>
          <a:off x="7780673" y="620031"/>
          <a:ext cx="2273944" cy="71556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It seeks</a:t>
          </a:r>
          <a:endParaRPr lang="en-US" sz="1500" kern="1200"/>
        </a:p>
      </dsp:txBody>
      <dsp:txXfrm>
        <a:off x="7780673" y="620031"/>
        <a:ext cx="2273944" cy="715561"/>
      </dsp:txXfrm>
    </dsp:sp>
    <dsp:sp modelId="{93440B15-891C-4AE1-B267-92AC553B088C}">
      <dsp:nvSpPr>
        <dsp:cNvPr id="0" name=""/>
        <dsp:cNvSpPr/>
      </dsp:nvSpPr>
      <dsp:spPr>
        <a:xfrm>
          <a:off x="7780673" y="1335593"/>
          <a:ext cx="2273944" cy="180526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Not only redress the balance</a:t>
          </a:r>
          <a:endParaRPr lang="en-US" sz="1500" kern="1200"/>
        </a:p>
        <a:p>
          <a:pPr marL="114300" lvl="1" indent="-114300" algn="l" defTabSz="666750">
            <a:lnSpc>
              <a:spcPct val="90000"/>
            </a:lnSpc>
            <a:spcBef>
              <a:spcPct val="0"/>
            </a:spcBef>
            <a:spcAft>
              <a:spcPct val="15000"/>
            </a:spcAft>
            <a:buChar char="•"/>
          </a:pPr>
          <a:r>
            <a:rPr lang="en-GB" sz="1500" kern="1200"/>
            <a:t>But to illustrate to the offender directly</a:t>
          </a:r>
          <a:endParaRPr lang="en-US" sz="1500" kern="1200"/>
        </a:p>
        <a:p>
          <a:pPr marL="114300" lvl="1" indent="-114300" algn="l" defTabSz="666750">
            <a:lnSpc>
              <a:spcPct val="90000"/>
            </a:lnSpc>
            <a:spcBef>
              <a:spcPct val="0"/>
            </a:spcBef>
            <a:spcAft>
              <a:spcPct val="15000"/>
            </a:spcAft>
            <a:buChar char="•"/>
          </a:pPr>
          <a:r>
            <a:rPr lang="en-GB" sz="1500" kern="1200"/>
            <a:t>The harm that they have caused (Cavadino &amp; Dignan, 2006).</a:t>
          </a:r>
          <a:endParaRPr lang="en-US" sz="1500" kern="1200"/>
        </a:p>
      </dsp:txBody>
      <dsp:txXfrm>
        <a:off x="7780673" y="1335593"/>
        <a:ext cx="2273944" cy="180526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31ADC-D24A-4F72-8560-0E55F9D86C2F}">
      <dsp:nvSpPr>
        <dsp:cNvPr id="0" name=""/>
        <dsp:cNvSpPr/>
      </dsp:nvSpPr>
      <dsp:spPr>
        <a:xfrm>
          <a:off x="2946" y="360880"/>
          <a:ext cx="2337792" cy="1402675"/>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Restitution recognises </a:t>
          </a:r>
          <a:endParaRPr lang="en-US" sz="2100" kern="1200"/>
        </a:p>
      </dsp:txBody>
      <dsp:txXfrm>
        <a:off x="2946" y="360880"/>
        <a:ext cx="2337792" cy="1402675"/>
      </dsp:txXfrm>
    </dsp:sp>
    <dsp:sp modelId="{9DAF3408-2B9C-4056-9EA5-25D90A0D0975}">
      <dsp:nvSpPr>
        <dsp:cNvPr id="0" name=""/>
        <dsp:cNvSpPr/>
      </dsp:nvSpPr>
      <dsp:spPr>
        <a:xfrm>
          <a:off x="2574518" y="360880"/>
          <a:ext cx="2337792" cy="1402675"/>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rights in the victim </a:t>
          </a:r>
          <a:endParaRPr lang="en-US" sz="2100" kern="1200"/>
        </a:p>
      </dsp:txBody>
      <dsp:txXfrm>
        <a:off x="2574518" y="360880"/>
        <a:ext cx="2337792" cy="1402675"/>
      </dsp:txXfrm>
    </dsp:sp>
    <dsp:sp modelId="{DC42D1FB-CAC8-4901-AF75-4537251E6B20}">
      <dsp:nvSpPr>
        <dsp:cNvPr id="0" name=""/>
        <dsp:cNvSpPr/>
      </dsp:nvSpPr>
      <dsp:spPr>
        <a:xfrm>
          <a:off x="5146089" y="360880"/>
          <a:ext cx="2337792" cy="1402675"/>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and this is a principal source of its strength. </a:t>
          </a:r>
          <a:endParaRPr lang="en-US" sz="2100" kern="1200"/>
        </a:p>
      </dsp:txBody>
      <dsp:txXfrm>
        <a:off x="5146089" y="360880"/>
        <a:ext cx="2337792" cy="1402675"/>
      </dsp:txXfrm>
    </dsp:sp>
    <dsp:sp modelId="{3A147E54-1255-4764-B492-32B5C695F37D}">
      <dsp:nvSpPr>
        <dsp:cNvPr id="0" name=""/>
        <dsp:cNvSpPr/>
      </dsp:nvSpPr>
      <dsp:spPr>
        <a:xfrm>
          <a:off x="7717661" y="360880"/>
          <a:ext cx="2337792" cy="1402675"/>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nature and limit of the victim’s right to restitution at the same time </a:t>
          </a:r>
          <a:endParaRPr lang="en-US" sz="2100" kern="1200"/>
        </a:p>
      </dsp:txBody>
      <dsp:txXfrm>
        <a:off x="7717661" y="360880"/>
        <a:ext cx="2337792" cy="1402675"/>
      </dsp:txXfrm>
    </dsp:sp>
    <dsp:sp modelId="{41105F18-287E-4DAB-9515-58945860A7CF}">
      <dsp:nvSpPr>
        <dsp:cNvPr id="0" name=""/>
        <dsp:cNvSpPr/>
      </dsp:nvSpPr>
      <dsp:spPr>
        <a:xfrm>
          <a:off x="1288732" y="1997335"/>
          <a:ext cx="2337792" cy="1402675"/>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defines the nature and limit of the criminal liability. </a:t>
          </a:r>
          <a:endParaRPr lang="en-US" sz="2100" kern="1200"/>
        </a:p>
      </dsp:txBody>
      <dsp:txXfrm>
        <a:off x="1288732" y="1997335"/>
        <a:ext cx="2337792" cy="1402675"/>
      </dsp:txXfrm>
    </dsp:sp>
    <dsp:sp modelId="{0EDB9486-E9AF-4ADF-87F4-AFCBE6B2BA9A}">
      <dsp:nvSpPr>
        <dsp:cNvPr id="0" name=""/>
        <dsp:cNvSpPr/>
      </dsp:nvSpPr>
      <dsp:spPr>
        <a:xfrm>
          <a:off x="3860303" y="1997335"/>
          <a:ext cx="2337792" cy="1402675"/>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 this way, the aggressive action of the criminal </a:t>
          </a:r>
          <a:endParaRPr lang="en-US" sz="2100" kern="1200"/>
        </a:p>
      </dsp:txBody>
      <dsp:txXfrm>
        <a:off x="3860303" y="1997335"/>
        <a:ext cx="2337792" cy="1402675"/>
      </dsp:txXfrm>
    </dsp:sp>
    <dsp:sp modelId="{D1C26617-98B0-4128-AD7C-AB331A8B4685}">
      <dsp:nvSpPr>
        <dsp:cNvPr id="0" name=""/>
        <dsp:cNvSpPr/>
      </dsp:nvSpPr>
      <dsp:spPr>
        <a:xfrm>
          <a:off x="6431875" y="1997335"/>
          <a:ext cx="2337792" cy="1402675"/>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creates a debt to the victim.</a:t>
          </a:r>
          <a:endParaRPr lang="en-US" sz="2100" kern="1200"/>
        </a:p>
      </dsp:txBody>
      <dsp:txXfrm>
        <a:off x="6431875" y="1997335"/>
        <a:ext cx="2337792" cy="14026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3/23/2022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3/23/2022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fWtFtWY3Hh8" TargetMode="External"/><Relationship Id="rId2" Type="http://schemas.openxmlformats.org/officeDocument/2006/relationships/hyperlink" Target="https://www.youtube.com/watch?v=gNJ096J-ngo" TargetMode="External"/><Relationship Id="rId1" Type="http://schemas.openxmlformats.org/officeDocument/2006/relationships/slideLayout" Target="../slideLayouts/slideLayout4.xml"/><Relationship Id="rId5" Type="http://schemas.openxmlformats.org/officeDocument/2006/relationships/hyperlink" Target="https://www.youtube.com/watch?v=dcTHYKX2LfI" TargetMode="External"/><Relationship Id="rId4" Type="http://schemas.openxmlformats.org/officeDocument/2006/relationships/hyperlink" Target="https://www.youtube.com/watch?v=ZfQhfN6PxPI"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8.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8.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8.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8.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80.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hyperlink" Target="https://link.springer.com/content/pdf/10.1007/s40865-021-00175-7.pdf" TargetMode="External"/><Relationship Id="rId2" Type="http://schemas.openxmlformats.org/officeDocument/2006/relationships/hyperlink" Target="https://onlinelibrary.wiley.com/doi/pdf/10.1111/j.1468-2230.1993.tb01883.x"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hyperlink" Target="https://d1wqtxts1xzle7.cloudfront.net/74708081/Pifferi_Intro_first_proofs_copia-with-cover-page-v2.pdf?Expires=1644931183&amp;Signature=OahS~QF8-YWAU2QQ0MI7mW8W0sGYbwsVkaYOYbENBlD2d~1Ur0s6sv3tdy4nsqhoBZkOi0eOIoofToHGK-zkJ-n~4h7MJXt6pCsZipEXhtGUWb5uwUU4de3TU8sydnhmaJKosJuGmrvwnEzdEyhtke7lWMJ9WnJUuJxGT5P0nKPZ1CTKS4FanNgdDGu8kz3SrrSy6y0BU28D7L5F3SPmjMvPG6QCpRUkryrrl~i9tWfyyokS6eM0DC6rzehM69A7wkMiGwQCU1J0rDpB2y710iGrW0O~yH1yztqXhAy3bDsxBvryKNdgwpCZp8oDmDTaDBx2auQJB8V4AYHdkRrxrA__&amp;Key-Pair-Id=APKAJLOHF5GGSLRBV4ZA" TargetMode="External"/><Relationship Id="rId2" Type="http://schemas.openxmlformats.org/officeDocument/2006/relationships/hyperlink" Target="https://assets.publishing.service.gov.uk/government/uploads/system/uploads/attachment_data/file/216089/rehabilitation-offenders.pdf" TargetMode="External"/><Relationship Id="rId1" Type="http://schemas.openxmlformats.org/officeDocument/2006/relationships/slideLayout" Target="../slideLayouts/slideLayout2.xml"/><Relationship Id="rId4" Type="http://schemas.openxmlformats.org/officeDocument/2006/relationships/hyperlink" Target="https://scholarworks.wm.edu/cgi/viewcontent.cgi?article=2644&amp;context=honorstheses" TargetMode="Externa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t="31026" r="1" b="43627"/>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1097280" y="758952"/>
            <a:ext cx="10058400" cy="3566160"/>
          </a:xfrm>
        </p:spPr>
        <p:txBody>
          <a:bodyPr anchor="b">
            <a:normAutofit/>
          </a:bodyPr>
          <a:lstStyle/>
          <a:p>
            <a:r>
              <a:rPr lang="en-US" dirty="0">
                <a:solidFill>
                  <a:srgbClr val="0070C0"/>
                </a:solidFill>
                <a:effectLst>
                  <a:outerShdw blurRad="38100" dist="38100" dir="2700000" algn="tl">
                    <a:srgbClr val="000000">
                      <a:alpha val="43137"/>
                    </a:srgbClr>
                  </a:outerShdw>
                </a:effectLst>
              </a:rPr>
              <a:t>ECSO6002:</a:t>
            </a:r>
            <a:br>
              <a:rPr lang="en-US" dirty="0">
                <a:solidFill>
                  <a:srgbClr val="0070C0"/>
                </a:solidFill>
                <a:effectLst>
                  <a:outerShdw blurRad="38100" dist="38100" dir="2700000" algn="tl">
                    <a:srgbClr val="000000">
                      <a:alpha val="43137"/>
                    </a:srgbClr>
                  </a:outerShdw>
                </a:effectLst>
              </a:rPr>
            </a:br>
            <a:r>
              <a:rPr lang="en-US" dirty="0">
                <a:solidFill>
                  <a:srgbClr val="0070C0"/>
                </a:solidFill>
                <a:effectLst>
                  <a:outerShdw blurRad="38100" dist="38100" dir="2700000" algn="tl">
                    <a:srgbClr val="000000">
                      <a:alpha val="43137"/>
                    </a:srgbClr>
                  </a:outerShdw>
                </a:effectLst>
              </a:rPr>
              <a:t>Restoration &amp; Equality</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1100051" y="4645152"/>
            <a:ext cx="10058400" cy="1143000"/>
          </a:xfrm>
        </p:spPr>
        <p:txBody>
          <a:bodyPr>
            <a:normAutofit/>
          </a:bodyPr>
          <a:lstStyle/>
          <a:p>
            <a:r>
              <a:rPr lang="en-GB" dirty="0"/>
              <a:t>Crime &amp; Deviance versus </a:t>
            </a:r>
            <a:br>
              <a:rPr lang="en-GB" dirty="0"/>
            </a:br>
            <a:r>
              <a:rPr lang="en-GB" dirty="0"/>
              <a:t>Power &amp; Control</a:t>
            </a:r>
            <a:endParaRPr lang="en-US" dirty="0"/>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6AE12-5B4B-4622-A6A1-954BB8588D3A}"/>
              </a:ext>
            </a:extLst>
          </p:cNvPr>
          <p:cNvSpPr>
            <a:spLocks noGrp="1"/>
          </p:cNvSpPr>
          <p:nvPr>
            <p:ph type="title"/>
          </p:nvPr>
        </p:nvSpPr>
        <p:spPr/>
        <p:txBody>
          <a:bodyPr/>
          <a:lstStyle/>
          <a:p>
            <a:r>
              <a:rPr lang="en-GB" dirty="0"/>
              <a:t>Punishment:</a:t>
            </a:r>
            <a:br>
              <a:rPr lang="en-GB" dirty="0"/>
            </a:br>
            <a:r>
              <a:rPr lang="en-GB" dirty="0"/>
              <a:t>For What Purpose?</a:t>
            </a:r>
          </a:p>
        </p:txBody>
      </p:sp>
      <p:sp>
        <p:nvSpPr>
          <p:cNvPr id="3" name="Content Placeholder 2">
            <a:extLst>
              <a:ext uri="{FF2B5EF4-FFF2-40B4-BE49-F238E27FC236}">
                <a16:creationId xmlns:a16="http://schemas.microsoft.com/office/drawing/2014/main" id="{051A9EFE-57C6-4041-BE9C-C357584A4D77}"/>
              </a:ext>
            </a:extLst>
          </p:cNvPr>
          <p:cNvSpPr>
            <a:spLocks noGrp="1"/>
          </p:cNvSpPr>
          <p:nvPr>
            <p:ph sz="half" idx="1"/>
          </p:nvPr>
        </p:nvSpPr>
        <p:spPr/>
        <p:txBody>
          <a:bodyPr/>
          <a:lstStyle/>
          <a:p>
            <a:r>
              <a:rPr lang="en-GB" dirty="0">
                <a:hlinkClick r:id="rId2"/>
              </a:rPr>
              <a:t>Why Should We Punish? Theories of Punishment – YouTube</a:t>
            </a:r>
            <a:r>
              <a:rPr lang="en-GB" dirty="0"/>
              <a:t> (3:26)</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9E3F96C2-6F5F-47FA-96C7-6543C69B69CD}"/>
              </a:ext>
            </a:extLst>
          </p:cNvPr>
          <p:cNvSpPr>
            <a:spLocks noGrp="1"/>
          </p:cNvSpPr>
          <p:nvPr>
            <p:ph sz="half" idx="2"/>
          </p:nvPr>
        </p:nvSpPr>
        <p:spPr/>
        <p:txBody>
          <a:bodyPr/>
          <a:lstStyle/>
          <a:p>
            <a:r>
              <a:rPr lang="en-GB" dirty="0">
                <a:hlinkClick r:id="rId3"/>
              </a:rPr>
              <a:t>Moving on - a short film about restorative justice – YouTube</a:t>
            </a:r>
            <a:r>
              <a:rPr lang="en-GB" dirty="0"/>
              <a:t> (1:52)</a:t>
            </a:r>
          </a:p>
          <a:p>
            <a:r>
              <a:rPr lang="en-GB" dirty="0">
                <a:hlinkClick r:id="rId4"/>
              </a:rPr>
              <a:t>What is Restorative Justice? – YouTube</a:t>
            </a:r>
            <a:r>
              <a:rPr lang="en-GB" dirty="0"/>
              <a:t> (2:04)</a:t>
            </a:r>
          </a:p>
          <a:p>
            <a:r>
              <a:rPr lang="en-GB" dirty="0">
                <a:hlinkClick r:id="rId5"/>
              </a:rPr>
              <a:t>A Restorative Justice Meeting (Short Version) – YouTube</a:t>
            </a:r>
            <a:r>
              <a:rPr lang="en-GB" dirty="0"/>
              <a:t> (8:44)</a:t>
            </a:r>
          </a:p>
          <a:p>
            <a:endParaRPr lang="en-GB" dirty="0"/>
          </a:p>
          <a:p>
            <a:endParaRPr lang="en-GB" dirty="0"/>
          </a:p>
        </p:txBody>
      </p:sp>
    </p:spTree>
    <p:extLst>
      <p:ext uri="{BB962C8B-B14F-4D97-AF65-F5344CB8AC3E}">
        <p14:creationId xmlns:p14="http://schemas.microsoft.com/office/powerpoint/2010/main" val="4024132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1BA6F4-6F04-4320-B390-E2FA4144D6E7}"/>
              </a:ext>
            </a:extLst>
          </p:cNvPr>
          <p:cNvSpPr>
            <a:spLocks noGrp="1"/>
          </p:cNvSpPr>
          <p:nvPr>
            <p:ph type="title"/>
          </p:nvPr>
        </p:nvSpPr>
        <p:spPr/>
        <p:txBody>
          <a:bodyPr/>
          <a:lstStyle/>
          <a:p>
            <a:r>
              <a:rPr lang="en-GB" dirty="0"/>
              <a:t>Models of Justice</a:t>
            </a:r>
          </a:p>
        </p:txBody>
      </p:sp>
      <p:sp>
        <p:nvSpPr>
          <p:cNvPr id="3" name="Subtitle 2">
            <a:extLst>
              <a:ext uri="{FF2B5EF4-FFF2-40B4-BE49-F238E27FC236}">
                <a16:creationId xmlns:a16="http://schemas.microsoft.com/office/drawing/2014/main" id="{255E1F2F-E259-4EA8-9FFD-3A10AF541859}"/>
              </a:ext>
            </a:extLst>
          </p:cNvPr>
          <p:cNvSpPr>
            <a:spLocks noGrp="1"/>
          </p:cNvSpPr>
          <p:nvPr>
            <p:ph sz="half" idx="1"/>
          </p:nvPr>
        </p:nvSpPr>
        <p:spPr/>
        <p:txBody>
          <a:bodyPr>
            <a:normAutofit/>
          </a:bodyPr>
          <a:lstStyle/>
          <a:p>
            <a:r>
              <a:rPr lang="en-US" dirty="0"/>
              <a:t>The Purpose of Punishment</a:t>
            </a:r>
          </a:p>
          <a:p>
            <a:r>
              <a:rPr lang="en-US" dirty="0"/>
              <a:t>Utilitarianism</a:t>
            </a:r>
          </a:p>
          <a:p>
            <a:r>
              <a:rPr lang="en-US" dirty="0"/>
              <a:t>Deterrence</a:t>
            </a:r>
          </a:p>
          <a:p>
            <a:r>
              <a:rPr lang="en-US" dirty="0"/>
              <a:t>Incapacitation</a:t>
            </a:r>
          </a:p>
          <a:p>
            <a:r>
              <a:rPr lang="en-US" dirty="0"/>
              <a:t>Determinism</a:t>
            </a:r>
          </a:p>
          <a:p>
            <a:endParaRPr lang="en-US" dirty="0"/>
          </a:p>
        </p:txBody>
      </p:sp>
      <p:sp>
        <p:nvSpPr>
          <p:cNvPr id="6" name="Content Placeholder 5">
            <a:extLst>
              <a:ext uri="{FF2B5EF4-FFF2-40B4-BE49-F238E27FC236}">
                <a16:creationId xmlns:a16="http://schemas.microsoft.com/office/drawing/2014/main" id="{FFCD4ECD-782A-436E-BF47-0784DA6D5921}"/>
              </a:ext>
            </a:extLst>
          </p:cNvPr>
          <p:cNvSpPr>
            <a:spLocks noGrp="1"/>
          </p:cNvSpPr>
          <p:nvPr>
            <p:ph sz="half" idx="2"/>
          </p:nvPr>
        </p:nvSpPr>
        <p:spPr/>
        <p:txBody>
          <a:bodyPr/>
          <a:lstStyle/>
          <a:p>
            <a:r>
              <a:rPr lang="en-US" dirty="0"/>
              <a:t>Rehabilitation</a:t>
            </a:r>
          </a:p>
          <a:p>
            <a:r>
              <a:rPr lang="en-US" dirty="0"/>
              <a:t>Retribution</a:t>
            </a:r>
          </a:p>
          <a:p>
            <a:r>
              <a:rPr lang="en-US" dirty="0"/>
              <a:t>Just Deserts</a:t>
            </a:r>
          </a:p>
          <a:p>
            <a:r>
              <a:rPr lang="en-US" dirty="0"/>
              <a:t>Reparation</a:t>
            </a:r>
          </a:p>
          <a:p>
            <a:r>
              <a:rPr lang="en-US" dirty="0"/>
              <a:t>Restitution</a:t>
            </a:r>
          </a:p>
          <a:p>
            <a:endParaRPr lang="en-GB" dirty="0"/>
          </a:p>
        </p:txBody>
      </p:sp>
    </p:spTree>
    <p:extLst>
      <p:ext uri="{BB962C8B-B14F-4D97-AF65-F5344CB8AC3E}">
        <p14:creationId xmlns:p14="http://schemas.microsoft.com/office/powerpoint/2010/main" val="191714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One in a crowd">
            <a:extLst>
              <a:ext uri="{FF2B5EF4-FFF2-40B4-BE49-F238E27FC236}">
                <a16:creationId xmlns:a16="http://schemas.microsoft.com/office/drawing/2014/main" id="{3F2C0267-3FA4-4F6C-82DB-4C4710DCED6C}"/>
              </a:ext>
            </a:extLst>
          </p:cNvPr>
          <p:cNvPicPr>
            <a:picLocks noChangeAspect="1"/>
          </p:cNvPicPr>
          <p:nvPr/>
        </p:nvPicPr>
        <p:blipFill rotWithShape="1">
          <a:blip r:embed="rId2"/>
          <a:srcRect t="20199" b="29732"/>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507FA682-430E-4875-8B88-5364E7E75222}"/>
              </a:ext>
            </a:extLst>
          </p:cNvPr>
          <p:cNvSpPr>
            <a:spLocks noGrp="1"/>
          </p:cNvSpPr>
          <p:nvPr>
            <p:ph type="title"/>
          </p:nvPr>
        </p:nvSpPr>
        <p:spPr>
          <a:xfrm>
            <a:off x="1097279" y="4799362"/>
            <a:ext cx="10113645" cy="743682"/>
          </a:xfrm>
        </p:spPr>
        <p:txBody>
          <a:bodyPr anchor="b">
            <a:normAutofit/>
          </a:bodyPr>
          <a:lstStyle/>
          <a:p>
            <a:r>
              <a:rPr lang="en-US" dirty="0"/>
              <a:t>The Purpose of Punishment</a:t>
            </a:r>
            <a:endParaRPr lang="en-GB" dirty="0"/>
          </a:p>
        </p:txBody>
      </p:sp>
      <p:sp>
        <p:nvSpPr>
          <p:cNvPr id="11" name="Text Placeholder 3">
            <a:extLst>
              <a:ext uri="{FF2B5EF4-FFF2-40B4-BE49-F238E27FC236}">
                <a16:creationId xmlns:a16="http://schemas.microsoft.com/office/drawing/2014/main" id="{EF045E5C-93D2-4DC1-B17E-82D453AECB9F}"/>
              </a:ext>
            </a:extLst>
          </p:cNvPr>
          <p:cNvSpPr>
            <a:spLocks noGrp="1"/>
          </p:cNvSpPr>
          <p:nvPr>
            <p:ph type="body" sz="half" idx="2"/>
          </p:nvPr>
        </p:nvSpPr>
        <p:spPr>
          <a:xfrm>
            <a:off x="1097279" y="5715000"/>
            <a:ext cx="10113264" cy="609600"/>
          </a:xfrm>
        </p:spPr>
        <p:txBody>
          <a:bodyPr/>
          <a:lstStyle/>
          <a:p>
            <a:endParaRPr lang="en-US"/>
          </a:p>
        </p:txBody>
      </p:sp>
    </p:spTree>
    <p:extLst>
      <p:ext uri="{BB962C8B-B14F-4D97-AF65-F5344CB8AC3E}">
        <p14:creationId xmlns:p14="http://schemas.microsoft.com/office/powerpoint/2010/main" val="3898583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6C1D4F-7AB7-4662-99E8-E936E79FD15E}"/>
              </a:ext>
            </a:extLst>
          </p:cNvPr>
          <p:cNvSpPr>
            <a:spLocks noGrp="1"/>
          </p:cNvSpPr>
          <p:nvPr>
            <p:ph type="title"/>
          </p:nvPr>
        </p:nvSpPr>
        <p:spPr/>
        <p:txBody>
          <a:bodyPr/>
          <a:lstStyle/>
          <a:p>
            <a:r>
              <a:rPr lang="en-US" dirty="0"/>
              <a:t>The Purpose of Punishment</a:t>
            </a:r>
            <a:endParaRPr lang="en-GB" dirty="0"/>
          </a:p>
        </p:txBody>
      </p:sp>
      <p:sp>
        <p:nvSpPr>
          <p:cNvPr id="6" name="Content Placeholder 5">
            <a:extLst>
              <a:ext uri="{FF2B5EF4-FFF2-40B4-BE49-F238E27FC236}">
                <a16:creationId xmlns:a16="http://schemas.microsoft.com/office/drawing/2014/main" id="{0FC5CA2A-4D0B-40D3-BA58-50D86239F7BA}"/>
              </a:ext>
            </a:extLst>
          </p:cNvPr>
          <p:cNvSpPr>
            <a:spLocks noGrp="1"/>
          </p:cNvSpPr>
          <p:nvPr>
            <p:ph idx="1"/>
          </p:nvPr>
        </p:nvSpPr>
        <p:spPr/>
        <p:txBody>
          <a:bodyPr>
            <a:normAutofit/>
          </a:bodyPr>
          <a:lstStyle/>
          <a:p>
            <a:r>
              <a:rPr lang="en-GB" dirty="0"/>
              <a:t>Punishment is an institution in almost every society. </a:t>
            </a:r>
          </a:p>
          <a:p>
            <a:r>
              <a:rPr lang="en-GB" dirty="0"/>
              <a:t>Only very small and very isolated communities are at a loss about what to do with the transgressors and even they recognise the punishment of children by parents.</a:t>
            </a:r>
          </a:p>
          <a:p>
            <a:r>
              <a:rPr lang="en-GB" dirty="0"/>
              <a:t>It is an institution which is exemplified in transactions involving individuals, transactions which are controlled by rules, laying down what form it is to take, who may order it and for what </a:t>
            </a:r>
          </a:p>
          <a:p>
            <a:pPr marL="0" indent="0" algn="r">
              <a:buNone/>
            </a:pPr>
            <a:r>
              <a:rPr lang="en-GB" dirty="0"/>
              <a:t>(Walker, 1991, p. 1).</a:t>
            </a:r>
          </a:p>
          <a:p>
            <a:endParaRPr lang="en-GB" dirty="0"/>
          </a:p>
        </p:txBody>
      </p:sp>
    </p:spTree>
    <p:extLst>
      <p:ext uri="{BB962C8B-B14F-4D97-AF65-F5344CB8AC3E}">
        <p14:creationId xmlns:p14="http://schemas.microsoft.com/office/powerpoint/2010/main" val="3597370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2083F6-5C87-446E-924A-254598498FCC}"/>
              </a:ext>
            </a:extLst>
          </p:cNvPr>
          <p:cNvSpPr>
            <a:spLocks noGrp="1"/>
          </p:cNvSpPr>
          <p:nvPr>
            <p:ph type="title"/>
          </p:nvPr>
        </p:nvSpPr>
        <p:spPr/>
        <p:txBody>
          <a:bodyPr/>
          <a:lstStyle/>
          <a:p>
            <a:r>
              <a:rPr lang="en-GB" dirty="0"/>
              <a:t>The Purpose of Punishment </a:t>
            </a:r>
          </a:p>
        </p:txBody>
      </p:sp>
      <p:sp>
        <p:nvSpPr>
          <p:cNvPr id="3" name="Content Placeholder 2">
            <a:extLst>
              <a:ext uri="{FF2B5EF4-FFF2-40B4-BE49-F238E27FC236}">
                <a16:creationId xmlns:a16="http://schemas.microsoft.com/office/drawing/2014/main" id="{645D7AF3-008E-45D9-B735-F7A36ADEAD04}"/>
              </a:ext>
            </a:extLst>
          </p:cNvPr>
          <p:cNvSpPr>
            <a:spLocks noGrp="1"/>
          </p:cNvSpPr>
          <p:nvPr>
            <p:ph sz="half" idx="1"/>
          </p:nvPr>
        </p:nvSpPr>
        <p:spPr/>
        <p:txBody>
          <a:bodyPr/>
          <a:lstStyle/>
          <a:p>
            <a:r>
              <a:rPr lang="en-GB" dirty="0"/>
              <a:t>Punishment, however, has different names. </a:t>
            </a:r>
          </a:p>
          <a:p>
            <a:endParaRPr lang="en-GB" dirty="0"/>
          </a:p>
        </p:txBody>
      </p:sp>
      <p:sp>
        <p:nvSpPr>
          <p:cNvPr id="5" name="Content Placeholder 4">
            <a:extLst>
              <a:ext uri="{FF2B5EF4-FFF2-40B4-BE49-F238E27FC236}">
                <a16:creationId xmlns:a16="http://schemas.microsoft.com/office/drawing/2014/main" id="{944F5DFD-BECB-446D-A048-50D436ACA387}"/>
              </a:ext>
            </a:extLst>
          </p:cNvPr>
          <p:cNvSpPr>
            <a:spLocks noGrp="1"/>
          </p:cNvSpPr>
          <p:nvPr>
            <p:ph sz="half" idx="2"/>
          </p:nvPr>
        </p:nvSpPr>
        <p:spPr/>
        <p:txBody>
          <a:bodyPr/>
          <a:lstStyle/>
          <a:p>
            <a:r>
              <a:rPr lang="en-GB" dirty="0"/>
              <a:t>When imposed by English-Speaking courts it is called </a:t>
            </a:r>
          </a:p>
          <a:p>
            <a:pPr lvl="1"/>
            <a:r>
              <a:rPr lang="en-GB" dirty="0"/>
              <a:t>‘sentencing’. </a:t>
            </a:r>
          </a:p>
          <a:p>
            <a:r>
              <a:rPr lang="en-GB" dirty="0"/>
              <a:t>In the Christin Church it is ‘penance’. In Schools, colleges, professional organisations, clubs, trade unions, and armed forces its name is </a:t>
            </a:r>
          </a:p>
          <a:p>
            <a:pPr lvl="1"/>
            <a:r>
              <a:rPr lang="en-GB" dirty="0"/>
              <a:t>‘disciplining’ or ‘penalising’.</a:t>
            </a:r>
          </a:p>
          <a:p>
            <a:pPr algn="r"/>
            <a:r>
              <a:rPr lang="en-GB" dirty="0"/>
              <a:t>(Walker, 1991, p. 1).</a:t>
            </a:r>
          </a:p>
          <a:p>
            <a:endParaRPr lang="en-GB" dirty="0"/>
          </a:p>
        </p:txBody>
      </p:sp>
    </p:spTree>
    <p:extLst>
      <p:ext uri="{BB962C8B-B14F-4D97-AF65-F5344CB8AC3E}">
        <p14:creationId xmlns:p14="http://schemas.microsoft.com/office/powerpoint/2010/main" val="2262804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68D5F-E2AA-4486-9C2B-97655CCA8A72}"/>
              </a:ext>
            </a:extLst>
          </p:cNvPr>
          <p:cNvSpPr>
            <a:spLocks noGrp="1"/>
          </p:cNvSpPr>
          <p:nvPr>
            <p:ph type="title"/>
          </p:nvPr>
        </p:nvSpPr>
        <p:spPr/>
        <p:txBody>
          <a:bodyPr/>
          <a:lstStyle/>
          <a:p>
            <a:r>
              <a:rPr lang="en-GB" dirty="0"/>
              <a:t>Punishment</a:t>
            </a:r>
          </a:p>
        </p:txBody>
      </p:sp>
      <p:sp>
        <p:nvSpPr>
          <p:cNvPr id="6" name="Content Placeholder 5">
            <a:extLst>
              <a:ext uri="{FF2B5EF4-FFF2-40B4-BE49-F238E27FC236}">
                <a16:creationId xmlns:a16="http://schemas.microsoft.com/office/drawing/2014/main" id="{3B62C3D5-3001-4DF7-9F69-121FD0ED3DD4}"/>
              </a:ext>
            </a:extLst>
          </p:cNvPr>
          <p:cNvSpPr>
            <a:spLocks noGrp="1"/>
          </p:cNvSpPr>
          <p:nvPr>
            <p:ph sz="half" idx="1"/>
          </p:nvPr>
        </p:nvSpPr>
        <p:spPr/>
        <p:txBody>
          <a:bodyPr/>
          <a:lstStyle/>
          <a:p>
            <a:r>
              <a:rPr lang="en-GB" dirty="0"/>
              <a:t>Punishment can be defined as:</a:t>
            </a:r>
          </a:p>
          <a:p>
            <a:pPr lvl="1"/>
            <a:r>
              <a:rPr lang="en-GB" dirty="0"/>
              <a:t>A deliberately negative response to an action that is deemed wrongful, inappropriate or criminal</a:t>
            </a:r>
          </a:p>
          <a:p>
            <a:pPr lvl="2"/>
            <a:r>
              <a:rPr lang="en-GB" dirty="0"/>
              <a:t>It is rule breaking behaviour followed by possibly unpleasant and definitely unwanted infliction</a:t>
            </a:r>
          </a:p>
          <a:p>
            <a:pPr lvl="2"/>
            <a:r>
              <a:rPr lang="en-GB" dirty="0"/>
              <a:t>Often referred to as ‘pain and suffering’ imposed on an offender</a:t>
            </a:r>
          </a:p>
          <a:p>
            <a:pPr lvl="2"/>
            <a:endParaRPr lang="en-GB" dirty="0"/>
          </a:p>
          <a:p>
            <a:pPr lvl="2"/>
            <a:endParaRPr lang="en-GB" dirty="0"/>
          </a:p>
          <a:p>
            <a:pPr lvl="2"/>
            <a:endParaRPr lang="en-GB" dirty="0"/>
          </a:p>
        </p:txBody>
      </p:sp>
      <p:sp>
        <p:nvSpPr>
          <p:cNvPr id="7" name="Content Placeholder 6">
            <a:extLst>
              <a:ext uri="{FF2B5EF4-FFF2-40B4-BE49-F238E27FC236}">
                <a16:creationId xmlns:a16="http://schemas.microsoft.com/office/drawing/2014/main" id="{3871EF00-57F5-4E8D-8C87-E153AE3DDABB}"/>
              </a:ext>
            </a:extLst>
          </p:cNvPr>
          <p:cNvSpPr>
            <a:spLocks noGrp="1"/>
          </p:cNvSpPr>
          <p:nvPr>
            <p:ph sz="half" idx="2"/>
          </p:nvPr>
        </p:nvSpPr>
        <p:spPr/>
        <p:txBody>
          <a:bodyPr/>
          <a:lstStyle/>
          <a:p>
            <a:pPr lvl="1"/>
            <a:r>
              <a:rPr lang="en-GB" dirty="0" err="1"/>
              <a:t>Primoratz</a:t>
            </a:r>
            <a:r>
              <a:rPr lang="en-GB" dirty="0"/>
              <a:t> (1989) and other find this view too marrow,</a:t>
            </a:r>
          </a:p>
          <a:p>
            <a:pPr lvl="2"/>
            <a:r>
              <a:rPr lang="en-GB" dirty="0"/>
              <a:t>Especially in the context of an increasingly optimistic discourse concerning humanitarian prison</a:t>
            </a:r>
          </a:p>
          <a:p>
            <a:pPr lvl="2"/>
            <a:r>
              <a:rPr lang="en-GB" dirty="0"/>
              <a:t>Punishment thus need not inflict pain, physical or mental</a:t>
            </a:r>
          </a:p>
          <a:p>
            <a:endParaRPr lang="en-GB" dirty="0"/>
          </a:p>
        </p:txBody>
      </p:sp>
    </p:spTree>
    <p:extLst>
      <p:ext uri="{BB962C8B-B14F-4D97-AF65-F5344CB8AC3E}">
        <p14:creationId xmlns:p14="http://schemas.microsoft.com/office/powerpoint/2010/main" val="2915526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D8D79-C386-4E7E-93F4-34A1DAEFBDA9}"/>
              </a:ext>
            </a:extLst>
          </p:cNvPr>
          <p:cNvSpPr>
            <a:spLocks noGrp="1"/>
          </p:cNvSpPr>
          <p:nvPr>
            <p:ph type="title"/>
          </p:nvPr>
        </p:nvSpPr>
        <p:spPr>
          <a:xfrm>
            <a:off x="643466" y="786383"/>
            <a:ext cx="3517567" cy="2093975"/>
          </a:xfrm>
        </p:spPr>
        <p:txBody>
          <a:bodyPr anchor="b">
            <a:normAutofit/>
          </a:bodyPr>
          <a:lstStyle/>
          <a:p>
            <a:r>
              <a:rPr lang="en-GB" dirty="0"/>
              <a:t>The Seven Features of Punishment</a:t>
            </a:r>
          </a:p>
        </p:txBody>
      </p:sp>
      <p:sp>
        <p:nvSpPr>
          <p:cNvPr id="7" name="Content Placeholder 6">
            <a:extLst>
              <a:ext uri="{FF2B5EF4-FFF2-40B4-BE49-F238E27FC236}">
                <a16:creationId xmlns:a16="http://schemas.microsoft.com/office/drawing/2014/main" id="{59270D65-0DBE-48A1-A79B-BD0308F41D82}"/>
              </a:ext>
            </a:extLst>
          </p:cNvPr>
          <p:cNvSpPr>
            <a:spLocks noGrp="1"/>
          </p:cNvSpPr>
          <p:nvPr>
            <p:ph type="body" sz="half" idx="2"/>
          </p:nvPr>
        </p:nvSpPr>
        <p:spPr>
          <a:xfrm>
            <a:off x="643465" y="3043050"/>
            <a:ext cx="3517567" cy="3064505"/>
          </a:xfrm>
        </p:spPr>
        <p:txBody>
          <a:bodyPr>
            <a:normAutofit/>
          </a:bodyPr>
          <a:lstStyle/>
          <a:p>
            <a:r>
              <a:rPr lang="en-GB" dirty="0"/>
              <a:t>Walker (1989) proposes that these ‘seven points’ establish the main tenets of punishment</a:t>
            </a:r>
          </a:p>
          <a:p>
            <a:pPr lvl="1"/>
            <a:r>
              <a:rPr lang="en-GB" sz="1800">
                <a:solidFill>
                  <a:srgbClr val="FFFFFF"/>
                </a:solidFill>
              </a:rPr>
              <a:t>It is thus unpleasant and deliberate, carried out by an authorised human agency (the criminal justice system) because a rule or a law has been broken.</a:t>
            </a:r>
          </a:p>
        </p:txBody>
      </p:sp>
      <p:graphicFrame>
        <p:nvGraphicFramePr>
          <p:cNvPr id="9" name="Content Placeholder 2">
            <a:extLst>
              <a:ext uri="{FF2B5EF4-FFF2-40B4-BE49-F238E27FC236}">
                <a16:creationId xmlns:a16="http://schemas.microsoft.com/office/drawing/2014/main" id="{C57F5C11-F826-4417-9495-C8D9F00C22A5}"/>
              </a:ext>
            </a:extLst>
          </p:cNvPr>
          <p:cNvGraphicFramePr>
            <a:graphicFrameLocks noGrp="1"/>
          </p:cNvGraphicFramePr>
          <p:nvPr>
            <p:ph idx="1"/>
            <p:extLst>
              <p:ext uri="{D42A27DB-BD31-4B8C-83A1-F6EECF244321}">
                <p14:modId xmlns:p14="http://schemas.microsoft.com/office/powerpoint/2010/main" val="1377110798"/>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7450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rson walking up a stairs">
            <a:extLst>
              <a:ext uri="{FF2B5EF4-FFF2-40B4-BE49-F238E27FC236}">
                <a16:creationId xmlns:a16="http://schemas.microsoft.com/office/drawing/2014/main" id="{3BFBAA25-B452-4D16-83BD-681828BA8029}"/>
              </a:ext>
            </a:extLst>
          </p:cNvPr>
          <p:cNvPicPr>
            <a:picLocks noChangeAspect="1"/>
          </p:cNvPicPr>
          <p:nvPr/>
        </p:nvPicPr>
        <p:blipFill rotWithShape="1">
          <a:blip r:embed="rId2"/>
          <a:srcRect t="18371" b="25371"/>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D2A9CF4C-25D4-4752-9217-31A2B64B78A4}"/>
              </a:ext>
            </a:extLst>
          </p:cNvPr>
          <p:cNvSpPr>
            <a:spLocks noGrp="1"/>
          </p:cNvSpPr>
          <p:nvPr>
            <p:ph type="title"/>
          </p:nvPr>
        </p:nvSpPr>
        <p:spPr>
          <a:xfrm>
            <a:off x="1097279" y="4799362"/>
            <a:ext cx="10113645" cy="743682"/>
          </a:xfrm>
        </p:spPr>
        <p:txBody>
          <a:bodyPr anchor="b">
            <a:normAutofit/>
          </a:bodyPr>
          <a:lstStyle/>
          <a:p>
            <a:r>
              <a:rPr lang="en-US" dirty="0"/>
              <a:t>Utilitarianism</a:t>
            </a:r>
            <a:endParaRPr lang="en-GB" dirty="0"/>
          </a:p>
        </p:txBody>
      </p:sp>
      <p:sp>
        <p:nvSpPr>
          <p:cNvPr id="10" name="Text Placeholder 3">
            <a:extLst>
              <a:ext uri="{FF2B5EF4-FFF2-40B4-BE49-F238E27FC236}">
                <a16:creationId xmlns:a16="http://schemas.microsoft.com/office/drawing/2014/main" id="{3E77BBE7-0F15-45D5-B2DE-D92536C054A9}"/>
              </a:ext>
            </a:extLst>
          </p:cNvPr>
          <p:cNvSpPr>
            <a:spLocks noGrp="1"/>
          </p:cNvSpPr>
          <p:nvPr>
            <p:ph type="body" sz="half" idx="2"/>
          </p:nvPr>
        </p:nvSpPr>
        <p:spPr>
          <a:xfrm>
            <a:off x="1097279" y="5715000"/>
            <a:ext cx="10113264" cy="609600"/>
          </a:xfrm>
        </p:spPr>
        <p:txBody>
          <a:bodyPr/>
          <a:lstStyle/>
          <a:p>
            <a:endParaRPr lang="en-US"/>
          </a:p>
        </p:txBody>
      </p:sp>
    </p:spTree>
    <p:extLst>
      <p:ext uri="{BB962C8B-B14F-4D97-AF65-F5344CB8AC3E}">
        <p14:creationId xmlns:p14="http://schemas.microsoft.com/office/powerpoint/2010/main" val="459175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26DAE3-731F-4DAB-87CF-F513BF14234F}"/>
              </a:ext>
            </a:extLst>
          </p:cNvPr>
          <p:cNvSpPr>
            <a:spLocks noGrp="1"/>
          </p:cNvSpPr>
          <p:nvPr>
            <p:ph type="title"/>
          </p:nvPr>
        </p:nvSpPr>
        <p:spPr>
          <a:xfrm>
            <a:off x="1097280" y="286603"/>
            <a:ext cx="10058400" cy="1450757"/>
          </a:xfrm>
        </p:spPr>
        <p:txBody>
          <a:bodyPr anchor="b">
            <a:normAutofit/>
          </a:bodyPr>
          <a:lstStyle/>
          <a:p>
            <a:r>
              <a:rPr lang="en-GB" dirty="0"/>
              <a:t>Utilitarianism</a:t>
            </a:r>
          </a:p>
        </p:txBody>
      </p:sp>
      <p:graphicFrame>
        <p:nvGraphicFramePr>
          <p:cNvPr id="8" name="Content Placeholder 5">
            <a:extLst>
              <a:ext uri="{FF2B5EF4-FFF2-40B4-BE49-F238E27FC236}">
                <a16:creationId xmlns:a16="http://schemas.microsoft.com/office/drawing/2014/main" id="{C42E28FA-602C-468B-95AC-980C62DE8F4A}"/>
              </a:ext>
            </a:extLst>
          </p:cNvPr>
          <p:cNvGraphicFramePr>
            <a:graphicFrameLocks noGrp="1"/>
          </p:cNvGraphicFramePr>
          <p:nvPr>
            <p:ph idx="1"/>
            <p:extLst>
              <p:ext uri="{D42A27DB-BD31-4B8C-83A1-F6EECF244321}">
                <p14:modId xmlns:p14="http://schemas.microsoft.com/office/powerpoint/2010/main" val="3049051715"/>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03751AB9-FCC1-4426-9661-190CCACDF421}"/>
              </a:ext>
            </a:extLst>
          </p:cNvPr>
          <p:cNvSpPr txBox="1"/>
          <p:nvPr/>
        </p:nvSpPr>
        <p:spPr>
          <a:xfrm>
            <a:off x="7358063" y="5869092"/>
            <a:ext cx="6094638" cy="369332"/>
          </a:xfrm>
          <a:prstGeom prst="rect">
            <a:avLst/>
          </a:prstGeom>
          <a:noFill/>
        </p:spPr>
        <p:txBody>
          <a:bodyPr wrap="square">
            <a:spAutoFit/>
          </a:bodyPr>
          <a:lstStyle/>
          <a:p>
            <a:pPr lvl="0"/>
            <a:r>
              <a:rPr lang="en-GB" dirty="0"/>
              <a:t>(Bentham, 1970, originally 1789: 15).</a:t>
            </a:r>
            <a:endParaRPr lang="en-US" dirty="0"/>
          </a:p>
        </p:txBody>
      </p:sp>
    </p:spTree>
    <p:extLst>
      <p:ext uri="{BB962C8B-B14F-4D97-AF65-F5344CB8AC3E}">
        <p14:creationId xmlns:p14="http://schemas.microsoft.com/office/powerpoint/2010/main" val="2445268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EB88-B78A-4978-A265-241F3BCA6F60}"/>
              </a:ext>
            </a:extLst>
          </p:cNvPr>
          <p:cNvSpPr>
            <a:spLocks noGrp="1"/>
          </p:cNvSpPr>
          <p:nvPr>
            <p:ph type="title"/>
          </p:nvPr>
        </p:nvSpPr>
        <p:spPr/>
        <p:txBody>
          <a:bodyPr/>
          <a:lstStyle/>
          <a:p>
            <a:r>
              <a:rPr lang="en-GB" dirty="0"/>
              <a:t>Utilitarianism: </a:t>
            </a:r>
            <a:br>
              <a:rPr lang="en-GB" dirty="0"/>
            </a:br>
            <a:r>
              <a:rPr lang="en-GB" dirty="0"/>
              <a:t>Act Based</a:t>
            </a:r>
          </a:p>
        </p:txBody>
      </p:sp>
      <p:sp>
        <p:nvSpPr>
          <p:cNvPr id="3" name="Content Placeholder 2">
            <a:extLst>
              <a:ext uri="{FF2B5EF4-FFF2-40B4-BE49-F238E27FC236}">
                <a16:creationId xmlns:a16="http://schemas.microsoft.com/office/drawing/2014/main" id="{C85C0C85-76FD-4AE1-888A-7FB2E88E2139}"/>
              </a:ext>
            </a:extLst>
          </p:cNvPr>
          <p:cNvSpPr>
            <a:spLocks noGrp="1"/>
          </p:cNvSpPr>
          <p:nvPr>
            <p:ph sz="half" idx="1"/>
          </p:nvPr>
        </p:nvSpPr>
        <p:spPr/>
        <p:txBody>
          <a:bodyPr/>
          <a:lstStyle/>
          <a:p>
            <a:r>
              <a:rPr lang="en-GB" dirty="0"/>
              <a:t>Bethan and Beccaria considered that the behaviour of human beings to be motivated by two masters</a:t>
            </a:r>
          </a:p>
          <a:p>
            <a:pPr lvl="1"/>
            <a:r>
              <a:rPr lang="en-GB" dirty="0"/>
              <a:t>Pain</a:t>
            </a:r>
          </a:p>
          <a:p>
            <a:pPr lvl="1"/>
            <a:r>
              <a:rPr lang="en-GB" dirty="0"/>
              <a:t>Pleasure </a:t>
            </a:r>
          </a:p>
          <a:p>
            <a:pPr lvl="1"/>
            <a:endParaRPr lang="en-GB" dirty="0"/>
          </a:p>
          <a:p>
            <a:pPr lvl="1"/>
            <a:endParaRPr lang="en-GB" dirty="0"/>
          </a:p>
        </p:txBody>
      </p:sp>
      <p:sp>
        <p:nvSpPr>
          <p:cNvPr id="4" name="Content Placeholder 3">
            <a:extLst>
              <a:ext uri="{FF2B5EF4-FFF2-40B4-BE49-F238E27FC236}">
                <a16:creationId xmlns:a16="http://schemas.microsoft.com/office/drawing/2014/main" id="{BC5FD433-C5DE-40A2-815C-E3CED70DCD8A}"/>
              </a:ext>
            </a:extLst>
          </p:cNvPr>
          <p:cNvSpPr>
            <a:spLocks noGrp="1"/>
          </p:cNvSpPr>
          <p:nvPr>
            <p:ph sz="half" idx="2"/>
          </p:nvPr>
        </p:nvSpPr>
        <p:spPr/>
        <p:txBody>
          <a:bodyPr/>
          <a:lstStyle/>
          <a:p>
            <a:r>
              <a:rPr lang="en-GB" dirty="0"/>
              <a:t>Thus, utility exists when pleasure</a:t>
            </a:r>
          </a:p>
          <a:p>
            <a:pPr lvl="1"/>
            <a:r>
              <a:rPr lang="en-GB" dirty="0"/>
              <a:t>Which for utilitarians means </a:t>
            </a:r>
          </a:p>
          <a:p>
            <a:pPr lvl="2"/>
            <a:r>
              <a:rPr lang="en-GB" dirty="0"/>
              <a:t>Benefit</a:t>
            </a:r>
          </a:p>
          <a:p>
            <a:pPr lvl="2"/>
            <a:r>
              <a:rPr lang="en-GB" dirty="0"/>
              <a:t>Advantage</a:t>
            </a:r>
          </a:p>
          <a:p>
            <a:pPr lvl="2"/>
            <a:r>
              <a:rPr lang="en-GB" dirty="0"/>
              <a:t>Good </a:t>
            </a:r>
          </a:p>
          <a:p>
            <a:pPr lvl="2"/>
            <a:r>
              <a:rPr lang="en-GB" dirty="0"/>
              <a:t>Or happiness</a:t>
            </a:r>
          </a:p>
          <a:p>
            <a:pPr lvl="1"/>
            <a:r>
              <a:rPr lang="en-GB" dirty="0"/>
              <a:t>are maximised</a:t>
            </a:r>
          </a:p>
          <a:p>
            <a:pPr lvl="2"/>
            <a:r>
              <a:rPr lang="en-GB" dirty="0"/>
              <a:t>and pain is minimised</a:t>
            </a:r>
          </a:p>
          <a:p>
            <a:pPr marL="384048" lvl="2" indent="0" algn="r">
              <a:buNone/>
            </a:pPr>
            <a:r>
              <a:rPr lang="en-GB" dirty="0"/>
              <a:t>(Burke, 2012)</a:t>
            </a:r>
          </a:p>
        </p:txBody>
      </p:sp>
    </p:spTree>
    <p:extLst>
      <p:ext uri="{BB962C8B-B14F-4D97-AF65-F5344CB8AC3E}">
        <p14:creationId xmlns:p14="http://schemas.microsoft.com/office/powerpoint/2010/main" val="2493095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540C3-FD8C-44BE-94B4-7ECFC6C66C39}"/>
              </a:ext>
            </a:extLst>
          </p:cNvPr>
          <p:cNvSpPr>
            <a:spLocks noGrp="1"/>
          </p:cNvSpPr>
          <p:nvPr>
            <p:ph type="title"/>
          </p:nvPr>
        </p:nvSpPr>
        <p:spPr>
          <a:xfrm>
            <a:off x="1097280" y="286603"/>
            <a:ext cx="10058400" cy="1450757"/>
          </a:xfrm>
        </p:spPr>
        <p:txBody>
          <a:bodyPr anchor="b">
            <a:normAutofit/>
          </a:bodyPr>
          <a:lstStyle/>
          <a:p>
            <a:r>
              <a:rPr lang="en-GB" dirty="0"/>
              <a:t>Utilitarianism: </a:t>
            </a:r>
            <a:br>
              <a:rPr lang="en-GB" dirty="0"/>
            </a:br>
            <a:r>
              <a:rPr lang="en-GB" dirty="0"/>
              <a:t>Rule Based</a:t>
            </a:r>
          </a:p>
        </p:txBody>
      </p:sp>
      <p:graphicFrame>
        <p:nvGraphicFramePr>
          <p:cNvPr id="5" name="Content Placeholder 2">
            <a:extLst>
              <a:ext uri="{FF2B5EF4-FFF2-40B4-BE49-F238E27FC236}">
                <a16:creationId xmlns:a16="http://schemas.microsoft.com/office/drawing/2014/main" id="{96F18126-A793-48B9-964E-FF71A48EB188}"/>
              </a:ext>
            </a:extLst>
          </p:cNvPr>
          <p:cNvGraphicFramePr>
            <a:graphicFrameLocks noGrp="1"/>
          </p:cNvGraphicFramePr>
          <p:nvPr>
            <p:ph idx="1"/>
            <p:extLst>
              <p:ext uri="{D42A27DB-BD31-4B8C-83A1-F6EECF244321}">
                <p14:modId xmlns:p14="http://schemas.microsoft.com/office/powerpoint/2010/main" val="1569973889"/>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8DB6D87-CAD8-4788-8139-A37A49036BD4}"/>
              </a:ext>
            </a:extLst>
          </p:cNvPr>
          <p:cNvSpPr txBox="1"/>
          <p:nvPr/>
        </p:nvSpPr>
        <p:spPr>
          <a:xfrm>
            <a:off x="5694031" y="6386731"/>
            <a:ext cx="6097604" cy="369332"/>
          </a:xfrm>
          <a:prstGeom prst="rect">
            <a:avLst/>
          </a:prstGeom>
          <a:noFill/>
        </p:spPr>
        <p:txBody>
          <a:bodyPr wrap="square">
            <a:spAutoFit/>
          </a:bodyPr>
          <a:lstStyle/>
          <a:p>
            <a:pPr marL="384048" lvl="2" indent="0" algn="r">
              <a:buNone/>
            </a:pPr>
            <a:r>
              <a:rPr lang="en-GB" dirty="0">
                <a:solidFill>
                  <a:schemeClr val="bg1"/>
                </a:solidFill>
              </a:rPr>
              <a:t>(Burke, 2012)</a:t>
            </a:r>
          </a:p>
        </p:txBody>
      </p:sp>
    </p:spTree>
    <p:extLst>
      <p:ext uri="{BB962C8B-B14F-4D97-AF65-F5344CB8AC3E}">
        <p14:creationId xmlns:p14="http://schemas.microsoft.com/office/powerpoint/2010/main" val="342452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02513-9761-4618-9AAE-E559CFB1B636}"/>
              </a:ext>
            </a:extLst>
          </p:cNvPr>
          <p:cNvSpPr>
            <a:spLocks noGrp="1"/>
          </p:cNvSpPr>
          <p:nvPr>
            <p:ph type="title"/>
          </p:nvPr>
        </p:nvSpPr>
        <p:spPr/>
        <p:txBody>
          <a:bodyPr/>
          <a:lstStyle/>
          <a:p>
            <a:r>
              <a:rPr lang="en-GB" dirty="0"/>
              <a:t>Utilitarianism:</a:t>
            </a:r>
            <a:br>
              <a:rPr lang="en-GB" dirty="0"/>
            </a:br>
            <a:r>
              <a:rPr lang="en-GB" dirty="0"/>
              <a:t>Goal-Based Theory	</a:t>
            </a:r>
          </a:p>
        </p:txBody>
      </p:sp>
      <p:sp>
        <p:nvSpPr>
          <p:cNvPr id="3" name="Content Placeholder 2">
            <a:extLst>
              <a:ext uri="{FF2B5EF4-FFF2-40B4-BE49-F238E27FC236}">
                <a16:creationId xmlns:a16="http://schemas.microsoft.com/office/drawing/2014/main" id="{E92853E6-20A5-4765-8FF6-785CA358EFA2}"/>
              </a:ext>
            </a:extLst>
          </p:cNvPr>
          <p:cNvSpPr>
            <a:spLocks noGrp="1"/>
          </p:cNvSpPr>
          <p:nvPr>
            <p:ph sz="half" idx="1"/>
          </p:nvPr>
        </p:nvSpPr>
        <p:spPr/>
        <p:txBody>
          <a:bodyPr/>
          <a:lstStyle/>
          <a:p>
            <a:r>
              <a:rPr lang="en-GB" dirty="0"/>
              <a:t>Goal-based theory</a:t>
            </a:r>
          </a:p>
          <a:p>
            <a:pPr lvl="1"/>
            <a:r>
              <a:rPr lang="en-GB" dirty="0"/>
              <a:t>It assesses actions in terms of propensity to generate and maximise happiness</a:t>
            </a:r>
          </a:p>
          <a:p>
            <a:pPr marL="201168" lvl="1" indent="0" algn="r">
              <a:buNone/>
            </a:pPr>
            <a:r>
              <a:rPr lang="en-GB" dirty="0"/>
              <a:t>(Davies &amp; Holdcroft, 1991)</a:t>
            </a:r>
          </a:p>
        </p:txBody>
      </p:sp>
      <p:sp>
        <p:nvSpPr>
          <p:cNvPr id="4" name="Content Placeholder 3">
            <a:extLst>
              <a:ext uri="{FF2B5EF4-FFF2-40B4-BE49-F238E27FC236}">
                <a16:creationId xmlns:a16="http://schemas.microsoft.com/office/drawing/2014/main" id="{CB3BA1F9-47BE-40CE-B71E-C6EBD227BBF6}"/>
              </a:ext>
            </a:extLst>
          </p:cNvPr>
          <p:cNvSpPr>
            <a:spLocks noGrp="1"/>
          </p:cNvSpPr>
          <p:nvPr>
            <p:ph sz="half" idx="2"/>
          </p:nvPr>
        </p:nvSpPr>
        <p:spPr/>
        <p:txBody>
          <a:bodyPr/>
          <a:lstStyle/>
          <a:p>
            <a:r>
              <a:rPr lang="en-GB" dirty="0"/>
              <a:t>Often described as</a:t>
            </a:r>
          </a:p>
          <a:p>
            <a:pPr lvl="1"/>
            <a:r>
              <a:rPr lang="en-GB" dirty="0"/>
              <a:t>The greatest good for the greatest number’</a:t>
            </a:r>
          </a:p>
          <a:p>
            <a:pPr lvl="1"/>
            <a:r>
              <a:rPr lang="en-GB" dirty="0"/>
              <a:t>A particular punishment</a:t>
            </a:r>
          </a:p>
          <a:p>
            <a:pPr lvl="1"/>
            <a:r>
              <a:rPr lang="en-GB" dirty="0"/>
              <a:t>Whether for a group of individual</a:t>
            </a:r>
          </a:p>
          <a:p>
            <a:pPr lvl="1"/>
            <a:r>
              <a:rPr lang="en-GB" dirty="0"/>
              <a:t>Has utility if it benefits the greater consensus</a:t>
            </a:r>
          </a:p>
          <a:p>
            <a:pPr lvl="1"/>
            <a:r>
              <a:rPr lang="en-GB" dirty="0"/>
              <a:t>For example society.</a:t>
            </a:r>
          </a:p>
          <a:p>
            <a:pPr lvl="1"/>
            <a:endParaRPr lang="en-GB" dirty="0"/>
          </a:p>
        </p:txBody>
      </p:sp>
    </p:spTree>
    <p:extLst>
      <p:ext uri="{BB962C8B-B14F-4D97-AF65-F5344CB8AC3E}">
        <p14:creationId xmlns:p14="http://schemas.microsoft.com/office/powerpoint/2010/main" val="3342064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CACF6-4D97-4D69-B2AA-C3775C2C5951}"/>
              </a:ext>
            </a:extLst>
          </p:cNvPr>
          <p:cNvSpPr>
            <a:spLocks noGrp="1"/>
          </p:cNvSpPr>
          <p:nvPr>
            <p:ph type="title"/>
          </p:nvPr>
        </p:nvSpPr>
        <p:spPr>
          <a:xfrm>
            <a:off x="1097280" y="286603"/>
            <a:ext cx="10058400" cy="1450757"/>
          </a:xfrm>
        </p:spPr>
        <p:txBody>
          <a:bodyPr anchor="b">
            <a:normAutofit/>
          </a:bodyPr>
          <a:lstStyle/>
          <a:p>
            <a:r>
              <a:rPr lang="en-GB"/>
              <a:t>Utilitarianisms:</a:t>
            </a:r>
            <a:br>
              <a:rPr lang="en-GB"/>
            </a:br>
            <a:r>
              <a:rPr lang="en-GB"/>
              <a:t>Consequentialist	</a:t>
            </a:r>
          </a:p>
        </p:txBody>
      </p:sp>
      <p:graphicFrame>
        <p:nvGraphicFramePr>
          <p:cNvPr id="5" name="Content Placeholder 2">
            <a:extLst>
              <a:ext uri="{FF2B5EF4-FFF2-40B4-BE49-F238E27FC236}">
                <a16:creationId xmlns:a16="http://schemas.microsoft.com/office/drawing/2014/main" id="{CEFEC26E-5BE5-42FF-9B7F-6FF2DEC0A7A1}"/>
              </a:ext>
            </a:extLst>
          </p:cNvPr>
          <p:cNvGraphicFramePr>
            <a:graphicFrameLocks noGrp="1"/>
          </p:cNvGraphicFramePr>
          <p:nvPr>
            <p:ph idx="1"/>
            <p:extLst>
              <p:ext uri="{D42A27DB-BD31-4B8C-83A1-F6EECF244321}">
                <p14:modId xmlns:p14="http://schemas.microsoft.com/office/powerpoint/2010/main" val="3754865622"/>
              </p:ext>
            </p:extLst>
          </p:nvPr>
        </p:nvGraphicFramePr>
        <p:xfrm>
          <a:off x="1097280" y="2108201"/>
          <a:ext cx="10058400" cy="4023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8B141FA-78DF-41EB-834F-A4A2A76E81AC}"/>
              </a:ext>
            </a:extLst>
          </p:cNvPr>
          <p:cNvSpPr txBox="1"/>
          <p:nvPr/>
        </p:nvSpPr>
        <p:spPr>
          <a:xfrm>
            <a:off x="5431292" y="6488668"/>
            <a:ext cx="6094638" cy="369332"/>
          </a:xfrm>
          <a:prstGeom prst="rect">
            <a:avLst/>
          </a:prstGeom>
          <a:noFill/>
        </p:spPr>
        <p:txBody>
          <a:bodyPr wrap="square">
            <a:spAutoFit/>
          </a:bodyPr>
          <a:lstStyle/>
          <a:p>
            <a:pPr marL="201168" lvl="1" indent="0" algn="r">
              <a:buNone/>
            </a:pPr>
            <a:r>
              <a:rPr lang="en-GB" dirty="0">
                <a:solidFill>
                  <a:schemeClr val="bg1"/>
                </a:solidFill>
              </a:rPr>
              <a:t>(Davies &amp; Holdcroft, 1991)</a:t>
            </a:r>
          </a:p>
        </p:txBody>
      </p:sp>
    </p:spTree>
    <p:extLst>
      <p:ext uri="{BB962C8B-B14F-4D97-AF65-F5344CB8AC3E}">
        <p14:creationId xmlns:p14="http://schemas.microsoft.com/office/powerpoint/2010/main" val="3541566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4C142-5420-4F1B-9385-6C7FA3E57966}"/>
              </a:ext>
            </a:extLst>
          </p:cNvPr>
          <p:cNvSpPr>
            <a:spLocks noGrp="1"/>
          </p:cNvSpPr>
          <p:nvPr>
            <p:ph type="title"/>
          </p:nvPr>
        </p:nvSpPr>
        <p:spPr/>
        <p:txBody>
          <a:bodyPr/>
          <a:lstStyle/>
          <a:p>
            <a:r>
              <a:rPr lang="en-GB" dirty="0"/>
              <a:t>Utilitarianism:</a:t>
            </a:r>
            <a:br>
              <a:rPr lang="en-GB" dirty="0"/>
            </a:br>
            <a:r>
              <a:rPr lang="en-GB" dirty="0"/>
              <a:t>Criticisms</a:t>
            </a:r>
          </a:p>
        </p:txBody>
      </p:sp>
      <p:sp>
        <p:nvSpPr>
          <p:cNvPr id="3" name="Content Placeholder 2">
            <a:extLst>
              <a:ext uri="{FF2B5EF4-FFF2-40B4-BE49-F238E27FC236}">
                <a16:creationId xmlns:a16="http://schemas.microsoft.com/office/drawing/2014/main" id="{593D3743-5047-4768-83EB-AB2DE392EBAB}"/>
              </a:ext>
            </a:extLst>
          </p:cNvPr>
          <p:cNvSpPr>
            <a:spLocks noGrp="1"/>
          </p:cNvSpPr>
          <p:nvPr>
            <p:ph idx="1"/>
          </p:nvPr>
        </p:nvSpPr>
        <p:spPr/>
        <p:txBody>
          <a:bodyPr>
            <a:normAutofit fontScale="85000" lnSpcReduction="10000"/>
          </a:bodyPr>
          <a:lstStyle/>
          <a:p>
            <a:r>
              <a:rPr lang="en-GB" dirty="0"/>
              <a:t>Utility leaves very little room for </a:t>
            </a:r>
          </a:p>
          <a:p>
            <a:pPr lvl="1"/>
            <a:r>
              <a:rPr lang="en-GB" dirty="0"/>
              <a:t>Mercy</a:t>
            </a:r>
          </a:p>
          <a:p>
            <a:r>
              <a:rPr lang="en-GB" dirty="0"/>
              <a:t>And/or mitigating circumstances </a:t>
            </a:r>
          </a:p>
          <a:p>
            <a:r>
              <a:rPr lang="en-GB" dirty="0"/>
              <a:t>Smart (1969, p. 224-225) observed that for the utilitarian mitigation can never be legitimate, </a:t>
            </a:r>
          </a:p>
          <a:p>
            <a:r>
              <a:rPr lang="en-GB" dirty="0"/>
              <a:t>There is no point for the statement</a:t>
            </a:r>
          </a:p>
          <a:p>
            <a:pPr lvl="1"/>
            <a:r>
              <a:rPr lang="en-GB" i="1" dirty="0"/>
              <a:t>I shall act mercifully </a:t>
            </a:r>
          </a:p>
          <a:p>
            <a:r>
              <a:rPr lang="en-GB" dirty="0"/>
              <a:t>It can only mean</a:t>
            </a:r>
          </a:p>
          <a:p>
            <a:pPr lvl="1"/>
            <a:r>
              <a:rPr lang="en-GB" i="1" dirty="0"/>
              <a:t>I shall impose a penalty less than the one which will produce the most good</a:t>
            </a:r>
          </a:p>
          <a:p>
            <a:r>
              <a:rPr lang="en-GB" dirty="0"/>
              <a:t>Which in turn can only mean</a:t>
            </a:r>
          </a:p>
          <a:p>
            <a:pPr lvl="1"/>
            <a:r>
              <a:rPr lang="en-GB" i="1" dirty="0"/>
              <a:t>I shall impose a penalty less than the one which will produce most good because this action is the one which will produce most good</a:t>
            </a:r>
          </a:p>
          <a:p>
            <a:pPr marL="201168" lvl="1" indent="0">
              <a:buNone/>
            </a:pPr>
            <a:endParaRPr lang="en-GB" dirty="0"/>
          </a:p>
        </p:txBody>
      </p:sp>
    </p:spTree>
    <p:extLst>
      <p:ext uri="{BB962C8B-B14F-4D97-AF65-F5344CB8AC3E}">
        <p14:creationId xmlns:p14="http://schemas.microsoft.com/office/powerpoint/2010/main" val="3584681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6146A-E99E-4028-87F0-3EBA17E01675}"/>
              </a:ext>
            </a:extLst>
          </p:cNvPr>
          <p:cNvSpPr>
            <a:spLocks noGrp="1"/>
          </p:cNvSpPr>
          <p:nvPr>
            <p:ph type="title"/>
          </p:nvPr>
        </p:nvSpPr>
        <p:spPr>
          <a:xfrm>
            <a:off x="1097279" y="4799362"/>
            <a:ext cx="10113645" cy="743682"/>
          </a:xfrm>
        </p:spPr>
        <p:txBody>
          <a:bodyPr anchor="b">
            <a:normAutofit/>
          </a:bodyPr>
          <a:lstStyle/>
          <a:p>
            <a:r>
              <a:rPr lang="en-US" dirty="0"/>
              <a:t>Deterrence</a:t>
            </a:r>
            <a:endParaRPr lang="en-GB" dirty="0"/>
          </a:p>
        </p:txBody>
      </p:sp>
      <p:sp>
        <p:nvSpPr>
          <p:cNvPr id="10" name="Text Placeholder 3">
            <a:extLst>
              <a:ext uri="{FF2B5EF4-FFF2-40B4-BE49-F238E27FC236}">
                <a16:creationId xmlns:a16="http://schemas.microsoft.com/office/drawing/2014/main" id="{D99BA959-5C33-4D51-BDB5-9684624A5997}"/>
              </a:ext>
            </a:extLst>
          </p:cNvPr>
          <p:cNvSpPr>
            <a:spLocks noGrp="1"/>
          </p:cNvSpPr>
          <p:nvPr>
            <p:ph type="body" sz="half" idx="2"/>
          </p:nvPr>
        </p:nvSpPr>
        <p:spPr>
          <a:xfrm>
            <a:off x="1097279" y="5715000"/>
            <a:ext cx="10113264" cy="609600"/>
          </a:xfrm>
        </p:spPr>
        <p:txBody>
          <a:bodyPr/>
          <a:lstStyle/>
          <a:p>
            <a:endParaRPr lang="en-US" dirty="0"/>
          </a:p>
        </p:txBody>
      </p:sp>
      <p:pic>
        <p:nvPicPr>
          <p:cNvPr id="1026" name="Picture 2" descr="See the source image">
            <a:extLst>
              <a:ext uri="{FF2B5EF4-FFF2-40B4-BE49-F238E27FC236}">
                <a16:creationId xmlns:a16="http://schemas.microsoft.com/office/drawing/2014/main" id="{78D2F9B1-BDBD-4516-9B2C-703B22C0A2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4627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6701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D30F13-7F50-4F87-BE5D-DE79B45D6283}"/>
              </a:ext>
            </a:extLst>
          </p:cNvPr>
          <p:cNvSpPr>
            <a:spLocks noGrp="1"/>
          </p:cNvSpPr>
          <p:nvPr>
            <p:ph type="title"/>
          </p:nvPr>
        </p:nvSpPr>
        <p:spPr/>
        <p:txBody>
          <a:bodyPr/>
          <a:lstStyle/>
          <a:p>
            <a:r>
              <a:rPr lang="en-GB" dirty="0"/>
              <a:t>Deterrence</a:t>
            </a:r>
          </a:p>
        </p:txBody>
      </p:sp>
      <p:sp>
        <p:nvSpPr>
          <p:cNvPr id="8" name="Content Placeholder 7">
            <a:extLst>
              <a:ext uri="{FF2B5EF4-FFF2-40B4-BE49-F238E27FC236}">
                <a16:creationId xmlns:a16="http://schemas.microsoft.com/office/drawing/2014/main" id="{1F034AEE-2B8C-4BB1-9832-94FDB00D006D}"/>
              </a:ext>
            </a:extLst>
          </p:cNvPr>
          <p:cNvSpPr>
            <a:spLocks noGrp="1"/>
          </p:cNvSpPr>
          <p:nvPr>
            <p:ph sz="half" idx="1"/>
          </p:nvPr>
        </p:nvSpPr>
        <p:spPr/>
        <p:txBody>
          <a:bodyPr/>
          <a:lstStyle/>
          <a:p>
            <a:r>
              <a:rPr lang="en-GB" dirty="0"/>
              <a:t>The central justification for </a:t>
            </a:r>
          </a:p>
          <a:p>
            <a:pPr lvl="1"/>
            <a:r>
              <a:rPr lang="en-GB" dirty="0"/>
              <a:t>punishment favoured by Utilitarians </a:t>
            </a:r>
          </a:p>
          <a:p>
            <a:pPr lvl="1"/>
            <a:r>
              <a:rPr lang="en-GB" dirty="0"/>
              <a:t>is thus the concept of Deterrence </a:t>
            </a:r>
          </a:p>
          <a:p>
            <a:pPr lvl="1"/>
            <a:r>
              <a:rPr lang="en-GB" dirty="0"/>
              <a:t>where the primary aim is to </a:t>
            </a:r>
          </a:p>
          <a:p>
            <a:pPr lvl="1"/>
            <a:r>
              <a:rPr lang="en-GB" dirty="0"/>
              <a:t>increase the costs of involvement in criminality to the offender</a:t>
            </a:r>
          </a:p>
        </p:txBody>
      </p:sp>
      <p:sp>
        <p:nvSpPr>
          <p:cNvPr id="9" name="Content Placeholder 8">
            <a:extLst>
              <a:ext uri="{FF2B5EF4-FFF2-40B4-BE49-F238E27FC236}">
                <a16:creationId xmlns:a16="http://schemas.microsoft.com/office/drawing/2014/main" id="{9E76F7B7-D96C-41CD-9BA3-3143B0128616}"/>
              </a:ext>
            </a:extLst>
          </p:cNvPr>
          <p:cNvSpPr>
            <a:spLocks noGrp="1"/>
          </p:cNvSpPr>
          <p:nvPr>
            <p:ph sz="half" idx="2"/>
          </p:nvPr>
        </p:nvSpPr>
        <p:spPr/>
        <p:txBody>
          <a:bodyPr/>
          <a:lstStyle/>
          <a:p>
            <a:r>
              <a:rPr lang="en-GB" dirty="0"/>
              <a:t>This is achieved by </a:t>
            </a:r>
          </a:p>
          <a:p>
            <a:pPr lvl="1"/>
            <a:r>
              <a:rPr lang="en-GB" dirty="0"/>
              <a:t>Making the negative consequences of crime greater than the available rewards</a:t>
            </a:r>
          </a:p>
          <a:p>
            <a:r>
              <a:rPr lang="en-GB" dirty="0"/>
              <a:t>ultimately</a:t>
            </a:r>
          </a:p>
          <a:p>
            <a:pPr lvl="1"/>
            <a:r>
              <a:rPr lang="en-GB" dirty="0"/>
              <a:t>The potential offender is deterred and stops offending</a:t>
            </a:r>
          </a:p>
        </p:txBody>
      </p:sp>
      <p:sp>
        <p:nvSpPr>
          <p:cNvPr id="2" name="TextBox 1">
            <a:extLst>
              <a:ext uri="{FF2B5EF4-FFF2-40B4-BE49-F238E27FC236}">
                <a16:creationId xmlns:a16="http://schemas.microsoft.com/office/drawing/2014/main" id="{4BD68D0E-177B-4020-83DD-E548EB80FD00}"/>
              </a:ext>
            </a:extLst>
          </p:cNvPr>
          <p:cNvSpPr txBox="1"/>
          <p:nvPr/>
        </p:nvSpPr>
        <p:spPr>
          <a:xfrm>
            <a:off x="10116152" y="6488668"/>
            <a:ext cx="1533818"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1877775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178AF-D24A-42ED-B8D4-867DA9F86B60}"/>
              </a:ext>
            </a:extLst>
          </p:cNvPr>
          <p:cNvSpPr>
            <a:spLocks noGrp="1"/>
          </p:cNvSpPr>
          <p:nvPr>
            <p:ph type="title"/>
          </p:nvPr>
        </p:nvSpPr>
        <p:spPr>
          <a:xfrm>
            <a:off x="643466" y="786383"/>
            <a:ext cx="3517567" cy="2093975"/>
          </a:xfrm>
        </p:spPr>
        <p:txBody>
          <a:bodyPr anchor="b">
            <a:normAutofit/>
          </a:bodyPr>
          <a:lstStyle/>
          <a:p>
            <a:r>
              <a:rPr lang="en-GB" dirty="0"/>
              <a:t>Deterrence:</a:t>
            </a:r>
            <a:br>
              <a:rPr lang="en-GB" dirty="0"/>
            </a:br>
            <a:r>
              <a:rPr lang="en-GB" dirty="0"/>
              <a:t>Cost Benefit Analysis</a:t>
            </a:r>
          </a:p>
        </p:txBody>
      </p:sp>
      <p:sp>
        <p:nvSpPr>
          <p:cNvPr id="3" name="Content Placeholder 2">
            <a:extLst>
              <a:ext uri="{FF2B5EF4-FFF2-40B4-BE49-F238E27FC236}">
                <a16:creationId xmlns:a16="http://schemas.microsoft.com/office/drawing/2014/main" id="{9591E510-30E4-4867-A176-0FE64C81C039}"/>
              </a:ext>
            </a:extLst>
          </p:cNvPr>
          <p:cNvSpPr>
            <a:spLocks noGrp="1"/>
          </p:cNvSpPr>
          <p:nvPr>
            <p:ph type="body" sz="half" idx="2"/>
          </p:nvPr>
        </p:nvSpPr>
        <p:spPr>
          <a:xfrm>
            <a:off x="643465" y="3043050"/>
            <a:ext cx="3517567" cy="3064505"/>
          </a:xfrm>
        </p:spPr>
        <p:txBody>
          <a:bodyPr>
            <a:normAutofit/>
          </a:bodyPr>
          <a:lstStyle/>
          <a:p>
            <a:r>
              <a:rPr lang="en-GB" dirty="0"/>
              <a:t>The basis of deterrence is thus the produce of a cost/benefit analysis</a:t>
            </a:r>
          </a:p>
        </p:txBody>
      </p:sp>
      <p:graphicFrame>
        <p:nvGraphicFramePr>
          <p:cNvPr id="6" name="Content Placeholder 3">
            <a:extLst>
              <a:ext uri="{FF2B5EF4-FFF2-40B4-BE49-F238E27FC236}">
                <a16:creationId xmlns:a16="http://schemas.microsoft.com/office/drawing/2014/main" id="{3E6A56FA-C806-4E81-92ED-F130FF00397E}"/>
              </a:ext>
            </a:extLst>
          </p:cNvPr>
          <p:cNvGraphicFramePr>
            <a:graphicFrameLocks noGrp="1"/>
          </p:cNvGraphicFramePr>
          <p:nvPr>
            <p:ph idx="1"/>
            <p:extLst>
              <p:ext uri="{D42A27DB-BD31-4B8C-83A1-F6EECF244321}">
                <p14:modId xmlns:p14="http://schemas.microsoft.com/office/powerpoint/2010/main" val="2188750229"/>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8467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033E3E-7B68-4F18-9042-F9B115D50D5A}"/>
              </a:ext>
            </a:extLst>
          </p:cNvPr>
          <p:cNvSpPr>
            <a:spLocks noGrp="1"/>
          </p:cNvSpPr>
          <p:nvPr>
            <p:ph type="title"/>
          </p:nvPr>
        </p:nvSpPr>
        <p:spPr>
          <a:xfrm>
            <a:off x="643466" y="786383"/>
            <a:ext cx="3517567" cy="2093975"/>
          </a:xfrm>
        </p:spPr>
        <p:txBody>
          <a:bodyPr anchor="b">
            <a:normAutofit/>
          </a:bodyPr>
          <a:lstStyle/>
          <a:p>
            <a:r>
              <a:rPr lang="en-GB" dirty="0"/>
              <a:t>Deterrence:</a:t>
            </a:r>
            <a:br>
              <a:rPr lang="en-GB" dirty="0"/>
            </a:br>
            <a:r>
              <a:rPr lang="en-GB" dirty="0"/>
              <a:t>External and Internal Forces</a:t>
            </a:r>
          </a:p>
        </p:txBody>
      </p:sp>
      <p:sp>
        <p:nvSpPr>
          <p:cNvPr id="6" name="Content Placeholder 5">
            <a:extLst>
              <a:ext uri="{FF2B5EF4-FFF2-40B4-BE49-F238E27FC236}">
                <a16:creationId xmlns:a16="http://schemas.microsoft.com/office/drawing/2014/main" id="{C6235C26-A0C8-4286-B03E-A279B01B397A}"/>
              </a:ext>
            </a:extLst>
          </p:cNvPr>
          <p:cNvSpPr>
            <a:spLocks noGrp="1"/>
          </p:cNvSpPr>
          <p:nvPr>
            <p:ph type="body" sz="half" idx="2"/>
          </p:nvPr>
        </p:nvSpPr>
        <p:spPr>
          <a:xfrm>
            <a:off x="643465" y="3043050"/>
            <a:ext cx="3517567" cy="3064505"/>
          </a:xfrm>
        </p:spPr>
        <p:txBody>
          <a:bodyPr>
            <a:normAutofit/>
          </a:bodyPr>
          <a:lstStyle/>
          <a:p>
            <a:r>
              <a:rPr lang="en-GB" dirty="0"/>
              <a:t>There are a number of reasons why people might be deterred from committing crime:</a:t>
            </a:r>
          </a:p>
          <a:p>
            <a:pPr lvl="1"/>
            <a:r>
              <a:rPr lang="en-GB" sz="1800" dirty="0">
                <a:solidFill>
                  <a:srgbClr val="FFFFFF"/>
                </a:solidFill>
              </a:rPr>
              <a:t>these are both internal and external in nature</a:t>
            </a:r>
          </a:p>
          <a:p>
            <a:pPr lvl="1"/>
            <a:endParaRPr lang="en-GB" sz="1800" dirty="0">
              <a:solidFill>
                <a:srgbClr val="FFFFFF"/>
              </a:solidFill>
            </a:endParaRPr>
          </a:p>
          <a:p>
            <a:pPr lvl="1"/>
            <a:endParaRPr lang="en-GB" sz="1800" dirty="0">
              <a:solidFill>
                <a:srgbClr val="FFFFFF"/>
              </a:solidFill>
            </a:endParaRPr>
          </a:p>
        </p:txBody>
      </p:sp>
      <p:graphicFrame>
        <p:nvGraphicFramePr>
          <p:cNvPr id="11" name="Content Placeholder 6">
            <a:extLst>
              <a:ext uri="{FF2B5EF4-FFF2-40B4-BE49-F238E27FC236}">
                <a16:creationId xmlns:a16="http://schemas.microsoft.com/office/drawing/2014/main" id="{D02F4A84-093A-419A-9D3A-95B01BA1C12D}"/>
              </a:ext>
            </a:extLst>
          </p:cNvPr>
          <p:cNvGraphicFramePr>
            <a:graphicFrameLocks noGrp="1"/>
          </p:cNvGraphicFramePr>
          <p:nvPr>
            <p:ph idx="1"/>
            <p:extLst>
              <p:ext uri="{D42A27DB-BD31-4B8C-83A1-F6EECF244321}">
                <p14:modId xmlns:p14="http://schemas.microsoft.com/office/powerpoint/2010/main" val="125790303"/>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0775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514EA8-88F5-4E10-BFAD-03AE84217492}"/>
              </a:ext>
            </a:extLst>
          </p:cNvPr>
          <p:cNvSpPr>
            <a:spLocks noGrp="1"/>
          </p:cNvSpPr>
          <p:nvPr>
            <p:ph type="title"/>
          </p:nvPr>
        </p:nvSpPr>
        <p:spPr/>
        <p:txBody>
          <a:bodyPr/>
          <a:lstStyle/>
          <a:p>
            <a:r>
              <a:rPr lang="en-GB" dirty="0"/>
              <a:t>Deterrence</a:t>
            </a:r>
          </a:p>
        </p:txBody>
      </p:sp>
      <p:sp>
        <p:nvSpPr>
          <p:cNvPr id="7" name="Text Placeholder 6">
            <a:extLst>
              <a:ext uri="{FF2B5EF4-FFF2-40B4-BE49-F238E27FC236}">
                <a16:creationId xmlns:a16="http://schemas.microsoft.com/office/drawing/2014/main" id="{C5C5CB7D-46C5-45FA-A171-1212B83B9F68}"/>
              </a:ext>
            </a:extLst>
          </p:cNvPr>
          <p:cNvSpPr>
            <a:spLocks noGrp="1"/>
          </p:cNvSpPr>
          <p:nvPr>
            <p:ph type="body" idx="1"/>
          </p:nvPr>
        </p:nvSpPr>
        <p:spPr/>
        <p:txBody>
          <a:bodyPr>
            <a:normAutofit/>
          </a:bodyPr>
          <a:lstStyle/>
          <a:p>
            <a:r>
              <a:rPr lang="en-GB" dirty="0"/>
              <a:t>General deterrence</a:t>
            </a:r>
          </a:p>
        </p:txBody>
      </p:sp>
      <p:sp>
        <p:nvSpPr>
          <p:cNvPr id="6" name="Content Placeholder 5">
            <a:extLst>
              <a:ext uri="{FF2B5EF4-FFF2-40B4-BE49-F238E27FC236}">
                <a16:creationId xmlns:a16="http://schemas.microsoft.com/office/drawing/2014/main" id="{3F87F0D3-20F4-498E-A236-7B1319F25D3C}"/>
              </a:ext>
            </a:extLst>
          </p:cNvPr>
          <p:cNvSpPr>
            <a:spLocks noGrp="1"/>
          </p:cNvSpPr>
          <p:nvPr>
            <p:ph sz="half" idx="2"/>
          </p:nvPr>
        </p:nvSpPr>
        <p:spPr/>
        <p:txBody>
          <a:bodyPr>
            <a:normAutofit lnSpcReduction="10000"/>
          </a:bodyPr>
          <a:lstStyle/>
          <a:p>
            <a:r>
              <a:rPr lang="en-GB" dirty="0"/>
              <a:t>The general population is </a:t>
            </a:r>
          </a:p>
          <a:p>
            <a:pPr lvl="1"/>
            <a:r>
              <a:rPr lang="en-GB" dirty="0"/>
              <a:t>deterred from committing crime due to </a:t>
            </a:r>
          </a:p>
          <a:p>
            <a:pPr lvl="1"/>
            <a:r>
              <a:rPr lang="en-GB" dirty="0"/>
              <a:t>the awareness of both the threat of punishment </a:t>
            </a:r>
          </a:p>
          <a:p>
            <a:pPr lvl="1"/>
            <a:r>
              <a:rPr lang="en-GB" dirty="0"/>
              <a:t>and the knowledge of particular individuals who have been punished </a:t>
            </a:r>
          </a:p>
          <a:p>
            <a:r>
              <a:rPr lang="en-GB" dirty="0"/>
              <a:t>It involves calculating penalties on the basis of what might be expected to deter others from committing similar acts</a:t>
            </a:r>
          </a:p>
        </p:txBody>
      </p:sp>
      <p:sp>
        <p:nvSpPr>
          <p:cNvPr id="8" name="Text Placeholder 7">
            <a:extLst>
              <a:ext uri="{FF2B5EF4-FFF2-40B4-BE49-F238E27FC236}">
                <a16:creationId xmlns:a16="http://schemas.microsoft.com/office/drawing/2014/main" id="{0F31DF5A-F098-4C15-9C4E-DCD55839C22A}"/>
              </a:ext>
            </a:extLst>
          </p:cNvPr>
          <p:cNvSpPr>
            <a:spLocks noGrp="1"/>
          </p:cNvSpPr>
          <p:nvPr>
            <p:ph type="body" sz="quarter" idx="3"/>
          </p:nvPr>
        </p:nvSpPr>
        <p:spPr/>
        <p:txBody>
          <a:bodyPr>
            <a:normAutofit/>
          </a:bodyPr>
          <a:lstStyle/>
          <a:p>
            <a:r>
              <a:rPr lang="en-GB" dirty="0"/>
              <a:t>Specific or individual deterrence</a:t>
            </a:r>
          </a:p>
        </p:txBody>
      </p:sp>
      <p:sp>
        <p:nvSpPr>
          <p:cNvPr id="9" name="Content Placeholder 8">
            <a:extLst>
              <a:ext uri="{FF2B5EF4-FFF2-40B4-BE49-F238E27FC236}">
                <a16:creationId xmlns:a16="http://schemas.microsoft.com/office/drawing/2014/main" id="{BDEECE49-2551-444C-8E66-5E0C82BCDF24}"/>
              </a:ext>
            </a:extLst>
          </p:cNvPr>
          <p:cNvSpPr>
            <a:spLocks noGrp="1"/>
          </p:cNvSpPr>
          <p:nvPr>
            <p:ph sz="quarter" idx="4"/>
          </p:nvPr>
        </p:nvSpPr>
        <p:spPr/>
        <p:txBody>
          <a:bodyPr>
            <a:normAutofit lnSpcReduction="10000"/>
          </a:bodyPr>
          <a:lstStyle/>
          <a:p>
            <a:r>
              <a:rPr lang="en-GB" dirty="0"/>
              <a:t>When an individual who has </a:t>
            </a:r>
          </a:p>
          <a:p>
            <a:pPr lvl="1"/>
            <a:r>
              <a:rPr lang="en-GB" dirty="0"/>
              <a:t>committed a crime is deterred from committing further offences </a:t>
            </a:r>
          </a:p>
          <a:p>
            <a:pPr lvl="1"/>
            <a:r>
              <a:rPr lang="en-GB" dirty="0"/>
              <a:t>by the punishment that they have experienced.</a:t>
            </a:r>
          </a:p>
          <a:p>
            <a:r>
              <a:rPr lang="en-GB" dirty="0"/>
              <a:t>The experience of </a:t>
            </a:r>
          </a:p>
          <a:p>
            <a:pPr lvl="1"/>
            <a:r>
              <a:rPr lang="en-GB" dirty="0"/>
              <a:t>punishment has resulted in the individual concluding that </a:t>
            </a:r>
          </a:p>
          <a:p>
            <a:pPr lvl="1"/>
            <a:r>
              <a:rPr lang="en-GB" dirty="0"/>
              <a:t>the costs of the crime </a:t>
            </a:r>
          </a:p>
          <a:p>
            <a:pPr lvl="1"/>
            <a:r>
              <a:rPr lang="en-GB" dirty="0"/>
              <a:t>outweigh the benefits</a:t>
            </a:r>
          </a:p>
        </p:txBody>
      </p:sp>
      <p:sp>
        <p:nvSpPr>
          <p:cNvPr id="11" name="TextBox 10">
            <a:extLst>
              <a:ext uri="{FF2B5EF4-FFF2-40B4-BE49-F238E27FC236}">
                <a16:creationId xmlns:a16="http://schemas.microsoft.com/office/drawing/2014/main" id="{0E312001-D8D5-4B85-8F0D-ABABBAA66747}"/>
              </a:ext>
            </a:extLst>
          </p:cNvPr>
          <p:cNvSpPr txBox="1"/>
          <p:nvPr/>
        </p:nvSpPr>
        <p:spPr>
          <a:xfrm>
            <a:off x="10116152" y="6488668"/>
            <a:ext cx="1533818"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2406954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27CC8D0-8736-4C3D-AA67-0FB9A1EA2870}"/>
              </a:ext>
            </a:extLst>
          </p:cNvPr>
          <p:cNvSpPr>
            <a:spLocks noGrp="1"/>
          </p:cNvSpPr>
          <p:nvPr>
            <p:ph type="title"/>
          </p:nvPr>
        </p:nvSpPr>
        <p:spPr>
          <a:xfrm>
            <a:off x="1097280" y="286603"/>
            <a:ext cx="10058400" cy="1450757"/>
          </a:xfrm>
        </p:spPr>
        <p:txBody>
          <a:bodyPr anchor="b">
            <a:normAutofit/>
          </a:bodyPr>
          <a:lstStyle/>
          <a:p>
            <a:r>
              <a:rPr lang="en-GB" dirty="0"/>
              <a:t>Deterrence:</a:t>
            </a:r>
            <a:br>
              <a:rPr lang="en-GB" dirty="0"/>
            </a:br>
            <a:r>
              <a:rPr lang="en-GB" dirty="0"/>
              <a:t>Fear of Punishment</a:t>
            </a:r>
          </a:p>
        </p:txBody>
      </p:sp>
      <p:graphicFrame>
        <p:nvGraphicFramePr>
          <p:cNvPr id="10" name="Content Placeholder 7">
            <a:extLst>
              <a:ext uri="{FF2B5EF4-FFF2-40B4-BE49-F238E27FC236}">
                <a16:creationId xmlns:a16="http://schemas.microsoft.com/office/drawing/2014/main" id="{AC69A604-18F8-4E5F-8074-647741CD5077}"/>
              </a:ext>
            </a:extLst>
          </p:cNvPr>
          <p:cNvGraphicFramePr>
            <a:graphicFrameLocks noGrp="1"/>
          </p:cNvGraphicFramePr>
          <p:nvPr>
            <p:ph idx="1"/>
            <p:extLst>
              <p:ext uri="{D42A27DB-BD31-4B8C-83A1-F6EECF244321}">
                <p14:modId xmlns:p14="http://schemas.microsoft.com/office/powerpoint/2010/main" val="3082596700"/>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A2A06DE-3D30-4028-8DAF-5858636CDBCD}"/>
              </a:ext>
            </a:extLst>
          </p:cNvPr>
          <p:cNvSpPr txBox="1"/>
          <p:nvPr/>
        </p:nvSpPr>
        <p:spPr>
          <a:xfrm>
            <a:off x="10116152" y="6488668"/>
            <a:ext cx="1533818"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3031927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90825-3A6F-4F82-B97C-C4760EBB151A}"/>
              </a:ext>
            </a:extLst>
          </p:cNvPr>
          <p:cNvSpPr>
            <a:spLocks noGrp="1"/>
          </p:cNvSpPr>
          <p:nvPr>
            <p:ph type="title"/>
          </p:nvPr>
        </p:nvSpPr>
        <p:spPr>
          <a:xfrm>
            <a:off x="1097280" y="286603"/>
            <a:ext cx="10058400" cy="1450757"/>
          </a:xfrm>
        </p:spPr>
        <p:txBody>
          <a:bodyPr anchor="b">
            <a:normAutofit/>
          </a:bodyPr>
          <a:lstStyle/>
          <a:p>
            <a:r>
              <a:rPr lang="en-GB" dirty="0"/>
              <a:t>General Deterrence:</a:t>
            </a:r>
            <a:br>
              <a:rPr lang="en-GB" dirty="0"/>
            </a:br>
            <a:r>
              <a:rPr lang="en-GB" dirty="0"/>
              <a:t>Criticisms	</a:t>
            </a:r>
          </a:p>
        </p:txBody>
      </p:sp>
      <p:graphicFrame>
        <p:nvGraphicFramePr>
          <p:cNvPr id="5" name="Content Placeholder 2">
            <a:extLst>
              <a:ext uri="{FF2B5EF4-FFF2-40B4-BE49-F238E27FC236}">
                <a16:creationId xmlns:a16="http://schemas.microsoft.com/office/drawing/2014/main" id="{B8A2F373-487F-4CD4-B218-D3F1EAB1DC6F}"/>
              </a:ext>
            </a:extLst>
          </p:cNvPr>
          <p:cNvGraphicFramePr>
            <a:graphicFrameLocks noGrp="1"/>
          </p:cNvGraphicFramePr>
          <p:nvPr>
            <p:ph idx="1"/>
            <p:extLst>
              <p:ext uri="{D42A27DB-BD31-4B8C-83A1-F6EECF244321}">
                <p14:modId xmlns:p14="http://schemas.microsoft.com/office/powerpoint/2010/main" val="1444670843"/>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C0A4B2F-B69F-400D-9F88-AFCEF2BE4D2C}"/>
              </a:ext>
            </a:extLst>
          </p:cNvPr>
          <p:cNvSpPr txBox="1"/>
          <p:nvPr/>
        </p:nvSpPr>
        <p:spPr>
          <a:xfrm>
            <a:off x="10116152" y="6488668"/>
            <a:ext cx="1533818"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4089264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B1989-CD90-472B-B4CD-45F29EF8962E}"/>
              </a:ext>
            </a:extLst>
          </p:cNvPr>
          <p:cNvSpPr>
            <a:spLocks noGrp="1"/>
          </p:cNvSpPr>
          <p:nvPr>
            <p:ph type="title"/>
          </p:nvPr>
        </p:nvSpPr>
        <p:spPr>
          <a:xfrm>
            <a:off x="643466" y="786383"/>
            <a:ext cx="3517567" cy="2093975"/>
          </a:xfrm>
        </p:spPr>
        <p:txBody>
          <a:bodyPr anchor="b">
            <a:normAutofit/>
          </a:bodyPr>
          <a:lstStyle/>
          <a:p>
            <a:r>
              <a:rPr lang="en-GB" dirty="0"/>
              <a:t>Individual Deterrence:</a:t>
            </a:r>
            <a:br>
              <a:rPr lang="en-GB" dirty="0"/>
            </a:br>
            <a:r>
              <a:rPr lang="en-GB" dirty="0"/>
              <a:t>Criticisms </a:t>
            </a:r>
          </a:p>
        </p:txBody>
      </p:sp>
      <p:sp>
        <p:nvSpPr>
          <p:cNvPr id="3" name="Content Placeholder 2">
            <a:extLst>
              <a:ext uri="{FF2B5EF4-FFF2-40B4-BE49-F238E27FC236}">
                <a16:creationId xmlns:a16="http://schemas.microsoft.com/office/drawing/2014/main" id="{7CB7EE74-AF79-4BA6-BE62-E84C4A1BC960}"/>
              </a:ext>
            </a:extLst>
          </p:cNvPr>
          <p:cNvSpPr>
            <a:spLocks noGrp="1"/>
          </p:cNvSpPr>
          <p:nvPr>
            <p:ph type="body" sz="half" idx="2"/>
          </p:nvPr>
        </p:nvSpPr>
        <p:spPr>
          <a:xfrm>
            <a:off x="643465" y="3043050"/>
            <a:ext cx="3517567" cy="3064505"/>
          </a:xfrm>
        </p:spPr>
        <p:txBody>
          <a:bodyPr>
            <a:normAutofit/>
          </a:bodyPr>
          <a:lstStyle/>
          <a:p>
            <a:r>
              <a:rPr lang="en-GB" dirty="0"/>
              <a:t>Deterrence is difficult to establish with these factors and become particularly important when we consider that most offenders, </a:t>
            </a:r>
          </a:p>
          <a:p>
            <a:pPr lvl="1"/>
            <a:r>
              <a:rPr lang="en-GB" sz="1800" dirty="0">
                <a:solidFill>
                  <a:srgbClr val="FFFFFF"/>
                </a:solidFill>
              </a:rPr>
              <a:t>however, persistent, stop offending by the age of 25</a:t>
            </a:r>
          </a:p>
          <a:p>
            <a:endParaRPr lang="en-GB" dirty="0"/>
          </a:p>
        </p:txBody>
      </p:sp>
      <p:graphicFrame>
        <p:nvGraphicFramePr>
          <p:cNvPr id="9" name="Content Placeholder 3">
            <a:extLst>
              <a:ext uri="{FF2B5EF4-FFF2-40B4-BE49-F238E27FC236}">
                <a16:creationId xmlns:a16="http://schemas.microsoft.com/office/drawing/2014/main" id="{9A1EDC3E-5401-4228-9E9E-1560F68F7505}"/>
              </a:ext>
            </a:extLst>
          </p:cNvPr>
          <p:cNvGraphicFramePr>
            <a:graphicFrameLocks noGrp="1"/>
          </p:cNvGraphicFramePr>
          <p:nvPr>
            <p:ph idx="1"/>
            <p:extLst>
              <p:ext uri="{D42A27DB-BD31-4B8C-83A1-F6EECF244321}">
                <p14:modId xmlns:p14="http://schemas.microsoft.com/office/powerpoint/2010/main" val="2446605471"/>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2104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02F7-B6F1-4C59-BE23-A66927484255}"/>
              </a:ext>
            </a:extLst>
          </p:cNvPr>
          <p:cNvSpPr>
            <a:spLocks noGrp="1"/>
          </p:cNvSpPr>
          <p:nvPr>
            <p:ph type="title"/>
          </p:nvPr>
        </p:nvSpPr>
        <p:spPr>
          <a:xfrm>
            <a:off x="1097279" y="4799362"/>
            <a:ext cx="10113645" cy="743682"/>
          </a:xfrm>
        </p:spPr>
        <p:txBody>
          <a:bodyPr anchor="b">
            <a:normAutofit/>
          </a:bodyPr>
          <a:lstStyle/>
          <a:p>
            <a:r>
              <a:rPr lang="en-US" dirty="0"/>
              <a:t>Incapacitation</a:t>
            </a:r>
            <a:endParaRPr lang="en-GB" dirty="0"/>
          </a:p>
        </p:txBody>
      </p:sp>
      <p:sp>
        <p:nvSpPr>
          <p:cNvPr id="10" name="Text Placeholder 3">
            <a:extLst>
              <a:ext uri="{FF2B5EF4-FFF2-40B4-BE49-F238E27FC236}">
                <a16:creationId xmlns:a16="http://schemas.microsoft.com/office/drawing/2014/main" id="{0CFDAF46-6DCB-47C1-8D7E-718F35234F84}"/>
              </a:ext>
            </a:extLst>
          </p:cNvPr>
          <p:cNvSpPr>
            <a:spLocks noGrp="1"/>
          </p:cNvSpPr>
          <p:nvPr>
            <p:ph type="body" sz="half" idx="2"/>
          </p:nvPr>
        </p:nvSpPr>
        <p:spPr>
          <a:xfrm>
            <a:off x="1097279" y="5715000"/>
            <a:ext cx="10113264" cy="609600"/>
          </a:xfrm>
        </p:spPr>
        <p:txBody>
          <a:bodyPr/>
          <a:lstStyle/>
          <a:p>
            <a:endParaRPr lang="en-US"/>
          </a:p>
        </p:txBody>
      </p:sp>
      <p:pic>
        <p:nvPicPr>
          <p:cNvPr id="2050" name="Picture 2" descr="Visual search query image">
            <a:extLst>
              <a:ext uri="{FF2B5EF4-FFF2-40B4-BE49-F238E27FC236}">
                <a16:creationId xmlns:a16="http://schemas.microsoft.com/office/drawing/2014/main" id="{2B4807C6-1926-4F8C-9CAA-3975F06264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4627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714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42330C-48D7-4427-9C9F-F126AE926886}"/>
              </a:ext>
            </a:extLst>
          </p:cNvPr>
          <p:cNvSpPr>
            <a:spLocks noGrp="1"/>
          </p:cNvSpPr>
          <p:nvPr>
            <p:ph type="title"/>
          </p:nvPr>
        </p:nvSpPr>
        <p:spPr>
          <a:xfrm>
            <a:off x="1097280" y="286603"/>
            <a:ext cx="10058400" cy="1450757"/>
          </a:xfrm>
        </p:spPr>
        <p:txBody>
          <a:bodyPr anchor="b">
            <a:normAutofit/>
          </a:bodyPr>
          <a:lstStyle/>
          <a:p>
            <a:r>
              <a:rPr lang="en-GB" dirty="0"/>
              <a:t>Incapacitation </a:t>
            </a:r>
          </a:p>
        </p:txBody>
      </p:sp>
      <p:graphicFrame>
        <p:nvGraphicFramePr>
          <p:cNvPr id="8" name="Content Placeholder 5">
            <a:extLst>
              <a:ext uri="{FF2B5EF4-FFF2-40B4-BE49-F238E27FC236}">
                <a16:creationId xmlns:a16="http://schemas.microsoft.com/office/drawing/2014/main" id="{C417FECC-5290-41D5-B39A-C663A486C8B8}"/>
              </a:ext>
            </a:extLst>
          </p:cNvPr>
          <p:cNvGraphicFramePr>
            <a:graphicFrameLocks noGrp="1"/>
          </p:cNvGraphicFramePr>
          <p:nvPr>
            <p:ph idx="1"/>
            <p:extLst>
              <p:ext uri="{D42A27DB-BD31-4B8C-83A1-F6EECF244321}">
                <p14:modId xmlns:p14="http://schemas.microsoft.com/office/powerpoint/2010/main" val="95295722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FEEE237-616B-4A7D-AEDA-D6D3033AEAAF}"/>
              </a:ext>
            </a:extLst>
          </p:cNvPr>
          <p:cNvSpPr txBox="1"/>
          <p:nvPr/>
        </p:nvSpPr>
        <p:spPr>
          <a:xfrm>
            <a:off x="6096000" y="6386731"/>
            <a:ext cx="6094638" cy="369332"/>
          </a:xfrm>
          <a:prstGeom prst="rect">
            <a:avLst/>
          </a:prstGeom>
          <a:noFill/>
        </p:spPr>
        <p:txBody>
          <a:bodyPr wrap="square">
            <a:spAutoFit/>
          </a:bodyPr>
          <a:lstStyle/>
          <a:p>
            <a:pPr algn="r"/>
            <a:r>
              <a:rPr lang="en-GB" dirty="0">
                <a:solidFill>
                  <a:schemeClr val="bg1"/>
                </a:solidFill>
              </a:rPr>
              <a:t> (Wilson, 1983) </a:t>
            </a:r>
          </a:p>
        </p:txBody>
      </p:sp>
    </p:spTree>
    <p:extLst>
      <p:ext uri="{BB962C8B-B14F-4D97-AF65-F5344CB8AC3E}">
        <p14:creationId xmlns:p14="http://schemas.microsoft.com/office/powerpoint/2010/main" val="35219417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7B669-56FC-484A-8E03-9B783900D16D}"/>
              </a:ext>
            </a:extLst>
          </p:cNvPr>
          <p:cNvSpPr>
            <a:spLocks noGrp="1"/>
          </p:cNvSpPr>
          <p:nvPr>
            <p:ph type="title"/>
          </p:nvPr>
        </p:nvSpPr>
        <p:spPr/>
        <p:txBody>
          <a:bodyPr/>
          <a:lstStyle/>
          <a:p>
            <a:r>
              <a:rPr lang="en-GB" dirty="0"/>
              <a:t>Incapacitation:</a:t>
            </a:r>
            <a:br>
              <a:rPr lang="en-GB" dirty="0"/>
            </a:br>
            <a:r>
              <a:rPr lang="en-GB" dirty="0"/>
              <a:t>Effectiveness</a:t>
            </a:r>
          </a:p>
        </p:txBody>
      </p:sp>
      <p:sp>
        <p:nvSpPr>
          <p:cNvPr id="3" name="Content Placeholder 2">
            <a:extLst>
              <a:ext uri="{FF2B5EF4-FFF2-40B4-BE49-F238E27FC236}">
                <a16:creationId xmlns:a16="http://schemas.microsoft.com/office/drawing/2014/main" id="{3538CC94-FE4F-4D6D-88D4-8C2A87951CDC}"/>
              </a:ext>
            </a:extLst>
          </p:cNvPr>
          <p:cNvSpPr>
            <a:spLocks noGrp="1"/>
          </p:cNvSpPr>
          <p:nvPr>
            <p:ph idx="1"/>
          </p:nvPr>
        </p:nvSpPr>
        <p:spPr/>
        <p:txBody>
          <a:bodyPr/>
          <a:lstStyle/>
          <a:p>
            <a:r>
              <a:rPr lang="en-GB" dirty="0"/>
              <a:t>James Wilson (1983) argues that incapacitation is a plausible and desirable justification for punishment a based on the possible effectiveness of the following three assumptions</a:t>
            </a:r>
          </a:p>
        </p:txBody>
      </p:sp>
    </p:spTree>
    <p:extLst>
      <p:ext uri="{BB962C8B-B14F-4D97-AF65-F5344CB8AC3E}">
        <p14:creationId xmlns:p14="http://schemas.microsoft.com/office/powerpoint/2010/main" val="39217149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38B35-652E-4BD6-8F58-36C3FBB594C9}"/>
              </a:ext>
            </a:extLst>
          </p:cNvPr>
          <p:cNvSpPr>
            <a:spLocks noGrp="1"/>
          </p:cNvSpPr>
          <p:nvPr>
            <p:ph type="title"/>
          </p:nvPr>
        </p:nvSpPr>
        <p:spPr/>
        <p:txBody>
          <a:bodyPr/>
          <a:lstStyle/>
          <a:p>
            <a:r>
              <a:rPr lang="en-GB" dirty="0"/>
              <a:t>Incapacitation:</a:t>
            </a:r>
            <a:br>
              <a:rPr lang="en-GB" dirty="0"/>
            </a:br>
            <a:r>
              <a:rPr lang="en-GB" dirty="0"/>
              <a:t>Effectiveness</a:t>
            </a:r>
          </a:p>
        </p:txBody>
      </p:sp>
      <p:graphicFrame>
        <p:nvGraphicFramePr>
          <p:cNvPr id="4" name="Table 4">
            <a:extLst>
              <a:ext uri="{FF2B5EF4-FFF2-40B4-BE49-F238E27FC236}">
                <a16:creationId xmlns:a16="http://schemas.microsoft.com/office/drawing/2014/main" id="{3F47E121-1893-4C83-BC09-41056B554B53}"/>
              </a:ext>
            </a:extLst>
          </p:cNvPr>
          <p:cNvGraphicFramePr>
            <a:graphicFrameLocks noGrp="1"/>
          </p:cNvGraphicFramePr>
          <p:nvPr>
            <p:ph idx="1"/>
            <p:extLst>
              <p:ext uri="{D42A27DB-BD31-4B8C-83A1-F6EECF244321}">
                <p14:modId xmlns:p14="http://schemas.microsoft.com/office/powerpoint/2010/main" val="1708463829"/>
              </p:ext>
            </p:extLst>
          </p:nvPr>
        </p:nvGraphicFramePr>
        <p:xfrm>
          <a:off x="987879" y="2108200"/>
          <a:ext cx="10167481" cy="3937000"/>
        </p:xfrm>
        <a:graphic>
          <a:graphicData uri="http://schemas.openxmlformats.org/drawingml/2006/table">
            <a:tbl>
              <a:tblPr firstRow="1" bandRow="1">
                <a:tableStyleId>{5C22544A-7EE6-4342-B048-85BDC9FD1C3A}</a:tableStyleId>
              </a:tblPr>
              <a:tblGrid>
                <a:gridCol w="3461883">
                  <a:extLst>
                    <a:ext uri="{9D8B030D-6E8A-4147-A177-3AD203B41FA5}">
                      <a16:colId xmlns:a16="http://schemas.microsoft.com/office/drawing/2014/main" val="3371641634"/>
                    </a:ext>
                  </a:extLst>
                </a:gridCol>
                <a:gridCol w="3352799">
                  <a:extLst>
                    <a:ext uri="{9D8B030D-6E8A-4147-A177-3AD203B41FA5}">
                      <a16:colId xmlns:a16="http://schemas.microsoft.com/office/drawing/2014/main" val="3923849520"/>
                    </a:ext>
                  </a:extLst>
                </a:gridCol>
                <a:gridCol w="3352799">
                  <a:extLst>
                    <a:ext uri="{9D8B030D-6E8A-4147-A177-3AD203B41FA5}">
                      <a16:colId xmlns:a16="http://schemas.microsoft.com/office/drawing/2014/main" val="705755049"/>
                    </a:ext>
                  </a:extLst>
                </a:gridCol>
              </a:tblGrid>
              <a:tr h="370840">
                <a:tc>
                  <a:txBody>
                    <a:bodyPr/>
                    <a:lstStyle/>
                    <a:p>
                      <a:r>
                        <a:rPr lang="en-GB" dirty="0"/>
                        <a:t>Assumptions</a:t>
                      </a:r>
                    </a:p>
                  </a:txBody>
                  <a:tcPr/>
                </a:tc>
                <a:tc>
                  <a:txBody>
                    <a:bodyPr/>
                    <a:lstStyle/>
                    <a:p>
                      <a:r>
                        <a:rPr lang="en-GB" dirty="0"/>
                        <a:t>Impact</a:t>
                      </a:r>
                    </a:p>
                  </a:txBody>
                  <a:tcPr/>
                </a:tc>
                <a:tc>
                  <a:txBody>
                    <a:bodyPr/>
                    <a:lstStyle/>
                    <a:p>
                      <a:r>
                        <a:rPr lang="en-GB" dirty="0"/>
                        <a:t>However . . . </a:t>
                      </a:r>
                    </a:p>
                  </a:txBody>
                  <a:tcPr/>
                </a:tc>
                <a:extLst>
                  <a:ext uri="{0D108BD9-81ED-4DB2-BD59-A6C34878D82A}">
                    <a16:rowId xmlns:a16="http://schemas.microsoft.com/office/drawing/2014/main" val="3909085019"/>
                  </a:ext>
                </a:extLst>
              </a:tr>
              <a:tr h="370840">
                <a:tc>
                  <a:txBody>
                    <a:bodyPr/>
                    <a:lstStyle/>
                    <a:p>
                      <a:r>
                        <a:rPr lang="en-GB" dirty="0"/>
                        <a:t>1) some offenders are recidivists</a:t>
                      </a:r>
                    </a:p>
                    <a:p>
                      <a:endParaRPr lang="en-GB" dirty="0"/>
                    </a:p>
                  </a:txBody>
                  <a:tcPr/>
                </a:tc>
                <a:tc>
                  <a:txBody>
                    <a:bodyPr/>
                    <a:lstStyle/>
                    <a:p>
                      <a:r>
                        <a:rPr lang="en-GB" dirty="0"/>
                        <a:t>Wilson (1983) argues that this is a truism and supported by empirical data</a:t>
                      </a:r>
                    </a:p>
                  </a:txBody>
                  <a:tcPr/>
                </a:tc>
                <a:tc>
                  <a:txBody>
                    <a:bodyPr/>
                    <a:lstStyle/>
                    <a:p>
                      <a:r>
                        <a:rPr lang="en-GB" dirty="0"/>
                        <a:t>In the case of organised crime, prostitution and the movement of drugs this would be false</a:t>
                      </a:r>
                    </a:p>
                  </a:txBody>
                  <a:tcPr/>
                </a:tc>
                <a:extLst>
                  <a:ext uri="{0D108BD9-81ED-4DB2-BD59-A6C34878D82A}">
                    <a16:rowId xmlns:a16="http://schemas.microsoft.com/office/drawing/2014/main" val="1843445107"/>
                  </a:ext>
                </a:extLst>
              </a:tr>
              <a:tr h="370840">
                <a:tc>
                  <a:txBody>
                    <a:bodyPr/>
                    <a:lstStyle/>
                    <a:p>
                      <a:r>
                        <a:rPr lang="en-GB" dirty="0"/>
                        <a:t>2) offenders are not immediately replaced by other criminals upon being imprisoned</a:t>
                      </a:r>
                    </a:p>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1297617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prison does not increase crime by changing offenders in the ways that outweigh the reductive effects of incapacitation</a:t>
                      </a:r>
                    </a:p>
                    <a:p>
                      <a:endParaRPr lang="en-GB" dirty="0"/>
                    </a:p>
                  </a:txBody>
                  <a:tcPr/>
                </a:tc>
                <a:tc>
                  <a:txBody>
                    <a:bodyPr/>
                    <a:lstStyle/>
                    <a:p>
                      <a:r>
                        <a:rPr lang="en-GB" dirty="0"/>
                        <a:t>Wilson (1983) argues that although open to debate this assumption outweighs the other two.</a:t>
                      </a:r>
                    </a:p>
                  </a:txBody>
                  <a:tcPr/>
                </a:tc>
                <a:tc>
                  <a:txBody>
                    <a:bodyPr/>
                    <a:lstStyle/>
                    <a:p>
                      <a:endParaRPr lang="en-GB" dirty="0"/>
                    </a:p>
                  </a:txBody>
                  <a:tcPr/>
                </a:tc>
                <a:extLst>
                  <a:ext uri="{0D108BD9-81ED-4DB2-BD59-A6C34878D82A}">
                    <a16:rowId xmlns:a16="http://schemas.microsoft.com/office/drawing/2014/main" val="255984138"/>
                  </a:ext>
                </a:extLst>
              </a:tr>
            </a:tbl>
          </a:graphicData>
        </a:graphic>
      </p:graphicFrame>
    </p:spTree>
    <p:extLst>
      <p:ext uri="{BB962C8B-B14F-4D97-AF65-F5344CB8AC3E}">
        <p14:creationId xmlns:p14="http://schemas.microsoft.com/office/powerpoint/2010/main" val="14840232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3731C-9820-4640-918C-9F507EED5A01}"/>
              </a:ext>
            </a:extLst>
          </p:cNvPr>
          <p:cNvSpPr>
            <a:spLocks noGrp="1"/>
          </p:cNvSpPr>
          <p:nvPr>
            <p:ph type="title"/>
          </p:nvPr>
        </p:nvSpPr>
        <p:spPr>
          <a:xfrm>
            <a:off x="643466" y="786383"/>
            <a:ext cx="3517567" cy="2093975"/>
          </a:xfrm>
        </p:spPr>
        <p:txBody>
          <a:bodyPr anchor="b">
            <a:normAutofit/>
          </a:bodyPr>
          <a:lstStyle/>
          <a:p>
            <a:r>
              <a:rPr lang="en-GB" dirty="0"/>
              <a:t>Incapacitation:</a:t>
            </a:r>
            <a:br>
              <a:rPr lang="en-GB" dirty="0"/>
            </a:br>
            <a:r>
              <a:rPr lang="en-GB" dirty="0"/>
              <a:t>Identification of Offenders</a:t>
            </a:r>
          </a:p>
        </p:txBody>
      </p:sp>
      <p:sp>
        <p:nvSpPr>
          <p:cNvPr id="9" name="Text Placeholder 3">
            <a:extLst>
              <a:ext uri="{FF2B5EF4-FFF2-40B4-BE49-F238E27FC236}">
                <a16:creationId xmlns:a16="http://schemas.microsoft.com/office/drawing/2014/main" id="{A0709458-77D3-474F-A7F1-24B84DE37231}"/>
              </a:ext>
            </a:extLst>
          </p:cNvPr>
          <p:cNvSpPr>
            <a:spLocks noGrp="1"/>
          </p:cNvSpPr>
          <p:nvPr>
            <p:ph type="body" sz="half" idx="2"/>
          </p:nvPr>
        </p:nvSpPr>
        <p:spPr>
          <a:xfrm>
            <a:off x="643465" y="3043050"/>
            <a:ext cx="3517567" cy="3064505"/>
          </a:xfrm>
        </p:spPr>
        <p:txBody>
          <a:bodyPr/>
          <a:lstStyle/>
          <a:p>
            <a:endParaRPr lang="en-US" dirty="0"/>
          </a:p>
        </p:txBody>
      </p:sp>
      <p:graphicFrame>
        <p:nvGraphicFramePr>
          <p:cNvPr id="7" name="Content Placeholder 2">
            <a:extLst>
              <a:ext uri="{FF2B5EF4-FFF2-40B4-BE49-F238E27FC236}">
                <a16:creationId xmlns:a16="http://schemas.microsoft.com/office/drawing/2014/main" id="{D518E0C2-50E6-485F-A230-49E488076744}"/>
              </a:ext>
            </a:extLst>
          </p:cNvPr>
          <p:cNvGraphicFramePr>
            <a:graphicFrameLocks noGrp="1"/>
          </p:cNvGraphicFramePr>
          <p:nvPr>
            <p:ph idx="1"/>
            <p:extLst>
              <p:ext uri="{D42A27DB-BD31-4B8C-83A1-F6EECF244321}">
                <p14:modId xmlns:p14="http://schemas.microsoft.com/office/powerpoint/2010/main" val="44426323"/>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C588306-1BDA-4F20-BDB2-3A0C54AB8B7D}"/>
              </a:ext>
            </a:extLst>
          </p:cNvPr>
          <p:cNvSpPr txBox="1"/>
          <p:nvPr/>
        </p:nvSpPr>
        <p:spPr>
          <a:xfrm>
            <a:off x="6097362" y="6281448"/>
            <a:ext cx="6094638" cy="369332"/>
          </a:xfrm>
          <a:prstGeom prst="rect">
            <a:avLst/>
          </a:prstGeom>
          <a:noFill/>
        </p:spPr>
        <p:txBody>
          <a:bodyPr wrap="square">
            <a:spAutoFit/>
          </a:bodyPr>
          <a:lstStyle/>
          <a:p>
            <a:pPr algn="r"/>
            <a:r>
              <a:rPr lang="en-US" dirty="0"/>
              <a:t>(Burke, 2012)</a:t>
            </a:r>
          </a:p>
        </p:txBody>
      </p:sp>
    </p:spTree>
    <p:extLst>
      <p:ext uri="{BB962C8B-B14F-4D97-AF65-F5344CB8AC3E}">
        <p14:creationId xmlns:p14="http://schemas.microsoft.com/office/powerpoint/2010/main" val="12210918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DF63CDE-CA2A-4C8A-9A96-A601034889FC}"/>
              </a:ext>
            </a:extLst>
          </p:cNvPr>
          <p:cNvSpPr>
            <a:spLocks noGrp="1"/>
          </p:cNvSpPr>
          <p:nvPr>
            <p:ph type="title"/>
          </p:nvPr>
        </p:nvSpPr>
        <p:spPr>
          <a:xfrm>
            <a:off x="643466" y="786383"/>
            <a:ext cx="3517567" cy="2093975"/>
          </a:xfrm>
        </p:spPr>
        <p:txBody>
          <a:bodyPr anchor="b">
            <a:normAutofit/>
          </a:bodyPr>
          <a:lstStyle/>
          <a:p>
            <a:r>
              <a:rPr lang="en-GB" dirty="0"/>
              <a:t>Incapacitation:</a:t>
            </a:r>
            <a:br>
              <a:rPr lang="en-GB" dirty="0"/>
            </a:br>
            <a:r>
              <a:rPr lang="en-GB" dirty="0"/>
              <a:t>Effectiveness</a:t>
            </a:r>
          </a:p>
        </p:txBody>
      </p:sp>
      <p:sp>
        <p:nvSpPr>
          <p:cNvPr id="6" name="Content Placeholder 5">
            <a:extLst>
              <a:ext uri="{FF2B5EF4-FFF2-40B4-BE49-F238E27FC236}">
                <a16:creationId xmlns:a16="http://schemas.microsoft.com/office/drawing/2014/main" id="{106E5FE8-4466-416D-95DC-0368A2ECEDBD}"/>
              </a:ext>
            </a:extLst>
          </p:cNvPr>
          <p:cNvSpPr>
            <a:spLocks noGrp="1"/>
          </p:cNvSpPr>
          <p:nvPr>
            <p:ph type="body" sz="half" idx="2"/>
          </p:nvPr>
        </p:nvSpPr>
        <p:spPr>
          <a:xfrm>
            <a:off x="643465" y="3043050"/>
            <a:ext cx="3517567" cy="3064505"/>
          </a:xfrm>
        </p:spPr>
        <p:txBody>
          <a:bodyPr>
            <a:normAutofit/>
          </a:bodyPr>
          <a:lstStyle/>
          <a:p>
            <a:r>
              <a:rPr lang="en-GB" dirty="0"/>
              <a:t>Von Hirsch (1984) argues that three things are necessary to ensure that incapacitation is an effective penal strategy</a:t>
            </a:r>
          </a:p>
        </p:txBody>
      </p:sp>
      <p:graphicFrame>
        <p:nvGraphicFramePr>
          <p:cNvPr id="9" name="Content Placeholder 6">
            <a:extLst>
              <a:ext uri="{FF2B5EF4-FFF2-40B4-BE49-F238E27FC236}">
                <a16:creationId xmlns:a16="http://schemas.microsoft.com/office/drawing/2014/main" id="{8E781E3E-34AF-4339-887C-CFBE41B8A786}"/>
              </a:ext>
            </a:extLst>
          </p:cNvPr>
          <p:cNvGraphicFramePr>
            <a:graphicFrameLocks noGrp="1"/>
          </p:cNvGraphicFramePr>
          <p:nvPr>
            <p:ph idx="1"/>
            <p:extLst>
              <p:ext uri="{D42A27DB-BD31-4B8C-83A1-F6EECF244321}">
                <p14:modId xmlns:p14="http://schemas.microsoft.com/office/powerpoint/2010/main" val="4287343181"/>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0675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6A2817B-DE97-49CC-9F41-F9A99B08C1C6}"/>
              </a:ext>
            </a:extLst>
          </p:cNvPr>
          <p:cNvSpPr>
            <a:spLocks noGrp="1"/>
          </p:cNvSpPr>
          <p:nvPr>
            <p:ph type="title"/>
          </p:nvPr>
        </p:nvSpPr>
        <p:spPr/>
        <p:txBody>
          <a:bodyPr/>
          <a:lstStyle/>
          <a:p>
            <a:r>
              <a:rPr lang="en-GB" dirty="0"/>
              <a:t>Incapacitation:</a:t>
            </a:r>
            <a:br>
              <a:rPr lang="en-GB" dirty="0"/>
            </a:br>
            <a:r>
              <a:rPr lang="en-GB" dirty="0"/>
              <a:t>The </a:t>
            </a:r>
            <a:r>
              <a:rPr lang="en-GB" dirty="0" err="1"/>
              <a:t>Floud</a:t>
            </a:r>
            <a:r>
              <a:rPr lang="en-GB" dirty="0"/>
              <a:t> Report 1981</a:t>
            </a:r>
          </a:p>
        </p:txBody>
      </p:sp>
      <p:sp>
        <p:nvSpPr>
          <p:cNvPr id="6" name="Content Placeholder 5">
            <a:extLst>
              <a:ext uri="{FF2B5EF4-FFF2-40B4-BE49-F238E27FC236}">
                <a16:creationId xmlns:a16="http://schemas.microsoft.com/office/drawing/2014/main" id="{66B13B4E-CB8D-4403-886E-71C8B3162203}"/>
              </a:ext>
            </a:extLst>
          </p:cNvPr>
          <p:cNvSpPr>
            <a:spLocks noGrp="1"/>
          </p:cNvSpPr>
          <p:nvPr>
            <p:ph idx="1"/>
          </p:nvPr>
        </p:nvSpPr>
        <p:spPr/>
        <p:txBody>
          <a:bodyPr/>
          <a:lstStyle/>
          <a:p>
            <a:r>
              <a:rPr lang="en-GB" dirty="0"/>
              <a:t>This report reviewed the law and practices relating to dangerous offenders</a:t>
            </a:r>
          </a:p>
          <a:p>
            <a:r>
              <a:rPr lang="en-GB" dirty="0"/>
              <a:t>Did not define dangerous </a:t>
            </a:r>
          </a:p>
          <a:p>
            <a:r>
              <a:rPr lang="en-GB" dirty="0"/>
              <a:t>But did outline what was</a:t>
            </a:r>
          </a:p>
          <a:p>
            <a:pPr lvl="1"/>
            <a:r>
              <a:rPr lang="en-GB" dirty="0"/>
              <a:t>Acceptable and unacceptable </a:t>
            </a:r>
          </a:p>
          <a:p>
            <a:pPr lvl="1"/>
            <a:r>
              <a:rPr lang="en-GB" dirty="0"/>
              <a:t>RISK</a:t>
            </a:r>
          </a:p>
          <a:p>
            <a:pPr lvl="1"/>
            <a:endParaRPr lang="en-GB" dirty="0"/>
          </a:p>
          <a:p>
            <a:pPr lvl="1" algn="r"/>
            <a:r>
              <a:rPr lang="en-GB" dirty="0"/>
              <a:t>(Baker, 1993)</a:t>
            </a:r>
          </a:p>
        </p:txBody>
      </p:sp>
    </p:spTree>
    <p:extLst>
      <p:ext uri="{BB962C8B-B14F-4D97-AF65-F5344CB8AC3E}">
        <p14:creationId xmlns:p14="http://schemas.microsoft.com/office/powerpoint/2010/main" val="1201478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13906-158D-4015-8D9A-F28460FBFD32}"/>
              </a:ext>
            </a:extLst>
          </p:cNvPr>
          <p:cNvSpPr>
            <a:spLocks noGrp="1"/>
          </p:cNvSpPr>
          <p:nvPr>
            <p:ph type="title"/>
          </p:nvPr>
        </p:nvSpPr>
        <p:spPr>
          <a:xfrm>
            <a:off x="1097280" y="286603"/>
            <a:ext cx="10058400" cy="1450757"/>
          </a:xfrm>
        </p:spPr>
        <p:txBody>
          <a:bodyPr anchor="b">
            <a:normAutofit/>
          </a:bodyPr>
          <a:lstStyle/>
          <a:p>
            <a:r>
              <a:rPr lang="en-GB" dirty="0"/>
              <a:t>Incapacitation:</a:t>
            </a:r>
            <a:br>
              <a:rPr lang="en-GB" dirty="0"/>
            </a:br>
            <a:r>
              <a:rPr lang="en-GB" dirty="0"/>
              <a:t>The </a:t>
            </a:r>
            <a:r>
              <a:rPr lang="en-GB" dirty="0" err="1"/>
              <a:t>Floud</a:t>
            </a:r>
            <a:r>
              <a:rPr lang="en-GB" dirty="0"/>
              <a:t> Report 1981</a:t>
            </a:r>
          </a:p>
        </p:txBody>
      </p:sp>
      <p:graphicFrame>
        <p:nvGraphicFramePr>
          <p:cNvPr id="5" name="Content Placeholder 2">
            <a:extLst>
              <a:ext uri="{FF2B5EF4-FFF2-40B4-BE49-F238E27FC236}">
                <a16:creationId xmlns:a16="http://schemas.microsoft.com/office/drawing/2014/main" id="{90121D4C-A902-4FC1-ADA4-55247EE63739}"/>
              </a:ext>
            </a:extLst>
          </p:cNvPr>
          <p:cNvGraphicFramePr>
            <a:graphicFrameLocks noGrp="1"/>
          </p:cNvGraphicFramePr>
          <p:nvPr>
            <p:ph idx="1"/>
            <p:extLst>
              <p:ext uri="{D42A27DB-BD31-4B8C-83A1-F6EECF244321}">
                <p14:modId xmlns:p14="http://schemas.microsoft.com/office/powerpoint/2010/main" val="110373690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A50DC43-1FB8-43BB-80C2-8B9873DEE7FF}"/>
              </a:ext>
            </a:extLst>
          </p:cNvPr>
          <p:cNvSpPr txBox="1"/>
          <p:nvPr/>
        </p:nvSpPr>
        <p:spPr>
          <a:xfrm>
            <a:off x="8819470" y="6386731"/>
            <a:ext cx="6094638" cy="369332"/>
          </a:xfrm>
          <a:prstGeom prst="rect">
            <a:avLst/>
          </a:prstGeom>
          <a:noFill/>
        </p:spPr>
        <p:txBody>
          <a:bodyPr wrap="square">
            <a:spAutoFit/>
          </a:bodyPr>
          <a:lstStyle/>
          <a:p>
            <a:pPr lvl="0"/>
            <a:r>
              <a:rPr lang="en-GB" i="1" dirty="0">
                <a:solidFill>
                  <a:schemeClr val="bg1"/>
                </a:solidFill>
              </a:rPr>
              <a:t>(</a:t>
            </a:r>
            <a:r>
              <a:rPr lang="en-GB" i="1" dirty="0" err="1">
                <a:solidFill>
                  <a:schemeClr val="bg1"/>
                </a:solidFill>
              </a:rPr>
              <a:t>Floud</a:t>
            </a:r>
            <a:r>
              <a:rPr lang="en-GB" i="1" dirty="0">
                <a:solidFill>
                  <a:schemeClr val="bg1"/>
                </a:solidFill>
              </a:rPr>
              <a:t> &amp; Young, 1981, p. 213).</a:t>
            </a:r>
            <a:endParaRPr lang="en-GB" dirty="0">
              <a:solidFill>
                <a:schemeClr val="bg1"/>
              </a:solidFill>
            </a:endParaRPr>
          </a:p>
        </p:txBody>
      </p:sp>
    </p:spTree>
    <p:extLst>
      <p:ext uri="{BB962C8B-B14F-4D97-AF65-F5344CB8AC3E}">
        <p14:creationId xmlns:p14="http://schemas.microsoft.com/office/powerpoint/2010/main" val="10459515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6A08-C804-494F-A54D-2B6D0CB0ADF7}"/>
              </a:ext>
            </a:extLst>
          </p:cNvPr>
          <p:cNvSpPr>
            <a:spLocks noGrp="1"/>
          </p:cNvSpPr>
          <p:nvPr>
            <p:ph type="title"/>
          </p:nvPr>
        </p:nvSpPr>
        <p:spPr>
          <a:xfrm>
            <a:off x="1097280" y="286603"/>
            <a:ext cx="10058400" cy="1450757"/>
          </a:xfrm>
        </p:spPr>
        <p:txBody>
          <a:bodyPr anchor="b">
            <a:normAutofit/>
          </a:bodyPr>
          <a:lstStyle/>
          <a:p>
            <a:r>
              <a:rPr lang="en-GB" dirty="0"/>
              <a:t>Incapacitation:</a:t>
            </a:r>
            <a:br>
              <a:rPr lang="en-GB" dirty="0"/>
            </a:br>
            <a:r>
              <a:rPr lang="en-GB" dirty="0"/>
              <a:t>Predictability </a:t>
            </a:r>
          </a:p>
        </p:txBody>
      </p:sp>
      <p:graphicFrame>
        <p:nvGraphicFramePr>
          <p:cNvPr id="5" name="Content Placeholder 2">
            <a:extLst>
              <a:ext uri="{FF2B5EF4-FFF2-40B4-BE49-F238E27FC236}">
                <a16:creationId xmlns:a16="http://schemas.microsoft.com/office/drawing/2014/main" id="{01EFAA93-9E0A-4AFF-BC82-5A4D45FCB0FC}"/>
              </a:ext>
            </a:extLst>
          </p:cNvPr>
          <p:cNvGraphicFramePr>
            <a:graphicFrameLocks noGrp="1"/>
          </p:cNvGraphicFramePr>
          <p:nvPr>
            <p:ph idx="1"/>
            <p:extLst>
              <p:ext uri="{D42A27DB-BD31-4B8C-83A1-F6EECF244321}">
                <p14:modId xmlns:p14="http://schemas.microsoft.com/office/powerpoint/2010/main" val="73996037"/>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22314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8BE8-8796-4783-A438-E36FF41643B2}"/>
              </a:ext>
            </a:extLst>
          </p:cNvPr>
          <p:cNvSpPr>
            <a:spLocks noGrp="1"/>
          </p:cNvSpPr>
          <p:nvPr>
            <p:ph type="title"/>
          </p:nvPr>
        </p:nvSpPr>
        <p:spPr>
          <a:xfrm>
            <a:off x="1097280" y="286603"/>
            <a:ext cx="10058400" cy="1450757"/>
          </a:xfrm>
        </p:spPr>
        <p:txBody>
          <a:bodyPr anchor="b">
            <a:normAutofit/>
          </a:bodyPr>
          <a:lstStyle/>
          <a:p>
            <a:r>
              <a:rPr lang="en-GB" dirty="0"/>
              <a:t>Incapacitation:</a:t>
            </a:r>
            <a:br>
              <a:rPr lang="en-GB" dirty="0"/>
            </a:br>
            <a:r>
              <a:rPr lang="en-GB" dirty="0"/>
              <a:t>Criticisms </a:t>
            </a:r>
          </a:p>
        </p:txBody>
      </p:sp>
      <p:graphicFrame>
        <p:nvGraphicFramePr>
          <p:cNvPr id="5" name="Content Placeholder 2">
            <a:extLst>
              <a:ext uri="{FF2B5EF4-FFF2-40B4-BE49-F238E27FC236}">
                <a16:creationId xmlns:a16="http://schemas.microsoft.com/office/drawing/2014/main" id="{A79BA6AD-2EEE-4E72-BD9B-5364C523A8D2}"/>
              </a:ext>
            </a:extLst>
          </p:cNvPr>
          <p:cNvGraphicFramePr>
            <a:graphicFrameLocks noGrp="1"/>
          </p:cNvGraphicFramePr>
          <p:nvPr>
            <p:ph idx="1"/>
            <p:extLst>
              <p:ext uri="{D42A27DB-BD31-4B8C-83A1-F6EECF244321}">
                <p14:modId xmlns:p14="http://schemas.microsoft.com/office/powerpoint/2010/main" val="218479632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55846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4092-89A3-4449-B6C1-783F7E692A03}"/>
              </a:ext>
            </a:extLst>
          </p:cNvPr>
          <p:cNvSpPr>
            <a:spLocks noGrp="1"/>
          </p:cNvSpPr>
          <p:nvPr>
            <p:ph type="title"/>
          </p:nvPr>
        </p:nvSpPr>
        <p:spPr>
          <a:xfrm>
            <a:off x="1097280" y="286603"/>
            <a:ext cx="10058400" cy="1450757"/>
          </a:xfrm>
        </p:spPr>
        <p:txBody>
          <a:bodyPr anchor="b">
            <a:normAutofit/>
          </a:bodyPr>
          <a:lstStyle/>
          <a:p>
            <a:r>
              <a:rPr lang="en-GB" dirty="0"/>
              <a:t>Incapacitation:</a:t>
            </a:r>
            <a:br>
              <a:rPr lang="en-GB" dirty="0"/>
            </a:br>
            <a:r>
              <a:rPr lang="en-GB" dirty="0"/>
              <a:t>Criticism </a:t>
            </a:r>
          </a:p>
        </p:txBody>
      </p:sp>
      <p:graphicFrame>
        <p:nvGraphicFramePr>
          <p:cNvPr id="5" name="Content Placeholder 2">
            <a:extLst>
              <a:ext uri="{FF2B5EF4-FFF2-40B4-BE49-F238E27FC236}">
                <a16:creationId xmlns:a16="http://schemas.microsoft.com/office/drawing/2014/main" id="{967316F4-8534-4146-BA92-DCB48AF2CFF3}"/>
              </a:ext>
            </a:extLst>
          </p:cNvPr>
          <p:cNvGraphicFramePr>
            <a:graphicFrameLocks noGrp="1"/>
          </p:cNvGraphicFramePr>
          <p:nvPr>
            <p:ph idx="1"/>
            <p:extLst>
              <p:ext uri="{D42A27DB-BD31-4B8C-83A1-F6EECF244321}">
                <p14:modId xmlns:p14="http://schemas.microsoft.com/office/powerpoint/2010/main" val="1372536671"/>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0F7E0D8-A17C-4A93-962E-DB800FEEF6F3}"/>
              </a:ext>
            </a:extLst>
          </p:cNvPr>
          <p:cNvSpPr txBox="1"/>
          <p:nvPr/>
        </p:nvSpPr>
        <p:spPr>
          <a:xfrm>
            <a:off x="9388928" y="648866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2972749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1EC33-538C-450B-8EF2-F79B454C5848}"/>
              </a:ext>
            </a:extLst>
          </p:cNvPr>
          <p:cNvSpPr>
            <a:spLocks noGrp="1"/>
          </p:cNvSpPr>
          <p:nvPr>
            <p:ph type="title"/>
          </p:nvPr>
        </p:nvSpPr>
        <p:spPr>
          <a:xfrm>
            <a:off x="1097279" y="4799362"/>
            <a:ext cx="10113645" cy="743682"/>
          </a:xfrm>
        </p:spPr>
        <p:txBody>
          <a:bodyPr anchor="b">
            <a:normAutofit/>
          </a:bodyPr>
          <a:lstStyle/>
          <a:p>
            <a:r>
              <a:rPr lang="en-US" dirty="0"/>
              <a:t>Determinism</a:t>
            </a:r>
            <a:endParaRPr lang="en-GB" dirty="0"/>
          </a:p>
        </p:txBody>
      </p:sp>
      <p:sp>
        <p:nvSpPr>
          <p:cNvPr id="10" name="Text Placeholder 3">
            <a:extLst>
              <a:ext uri="{FF2B5EF4-FFF2-40B4-BE49-F238E27FC236}">
                <a16:creationId xmlns:a16="http://schemas.microsoft.com/office/drawing/2014/main" id="{A94B98DA-9103-4229-9A8B-7E53AA89E7D5}"/>
              </a:ext>
            </a:extLst>
          </p:cNvPr>
          <p:cNvSpPr>
            <a:spLocks noGrp="1"/>
          </p:cNvSpPr>
          <p:nvPr>
            <p:ph type="body" sz="half" idx="2"/>
          </p:nvPr>
        </p:nvSpPr>
        <p:spPr>
          <a:xfrm>
            <a:off x="1097279" y="5715000"/>
            <a:ext cx="10113264" cy="609600"/>
          </a:xfrm>
        </p:spPr>
        <p:txBody>
          <a:bodyPr/>
          <a:lstStyle/>
          <a:p>
            <a:endParaRPr lang="en-US"/>
          </a:p>
        </p:txBody>
      </p:sp>
      <p:pic>
        <p:nvPicPr>
          <p:cNvPr id="3074" name="Picture 2" descr="See the source image">
            <a:extLst>
              <a:ext uri="{FF2B5EF4-FFF2-40B4-BE49-F238E27FC236}">
                <a16:creationId xmlns:a16="http://schemas.microsoft.com/office/drawing/2014/main" id="{C3ADD708-FAEC-4E7D-95BF-BF5D9B2300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3338" y="2430327"/>
            <a:ext cx="1935296" cy="13095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6515AB76-7D12-4892-83AE-180F3DA3BB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439257" cy="456935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7D69959F-575F-4AE2-B34F-C912150523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9257" y="0"/>
            <a:ext cx="6752743" cy="4569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157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1EC33-538C-450B-8EF2-F79B454C5848}"/>
              </a:ext>
            </a:extLst>
          </p:cNvPr>
          <p:cNvSpPr>
            <a:spLocks noGrp="1"/>
          </p:cNvSpPr>
          <p:nvPr>
            <p:ph type="title"/>
          </p:nvPr>
        </p:nvSpPr>
        <p:spPr/>
        <p:txBody>
          <a:bodyPr/>
          <a:lstStyle/>
          <a:p>
            <a:r>
              <a:rPr lang="en-US" dirty="0"/>
              <a:t>Determinism</a:t>
            </a:r>
            <a:endParaRPr lang="en-GB" dirty="0"/>
          </a:p>
        </p:txBody>
      </p:sp>
      <p:sp>
        <p:nvSpPr>
          <p:cNvPr id="3" name="Content Placeholder 2">
            <a:extLst>
              <a:ext uri="{FF2B5EF4-FFF2-40B4-BE49-F238E27FC236}">
                <a16:creationId xmlns:a16="http://schemas.microsoft.com/office/drawing/2014/main" id="{4FE0123D-F1A4-4701-8700-DBB0ACF7977E}"/>
              </a:ext>
            </a:extLst>
          </p:cNvPr>
          <p:cNvSpPr>
            <a:spLocks noGrp="1"/>
          </p:cNvSpPr>
          <p:nvPr>
            <p:ph sz="half" idx="1"/>
          </p:nvPr>
        </p:nvSpPr>
        <p:spPr/>
        <p:txBody>
          <a:bodyPr/>
          <a:lstStyle/>
          <a:p>
            <a:r>
              <a:rPr lang="en-GB" dirty="0"/>
              <a:t>Determinism is not a theory of punishment</a:t>
            </a:r>
          </a:p>
          <a:p>
            <a:pPr lvl="1"/>
            <a:r>
              <a:rPr lang="en-GB" dirty="0"/>
              <a:t>Rather a way of viewing the offender</a:t>
            </a:r>
          </a:p>
          <a:p>
            <a:pPr lvl="1"/>
            <a:r>
              <a:rPr lang="en-GB" dirty="0"/>
              <a:t>But its relevance is in its compatibility with theories of punishment</a:t>
            </a:r>
          </a:p>
        </p:txBody>
      </p:sp>
      <p:sp>
        <p:nvSpPr>
          <p:cNvPr id="5" name="Content Placeholder 4">
            <a:extLst>
              <a:ext uri="{FF2B5EF4-FFF2-40B4-BE49-F238E27FC236}">
                <a16:creationId xmlns:a16="http://schemas.microsoft.com/office/drawing/2014/main" id="{904F87DF-73F7-448D-A0D2-C3E3DF53B6B4}"/>
              </a:ext>
            </a:extLst>
          </p:cNvPr>
          <p:cNvSpPr>
            <a:spLocks noGrp="1"/>
          </p:cNvSpPr>
          <p:nvPr>
            <p:ph sz="half" idx="2"/>
          </p:nvPr>
        </p:nvSpPr>
        <p:spPr/>
        <p:txBody>
          <a:bodyPr/>
          <a:lstStyle/>
          <a:p>
            <a:r>
              <a:rPr lang="en-GB" dirty="0"/>
              <a:t>We will now explore:</a:t>
            </a:r>
          </a:p>
          <a:p>
            <a:pPr lvl="1"/>
            <a:r>
              <a:rPr lang="en-GB" dirty="0"/>
              <a:t>Early Causal Determinism</a:t>
            </a:r>
          </a:p>
          <a:p>
            <a:pPr lvl="1"/>
            <a:r>
              <a:rPr lang="en-GB" dirty="0"/>
              <a:t>Later Causal Determinism </a:t>
            </a:r>
          </a:p>
        </p:txBody>
      </p:sp>
      <p:sp>
        <p:nvSpPr>
          <p:cNvPr id="4" name="TextBox 3">
            <a:extLst>
              <a:ext uri="{FF2B5EF4-FFF2-40B4-BE49-F238E27FC236}">
                <a16:creationId xmlns:a16="http://schemas.microsoft.com/office/drawing/2014/main" id="{414A2E13-414F-4756-B56F-1AAA640E0504}"/>
              </a:ext>
            </a:extLst>
          </p:cNvPr>
          <p:cNvSpPr txBox="1"/>
          <p:nvPr/>
        </p:nvSpPr>
        <p:spPr>
          <a:xfrm>
            <a:off x="9550924" y="6488668"/>
            <a:ext cx="1697772" cy="369332"/>
          </a:xfrm>
          <a:prstGeom prst="rect">
            <a:avLst/>
          </a:prstGeom>
          <a:noFill/>
        </p:spPr>
        <p:txBody>
          <a:bodyPr wrap="none" rtlCol="0">
            <a:spAutoFit/>
          </a:bodyPr>
          <a:lstStyle/>
          <a:p>
            <a:r>
              <a:rPr lang="en-GB" dirty="0">
                <a:solidFill>
                  <a:schemeClr val="bg1"/>
                </a:solidFill>
              </a:rPr>
              <a:t>(</a:t>
            </a:r>
            <a:r>
              <a:rPr lang="en-GB" dirty="0" err="1">
                <a:solidFill>
                  <a:schemeClr val="bg1"/>
                </a:solidFill>
              </a:rPr>
              <a:t>Brezina</a:t>
            </a:r>
            <a:r>
              <a:rPr lang="en-GB" dirty="0">
                <a:solidFill>
                  <a:schemeClr val="bg1"/>
                </a:solidFill>
              </a:rPr>
              <a:t>, 2021)</a:t>
            </a:r>
          </a:p>
        </p:txBody>
      </p:sp>
    </p:spTree>
    <p:extLst>
      <p:ext uri="{BB962C8B-B14F-4D97-AF65-F5344CB8AC3E}">
        <p14:creationId xmlns:p14="http://schemas.microsoft.com/office/powerpoint/2010/main" val="24601851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6845C-143A-40A7-9697-0F689961A8E8}"/>
              </a:ext>
            </a:extLst>
          </p:cNvPr>
          <p:cNvSpPr>
            <a:spLocks noGrp="1"/>
          </p:cNvSpPr>
          <p:nvPr>
            <p:ph type="title"/>
          </p:nvPr>
        </p:nvSpPr>
        <p:spPr/>
        <p:txBody>
          <a:bodyPr/>
          <a:lstStyle/>
          <a:p>
            <a:br>
              <a:rPr lang="en-GB" dirty="0"/>
            </a:br>
            <a:r>
              <a:rPr lang="en-GB" dirty="0"/>
              <a:t>Early Causal Determinism</a:t>
            </a:r>
          </a:p>
        </p:txBody>
      </p:sp>
      <p:sp>
        <p:nvSpPr>
          <p:cNvPr id="3" name="Content Placeholder 2">
            <a:extLst>
              <a:ext uri="{FF2B5EF4-FFF2-40B4-BE49-F238E27FC236}">
                <a16:creationId xmlns:a16="http://schemas.microsoft.com/office/drawing/2014/main" id="{BDD7DC3A-3851-401C-90C4-8F05D84E0A9F}"/>
              </a:ext>
            </a:extLst>
          </p:cNvPr>
          <p:cNvSpPr>
            <a:spLocks noGrp="1"/>
          </p:cNvSpPr>
          <p:nvPr>
            <p:ph sz="half" idx="1"/>
          </p:nvPr>
        </p:nvSpPr>
        <p:spPr/>
        <p:txBody>
          <a:bodyPr/>
          <a:lstStyle/>
          <a:p>
            <a:r>
              <a:rPr lang="en-GB" dirty="0"/>
              <a:t>Popular in the 1930s</a:t>
            </a:r>
          </a:p>
          <a:p>
            <a:r>
              <a:rPr lang="en-GB" dirty="0"/>
              <a:t>Proposed that every event in </a:t>
            </a:r>
          </a:p>
          <a:p>
            <a:pPr lvl="1"/>
            <a:r>
              <a:rPr lang="en-GB" dirty="0"/>
              <a:t>nature, </a:t>
            </a:r>
          </a:p>
          <a:p>
            <a:pPr lvl="1"/>
            <a:r>
              <a:rPr lang="en-GB" dirty="0"/>
              <a:t>including human thoughts, </a:t>
            </a:r>
          </a:p>
          <a:p>
            <a:pPr lvl="1"/>
            <a:r>
              <a:rPr lang="en-GB" dirty="0"/>
              <a:t>words and deeds </a:t>
            </a:r>
          </a:p>
          <a:p>
            <a:pPr lvl="1"/>
            <a:r>
              <a:rPr lang="en-GB" dirty="0"/>
              <a:t>has a cause that is both necessary and sufficient</a:t>
            </a:r>
          </a:p>
          <a:p>
            <a:endParaRPr lang="en-GB" dirty="0"/>
          </a:p>
        </p:txBody>
      </p:sp>
      <p:sp>
        <p:nvSpPr>
          <p:cNvPr id="4" name="Content Placeholder 3">
            <a:extLst>
              <a:ext uri="{FF2B5EF4-FFF2-40B4-BE49-F238E27FC236}">
                <a16:creationId xmlns:a16="http://schemas.microsoft.com/office/drawing/2014/main" id="{97D1B2E3-EFA6-48E8-9A2B-4DEDB0205593}"/>
              </a:ext>
            </a:extLst>
          </p:cNvPr>
          <p:cNvSpPr>
            <a:spLocks noGrp="1"/>
          </p:cNvSpPr>
          <p:nvPr>
            <p:ph sz="half" idx="2"/>
          </p:nvPr>
        </p:nvSpPr>
        <p:spPr/>
        <p:txBody>
          <a:bodyPr/>
          <a:lstStyle/>
          <a:p>
            <a:r>
              <a:rPr lang="en-GB" dirty="0"/>
              <a:t>Given event A</a:t>
            </a:r>
          </a:p>
          <a:p>
            <a:pPr lvl="1"/>
            <a:r>
              <a:rPr lang="en-GB" dirty="0"/>
              <a:t>There is a subsequent event B</a:t>
            </a:r>
          </a:p>
          <a:p>
            <a:pPr lvl="1"/>
            <a:r>
              <a:rPr lang="en-GB" dirty="0"/>
              <a:t>That cannot fail to result from event A</a:t>
            </a:r>
          </a:p>
          <a:p>
            <a:r>
              <a:rPr lang="en-GB" dirty="0"/>
              <a:t>Correlatively</a:t>
            </a:r>
          </a:p>
          <a:p>
            <a:pPr lvl="1"/>
            <a:r>
              <a:rPr lang="en-GB" dirty="0"/>
              <a:t>Event B could not occur without event A having caused it!</a:t>
            </a:r>
          </a:p>
        </p:txBody>
      </p:sp>
      <p:sp>
        <p:nvSpPr>
          <p:cNvPr id="7" name="TextBox 6">
            <a:extLst>
              <a:ext uri="{FF2B5EF4-FFF2-40B4-BE49-F238E27FC236}">
                <a16:creationId xmlns:a16="http://schemas.microsoft.com/office/drawing/2014/main" id="{CF0BBEF5-6650-4F00-9114-E840DED8499F}"/>
              </a:ext>
            </a:extLst>
          </p:cNvPr>
          <p:cNvSpPr txBox="1"/>
          <p:nvPr/>
        </p:nvSpPr>
        <p:spPr>
          <a:xfrm>
            <a:off x="8108361" y="6488668"/>
            <a:ext cx="6094638" cy="369332"/>
          </a:xfrm>
          <a:prstGeom prst="rect">
            <a:avLst/>
          </a:prstGeom>
          <a:noFill/>
        </p:spPr>
        <p:txBody>
          <a:bodyPr wrap="square">
            <a:spAutoFit/>
          </a:bodyPr>
          <a:lstStyle/>
          <a:p>
            <a:pPr lvl="1"/>
            <a:r>
              <a:rPr lang="en-GB" dirty="0">
                <a:solidFill>
                  <a:schemeClr val="bg1"/>
                </a:solidFill>
              </a:rPr>
              <a:t>(Franklin, 1969)</a:t>
            </a:r>
          </a:p>
        </p:txBody>
      </p:sp>
    </p:spTree>
    <p:extLst>
      <p:ext uri="{BB962C8B-B14F-4D97-AF65-F5344CB8AC3E}">
        <p14:creationId xmlns:p14="http://schemas.microsoft.com/office/powerpoint/2010/main" val="38794181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A82CD-C1E9-4632-A83F-A58C85DBDF98}"/>
              </a:ext>
            </a:extLst>
          </p:cNvPr>
          <p:cNvSpPr>
            <a:spLocks noGrp="1"/>
          </p:cNvSpPr>
          <p:nvPr>
            <p:ph type="title"/>
          </p:nvPr>
        </p:nvSpPr>
        <p:spPr/>
        <p:txBody>
          <a:bodyPr/>
          <a:lstStyle/>
          <a:p>
            <a:r>
              <a:rPr lang="en-GB" dirty="0"/>
              <a:t>Early Causal Determinism</a:t>
            </a:r>
          </a:p>
        </p:txBody>
      </p:sp>
      <p:sp>
        <p:nvSpPr>
          <p:cNvPr id="3" name="Content Placeholder 2">
            <a:extLst>
              <a:ext uri="{FF2B5EF4-FFF2-40B4-BE49-F238E27FC236}">
                <a16:creationId xmlns:a16="http://schemas.microsoft.com/office/drawing/2014/main" id="{90353249-F07B-49F6-BEF0-332ABAF9A1A8}"/>
              </a:ext>
            </a:extLst>
          </p:cNvPr>
          <p:cNvSpPr>
            <a:spLocks noGrp="1"/>
          </p:cNvSpPr>
          <p:nvPr>
            <p:ph sz="half" idx="1"/>
          </p:nvPr>
        </p:nvSpPr>
        <p:spPr/>
        <p:txBody>
          <a:bodyPr>
            <a:normAutofit/>
          </a:bodyPr>
          <a:lstStyle/>
          <a:p>
            <a:r>
              <a:rPr lang="en-GB" dirty="0"/>
              <a:t>For every action there is an equal and opposite reaction</a:t>
            </a:r>
          </a:p>
          <a:p>
            <a:r>
              <a:rPr lang="en-GB" dirty="0"/>
              <a:t>Determinists believe that although </a:t>
            </a:r>
          </a:p>
          <a:p>
            <a:pPr lvl="2"/>
            <a:r>
              <a:rPr lang="en-GB" dirty="0"/>
              <a:t>individual do have the power to make choices </a:t>
            </a:r>
          </a:p>
          <a:p>
            <a:pPr lvl="2"/>
            <a:r>
              <a:rPr lang="en-GB" dirty="0"/>
              <a:t>that this power is strictly limited because </a:t>
            </a:r>
          </a:p>
          <a:p>
            <a:pPr lvl="2"/>
            <a:r>
              <a:rPr lang="en-GB" dirty="0"/>
              <a:t>each person has been caused to make the choices that they makes</a:t>
            </a:r>
          </a:p>
        </p:txBody>
      </p:sp>
      <p:sp>
        <p:nvSpPr>
          <p:cNvPr id="4" name="Content Placeholder 3">
            <a:extLst>
              <a:ext uri="{FF2B5EF4-FFF2-40B4-BE49-F238E27FC236}">
                <a16:creationId xmlns:a16="http://schemas.microsoft.com/office/drawing/2014/main" id="{C7131301-3E3C-4900-AF0A-B2255693EA01}"/>
              </a:ext>
            </a:extLst>
          </p:cNvPr>
          <p:cNvSpPr>
            <a:spLocks noGrp="1"/>
          </p:cNvSpPr>
          <p:nvPr>
            <p:ph sz="half" idx="2"/>
          </p:nvPr>
        </p:nvSpPr>
        <p:spPr/>
        <p:txBody>
          <a:bodyPr>
            <a:normAutofit/>
          </a:bodyPr>
          <a:lstStyle/>
          <a:p>
            <a:r>
              <a:rPr lang="en-GB" dirty="0"/>
              <a:t>Past experiences,</a:t>
            </a:r>
          </a:p>
          <a:p>
            <a:pPr lvl="1"/>
            <a:r>
              <a:rPr lang="en-GB" dirty="0"/>
              <a:t>The environment, </a:t>
            </a:r>
          </a:p>
          <a:p>
            <a:pPr lvl="1"/>
            <a:r>
              <a:rPr lang="en-GB" dirty="0"/>
              <a:t>and so on,</a:t>
            </a:r>
          </a:p>
          <a:p>
            <a:pPr lvl="1"/>
            <a:r>
              <a:rPr lang="en-GB" dirty="0"/>
              <a:t>all have a starting point for the determinist </a:t>
            </a:r>
          </a:p>
          <a:p>
            <a:pPr lvl="1"/>
            <a:r>
              <a:rPr lang="en-GB" dirty="0"/>
              <a:t>and every action is viewed as being </a:t>
            </a:r>
          </a:p>
          <a:p>
            <a:pPr lvl="1"/>
            <a:r>
              <a:rPr lang="en-GB" dirty="0"/>
              <a:t>traceable ultimately to the point of </a:t>
            </a:r>
          </a:p>
          <a:p>
            <a:pPr lvl="1"/>
            <a:r>
              <a:rPr lang="en-GB" dirty="0"/>
              <a:t>birth and perhaps before </a:t>
            </a:r>
          </a:p>
          <a:p>
            <a:pPr marL="201168" lvl="1" indent="0" algn="r">
              <a:buNone/>
            </a:pPr>
            <a:r>
              <a:rPr lang="en-GB" dirty="0"/>
              <a:t>(Davies, 1971)</a:t>
            </a:r>
          </a:p>
          <a:p>
            <a:pPr lvl="1"/>
            <a:endParaRPr lang="en-GB" dirty="0"/>
          </a:p>
        </p:txBody>
      </p:sp>
    </p:spTree>
    <p:extLst>
      <p:ext uri="{BB962C8B-B14F-4D97-AF65-F5344CB8AC3E}">
        <p14:creationId xmlns:p14="http://schemas.microsoft.com/office/powerpoint/2010/main" val="17196213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08CDD-8262-43CF-A25E-FAA608A80DA7}"/>
              </a:ext>
            </a:extLst>
          </p:cNvPr>
          <p:cNvSpPr>
            <a:spLocks noGrp="1"/>
          </p:cNvSpPr>
          <p:nvPr>
            <p:ph type="title"/>
          </p:nvPr>
        </p:nvSpPr>
        <p:spPr/>
        <p:txBody>
          <a:bodyPr/>
          <a:lstStyle/>
          <a:p>
            <a:r>
              <a:rPr lang="en-GB" dirty="0"/>
              <a:t>Later Causal Determinism </a:t>
            </a:r>
          </a:p>
        </p:txBody>
      </p:sp>
      <p:sp>
        <p:nvSpPr>
          <p:cNvPr id="3" name="Content Placeholder 2">
            <a:extLst>
              <a:ext uri="{FF2B5EF4-FFF2-40B4-BE49-F238E27FC236}">
                <a16:creationId xmlns:a16="http://schemas.microsoft.com/office/drawing/2014/main" id="{B915E7E4-9E24-47BF-8796-70701F8B0DE7}"/>
              </a:ext>
            </a:extLst>
          </p:cNvPr>
          <p:cNvSpPr>
            <a:spLocks noGrp="1"/>
          </p:cNvSpPr>
          <p:nvPr>
            <p:ph sz="half" idx="1"/>
          </p:nvPr>
        </p:nvSpPr>
        <p:spPr/>
        <p:txBody>
          <a:bodyPr>
            <a:normAutofit/>
          </a:bodyPr>
          <a:lstStyle/>
          <a:p>
            <a:r>
              <a:rPr lang="en-GB" dirty="0"/>
              <a:t>Popular in the 1930s through to the 1960s</a:t>
            </a:r>
          </a:p>
          <a:p>
            <a:r>
              <a:rPr lang="en-GB" dirty="0"/>
              <a:t>Proposed that individuals are not able to express free will at any time</a:t>
            </a:r>
          </a:p>
          <a:p>
            <a:r>
              <a:rPr lang="en-GB" dirty="0"/>
              <a:t>Hospers (1932), Foot (1957) and Hobart (</a:t>
            </a:r>
            <a:r>
              <a:rPr lang="en-GB" dirty="0">
                <a:highlight>
                  <a:srgbClr val="FFFF00"/>
                </a:highlight>
              </a:rPr>
              <a:t>XXX</a:t>
            </a:r>
            <a:r>
              <a:rPr lang="en-GB" dirty="0"/>
              <a:t>)</a:t>
            </a:r>
          </a:p>
          <a:p>
            <a:pPr lvl="1"/>
            <a:r>
              <a:rPr lang="en-GB" dirty="0"/>
              <a:t>Felt that although it was an empirical impossibility that every action had a necessary and sufficient cause</a:t>
            </a:r>
          </a:p>
          <a:p>
            <a:pPr lvl="1"/>
            <a:r>
              <a:rPr lang="en-GB" dirty="0"/>
              <a:t>It was not essential to prove this for determinism to have relevance</a:t>
            </a:r>
          </a:p>
        </p:txBody>
      </p:sp>
      <p:sp>
        <p:nvSpPr>
          <p:cNvPr id="4" name="Content Placeholder 3">
            <a:extLst>
              <a:ext uri="{FF2B5EF4-FFF2-40B4-BE49-F238E27FC236}">
                <a16:creationId xmlns:a16="http://schemas.microsoft.com/office/drawing/2014/main" id="{7076F9D8-E001-4E48-903D-6362FB81DAA2}"/>
              </a:ext>
            </a:extLst>
          </p:cNvPr>
          <p:cNvSpPr>
            <a:spLocks noGrp="1"/>
          </p:cNvSpPr>
          <p:nvPr>
            <p:ph sz="half" idx="2"/>
          </p:nvPr>
        </p:nvSpPr>
        <p:spPr/>
        <p:txBody>
          <a:bodyPr>
            <a:normAutofit/>
          </a:bodyPr>
          <a:lstStyle/>
          <a:p>
            <a:r>
              <a:rPr lang="en-GB" dirty="0"/>
              <a:t>This strand of causal determinism asserted that even </a:t>
            </a:r>
          </a:p>
          <a:p>
            <a:pPr lvl="1"/>
            <a:r>
              <a:rPr lang="en-GB" dirty="0"/>
              <a:t>if some events result from chance</a:t>
            </a:r>
          </a:p>
          <a:p>
            <a:pPr lvl="1"/>
            <a:r>
              <a:rPr lang="en-GB" dirty="0"/>
              <a:t>therefore were not caused</a:t>
            </a:r>
          </a:p>
          <a:p>
            <a:pPr lvl="1"/>
            <a:r>
              <a:rPr lang="en-GB" dirty="0"/>
              <a:t>it can still be illustrated that </a:t>
            </a:r>
          </a:p>
          <a:p>
            <a:pPr lvl="1"/>
            <a:r>
              <a:rPr lang="en-GB" dirty="0"/>
              <a:t>all events are ultimately attributable to either </a:t>
            </a:r>
          </a:p>
          <a:p>
            <a:pPr lvl="1"/>
            <a:r>
              <a:rPr lang="en-GB" dirty="0"/>
              <a:t>causal </a:t>
            </a:r>
          </a:p>
          <a:p>
            <a:pPr lvl="1"/>
            <a:r>
              <a:rPr lang="en-GB" dirty="0"/>
              <a:t>or chance factors </a:t>
            </a:r>
          </a:p>
          <a:p>
            <a:pPr lvl="1"/>
            <a:r>
              <a:rPr lang="en-GB" dirty="0"/>
              <a:t>beyond the control of the individuals</a:t>
            </a:r>
          </a:p>
          <a:p>
            <a:endParaRPr lang="en-GB" dirty="0"/>
          </a:p>
        </p:txBody>
      </p:sp>
    </p:spTree>
    <p:extLst>
      <p:ext uri="{BB962C8B-B14F-4D97-AF65-F5344CB8AC3E}">
        <p14:creationId xmlns:p14="http://schemas.microsoft.com/office/powerpoint/2010/main" val="3994967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C31ED-BD4B-4429-950D-1B695BC0F582}"/>
              </a:ext>
            </a:extLst>
          </p:cNvPr>
          <p:cNvSpPr>
            <a:spLocks noGrp="1"/>
          </p:cNvSpPr>
          <p:nvPr>
            <p:ph type="title"/>
          </p:nvPr>
        </p:nvSpPr>
        <p:spPr/>
        <p:txBody>
          <a:bodyPr/>
          <a:lstStyle/>
          <a:p>
            <a:r>
              <a:rPr lang="en-GB" dirty="0"/>
              <a:t>Later Causal Determinism </a:t>
            </a:r>
          </a:p>
        </p:txBody>
      </p:sp>
      <p:sp>
        <p:nvSpPr>
          <p:cNvPr id="3" name="Content Placeholder 2">
            <a:extLst>
              <a:ext uri="{FF2B5EF4-FFF2-40B4-BE49-F238E27FC236}">
                <a16:creationId xmlns:a16="http://schemas.microsoft.com/office/drawing/2014/main" id="{A9A78A53-CC1D-4D5E-89AE-17B161FC212B}"/>
              </a:ext>
            </a:extLst>
          </p:cNvPr>
          <p:cNvSpPr>
            <a:spLocks noGrp="1"/>
          </p:cNvSpPr>
          <p:nvPr>
            <p:ph sz="half" idx="1"/>
          </p:nvPr>
        </p:nvSpPr>
        <p:spPr/>
        <p:txBody>
          <a:bodyPr>
            <a:normAutofit lnSpcReduction="10000"/>
          </a:bodyPr>
          <a:lstStyle/>
          <a:p>
            <a:r>
              <a:rPr lang="en-GB" dirty="0"/>
              <a:t>For any given action or decision to occur there are only three possibilities and at no point does free will ever enter into the equation</a:t>
            </a:r>
          </a:p>
          <a:p>
            <a:pPr lvl="1"/>
            <a:endParaRPr lang="en-GB" dirty="0"/>
          </a:p>
          <a:p>
            <a:r>
              <a:rPr lang="en-GB" dirty="0"/>
              <a:t>1) if the even happens by chance then there is no free will</a:t>
            </a:r>
          </a:p>
          <a:p>
            <a:r>
              <a:rPr lang="en-GB" dirty="0"/>
              <a:t>2) if it is caused by external factors then no free will is involved</a:t>
            </a:r>
          </a:p>
          <a:p>
            <a:endParaRPr lang="en-GB" dirty="0"/>
          </a:p>
        </p:txBody>
      </p:sp>
      <p:sp>
        <p:nvSpPr>
          <p:cNvPr id="4" name="Content Placeholder 3">
            <a:extLst>
              <a:ext uri="{FF2B5EF4-FFF2-40B4-BE49-F238E27FC236}">
                <a16:creationId xmlns:a16="http://schemas.microsoft.com/office/drawing/2014/main" id="{8EF0FC6B-52C8-4EA7-BE61-0ABC19626E1B}"/>
              </a:ext>
            </a:extLst>
          </p:cNvPr>
          <p:cNvSpPr>
            <a:spLocks noGrp="1"/>
          </p:cNvSpPr>
          <p:nvPr>
            <p:ph sz="half" idx="2"/>
          </p:nvPr>
        </p:nvSpPr>
        <p:spPr/>
        <p:txBody>
          <a:bodyPr>
            <a:normAutofit lnSpcReduction="10000"/>
          </a:bodyPr>
          <a:lstStyle/>
          <a:p>
            <a:r>
              <a:rPr lang="en-GB" dirty="0"/>
              <a:t>3) if it is the choice of the individual then there are only three possible reasons why that could be the case</a:t>
            </a:r>
          </a:p>
          <a:p>
            <a:pPr lvl="1"/>
            <a:r>
              <a:rPr lang="en-GB" dirty="0"/>
              <a:t>a) A is caused to occur by the agent themselves resulting from a choice that the individual has made</a:t>
            </a:r>
          </a:p>
          <a:p>
            <a:pPr lvl="1"/>
            <a:r>
              <a:rPr lang="en-GB" dirty="0"/>
              <a:t>b)  A is caused by some external factor of factors</a:t>
            </a:r>
          </a:p>
          <a:p>
            <a:pPr lvl="1"/>
            <a:r>
              <a:rPr lang="en-GB" dirty="0"/>
              <a:t>c) A is not caused by anything at all and it is a chance event</a:t>
            </a:r>
          </a:p>
          <a:p>
            <a:r>
              <a:rPr lang="en-GB" dirty="0"/>
              <a:t>This is a circular argument where </a:t>
            </a:r>
            <a:r>
              <a:rPr lang="en-GB" b="1" u="sng" dirty="0"/>
              <a:t>FREE WILL </a:t>
            </a:r>
            <a:r>
              <a:rPr lang="en-GB" dirty="0"/>
              <a:t>is theoretically never an option</a:t>
            </a:r>
          </a:p>
        </p:txBody>
      </p:sp>
      <p:sp>
        <p:nvSpPr>
          <p:cNvPr id="5" name="TextBox 4">
            <a:extLst>
              <a:ext uri="{FF2B5EF4-FFF2-40B4-BE49-F238E27FC236}">
                <a16:creationId xmlns:a16="http://schemas.microsoft.com/office/drawing/2014/main" id="{A1B2DBC4-4F58-4088-9E5E-3F90BA0041D5}"/>
              </a:ext>
            </a:extLst>
          </p:cNvPr>
          <p:cNvSpPr txBox="1"/>
          <p:nvPr/>
        </p:nvSpPr>
        <p:spPr>
          <a:xfrm>
            <a:off x="9555370" y="6488668"/>
            <a:ext cx="1600310" cy="369332"/>
          </a:xfrm>
          <a:prstGeom prst="rect">
            <a:avLst/>
          </a:prstGeom>
          <a:noFill/>
        </p:spPr>
        <p:txBody>
          <a:bodyPr wrap="none" rtlCol="0">
            <a:spAutoFit/>
          </a:bodyPr>
          <a:lstStyle/>
          <a:p>
            <a:r>
              <a:rPr lang="en-GB" dirty="0">
                <a:solidFill>
                  <a:schemeClr val="bg1"/>
                </a:solidFill>
              </a:rPr>
              <a:t>(</a:t>
            </a:r>
            <a:r>
              <a:rPr lang="en-GB" dirty="0" err="1">
                <a:solidFill>
                  <a:schemeClr val="bg1"/>
                </a:solidFill>
              </a:rPr>
              <a:t>Pifferi</a:t>
            </a:r>
            <a:r>
              <a:rPr lang="en-GB" dirty="0">
                <a:solidFill>
                  <a:schemeClr val="bg1"/>
                </a:solidFill>
              </a:rPr>
              <a:t>, 2022).</a:t>
            </a:r>
          </a:p>
        </p:txBody>
      </p:sp>
    </p:spTree>
    <p:extLst>
      <p:ext uri="{BB962C8B-B14F-4D97-AF65-F5344CB8AC3E}">
        <p14:creationId xmlns:p14="http://schemas.microsoft.com/office/powerpoint/2010/main" val="3705827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91202-C649-4A8B-8006-CE5B51500D2E}"/>
              </a:ext>
            </a:extLst>
          </p:cNvPr>
          <p:cNvSpPr>
            <a:spLocks noGrp="1"/>
          </p:cNvSpPr>
          <p:nvPr>
            <p:ph type="title"/>
          </p:nvPr>
        </p:nvSpPr>
        <p:spPr/>
        <p:txBody>
          <a:bodyPr/>
          <a:lstStyle/>
          <a:p>
            <a:r>
              <a:rPr lang="en-GB" dirty="0"/>
              <a:t>Determinism:</a:t>
            </a:r>
            <a:br>
              <a:rPr lang="en-GB" dirty="0"/>
            </a:br>
            <a:r>
              <a:rPr lang="en-GB" dirty="0"/>
              <a:t>Criticisms </a:t>
            </a:r>
          </a:p>
        </p:txBody>
      </p:sp>
      <p:sp>
        <p:nvSpPr>
          <p:cNvPr id="3" name="Content Placeholder 2">
            <a:extLst>
              <a:ext uri="{FF2B5EF4-FFF2-40B4-BE49-F238E27FC236}">
                <a16:creationId xmlns:a16="http://schemas.microsoft.com/office/drawing/2014/main" id="{4BC1BC3C-53EC-4635-8928-D94D979A2F76}"/>
              </a:ext>
            </a:extLst>
          </p:cNvPr>
          <p:cNvSpPr>
            <a:spLocks noGrp="1"/>
          </p:cNvSpPr>
          <p:nvPr>
            <p:ph sz="half" idx="1"/>
          </p:nvPr>
        </p:nvSpPr>
        <p:spPr/>
        <p:txBody>
          <a:bodyPr>
            <a:normAutofit fontScale="92500" lnSpcReduction="10000"/>
          </a:bodyPr>
          <a:lstStyle/>
          <a:p>
            <a:r>
              <a:rPr lang="en-GB"/>
              <a:t>Few people today consider that human beings’ actions are totally determined </a:t>
            </a:r>
          </a:p>
          <a:p>
            <a:pPr lvl="1"/>
            <a:r>
              <a:rPr lang="en-GB"/>
              <a:t>But if human action is in some way predetermined, </a:t>
            </a:r>
          </a:p>
          <a:p>
            <a:pPr lvl="1"/>
            <a:r>
              <a:rPr lang="en-GB"/>
              <a:t>Albeit in a limited sense</a:t>
            </a:r>
          </a:p>
          <a:p>
            <a:pPr lvl="1"/>
            <a:r>
              <a:rPr lang="en-GB"/>
              <a:t>Then this would greatly affect the level of punishment that can be legitimately be imposed</a:t>
            </a:r>
          </a:p>
          <a:p>
            <a:endParaRPr lang="en-GB" dirty="0"/>
          </a:p>
        </p:txBody>
      </p:sp>
      <p:sp>
        <p:nvSpPr>
          <p:cNvPr id="4" name="Content Placeholder 3">
            <a:extLst>
              <a:ext uri="{FF2B5EF4-FFF2-40B4-BE49-F238E27FC236}">
                <a16:creationId xmlns:a16="http://schemas.microsoft.com/office/drawing/2014/main" id="{DE305217-248B-4088-868B-1CD84AC6BABB}"/>
              </a:ext>
            </a:extLst>
          </p:cNvPr>
          <p:cNvSpPr>
            <a:spLocks noGrp="1"/>
          </p:cNvSpPr>
          <p:nvPr>
            <p:ph sz="half" idx="2"/>
          </p:nvPr>
        </p:nvSpPr>
        <p:spPr/>
        <p:txBody>
          <a:bodyPr>
            <a:normAutofit fontScale="92500" lnSpcReduction="10000"/>
          </a:bodyPr>
          <a:lstStyle/>
          <a:p>
            <a:r>
              <a:rPr lang="en-GB" dirty="0"/>
              <a:t>Determinism has nevertheless unfortunately been historically discussed in an ‘all or nothing fashion’</a:t>
            </a:r>
          </a:p>
          <a:p>
            <a:r>
              <a:rPr lang="en-GB" dirty="0"/>
              <a:t>Much of the controversy surrounding determinism focuses on the apparent limitlessness of the concept</a:t>
            </a:r>
          </a:p>
          <a:p>
            <a:pPr lvl="1"/>
            <a:r>
              <a:rPr lang="en-GB" dirty="0"/>
              <a:t>When taken to a logical conclusion</a:t>
            </a:r>
          </a:p>
          <a:p>
            <a:pPr lvl="1"/>
            <a:r>
              <a:rPr lang="en-GB" dirty="0"/>
              <a:t>Would mean that offenders can be completely excused from any blame and reasonability for their actions</a:t>
            </a:r>
          </a:p>
          <a:p>
            <a:pPr lvl="1"/>
            <a:r>
              <a:rPr lang="en-GB" dirty="0"/>
              <a:t>Such a position would be politically unacceptable in any society with pretensions to be a democracy or otherwise</a:t>
            </a:r>
          </a:p>
        </p:txBody>
      </p:sp>
      <p:sp>
        <p:nvSpPr>
          <p:cNvPr id="5" name="TextBox 4">
            <a:extLst>
              <a:ext uri="{FF2B5EF4-FFF2-40B4-BE49-F238E27FC236}">
                <a16:creationId xmlns:a16="http://schemas.microsoft.com/office/drawing/2014/main" id="{0DFBE412-9153-49D4-B922-001A0D29DE80}"/>
              </a:ext>
            </a:extLst>
          </p:cNvPr>
          <p:cNvSpPr txBox="1"/>
          <p:nvPr/>
        </p:nvSpPr>
        <p:spPr>
          <a:xfrm>
            <a:off x="9555370" y="6488668"/>
            <a:ext cx="2930226" cy="369332"/>
          </a:xfrm>
          <a:prstGeom prst="rect">
            <a:avLst/>
          </a:prstGeom>
          <a:noFill/>
        </p:spPr>
        <p:txBody>
          <a:bodyPr wrap="none" rtlCol="0">
            <a:spAutoFit/>
          </a:bodyPr>
          <a:lstStyle/>
          <a:p>
            <a:r>
              <a:rPr lang="en-GB" dirty="0">
                <a:solidFill>
                  <a:schemeClr val="bg1"/>
                </a:solidFill>
              </a:rPr>
              <a:t>(Burke, 2012; </a:t>
            </a:r>
            <a:r>
              <a:rPr lang="en-GB" dirty="0" err="1">
                <a:solidFill>
                  <a:schemeClr val="bg1"/>
                </a:solidFill>
              </a:rPr>
              <a:t>Pifferi</a:t>
            </a:r>
            <a:r>
              <a:rPr lang="en-GB" dirty="0">
                <a:solidFill>
                  <a:schemeClr val="bg1"/>
                </a:solidFill>
              </a:rPr>
              <a:t>, 2022).</a:t>
            </a:r>
          </a:p>
        </p:txBody>
      </p:sp>
    </p:spTree>
    <p:extLst>
      <p:ext uri="{BB962C8B-B14F-4D97-AF65-F5344CB8AC3E}">
        <p14:creationId xmlns:p14="http://schemas.microsoft.com/office/powerpoint/2010/main" val="38218488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D2973-0895-4C61-A56B-854BA6D64FCB}"/>
              </a:ext>
            </a:extLst>
          </p:cNvPr>
          <p:cNvSpPr>
            <a:spLocks noGrp="1"/>
          </p:cNvSpPr>
          <p:nvPr>
            <p:ph type="title"/>
          </p:nvPr>
        </p:nvSpPr>
        <p:spPr>
          <a:xfrm>
            <a:off x="643466" y="786383"/>
            <a:ext cx="3517567" cy="2093975"/>
          </a:xfrm>
        </p:spPr>
        <p:txBody>
          <a:bodyPr anchor="b">
            <a:normAutofit/>
          </a:bodyPr>
          <a:lstStyle/>
          <a:p>
            <a:r>
              <a:rPr lang="en-US"/>
              <a:t>Rehabilitation</a:t>
            </a:r>
            <a:br>
              <a:rPr lang="en-US"/>
            </a:br>
            <a:endParaRPr lang="en-GB"/>
          </a:p>
        </p:txBody>
      </p:sp>
      <p:pic>
        <p:nvPicPr>
          <p:cNvPr id="1026" name="Picture 2" descr="See the source image">
            <a:extLst>
              <a:ext uri="{FF2B5EF4-FFF2-40B4-BE49-F238E27FC236}">
                <a16:creationId xmlns:a16="http://schemas.microsoft.com/office/drawing/2014/main" id="{5A1242B0-80A8-4BC7-A897-70D7C60202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687" r="-1" b="-1"/>
          <a:stretch/>
        </p:blipFill>
        <p:spPr bwMode="auto">
          <a:xfrm>
            <a:off x="5458984" y="812799"/>
            <a:ext cx="5928344" cy="5294757"/>
          </a:xfrm>
          <a:prstGeom prst="rect">
            <a:avLst/>
          </a:prstGeom>
          <a:solidFill>
            <a:srgbClr val="FFFFFF"/>
          </a:solidFill>
        </p:spPr>
      </p:pic>
      <p:sp>
        <p:nvSpPr>
          <p:cNvPr id="71" name="Text Placeholder 3">
            <a:extLst>
              <a:ext uri="{FF2B5EF4-FFF2-40B4-BE49-F238E27FC236}">
                <a16:creationId xmlns:a16="http://schemas.microsoft.com/office/drawing/2014/main" id="{FF700FF4-CF7C-43FA-B591-ADC07D42A6A6}"/>
              </a:ext>
            </a:extLst>
          </p:cNvPr>
          <p:cNvSpPr>
            <a:spLocks noGrp="1"/>
          </p:cNvSpPr>
          <p:nvPr>
            <p:ph type="body" sz="half" idx="2"/>
          </p:nvPr>
        </p:nvSpPr>
        <p:spPr>
          <a:xfrm>
            <a:off x="643465" y="3043050"/>
            <a:ext cx="3517567" cy="3064505"/>
          </a:xfrm>
        </p:spPr>
        <p:txBody>
          <a:bodyPr/>
          <a:lstStyle/>
          <a:p>
            <a:endParaRPr lang="en-US"/>
          </a:p>
        </p:txBody>
      </p:sp>
    </p:spTree>
    <p:extLst>
      <p:ext uri="{BB962C8B-B14F-4D97-AF65-F5344CB8AC3E}">
        <p14:creationId xmlns:p14="http://schemas.microsoft.com/office/powerpoint/2010/main" val="30866225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1C014C-658E-400B-8C01-E46695661EEE}"/>
              </a:ext>
            </a:extLst>
          </p:cNvPr>
          <p:cNvSpPr>
            <a:spLocks noGrp="1"/>
          </p:cNvSpPr>
          <p:nvPr>
            <p:ph type="title"/>
          </p:nvPr>
        </p:nvSpPr>
        <p:spPr/>
        <p:txBody>
          <a:bodyPr/>
          <a:lstStyle/>
          <a:p>
            <a:r>
              <a:rPr lang="en-GB" dirty="0"/>
              <a:t>Rehabilitation </a:t>
            </a:r>
          </a:p>
        </p:txBody>
      </p:sp>
      <p:sp>
        <p:nvSpPr>
          <p:cNvPr id="6" name="Content Placeholder 5">
            <a:extLst>
              <a:ext uri="{FF2B5EF4-FFF2-40B4-BE49-F238E27FC236}">
                <a16:creationId xmlns:a16="http://schemas.microsoft.com/office/drawing/2014/main" id="{D939893C-2CFD-44A2-9AC6-5C8ADF658218}"/>
              </a:ext>
            </a:extLst>
          </p:cNvPr>
          <p:cNvSpPr>
            <a:spLocks noGrp="1"/>
          </p:cNvSpPr>
          <p:nvPr>
            <p:ph sz="half" idx="1"/>
          </p:nvPr>
        </p:nvSpPr>
        <p:spPr/>
        <p:txBody>
          <a:bodyPr>
            <a:normAutofit fontScale="92500"/>
          </a:bodyPr>
          <a:lstStyle/>
          <a:p>
            <a:r>
              <a:rPr lang="en-GB" dirty="0"/>
              <a:t>Re:</a:t>
            </a:r>
          </a:p>
          <a:p>
            <a:pPr lvl="1"/>
            <a:r>
              <a:rPr lang="en-GB" dirty="0"/>
              <a:t>French for  ‘return’ or ‘repetition’</a:t>
            </a:r>
          </a:p>
          <a:p>
            <a:r>
              <a:rPr lang="en-GB" dirty="0"/>
              <a:t>Habilis:</a:t>
            </a:r>
          </a:p>
          <a:p>
            <a:pPr lvl="1"/>
            <a:r>
              <a:rPr lang="en-GB" dirty="0"/>
              <a:t>Latin for ‘competent’</a:t>
            </a:r>
          </a:p>
          <a:p>
            <a:r>
              <a:rPr lang="en-GB" dirty="0"/>
              <a:t>Rehabilitation thus means:</a:t>
            </a:r>
          </a:p>
          <a:p>
            <a:pPr lvl="1"/>
            <a:r>
              <a:rPr lang="en-GB" dirty="0"/>
              <a:t> Return to competence</a:t>
            </a:r>
          </a:p>
          <a:p>
            <a:pPr lvl="1"/>
            <a:endParaRPr lang="en-GB" dirty="0"/>
          </a:p>
        </p:txBody>
      </p:sp>
      <p:sp>
        <p:nvSpPr>
          <p:cNvPr id="7" name="Content Placeholder 6">
            <a:extLst>
              <a:ext uri="{FF2B5EF4-FFF2-40B4-BE49-F238E27FC236}">
                <a16:creationId xmlns:a16="http://schemas.microsoft.com/office/drawing/2014/main" id="{AC259989-2EA3-4232-BAB4-418AF0285FDF}"/>
              </a:ext>
            </a:extLst>
          </p:cNvPr>
          <p:cNvSpPr>
            <a:spLocks noGrp="1"/>
          </p:cNvSpPr>
          <p:nvPr>
            <p:ph sz="half" idx="2"/>
          </p:nvPr>
        </p:nvSpPr>
        <p:spPr/>
        <p:txBody>
          <a:bodyPr>
            <a:normAutofit fontScale="92500"/>
          </a:bodyPr>
          <a:lstStyle/>
          <a:p>
            <a:r>
              <a:rPr lang="en-GB" dirty="0"/>
              <a:t>In the context of punishment, </a:t>
            </a:r>
          </a:p>
          <a:p>
            <a:pPr lvl="1"/>
            <a:r>
              <a:rPr lang="en-GB" dirty="0"/>
              <a:t>Rehibition is aimed at </a:t>
            </a:r>
          </a:p>
          <a:p>
            <a:pPr lvl="1"/>
            <a:r>
              <a:rPr lang="en-GB" dirty="0"/>
              <a:t>Reforming the character of the order</a:t>
            </a:r>
          </a:p>
          <a:p>
            <a:pPr lvl="1"/>
            <a:r>
              <a:rPr lang="en-GB" dirty="0"/>
              <a:t>So preventing reoffending</a:t>
            </a:r>
          </a:p>
          <a:p>
            <a:r>
              <a:rPr lang="en-GB" dirty="0"/>
              <a:t>The intention is to </a:t>
            </a:r>
          </a:p>
          <a:p>
            <a:pPr lvl="1"/>
            <a:r>
              <a:rPr lang="en-GB" dirty="0"/>
              <a:t>‘cure’ offenders of their criminal tendances</a:t>
            </a:r>
          </a:p>
          <a:p>
            <a:pPr lvl="1"/>
            <a:r>
              <a:rPr lang="en-GB" dirty="0"/>
              <a:t>By changing their personality,</a:t>
            </a:r>
          </a:p>
          <a:p>
            <a:pPr lvl="1"/>
            <a:r>
              <a:rPr lang="en-GB" dirty="0"/>
              <a:t>Outlook</a:t>
            </a:r>
          </a:p>
          <a:p>
            <a:pPr lvl="1"/>
            <a:r>
              <a:rPr lang="en-GB" dirty="0"/>
              <a:t>Habits or opportunities</a:t>
            </a:r>
          </a:p>
          <a:p>
            <a:r>
              <a:rPr lang="en-GB" dirty="0"/>
              <a:t>So that they are less included to commit crime</a:t>
            </a:r>
          </a:p>
        </p:txBody>
      </p:sp>
      <p:sp>
        <p:nvSpPr>
          <p:cNvPr id="8" name="TextBox 7">
            <a:extLst>
              <a:ext uri="{FF2B5EF4-FFF2-40B4-BE49-F238E27FC236}">
                <a16:creationId xmlns:a16="http://schemas.microsoft.com/office/drawing/2014/main" id="{902ED868-31E3-4EB6-82C9-768675E95BE8}"/>
              </a:ext>
            </a:extLst>
          </p:cNvPr>
          <p:cNvSpPr txBox="1"/>
          <p:nvPr/>
        </p:nvSpPr>
        <p:spPr>
          <a:xfrm>
            <a:off x="9555370" y="648866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10850770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F9D94-090A-42CD-88DC-43DAF6E6AE73}"/>
              </a:ext>
            </a:extLst>
          </p:cNvPr>
          <p:cNvSpPr>
            <a:spLocks noGrp="1"/>
          </p:cNvSpPr>
          <p:nvPr>
            <p:ph type="title"/>
          </p:nvPr>
        </p:nvSpPr>
        <p:spPr>
          <a:xfrm>
            <a:off x="1097280" y="286603"/>
            <a:ext cx="10058400" cy="1450757"/>
          </a:xfrm>
        </p:spPr>
        <p:txBody>
          <a:bodyPr anchor="b">
            <a:normAutofit/>
          </a:bodyPr>
          <a:lstStyle/>
          <a:p>
            <a:r>
              <a:rPr lang="en-GB" dirty="0"/>
              <a:t>Rehabilitation </a:t>
            </a:r>
          </a:p>
        </p:txBody>
      </p:sp>
      <p:graphicFrame>
        <p:nvGraphicFramePr>
          <p:cNvPr id="5" name="Content Placeholder 2">
            <a:extLst>
              <a:ext uri="{FF2B5EF4-FFF2-40B4-BE49-F238E27FC236}">
                <a16:creationId xmlns:a16="http://schemas.microsoft.com/office/drawing/2014/main" id="{400975E6-8D21-4C14-8C59-FE001FCBF634}"/>
              </a:ext>
            </a:extLst>
          </p:cNvPr>
          <p:cNvGraphicFramePr>
            <a:graphicFrameLocks noGrp="1"/>
          </p:cNvGraphicFramePr>
          <p:nvPr>
            <p:ph idx="1"/>
            <p:extLst>
              <p:ext uri="{D42A27DB-BD31-4B8C-83A1-F6EECF244321}">
                <p14:modId xmlns:p14="http://schemas.microsoft.com/office/powerpoint/2010/main" val="1394274641"/>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F93E9C1-17DB-4D63-A6F9-4808033208DA}"/>
              </a:ext>
            </a:extLst>
          </p:cNvPr>
          <p:cNvSpPr txBox="1"/>
          <p:nvPr/>
        </p:nvSpPr>
        <p:spPr>
          <a:xfrm>
            <a:off x="9555370" y="648866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14606363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62D0-4A3B-463C-9C65-CC863F60760C}"/>
              </a:ext>
            </a:extLst>
          </p:cNvPr>
          <p:cNvSpPr>
            <a:spLocks noGrp="1"/>
          </p:cNvSpPr>
          <p:nvPr>
            <p:ph type="title"/>
          </p:nvPr>
        </p:nvSpPr>
        <p:spPr>
          <a:xfrm>
            <a:off x="643466" y="786383"/>
            <a:ext cx="3517567" cy="2093975"/>
          </a:xfrm>
        </p:spPr>
        <p:txBody>
          <a:bodyPr anchor="b">
            <a:normAutofit/>
          </a:bodyPr>
          <a:lstStyle/>
          <a:p>
            <a:r>
              <a:rPr lang="en-GB" dirty="0"/>
              <a:t>Rehabilitation:</a:t>
            </a:r>
            <a:br>
              <a:rPr lang="en-GB" dirty="0"/>
            </a:br>
            <a:r>
              <a:rPr lang="en-GB" dirty="0"/>
              <a:t>Linked to Determinism </a:t>
            </a:r>
          </a:p>
        </p:txBody>
      </p:sp>
      <p:sp>
        <p:nvSpPr>
          <p:cNvPr id="9" name="Text Placeholder 3">
            <a:extLst>
              <a:ext uri="{FF2B5EF4-FFF2-40B4-BE49-F238E27FC236}">
                <a16:creationId xmlns:a16="http://schemas.microsoft.com/office/drawing/2014/main" id="{E165BA65-C551-4BF9-A8C5-8709D3A0942D}"/>
              </a:ext>
            </a:extLst>
          </p:cNvPr>
          <p:cNvSpPr>
            <a:spLocks noGrp="1"/>
          </p:cNvSpPr>
          <p:nvPr>
            <p:ph type="body" sz="half" idx="2"/>
          </p:nvPr>
        </p:nvSpPr>
        <p:spPr>
          <a:xfrm>
            <a:off x="643465" y="3043050"/>
            <a:ext cx="3517567" cy="3064505"/>
          </a:xfrm>
        </p:spPr>
        <p:txBody>
          <a:bodyPr/>
          <a:lstStyle/>
          <a:p>
            <a:r>
              <a:rPr lang="en-US" dirty="0"/>
              <a:t>The Role of Positive Science</a:t>
            </a:r>
          </a:p>
        </p:txBody>
      </p:sp>
      <p:graphicFrame>
        <p:nvGraphicFramePr>
          <p:cNvPr id="5" name="Content Placeholder 2">
            <a:extLst>
              <a:ext uri="{FF2B5EF4-FFF2-40B4-BE49-F238E27FC236}">
                <a16:creationId xmlns:a16="http://schemas.microsoft.com/office/drawing/2014/main" id="{D106B716-060B-4A8E-A88D-26DFD46B5B94}"/>
              </a:ext>
            </a:extLst>
          </p:cNvPr>
          <p:cNvGraphicFramePr>
            <a:graphicFrameLocks noGrp="1"/>
          </p:cNvGraphicFramePr>
          <p:nvPr>
            <p:ph idx="1"/>
            <p:extLst>
              <p:ext uri="{D42A27DB-BD31-4B8C-83A1-F6EECF244321}">
                <p14:modId xmlns:p14="http://schemas.microsoft.com/office/powerpoint/2010/main" val="2611882288"/>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8A7153F-2956-49E3-9DAC-3031197063CE}"/>
              </a:ext>
            </a:extLst>
          </p:cNvPr>
          <p:cNvSpPr txBox="1"/>
          <p:nvPr/>
        </p:nvSpPr>
        <p:spPr>
          <a:xfrm>
            <a:off x="8866414" y="6319157"/>
            <a:ext cx="1752659" cy="369332"/>
          </a:xfrm>
          <a:prstGeom prst="rect">
            <a:avLst/>
          </a:prstGeom>
          <a:noFill/>
        </p:spPr>
        <p:txBody>
          <a:bodyPr wrap="none" rtlCol="0">
            <a:spAutoFit/>
          </a:bodyPr>
          <a:lstStyle/>
          <a:p>
            <a:r>
              <a:rPr lang="en-GB" dirty="0"/>
              <a:t>(</a:t>
            </a:r>
            <a:r>
              <a:rPr lang="en-GB" dirty="0" err="1"/>
              <a:t>Restrick</a:t>
            </a:r>
            <a:r>
              <a:rPr lang="en-GB" dirty="0"/>
              <a:t>, 2021)</a:t>
            </a:r>
          </a:p>
        </p:txBody>
      </p:sp>
    </p:spTree>
    <p:extLst>
      <p:ext uri="{BB962C8B-B14F-4D97-AF65-F5344CB8AC3E}">
        <p14:creationId xmlns:p14="http://schemas.microsoft.com/office/powerpoint/2010/main" val="16853807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1AEC0-D65B-456E-B801-FD73821F3B2E}"/>
              </a:ext>
            </a:extLst>
          </p:cNvPr>
          <p:cNvSpPr>
            <a:spLocks noGrp="1"/>
          </p:cNvSpPr>
          <p:nvPr>
            <p:ph type="title"/>
          </p:nvPr>
        </p:nvSpPr>
        <p:spPr/>
        <p:txBody>
          <a:bodyPr>
            <a:normAutofit/>
          </a:bodyPr>
          <a:lstStyle/>
          <a:p>
            <a:r>
              <a:rPr lang="en-GB" dirty="0"/>
              <a:t>Rehabilitation:</a:t>
            </a:r>
            <a:br>
              <a:rPr lang="en-GB" dirty="0"/>
            </a:br>
            <a:r>
              <a:rPr lang="en-GB" dirty="0"/>
              <a:t>Medical Model</a:t>
            </a:r>
          </a:p>
        </p:txBody>
      </p:sp>
      <p:sp>
        <p:nvSpPr>
          <p:cNvPr id="6" name="Content Placeholder 5">
            <a:extLst>
              <a:ext uri="{FF2B5EF4-FFF2-40B4-BE49-F238E27FC236}">
                <a16:creationId xmlns:a16="http://schemas.microsoft.com/office/drawing/2014/main" id="{3D3C52EA-736F-455E-9B52-0BD71683F296}"/>
              </a:ext>
            </a:extLst>
          </p:cNvPr>
          <p:cNvSpPr>
            <a:spLocks noGrp="1"/>
          </p:cNvSpPr>
          <p:nvPr>
            <p:ph sz="half" idx="1"/>
          </p:nvPr>
        </p:nvSpPr>
        <p:spPr/>
        <p:txBody>
          <a:bodyPr>
            <a:normAutofit lnSpcReduction="10000"/>
          </a:bodyPr>
          <a:lstStyle/>
          <a:p>
            <a:r>
              <a:rPr lang="en-GB" dirty="0"/>
              <a:t>Determinism, Individualism &amp; Pathology</a:t>
            </a:r>
          </a:p>
          <a:p>
            <a:r>
              <a:rPr lang="en-GB" dirty="0"/>
              <a:t>Crime is seen to be </a:t>
            </a:r>
          </a:p>
          <a:p>
            <a:pPr lvl="1"/>
            <a:r>
              <a:rPr lang="en-GB" dirty="0"/>
              <a:t>caused by something </a:t>
            </a:r>
          </a:p>
          <a:p>
            <a:pPr lvl="1"/>
            <a:r>
              <a:rPr lang="en-GB" dirty="0"/>
              <a:t>outside the control of the offender</a:t>
            </a:r>
          </a:p>
          <a:p>
            <a:r>
              <a:rPr lang="en-GB" dirty="0"/>
              <a:t>The criminal justice process should concentrate on </a:t>
            </a:r>
          </a:p>
          <a:p>
            <a:pPr lvl="1"/>
            <a:r>
              <a:rPr lang="en-GB" dirty="0"/>
              <a:t>the offender</a:t>
            </a:r>
          </a:p>
          <a:p>
            <a:pPr lvl="1"/>
            <a:r>
              <a:rPr lang="en-GB" dirty="0"/>
              <a:t>rather than the offence</a:t>
            </a:r>
          </a:p>
          <a:p>
            <a:pPr lvl="1"/>
            <a:endParaRPr lang="en-GB" dirty="0"/>
          </a:p>
        </p:txBody>
      </p:sp>
      <p:sp>
        <p:nvSpPr>
          <p:cNvPr id="7" name="Content Placeholder 6">
            <a:extLst>
              <a:ext uri="{FF2B5EF4-FFF2-40B4-BE49-F238E27FC236}">
                <a16:creationId xmlns:a16="http://schemas.microsoft.com/office/drawing/2014/main" id="{734C467F-1D7A-4F3B-97EF-238B0E3AEE22}"/>
              </a:ext>
            </a:extLst>
          </p:cNvPr>
          <p:cNvSpPr>
            <a:spLocks noGrp="1"/>
          </p:cNvSpPr>
          <p:nvPr>
            <p:ph sz="half" idx="2"/>
          </p:nvPr>
        </p:nvSpPr>
        <p:spPr/>
        <p:txBody>
          <a:bodyPr>
            <a:normAutofit lnSpcReduction="10000"/>
          </a:bodyPr>
          <a:lstStyle/>
          <a:p>
            <a:r>
              <a:rPr lang="en-GB" dirty="0"/>
              <a:t>This idea was to be juxtaposed with the</a:t>
            </a:r>
          </a:p>
          <a:p>
            <a:pPr lvl="1"/>
            <a:r>
              <a:rPr lang="en-GB" u="sng" dirty="0"/>
              <a:t>Medical model</a:t>
            </a:r>
          </a:p>
          <a:p>
            <a:r>
              <a:rPr lang="en-GB" dirty="0"/>
              <a:t>That proposed that criminals were to be </a:t>
            </a:r>
          </a:p>
          <a:p>
            <a:pPr lvl="1"/>
            <a:r>
              <a:rPr lang="en-GB" dirty="0"/>
              <a:t>‘treated’ in order to </a:t>
            </a:r>
          </a:p>
          <a:p>
            <a:pPr lvl="1"/>
            <a:r>
              <a:rPr lang="en-GB" dirty="0"/>
              <a:t>prevent reoffending</a:t>
            </a:r>
          </a:p>
          <a:p>
            <a:r>
              <a:rPr lang="en-GB" dirty="0"/>
              <a:t>The </a:t>
            </a:r>
          </a:p>
          <a:p>
            <a:pPr lvl="1"/>
            <a:r>
              <a:rPr lang="en-GB" dirty="0"/>
              <a:t>level of treatment that was required, </a:t>
            </a:r>
          </a:p>
          <a:p>
            <a:pPr lvl="1"/>
            <a:r>
              <a:rPr lang="en-GB" dirty="0"/>
              <a:t>rather than the serious of the offence, </a:t>
            </a:r>
          </a:p>
          <a:p>
            <a:pPr lvl="1"/>
            <a:r>
              <a:rPr lang="en-GB" dirty="0"/>
              <a:t>was to determine the type o and length of sentence</a:t>
            </a:r>
          </a:p>
          <a:p>
            <a:pPr marL="201168" lvl="1" indent="0" algn="r">
              <a:buNone/>
            </a:pPr>
            <a:r>
              <a:rPr lang="en-GB" dirty="0"/>
              <a:t>(Weaver, 2019)</a:t>
            </a:r>
          </a:p>
          <a:p>
            <a:endParaRPr lang="en-GB" dirty="0"/>
          </a:p>
        </p:txBody>
      </p:sp>
    </p:spTree>
    <p:extLst>
      <p:ext uri="{BB962C8B-B14F-4D97-AF65-F5344CB8AC3E}">
        <p14:creationId xmlns:p14="http://schemas.microsoft.com/office/powerpoint/2010/main" val="319085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DAFD1-CD76-4A9B-BD35-84C31292E238}"/>
              </a:ext>
            </a:extLst>
          </p:cNvPr>
          <p:cNvSpPr>
            <a:spLocks noGrp="1"/>
          </p:cNvSpPr>
          <p:nvPr>
            <p:ph type="title"/>
          </p:nvPr>
        </p:nvSpPr>
        <p:spPr>
          <a:xfrm>
            <a:off x="643466" y="786383"/>
            <a:ext cx="3517567" cy="2093975"/>
          </a:xfrm>
        </p:spPr>
        <p:txBody>
          <a:bodyPr anchor="b">
            <a:normAutofit/>
          </a:bodyPr>
          <a:lstStyle/>
          <a:p>
            <a:r>
              <a:rPr lang="en-GB" dirty="0"/>
              <a:t>Rehabilitation:</a:t>
            </a:r>
            <a:br>
              <a:rPr lang="en-GB" dirty="0"/>
            </a:br>
            <a:r>
              <a:rPr lang="en-GB" dirty="0"/>
              <a:t>The State’s Role</a:t>
            </a:r>
          </a:p>
        </p:txBody>
      </p:sp>
      <p:sp>
        <p:nvSpPr>
          <p:cNvPr id="4" name="Content Placeholder 3">
            <a:extLst>
              <a:ext uri="{FF2B5EF4-FFF2-40B4-BE49-F238E27FC236}">
                <a16:creationId xmlns:a16="http://schemas.microsoft.com/office/drawing/2014/main" id="{458E3343-8CE3-4C23-BD22-FC87B7DF53D8}"/>
              </a:ext>
            </a:extLst>
          </p:cNvPr>
          <p:cNvSpPr>
            <a:spLocks noGrp="1"/>
          </p:cNvSpPr>
          <p:nvPr>
            <p:ph idx="1"/>
          </p:nvPr>
        </p:nvSpPr>
        <p:spPr>
          <a:xfrm>
            <a:off x="5458984" y="812799"/>
            <a:ext cx="5928344" cy="5294757"/>
          </a:xfrm>
        </p:spPr>
        <p:txBody>
          <a:bodyPr>
            <a:normAutofit/>
          </a:bodyPr>
          <a:lstStyle/>
          <a:p>
            <a:r>
              <a:rPr lang="en-GB" dirty="0"/>
              <a:t>The dominance of rehabilitation as a </a:t>
            </a:r>
          </a:p>
          <a:p>
            <a:pPr lvl="1"/>
            <a:r>
              <a:rPr lang="en-GB" sz="1900" dirty="0"/>
              <a:t>Paradigmatic Orthodoxy</a:t>
            </a:r>
          </a:p>
          <a:p>
            <a:r>
              <a:rPr lang="en-GB" dirty="0"/>
              <a:t>Was to coincide during the 1950s and 1960s with the </a:t>
            </a:r>
          </a:p>
          <a:p>
            <a:pPr lvl="1"/>
            <a:r>
              <a:rPr lang="en-GB" sz="1900" dirty="0"/>
              <a:t>expansion of the role of the state </a:t>
            </a:r>
          </a:p>
          <a:p>
            <a:pPr lvl="1"/>
            <a:r>
              <a:rPr lang="en-GB" sz="1900" dirty="0"/>
              <a:t>in general </a:t>
            </a:r>
          </a:p>
          <a:p>
            <a:pPr lvl="1"/>
            <a:r>
              <a:rPr lang="en-GB" sz="1900" dirty="0"/>
              <a:t>and the welfare state in particular</a:t>
            </a:r>
          </a:p>
          <a:p>
            <a:r>
              <a:rPr lang="en-GB" dirty="0"/>
              <a:t>A consensus was to develop which proposed that </a:t>
            </a:r>
          </a:p>
          <a:p>
            <a:pPr lvl="1"/>
            <a:r>
              <a:rPr lang="en-GB" sz="1900" dirty="0"/>
              <a:t>crime was a problem that </a:t>
            </a:r>
          </a:p>
          <a:p>
            <a:pPr lvl="1"/>
            <a:r>
              <a:rPr lang="en-GB" sz="1900" dirty="0"/>
              <a:t>could be overcome</a:t>
            </a:r>
          </a:p>
          <a:p>
            <a:pPr lvl="1"/>
            <a:r>
              <a:rPr lang="en-GB" sz="1900" dirty="0"/>
              <a:t>if the state direct more resources to </a:t>
            </a:r>
          </a:p>
          <a:p>
            <a:pPr lvl="1"/>
            <a:r>
              <a:rPr lang="en-GB" sz="1900" dirty="0"/>
              <a:t>the treatment of offenders (Hudson, 1987).</a:t>
            </a:r>
          </a:p>
        </p:txBody>
      </p:sp>
      <p:sp>
        <p:nvSpPr>
          <p:cNvPr id="8" name="Content Placeholder 2">
            <a:extLst>
              <a:ext uri="{FF2B5EF4-FFF2-40B4-BE49-F238E27FC236}">
                <a16:creationId xmlns:a16="http://schemas.microsoft.com/office/drawing/2014/main" id="{F4A56B5F-DBDD-403D-A6EB-D2B255274170}"/>
              </a:ext>
            </a:extLst>
          </p:cNvPr>
          <p:cNvSpPr>
            <a:spLocks noGrp="1"/>
          </p:cNvSpPr>
          <p:nvPr>
            <p:ph type="body" sz="half" idx="2"/>
          </p:nvPr>
        </p:nvSpPr>
        <p:spPr>
          <a:xfrm>
            <a:off x="643465" y="3043050"/>
            <a:ext cx="3517567" cy="3064505"/>
          </a:xfrm>
        </p:spPr>
        <p:txBody>
          <a:bodyPr>
            <a:normAutofit/>
          </a:bodyPr>
          <a:lstStyle/>
          <a:p>
            <a:pPr>
              <a:lnSpc>
                <a:spcPct val="90000"/>
              </a:lnSpc>
            </a:pPr>
            <a:r>
              <a:rPr lang="en-GB" sz="1500"/>
              <a:t>The state now had an obligation to intervene in the lives of its citizens who had committed a crime in order to ‘cure’ them of their criminal tendencies (Hudson, 1987).</a:t>
            </a:r>
          </a:p>
          <a:p>
            <a:pPr>
              <a:lnSpc>
                <a:spcPct val="90000"/>
              </a:lnSpc>
            </a:pPr>
            <a:r>
              <a:rPr lang="en-GB" sz="1500"/>
              <a:t>It was assumed that Crime was caused by something outside the control of the </a:t>
            </a:r>
          </a:p>
          <a:p>
            <a:pPr lvl="1">
              <a:lnSpc>
                <a:spcPct val="90000"/>
              </a:lnSpc>
            </a:pPr>
            <a:r>
              <a:rPr lang="en-GB" sz="1500">
                <a:solidFill>
                  <a:srgbClr val="FFFFFF"/>
                </a:solidFill>
              </a:rPr>
              <a:t>Individual</a:t>
            </a:r>
          </a:p>
          <a:p>
            <a:pPr lvl="1">
              <a:lnSpc>
                <a:spcPct val="90000"/>
              </a:lnSpc>
            </a:pPr>
            <a:r>
              <a:rPr lang="en-GB" sz="1500">
                <a:solidFill>
                  <a:srgbClr val="FFFFFF"/>
                </a:solidFill>
              </a:rPr>
              <a:t>The role of the state was to</a:t>
            </a:r>
          </a:p>
          <a:p>
            <a:pPr lvl="1">
              <a:lnSpc>
                <a:spcPct val="90000"/>
              </a:lnSpc>
            </a:pPr>
            <a:r>
              <a:rPr lang="en-GB" sz="1500">
                <a:solidFill>
                  <a:srgbClr val="FFFFFF"/>
                </a:solidFill>
              </a:rPr>
              <a:t>Prevent these causes</a:t>
            </a:r>
          </a:p>
          <a:p>
            <a:pPr>
              <a:lnSpc>
                <a:spcPct val="90000"/>
              </a:lnSpc>
            </a:pPr>
            <a:endParaRPr lang="en-GB" sz="1500"/>
          </a:p>
        </p:txBody>
      </p:sp>
    </p:spTree>
    <p:extLst>
      <p:ext uri="{BB962C8B-B14F-4D97-AF65-F5344CB8AC3E}">
        <p14:creationId xmlns:p14="http://schemas.microsoft.com/office/powerpoint/2010/main" val="22227375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8643117-DD18-4A98-B2B7-87D8AAA89208}"/>
              </a:ext>
            </a:extLst>
          </p:cNvPr>
          <p:cNvSpPr>
            <a:spLocks noGrp="1"/>
          </p:cNvSpPr>
          <p:nvPr>
            <p:ph type="title"/>
          </p:nvPr>
        </p:nvSpPr>
        <p:spPr>
          <a:xfrm>
            <a:off x="1097280" y="286603"/>
            <a:ext cx="10058400" cy="1450757"/>
          </a:xfrm>
        </p:spPr>
        <p:txBody>
          <a:bodyPr anchor="b">
            <a:normAutofit/>
          </a:bodyPr>
          <a:lstStyle/>
          <a:p>
            <a:r>
              <a:rPr lang="en-GB" dirty="0"/>
              <a:t>Rehabilitation: </a:t>
            </a:r>
            <a:r>
              <a:rPr lang="en-GB" dirty="0">
                <a:solidFill>
                  <a:srgbClr val="FF0000"/>
                </a:solidFill>
              </a:rPr>
              <a:t>Start Here</a:t>
            </a:r>
            <a:br>
              <a:rPr lang="en-GB" dirty="0"/>
            </a:br>
            <a:r>
              <a:rPr lang="en-GB" dirty="0"/>
              <a:t>Crime and Deprivation</a:t>
            </a:r>
          </a:p>
        </p:txBody>
      </p:sp>
      <p:graphicFrame>
        <p:nvGraphicFramePr>
          <p:cNvPr id="8" name="Content Placeholder 5">
            <a:extLst>
              <a:ext uri="{FF2B5EF4-FFF2-40B4-BE49-F238E27FC236}">
                <a16:creationId xmlns:a16="http://schemas.microsoft.com/office/drawing/2014/main" id="{B7AD22E6-1E8C-4D18-90D8-344B3D1F271D}"/>
              </a:ext>
            </a:extLst>
          </p:cNvPr>
          <p:cNvGraphicFramePr>
            <a:graphicFrameLocks noGrp="1"/>
          </p:cNvGraphicFramePr>
          <p:nvPr>
            <p:ph idx="1"/>
            <p:extLst>
              <p:ext uri="{D42A27DB-BD31-4B8C-83A1-F6EECF244321}">
                <p14:modId xmlns:p14="http://schemas.microsoft.com/office/powerpoint/2010/main" val="2297654821"/>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95311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B1541-BFD3-404C-AC77-7E3D47BD8511}"/>
              </a:ext>
            </a:extLst>
          </p:cNvPr>
          <p:cNvSpPr>
            <a:spLocks noGrp="1"/>
          </p:cNvSpPr>
          <p:nvPr>
            <p:ph type="title"/>
          </p:nvPr>
        </p:nvSpPr>
        <p:spPr/>
        <p:txBody>
          <a:bodyPr/>
          <a:lstStyle/>
          <a:p>
            <a:r>
              <a:rPr lang="en-GB" dirty="0"/>
              <a:t>Rehabilitation:</a:t>
            </a:r>
            <a:br>
              <a:rPr lang="en-GB" dirty="0"/>
            </a:br>
            <a:r>
              <a:rPr lang="en-GB" dirty="0"/>
              <a:t>Main Tenants </a:t>
            </a:r>
          </a:p>
        </p:txBody>
      </p:sp>
      <p:sp>
        <p:nvSpPr>
          <p:cNvPr id="3" name="Content Placeholder 2">
            <a:extLst>
              <a:ext uri="{FF2B5EF4-FFF2-40B4-BE49-F238E27FC236}">
                <a16:creationId xmlns:a16="http://schemas.microsoft.com/office/drawing/2014/main" id="{1C5EB40C-81B2-4390-8AB9-F34D345CE89B}"/>
              </a:ext>
            </a:extLst>
          </p:cNvPr>
          <p:cNvSpPr>
            <a:spLocks noGrp="1"/>
          </p:cNvSpPr>
          <p:nvPr>
            <p:ph sz="half" idx="1"/>
          </p:nvPr>
        </p:nvSpPr>
        <p:spPr/>
        <p:txBody>
          <a:bodyPr>
            <a:normAutofit/>
          </a:bodyPr>
          <a:lstStyle/>
          <a:p>
            <a:r>
              <a:rPr lang="en-GB" dirty="0"/>
              <a:t>1) Individualised sentences were promoted where the type and level of punishment were to be customised to the needs of the individual</a:t>
            </a:r>
          </a:p>
          <a:p>
            <a:pPr lvl="1"/>
            <a:r>
              <a:rPr lang="en-GB" dirty="0"/>
              <a:t>Not purely determined by the nature of the office</a:t>
            </a:r>
          </a:p>
        </p:txBody>
      </p:sp>
      <p:sp>
        <p:nvSpPr>
          <p:cNvPr id="4" name="Content Placeholder 3">
            <a:extLst>
              <a:ext uri="{FF2B5EF4-FFF2-40B4-BE49-F238E27FC236}">
                <a16:creationId xmlns:a16="http://schemas.microsoft.com/office/drawing/2014/main" id="{3BABAC8F-C18C-4D56-9D7D-57F505983811}"/>
              </a:ext>
            </a:extLst>
          </p:cNvPr>
          <p:cNvSpPr>
            <a:spLocks noGrp="1"/>
          </p:cNvSpPr>
          <p:nvPr>
            <p:ph sz="half" idx="2"/>
          </p:nvPr>
        </p:nvSpPr>
        <p:spPr/>
        <p:txBody>
          <a:bodyPr>
            <a:normAutofit/>
          </a:bodyPr>
          <a:lstStyle/>
          <a:p>
            <a:r>
              <a:rPr lang="en-GB" dirty="0"/>
              <a:t>2) Where prison was found to be necessary indeterminate sentences were proposed and release would be subsequently depend upon the progress of the individual in response to a ‘cure’</a:t>
            </a:r>
          </a:p>
          <a:p>
            <a:pPr lvl="1"/>
            <a:r>
              <a:rPr lang="en-GB" dirty="0"/>
              <a:t>The decision to release an offender should </a:t>
            </a:r>
          </a:p>
          <a:p>
            <a:pPr lvl="2"/>
            <a:r>
              <a:rPr lang="en-GB" dirty="0"/>
              <a:t>Not lie with the judiciary</a:t>
            </a:r>
          </a:p>
          <a:p>
            <a:pPr lvl="2"/>
            <a:r>
              <a:rPr lang="en-GB" dirty="0"/>
              <a:t>But with type penal administrators and experiences</a:t>
            </a:r>
          </a:p>
          <a:p>
            <a:pPr lvl="2"/>
            <a:r>
              <a:rPr lang="en-GB" dirty="0"/>
              <a:t>Who had day-to-day contact with the inmate</a:t>
            </a:r>
          </a:p>
          <a:p>
            <a:pPr lvl="2"/>
            <a:r>
              <a:rPr lang="en-GB" dirty="0"/>
              <a:t>Could judge the optimum release time</a:t>
            </a:r>
          </a:p>
        </p:txBody>
      </p:sp>
      <p:sp>
        <p:nvSpPr>
          <p:cNvPr id="5" name="TextBox 4">
            <a:extLst>
              <a:ext uri="{FF2B5EF4-FFF2-40B4-BE49-F238E27FC236}">
                <a16:creationId xmlns:a16="http://schemas.microsoft.com/office/drawing/2014/main" id="{4DC32F83-8C84-4C24-90BE-7254AA1DA59D}"/>
              </a:ext>
            </a:extLst>
          </p:cNvPr>
          <p:cNvSpPr txBox="1"/>
          <p:nvPr/>
        </p:nvSpPr>
        <p:spPr>
          <a:xfrm>
            <a:off x="6858001" y="6386731"/>
            <a:ext cx="5228932" cy="369332"/>
          </a:xfrm>
          <a:prstGeom prst="rect">
            <a:avLst/>
          </a:prstGeom>
          <a:noFill/>
        </p:spPr>
        <p:txBody>
          <a:bodyPr wrap="none" rtlCol="0">
            <a:spAutoFit/>
          </a:bodyPr>
          <a:lstStyle/>
          <a:p>
            <a:r>
              <a:rPr lang="en-GB" dirty="0">
                <a:solidFill>
                  <a:schemeClr val="bg1"/>
                </a:solidFill>
              </a:rPr>
              <a:t>(Ward &amp; </a:t>
            </a:r>
            <a:r>
              <a:rPr lang="en-GB" dirty="0" err="1">
                <a:solidFill>
                  <a:schemeClr val="bg1"/>
                </a:solidFill>
              </a:rPr>
              <a:t>Langlands</a:t>
            </a:r>
            <a:r>
              <a:rPr lang="en-GB" dirty="0">
                <a:solidFill>
                  <a:schemeClr val="bg1"/>
                </a:solidFill>
              </a:rPr>
              <a:t>, 2009; Ministry of Justice, 1974)</a:t>
            </a:r>
          </a:p>
        </p:txBody>
      </p:sp>
    </p:spTree>
    <p:extLst>
      <p:ext uri="{BB962C8B-B14F-4D97-AF65-F5344CB8AC3E}">
        <p14:creationId xmlns:p14="http://schemas.microsoft.com/office/powerpoint/2010/main" val="41602100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B1541-BFD3-404C-AC77-7E3D47BD8511}"/>
              </a:ext>
            </a:extLst>
          </p:cNvPr>
          <p:cNvSpPr>
            <a:spLocks noGrp="1"/>
          </p:cNvSpPr>
          <p:nvPr>
            <p:ph type="title"/>
          </p:nvPr>
        </p:nvSpPr>
        <p:spPr/>
        <p:txBody>
          <a:bodyPr/>
          <a:lstStyle/>
          <a:p>
            <a:r>
              <a:rPr lang="en-GB" dirty="0"/>
              <a:t>Rehabilitation:</a:t>
            </a:r>
            <a:br>
              <a:rPr lang="en-GB" dirty="0"/>
            </a:br>
            <a:r>
              <a:rPr lang="en-GB" dirty="0"/>
              <a:t>Main Tenants </a:t>
            </a:r>
          </a:p>
        </p:txBody>
      </p:sp>
      <p:sp>
        <p:nvSpPr>
          <p:cNvPr id="3" name="Content Placeholder 2">
            <a:extLst>
              <a:ext uri="{FF2B5EF4-FFF2-40B4-BE49-F238E27FC236}">
                <a16:creationId xmlns:a16="http://schemas.microsoft.com/office/drawing/2014/main" id="{1C5EB40C-81B2-4390-8AB9-F34D345CE89B}"/>
              </a:ext>
            </a:extLst>
          </p:cNvPr>
          <p:cNvSpPr>
            <a:spLocks noGrp="1"/>
          </p:cNvSpPr>
          <p:nvPr>
            <p:ph sz="half" idx="1"/>
          </p:nvPr>
        </p:nvSpPr>
        <p:spPr/>
        <p:txBody>
          <a:bodyPr>
            <a:normAutofit fontScale="92500" lnSpcReduction="20000"/>
          </a:bodyPr>
          <a:lstStyle/>
          <a:p>
            <a:r>
              <a:rPr lang="en-GB" dirty="0"/>
              <a:t>3) Treatment programmes such as </a:t>
            </a:r>
          </a:p>
          <a:p>
            <a:pPr lvl="1"/>
            <a:r>
              <a:rPr lang="en-GB" dirty="0"/>
              <a:t>group theory</a:t>
            </a:r>
          </a:p>
          <a:p>
            <a:pPr lvl="1"/>
            <a:r>
              <a:rPr lang="en-GB" dirty="0"/>
              <a:t>counselling </a:t>
            </a:r>
          </a:p>
          <a:p>
            <a:pPr lvl="1"/>
            <a:r>
              <a:rPr lang="en-GB" dirty="0"/>
              <a:t>CBT</a:t>
            </a:r>
          </a:p>
          <a:p>
            <a:pPr lvl="1"/>
            <a:r>
              <a:rPr lang="en-GB" dirty="0"/>
              <a:t>and educational and vocational training </a:t>
            </a:r>
          </a:p>
          <a:p>
            <a:pPr lvl="1"/>
            <a:r>
              <a:rPr lang="en-GB" dirty="0"/>
              <a:t>were expected to be available to offenders both inside and outside prison</a:t>
            </a:r>
          </a:p>
          <a:p>
            <a:r>
              <a:rPr lang="en-GB" dirty="0"/>
              <a:t>4) The principals of individual </a:t>
            </a:r>
          </a:p>
          <a:p>
            <a:pPr lvl="1"/>
            <a:r>
              <a:rPr lang="en-GB" dirty="0"/>
              <a:t>diagnosis</a:t>
            </a:r>
          </a:p>
          <a:p>
            <a:pPr lvl="1"/>
            <a:r>
              <a:rPr lang="en-GB" dirty="0"/>
              <a:t>classification </a:t>
            </a:r>
          </a:p>
          <a:p>
            <a:pPr lvl="1"/>
            <a:r>
              <a:rPr lang="en-GB" dirty="0"/>
              <a:t>and treatment </a:t>
            </a:r>
          </a:p>
          <a:p>
            <a:pPr lvl="1"/>
            <a:r>
              <a:rPr lang="en-GB" dirty="0"/>
              <a:t>were accepted as the best ways of dealing with offenders</a:t>
            </a:r>
          </a:p>
        </p:txBody>
      </p:sp>
      <p:sp>
        <p:nvSpPr>
          <p:cNvPr id="4" name="Content Placeholder 3">
            <a:extLst>
              <a:ext uri="{FF2B5EF4-FFF2-40B4-BE49-F238E27FC236}">
                <a16:creationId xmlns:a16="http://schemas.microsoft.com/office/drawing/2014/main" id="{3BABAC8F-C18C-4D56-9D7D-57F505983811}"/>
              </a:ext>
            </a:extLst>
          </p:cNvPr>
          <p:cNvSpPr>
            <a:spLocks noGrp="1"/>
          </p:cNvSpPr>
          <p:nvPr>
            <p:ph sz="half" idx="2"/>
          </p:nvPr>
        </p:nvSpPr>
        <p:spPr/>
        <p:txBody>
          <a:bodyPr>
            <a:normAutofit fontScale="92500" lnSpcReduction="20000"/>
          </a:bodyPr>
          <a:lstStyle/>
          <a:p>
            <a:r>
              <a:rPr lang="en-GB" dirty="0"/>
              <a:t>In short</a:t>
            </a:r>
          </a:p>
          <a:p>
            <a:pPr lvl="1"/>
            <a:r>
              <a:rPr lang="en-GB" dirty="0"/>
              <a:t>Offenders were to be treated as individuals  </a:t>
            </a:r>
          </a:p>
        </p:txBody>
      </p:sp>
      <p:sp>
        <p:nvSpPr>
          <p:cNvPr id="5" name="TextBox 4">
            <a:extLst>
              <a:ext uri="{FF2B5EF4-FFF2-40B4-BE49-F238E27FC236}">
                <a16:creationId xmlns:a16="http://schemas.microsoft.com/office/drawing/2014/main" id="{A3305F2E-E1DD-4AD9-B158-5B46059DB58D}"/>
              </a:ext>
            </a:extLst>
          </p:cNvPr>
          <p:cNvSpPr txBox="1"/>
          <p:nvPr/>
        </p:nvSpPr>
        <p:spPr>
          <a:xfrm>
            <a:off x="6858001" y="6386731"/>
            <a:ext cx="5228932" cy="369332"/>
          </a:xfrm>
          <a:prstGeom prst="rect">
            <a:avLst/>
          </a:prstGeom>
          <a:noFill/>
        </p:spPr>
        <p:txBody>
          <a:bodyPr wrap="none" rtlCol="0">
            <a:spAutoFit/>
          </a:bodyPr>
          <a:lstStyle/>
          <a:p>
            <a:r>
              <a:rPr lang="en-GB" dirty="0">
                <a:solidFill>
                  <a:schemeClr val="bg1"/>
                </a:solidFill>
              </a:rPr>
              <a:t>(Ward &amp; </a:t>
            </a:r>
            <a:r>
              <a:rPr lang="en-GB" dirty="0" err="1">
                <a:solidFill>
                  <a:schemeClr val="bg1"/>
                </a:solidFill>
              </a:rPr>
              <a:t>Langlands</a:t>
            </a:r>
            <a:r>
              <a:rPr lang="en-GB" dirty="0">
                <a:solidFill>
                  <a:schemeClr val="bg1"/>
                </a:solidFill>
              </a:rPr>
              <a:t>, 2009; Ministry of Justice, 1974)</a:t>
            </a:r>
          </a:p>
        </p:txBody>
      </p:sp>
    </p:spTree>
    <p:extLst>
      <p:ext uri="{BB962C8B-B14F-4D97-AF65-F5344CB8AC3E}">
        <p14:creationId xmlns:p14="http://schemas.microsoft.com/office/powerpoint/2010/main" val="864335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259EF-AC67-4022-B81A-CED6CD47A240}"/>
              </a:ext>
            </a:extLst>
          </p:cNvPr>
          <p:cNvSpPr>
            <a:spLocks noGrp="1"/>
          </p:cNvSpPr>
          <p:nvPr>
            <p:ph type="title"/>
          </p:nvPr>
        </p:nvSpPr>
        <p:spPr/>
        <p:txBody>
          <a:bodyPr/>
          <a:lstStyle/>
          <a:p>
            <a:r>
              <a:rPr lang="en-GB" dirty="0"/>
              <a:t>Rehabilitation:</a:t>
            </a:r>
            <a:br>
              <a:rPr lang="en-GB" dirty="0"/>
            </a:br>
            <a:r>
              <a:rPr lang="en-GB" dirty="0"/>
              <a:t>Progressive and Humanitarian</a:t>
            </a:r>
          </a:p>
        </p:txBody>
      </p:sp>
      <p:sp>
        <p:nvSpPr>
          <p:cNvPr id="3" name="Content Placeholder 2">
            <a:extLst>
              <a:ext uri="{FF2B5EF4-FFF2-40B4-BE49-F238E27FC236}">
                <a16:creationId xmlns:a16="http://schemas.microsoft.com/office/drawing/2014/main" id="{079C7B6A-A981-461A-B1D9-785B14FE9C1F}"/>
              </a:ext>
            </a:extLst>
          </p:cNvPr>
          <p:cNvSpPr>
            <a:spLocks noGrp="1"/>
          </p:cNvSpPr>
          <p:nvPr>
            <p:ph sz="half" idx="1"/>
          </p:nvPr>
        </p:nvSpPr>
        <p:spPr/>
        <p:txBody>
          <a:bodyPr>
            <a:normAutofit/>
          </a:bodyPr>
          <a:lstStyle/>
          <a:p>
            <a:r>
              <a:rPr lang="en-GB" dirty="0"/>
              <a:t>The aim was to </a:t>
            </a:r>
          </a:p>
          <a:p>
            <a:pPr lvl="1"/>
            <a:r>
              <a:rPr lang="en-GB" dirty="0"/>
              <a:t>Return offenders to the community as abiding citizens</a:t>
            </a:r>
          </a:p>
          <a:p>
            <a:pPr lvl="1"/>
            <a:r>
              <a:rPr lang="en-GB" dirty="0"/>
              <a:t>And the underlying principle of this approach apparently theoretically explained by the politically neutral social progress model of criminal justice development was</a:t>
            </a:r>
          </a:p>
        </p:txBody>
      </p:sp>
      <p:sp>
        <p:nvSpPr>
          <p:cNvPr id="4" name="Content Placeholder 3">
            <a:extLst>
              <a:ext uri="{FF2B5EF4-FFF2-40B4-BE49-F238E27FC236}">
                <a16:creationId xmlns:a16="http://schemas.microsoft.com/office/drawing/2014/main" id="{B891D8CC-C396-41B2-BA3D-0989C497A9B1}"/>
              </a:ext>
            </a:extLst>
          </p:cNvPr>
          <p:cNvSpPr>
            <a:spLocks noGrp="1"/>
          </p:cNvSpPr>
          <p:nvPr>
            <p:ph sz="half" idx="2"/>
          </p:nvPr>
        </p:nvSpPr>
        <p:spPr/>
        <p:txBody>
          <a:bodyPr>
            <a:normAutofit/>
          </a:bodyPr>
          <a:lstStyle/>
          <a:p>
            <a:pPr marL="201168" lvl="1" indent="0" algn="ctr">
              <a:buNone/>
            </a:pPr>
            <a:r>
              <a:rPr lang="en-GB" sz="2000" i="1" dirty="0"/>
              <a:t>To return the offender to society not with </a:t>
            </a:r>
          </a:p>
          <a:p>
            <a:pPr marL="201168" lvl="1" indent="0" algn="ctr">
              <a:buNone/>
            </a:pPr>
            <a:r>
              <a:rPr lang="en-GB" sz="2000" i="1" dirty="0"/>
              <a:t>the negative vacuum of </a:t>
            </a:r>
          </a:p>
          <a:p>
            <a:pPr marL="201168" lvl="1" indent="0" algn="ctr">
              <a:buNone/>
            </a:pPr>
            <a:r>
              <a:rPr lang="en-GB" sz="2000" i="1" dirty="0"/>
              <a:t>punishment induced fear, </a:t>
            </a:r>
          </a:p>
          <a:p>
            <a:pPr marL="201168" lvl="1" indent="0" algn="ctr">
              <a:buNone/>
            </a:pPr>
            <a:r>
              <a:rPr lang="en-GB" sz="2000" i="1" dirty="0"/>
              <a:t>but with </a:t>
            </a:r>
          </a:p>
          <a:p>
            <a:pPr marL="201168" lvl="1" indent="0" algn="ctr">
              <a:buNone/>
            </a:pPr>
            <a:r>
              <a:rPr lang="en-GB" sz="2000" i="1" dirty="0"/>
              <a:t>affirmative and constrictive equipment: </a:t>
            </a:r>
          </a:p>
          <a:p>
            <a:pPr marL="201168" lvl="1" indent="0" algn="ctr">
              <a:buNone/>
            </a:pPr>
            <a:r>
              <a:rPr lang="en-GB" sz="2000" i="1" dirty="0"/>
              <a:t>Physical, Mental and moral law abidingness</a:t>
            </a:r>
          </a:p>
          <a:p>
            <a:pPr marL="201168" lvl="1" indent="0" algn="ctr">
              <a:buNone/>
            </a:pPr>
            <a:r>
              <a:rPr lang="en-GB" sz="2000" i="1" dirty="0"/>
              <a:t>(</a:t>
            </a:r>
            <a:r>
              <a:rPr lang="en-GB" sz="2000" i="1" dirty="0" err="1"/>
              <a:t>Wiehofen</a:t>
            </a:r>
            <a:r>
              <a:rPr lang="en-GB" sz="2000" i="1" dirty="0"/>
              <a:t>, 1971, p. 261 </a:t>
            </a:r>
          </a:p>
          <a:p>
            <a:pPr marL="201168" lvl="1" indent="0" algn="ctr">
              <a:buNone/>
            </a:pPr>
            <a:r>
              <a:rPr lang="en-GB" sz="2000" i="1" dirty="0"/>
              <a:t>cited in Hudson, 1987, p. 13)</a:t>
            </a:r>
          </a:p>
          <a:p>
            <a:endParaRPr lang="en-GB" dirty="0"/>
          </a:p>
        </p:txBody>
      </p:sp>
    </p:spTree>
    <p:extLst>
      <p:ext uri="{BB962C8B-B14F-4D97-AF65-F5344CB8AC3E}">
        <p14:creationId xmlns:p14="http://schemas.microsoft.com/office/powerpoint/2010/main" val="2613977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FE20-44F5-4826-9F25-D64A5FB90E40}"/>
              </a:ext>
            </a:extLst>
          </p:cNvPr>
          <p:cNvSpPr>
            <a:spLocks noGrp="1"/>
          </p:cNvSpPr>
          <p:nvPr>
            <p:ph type="title"/>
          </p:nvPr>
        </p:nvSpPr>
        <p:spPr/>
        <p:txBody>
          <a:bodyPr/>
          <a:lstStyle/>
          <a:p>
            <a:r>
              <a:rPr lang="en-GB" dirty="0"/>
              <a:t>Rehabilitation:</a:t>
            </a:r>
            <a:br>
              <a:rPr lang="en-GB" dirty="0"/>
            </a:br>
            <a:r>
              <a:rPr lang="en-GB" dirty="0"/>
              <a:t>Criticisms </a:t>
            </a:r>
          </a:p>
        </p:txBody>
      </p:sp>
      <p:sp>
        <p:nvSpPr>
          <p:cNvPr id="3" name="Content Placeholder 2">
            <a:extLst>
              <a:ext uri="{FF2B5EF4-FFF2-40B4-BE49-F238E27FC236}">
                <a16:creationId xmlns:a16="http://schemas.microsoft.com/office/drawing/2014/main" id="{8E069E73-B3F3-494F-8227-13B22C430358}"/>
              </a:ext>
            </a:extLst>
          </p:cNvPr>
          <p:cNvSpPr>
            <a:spLocks noGrp="1"/>
          </p:cNvSpPr>
          <p:nvPr>
            <p:ph sz="half" idx="1"/>
          </p:nvPr>
        </p:nvSpPr>
        <p:spPr/>
        <p:txBody>
          <a:bodyPr/>
          <a:lstStyle/>
          <a:p>
            <a:r>
              <a:rPr lang="en-GB" dirty="0"/>
              <a:t>Challenges by the </a:t>
            </a:r>
          </a:p>
          <a:p>
            <a:r>
              <a:rPr lang="en-GB" dirty="0"/>
              <a:t>Rational Actor Model of Crime and Criminal Behaviour</a:t>
            </a:r>
          </a:p>
          <a:p>
            <a:r>
              <a:rPr lang="en-GB" dirty="0"/>
              <a:t>Supported by the emerging political </a:t>
            </a:r>
          </a:p>
          <a:p>
            <a:pPr lvl="1"/>
            <a:r>
              <a:rPr lang="en-GB" dirty="0"/>
              <a:t>New Right in the 1970s </a:t>
            </a:r>
          </a:p>
          <a:p>
            <a:pPr lvl="1"/>
            <a:r>
              <a:rPr lang="en-GB" dirty="0"/>
              <a:t>Thatcherism </a:t>
            </a:r>
          </a:p>
        </p:txBody>
      </p:sp>
      <p:sp>
        <p:nvSpPr>
          <p:cNvPr id="4" name="Content Placeholder 3">
            <a:extLst>
              <a:ext uri="{FF2B5EF4-FFF2-40B4-BE49-F238E27FC236}">
                <a16:creationId xmlns:a16="http://schemas.microsoft.com/office/drawing/2014/main" id="{98314BFB-422E-42B8-8C8E-0EE5AF7E6AC7}"/>
              </a:ext>
            </a:extLst>
          </p:cNvPr>
          <p:cNvSpPr>
            <a:spLocks noGrp="1"/>
          </p:cNvSpPr>
          <p:nvPr>
            <p:ph sz="half" idx="2"/>
          </p:nvPr>
        </p:nvSpPr>
        <p:spPr/>
        <p:txBody>
          <a:bodyPr/>
          <a:lstStyle/>
          <a:p>
            <a:r>
              <a:rPr lang="en-GB" dirty="0"/>
              <a:t>3 Main Criticism from the New Right</a:t>
            </a:r>
          </a:p>
        </p:txBody>
      </p:sp>
      <p:sp>
        <p:nvSpPr>
          <p:cNvPr id="5" name="TextBox 4">
            <a:extLst>
              <a:ext uri="{FF2B5EF4-FFF2-40B4-BE49-F238E27FC236}">
                <a16:creationId xmlns:a16="http://schemas.microsoft.com/office/drawing/2014/main" id="{41B52619-DBF6-45C9-B0B0-A978CA2BA837}"/>
              </a:ext>
            </a:extLst>
          </p:cNvPr>
          <p:cNvSpPr txBox="1"/>
          <p:nvPr/>
        </p:nvSpPr>
        <p:spPr>
          <a:xfrm>
            <a:off x="9625693" y="648866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42521437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F8103-E611-400E-95FF-124CA13DB4C1}"/>
              </a:ext>
            </a:extLst>
          </p:cNvPr>
          <p:cNvSpPr>
            <a:spLocks noGrp="1"/>
          </p:cNvSpPr>
          <p:nvPr>
            <p:ph type="title"/>
          </p:nvPr>
        </p:nvSpPr>
        <p:spPr/>
        <p:txBody>
          <a:bodyPr/>
          <a:lstStyle/>
          <a:p>
            <a:r>
              <a:rPr lang="en-GB" dirty="0"/>
              <a:t>Rehabilitation:</a:t>
            </a:r>
            <a:br>
              <a:rPr lang="en-GB" dirty="0"/>
            </a:br>
            <a:r>
              <a:rPr lang="en-GB" dirty="0"/>
              <a:t>Criticisms from the New Right</a:t>
            </a:r>
          </a:p>
        </p:txBody>
      </p:sp>
      <p:sp>
        <p:nvSpPr>
          <p:cNvPr id="3" name="Content Placeholder 2">
            <a:extLst>
              <a:ext uri="{FF2B5EF4-FFF2-40B4-BE49-F238E27FC236}">
                <a16:creationId xmlns:a16="http://schemas.microsoft.com/office/drawing/2014/main" id="{CA92DC85-68C4-49EB-9BE2-5736A173E705}"/>
              </a:ext>
            </a:extLst>
          </p:cNvPr>
          <p:cNvSpPr>
            <a:spLocks noGrp="1"/>
          </p:cNvSpPr>
          <p:nvPr>
            <p:ph sz="half" idx="1"/>
          </p:nvPr>
        </p:nvSpPr>
        <p:spPr/>
        <p:txBody>
          <a:bodyPr/>
          <a:lstStyle/>
          <a:p>
            <a:r>
              <a:rPr lang="en-GB" dirty="0"/>
              <a:t>Criticisms:</a:t>
            </a:r>
          </a:p>
          <a:p>
            <a:pPr marL="201168" lvl="1" indent="0">
              <a:buNone/>
            </a:pPr>
            <a:r>
              <a:rPr lang="en-GB" dirty="0"/>
              <a:t>1) Rehabilitation was founded on determinism meant there was an </a:t>
            </a:r>
            <a:r>
              <a:rPr lang="en-GB" b="1" dirty="0"/>
              <a:t>unequivocal assumption that people had no choice in their behaviour </a:t>
            </a:r>
            <a:r>
              <a:rPr lang="en-GB" dirty="0"/>
              <a:t>and were </a:t>
            </a:r>
            <a:r>
              <a:rPr lang="en-GB" b="1" dirty="0"/>
              <a:t>manipulated and controlled by circumstances outside their control</a:t>
            </a:r>
            <a:r>
              <a:rPr lang="en-GB" dirty="0"/>
              <a:t>, which was seen to be </a:t>
            </a:r>
            <a:r>
              <a:rPr lang="en-GB" b="1" dirty="0"/>
              <a:t>disrespectful of the individual </a:t>
            </a:r>
            <a:r>
              <a:rPr lang="en-GB" dirty="0"/>
              <a:t>(Hudson, 1987)</a:t>
            </a:r>
          </a:p>
          <a:p>
            <a:pPr marL="201168" lvl="1" indent="0">
              <a:buNone/>
            </a:pPr>
            <a:r>
              <a:rPr lang="en-GB" dirty="0"/>
              <a:t>2) It was argued that individuals had a </a:t>
            </a:r>
            <a:r>
              <a:rPr lang="en-GB" b="1" dirty="0"/>
              <a:t>right to retain their personality</a:t>
            </a:r>
            <a:r>
              <a:rPr lang="en-GB" dirty="0"/>
              <a:t> even if this conflicted with the views of the state or fellow citizens</a:t>
            </a:r>
          </a:p>
        </p:txBody>
      </p:sp>
      <p:sp>
        <p:nvSpPr>
          <p:cNvPr id="4" name="Content Placeholder 3">
            <a:extLst>
              <a:ext uri="{FF2B5EF4-FFF2-40B4-BE49-F238E27FC236}">
                <a16:creationId xmlns:a16="http://schemas.microsoft.com/office/drawing/2014/main" id="{13ED4096-6E8A-41EF-BFD8-6A195BA1894B}"/>
              </a:ext>
            </a:extLst>
          </p:cNvPr>
          <p:cNvSpPr>
            <a:spLocks noGrp="1"/>
          </p:cNvSpPr>
          <p:nvPr>
            <p:ph sz="half" idx="2"/>
          </p:nvPr>
        </p:nvSpPr>
        <p:spPr/>
        <p:txBody>
          <a:bodyPr>
            <a:normAutofit/>
          </a:bodyPr>
          <a:lstStyle/>
          <a:p>
            <a:pPr marL="201168" lvl="1" indent="0">
              <a:buNone/>
            </a:pPr>
            <a:r>
              <a:rPr lang="en-GB" dirty="0"/>
              <a:t>3) rehabilitation enabled the state </a:t>
            </a:r>
            <a:r>
              <a:rPr lang="en-GB" b="1" dirty="0"/>
              <a:t>to intervene in the lives of people, </a:t>
            </a:r>
            <a:r>
              <a:rPr lang="en-GB" dirty="0"/>
              <a:t>to a greater extent than was considered to be legitimately permissible, and involved </a:t>
            </a:r>
            <a:r>
              <a:rPr lang="en-GB" b="1" dirty="0"/>
              <a:t>the manipulation of individuals </a:t>
            </a:r>
          </a:p>
        </p:txBody>
      </p:sp>
      <p:sp>
        <p:nvSpPr>
          <p:cNvPr id="5" name="TextBox 4">
            <a:extLst>
              <a:ext uri="{FF2B5EF4-FFF2-40B4-BE49-F238E27FC236}">
                <a16:creationId xmlns:a16="http://schemas.microsoft.com/office/drawing/2014/main" id="{8EF55513-1CC5-4B5C-91DC-D95DFD277080}"/>
              </a:ext>
            </a:extLst>
          </p:cNvPr>
          <p:cNvSpPr txBox="1"/>
          <p:nvPr/>
        </p:nvSpPr>
        <p:spPr>
          <a:xfrm>
            <a:off x="9625693" y="648866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8992764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AAFC7-6593-4ACC-81EF-6539770B8EF0}"/>
              </a:ext>
            </a:extLst>
          </p:cNvPr>
          <p:cNvSpPr>
            <a:spLocks noGrp="1"/>
          </p:cNvSpPr>
          <p:nvPr>
            <p:ph type="title"/>
          </p:nvPr>
        </p:nvSpPr>
        <p:spPr/>
        <p:txBody>
          <a:bodyPr/>
          <a:lstStyle/>
          <a:p>
            <a:r>
              <a:rPr lang="en-GB" dirty="0"/>
              <a:t>Rehabilitation:</a:t>
            </a:r>
            <a:br>
              <a:rPr lang="en-GB" dirty="0"/>
            </a:br>
            <a:r>
              <a:rPr lang="en-GB" dirty="0"/>
              <a:t>Further Criticisms </a:t>
            </a:r>
          </a:p>
        </p:txBody>
      </p:sp>
      <p:sp>
        <p:nvSpPr>
          <p:cNvPr id="3" name="Content Placeholder 2">
            <a:extLst>
              <a:ext uri="{FF2B5EF4-FFF2-40B4-BE49-F238E27FC236}">
                <a16:creationId xmlns:a16="http://schemas.microsoft.com/office/drawing/2014/main" id="{54E97071-56C3-4B2B-9AC0-A3466A699C9B}"/>
              </a:ext>
            </a:extLst>
          </p:cNvPr>
          <p:cNvSpPr>
            <a:spLocks noGrp="1"/>
          </p:cNvSpPr>
          <p:nvPr>
            <p:ph sz="half" idx="1"/>
          </p:nvPr>
        </p:nvSpPr>
        <p:spPr/>
        <p:txBody>
          <a:bodyPr/>
          <a:lstStyle/>
          <a:p>
            <a:r>
              <a:rPr lang="en-GB" dirty="0"/>
              <a:t>1) the rise of </a:t>
            </a:r>
            <a:r>
              <a:rPr lang="en-GB" b="1" dirty="0"/>
              <a:t>Labelling Theory </a:t>
            </a:r>
            <a:r>
              <a:rPr lang="en-GB" dirty="0"/>
              <a:t>and the </a:t>
            </a:r>
            <a:r>
              <a:rPr lang="en-GB" b="1" dirty="0"/>
              <a:t>Victimised Actor Model</a:t>
            </a:r>
            <a:r>
              <a:rPr lang="en-GB" dirty="0"/>
              <a:t> of crime and criminal behaviour  which proposed that treatment and intervention could actually </a:t>
            </a:r>
            <a:r>
              <a:rPr lang="en-GB" b="1" dirty="0"/>
              <a:t>produce</a:t>
            </a:r>
            <a:r>
              <a:rPr lang="en-GB" dirty="0"/>
              <a:t> rather than reduce criminal behaviour</a:t>
            </a:r>
          </a:p>
          <a:p>
            <a:pPr marL="0" indent="0">
              <a:buNone/>
            </a:pPr>
            <a:r>
              <a:rPr lang="en-GB" dirty="0"/>
              <a:t>2) There was the rapidly increasing crime rate and disturbances in prisons, which resulted in serious </a:t>
            </a:r>
            <a:r>
              <a:rPr lang="en-GB" b="1" dirty="0"/>
              <a:t>doubts about the competence of the state to successfully tackle these problems</a:t>
            </a:r>
          </a:p>
        </p:txBody>
      </p:sp>
      <p:sp>
        <p:nvSpPr>
          <p:cNvPr id="4" name="Content Placeholder 3">
            <a:extLst>
              <a:ext uri="{FF2B5EF4-FFF2-40B4-BE49-F238E27FC236}">
                <a16:creationId xmlns:a16="http://schemas.microsoft.com/office/drawing/2014/main" id="{7151D2FE-D7D6-4C50-985A-263D3103BA4E}"/>
              </a:ext>
            </a:extLst>
          </p:cNvPr>
          <p:cNvSpPr>
            <a:spLocks noGrp="1"/>
          </p:cNvSpPr>
          <p:nvPr>
            <p:ph sz="half" idx="2"/>
          </p:nvPr>
        </p:nvSpPr>
        <p:spPr/>
        <p:txBody>
          <a:bodyPr/>
          <a:lstStyle/>
          <a:p>
            <a:r>
              <a:rPr lang="en-GB" dirty="0"/>
              <a:t>3) there was an identified need to </a:t>
            </a:r>
            <a:r>
              <a:rPr lang="en-GB" b="1" dirty="0"/>
              <a:t>reduce public expenditure</a:t>
            </a:r>
            <a:r>
              <a:rPr lang="en-GB" dirty="0"/>
              <a:t> along with mounting arguments supporting the </a:t>
            </a:r>
            <a:r>
              <a:rPr lang="en-GB" b="1" dirty="0"/>
              <a:t>‘rolling back of the state’ </a:t>
            </a:r>
            <a:r>
              <a:rPr lang="en-GB" dirty="0"/>
              <a:t>proposed by the political ‘New Right’.</a:t>
            </a:r>
          </a:p>
          <a:p>
            <a:pPr lvl="1"/>
            <a:endParaRPr lang="en-GB" dirty="0"/>
          </a:p>
          <a:p>
            <a:pPr lvl="1"/>
            <a:r>
              <a:rPr lang="en-GB" i="1" dirty="0">
                <a:solidFill>
                  <a:srgbClr val="FF0000"/>
                </a:solidFill>
              </a:rPr>
              <a:t>It might sound familiar with Jacob Rees-Moggs new role in Boris Johnson's government reshuffle and the reduction of government role in society (2022)</a:t>
            </a:r>
          </a:p>
        </p:txBody>
      </p:sp>
      <p:sp>
        <p:nvSpPr>
          <p:cNvPr id="5" name="TextBox 4">
            <a:extLst>
              <a:ext uri="{FF2B5EF4-FFF2-40B4-BE49-F238E27FC236}">
                <a16:creationId xmlns:a16="http://schemas.microsoft.com/office/drawing/2014/main" id="{6176AEB3-8B36-4953-959F-978794AD5E25}"/>
              </a:ext>
            </a:extLst>
          </p:cNvPr>
          <p:cNvSpPr txBox="1"/>
          <p:nvPr/>
        </p:nvSpPr>
        <p:spPr>
          <a:xfrm>
            <a:off x="9625693" y="648866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17596368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58954-718B-45A2-97CF-A72A4272C2E5}"/>
              </a:ext>
            </a:extLst>
          </p:cNvPr>
          <p:cNvSpPr>
            <a:spLocks noGrp="1"/>
          </p:cNvSpPr>
          <p:nvPr>
            <p:ph type="title"/>
          </p:nvPr>
        </p:nvSpPr>
        <p:spPr/>
        <p:txBody>
          <a:bodyPr/>
          <a:lstStyle/>
          <a:p>
            <a:r>
              <a:rPr lang="en-GB" dirty="0"/>
              <a:t>Rehabilitation:</a:t>
            </a:r>
            <a:br>
              <a:rPr lang="en-GB" dirty="0"/>
            </a:br>
            <a:r>
              <a:rPr lang="en-GB" dirty="0"/>
              <a:t>Criticisms</a:t>
            </a:r>
          </a:p>
        </p:txBody>
      </p:sp>
      <p:sp>
        <p:nvSpPr>
          <p:cNvPr id="3" name="Content Placeholder 2">
            <a:extLst>
              <a:ext uri="{FF2B5EF4-FFF2-40B4-BE49-F238E27FC236}">
                <a16:creationId xmlns:a16="http://schemas.microsoft.com/office/drawing/2014/main" id="{8D25E2AF-096C-4F40-B06D-894AAFE76878}"/>
              </a:ext>
            </a:extLst>
          </p:cNvPr>
          <p:cNvSpPr>
            <a:spLocks noGrp="1"/>
          </p:cNvSpPr>
          <p:nvPr>
            <p:ph sz="half" idx="1"/>
          </p:nvPr>
        </p:nvSpPr>
        <p:spPr/>
        <p:txBody>
          <a:bodyPr/>
          <a:lstStyle/>
          <a:p>
            <a:r>
              <a:rPr lang="en-GB" dirty="0"/>
              <a:t>There were also criticisms from:</a:t>
            </a:r>
          </a:p>
          <a:p>
            <a:pPr lvl="1"/>
            <a:r>
              <a:rPr lang="en-GB" dirty="0"/>
              <a:t>1) </a:t>
            </a:r>
            <a:r>
              <a:rPr lang="en-GB" b="1" dirty="0"/>
              <a:t>Civil Libertarian Critique </a:t>
            </a:r>
            <a:r>
              <a:rPr lang="en-GB" dirty="0"/>
              <a:t>which concentrated on the </a:t>
            </a:r>
            <a:r>
              <a:rPr lang="en-GB" b="1" dirty="0"/>
              <a:t>nature and extent of the intervention in the lives of people </a:t>
            </a:r>
            <a:r>
              <a:rPr lang="en-GB" dirty="0"/>
              <a:t>who were the subjects of rehabilitation as they were concerned that sentences were </a:t>
            </a:r>
            <a:r>
              <a:rPr lang="en-GB" b="1" dirty="0"/>
              <a:t>‘open to abuse’</a:t>
            </a:r>
          </a:p>
          <a:p>
            <a:pPr lvl="1"/>
            <a:r>
              <a:rPr lang="en-GB" dirty="0"/>
              <a:t>2) Lawyers observed that concentrating </a:t>
            </a:r>
            <a:r>
              <a:rPr lang="en-GB" b="1" dirty="0"/>
              <a:t>attention on the individual </a:t>
            </a:r>
            <a:r>
              <a:rPr lang="en-GB" dirty="0"/>
              <a:t>offender rather than on </a:t>
            </a:r>
            <a:r>
              <a:rPr lang="en-GB" b="1" dirty="0"/>
              <a:t>the offence</a:t>
            </a:r>
            <a:r>
              <a:rPr lang="en-GB" dirty="0"/>
              <a:t> that had been committed had led to huge </a:t>
            </a:r>
            <a:r>
              <a:rPr lang="en-GB" b="1" dirty="0"/>
              <a:t>disparities in the sentences </a:t>
            </a:r>
            <a:r>
              <a:rPr lang="en-GB" dirty="0"/>
              <a:t>that had been administered for the same crime committed by two different people.</a:t>
            </a:r>
          </a:p>
        </p:txBody>
      </p:sp>
      <p:sp>
        <p:nvSpPr>
          <p:cNvPr id="4" name="Content Placeholder 3">
            <a:extLst>
              <a:ext uri="{FF2B5EF4-FFF2-40B4-BE49-F238E27FC236}">
                <a16:creationId xmlns:a16="http://schemas.microsoft.com/office/drawing/2014/main" id="{1C4F5248-8364-4A71-BAFD-D91782F4FFCF}"/>
              </a:ext>
            </a:extLst>
          </p:cNvPr>
          <p:cNvSpPr>
            <a:spLocks noGrp="1"/>
          </p:cNvSpPr>
          <p:nvPr>
            <p:ph sz="half" idx="2"/>
          </p:nvPr>
        </p:nvSpPr>
        <p:spPr/>
        <p:txBody>
          <a:bodyPr/>
          <a:lstStyle/>
          <a:p>
            <a:r>
              <a:rPr lang="en-GB" dirty="0"/>
              <a:t>3) The ‘New Right’ Law and Order Lobby argued that the </a:t>
            </a:r>
            <a:r>
              <a:rPr lang="en-GB" b="1" dirty="0"/>
              <a:t>treatment approach </a:t>
            </a:r>
            <a:r>
              <a:rPr lang="en-GB" dirty="0"/>
              <a:t>was both </a:t>
            </a:r>
            <a:r>
              <a:rPr lang="en-GB" b="1" dirty="0"/>
              <a:t>ineffective at reducing crime</a:t>
            </a:r>
            <a:r>
              <a:rPr lang="en-GB" dirty="0"/>
              <a:t> and at the same time, </a:t>
            </a:r>
            <a:r>
              <a:rPr lang="en-GB" b="1" dirty="0"/>
              <a:t>soft on crime</a:t>
            </a:r>
            <a:r>
              <a:rPr lang="en-GB" dirty="0"/>
              <a:t>, not least because it advocated the </a:t>
            </a:r>
            <a:r>
              <a:rPr lang="en-GB" b="1" u="sng" dirty="0"/>
              <a:t>use of prison only as a last resort.</a:t>
            </a:r>
          </a:p>
        </p:txBody>
      </p:sp>
      <p:sp>
        <p:nvSpPr>
          <p:cNvPr id="5" name="TextBox 4">
            <a:extLst>
              <a:ext uri="{FF2B5EF4-FFF2-40B4-BE49-F238E27FC236}">
                <a16:creationId xmlns:a16="http://schemas.microsoft.com/office/drawing/2014/main" id="{43BF0934-F16D-4309-AF31-060B8EFE555C}"/>
              </a:ext>
            </a:extLst>
          </p:cNvPr>
          <p:cNvSpPr txBox="1"/>
          <p:nvPr/>
        </p:nvSpPr>
        <p:spPr>
          <a:xfrm>
            <a:off x="9625693" y="648866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39565271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FF39-B3FD-4845-9A1C-7E49056CA90F}"/>
              </a:ext>
            </a:extLst>
          </p:cNvPr>
          <p:cNvSpPr>
            <a:spLocks noGrp="1"/>
          </p:cNvSpPr>
          <p:nvPr>
            <p:ph type="title"/>
          </p:nvPr>
        </p:nvSpPr>
        <p:spPr/>
        <p:txBody>
          <a:bodyPr>
            <a:normAutofit fontScale="90000"/>
          </a:bodyPr>
          <a:lstStyle/>
          <a:p>
            <a:r>
              <a:rPr lang="en-GB" dirty="0"/>
              <a:t>Rehabilitation:</a:t>
            </a:r>
            <a:br>
              <a:rPr lang="en-GB" dirty="0"/>
            </a:br>
            <a:r>
              <a:rPr lang="en-GB" dirty="0"/>
              <a:t>From Nothing Works to What Works</a:t>
            </a:r>
          </a:p>
        </p:txBody>
      </p:sp>
      <p:sp>
        <p:nvSpPr>
          <p:cNvPr id="3" name="Content Placeholder 2">
            <a:extLst>
              <a:ext uri="{FF2B5EF4-FFF2-40B4-BE49-F238E27FC236}">
                <a16:creationId xmlns:a16="http://schemas.microsoft.com/office/drawing/2014/main" id="{67FB9D59-ECA1-41E7-B3AB-DEADB779B3BA}"/>
              </a:ext>
            </a:extLst>
          </p:cNvPr>
          <p:cNvSpPr>
            <a:spLocks noGrp="1"/>
          </p:cNvSpPr>
          <p:nvPr>
            <p:ph sz="half" idx="1"/>
          </p:nvPr>
        </p:nvSpPr>
        <p:spPr/>
        <p:txBody>
          <a:bodyPr/>
          <a:lstStyle/>
          <a:p>
            <a:r>
              <a:rPr lang="en-GB" dirty="0"/>
              <a:t>Martinson (1974) was cited as saying </a:t>
            </a:r>
          </a:p>
          <a:p>
            <a:pPr lvl="1"/>
            <a:r>
              <a:rPr lang="en-GB" dirty="0"/>
              <a:t>Nothing works</a:t>
            </a:r>
          </a:p>
          <a:p>
            <a:r>
              <a:rPr lang="en-GB" dirty="0"/>
              <a:t>He actually said, </a:t>
            </a:r>
          </a:p>
          <a:p>
            <a:pPr lvl="1"/>
            <a:r>
              <a:rPr lang="en-GB" dirty="0"/>
              <a:t>‘</a:t>
            </a:r>
            <a:r>
              <a:rPr lang="en-GB" b="1" dirty="0"/>
              <a:t>nothing or almost nothing works’</a:t>
            </a:r>
          </a:p>
          <a:p>
            <a:r>
              <a:rPr lang="en-GB" dirty="0"/>
              <a:t>This fed into the New Right ideology to support</a:t>
            </a:r>
          </a:p>
          <a:p>
            <a:pPr lvl="1"/>
            <a:r>
              <a:rPr lang="en-GB" b="1" dirty="0"/>
              <a:t>Retributive justification </a:t>
            </a:r>
            <a:r>
              <a:rPr lang="en-GB" dirty="0"/>
              <a:t>for punishment of offenders</a:t>
            </a:r>
          </a:p>
        </p:txBody>
      </p:sp>
      <p:sp>
        <p:nvSpPr>
          <p:cNvPr id="4" name="Content Placeholder 3">
            <a:extLst>
              <a:ext uri="{FF2B5EF4-FFF2-40B4-BE49-F238E27FC236}">
                <a16:creationId xmlns:a16="http://schemas.microsoft.com/office/drawing/2014/main" id="{669C0689-C475-40D6-BEA2-DC80057F649B}"/>
              </a:ext>
            </a:extLst>
          </p:cNvPr>
          <p:cNvSpPr>
            <a:spLocks noGrp="1"/>
          </p:cNvSpPr>
          <p:nvPr>
            <p:ph sz="half" idx="2"/>
          </p:nvPr>
        </p:nvSpPr>
        <p:spPr/>
        <p:txBody>
          <a:bodyPr/>
          <a:lstStyle/>
          <a:p>
            <a:r>
              <a:rPr lang="en-GB" dirty="0"/>
              <a:t>The Nothing Works agenda was criticised for being</a:t>
            </a:r>
          </a:p>
          <a:p>
            <a:pPr lvl="1"/>
            <a:r>
              <a:rPr lang="en-GB" dirty="0"/>
              <a:t>1) </a:t>
            </a:r>
            <a:r>
              <a:rPr lang="en-GB" b="1" dirty="0"/>
              <a:t>Not supported by the data</a:t>
            </a:r>
          </a:p>
          <a:p>
            <a:pPr lvl="2"/>
            <a:r>
              <a:rPr lang="en-GB" dirty="0"/>
              <a:t>However, for some offences/offenders this did hold true e.g. addiction or aggressiveness (Hudson, 1987)</a:t>
            </a:r>
          </a:p>
          <a:p>
            <a:pPr lvl="1"/>
            <a:r>
              <a:rPr lang="en-GB" dirty="0"/>
              <a:t>2) </a:t>
            </a:r>
            <a:r>
              <a:rPr lang="en-GB" b="1" dirty="0"/>
              <a:t>treatment programmes </a:t>
            </a:r>
            <a:r>
              <a:rPr lang="en-GB" dirty="0"/>
              <a:t>were </a:t>
            </a:r>
            <a:r>
              <a:rPr lang="en-GB" b="1" dirty="0"/>
              <a:t>never fully implemented</a:t>
            </a:r>
            <a:r>
              <a:rPr lang="en-GB" dirty="0"/>
              <a:t> while evaluations of partial schemes are of limited value </a:t>
            </a:r>
          </a:p>
          <a:p>
            <a:pPr marL="201168" lvl="1" indent="0" algn="r">
              <a:buNone/>
            </a:pPr>
            <a:r>
              <a:rPr lang="en-GB" dirty="0"/>
              <a:t>(Cullen &amp; Gilbert, 1982; Hudson, 1987)</a:t>
            </a:r>
          </a:p>
        </p:txBody>
      </p:sp>
    </p:spTree>
    <p:extLst>
      <p:ext uri="{BB962C8B-B14F-4D97-AF65-F5344CB8AC3E}">
        <p14:creationId xmlns:p14="http://schemas.microsoft.com/office/powerpoint/2010/main" val="39148141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6CE0-7968-4531-A9A3-5845A5D7782E}"/>
              </a:ext>
            </a:extLst>
          </p:cNvPr>
          <p:cNvSpPr>
            <a:spLocks noGrp="1"/>
          </p:cNvSpPr>
          <p:nvPr>
            <p:ph type="title"/>
          </p:nvPr>
        </p:nvSpPr>
        <p:spPr/>
        <p:txBody>
          <a:bodyPr/>
          <a:lstStyle/>
          <a:p>
            <a:r>
              <a:rPr lang="en-GB" dirty="0"/>
              <a:t>Rehabilitation:</a:t>
            </a:r>
            <a:br>
              <a:rPr lang="en-GB" dirty="0"/>
            </a:br>
            <a:r>
              <a:rPr lang="en-GB" dirty="0"/>
              <a:t>The Revised Model</a:t>
            </a:r>
          </a:p>
        </p:txBody>
      </p:sp>
      <p:sp>
        <p:nvSpPr>
          <p:cNvPr id="3" name="Content Placeholder 2">
            <a:extLst>
              <a:ext uri="{FF2B5EF4-FFF2-40B4-BE49-F238E27FC236}">
                <a16:creationId xmlns:a16="http://schemas.microsoft.com/office/drawing/2014/main" id="{3C78BC6E-7678-402C-B4F8-53DFB21439A0}"/>
              </a:ext>
            </a:extLst>
          </p:cNvPr>
          <p:cNvSpPr>
            <a:spLocks noGrp="1"/>
          </p:cNvSpPr>
          <p:nvPr>
            <p:ph sz="half" idx="1"/>
          </p:nvPr>
        </p:nvSpPr>
        <p:spPr/>
        <p:txBody>
          <a:bodyPr>
            <a:normAutofit lnSpcReduction="10000"/>
          </a:bodyPr>
          <a:lstStyle/>
          <a:p>
            <a:r>
              <a:rPr lang="en-GB" dirty="0"/>
              <a:t>The criminal justice process should not only punish offenders but, at the same time, seek to redress social inequality</a:t>
            </a:r>
          </a:p>
          <a:p>
            <a:r>
              <a:rPr lang="en-GB" dirty="0"/>
              <a:t>A purely punitive approach would </a:t>
            </a:r>
            <a:r>
              <a:rPr lang="en-GB" b="1" dirty="0"/>
              <a:t>not reduce crime</a:t>
            </a:r>
          </a:p>
          <a:p>
            <a:pPr lvl="1"/>
            <a:r>
              <a:rPr lang="en-GB" dirty="0"/>
              <a:t>Because it does nothing to tackle the causes of crime</a:t>
            </a:r>
          </a:p>
          <a:p>
            <a:r>
              <a:rPr lang="en-GB" dirty="0"/>
              <a:t>State-obligated rehabilitation is based on the assumption that </a:t>
            </a:r>
          </a:p>
          <a:p>
            <a:pPr lvl="1"/>
            <a:r>
              <a:rPr lang="en-GB" dirty="0"/>
              <a:t>Personal and social circumstances in some way contribute to crime</a:t>
            </a:r>
          </a:p>
        </p:txBody>
      </p:sp>
      <p:sp>
        <p:nvSpPr>
          <p:cNvPr id="4" name="Content Placeholder 3">
            <a:extLst>
              <a:ext uri="{FF2B5EF4-FFF2-40B4-BE49-F238E27FC236}">
                <a16:creationId xmlns:a16="http://schemas.microsoft.com/office/drawing/2014/main" id="{4ADD3A81-4921-4D73-94CB-C16D81B08EBA}"/>
              </a:ext>
            </a:extLst>
          </p:cNvPr>
          <p:cNvSpPr>
            <a:spLocks noGrp="1"/>
          </p:cNvSpPr>
          <p:nvPr>
            <p:ph sz="half" idx="2"/>
          </p:nvPr>
        </p:nvSpPr>
        <p:spPr/>
        <p:txBody>
          <a:bodyPr>
            <a:normAutofit lnSpcReduction="10000"/>
          </a:bodyPr>
          <a:lstStyle/>
          <a:p>
            <a:r>
              <a:rPr lang="en-GB" dirty="0"/>
              <a:t>Thus it was suggested that the aim of the penal system should be</a:t>
            </a:r>
          </a:p>
          <a:p>
            <a:pPr lvl="1"/>
            <a:r>
              <a:rPr lang="en-GB" dirty="0"/>
              <a:t>Rehabilitative but also work in conjunction with other aims of </a:t>
            </a:r>
          </a:p>
          <a:p>
            <a:pPr lvl="2"/>
            <a:r>
              <a:rPr lang="en-GB" sz="1600" dirty="0"/>
              <a:t>Desert</a:t>
            </a:r>
          </a:p>
          <a:p>
            <a:pPr lvl="2"/>
            <a:r>
              <a:rPr lang="en-GB" sz="1600" dirty="0"/>
              <a:t>Deterrence</a:t>
            </a:r>
          </a:p>
          <a:p>
            <a:pPr lvl="2"/>
            <a:r>
              <a:rPr lang="en-GB" sz="1600" dirty="0"/>
              <a:t>Reparation</a:t>
            </a:r>
          </a:p>
          <a:p>
            <a:pPr lvl="2"/>
            <a:r>
              <a:rPr lang="en-GB" sz="1600" dirty="0"/>
              <a:t>An reintegration</a:t>
            </a:r>
          </a:p>
          <a:p>
            <a:pPr lvl="1"/>
            <a:endParaRPr lang="en-GB" dirty="0"/>
          </a:p>
        </p:txBody>
      </p:sp>
      <p:sp>
        <p:nvSpPr>
          <p:cNvPr id="6" name="TextBox 5">
            <a:extLst>
              <a:ext uri="{FF2B5EF4-FFF2-40B4-BE49-F238E27FC236}">
                <a16:creationId xmlns:a16="http://schemas.microsoft.com/office/drawing/2014/main" id="{6E32ABF0-192F-477F-96AE-49C39A0D4896}"/>
              </a:ext>
            </a:extLst>
          </p:cNvPr>
          <p:cNvSpPr txBox="1"/>
          <p:nvPr/>
        </p:nvSpPr>
        <p:spPr>
          <a:xfrm>
            <a:off x="5414963" y="6386731"/>
            <a:ext cx="6094638" cy="369332"/>
          </a:xfrm>
          <a:prstGeom prst="rect">
            <a:avLst/>
          </a:prstGeom>
          <a:noFill/>
        </p:spPr>
        <p:txBody>
          <a:bodyPr wrap="square">
            <a:spAutoFit/>
          </a:bodyPr>
          <a:lstStyle/>
          <a:p>
            <a:pPr algn="r"/>
            <a:r>
              <a:rPr lang="en-GB" dirty="0">
                <a:solidFill>
                  <a:schemeClr val="bg1"/>
                </a:solidFill>
              </a:rPr>
              <a:t>(Burke, 2012).</a:t>
            </a:r>
          </a:p>
        </p:txBody>
      </p:sp>
    </p:spTree>
    <p:extLst>
      <p:ext uri="{BB962C8B-B14F-4D97-AF65-F5344CB8AC3E}">
        <p14:creationId xmlns:p14="http://schemas.microsoft.com/office/powerpoint/2010/main" val="382490568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ECE82-7709-49F5-85ED-B7FBF1F6B100}"/>
              </a:ext>
            </a:extLst>
          </p:cNvPr>
          <p:cNvSpPr>
            <a:spLocks noGrp="1"/>
          </p:cNvSpPr>
          <p:nvPr>
            <p:ph type="title"/>
          </p:nvPr>
        </p:nvSpPr>
        <p:spPr/>
        <p:txBody>
          <a:bodyPr/>
          <a:lstStyle/>
          <a:p>
            <a:r>
              <a:rPr lang="en-GB" dirty="0"/>
              <a:t>Rehabilitation:</a:t>
            </a:r>
            <a:br>
              <a:rPr lang="en-GB" dirty="0"/>
            </a:br>
            <a:r>
              <a:rPr lang="en-GB" dirty="0"/>
              <a:t>State Obligation </a:t>
            </a:r>
          </a:p>
        </p:txBody>
      </p:sp>
      <p:sp>
        <p:nvSpPr>
          <p:cNvPr id="3" name="Content Placeholder 2">
            <a:extLst>
              <a:ext uri="{FF2B5EF4-FFF2-40B4-BE49-F238E27FC236}">
                <a16:creationId xmlns:a16="http://schemas.microsoft.com/office/drawing/2014/main" id="{EF69F9F7-B5D3-45E0-AE7D-9235CD7D6585}"/>
              </a:ext>
            </a:extLst>
          </p:cNvPr>
          <p:cNvSpPr>
            <a:spLocks noGrp="1"/>
          </p:cNvSpPr>
          <p:nvPr>
            <p:ph sz="half" idx="1"/>
          </p:nvPr>
        </p:nvSpPr>
        <p:spPr/>
        <p:txBody>
          <a:bodyPr/>
          <a:lstStyle/>
          <a:p>
            <a:r>
              <a:rPr lang="en-GB" dirty="0"/>
              <a:t>Rights:</a:t>
            </a:r>
          </a:p>
          <a:p>
            <a:pPr lvl="1"/>
            <a:r>
              <a:rPr lang="en-GB" dirty="0"/>
              <a:t>The right of the state to punish </a:t>
            </a:r>
          </a:p>
          <a:p>
            <a:pPr lvl="1"/>
            <a:r>
              <a:rPr lang="en-GB" dirty="0"/>
              <a:t>The rights of offenders not to be punished unduly harshly by the use of determinate sentences fixed by desert while taking account of social circumstances</a:t>
            </a:r>
          </a:p>
          <a:p>
            <a:pPr lvl="1"/>
            <a:endParaRPr lang="en-GB" dirty="0"/>
          </a:p>
        </p:txBody>
      </p:sp>
      <p:sp>
        <p:nvSpPr>
          <p:cNvPr id="4" name="Content Placeholder 3">
            <a:extLst>
              <a:ext uri="{FF2B5EF4-FFF2-40B4-BE49-F238E27FC236}">
                <a16:creationId xmlns:a16="http://schemas.microsoft.com/office/drawing/2014/main" id="{8326CF78-20FE-4548-BEDF-C43A679755BC}"/>
              </a:ext>
            </a:extLst>
          </p:cNvPr>
          <p:cNvSpPr>
            <a:spLocks noGrp="1"/>
          </p:cNvSpPr>
          <p:nvPr>
            <p:ph sz="half" idx="2"/>
          </p:nvPr>
        </p:nvSpPr>
        <p:spPr/>
        <p:txBody>
          <a:bodyPr/>
          <a:lstStyle/>
          <a:p>
            <a:r>
              <a:rPr lang="en-GB" dirty="0"/>
              <a:t>A humanitarian approach is never the less preserved </a:t>
            </a:r>
          </a:p>
          <a:p>
            <a:pPr lvl="1"/>
            <a:r>
              <a:rPr lang="en-GB" dirty="0"/>
              <a:t>a desire to help rather than to hurt, </a:t>
            </a:r>
          </a:p>
          <a:p>
            <a:pPr lvl="1"/>
            <a:r>
              <a:rPr lang="en-GB" dirty="0"/>
              <a:t>to reintegrate rather than to segregate</a:t>
            </a:r>
          </a:p>
          <a:p>
            <a:pPr lvl="1"/>
            <a:r>
              <a:rPr lang="en-GB" dirty="0"/>
              <a:t>‘to promote good rather than to impede evil’</a:t>
            </a:r>
          </a:p>
          <a:p>
            <a:pPr algn="r"/>
            <a:r>
              <a:rPr lang="en-GB" dirty="0"/>
              <a:t> (Carlen, 1989, p. 20)</a:t>
            </a:r>
          </a:p>
        </p:txBody>
      </p:sp>
    </p:spTree>
    <p:extLst>
      <p:ext uri="{BB962C8B-B14F-4D97-AF65-F5344CB8AC3E}">
        <p14:creationId xmlns:p14="http://schemas.microsoft.com/office/powerpoint/2010/main" val="18625836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rson leaving circle concept">
            <a:extLst>
              <a:ext uri="{FF2B5EF4-FFF2-40B4-BE49-F238E27FC236}">
                <a16:creationId xmlns:a16="http://schemas.microsoft.com/office/drawing/2014/main" id="{7FC82840-3607-43F5-B57C-AB88B39E6FFD}"/>
              </a:ext>
            </a:extLst>
          </p:cNvPr>
          <p:cNvPicPr>
            <a:picLocks noChangeAspect="1"/>
          </p:cNvPicPr>
          <p:nvPr/>
        </p:nvPicPr>
        <p:blipFill rotWithShape="1">
          <a:blip r:embed="rId2"/>
          <a:srcRect t="15881" b="27861"/>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1C3014AF-4EC2-45B7-977B-03BBEBBB7CDB}"/>
              </a:ext>
            </a:extLst>
          </p:cNvPr>
          <p:cNvSpPr>
            <a:spLocks noGrp="1"/>
          </p:cNvSpPr>
          <p:nvPr>
            <p:ph type="title"/>
          </p:nvPr>
        </p:nvSpPr>
        <p:spPr>
          <a:xfrm>
            <a:off x="1097279" y="4799362"/>
            <a:ext cx="10113645" cy="743682"/>
          </a:xfrm>
        </p:spPr>
        <p:txBody>
          <a:bodyPr anchor="b">
            <a:normAutofit/>
          </a:bodyPr>
          <a:lstStyle/>
          <a:p>
            <a:r>
              <a:rPr lang="en-US" dirty="0"/>
              <a:t>Retribution</a:t>
            </a:r>
            <a:endParaRPr lang="en-GB" dirty="0"/>
          </a:p>
        </p:txBody>
      </p:sp>
      <p:sp>
        <p:nvSpPr>
          <p:cNvPr id="10" name="Text Placeholder 3">
            <a:extLst>
              <a:ext uri="{FF2B5EF4-FFF2-40B4-BE49-F238E27FC236}">
                <a16:creationId xmlns:a16="http://schemas.microsoft.com/office/drawing/2014/main" id="{2DBD5A46-AC45-408A-9BA6-F6C977197FA1}"/>
              </a:ext>
            </a:extLst>
          </p:cNvPr>
          <p:cNvSpPr>
            <a:spLocks noGrp="1"/>
          </p:cNvSpPr>
          <p:nvPr>
            <p:ph type="body" sz="half" idx="2"/>
          </p:nvPr>
        </p:nvSpPr>
        <p:spPr>
          <a:xfrm>
            <a:off x="1097279" y="5715000"/>
            <a:ext cx="10113264" cy="609600"/>
          </a:xfrm>
        </p:spPr>
        <p:txBody>
          <a:bodyPr/>
          <a:lstStyle/>
          <a:p>
            <a:endParaRPr lang="en-US" dirty="0"/>
          </a:p>
        </p:txBody>
      </p:sp>
    </p:spTree>
    <p:extLst>
      <p:ext uri="{BB962C8B-B14F-4D97-AF65-F5344CB8AC3E}">
        <p14:creationId xmlns:p14="http://schemas.microsoft.com/office/powerpoint/2010/main" val="21047076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014AF-4EC2-45B7-977B-03BBEBBB7CDB}"/>
              </a:ext>
            </a:extLst>
          </p:cNvPr>
          <p:cNvSpPr>
            <a:spLocks noGrp="1"/>
          </p:cNvSpPr>
          <p:nvPr>
            <p:ph type="title"/>
          </p:nvPr>
        </p:nvSpPr>
        <p:spPr/>
        <p:txBody>
          <a:bodyPr>
            <a:normAutofit/>
          </a:bodyPr>
          <a:lstStyle/>
          <a:p>
            <a:r>
              <a:rPr lang="en-US" dirty="0"/>
              <a:t>Retribution</a:t>
            </a:r>
            <a:endParaRPr lang="en-GB" dirty="0"/>
          </a:p>
        </p:txBody>
      </p:sp>
      <p:sp>
        <p:nvSpPr>
          <p:cNvPr id="3" name="Content Placeholder 2">
            <a:extLst>
              <a:ext uri="{FF2B5EF4-FFF2-40B4-BE49-F238E27FC236}">
                <a16:creationId xmlns:a16="http://schemas.microsoft.com/office/drawing/2014/main" id="{11CB8085-59FF-40EB-9782-789EF3FF0352}"/>
              </a:ext>
            </a:extLst>
          </p:cNvPr>
          <p:cNvSpPr>
            <a:spLocks noGrp="1"/>
          </p:cNvSpPr>
          <p:nvPr>
            <p:ph idx="1"/>
          </p:nvPr>
        </p:nvSpPr>
        <p:spPr/>
        <p:txBody>
          <a:bodyPr/>
          <a:lstStyle/>
          <a:p>
            <a:r>
              <a:rPr lang="en-GB" i="1" dirty="0"/>
              <a:t>“When someone who delights in annoying and vexing peace-loving folk receives at last a right good beating . . . Everyone approves of it and considers it as a good in itself even if nothing further results from it; nay even he who gest the beating must acknowledge in his reason, that justice has been done to him, because he sees the proportion between welfare and well-ding”</a:t>
            </a:r>
          </a:p>
          <a:p>
            <a:pPr algn="r"/>
            <a:r>
              <a:rPr lang="en-GB" dirty="0"/>
              <a:t>(Kant, 1956 originally 1788)</a:t>
            </a:r>
          </a:p>
        </p:txBody>
      </p:sp>
    </p:spTree>
    <p:extLst>
      <p:ext uri="{BB962C8B-B14F-4D97-AF65-F5344CB8AC3E}">
        <p14:creationId xmlns:p14="http://schemas.microsoft.com/office/powerpoint/2010/main" val="235453239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31C56-16C5-4657-BB2D-99E8EA0C5C2C}"/>
              </a:ext>
            </a:extLst>
          </p:cNvPr>
          <p:cNvSpPr>
            <a:spLocks noGrp="1"/>
          </p:cNvSpPr>
          <p:nvPr>
            <p:ph type="title"/>
          </p:nvPr>
        </p:nvSpPr>
        <p:spPr/>
        <p:txBody>
          <a:bodyPr/>
          <a:lstStyle/>
          <a:p>
            <a:r>
              <a:rPr lang="en-US" dirty="0"/>
              <a:t>Retribution</a:t>
            </a:r>
            <a:endParaRPr lang="en-GB" dirty="0"/>
          </a:p>
        </p:txBody>
      </p:sp>
      <p:sp>
        <p:nvSpPr>
          <p:cNvPr id="3" name="Content Placeholder 2">
            <a:extLst>
              <a:ext uri="{FF2B5EF4-FFF2-40B4-BE49-F238E27FC236}">
                <a16:creationId xmlns:a16="http://schemas.microsoft.com/office/drawing/2014/main" id="{AF64AE5D-1268-46F6-9C84-9DEEA79A0584}"/>
              </a:ext>
            </a:extLst>
          </p:cNvPr>
          <p:cNvSpPr>
            <a:spLocks noGrp="1"/>
          </p:cNvSpPr>
          <p:nvPr>
            <p:ph idx="1"/>
          </p:nvPr>
        </p:nvSpPr>
        <p:spPr/>
        <p:txBody>
          <a:bodyPr/>
          <a:lstStyle/>
          <a:p>
            <a:r>
              <a:rPr lang="en-GB" dirty="0"/>
              <a:t>18</a:t>
            </a:r>
            <a:r>
              <a:rPr lang="en-GB" baseline="30000" dirty="0"/>
              <a:t>th</a:t>
            </a:r>
            <a:r>
              <a:rPr lang="en-GB" dirty="0"/>
              <a:t> century, </a:t>
            </a:r>
          </a:p>
          <a:p>
            <a:pPr lvl="1"/>
            <a:r>
              <a:rPr lang="en-GB" dirty="0"/>
              <a:t>prior to Beccaria and the rise of the rational actor model of crime and criminal behaviour, </a:t>
            </a:r>
          </a:p>
          <a:p>
            <a:pPr lvl="1"/>
            <a:r>
              <a:rPr lang="en-GB" dirty="0"/>
              <a:t>philosophers such as Immanuel Kant (1724-1804) had predominantly supposed that </a:t>
            </a:r>
          </a:p>
          <a:p>
            <a:pPr lvl="1"/>
            <a:r>
              <a:rPr lang="en-GB" dirty="0"/>
              <a:t>law-breakers should be </a:t>
            </a:r>
          </a:p>
          <a:p>
            <a:pPr lvl="1"/>
            <a:r>
              <a:rPr lang="en-GB" dirty="0"/>
              <a:t>punished in proportion to </a:t>
            </a:r>
          </a:p>
          <a:p>
            <a:pPr lvl="1"/>
            <a:r>
              <a:rPr lang="en-GB" dirty="0"/>
              <a:t>their moral desert,</a:t>
            </a:r>
          </a:p>
          <a:p>
            <a:r>
              <a:rPr lang="en-GB" dirty="0"/>
              <a:t>Even if this was to produce more harm than good in the long term</a:t>
            </a:r>
          </a:p>
        </p:txBody>
      </p:sp>
      <p:sp>
        <p:nvSpPr>
          <p:cNvPr id="5" name="TextBox 4">
            <a:extLst>
              <a:ext uri="{FF2B5EF4-FFF2-40B4-BE49-F238E27FC236}">
                <a16:creationId xmlns:a16="http://schemas.microsoft.com/office/drawing/2014/main" id="{35D3BC41-26E0-486F-858E-BA69BD1FCE77}"/>
              </a:ext>
            </a:extLst>
          </p:cNvPr>
          <p:cNvSpPr txBox="1"/>
          <p:nvPr/>
        </p:nvSpPr>
        <p:spPr>
          <a:xfrm>
            <a:off x="4933270" y="6386731"/>
            <a:ext cx="6094638" cy="369332"/>
          </a:xfrm>
          <a:prstGeom prst="rect">
            <a:avLst/>
          </a:prstGeom>
          <a:noFill/>
        </p:spPr>
        <p:txBody>
          <a:bodyPr wrap="square">
            <a:spAutoFit/>
          </a:bodyPr>
          <a:lstStyle/>
          <a:p>
            <a:pPr algn="r"/>
            <a:r>
              <a:rPr lang="en-GB" dirty="0">
                <a:solidFill>
                  <a:schemeClr val="bg1"/>
                </a:solidFill>
              </a:rPr>
              <a:t>(Burke, 2012)</a:t>
            </a:r>
          </a:p>
        </p:txBody>
      </p:sp>
    </p:spTree>
    <p:extLst>
      <p:ext uri="{BB962C8B-B14F-4D97-AF65-F5344CB8AC3E}">
        <p14:creationId xmlns:p14="http://schemas.microsoft.com/office/powerpoint/2010/main" val="6053230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D9450-0BC3-46CB-9FF9-D1113EFA466A}"/>
              </a:ext>
            </a:extLst>
          </p:cNvPr>
          <p:cNvSpPr>
            <a:spLocks noGrp="1"/>
          </p:cNvSpPr>
          <p:nvPr>
            <p:ph type="title"/>
          </p:nvPr>
        </p:nvSpPr>
        <p:spPr>
          <a:xfrm>
            <a:off x="643466" y="786383"/>
            <a:ext cx="3517567" cy="2093975"/>
          </a:xfrm>
        </p:spPr>
        <p:txBody>
          <a:bodyPr anchor="b">
            <a:normAutofit/>
          </a:bodyPr>
          <a:lstStyle/>
          <a:p>
            <a:r>
              <a:rPr lang="en-US" dirty="0"/>
              <a:t>Retribution:</a:t>
            </a:r>
            <a:br>
              <a:rPr lang="en-US" dirty="0"/>
            </a:br>
            <a:r>
              <a:rPr lang="en-US" dirty="0"/>
              <a:t>Two Wills</a:t>
            </a:r>
            <a:endParaRPr lang="en-GB" dirty="0"/>
          </a:p>
        </p:txBody>
      </p:sp>
      <p:sp>
        <p:nvSpPr>
          <p:cNvPr id="10" name="Text Placeholder 3">
            <a:extLst>
              <a:ext uri="{FF2B5EF4-FFF2-40B4-BE49-F238E27FC236}">
                <a16:creationId xmlns:a16="http://schemas.microsoft.com/office/drawing/2014/main" id="{DFBB80CC-32A2-4A97-8D29-7A8ADA5428A5}"/>
              </a:ext>
            </a:extLst>
          </p:cNvPr>
          <p:cNvSpPr>
            <a:spLocks noGrp="1"/>
          </p:cNvSpPr>
          <p:nvPr>
            <p:ph type="body" sz="half" idx="2"/>
          </p:nvPr>
        </p:nvSpPr>
        <p:spPr>
          <a:xfrm>
            <a:off x="643465" y="3043050"/>
            <a:ext cx="3517567" cy="3064505"/>
          </a:xfrm>
        </p:spPr>
        <p:txBody>
          <a:bodyPr/>
          <a:lstStyle/>
          <a:p>
            <a:endParaRPr lang="en-US"/>
          </a:p>
        </p:txBody>
      </p:sp>
      <p:graphicFrame>
        <p:nvGraphicFramePr>
          <p:cNvPr id="6" name="Content Placeholder 3">
            <a:extLst>
              <a:ext uri="{FF2B5EF4-FFF2-40B4-BE49-F238E27FC236}">
                <a16:creationId xmlns:a16="http://schemas.microsoft.com/office/drawing/2014/main" id="{4AAF4D1C-D097-47A1-B3F1-C8A572718C64}"/>
              </a:ext>
            </a:extLst>
          </p:cNvPr>
          <p:cNvGraphicFramePr>
            <a:graphicFrameLocks noGrp="1"/>
          </p:cNvGraphicFramePr>
          <p:nvPr>
            <p:ph idx="1"/>
            <p:extLst>
              <p:ext uri="{D42A27DB-BD31-4B8C-83A1-F6EECF244321}">
                <p14:modId xmlns:p14="http://schemas.microsoft.com/office/powerpoint/2010/main" val="251045193"/>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11670B3-4182-41E7-A7AD-B84F26519571}"/>
              </a:ext>
            </a:extLst>
          </p:cNvPr>
          <p:cNvSpPr txBox="1"/>
          <p:nvPr/>
        </p:nvSpPr>
        <p:spPr>
          <a:xfrm>
            <a:off x="4933270" y="6386731"/>
            <a:ext cx="6094638" cy="369332"/>
          </a:xfrm>
          <a:prstGeom prst="rect">
            <a:avLst/>
          </a:prstGeom>
          <a:noFill/>
        </p:spPr>
        <p:txBody>
          <a:bodyPr wrap="square">
            <a:spAutoFit/>
          </a:bodyPr>
          <a:lstStyle/>
          <a:p>
            <a:pPr algn="r"/>
            <a:r>
              <a:rPr lang="en-GB" dirty="0"/>
              <a:t>(Burke, 2012)</a:t>
            </a:r>
          </a:p>
        </p:txBody>
      </p:sp>
    </p:spTree>
    <p:extLst>
      <p:ext uri="{BB962C8B-B14F-4D97-AF65-F5344CB8AC3E}">
        <p14:creationId xmlns:p14="http://schemas.microsoft.com/office/powerpoint/2010/main" val="41742859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3532-F147-474E-A5EE-E562D4B700F6}"/>
              </a:ext>
            </a:extLst>
          </p:cNvPr>
          <p:cNvSpPr>
            <a:spLocks noGrp="1"/>
          </p:cNvSpPr>
          <p:nvPr>
            <p:ph type="title"/>
          </p:nvPr>
        </p:nvSpPr>
        <p:spPr>
          <a:xfrm>
            <a:off x="1097280" y="286603"/>
            <a:ext cx="10058400" cy="1450757"/>
          </a:xfrm>
        </p:spPr>
        <p:txBody>
          <a:bodyPr anchor="b">
            <a:normAutofit/>
          </a:bodyPr>
          <a:lstStyle/>
          <a:p>
            <a:r>
              <a:rPr lang="en-GB" dirty="0"/>
              <a:t>Retribution:</a:t>
            </a:r>
            <a:br>
              <a:rPr lang="en-GB" dirty="0"/>
            </a:br>
            <a:r>
              <a:rPr lang="en-GB" dirty="0"/>
              <a:t>Just, Right and Necessary </a:t>
            </a:r>
          </a:p>
        </p:txBody>
      </p:sp>
      <p:graphicFrame>
        <p:nvGraphicFramePr>
          <p:cNvPr id="5" name="Content Placeholder 2">
            <a:extLst>
              <a:ext uri="{FF2B5EF4-FFF2-40B4-BE49-F238E27FC236}">
                <a16:creationId xmlns:a16="http://schemas.microsoft.com/office/drawing/2014/main" id="{52CB63F4-1DD4-4AFF-ABD8-7B0288F8B53F}"/>
              </a:ext>
            </a:extLst>
          </p:cNvPr>
          <p:cNvGraphicFramePr>
            <a:graphicFrameLocks noGrp="1"/>
          </p:cNvGraphicFramePr>
          <p:nvPr>
            <p:ph idx="1"/>
            <p:extLst>
              <p:ext uri="{D42A27DB-BD31-4B8C-83A1-F6EECF244321}">
                <p14:modId xmlns:p14="http://schemas.microsoft.com/office/powerpoint/2010/main" val="3270179669"/>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DAF905E-46FF-431A-9B9B-3B9241512BBE}"/>
              </a:ext>
            </a:extLst>
          </p:cNvPr>
          <p:cNvSpPr txBox="1"/>
          <p:nvPr/>
        </p:nvSpPr>
        <p:spPr>
          <a:xfrm>
            <a:off x="4933270" y="6386731"/>
            <a:ext cx="6094638" cy="369332"/>
          </a:xfrm>
          <a:prstGeom prst="rect">
            <a:avLst/>
          </a:prstGeom>
          <a:noFill/>
        </p:spPr>
        <p:txBody>
          <a:bodyPr wrap="square">
            <a:spAutoFit/>
          </a:bodyPr>
          <a:lstStyle/>
          <a:p>
            <a:pPr algn="r"/>
            <a:r>
              <a:rPr lang="en-GB" dirty="0">
                <a:solidFill>
                  <a:schemeClr val="bg1"/>
                </a:solidFill>
              </a:rPr>
              <a:t>(Burke, 2012)</a:t>
            </a:r>
          </a:p>
        </p:txBody>
      </p:sp>
    </p:spTree>
    <p:extLst>
      <p:ext uri="{BB962C8B-B14F-4D97-AF65-F5344CB8AC3E}">
        <p14:creationId xmlns:p14="http://schemas.microsoft.com/office/powerpoint/2010/main" val="11093335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7E52-7FC2-4DD9-B8A3-1500AF92FF3C}"/>
              </a:ext>
            </a:extLst>
          </p:cNvPr>
          <p:cNvSpPr>
            <a:spLocks noGrp="1"/>
          </p:cNvSpPr>
          <p:nvPr>
            <p:ph type="title"/>
          </p:nvPr>
        </p:nvSpPr>
        <p:spPr/>
        <p:txBody>
          <a:bodyPr/>
          <a:lstStyle/>
          <a:p>
            <a:r>
              <a:rPr lang="en-GB" dirty="0"/>
              <a:t>Retribution</a:t>
            </a:r>
          </a:p>
        </p:txBody>
      </p:sp>
      <p:sp>
        <p:nvSpPr>
          <p:cNvPr id="3" name="Content Placeholder 2">
            <a:extLst>
              <a:ext uri="{FF2B5EF4-FFF2-40B4-BE49-F238E27FC236}">
                <a16:creationId xmlns:a16="http://schemas.microsoft.com/office/drawing/2014/main" id="{1AA2A85D-04B7-46A2-9259-83BEC6548628}"/>
              </a:ext>
            </a:extLst>
          </p:cNvPr>
          <p:cNvSpPr>
            <a:spLocks noGrp="1"/>
          </p:cNvSpPr>
          <p:nvPr>
            <p:ph idx="1"/>
          </p:nvPr>
        </p:nvSpPr>
        <p:spPr/>
        <p:txBody>
          <a:bodyPr/>
          <a:lstStyle/>
          <a:p>
            <a:pPr algn="ctr"/>
            <a:r>
              <a:rPr lang="en-GB" i="1" dirty="0"/>
              <a:t>It is felt to be unfair that a man’s grievous fault should make no difference to the treatment he receives and that he should be treated just as favourable as if he had done now wrong.</a:t>
            </a:r>
          </a:p>
          <a:p>
            <a:pPr algn="ctr"/>
            <a:r>
              <a:rPr lang="en-GB" i="1" dirty="0"/>
              <a:t>It is reasonable that we should do unto others as we would wish them to do unto us. But conversely, it is fitting and proper that, what others are to do to us, should be affected for better or worse by the quality of what we have done to them </a:t>
            </a:r>
          </a:p>
          <a:p>
            <a:pPr marL="0" indent="0" algn="r">
              <a:buNone/>
            </a:pPr>
            <a:r>
              <a:rPr lang="en-GB" dirty="0"/>
              <a:t>(Moberly, 1968, p. 72)</a:t>
            </a:r>
          </a:p>
        </p:txBody>
      </p:sp>
    </p:spTree>
    <p:extLst>
      <p:ext uri="{BB962C8B-B14F-4D97-AF65-F5344CB8AC3E}">
        <p14:creationId xmlns:p14="http://schemas.microsoft.com/office/powerpoint/2010/main" val="22680681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45FE1-D6ED-415F-A83A-89756A43D3A5}"/>
              </a:ext>
            </a:extLst>
          </p:cNvPr>
          <p:cNvSpPr>
            <a:spLocks noGrp="1"/>
          </p:cNvSpPr>
          <p:nvPr>
            <p:ph type="title"/>
          </p:nvPr>
        </p:nvSpPr>
        <p:spPr>
          <a:xfrm>
            <a:off x="1097280" y="286603"/>
            <a:ext cx="10058400" cy="1450757"/>
          </a:xfrm>
        </p:spPr>
        <p:txBody>
          <a:bodyPr anchor="b">
            <a:normAutofit/>
          </a:bodyPr>
          <a:lstStyle/>
          <a:p>
            <a:r>
              <a:rPr lang="en-GB" dirty="0"/>
              <a:t>Retribution:</a:t>
            </a:r>
            <a:br>
              <a:rPr lang="en-GB" dirty="0"/>
            </a:br>
            <a:r>
              <a:rPr lang="en-GB" dirty="0"/>
              <a:t>The Balance of Reciprocity</a:t>
            </a:r>
          </a:p>
        </p:txBody>
      </p:sp>
      <p:graphicFrame>
        <p:nvGraphicFramePr>
          <p:cNvPr id="5" name="Content Placeholder 2">
            <a:extLst>
              <a:ext uri="{FF2B5EF4-FFF2-40B4-BE49-F238E27FC236}">
                <a16:creationId xmlns:a16="http://schemas.microsoft.com/office/drawing/2014/main" id="{3DEFDE23-03D6-44DA-8570-07BCAA3A9342}"/>
              </a:ext>
            </a:extLst>
          </p:cNvPr>
          <p:cNvGraphicFramePr>
            <a:graphicFrameLocks noGrp="1"/>
          </p:cNvGraphicFramePr>
          <p:nvPr>
            <p:ph idx="1"/>
            <p:extLst>
              <p:ext uri="{D42A27DB-BD31-4B8C-83A1-F6EECF244321}">
                <p14:modId xmlns:p14="http://schemas.microsoft.com/office/powerpoint/2010/main" val="263391047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127426C-645D-4606-8752-ED0D8EC54999}"/>
              </a:ext>
            </a:extLst>
          </p:cNvPr>
          <p:cNvSpPr txBox="1"/>
          <p:nvPr/>
        </p:nvSpPr>
        <p:spPr>
          <a:xfrm>
            <a:off x="9511393" y="6488668"/>
            <a:ext cx="1533818"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257208192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3170D-6E79-4246-BA06-3E8F5B740EB5}"/>
              </a:ext>
            </a:extLst>
          </p:cNvPr>
          <p:cNvSpPr>
            <a:spLocks noGrp="1"/>
          </p:cNvSpPr>
          <p:nvPr>
            <p:ph type="title"/>
          </p:nvPr>
        </p:nvSpPr>
        <p:spPr/>
        <p:txBody>
          <a:bodyPr/>
          <a:lstStyle/>
          <a:p>
            <a:r>
              <a:rPr lang="en-GB" dirty="0"/>
              <a:t>Retribution:</a:t>
            </a:r>
            <a:br>
              <a:rPr lang="en-GB" dirty="0"/>
            </a:br>
            <a:r>
              <a:rPr lang="en-GB" dirty="0"/>
              <a:t>This is NOT Revenge</a:t>
            </a:r>
          </a:p>
        </p:txBody>
      </p:sp>
      <p:graphicFrame>
        <p:nvGraphicFramePr>
          <p:cNvPr id="4" name="Table 4">
            <a:extLst>
              <a:ext uri="{FF2B5EF4-FFF2-40B4-BE49-F238E27FC236}">
                <a16:creationId xmlns:a16="http://schemas.microsoft.com/office/drawing/2014/main" id="{62E13380-3AD1-4229-83C9-CA5AA0B62A40}"/>
              </a:ext>
            </a:extLst>
          </p:cNvPr>
          <p:cNvGraphicFramePr>
            <a:graphicFrameLocks noGrp="1"/>
          </p:cNvGraphicFramePr>
          <p:nvPr>
            <p:ph idx="1"/>
            <p:extLst>
              <p:ext uri="{D42A27DB-BD31-4B8C-83A1-F6EECF244321}">
                <p14:modId xmlns:p14="http://schemas.microsoft.com/office/powerpoint/2010/main" val="2334034806"/>
              </p:ext>
            </p:extLst>
          </p:nvPr>
        </p:nvGraphicFramePr>
        <p:xfrm>
          <a:off x="1066800" y="1896011"/>
          <a:ext cx="10058400" cy="4490720"/>
        </p:xfrm>
        <a:graphic>
          <a:graphicData uri="http://schemas.openxmlformats.org/drawingml/2006/table">
            <a:tbl>
              <a:tblPr firstRow="1" bandRow="1">
                <a:tableStyleId>{5C22544A-7EE6-4342-B048-85BDC9FD1C3A}</a:tableStyleId>
              </a:tblPr>
              <a:tblGrid>
                <a:gridCol w="797151">
                  <a:extLst>
                    <a:ext uri="{9D8B030D-6E8A-4147-A177-3AD203B41FA5}">
                      <a16:colId xmlns:a16="http://schemas.microsoft.com/office/drawing/2014/main" val="132579743"/>
                    </a:ext>
                  </a:extLst>
                </a:gridCol>
                <a:gridCol w="4232049">
                  <a:extLst>
                    <a:ext uri="{9D8B030D-6E8A-4147-A177-3AD203B41FA5}">
                      <a16:colId xmlns:a16="http://schemas.microsoft.com/office/drawing/2014/main" val="3385460877"/>
                    </a:ext>
                  </a:extLst>
                </a:gridCol>
                <a:gridCol w="5029200">
                  <a:extLst>
                    <a:ext uri="{9D8B030D-6E8A-4147-A177-3AD203B41FA5}">
                      <a16:colId xmlns:a16="http://schemas.microsoft.com/office/drawing/2014/main" val="2137506947"/>
                    </a:ext>
                  </a:extLst>
                </a:gridCol>
              </a:tblGrid>
              <a:tr h="370840">
                <a:tc>
                  <a:txBody>
                    <a:bodyPr/>
                    <a:lstStyle/>
                    <a:p>
                      <a:endParaRPr lang="en-GB"/>
                    </a:p>
                  </a:txBody>
                  <a:tcPr/>
                </a:tc>
                <a:tc>
                  <a:txBody>
                    <a:bodyPr/>
                    <a:lstStyle/>
                    <a:p>
                      <a:r>
                        <a:rPr lang="en-GB" dirty="0"/>
                        <a:t>Retribution is . . .</a:t>
                      </a:r>
                    </a:p>
                  </a:txBody>
                  <a:tcPr/>
                </a:tc>
                <a:tc>
                  <a:txBody>
                    <a:bodyPr/>
                    <a:lstStyle/>
                    <a:p>
                      <a:r>
                        <a:rPr lang="en-GB" dirty="0"/>
                        <a:t>Whereas Revenge . . .</a:t>
                      </a:r>
                    </a:p>
                  </a:txBody>
                  <a:tcPr/>
                </a:tc>
                <a:extLst>
                  <a:ext uri="{0D108BD9-81ED-4DB2-BD59-A6C34878D82A}">
                    <a16:rowId xmlns:a16="http://schemas.microsoft.com/office/drawing/2014/main" val="770211295"/>
                  </a:ext>
                </a:extLst>
              </a:tr>
              <a:tr h="370840">
                <a:tc>
                  <a:txBody>
                    <a:bodyPr/>
                    <a:lstStyle/>
                    <a:p>
                      <a:r>
                        <a:rPr lang="en-GB" dirty="0"/>
                        <a:t>1</a:t>
                      </a:r>
                    </a:p>
                  </a:txBody>
                  <a:tcPr/>
                </a:tc>
                <a:tc>
                  <a:txBody>
                    <a:bodyPr/>
                    <a:lstStyle/>
                    <a:p>
                      <a:r>
                        <a:rPr lang="en-GB" dirty="0"/>
                        <a:t>. . . carried out to atone for a wrong</a:t>
                      </a:r>
                    </a:p>
                  </a:txBody>
                  <a:tcPr/>
                </a:tc>
                <a:tc>
                  <a:txBody>
                    <a:bodyPr/>
                    <a:lstStyle/>
                    <a:p>
                      <a:r>
                        <a:rPr lang="en-GB" dirty="0"/>
                        <a:t>. . . May be exacted for an injury, harm or slight and need not be a wrong</a:t>
                      </a:r>
                    </a:p>
                  </a:txBody>
                  <a:tcPr/>
                </a:tc>
                <a:extLst>
                  <a:ext uri="{0D108BD9-81ED-4DB2-BD59-A6C34878D82A}">
                    <a16:rowId xmlns:a16="http://schemas.microsoft.com/office/drawing/2014/main" val="1704048001"/>
                  </a:ext>
                </a:extLst>
              </a:tr>
              <a:tr h="370840">
                <a:tc>
                  <a:txBody>
                    <a:bodyPr/>
                    <a:lstStyle/>
                    <a:p>
                      <a:r>
                        <a:rPr lang="en-GB" dirty="0"/>
                        <a:t>2</a:t>
                      </a:r>
                    </a:p>
                  </a:txBody>
                  <a:tcPr/>
                </a:tc>
                <a:tc>
                  <a:txBody>
                    <a:bodyPr/>
                    <a:lstStyle/>
                    <a:p>
                      <a:r>
                        <a:rPr lang="en-GB" dirty="0"/>
                        <a:t>. . . sets an internal limit to the amount of punishment that is considered to be proportionate to the serious of the wrong</a:t>
                      </a:r>
                    </a:p>
                  </a:txBody>
                  <a:tcPr/>
                </a:tc>
                <a:tc>
                  <a:txBody>
                    <a:bodyPr/>
                    <a:lstStyle/>
                    <a:p>
                      <a:r>
                        <a:rPr lang="en-GB" dirty="0"/>
                        <a:t>. . . . Need set no limits</a:t>
                      </a:r>
                    </a:p>
                  </a:txBody>
                  <a:tcPr/>
                </a:tc>
                <a:extLst>
                  <a:ext uri="{0D108BD9-81ED-4DB2-BD59-A6C34878D82A}">
                    <a16:rowId xmlns:a16="http://schemas.microsoft.com/office/drawing/2014/main" val="2470906333"/>
                  </a:ext>
                </a:extLst>
              </a:tr>
              <a:tr h="370840">
                <a:tc>
                  <a:txBody>
                    <a:bodyPr/>
                    <a:lstStyle/>
                    <a:p>
                      <a:r>
                        <a:rPr lang="en-GB" dirty="0"/>
                        <a:t>3</a:t>
                      </a:r>
                    </a:p>
                  </a:txBody>
                  <a:tcPr/>
                </a:tc>
                <a:tc>
                  <a:txBody>
                    <a:bodyPr/>
                    <a:lstStyle/>
                    <a:p>
                      <a:r>
                        <a:rPr lang="en-GB" dirty="0"/>
                        <a:t>. . . NOT personal</a:t>
                      </a:r>
                    </a:p>
                  </a:txBody>
                  <a:tcPr/>
                </a:tc>
                <a:tc>
                  <a:txBody>
                    <a:bodyPr/>
                    <a:lstStyle/>
                    <a:p>
                      <a:r>
                        <a:rPr lang="en-GB" dirty="0"/>
                        <a:t> . . . Is personal </a:t>
                      </a:r>
                    </a:p>
                  </a:txBody>
                  <a:tcPr/>
                </a:tc>
                <a:extLst>
                  <a:ext uri="{0D108BD9-81ED-4DB2-BD59-A6C34878D82A}">
                    <a16:rowId xmlns:a16="http://schemas.microsoft.com/office/drawing/2014/main" val="1099173252"/>
                  </a:ext>
                </a:extLst>
              </a:tr>
              <a:tr h="370840">
                <a:tc>
                  <a:txBody>
                    <a:bodyPr/>
                    <a:lstStyle/>
                    <a:p>
                      <a:r>
                        <a:rPr lang="en-GB" dirty="0"/>
                        <a:t>4</a:t>
                      </a:r>
                    </a:p>
                  </a:txBody>
                  <a:tcPr/>
                </a:tc>
                <a:tc>
                  <a:txBody>
                    <a:bodyPr/>
                    <a:lstStyle/>
                    <a:p>
                      <a:r>
                        <a:rPr lang="en-GB" dirty="0"/>
                        <a:t>. . . NOT an emotional act</a:t>
                      </a:r>
                    </a:p>
                  </a:txBody>
                  <a:tcPr/>
                </a:tc>
                <a:tc>
                  <a:txBody>
                    <a:bodyPr/>
                    <a:lstStyle/>
                    <a:p>
                      <a:r>
                        <a:rPr lang="en-GB" dirty="0"/>
                        <a:t>. . . Involves a particular emotional tone, pleasure in the suffering of another</a:t>
                      </a:r>
                    </a:p>
                  </a:txBody>
                  <a:tcPr/>
                </a:tc>
                <a:extLst>
                  <a:ext uri="{0D108BD9-81ED-4DB2-BD59-A6C34878D82A}">
                    <a16:rowId xmlns:a16="http://schemas.microsoft.com/office/drawing/2014/main" val="1603992677"/>
                  </a:ext>
                </a:extLst>
              </a:tr>
              <a:tr h="370840">
                <a:tc>
                  <a:txBody>
                    <a:bodyPr/>
                    <a:lstStyle/>
                    <a:p>
                      <a:r>
                        <a:rPr lang="en-GB" dirty="0"/>
                        <a:t>5</a:t>
                      </a:r>
                    </a:p>
                  </a:txBody>
                  <a:tcPr/>
                </a:tc>
                <a:tc>
                  <a:txBody>
                    <a:bodyPr/>
                    <a:lstStyle/>
                    <a:p>
                      <a:r>
                        <a:rPr lang="en-GB" dirty="0"/>
                        <a:t>. . . meted out to everyone who commits the same type of crime</a:t>
                      </a:r>
                    </a:p>
                  </a:txBody>
                  <a:tcPr/>
                </a:tc>
                <a:tc>
                  <a:txBody>
                    <a:bodyPr/>
                    <a:lstStyle/>
                    <a:p>
                      <a:r>
                        <a:rPr lang="en-GB" dirty="0"/>
                        <a:t>. . . Need not be general in that it does not committee the person to seeking vengeance again in similar circumstances</a:t>
                      </a:r>
                    </a:p>
                  </a:txBody>
                  <a:tcPr/>
                </a:tc>
                <a:extLst>
                  <a:ext uri="{0D108BD9-81ED-4DB2-BD59-A6C34878D82A}">
                    <a16:rowId xmlns:a16="http://schemas.microsoft.com/office/drawing/2014/main" val="486158386"/>
                  </a:ext>
                </a:extLst>
              </a:tr>
              <a:tr h="370840">
                <a:tc>
                  <a:txBody>
                    <a:bodyPr/>
                    <a:lstStyle/>
                    <a:p>
                      <a:r>
                        <a:rPr lang="en-GB" dirty="0"/>
                        <a:t>6</a:t>
                      </a:r>
                    </a:p>
                  </a:txBody>
                  <a:tcPr/>
                </a:tc>
                <a:tc>
                  <a:txBody>
                    <a:bodyPr/>
                    <a:lstStyle/>
                    <a:p>
                      <a:r>
                        <a:rPr lang="en-GB" dirty="0"/>
                        <a:t>. . .  Only inflicted on the wrongdoers</a:t>
                      </a:r>
                    </a:p>
                  </a:txBody>
                  <a:tcPr/>
                </a:tc>
                <a:tc>
                  <a:txBody>
                    <a:bodyPr/>
                    <a:lstStyle/>
                    <a:p>
                      <a:r>
                        <a:rPr lang="en-GB" dirty="0"/>
                        <a:t>. . . Sometimes inflicted on an innocent person near to the incident</a:t>
                      </a:r>
                    </a:p>
                  </a:txBody>
                  <a:tcPr/>
                </a:tc>
                <a:extLst>
                  <a:ext uri="{0D108BD9-81ED-4DB2-BD59-A6C34878D82A}">
                    <a16:rowId xmlns:a16="http://schemas.microsoft.com/office/drawing/2014/main" val="4094293874"/>
                  </a:ext>
                </a:extLst>
              </a:tr>
            </a:tbl>
          </a:graphicData>
        </a:graphic>
      </p:graphicFrame>
      <p:sp>
        <p:nvSpPr>
          <p:cNvPr id="5" name="TextBox 4">
            <a:extLst>
              <a:ext uri="{FF2B5EF4-FFF2-40B4-BE49-F238E27FC236}">
                <a16:creationId xmlns:a16="http://schemas.microsoft.com/office/drawing/2014/main" id="{D1ED6F90-A0C6-43F2-B82B-7AB2C0314DC9}"/>
              </a:ext>
            </a:extLst>
          </p:cNvPr>
          <p:cNvSpPr txBox="1"/>
          <p:nvPr/>
        </p:nvSpPr>
        <p:spPr>
          <a:xfrm>
            <a:off x="8977203" y="6386731"/>
            <a:ext cx="2708114" cy="369332"/>
          </a:xfrm>
          <a:prstGeom prst="rect">
            <a:avLst/>
          </a:prstGeom>
          <a:noFill/>
        </p:spPr>
        <p:txBody>
          <a:bodyPr wrap="none" rtlCol="0">
            <a:spAutoFit/>
          </a:bodyPr>
          <a:lstStyle/>
          <a:p>
            <a:r>
              <a:rPr lang="en-GB" dirty="0">
                <a:solidFill>
                  <a:schemeClr val="bg1"/>
                </a:solidFill>
              </a:rPr>
              <a:t>(Nozick, 1981; Ten, 1987)</a:t>
            </a:r>
          </a:p>
        </p:txBody>
      </p:sp>
    </p:spTree>
    <p:extLst>
      <p:ext uri="{BB962C8B-B14F-4D97-AF65-F5344CB8AC3E}">
        <p14:creationId xmlns:p14="http://schemas.microsoft.com/office/powerpoint/2010/main" val="418159910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79F2D-1ADC-4A63-B9AF-2346EE1A4282}"/>
              </a:ext>
            </a:extLst>
          </p:cNvPr>
          <p:cNvSpPr>
            <a:spLocks noGrp="1"/>
          </p:cNvSpPr>
          <p:nvPr>
            <p:ph type="title"/>
          </p:nvPr>
        </p:nvSpPr>
        <p:spPr/>
        <p:txBody>
          <a:bodyPr/>
          <a:lstStyle/>
          <a:p>
            <a:r>
              <a:rPr lang="en-GB" dirty="0"/>
              <a:t>Retribution:</a:t>
            </a:r>
            <a:br>
              <a:rPr lang="en-GB" dirty="0"/>
            </a:br>
            <a:r>
              <a:rPr lang="en-GB" dirty="0"/>
              <a:t>They Deserve It!</a:t>
            </a:r>
          </a:p>
        </p:txBody>
      </p:sp>
      <p:sp>
        <p:nvSpPr>
          <p:cNvPr id="3" name="Content Placeholder 2">
            <a:extLst>
              <a:ext uri="{FF2B5EF4-FFF2-40B4-BE49-F238E27FC236}">
                <a16:creationId xmlns:a16="http://schemas.microsoft.com/office/drawing/2014/main" id="{7BA241D7-BC03-47EE-AB38-D58048D3B294}"/>
              </a:ext>
            </a:extLst>
          </p:cNvPr>
          <p:cNvSpPr>
            <a:spLocks noGrp="1"/>
          </p:cNvSpPr>
          <p:nvPr>
            <p:ph idx="1"/>
          </p:nvPr>
        </p:nvSpPr>
        <p:spPr/>
        <p:txBody>
          <a:bodyPr/>
          <a:lstStyle/>
          <a:p>
            <a:pPr algn="ctr"/>
            <a:r>
              <a:rPr lang="en-GB" i="1" dirty="0"/>
              <a:t>Essentially, retribution consists of </a:t>
            </a:r>
          </a:p>
          <a:p>
            <a:pPr algn="ctr"/>
            <a:r>
              <a:rPr lang="en-GB" i="1" dirty="0"/>
              <a:t>the deliberate infliction of death, suffering, hardship, or at least, inconvenience, </a:t>
            </a:r>
          </a:p>
          <a:p>
            <a:pPr algn="ctr"/>
            <a:r>
              <a:rPr lang="en-GB" i="1" dirty="0"/>
              <a:t>not because of any hope for benefit such as the reduction of misbehaviour </a:t>
            </a:r>
          </a:p>
          <a:p>
            <a:pPr algn="ctr"/>
            <a:r>
              <a:rPr lang="en-GB" i="1" dirty="0"/>
              <a:t>but simply because the misbehaviour </a:t>
            </a:r>
          </a:p>
          <a:p>
            <a:pPr algn="ctr"/>
            <a:r>
              <a:rPr lang="en-GB" i="1" dirty="0"/>
              <a:t>deserves it.</a:t>
            </a:r>
          </a:p>
          <a:p>
            <a:pPr algn="r"/>
            <a:r>
              <a:rPr lang="en-GB" dirty="0"/>
              <a:t>(Walker, 1985, p. 108)</a:t>
            </a:r>
          </a:p>
        </p:txBody>
      </p:sp>
    </p:spTree>
    <p:extLst>
      <p:ext uri="{BB962C8B-B14F-4D97-AF65-F5344CB8AC3E}">
        <p14:creationId xmlns:p14="http://schemas.microsoft.com/office/powerpoint/2010/main" val="151228866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ACE8C-6843-4062-B43C-951B4F4DB21C}"/>
              </a:ext>
            </a:extLst>
          </p:cNvPr>
          <p:cNvSpPr>
            <a:spLocks noGrp="1"/>
          </p:cNvSpPr>
          <p:nvPr>
            <p:ph type="title"/>
          </p:nvPr>
        </p:nvSpPr>
        <p:spPr>
          <a:xfrm>
            <a:off x="1097279" y="4799362"/>
            <a:ext cx="10113645" cy="743682"/>
          </a:xfrm>
        </p:spPr>
        <p:txBody>
          <a:bodyPr anchor="b">
            <a:normAutofit/>
          </a:bodyPr>
          <a:lstStyle/>
          <a:p>
            <a:r>
              <a:rPr lang="en-US" dirty="0"/>
              <a:t>Just Deserts</a:t>
            </a:r>
            <a:endParaRPr lang="en-GB" dirty="0"/>
          </a:p>
        </p:txBody>
      </p:sp>
      <p:sp>
        <p:nvSpPr>
          <p:cNvPr id="11" name="Text Placeholder 3">
            <a:extLst>
              <a:ext uri="{FF2B5EF4-FFF2-40B4-BE49-F238E27FC236}">
                <a16:creationId xmlns:a16="http://schemas.microsoft.com/office/drawing/2014/main" id="{E8D9C3A1-D22B-48C2-8C2F-5F157D3F4699}"/>
              </a:ext>
            </a:extLst>
          </p:cNvPr>
          <p:cNvSpPr>
            <a:spLocks noGrp="1"/>
          </p:cNvSpPr>
          <p:nvPr>
            <p:ph type="body" sz="half" idx="2"/>
          </p:nvPr>
        </p:nvSpPr>
        <p:spPr>
          <a:xfrm>
            <a:off x="1097279" y="5715000"/>
            <a:ext cx="10113264" cy="609600"/>
          </a:xfrm>
        </p:spPr>
        <p:txBody>
          <a:bodyPr/>
          <a:lstStyle/>
          <a:p>
            <a:endParaRPr lang="en-US"/>
          </a:p>
        </p:txBody>
      </p:sp>
      <p:pic>
        <p:nvPicPr>
          <p:cNvPr id="2050" name="Picture 2" descr="See the source image">
            <a:extLst>
              <a:ext uri="{FF2B5EF4-FFF2-40B4-BE49-F238E27FC236}">
                <a16:creationId xmlns:a16="http://schemas.microsoft.com/office/drawing/2014/main" id="{40120833-A3AD-4FCE-A899-3C82D3D45E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4627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4544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DB93CD4-1C9C-4C73-87E1-2A3AF7369B89}"/>
              </a:ext>
            </a:extLst>
          </p:cNvPr>
          <p:cNvSpPr>
            <a:spLocks noGrp="1"/>
          </p:cNvSpPr>
          <p:nvPr>
            <p:ph type="title"/>
          </p:nvPr>
        </p:nvSpPr>
        <p:spPr/>
        <p:txBody>
          <a:bodyPr/>
          <a:lstStyle/>
          <a:p>
            <a:r>
              <a:rPr lang="en-GB" dirty="0"/>
              <a:t>Just Deserts:</a:t>
            </a:r>
            <a:br>
              <a:rPr lang="en-GB" dirty="0"/>
            </a:br>
            <a:r>
              <a:rPr lang="en-GB" dirty="0"/>
              <a:t>Linked to Retribution</a:t>
            </a:r>
          </a:p>
        </p:txBody>
      </p:sp>
      <p:sp>
        <p:nvSpPr>
          <p:cNvPr id="6" name="Content Placeholder 5">
            <a:extLst>
              <a:ext uri="{FF2B5EF4-FFF2-40B4-BE49-F238E27FC236}">
                <a16:creationId xmlns:a16="http://schemas.microsoft.com/office/drawing/2014/main" id="{3301694D-431A-412C-A93A-61C50EC346DD}"/>
              </a:ext>
            </a:extLst>
          </p:cNvPr>
          <p:cNvSpPr>
            <a:spLocks noGrp="1"/>
          </p:cNvSpPr>
          <p:nvPr>
            <p:ph sz="half" idx="1"/>
          </p:nvPr>
        </p:nvSpPr>
        <p:spPr/>
        <p:txBody>
          <a:bodyPr/>
          <a:lstStyle/>
          <a:p>
            <a:r>
              <a:rPr lang="en-GB" dirty="0"/>
              <a:t>By the 1970s the emergence and prominence given to the idea of </a:t>
            </a:r>
          </a:p>
          <a:p>
            <a:pPr lvl="1"/>
            <a:r>
              <a:rPr lang="en-GB" dirty="0"/>
              <a:t>Deserts</a:t>
            </a:r>
          </a:p>
          <a:p>
            <a:r>
              <a:rPr lang="en-GB" dirty="0"/>
              <a:t>This followed the demise of Rehabilitation</a:t>
            </a:r>
          </a:p>
          <a:p>
            <a:r>
              <a:rPr lang="en-GB" dirty="0"/>
              <a:t>Rising social panic  and desperation with the recognition that the medical model had done nothing to slow the ever-increasing crime rates	</a:t>
            </a:r>
          </a:p>
        </p:txBody>
      </p:sp>
      <p:sp>
        <p:nvSpPr>
          <p:cNvPr id="7" name="Content Placeholder 6">
            <a:extLst>
              <a:ext uri="{FF2B5EF4-FFF2-40B4-BE49-F238E27FC236}">
                <a16:creationId xmlns:a16="http://schemas.microsoft.com/office/drawing/2014/main" id="{A3D9DF04-3008-4EB5-A8F5-EC2B3FC6EDE6}"/>
              </a:ext>
            </a:extLst>
          </p:cNvPr>
          <p:cNvSpPr>
            <a:spLocks noGrp="1"/>
          </p:cNvSpPr>
          <p:nvPr>
            <p:ph sz="half" idx="2"/>
          </p:nvPr>
        </p:nvSpPr>
        <p:spPr/>
        <p:txBody>
          <a:bodyPr/>
          <a:lstStyle/>
          <a:p>
            <a:r>
              <a:rPr lang="en-GB" dirty="0"/>
              <a:t>The vacuum left from Rehabilitation was filled by</a:t>
            </a:r>
          </a:p>
          <a:p>
            <a:pPr lvl="1"/>
            <a:r>
              <a:rPr lang="en-GB" dirty="0"/>
              <a:t>The resurgence of punitive ideologies</a:t>
            </a:r>
          </a:p>
          <a:p>
            <a:pPr lvl="1"/>
            <a:r>
              <a:rPr lang="en-GB" dirty="0"/>
              <a:t>Strongly influenced by the now classic text commissioned by the </a:t>
            </a:r>
          </a:p>
          <a:p>
            <a:pPr lvl="1"/>
            <a:r>
              <a:rPr lang="en-GB" dirty="0"/>
              <a:t>Committee for the Study of Incarceration</a:t>
            </a:r>
          </a:p>
          <a:p>
            <a:pPr lvl="1"/>
            <a:r>
              <a:rPr lang="en-GB" i="1" dirty="0"/>
              <a:t>Doing Justice (Von Hirsch, 1976).</a:t>
            </a:r>
          </a:p>
        </p:txBody>
      </p:sp>
    </p:spTree>
    <p:extLst>
      <p:ext uri="{BB962C8B-B14F-4D97-AF65-F5344CB8AC3E}">
        <p14:creationId xmlns:p14="http://schemas.microsoft.com/office/powerpoint/2010/main" val="186280110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163E6-D023-4606-97FF-77946560F55E}"/>
              </a:ext>
            </a:extLst>
          </p:cNvPr>
          <p:cNvSpPr>
            <a:spLocks noGrp="1"/>
          </p:cNvSpPr>
          <p:nvPr>
            <p:ph type="title"/>
          </p:nvPr>
        </p:nvSpPr>
        <p:spPr/>
        <p:txBody>
          <a:bodyPr/>
          <a:lstStyle/>
          <a:p>
            <a:r>
              <a:rPr lang="en-GB" dirty="0"/>
              <a:t>Just Deserts:</a:t>
            </a:r>
            <a:br>
              <a:rPr lang="en-GB" dirty="0"/>
            </a:br>
            <a:r>
              <a:rPr lang="en-GB" dirty="0"/>
              <a:t>Justice Model</a:t>
            </a:r>
          </a:p>
        </p:txBody>
      </p:sp>
      <p:sp>
        <p:nvSpPr>
          <p:cNvPr id="3" name="Content Placeholder 2">
            <a:extLst>
              <a:ext uri="{FF2B5EF4-FFF2-40B4-BE49-F238E27FC236}">
                <a16:creationId xmlns:a16="http://schemas.microsoft.com/office/drawing/2014/main" id="{F6B3DBDD-E0BB-4ADB-B285-9A9CFC043969}"/>
              </a:ext>
            </a:extLst>
          </p:cNvPr>
          <p:cNvSpPr>
            <a:spLocks noGrp="1"/>
          </p:cNvSpPr>
          <p:nvPr>
            <p:ph idx="1"/>
          </p:nvPr>
        </p:nvSpPr>
        <p:spPr/>
        <p:txBody>
          <a:bodyPr/>
          <a:lstStyle/>
          <a:p>
            <a:r>
              <a:rPr lang="en-GB" dirty="0"/>
              <a:t>The argument went</a:t>
            </a:r>
          </a:p>
          <a:p>
            <a:pPr lvl="1"/>
            <a:r>
              <a:rPr lang="en-GB" dirty="0"/>
              <a:t>That extraordinarily long sentences imposed under the guise of rehabilitation were unacceptable</a:t>
            </a:r>
          </a:p>
          <a:p>
            <a:pPr lvl="1"/>
            <a:r>
              <a:rPr lang="en-GB" dirty="0"/>
              <a:t>Consistency in sentencing and the notion of the rational offender</a:t>
            </a:r>
          </a:p>
          <a:p>
            <a:pPr lvl="1"/>
            <a:r>
              <a:rPr lang="en-GB" dirty="0"/>
              <a:t>Were viewed to be vastly superior to the deterministic perspective on which the rehabilitative ideal was founded.</a:t>
            </a:r>
          </a:p>
        </p:txBody>
      </p:sp>
      <p:sp>
        <p:nvSpPr>
          <p:cNvPr id="6" name="TextBox 5">
            <a:extLst>
              <a:ext uri="{FF2B5EF4-FFF2-40B4-BE49-F238E27FC236}">
                <a16:creationId xmlns:a16="http://schemas.microsoft.com/office/drawing/2014/main" id="{5D052888-D174-4789-A65B-0CFCDFA16859}"/>
              </a:ext>
            </a:extLst>
          </p:cNvPr>
          <p:cNvSpPr txBox="1"/>
          <p:nvPr/>
        </p:nvSpPr>
        <p:spPr>
          <a:xfrm>
            <a:off x="9233807" y="6455158"/>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261307932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C8A89-04FD-4606-BC20-42FD1799680D}"/>
              </a:ext>
            </a:extLst>
          </p:cNvPr>
          <p:cNvSpPr>
            <a:spLocks noGrp="1"/>
          </p:cNvSpPr>
          <p:nvPr>
            <p:ph type="title"/>
          </p:nvPr>
        </p:nvSpPr>
        <p:spPr/>
        <p:txBody>
          <a:bodyPr>
            <a:normAutofit/>
          </a:bodyPr>
          <a:lstStyle/>
          <a:p>
            <a:r>
              <a:rPr lang="en-GB" dirty="0"/>
              <a:t>Just Deserts:</a:t>
            </a:r>
            <a:br>
              <a:rPr lang="en-GB" dirty="0"/>
            </a:br>
            <a:r>
              <a:rPr lang="en-GB" dirty="0"/>
              <a:t>Reasons of Morality</a:t>
            </a:r>
          </a:p>
        </p:txBody>
      </p:sp>
      <p:sp>
        <p:nvSpPr>
          <p:cNvPr id="3" name="Content Placeholder 2">
            <a:extLst>
              <a:ext uri="{FF2B5EF4-FFF2-40B4-BE49-F238E27FC236}">
                <a16:creationId xmlns:a16="http://schemas.microsoft.com/office/drawing/2014/main" id="{13C65F02-4115-4EB5-9554-07BF8E871ECB}"/>
              </a:ext>
            </a:extLst>
          </p:cNvPr>
          <p:cNvSpPr>
            <a:spLocks noGrp="1"/>
          </p:cNvSpPr>
          <p:nvPr>
            <p:ph idx="1"/>
          </p:nvPr>
        </p:nvSpPr>
        <p:spPr/>
        <p:txBody>
          <a:bodyPr>
            <a:normAutofit/>
          </a:bodyPr>
          <a:lstStyle/>
          <a:p>
            <a:r>
              <a:rPr lang="en-GB" sz="3200" dirty="0"/>
              <a:t>The reasoning for Just Deserts focuses on:</a:t>
            </a:r>
          </a:p>
          <a:p>
            <a:pPr lvl="1"/>
            <a:r>
              <a:rPr lang="en-GB" sz="2800" i="1" dirty="0"/>
              <a:t>‘certain things are simply wrong and ought to be unpunished’</a:t>
            </a:r>
          </a:p>
          <a:p>
            <a:pPr marL="201168" lvl="1" indent="0" algn="r">
              <a:buNone/>
            </a:pPr>
            <a:r>
              <a:rPr lang="en-GB" sz="2800" dirty="0"/>
              <a:t>(Walker, 1980, p. 24)</a:t>
            </a:r>
          </a:p>
        </p:txBody>
      </p:sp>
    </p:spTree>
    <p:extLst>
      <p:ext uri="{BB962C8B-B14F-4D97-AF65-F5344CB8AC3E}">
        <p14:creationId xmlns:p14="http://schemas.microsoft.com/office/powerpoint/2010/main" val="159585930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001E-E2F1-4E50-B2BC-2CEC27130FB5}"/>
              </a:ext>
            </a:extLst>
          </p:cNvPr>
          <p:cNvSpPr>
            <a:spLocks noGrp="1"/>
          </p:cNvSpPr>
          <p:nvPr>
            <p:ph type="title"/>
          </p:nvPr>
        </p:nvSpPr>
        <p:spPr>
          <a:xfrm>
            <a:off x="643466" y="786383"/>
            <a:ext cx="3517567" cy="2093975"/>
          </a:xfrm>
        </p:spPr>
        <p:txBody>
          <a:bodyPr anchor="b">
            <a:normAutofit/>
          </a:bodyPr>
          <a:lstStyle/>
          <a:p>
            <a:r>
              <a:rPr lang="en-GB" dirty="0"/>
              <a:t>Just Deserts:</a:t>
            </a:r>
            <a:br>
              <a:rPr lang="en-GB" dirty="0"/>
            </a:br>
            <a:endParaRPr lang="en-GB" dirty="0"/>
          </a:p>
        </p:txBody>
      </p:sp>
      <p:sp>
        <p:nvSpPr>
          <p:cNvPr id="3" name="Content Placeholder 2">
            <a:extLst>
              <a:ext uri="{FF2B5EF4-FFF2-40B4-BE49-F238E27FC236}">
                <a16:creationId xmlns:a16="http://schemas.microsoft.com/office/drawing/2014/main" id="{1C13B97E-358C-4F1A-ACB4-2A67D2DC648B}"/>
              </a:ext>
            </a:extLst>
          </p:cNvPr>
          <p:cNvSpPr>
            <a:spLocks noGrp="1"/>
          </p:cNvSpPr>
          <p:nvPr>
            <p:ph type="body" sz="half" idx="2"/>
          </p:nvPr>
        </p:nvSpPr>
        <p:spPr>
          <a:xfrm>
            <a:off x="643465" y="3043050"/>
            <a:ext cx="3517567" cy="3064505"/>
          </a:xfrm>
        </p:spPr>
        <p:txBody>
          <a:bodyPr>
            <a:normAutofit/>
          </a:bodyPr>
          <a:lstStyle/>
          <a:p>
            <a:pPr>
              <a:lnSpc>
                <a:spcPct val="90000"/>
              </a:lnSpc>
            </a:pPr>
            <a:r>
              <a:rPr lang="en-GB" sz="1700"/>
              <a:t>Proposes an intuitive connection between </a:t>
            </a:r>
          </a:p>
          <a:p>
            <a:pPr lvl="1">
              <a:lnSpc>
                <a:spcPct val="90000"/>
              </a:lnSpc>
            </a:pPr>
            <a:r>
              <a:rPr lang="en-GB" sz="1700">
                <a:solidFill>
                  <a:srgbClr val="FFFFFF"/>
                </a:solidFill>
              </a:rPr>
              <a:t>crime and punishment</a:t>
            </a:r>
          </a:p>
          <a:p>
            <a:pPr>
              <a:lnSpc>
                <a:spcPct val="90000"/>
              </a:lnSpc>
            </a:pPr>
            <a:r>
              <a:rPr lang="en-GB" sz="1700"/>
              <a:t>there is thus a moral justification for </a:t>
            </a:r>
          </a:p>
          <a:p>
            <a:pPr lvl="1">
              <a:lnSpc>
                <a:spcPct val="90000"/>
              </a:lnSpc>
            </a:pPr>
            <a:r>
              <a:rPr lang="en-GB" sz="1700">
                <a:solidFill>
                  <a:srgbClr val="FFFFFF"/>
                </a:solidFill>
              </a:rPr>
              <a:t>the administration of punishment</a:t>
            </a:r>
          </a:p>
          <a:p>
            <a:pPr>
              <a:lnSpc>
                <a:spcPct val="90000"/>
              </a:lnSpc>
            </a:pPr>
            <a:r>
              <a:rPr lang="en-GB" sz="1700"/>
              <a:t>Crime prevention is </a:t>
            </a:r>
          </a:p>
          <a:p>
            <a:pPr lvl="1">
              <a:lnSpc>
                <a:spcPct val="90000"/>
              </a:lnSpc>
            </a:pPr>
            <a:r>
              <a:rPr lang="en-GB" sz="1700">
                <a:solidFill>
                  <a:srgbClr val="FFFFFF"/>
                </a:solidFill>
              </a:rPr>
              <a:t>a further justification for punishment</a:t>
            </a:r>
          </a:p>
        </p:txBody>
      </p:sp>
      <p:graphicFrame>
        <p:nvGraphicFramePr>
          <p:cNvPr id="6" name="Content Placeholder 3">
            <a:extLst>
              <a:ext uri="{FF2B5EF4-FFF2-40B4-BE49-F238E27FC236}">
                <a16:creationId xmlns:a16="http://schemas.microsoft.com/office/drawing/2014/main" id="{07631AEB-C032-497E-888F-A29774AFC133}"/>
              </a:ext>
            </a:extLst>
          </p:cNvPr>
          <p:cNvGraphicFramePr>
            <a:graphicFrameLocks noGrp="1"/>
          </p:cNvGraphicFramePr>
          <p:nvPr>
            <p:ph idx="1"/>
            <p:extLst>
              <p:ext uri="{D42A27DB-BD31-4B8C-83A1-F6EECF244321}">
                <p14:modId xmlns:p14="http://schemas.microsoft.com/office/powerpoint/2010/main" val="1211186020"/>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46F79E0-754C-4355-B561-53F5399016D6}"/>
              </a:ext>
            </a:extLst>
          </p:cNvPr>
          <p:cNvSpPr txBox="1"/>
          <p:nvPr/>
        </p:nvSpPr>
        <p:spPr>
          <a:xfrm>
            <a:off x="5292690" y="6207969"/>
            <a:ext cx="6094638" cy="369332"/>
          </a:xfrm>
          <a:prstGeom prst="rect">
            <a:avLst/>
          </a:prstGeom>
          <a:noFill/>
        </p:spPr>
        <p:txBody>
          <a:bodyPr wrap="square">
            <a:spAutoFit/>
          </a:bodyPr>
          <a:lstStyle/>
          <a:p>
            <a:pPr marL="201168" lvl="1" indent="0" algn="r">
              <a:buNone/>
            </a:pPr>
            <a:r>
              <a:rPr lang="en-GB" sz="1800" dirty="0"/>
              <a:t>(Walker, 1980, p. 24)</a:t>
            </a:r>
          </a:p>
        </p:txBody>
      </p:sp>
    </p:spTree>
    <p:extLst>
      <p:ext uri="{BB962C8B-B14F-4D97-AF65-F5344CB8AC3E}">
        <p14:creationId xmlns:p14="http://schemas.microsoft.com/office/powerpoint/2010/main" val="331747258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A068D1B-2FC7-4A5C-89A8-6E9F39C04E28}"/>
              </a:ext>
            </a:extLst>
          </p:cNvPr>
          <p:cNvSpPr>
            <a:spLocks noGrp="1"/>
          </p:cNvSpPr>
          <p:nvPr>
            <p:ph type="title"/>
          </p:nvPr>
        </p:nvSpPr>
        <p:spPr/>
        <p:txBody>
          <a:bodyPr/>
          <a:lstStyle/>
          <a:p>
            <a:r>
              <a:rPr lang="en-GB" dirty="0"/>
              <a:t>Just Deserts:</a:t>
            </a:r>
            <a:br>
              <a:rPr lang="en-GB" dirty="0"/>
            </a:br>
            <a:r>
              <a:rPr lang="en-GB" dirty="0"/>
              <a:t>Due Process</a:t>
            </a:r>
          </a:p>
        </p:txBody>
      </p:sp>
      <p:sp>
        <p:nvSpPr>
          <p:cNvPr id="6" name="Content Placeholder 5">
            <a:extLst>
              <a:ext uri="{FF2B5EF4-FFF2-40B4-BE49-F238E27FC236}">
                <a16:creationId xmlns:a16="http://schemas.microsoft.com/office/drawing/2014/main" id="{5277B79A-0949-44B9-AACE-7537154EC618}"/>
              </a:ext>
            </a:extLst>
          </p:cNvPr>
          <p:cNvSpPr>
            <a:spLocks noGrp="1"/>
          </p:cNvSpPr>
          <p:nvPr>
            <p:ph idx="1"/>
          </p:nvPr>
        </p:nvSpPr>
        <p:spPr/>
        <p:txBody>
          <a:bodyPr/>
          <a:lstStyle/>
          <a:p>
            <a:r>
              <a:rPr lang="en-GB" dirty="0"/>
              <a:t>Just deserts does support</a:t>
            </a:r>
          </a:p>
          <a:p>
            <a:pPr lvl="1"/>
            <a:r>
              <a:rPr lang="en-GB" dirty="0"/>
              <a:t>Due process</a:t>
            </a:r>
          </a:p>
          <a:p>
            <a:pPr lvl="1"/>
            <a:r>
              <a:rPr lang="en-GB" dirty="0"/>
              <a:t>And the rights of the offenders and victims</a:t>
            </a:r>
          </a:p>
          <a:p>
            <a:pPr lvl="1"/>
            <a:r>
              <a:rPr lang="en-GB" dirty="0"/>
              <a:t>Mitigation and aggravating factors</a:t>
            </a:r>
          </a:p>
          <a:p>
            <a:pPr lvl="1"/>
            <a:r>
              <a:rPr lang="en-GB" dirty="0"/>
              <a:t>May be taken into account</a:t>
            </a:r>
          </a:p>
          <a:p>
            <a:pPr lvl="1"/>
            <a:endParaRPr lang="en-GB" dirty="0"/>
          </a:p>
        </p:txBody>
      </p:sp>
      <p:sp>
        <p:nvSpPr>
          <p:cNvPr id="2" name="TextBox 1">
            <a:extLst>
              <a:ext uri="{FF2B5EF4-FFF2-40B4-BE49-F238E27FC236}">
                <a16:creationId xmlns:a16="http://schemas.microsoft.com/office/drawing/2014/main" id="{3D84D011-C156-4106-A24D-B786F3F60DC1}"/>
              </a:ext>
            </a:extLst>
          </p:cNvPr>
          <p:cNvSpPr txBox="1"/>
          <p:nvPr/>
        </p:nvSpPr>
        <p:spPr>
          <a:xfrm>
            <a:off x="9564154" y="6479651"/>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24091827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B82A0-BFE2-497B-9321-12206C93C51A}"/>
              </a:ext>
            </a:extLst>
          </p:cNvPr>
          <p:cNvSpPr>
            <a:spLocks noGrp="1"/>
          </p:cNvSpPr>
          <p:nvPr>
            <p:ph type="title"/>
          </p:nvPr>
        </p:nvSpPr>
        <p:spPr/>
        <p:txBody>
          <a:bodyPr/>
          <a:lstStyle/>
          <a:p>
            <a:r>
              <a:rPr lang="en-GB" dirty="0"/>
              <a:t>Just Deserts:</a:t>
            </a:r>
            <a:br>
              <a:rPr lang="en-GB" dirty="0"/>
            </a:br>
            <a:r>
              <a:rPr lang="en-GB" dirty="0"/>
              <a:t>Criticisms</a:t>
            </a:r>
          </a:p>
        </p:txBody>
      </p:sp>
      <p:sp>
        <p:nvSpPr>
          <p:cNvPr id="4" name="Content Placeholder 3">
            <a:extLst>
              <a:ext uri="{FF2B5EF4-FFF2-40B4-BE49-F238E27FC236}">
                <a16:creationId xmlns:a16="http://schemas.microsoft.com/office/drawing/2014/main" id="{5A27448E-5122-4B94-851D-566D3309A0CF}"/>
              </a:ext>
            </a:extLst>
          </p:cNvPr>
          <p:cNvSpPr>
            <a:spLocks noGrp="1"/>
          </p:cNvSpPr>
          <p:nvPr>
            <p:ph idx="1"/>
          </p:nvPr>
        </p:nvSpPr>
        <p:spPr/>
        <p:txBody>
          <a:bodyPr>
            <a:normAutofit/>
          </a:bodyPr>
          <a:lstStyle/>
          <a:p>
            <a:r>
              <a:rPr lang="en-GB" dirty="0"/>
              <a:t>The perception that retribution is nothing more than a rationalisation of revenge</a:t>
            </a:r>
          </a:p>
          <a:p>
            <a:r>
              <a:rPr lang="en-GB" dirty="0"/>
              <a:t>It ignores the social causes of crime</a:t>
            </a:r>
          </a:p>
          <a:p>
            <a:r>
              <a:rPr lang="en-GB" dirty="0"/>
              <a:t>Treats everybody the same</a:t>
            </a:r>
          </a:p>
          <a:p>
            <a:r>
              <a:rPr lang="en-GB" dirty="0"/>
              <a:t>Ignores the unintended consequences of punishment such as stigma, loss of employment or accommodation and the impact on the family of the offender</a:t>
            </a:r>
          </a:p>
          <a:p>
            <a:endParaRPr lang="en-GB" dirty="0"/>
          </a:p>
        </p:txBody>
      </p:sp>
      <p:sp>
        <p:nvSpPr>
          <p:cNvPr id="6" name="TextBox 5">
            <a:extLst>
              <a:ext uri="{FF2B5EF4-FFF2-40B4-BE49-F238E27FC236}">
                <a16:creationId xmlns:a16="http://schemas.microsoft.com/office/drawing/2014/main" id="{2CDA609D-68E9-4356-8216-2E6035967154}"/>
              </a:ext>
            </a:extLst>
          </p:cNvPr>
          <p:cNvSpPr txBox="1"/>
          <p:nvPr/>
        </p:nvSpPr>
        <p:spPr>
          <a:xfrm>
            <a:off x="9564154" y="6479651"/>
            <a:ext cx="1591526" cy="369332"/>
          </a:xfrm>
          <a:prstGeom prst="rect">
            <a:avLst/>
          </a:prstGeom>
          <a:noFill/>
        </p:spPr>
        <p:txBody>
          <a:bodyPr wrap="none" rtlCol="0">
            <a:spAutoFit/>
          </a:bodyPr>
          <a:lstStyle/>
          <a:p>
            <a:r>
              <a:rPr lang="en-GB" dirty="0">
                <a:solidFill>
                  <a:schemeClr val="bg1"/>
                </a:solidFill>
              </a:rPr>
              <a:t>(Burke, 2012).</a:t>
            </a:r>
          </a:p>
        </p:txBody>
      </p:sp>
    </p:spTree>
    <p:extLst>
      <p:ext uri="{BB962C8B-B14F-4D97-AF65-F5344CB8AC3E}">
        <p14:creationId xmlns:p14="http://schemas.microsoft.com/office/powerpoint/2010/main" val="40442359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6ED02-6A8A-4F06-AC9C-73BB7E6C7362}"/>
              </a:ext>
            </a:extLst>
          </p:cNvPr>
          <p:cNvSpPr>
            <a:spLocks noGrp="1"/>
          </p:cNvSpPr>
          <p:nvPr>
            <p:ph type="title"/>
          </p:nvPr>
        </p:nvSpPr>
        <p:spPr>
          <a:xfrm>
            <a:off x="643466" y="786383"/>
            <a:ext cx="3517567" cy="2093975"/>
          </a:xfrm>
        </p:spPr>
        <p:txBody>
          <a:bodyPr anchor="b">
            <a:normAutofit/>
          </a:bodyPr>
          <a:lstStyle/>
          <a:p>
            <a:r>
              <a:rPr lang="en-GB" dirty="0"/>
              <a:t>Just Deserts:</a:t>
            </a:r>
            <a:br>
              <a:rPr lang="en-GB" dirty="0"/>
            </a:br>
            <a:r>
              <a:rPr lang="en-GB" dirty="0"/>
              <a:t>Criticisms	</a:t>
            </a:r>
          </a:p>
        </p:txBody>
      </p:sp>
      <p:sp>
        <p:nvSpPr>
          <p:cNvPr id="3" name="Content Placeholder 2">
            <a:extLst>
              <a:ext uri="{FF2B5EF4-FFF2-40B4-BE49-F238E27FC236}">
                <a16:creationId xmlns:a16="http://schemas.microsoft.com/office/drawing/2014/main" id="{CBDAC516-73A3-4BD4-B9B0-F714B36CFD11}"/>
              </a:ext>
            </a:extLst>
          </p:cNvPr>
          <p:cNvSpPr>
            <a:spLocks noGrp="1"/>
          </p:cNvSpPr>
          <p:nvPr>
            <p:ph idx="1"/>
          </p:nvPr>
        </p:nvSpPr>
        <p:spPr>
          <a:xfrm>
            <a:off x="5458984" y="812799"/>
            <a:ext cx="5928344" cy="5294757"/>
          </a:xfrm>
        </p:spPr>
        <p:txBody>
          <a:bodyPr>
            <a:normAutofit/>
          </a:bodyPr>
          <a:lstStyle/>
          <a:p>
            <a:r>
              <a:rPr lang="en-GB" dirty="0"/>
              <a:t>Questions that are difficult to answer:</a:t>
            </a:r>
          </a:p>
          <a:p>
            <a:pPr lvl="1"/>
            <a:r>
              <a:rPr lang="en-GB" sz="1900"/>
              <a:t>How do you measure, harm, seriousness, the severity of the sentence and blameworthiness?</a:t>
            </a:r>
          </a:p>
          <a:p>
            <a:pPr lvl="1"/>
            <a:r>
              <a:rPr lang="en-GB" sz="1900"/>
              <a:t>How do you deal with multiple offences?</a:t>
            </a:r>
          </a:p>
          <a:p>
            <a:pPr lvl="1"/>
            <a:r>
              <a:rPr lang="en-GB" sz="1900"/>
              <a:t>The fact that the offender has repented or made amends to the victim?</a:t>
            </a:r>
          </a:p>
          <a:p>
            <a:pPr lvl="1"/>
            <a:r>
              <a:rPr lang="en-GB" sz="1900"/>
              <a:t>How does the notion of ‘making the punishment fit the crime’ become quantifiable in real terms?</a:t>
            </a:r>
          </a:p>
          <a:p>
            <a:endParaRPr lang="en-GB" dirty="0"/>
          </a:p>
        </p:txBody>
      </p:sp>
      <p:sp>
        <p:nvSpPr>
          <p:cNvPr id="8" name="Text Placeholder 3">
            <a:extLst>
              <a:ext uri="{FF2B5EF4-FFF2-40B4-BE49-F238E27FC236}">
                <a16:creationId xmlns:a16="http://schemas.microsoft.com/office/drawing/2014/main" id="{009CD8DA-298A-42AA-B864-3BD10B38066A}"/>
              </a:ext>
            </a:extLst>
          </p:cNvPr>
          <p:cNvSpPr>
            <a:spLocks noGrp="1"/>
          </p:cNvSpPr>
          <p:nvPr>
            <p:ph type="body" sz="half" idx="2"/>
          </p:nvPr>
        </p:nvSpPr>
        <p:spPr>
          <a:xfrm>
            <a:off x="643465" y="3043050"/>
            <a:ext cx="3517567" cy="3064505"/>
          </a:xfrm>
        </p:spPr>
        <p:txBody>
          <a:bodyPr/>
          <a:lstStyle/>
          <a:p>
            <a:endParaRPr lang="en-US"/>
          </a:p>
        </p:txBody>
      </p:sp>
      <p:sp>
        <p:nvSpPr>
          <p:cNvPr id="5" name="TextBox 4">
            <a:extLst>
              <a:ext uri="{FF2B5EF4-FFF2-40B4-BE49-F238E27FC236}">
                <a16:creationId xmlns:a16="http://schemas.microsoft.com/office/drawing/2014/main" id="{42A357C3-54F3-4E81-AC9C-89AA2D72A4C5}"/>
              </a:ext>
            </a:extLst>
          </p:cNvPr>
          <p:cNvSpPr txBox="1"/>
          <p:nvPr/>
        </p:nvSpPr>
        <p:spPr>
          <a:xfrm>
            <a:off x="9564154" y="6479651"/>
            <a:ext cx="1591526" cy="369332"/>
          </a:xfrm>
          <a:prstGeom prst="rect">
            <a:avLst/>
          </a:prstGeom>
          <a:noFill/>
        </p:spPr>
        <p:txBody>
          <a:bodyPr wrap="none" rtlCol="0">
            <a:spAutoFit/>
          </a:bodyPr>
          <a:lstStyle/>
          <a:p>
            <a:r>
              <a:rPr lang="en-GB" dirty="0"/>
              <a:t>(Burke, 2012).</a:t>
            </a:r>
          </a:p>
        </p:txBody>
      </p:sp>
    </p:spTree>
    <p:extLst>
      <p:ext uri="{BB962C8B-B14F-4D97-AF65-F5344CB8AC3E}">
        <p14:creationId xmlns:p14="http://schemas.microsoft.com/office/powerpoint/2010/main" val="155940024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74B0F-C2F1-4CDB-B6C3-012D44F64760}"/>
              </a:ext>
            </a:extLst>
          </p:cNvPr>
          <p:cNvSpPr>
            <a:spLocks noGrp="1"/>
          </p:cNvSpPr>
          <p:nvPr>
            <p:ph type="title"/>
          </p:nvPr>
        </p:nvSpPr>
        <p:spPr>
          <a:xfrm>
            <a:off x="1097279" y="4799362"/>
            <a:ext cx="10113645" cy="743682"/>
          </a:xfrm>
        </p:spPr>
        <p:txBody>
          <a:bodyPr anchor="b">
            <a:normAutofit/>
          </a:bodyPr>
          <a:lstStyle/>
          <a:p>
            <a:r>
              <a:rPr lang="en-US" dirty="0"/>
              <a:t>Reparation</a:t>
            </a:r>
            <a:endParaRPr lang="en-GB" dirty="0"/>
          </a:p>
        </p:txBody>
      </p:sp>
      <p:sp>
        <p:nvSpPr>
          <p:cNvPr id="10" name="Text Placeholder 3">
            <a:extLst>
              <a:ext uri="{FF2B5EF4-FFF2-40B4-BE49-F238E27FC236}">
                <a16:creationId xmlns:a16="http://schemas.microsoft.com/office/drawing/2014/main" id="{27B757C0-8B44-4085-B4A3-A95F77E0728F}"/>
              </a:ext>
            </a:extLst>
          </p:cNvPr>
          <p:cNvSpPr>
            <a:spLocks noGrp="1"/>
          </p:cNvSpPr>
          <p:nvPr>
            <p:ph type="body" sz="half" idx="2"/>
          </p:nvPr>
        </p:nvSpPr>
        <p:spPr>
          <a:xfrm>
            <a:off x="1097279" y="5715000"/>
            <a:ext cx="10113264" cy="609600"/>
          </a:xfrm>
        </p:spPr>
        <p:txBody>
          <a:bodyPr/>
          <a:lstStyle/>
          <a:p>
            <a:endParaRPr lang="en-US"/>
          </a:p>
        </p:txBody>
      </p:sp>
      <p:pic>
        <p:nvPicPr>
          <p:cNvPr id="3074" name="Picture 2" descr="See the source image">
            <a:extLst>
              <a:ext uri="{FF2B5EF4-FFF2-40B4-BE49-F238E27FC236}">
                <a16:creationId xmlns:a16="http://schemas.microsoft.com/office/drawing/2014/main" id="{2823B461-78DE-4243-B566-9841968E73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6" y="1"/>
            <a:ext cx="12184224" cy="4627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18945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C6ACDF-27C1-444C-8378-0B09122268CF}"/>
              </a:ext>
            </a:extLst>
          </p:cNvPr>
          <p:cNvSpPr>
            <a:spLocks noGrp="1"/>
          </p:cNvSpPr>
          <p:nvPr>
            <p:ph type="title"/>
          </p:nvPr>
        </p:nvSpPr>
        <p:spPr/>
        <p:txBody>
          <a:bodyPr/>
          <a:lstStyle/>
          <a:p>
            <a:r>
              <a:rPr lang="en-GB" dirty="0"/>
              <a:t>Reparation</a:t>
            </a:r>
          </a:p>
        </p:txBody>
      </p:sp>
      <p:sp>
        <p:nvSpPr>
          <p:cNvPr id="6" name="Content Placeholder 5">
            <a:extLst>
              <a:ext uri="{FF2B5EF4-FFF2-40B4-BE49-F238E27FC236}">
                <a16:creationId xmlns:a16="http://schemas.microsoft.com/office/drawing/2014/main" id="{4975FFE7-E9E7-4380-AFFE-0B5297FACB64}"/>
              </a:ext>
            </a:extLst>
          </p:cNvPr>
          <p:cNvSpPr>
            <a:spLocks noGrp="1"/>
          </p:cNvSpPr>
          <p:nvPr>
            <p:ph idx="1"/>
          </p:nvPr>
        </p:nvSpPr>
        <p:spPr/>
        <p:txBody>
          <a:bodyPr>
            <a:normAutofit fontScale="92500" lnSpcReduction="20000"/>
          </a:bodyPr>
          <a:lstStyle/>
          <a:p>
            <a:pPr algn="ctr"/>
            <a:r>
              <a:rPr lang="en-GB" sz="3200" dirty="0"/>
              <a:t>“If reparation were </a:t>
            </a:r>
          </a:p>
          <a:p>
            <a:pPr algn="ctr"/>
            <a:r>
              <a:rPr lang="en-GB" sz="3200" dirty="0"/>
              <a:t>more consistently pursued </a:t>
            </a:r>
          </a:p>
          <a:p>
            <a:pPr algn="ctr"/>
            <a:r>
              <a:rPr lang="en-GB" sz="3200" dirty="0"/>
              <a:t>we should have a much more </a:t>
            </a:r>
          </a:p>
          <a:p>
            <a:pPr algn="ctr"/>
            <a:r>
              <a:rPr lang="en-GB" sz="3200" dirty="0"/>
              <a:t>civilised and morally acceptable </a:t>
            </a:r>
          </a:p>
          <a:p>
            <a:pPr algn="ctr"/>
            <a:r>
              <a:rPr lang="en-GB" sz="3200" dirty="0"/>
              <a:t>penal system than the present one”</a:t>
            </a:r>
          </a:p>
          <a:p>
            <a:endParaRPr lang="en-GB" dirty="0"/>
          </a:p>
          <a:p>
            <a:pPr algn="r"/>
            <a:r>
              <a:rPr lang="en-GB" dirty="0"/>
              <a:t>(</a:t>
            </a:r>
            <a:r>
              <a:rPr lang="en-GB" dirty="0" err="1"/>
              <a:t>Cavadino</a:t>
            </a:r>
            <a:r>
              <a:rPr lang="en-GB" dirty="0"/>
              <a:t> &amp; Dignan, 2006, p. 43).</a:t>
            </a:r>
          </a:p>
        </p:txBody>
      </p:sp>
    </p:spTree>
    <p:extLst>
      <p:ext uri="{BB962C8B-B14F-4D97-AF65-F5344CB8AC3E}">
        <p14:creationId xmlns:p14="http://schemas.microsoft.com/office/powerpoint/2010/main" val="25355011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799EE-A87B-4DB1-98B6-8002CF10906C}"/>
              </a:ext>
            </a:extLst>
          </p:cNvPr>
          <p:cNvSpPr>
            <a:spLocks noGrp="1"/>
          </p:cNvSpPr>
          <p:nvPr>
            <p:ph type="title"/>
          </p:nvPr>
        </p:nvSpPr>
        <p:spPr>
          <a:xfrm>
            <a:off x="643466" y="786383"/>
            <a:ext cx="3517567" cy="2093975"/>
          </a:xfrm>
        </p:spPr>
        <p:txBody>
          <a:bodyPr anchor="b">
            <a:normAutofit/>
          </a:bodyPr>
          <a:lstStyle/>
          <a:p>
            <a:r>
              <a:rPr lang="en-GB" dirty="0"/>
              <a:t>Reparation:</a:t>
            </a:r>
            <a:br>
              <a:rPr lang="en-GB" dirty="0"/>
            </a:br>
            <a:r>
              <a:rPr lang="en-GB" dirty="0"/>
              <a:t>Repairing</a:t>
            </a:r>
          </a:p>
        </p:txBody>
      </p:sp>
      <p:sp>
        <p:nvSpPr>
          <p:cNvPr id="4" name="Content Placeholder 3">
            <a:extLst>
              <a:ext uri="{FF2B5EF4-FFF2-40B4-BE49-F238E27FC236}">
                <a16:creationId xmlns:a16="http://schemas.microsoft.com/office/drawing/2014/main" id="{A4EFE6E1-4E1C-4EA3-BB05-69FD2E6754E5}"/>
              </a:ext>
            </a:extLst>
          </p:cNvPr>
          <p:cNvSpPr>
            <a:spLocks noGrp="1"/>
          </p:cNvSpPr>
          <p:nvPr>
            <p:ph type="body" sz="half" idx="2"/>
          </p:nvPr>
        </p:nvSpPr>
        <p:spPr>
          <a:xfrm>
            <a:off x="643465" y="3043050"/>
            <a:ext cx="3517567" cy="3064505"/>
          </a:xfrm>
        </p:spPr>
        <p:txBody>
          <a:bodyPr>
            <a:normAutofit/>
          </a:bodyPr>
          <a:lstStyle/>
          <a:p>
            <a:r>
              <a:rPr lang="en-GB" dirty="0"/>
              <a:t>Therefore the offender </a:t>
            </a:r>
          </a:p>
          <a:p>
            <a:pPr lvl="1"/>
            <a:r>
              <a:rPr lang="en-GB" sz="1800" dirty="0">
                <a:solidFill>
                  <a:srgbClr val="FFFFFF"/>
                </a:solidFill>
              </a:rPr>
              <a:t>acknowledges their law-breaking behaviour</a:t>
            </a:r>
          </a:p>
          <a:p>
            <a:r>
              <a:rPr lang="en-GB" dirty="0"/>
              <a:t>In being brought face-to-face with the consequences of their actions it is hoped that offenders will see the error of their ways</a:t>
            </a:r>
          </a:p>
          <a:p>
            <a:endParaRPr lang="en-GB" dirty="0"/>
          </a:p>
        </p:txBody>
      </p:sp>
      <p:graphicFrame>
        <p:nvGraphicFramePr>
          <p:cNvPr id="6" name="Content Placeholder 2">
            <a:extLst>
              <a:ext uri="{FF2B5EF4-FFF2-40B4-BE49-F238E27FC236}">
                <a16:creationId xmlns:a16="http://schemas.microsoft.com/office/drawing/2014/main" id="{CDE7125F-C6E5-4863-8659-0794488E1219}"/>
              </a:ext>
            </a:extLst>
          </p:cNvPr>
          <p:cNvGraphicFramePr>
            <a:graphicFrameLocks noGrp="1"/>
          </p:cNvGraphicFramePr>
          <p:nvPr>
            <p:ph idx="1"/>
            <p:extLst>
              <p:ext uri="{D42A27DB-BD31-4B8C-83A1-F6EECF244321}">
                <p14:modId xmlns:p14="http://schemas.microsoft.com/office/powerpoint/2010/main" val="3520285088"/>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4F87D57E-B989-495D-A8FF-90E30094D9B6}"/>
              </a:ext>
            </a:extLst>
          </p:cNvPr>
          <p:cNvSpPr txBox="1"/>
          <p:nvPr/>
        </p:nvSpPr>
        <p:spPr>
          <a:xfrm>
            <a:off x="5458984" y="6248791"/>
            <a:ext cx="6094638" cy="369332"/>
          </a:xfrm>
          <a:prstGeom prst="rect">
            <a:avLst/>
          </a:prstGeom>
          <a:noFill/>
        </p:spPr>
        <p:txBody>
          <a:bodyPr wrap="square">
            <a:spAutoFit/>
          </a:bodyPr>
          <a:lstStyle/>
          <a:p>
            <a:pPr algn="r"/>
            <a:r>
              <a:rPr lang="en-GB" dirty="0"/>
              <a:t>(Burke, 2012).</a:t>
            </a:r>
          </a:p>
        </p:txBody>
      </p:sp>
    </p:spTree>
    <p:extLst>
      <p:ext uri="{BB962C8B-B14F-4D97-AF65-F5344CB8AC3E}">
        <p14:creationId xmlns:p14="http://schemas.microsoft.com/office/powerpoint/2010/main" val="227651954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FAF844-1DA2-41BD-92EF-187DBDB6590C}"/>
              </a:ext>
            </a:extLst>
          </p:cNvPr>
          <p:cNvSpPr>
            <a:spLocks noGrp="1"/>
          </p:cNvSpPr>
          <p:nvPr>
            <p:ph type="title"/>
          </p:nvPr>
        </p:nvSpPr>
        <p:spPr>
          <a:xfrm>
            <a:off x="1097280" y="286603"/>
            <a:ext cx="10058400" cy="1450757"/>
          </a:xfrm>
        </p:spPr>
        <p:txBody>
          <a:bodyPr anchor="b">
            <a:normAutofit/>
          </a:bodyPr>
          <a:lstStyle/>
          <a:p>
            <a:r>
              <a:rPr lang="en-GB" dirty="0"/>
              <a:t>Reparation:</a:t>
            </a:r>
            <a:br>
              <a:rPr lang="en-GB" dirty="0"/>
            </a:br>
            <a:r>
              <a:rPr lang="en-GB" dirty="0"/>
              <a:t>Restorative Justice</a:t>
            </a:r>
          </a:p>
        </p:txBody>
      </p:sp>
      <p:graphicFrame>
        <p:nvGraphicFramePr>
          <p:cNvPr id="8" name="Content Placeholder 5">
            <a:extLst>
              <a:ext uri="{FF2B5EF4-FFF2-40B4-BE49-F238E27FC236}">
                <a16:creationId xmlns:a16="http://schemas.microsoft.com/office/drawing/2014/main" id="{01776E64-7BD6-4DD9-91B5-2F295172E224}"/>
              </a:ext>
            </a:extLst>
          </p:cNvPr>
          <p:cNvGraphicFramePr>
            <a:graphicFrameLocks noGrp="1"/>
          </p:cNvGraphicFramePr>
          <p:nvPr>
            <p:ph idx="1"/>
            <p:extLst>
              <p:ext uri="{D42A27DB-BD31-4B8C-83A1-F6EECF244321}">
                <p14:modId xmlns:p14="http://schemas.microsoft.com/office/powerpoint/2010/main" val="1662741855"/>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520202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8E8-6F56-4952-A527-4A35265C1F83}"/>
              </a:ext>
            </a:extLst>
          </p:cNvPr>
          <p:cNvSpPr>
            <a:spLocks noGrp="1"/>
          </p:cNvSpPr>
          <p:nvPr>
            <p:ph type="title"/>
          </p:nvPr>
        </p:nvSpPr>
        <p:spPr>
          <a:xfrm>
            <a:off x="1097279" y="4799362"/>
            <a:ext cx="10113645" cy="743682"/>
          </a:xfrm>
        </p:spPr>
        <p:txBody>
          <a:bodyPr anchor="b">
            <a:normAutofit/>
          </a:bodyPr>
          <a:lstStyle/>
          <a:p>
            <a:r>
              <a:rPr lang="en-GB" dirty="0"/>
              <a:t>Restitution </a:t>
            </a:r>
          </a:p>
        </p:txBody>
      </p:sp>
      <p:sp>
        <p:nvSpPr>
          <p:cNvPr id="9" name="Text Placeholder 3">
            <a:extLst>
              <a:ext uri="{FF2B5EF4-FFF2-40B4-BE49-F238E27FC236}">
                <a16:creationId xmlns:a16="http://schemas.microsoft.com/office/drawing/2014/main" id="{86FFCB28-343E-4FE0-8CE7-FEEEE16EB363}"/>
              </a:ext>
            </a:extLst>
          </p:cNvPr>
          <p:cNvSpPr>
            <a:spLocks noGrp="1"/>
          </p:cNvSpPr>
          <p:nvPr>
            <p:ph type="body" sz="half" idx="2"/>
          </p:nvPr>
        </p:nvSpPr>
        <p:spPr>
          <a:xfrm>
            <a:off x="1097279" y="5715000"/>
            <a:ext cx="10113264" cy="609600"/>
          </a:xfrm>
        </p:spPr>
        <p:txBody>
          <a:bodyPr/>
          <a:lstStyle/>
          <a:p>
            <a:endParaRPr lang="en-US"/>
          </a:p>
        </p:txBody>
      </p:sp>
      <p:pic>
        <p:nvPicPr>
          <p:cNvPr id="4098" name="Picture 2" descr="See the source image">
            <a:extLst>
              <a:ext uri="{FF2B5EF4-FFF2-40B4-BE49-F238E27FC236}">
                <a16:creationId xmlns:a16="http://schemas.microsoft.com/office/drawing/2014/main" id="{D3BBF090-2B1B-4625-A9CA-7FEA8B83A9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61964"/>
            <a:ext cx="12191999" cy="399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90116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B8B6-A988-4AA8-AFA6-38A4176B9E97}"/>
              </a:ext>
            </a:extLst>
          </p:cNvPr>
          <p:cNvSpPr>
            <a:spLocks noGrp="1"/>
          </p:cNvSpPr>
          <p:nvPr>
            <p:ph type="title"/>
          </p:nvPr>
        </p:nvSpPr>
        <p:spPr>
          <a:xfrm>
            <a:off x="1097280" y="286603"/>
            <a:ext cx="10058400" cy="1450757"/>
          </a:xfrm>
        </p:spPr>
        <p:txBody>
          <a:bodyPr anchor="b">
            <a:normAutofit/>
          </a:bodyPr>
          <a:lstStyle/>
          <a:p>
            <a:r>
              <a:rPr lang="en-US" dirty="0"/>
              <a:t>Restitution</a:t>
            </a:r>
            <a:endParaRPr lang="en-GB" dirty="0"/>
          </a:p>
        </p:txBody>
      </p:sp>
      <p:graphicFrame>
        <p:nvGraphicFramePr>
          <p:cNvPr id="7" name="Content Placeholder 4">
            <a:extLst>
              <a:ext uri="{FF2B5EF4-FFF2-40B4-BE49-F238E27FC236}">
                <a16:creationId xmlns:a16="http://schemas.microsoft.com/office/drawing/2014/main" id="{21AC4615-6121-459A-B019-3DC515354806}"/>
              </a:ext>
            </a:extLst>
          </p:cNvPr>
          <p:cNvGraphicFramePr>
            <a:graphicFrameLocks noGrp="1"/>
          </p:cNvGraphicFramePr>
          <p:nvPr>
            <p:ph idx="1"/>
            <p:extLst>
              <p:ext uri="{D42A27DB-BD31-4B8C-83A1-F6EECF244321}">
                <p14:modId xmlns:p14="http://schemas.microsoft.com/office/powerpoint/2010/main" val="776542886"/>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6557C6B1-EED0-4E7B-A1B6-73CEE173C8D9}"/>
              </a:ext>
            </a:extLst>
          </p:cNvPr>
          <p:cNvSpPr txBox="1"/>
          <p:nvPr/>
        </p:nvSpPr>
        <p:spPr>
          <a:xfrm>
            <a:off x="5538909" y="6386731"/>
            <a:ext cx="6097604" cy="369332"/>
          </a:xfrm>
          <a:prstGeom prst="rect">
            <a:avLst/>
          </a:prstGeom>
          <a:noFill/>
        </p:spPr>
        <p:txBody>
          <a:bodyPr wrap="square">
            <a:spAutoFit/>
          </a:bodyPr>
          <a:lstStyle/>
          <a:p>
            <a:pPr algn="r"/>
            <a:r>
              <a:rPr lang="en-GB" dirty="0">
                <a:solidFill>
                  <a:schemeClr val="bg1"/>
                </a:solidFill>
              </a:rPr>
              <a:t>(Barnett, 1985, p. 222).</a:t>
            </a:r>
          </a:p>
        </p:txBody>
      </p:sp>
    </p:spTree>
    <p:extLst>
      <p:ext uri="{BB962C8B-B14F-4D97-AF65-F5344CB8AC3E}">
        <p14:creationId xmlns:p14="http://schemas.microsoft.com/office/powerpoint/2010/main" val="241319282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F5489-59E0-4730-B93F-4B67375AAA29}"/>
              </a:ext>
            </a:extLst>
          </p:cNvPr>
          <p:cNvSpPr>
            <a:spLocks noGrp="1"/>
          </p:cNvSpPr>
          <p:nvPr>
            <p:ph type="title"/>
          </p:nvPr>
        </p:nvSpPr>
        <p:spPr/>
        <p:txBody>
          <a:bodyPr/>
          <a:lstStyle/>
          <a:p>
            <a:r>
              <a:rPr lang="en-GB" dirty="0"/>
              <a:t>Restitution:</a:t>
            </a:r>
            <a:br>
              <a:rPr lang="en-GB" dirty="0"/>
            </a:br>
            <a:r>
              <a:rPr lang="en-GB" dirty="0"/>
              <a:t>Redressing the Balance</a:t>
            </a:r>
          </a:p>
        </p:txBody>
      </p:sp>
      <p:sp>
        <p:nvSpPr>
          <p:cNvPr id="3" name="Content Placeholder 2">
            <a:extLst>
              <a:ext uri="{FF2B5EF4-FFF2-40B4-BE49-F238E27FC236}">
                <a16:creationId xmlns:a16="http://schemas.microsoft.com/office/drawing/2014/main" id="{7CE35021-62E3-4352-A6E8-EA5CD9169163}"/>
              </a:ext>
            </a:extLst>
          </p:cNvPr>
          <p:cNvSpPr>
            <a:spLocks noGrp="1"/>
          </p:cNvSpPr>
          <p:nvPr>
            <p:ph idx="1"/>
          </p:nvPr>
        </p:nvSpPr>
        <p:spPr/>
        <p:txBody>
          <a:bodyPr/>
          <a:lstStyle/>
          <a:p>
            <a:r>
              <a:rPr lang="en-GB" dirty="0"/>
              <a:t>Similar to Reparation</a:t>
            </a:r>
          </a:p>
          <a:p>
            <a:pPr lvl="1"/>
            <a:r>
              <a:rPr lang="en-GB" dirty="0"/>
              <a:t>But focused on redressing the balance of a ‘wrong’</a:t>
            </a:r>
          </a:p>
          <a:p>
            <a:pPr lvl="1"/>
            <a:r>
              <a:rPr lang="en-GB" dirty="0"/>
              <a:t>The philosophical underpinnings of the theories are different</a:t>
            </a:r>
          </a:p>
          <a:p>
            <a:pPr lvl="1"/>
            <a:r>
              <a:rPr lang="en-GB" dirty="0"/>
              <a:t>Restitution can be seen as simply the righting of a wrong</a:t>
            </a:r>
          </a:p>
          <a:p>
            <a:pPr lvl="1"/>
            <a:endParaRPr lang="en-GB" dirty="0"/>
          </a:p>
        </p:txBody>
      </p:sp>
      <p:sp>
        <p:nvSpPr>
          <p:cNvPr id="5" name="TextBox 4">
            <a:extLst>
              <a:ext uri="{FF2B5EF4-FFF2-40B4-BE49-F238E27FC236}">
                <a16:creationId xmlns:a16="http://schemas.microsoft.com/office/drawing/2014/main" id="{08E7C593-6C6A-486D-BE74-CFC3D19F0593}"/>
              </a:ext>
            </a:extLst>
          </p:cNvPr>
          <p:cNvSpPr txBox="1"/>
          <p:nvPr/>
        </p:nvSpPr>
        <p:spPr>
          <a:xfrm>
            <a:off x="5929313" y="6386731"/>
            <a:ext cx="6094638" cy="369332"/>
          </a:xfrm>
          <a:prstGeom prst="rect">
            <a:avLst/>
          </a:prstGeom>
          <a:noFill/>
        </p:spPr>
        <p:txBody>
          <a:bodyPr wrap="square">
            <a:spAutoFit/>
          </a:bodyPr>
          <a:lstStyle/>
          <a:p>
            <a:pPr algn="r"/>
            <a:r>
              <a:rPr lang="en-GB" dirty="0">
                <a:solidFill>
                  <a:schemeClr val="bg1"/>
                </a:solidFill>
              </a:rPr>
              <a:t>(Barnett, 1985, p. 222).</a:t>
            </a:r>
          </a:p>
        </p:txBody>
      </p:sp>
    </p:spTree>
    <p:extLst>
      <p:ext uri="{BB962C8B-B14F-4D97-AF65-F5344CB8AC3E}">
        <p14:creationId xmlns:p14="http://schemas.microsoft.com/office/powerpoint/2010/main" val="115356931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0C13E8-6EAA-47C4-A0B0-BF8C891B9EB4}"/>
              </a:ext>
            </a:extLst>
          </p:cNvPr>
          <p:cNvSpPr>
            <a:spLocks noGrp="1"/>
          </p:cNvSpPr>
          <p:nvPr>
            <p:ph type="title"/>
          </p:nvPr>
        </p:nvSpPr>
        <p:spPr/>
        <p:txBody>
          <a:bodyPr/>
          <a:lstStyle/>
          <a:p>
            <a:r>
              <a:rPr lang="en-GB" dirty="0"/>
              <a:t>Restitution:</a:t>
            </a:r>
            <a:br>
              <a:rPr lang="en-GB" dirty="0"/>
            </a:br>
            <a:r>
              <a:rPr lang="en-GB" dirty="0"/>
              <a:t>Pure Form</a:t>
            </a:r>
          </a:p>
        </p:txBody>
      </p:sp>
      <p:sp>
        <p:nvSpPr>
          <p:cNvPr id="6" name="Content Placeholder 5">
            <a:extLst>
              <a:ext uri="{FF2B5EF4-FFF2-40B4-BE49-F238E27FC236}">
                <a16:creationId xmlns:a16="http://schemas.microsoft.com/office/drawing/2014/main" id="{E130FD94-2F8A-443F-AB0B-8A52E6C92E90}"/>
              </a:ext>
            </a:extLst>
          </p:cNvPr>
          <p:cNvSpPr>
            <a:spLocks noGrp="1"/>
          </p:cNvSpPr>
          <p:nvPr>
            <p:ph sz="half" idx="1"/>
          </p:nvPr>
        </p:nvSpPr>
        <p:spPr/>
        <p:txBody>
          <a:bodyPr>
            <a:normAutofit/>
          </a:bodyPr>
          <a:lstStyle/>
          <a:p>
            <a:r>
              <a:rPr lang="en-GB" dirty="0"/>
              <a:t>Crime as being an offence by one individual that has been perpetrated on another </a:t>
            </a:r>
          </a:p>
          <a:p>
            <a:r>
              <a:rPr lang="en-GB" dirty="0"/>
              <a:t>Which leads to the rights of the latter individual being taken away, violated or in some way lessened</a:t>
            </a:r>
          </a:p>
          <a:p>
            <a:r>
              <a:rPr lang="en-GB" dirty="0"/>
              <a:t>The focus is on the individuals involved, not society or the social contract</a:t>
            </a:r>
          </a:p>
          <a:p>
            <a:endParaRPr lang="en-GB" dirty="0"/>
          </a:p>
        </p:txBody>
      </p:sp>
      <p:sp>
        <p:nvSpPr>
          <p:cNvPr id="7" name="Text Placeholder 6">
            <a:extLst>
              <a:ext uri="{FF2B5EF4-FFF2-40B4-BE49-F238E27FC236}">
                <a16:creationId xmlns:a16="http://schemas.microsoft.com/office/drawing/2014/main" id="{8C7C7747-1027-4A5A-8591-6B94EE94FE41}"/>
              </a:ext>
            </a:extLst>
          </p:cNvPr>
          <p:cNvSpPr>
            <a:spLocks noGrp="1"/>
          </p:cNvSpPr>
          <p:nvPr>
            <p:ph sz="half" idx="2"/>
          </p:nvPr>
        </p:nvSpPr>
        <p:spPr/>
        <p:txBody>
          <a:bodyPr>
            <a:normAutofit/>
          </a:bodyPr>
          <a:lstStyle/>
          <a:p>
            <a:r>
              <a:rPr lang="en-GB" dirty="0"/>
              <a:t>In its pure form it does not even focus on ‘punishment’ as such</a:t>
            </a:r>
          </a:p>
          <a:p>
            <a:r>
              <a:rPr lang="en-GB" dirty="0"/>
              <a:t>There is no feeling that the offender</a:t>
            </a:r>
          </a:p>
          <a:p>
            <a:pPr lvl="1"/>
            <a:r>
              <a:rPr lang="en-GB" dirty="0"/>
              <a:t>Deserves to suffer</a:t>
            </a:r>
          </a:p>
          <a:p>
            <a:r>
              <a:rPr lang="en-GB" dirty="0"/>
              <a:t>Or that they must be </a:t>
            </a:r>
          </a:p>
          <a:p>
            <a:pPr lvl="1"/>
            <a:r>
              <a:rPr lang="en-GB" dirty="0"/>
              <a:t>Deterred</a:t>
            </a:r>
          </a:p>
          <a:p>
            <a:pPr lvl="1"/>
            <a:r>
              <a:rPr lang="en-GB" dirty="0"/>
              <a:t>Reformed</a:t>
            </a:r>
          </a:p>
          <a:p>
            <a:pPr lvl="1"/>
            <a:r>
              <a:rPr lang="en-GB" dirty="0"/>
              <a:t>Incapacitated</a:t>
            </a:r>
          </a:p>
          <a:p>
            <a:pPr lvl="1"/>
            <a:r>
              <a:rPr lang="en-GB" dirty="0"/>
              <a:t>Or treated</a:t>
            </a:r>
          </a:p>
        </p:txBody>
      </p:sp>
      <p:sp>
        <p:nvSpPr>
          <p:cNvPr id="8" name="TextBox 7">
            <a:extLst>
              <a:ext uri="{FF2B5EF4-FFF2-40B4-BE49-F238E27FC236}">
                <a16:creationId xmlns:a16="http://schemas.microsoft.com/office/drawing/2014/main" id="{92919E63-5B60-4386-B8D9-E9915F388A10}"/>
              </a:ext>
            </a:extLst>
          </p:cNvPr>
          <p:cNvSpPr txBox="1"/>
          <p:nvPr/>
        </p:nvSpPr>
        <p:spPr>
          <a:xfrm>
            <a:off x="5178198" y="6386731"/>
            <a:ext cx="6094638" cy="369332"/>
          </a:xfrm>
          <a:prstGeom prst="rect">
            <a:avLst/>
          </a:prstGeom>
          <a:noFill/>
        </p:spPr>
        <p:txBody>
          <a:bodyPr wrap="square">
            <a:spAutoFit/>
          </a:bodyPr>
          <a:lstStyle/>
          <a:p>
            <a:pPr algn="r"/>
            <a:r>
              <a:rPr lang="en-GB" dirty="0">
                <a:solidFill>
                  <a:schemeClr val="bg1"/>
                </a:solidFill>
              </a:rPr>
              <a:t>(Barnett, 1985, p. 222).</a:t>
            </a:r>
          </a:p>
        </p:txBody>
      </p:sp>
    </p:spTree>
    <p:extLst>
      <p:ext uri="{BB962C8B-B14F-4D97-AF65-F5344CB8AC3E}">
        <p14:creationId xmlns:p14="http://schemas.microsoft.com/office/powerpoint/2010/main" val="370829655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6B643-50A7-41E7-BD51-1329C8E5602F}"/>
              </a:ext>
            </a:extLst>
          </p:cNvPr>
          <p:cNvSpPr>
            <a:spLocks noGrp="1"/>
          </p:cNvSpPr>
          <p:nvPr>
            <p:ph type="title"/>
          </p:nvPr>
        </p:nvSpPr>
        <p:spPr/>
        <p:txBody>
          <a:bodyPr/>
          <a:lstStyle/>
          <a:p>
            <a:r>
              <a:rPr lang="en-GB" dirty="0"/>
              <a:t>Restitution:</a:t>
            </a:r>
            <a:br>
              <a:rPr lang="en-GB" dirty="0"/>
            </a:br>
            <a:r>
              <a:rPr lang="en-GB" dirty="0"/>
              <a:t>Punitive Form</a:t>
            </a:r>
          </a:p>
        </p:txBody>
      </p:sp>
      <p:sp>
        <p:nvSpPr>
          <p:cNvPr id="3" name="Content Placeholder 2">
            <a:extLst>
              <a:ext uri="{FF2B5EF4-FFF2-40B4-BE49-F238E27FC236}">
                <a16:creationId xmlns:a16="http://schemas.microsoft.com/office/drawing/2014/main" id="{257A3B4F-9516-4D7B-BFE8-3CE5D06D5E26}"/>
              </a:ext>
            </a:extLst>
          </p:cNvPr>
          <p:cNvSpPr>
            <a:spLocks noGrp="1"/>
          </p:cNvSpPr>
          <p:nvPr>
            <p:ph sz="half" idx="1"/>
          </p:nvPr>
        </p:nvSpPr>
        <p:spPr/>
        <p:txBody>
          <a:bodyPr>
            <a:normAutofit/>
          </a:bodyPr>
          <a:lstStyle/>
          <a:p>
            <a:r>
              <a:rPr lang="en-GB" dirty="0"/>
              <a:t>Involves the same consideration as </a:t>
            </a:r>
          </a:p>
          <a:p>
            <a:pPr lvl="1"/>
            <a:r>
              <a:rPr lang="en-GB" dirty="0"/>
              <a:t>the purist variant </a:t>
            </a:r>
          </a:p>
          <a:p>
            <a:r>
              <a:rPr lang="en-GB" dirty="0"/>
              <a:t>But also encompasses the idea of </a:t>
            </a:r>
          </a:p>
          <a:p>
            <a:pPr lvl="1"/>
            <a:r>
              <a:rPr lang="en-GB" dirty="0"/>
              <a:t>punishment</a:t>
            </a:r>
          </a:p>
          <a:p>
            <a:r>
              <a:rPr lang="en-GB" dirty="0"/>
              <a:t>Views the offender as having to </a:t>
            </a:r>
          </a:p>
          <a:p>
            <a:pPr lvl="1"/>
            <a:r>
              <a:rPr lang="en-GB" dirty="0"/>
              <a:t>compensate the victim in a way that is </a:t>
            </a:r>
          </a:p>
          <a:p>
            <a:pPr lvl="1"/>
            <a:r>
              <a:rPr lang="en-GB" dirty="0"/>
              <a:t>entirely burdensome on the offender</a:t>
            </a:r>
          </a:p>
          <a:p>
            <a:r>
              <a:rPr lang="en-GB" dirty="0"/>
              <a:t>They must </a:t>
            </a:r>
          </a:p>
          <a:p>
            <a:pPr lvl="1"/>
            <a:r>
              <a:rPr lang="en-GB" dirty="0"/>
              <a:t>suffer while paying their debt</a:t>
            </a:r>
          </a:p>
          <a:p>
            <a:endParaRPr lang="en-GB" dirty="0"/>
          </a:p>
        </p:txBody>
      </p:sp>
      <p:sp>
        <p:nvSpPr>
          <p:cNvPr id="4" name="Content Placeholder 3">
            <a:extLst>
              <a:ext uri="{FF2B5EF4-FFF2-40B4-BE49-F238E27FC236}">
                <a16:creationId xmlns:a16="http://schemas.microsoft.com/office/drawing/2014/main" id="{2CAD253E-B11C-4F88-9EBC-3F1046D6F4E2}"/>
              </a:ext>
            </a:extLst>
          </p:cNvPr>
          <p:cNvSpPr>
            <a:spLocks noGrp="1"/>
          </p:cNvSpPr>
          <p:nvPr>
            <p:ph sz="half" idx="2"/>
          </p:nvPr>
        </p:nvSpPr>
        <p:spPr/>
        <p:txBody>
          <a:bodyPr>
            <a:normAutofit/>
          </a:bodyPr>
          <a:lstStyle/>
          <a:p>
            <a:r>
              <a:rPr lang="en-GB" dirty="0"/>
              <a:t>For both Reparation and Restitution</a:t>
            </a:r>
          </a:p>
          <a:p>
            <a:r>
              <a:rPr lang="en-GB" dirty="0"/>
              <a:t>It is more difficult to enact when there is no property is involved e.g. </a:t>
            </a:r>
          </a:p>
          <a:p>
            <a:pPr lvl="1"/>
            <a:r>
              <a:rPr lang="en-GB" dirty="0"/>
              <a:t>Violence against the person</a:t>
            </a:r>
          </a:p>
          <a:p>
            <a:pPr lvl="1"/>
            <a:r>
              <a:rPr lang="en-GB" dirty="0"/>
              <a:t>Sexual offences</a:t>
            </a:r>
          </a:p>
          <a:p>
            <a:r>
              <a:rPr lang="en-GB" dirty="0"/>
              <a:t>In these specific instances it becomes </a:t>
            </a:r>
          </a:p>
          <a:p>
            <a:pPr lvl="1"/>
            <a:r>
              <a:rPr lang="en-GB" dirty="0"/>
              <a:t>seriously problematic to </a:t>
            </a:r>
          </a:p>
          <a:p>
            <a:pPr lvl="1"/>
            <a:r>
              <a:rPr lang="en-GB"/>
              <a:t>practically </a:t>
            </a:r>
            <a:r>
              <a:rPr lang="en-GB" dirty="0"/>
              <a:t>redress the balance (Barnett, 1985).</a:t>
            </a:r>
          </a:p>
        </p:txBody>
      </p:sp>
    </p:spTree>
    <p:extLst>
      <p:ext uri="{BB962C8B-B14F-4D97-AF65-F5344CB8AC3E}">
        <p14:creationId xmlns:p14="http://schemas.microsoft.com/office/powerpoint/2010/main" val="341790094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D365E-E2AE-435C-BBAC-478E8C5AD6F9}"/>
              </a:ext>
            </a:extLst>
          </p:cNvPr>
          <p:cNvSpPr>
            <a:spLocks noGrp="1"/>
          </p:cNvSpPr>
          <p:nvPr>
            <p:ph type="title"/>
          </p:nvPr>
        </p:nvSpPr>
        <p:spPr>
          <a:xfrm>
            <a:off x="1097280" y="286603"/>
            <a:ext cx="10058400" cy="1450757"/>
          </a:xfrm>
        </p:spPr>
        <p:txBody>
          <a:bodyPr/>
          <a:lstStyle/>
          <a:p>
            <a:r>
              <a:rPr lang="en-GB" dirty="0"/>
              <a:t>Reference List</a:t>
            </a:r>
          </a:p>
        </p:txBody>
      </p:sp>
      <p:sp>
        <p:nvSpPr>
          <p:cNvPr id="5" name="Content Placeholder 4">
            <a:extLst>
              <a:ext uri="{FF2B5EF4-FFF2-40B4-BE49-F238E27FC236}">
                <a16:creationId xmlns:a16="http://schemas.microsoft.com/office/drawing/2014/main" id="{94DE79AD-9998-415E-8466-111EF2C55483}"/>
              </a:ext>
            </a:extLst>
          </p:cNvPr>
          <p:cNvSpPr>
            <a:spLocks noGrp="1"/>
          </p:cNvSpPr>
          <p:nvPr>
            <p:ph idx="1"/>
          </p:nvPr>
        </p:nvSpPr>
        <p:spPr>
          <a:xfrm>
            <a:off x="1097280" y="2108201"/>
            <a:ext cx="10058400" cy="3760891"/>
          </a:xfrm>
        </p:spPr>
        <p:txBody>
          <a:bodyPr>
            <a:normAutofit fontScale="85000" lnSpcReduction="20000"/>
          </a:bodyPr>
          <a:lstStyle/>
          <a:p>
            <a:pPr>
              <a:spcBef>
                <a:spcPts val="0"/>
              </a:spcBef>
              <a:spcAft>
                <a:spcPts val="0"/>
              </a:spcAft>
            </a:pPr>
            <a:r>
              <a:rPr lang="en-GB" dirty="0"/>
              <a:t>Baker, E (1993) ‘Dangerousness, Rights and Criminal Justice’, The Modern Law Review Limited, Available at:  </a:t>
            </a:r>
            <a:r>
              <a:rPr lang="en-GB" dirty="0">
                <a:hlinkClick r:id="rId2"/>
              </a:rPr>
              <a:t>Dangerousness, Rights and Criminal Justice - Baker - 1993 - The Modern Law Review - Wiley Online Library</a:t>
            </a:r>
            <a:r>
              <a:rPr lang="en-GB" dirty="0"/>
              <a:t> (Accessed on: 15/02/2022).</a:t>
            </a:r>
          </a:p>
          <a:p>
            <a:pPr>
              <a:spcBef>
                <a:spcPts val="0"/>
              </a:spcBef>
              <a:spcAft>
                <a:spcPts val="0"/>
              </a:spcAft>
            </a:pPr>
            <a:r>
              <a:rPr lang="en-GB" dirty="0" err="1"/>
              <a:t>Barnett,R</a:t>
            </a:r>
            <a:r>
              <a:rPr lang="en-GB" dirty="0"/>
              <a:t>. (1985) ‘Restitution: A New Paradigm of Criminal Justice’, in J. Murphy (eds.)   Punishment and Rehabilitation, 2nd ed., London; Wadsworth Publishing</a:t>
            </a:r>
          </a:p>
          <a:p>
            <a:pPr>
              <a:spcBef>
                <a:spcPts val="0"/>
              </a:spcBef>
              <a:spcAft>
                <a:spcPts val="0"/>
              </a:spcAft>
            </a:pPr>
            <a:r>
              <a:rPr lang="en-GB" dirty="0"/>
              <a:t>Bentham, J. (1970, originally 1789)  An Introduction to the principles of Morals and Legislation, ed. J.H. Burns &amp; H.L.A. Hart. London: Athlone Press.</a:t>
            </a:r>
          </a:p>
          <a:p>
            <a:pPr>
              <a:spcBef>
                <a:spcPts val="0"/>
              </a:spcBef>
              <a:spcAft>
                <a:spcPts val="0"/>
              </a:spcAft>
            </a:pPr>
            <a:r>
              <a:rPr lang="en-GB" dirty="0" err="1"/>
              <a:t>Brezina</a:t>
            </a:r>
            <a:r>
              <a:rPr lang="en-GB" dirty="0"/>
              <a:t>, T (2021) ‘Agency, Reciprocal Determinism, and Desistance from Crime: A Reply to Thomas, </a:t>
            </a:r>
            <a:r>
              <a:rPr lang="en-GB" dirty="0" err="1"/>
              <a:t>Pogarsky</a:t>
            </a:r>
            <a:r>
              <a:rPr lang="en-GB" dirty="0"/>
              <a:t>, and Loughran’, Journal of Development and Life-Course Criminology, Available at: </a:t>
            </a:r>
            <a:r>
              <a:rPr lang="en-GB" dirty="0">
                <a:hlinkClick r:id="rId3"/>
              </a:rPr>
              <a:t>Agency, Reciprocal Determinism, and Desistance from Crime: a Reply to Thomas, </a:t>
            </a:r>
            <a:r>
              <a:rPr lang="en-GB" dirty="0" err="1">
                <a:hlinkClick r:id="rId3"/>
              </a:rPr>
              <a:t>Pogarsky</a:t>
            </a:r>
            <a:r>
              <a:rPr lang="en-GB" dirty="0">
                <a:hlinkClick r:id="rId3"/>
              </a:rPr>
              <a:t>, and Loughran (springer.com)</a:t>
            </a:r>
            <a:r>
              <a:rPr lang="en-GB" dirty="0"/>
              <a:t> (Accessed: 15/02/2022). </a:t>
            </a:r>
          </a:p>
          <a:p>
            <a:pPr>
              <a:spcBef>
                <a:spcPts val="0"/>
              </a:spcBef>
              <a:spcAft>
                <a:spcPts val="0"/>
              </a:spcAft>
            </a:pPr>
            <a:r>
              <a:rPr lang="en-GB" dirty="0"/>
              <a:t>Burke, R.H. (2012) Criminal Justice Theory: An Introduction, Abingdon, Oxon: Routledge.</a:t>
            </a:r>
          </a:p>
          <a:p>
            <a:pPr>
              <a:spcBef>
                <a:spcPts val="0"/>
              </a:spcBef>
              <a:spcAft>
                <a:spcPts val="0"/>
              </a:spcAft>
            </a:pPr>
            <a:r>
              <a:rPr lang="en-GB" dirty="0"/>
              <a:t>Carlen, P. (1989) ‘Crime, Inequality and Sentencing’, in P. Carlen &amp; D. Cook (eds) Paying for Crime, Milton Keynes: Open University Press.</a:t>
            </a:r>
          </a:p>
          <a:p>
            <a:pPr>
              <a:spcBef>
                <a:spcPts val="0"/>
              </a:spcBef>
              <a:spcAft>
                <a:spcPts val="0"/>
              </a:spcAft>
            </a:pPr>
            <a:r>
              <a:rPr lang="en-GB" dirty="0" err="1"/>
              <a:t>Cavadino</a:t>
            </a:r>
            <a:r>
              <a:rPr lang="en-GB" dirty="0"/>
              <a:t>, M. &amp; Dignan, J. (2006) The Penal System: An Introduction, London: Sage.</a:t>
            </a:r>
          </a:p>
          <a:p>
            <a:pPr>
              <a:spcBef>
                <a:spcPts val="0"/>
              </a:spcBef>
              <a:spcAft>
                <a:spcPts val="0"/>
              </a:spcAft>
            </a:pPr>
            <a:r>
              <a:rPr lang="en-GB" dirty="0"/>
              <a:t>Cullen, F. &amp; Gilbert, K. (1982) Reaffirming Rehabilitation, Cincinnati: Anderson.</a:t>
            </a:r>
          </a:p>
          <a:p>
            <a:pPr>
              <a:spcBef>
                <a:spcPts val="0"/>
              </a:spcBef>
              <a:spcAft>
                <a:spcPts val="0"/>
              </a:spcAft>
            </a:pPr>
            <a:r>
              <a:rPr lang="en-GB" dirty="0"/>
              <a:t>Davies, H &amp; Holdcroft, D (1991) Jurisprudence: Text and Commentary, London: Butterworth.</a:t>
            </a:r>
          </a:p>
          <a:p>
            <a:endParaRPr lang="en-GB" dirty="0"/>
          </a:p>
        </p:txBody>
      </p:sp>
    </p:spTree>
    <p:extLst>
      <p:ext uri="{BB962C8B-B14F-4D97-AF65-F5344CB8AC3E}">
        <p14:creationId xmlns:p14="http://schemas.microsoft.com/office/powerpoint/2010/main" val="192591922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D1E33F-4856-40FD-B0FA-B667015ED8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C3BEBB-AF99-4766-9327-8EFD1FD75115}"/>
              </a:ext>
            </a:extLst>
          </p:cNvPr>
          <p:cNvSpPr>
            <a:spLocks noGrp="1"/>
          </p:cNvSpPr>
          <p:nvPr>
            <p:ph idx="1"/>
          </p:nvPr>
        </p:nvSpPr>
        <p:spPr>
          <a:xfrm>
            <a:off x="1097280" y="2108201"/>
            <a:ext cx="10058400" cy="3760891"/>
          </a:xfrm>
        </p:spPr>
        <p:txBody>
          <a:bodyPr>
            <a:normAutofit fontScale="92500" lnSpcReduction="10000"/>
          </a:bodyPr>
          <a:lstStyle/>
          <a:p>
            <a:pPr>
              <a:spcBef>
                <a:spcPts val="0"/>
              </a:spcBef>
              <a:spcAft>
                <a:spcPts val="0"/>
              </a:spcAft>
            </a:pPr>
            <a:r>
              <a:rPr lang="en-GB" dirty="0"/>
              <a:t>Davies, W. (1971) </a:t>
            </a:r>
            <a:r>
              <a:rPr lang="en-GB" i="1" dirty="0"/>
              <a:t>The Freewill Question</a:t>
            </a:r>
            <a:r>
              <a:rPr lang="en-GB" dirty="0"/>
              <a:t>, New York: </a:t>
            </a:r>
            <a:r>
              <a:rPr lang="en-GB" dirty="0" err="1"/>
              <a:t>Nijhoff</a:t>
            </a:r>
            <a:r>
              <a:rPr lang="en-GB" dirty="0"/>
              <a:t>.</a:t>
            </a:r>
          </a:p>
          <a:p>
            <a:pPr>
              <a:spcBef>
                <a:spcPts val="0"/>
              </a:spcBef>
              <a:spcAft>
                <a:spcPts val="0"/>
              </a:spcAft>
            </a:pPr>
            <a:r>
              <a:rPr lang="en-GB" dirty="0"/>
              <a:t>Floud, J. &amp; Young, W. (1981) </a:t>
            </a:r>
            <a:r>
              <a:rPr lang="en-GB" i="1" dirty="0"/>
              <a:t>Dangerousness and Criminal Justice, </a:t>
            </a:r>
            <a:r>
              <a:rPr lang="en-GB" dirty="0"/>
              <a:t>London: Heinemann Education Books.</a:t>
            </a:r>
          </a:p>
          <a:p>
            <a:pPr>
              <a:spcBef>
                <a:spcPts val="0"/>
              </a:spcBef>
              <a:spcAft>
                <a:spcPts val="0"/>
              </a:spcAft>
            </a:pPr>
            <a:r>
              <a:rPr lang="en-GB" dirty="0"/>
              <a:t>Foot, P. (1957) ‘Free Will as Involving Determinism’, </a:t>
            </a:r>
            <a:r>
              <a:rPr lang="en-GB" i="1" dirty="0"/>
              <a:t>Philosophical Review</a:t>
            </a:r>
            <a:r>
              <a:rPr lang="en-GB" dirty="0"/>
              <a:t>, Vol. 66., pp. 439-450.</a:t>
            </a:r>
          </a:p>
          <a:p>
            <a:pPr>
              <a:spcBef>
                <a:spcPts val="0"/>
              </a:spcBef>
              <a:spcAft>
                <a:spcPts val="0"/>
              </a:spcAft>
            </a:pPr>
            <a:r>
              <a:rPr lang="en-GB" dirty="0"/>
              <a:t>Franklin, R.L. (1969) </a:t>
            </a:r>
            <a:r>
              <a:rPr lang="en-GB" i="1" dirty="0"/>
              <a:t>Freewill and Determinism</a:t>
            </a:r>
            <a:r>
              <a:rPr lang="en-GB" dirty="0"/>
              <a:t>, London: Routledge.</a:t>
            </a:r>
          </a:p>
          <a:p>
            <a:pPr>
              <a:spcBef>
                <a:spcPts val="0"/>
              </a:spcBef>
              <a:spcAft>
                <a:spcPts val="0"/>
              </a:spcAft>
            </a:pPr>
            <a:r>
              <a:rPr lang="en-GB" dirty="0"/>
              <a:t>Glaser, D (1977) ‘The Compatibility of Free Will and Determinism in Criminology: Comments on an Allied Problem’, </a:t>
            </a:r>
            <a:r>
              <a:rPr lang="en-GB" i="1" dirty="0"/>
              <a:t>The Journal of Criminal Law and Criminology</a:t>
            </a:r>
            <a:r>
              <a:rPr lang="en-GB" dirty="0"/>
              <a:t>, Vol, 67., No., 4., pp. 486-</a:t>
            </a:r>
          </a:p>
          <a:p>
            <a:pPr>
              <a:spcBef>
                <a:spcPts val="0"/>
              </a:spcBef>
              <a:spcAft>
                <a:spcPts val="0"/>
              </a:spcAft>
            </a:pPr>
            <a:r>
              <a:rPr lang="en-GB" dirty="0" err="1"/>
              <a:t>Grasmick</a:t>
            </a:r>
            <a:r>
              <a:rPr lang="en-GB" dirty="0"/>
              <a:t>, H.E. &amp; Green, G.D. (1980) ‘Legal Punishment, Social Disapproval and Internalisation as Inhibitors of Illegal Behaviour’, </a:t>
            </a:r>
            <a:r>
              <a:rPr lang="en-GB" i="1" dirty="0"/>
              <a:t>Journal of Criminal Law and Criminology</a:t>
            </a:r>
            <a:r>
              <a:rPr lang="en-GB" dirty="0"/>
              <a:t>, Vol. 71, pp. 325-335.</a:t>
            </a:r>
          </a:p>
          <a:p>
            <a:pPr>
              <a:spcBef>
                <a:spcPts val="0"/>
              </a:spcBef>
              <a:spcAft>
                <a:spcPts val="0"/>
              </a:spcAft>
            </a:pPr>
            <a:r>
              <a:rPr lang="en-GB" dirty="0"/>
              <a:t>Hirschi, T. (1969) </a:t>
            </a:r>
            <a:r>
              <a:rPr lang="en-GB" i="1" dirty="0"/>
              <a:t>The Causes of Delinquency</a:t>
            </a:r>
            <a:r>
              <a:rPr lang="en-GB" dirty="0"/>
              <a:t>, Berkeley, CA: University of California Press.</a:t>
            </a:r>
          </a:p>
          <a:p>
            <a:pPr>
              <a:spcBef>
                <a:spcPts val="0"/>
              </a:spcBef>
              <a:spcAft>
                <a:spcPts val="0"/>
              </a:spcAft>
            </a:pPr>
            <a:r>
              <a:rPr lang="en-GB" dirty="0"/>
              <a:t>Hospers, J. (1932) </a:t>
            </a:r>
            <a:r>
              <a:rPr lang="en-GB" i="1" dirty="0"/>
              <a:t>An Introduction to Philosophical Analysis</a:t>
            </a:r>
            <a:r>
              <a:rPr lang="en-GB" dirty="0"/>
              <a:t>, New York: Prentice-Hall.</a:t>
            </a:r>
          </a:p>
          <a:p>
            <a:pPr>
              <a:spcBef>
                <a:spcPts val="0"/>
              </a:spcBef>
              <a:spcAft>
                <a:spcPts val="0"/>
              </a:spcAft>
            </a:pPr>
            <a:r>
              <a:rPr lang="en-GB" dirty="0"/>
              <a:t>Hudson, B. (1987) </a:t>
            </a:r>
            <a:r>
              <a:rPr lang="en-GB" i="1" dirty="0"/>
              <a:t>Justice |through Punishment: A Critique of the Justice Model of Corrections</a:t>
            </a:r>
            <a:r>
              <a:rPr lang="en-GB" dirty="0"/>
              <a:t>, Basingstoke: Macmillan.</a:t>
            </a:r>
          </a:p>
          <a:p>
            <a:pPr marL="0" indent="0">
              <a:buNone/>
            </a:pPr>
            <a:endParaRPr lang="en-GB" dirty="0"/>
          </a:p>
        </p:txBody>
      </p:sp>
    </p:spTree>
    <p:extLst>
      <p:ext uri="{BB962C8B-B14F-4D97-AF65-F5344CB8AC3E}">
        <p14:creationId xmlns:p14="http://schemas.microsoft.com/office/powerpoint/2010/main" val="54160181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90E1DA-73E8-4997-A9EF-2CED162AE4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726AD2-3AD4-4C2F-8CB8-CFDEB6A4DF77}"/>
              </a:ext>
            </a:extLst>
          </p:cNvPr>
          <p:cNvSpPr>
            <a:spLocks noGrp="1"/>
          </p:cNvSpPr>
          <p:nvPr>
            <p:ph idx="1"/>
          </p:nvPr>
        </p:nvSpPr>
        <p:spPr>
          <a:xfrm>
            <a:off x="1097280" y="2108201"/>
            <a:ext cx="10058400" cy="3760891"/>
          </a:xfrm>
        </p:spPr>
        <p:txBody>
          <a:bodyPr>
            <a:normAutofit fontScale="85000" lnSpcReduction="10000"/>
          </a:bodyPr>
          <a:lstStyle/>
          <a:p>
            <a:pPr>
              <a:spcBef>
                <a:spcPts val="0"/>
              </a:spcBef>
              <a:spcAft>
                <a:spcPts val="0"/>
              </a:spcAft>
            </a:pPr>
            <a:r>
              <a:rPr lang="en-GB" dirty="0"/>
              <a:t>Kant, I. (1956 originally 1788) </a:t>
            </a:r>
            <a:r>
              <a:rPr lang="en-GB" i="1" dirty="0"/>
              <a:t>Critique of Practical Reason</a:t>
            </a:r>
            <a:r>
              <a:rPr lang="en-GB" dirty="0"/>
              <a:t>, trans. L.W. Beck, London: </a:t>
            </a:r>
            <a:r>
              <a:rPr lang="en-GB" dirty="0" err="1"/>
              <a:t>Bobbs</a:t>
            </a:r>
            <a:r>
              <a:rPr lang="en-GB" dirty="0"/>
              <a:t>-Merrill.</a:t>
            </a:r>
          </a:p>
          <a:p>
            <a:pPr>
              <a:spcBef>
                <a:spcPts val="0"/>
              </a:spcBef>
              <a:spcAft>
                <a:spcPts val="0"/>
              </a:spcAft>
            </a:pPr>
            <a:r>
              <a:rPr lang="en-GB" dirty="0"/>
              <a:t>Martinson, R. (1974) ‘Wat Works? – Questions and Answers about Prison Reform’, </a:t>
            </a:r>
            <a:r>
              <a:rPr lang="en-GB" i="1" dirty="0"/>
              <a:t>The Public Interest</a:t>
            </a:r>
            <a:r>
              <a:rPr lang="en-GB" dirty="0"/>
              <a:t>, Vol. 35., pp. 22-54.</a:t>
            </a:r>
          </a:p>
          <a:p>
            <a:pPr>
              <a:spcBef>
                <a:spcPts val="0"/>
              </a:spcBef>
              <a:spcAft>
                <a:spcPts val="0"/>
              </a:spcAft>
            </a:pPr>
            <a:r>
              <a:rPr lang="en-GB" dirty="0"/>
              <a:t>Ministry of Justice (1974) </a:t>
            </a:r>
            <a:r>
              <a:rPr lang="en-GB" i="1" dirty="0"/>
              <a:t>What is the Rehibition of Offenders Act 1974? </a:t>
            </a:r>
            <a:r>
              <a:rPr lang="en-GB" dirty="0"/>
              <a:t>Available at: </a:t>
            </a:r>
            <a:r>
              <a:rPr lang="en-GB" dirty="0">
                <a:hlinkClick r:id="rId2"/>
              </a:rPr>
              <a:t>Rehabilitation of Offenders (publishing.service.gov.uk)</a:t>
            </a:r>
            <a:r>
              <a:rPr lang="en-GB" dirty="0"/>
              <a:t> (Accessed: 15/02/2022).</a:t>
            </a:r>
          </a:p>
          <a:p>
            <a:pPr>
              <a:spcBef>
                <a:spcPts val="0"/>
              </a:spcBef>
              <a:spcAft>
                <a:spcPts val="0"/>
              </a:spcAft>
            </a:pPr>
            <a:r>
              <a:rPr lang="en-GB" dirty="0"/>
              <a:t>Moberly, W. (1968) </a:t>
            </a:r>
            <a:r>
              <a:rPr lang="en-GB" i="1" dirty="0"/>
              <a:t>The Ethics of Punishment</a:t>
            </a:r>
            <a:r>
              <a:rPr lang="en-GB" dirty="0"/>
              <a:t>, London: Faber &amp; Faber.</a:t>
            </a:r>
          </a:p>
          <a:p>
            <a:pPr>
              <a:spcBef>
                <a:spcPts val="0"/>
              </a:spcBef>
              <a:spcAft>
                <a:spcPts val="0"/>
              </a:spcAft>
            </a:pPr>
            <a:r>
              <a:rPr lang="en-GB" dirty="0"/>
              <a:t>Nozick, R. (1981) </a:t>
            </a:r>
            <a:r>
              <a:rPr lang="en-GB" i="1" dirty="0"/>
              <a:t>Philosophical Explanations</a:t>
            </a:r>
            <a:r>
              <a:rPr lang="en-GB" dirty="0"/>
              <a:t>,  Oxford: Oxford University Press. </a:t>
            </a:r>
          </a:p>
          <a:p>
            <a:pPr>
              <a:spcBef>
                <a:spcPts val="0"/>
              </a:spcBef>
              <a:spcAft>
                <a:spcPts val="0"/>
              </a:spcAft>
            </a:pPr>
            <a:r>
              <a:rPr lang="en-GB" dirty="0" err="1"/>
              <a:t>Pifferi</a:t>
            </a:r>
            <a:r>
              <a:rPr lang="en-GB" dirty="0"/>
              <a:t>, M (2022) ‘Introduction. An Historiographical Reassessment of Criminological Positivism.’ In </a:t>
            </a:r>
            <a:r>
              <a:rPr lang="en-GB" i="1" dirty="0"/>
              <a:t>The Limits of Criminological Positivism The Movement for Criminal Law Reform in the West, 1870-1940 </a:t>
            </a:r>
            <a:r>
              <a:rPr lang="en-GB" dirty="0"/>
              <a:t>(2022) Available at: </a:t>
            </a:r>
            <a:r>
              <a:rPr lang="en-GB" dirty="0">
                <a:hlinkClick r:id="rId3"/>
              </a:rPr>
              <a:t>Pifferi_Intro_first_proofs_copia-with-cover-page-v2.pdf (d1wqtxts1xzle7.cloudfront.net)</a:t>
            </a:r>
            <a:r>
              <a:rPr lang="en-GB" dirty="0"/>
              <a:t> (Accessed: 15/02/2022).</a:t>
            </a:r>
          </a:p>
          <a:p>
            <a:pPr>
              <a:spcBef>
                <a:spcPts val="0"/>
              </a:spcBef>
              <a:spcAft>
                <a:spcPts val="0"/>
              </a:spcAft>
            </a:pPr>
            <a:r>
              <a:rPr lang="en-GB" dirty="0" err="1"/>
              <a:t>Primoratz</a:t>
            </a:r>
            <a:r>
              <a:rPr lang="en-GB" dirty="0"/>
              <a:t>, I (1989) </a:t>
            </a:r>
            <a:r>
              <a:rPr lang="en-GB" i="1" dirty="0"/>
              <a:t>Justifying Legal Punishment</a:t>
            </a:r>
            <a:r>
              <a:rPr lang="en-GB" dirty="0"/>
              <a:t>, London: Humanists Press International.</a:t>
            </a:r>
          </a:p>
          <a:p>
            <a:pPr>
              <a:spcBef>
                <a:spcPts val="0"/>
              </a:spcBef>
              <a:spcAft>
                <a:spcPts val="0"/>
              </a:spcAft>
            </a:pPr>
            <a:r>
              <a:rPr lang="en-GB" dirty="0" err="1"/>
              <a:t>Restrick</a:t>
            </a:r>
            <a:r>
              <a:rPr lang="en-GB" dirty="0"/>
              <a:t>, B (2021) ‘Theories of responsibility and Punishment in a Causally Determined World’ Thesis, Available at: </a:t>
            </a:r>
            <a:r>
              <a:rPr lang="en-GB" dirty="0">
                <a:hlinkClick r:id="rId4"/>
              </a:rPr>
              <a:t>Theories of Responsibility and Punishment in a Causally Determined World (wm.edu)</a:t>
            </a:r>
            <a:r>
              <a:rPr lang="en-GB" dirty="0"/>
              <a:t> (Accessed: 15/02/2022).</a:t>
            </a:r>
          </a:p>
          <a:p>
            <a:pPr>
              <a:spcBef>
                <a:spcPts val="0"/>
              </a:spcBef>
              <a:spcAft>
                <a:spcPts val="0"/>
              </a:spcAft>
            </a:pPr>
            <a:r>
              <a:rPr lang="en-GB" dirty="0"/>
              <a:t>Smart, A. (1969) ‘Mercy’, in H.B. Acton (ed.) </a:t>
            </a:r>
            <a:r>
              <a:rPr lang="en-GB" i="1" dirty="0"/>
              <a:t>The Philosophy of Punishment</a:t>
            </a:r>
            <a:r>
              <a:rPr lang="en-GB" dirty="0"/>
              <a:t>, Basingstoke: Macmillan.</a:t>
            </a:r>
          </a:p>
          <a:p>
            <a:endParaRPr lang="en-GB" dirty="0"/>
          </a:p>
        </p:txBody>
      </p:sp>
    </p:spTree>
    <p:extLst>
      <p:ext uri="{BB962C8B-B14F-4D97-AF65-F5344CB8AC3E}">
        <p14:creationId xmlns:p14="http://schemas.microsoft.com/office/powerpoint/2010/main" val="310770762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42329FB-E2E3-4628-B29E-660DA9870782}"/>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3999276C-6C98-478D-AB18-E2F65D9B529E}"/>
              </a:ext>
            </a:extLst>
          </p:cNvPr>
          <p:cNvSpPr>
            <a:spLocks noGrp="1"/>
          </p:cNvSpPr>
          <p:nvPr>
            <p:ph idx="1"/>
          </p:nvPr>
        </p:nvSpPr>
        <p:spPr>
          <a:xfrm>
            <a:off x="1097280" y="2108201"/>
            <a:ext cx="10058400" cy="3760891"/>
          </a:xfrm>
        </p:spPr>
        <p:txBody>
          <a:bodyPr>
            <a:normAutofit fontScale="85000" lnSpcReduction="10000"/>
          </a:bodyPr>
          <a:lstStyle/>
          <a:p>
            <a:pPr>
              <a:spcBef>
                <a:spcPts val="0"/>
              </a:spcBef>
              <a:spcAft>
                <a:spcPts val="0"/>
              </a:spcAft>
            </a:pPr>
            <a:r>
              <a:rPr lang="en-GB" dirty="0"/>
              <a:t>Ten, C.L. (1987) </a:t>
            </a:r>
            <a:r>
              <a:rPr lang="en-GB" i="1" dirty="0"/>
              <a:t>Crime, Guilt and Punishment</a:t>
            </a:r>
            <a:r>
              <a:rPr lang="en-GB" dirty="0"/>
              <a:t>, Oxford: Oxford University Press.</a:t>
            </a:r>
          </a:p>
          <a:p>
            <a:pPr>
              <a:spcBef>
                <a:spcPts val="0"/>
              </a:spcBef>
              <a:spcAft>
                <a:spcPts val="0"/>
              </a:spcAft>
            </a:pPr>
            <a:r>
              <a:rPr lang="en-GB" i="1" dirty="0"/>
              <a:t>The Floud Report </a:t>
            </a:r>
            <a:r>
              <a:rPr lang="en-GB" dirty="0"/>
              <a:t>1981</a:t>
            </a:r>
          </a:p>
          <a:p>
            <a:pPr>
              <a:spcBef>
                <a:spcPts val="0"/>
              </a:spcBef>
              <a:spcAft>
                <a:spcPts val="0"/>
              </a:spcAft>
            </a:pPr>
            <a:r>
              <a:rPr lang="en-GB" i="1" dirty="0"/>
              <a:t>The Royal Commission </a:t>
            </a:r>
            <a:r>
              <a:rPr lang="en-GB" dirty="0"/>
              <a:t>1967</a:t>
            </a:r>
          </a:p>
          <a:p>
            <a:pPr>
              <a:spcBef>
                <a:spcPts val="0"/>
              </a:spcBef>
              <a:spcAft>
                <a:spcPts val="0"/>
              </a:spcAft>
            </a:pPr>
            <a:r>
              <a:rPr lang="en-GB" dirty="0"/>
              <a:t>Von Hirsch, A. (1976) </a:t>
            </a:r>
            <a:r>
              <a:rPr lang="en-GB" i="1" dirty="0"/>
              <a:t>Doing Justice: The Choice of Punishments, Report of the Committee for the Study of Incarceration</a:t>
            </a:r>
            <a:r>
              <a:rPr lang="en-GB" dirty="0"/>
              <a:t>, New York: Hill &amp; Wang.</a:t>
            </a:r>
          </a:p>
          <a:p>
            <a:pPr>
              <a:spcBef>
                <a:spcPts val="0"/>
              </a:spcBef>
              <a:spcAft>
                <a:spcPts val="0"/>
              </a:spcAft>
            </a:pPr>
            <a:r>
              <a:rPr lang="en-GB" dirty="0"/>
              <a:t>Walker, N. (1980) </a:t>
            </a:r>
            <a:r>
              <a:rPr lang="en-GB" i="1" dirty="0"/>
              <a:t>Punishment, Danger and Stigma: The Morality of Criminal Justice</a:t>
            </a:r>
            <a:r>
              <a:rPr lang="en-GB" dirty="0"/>
              <a:t>, Oxford: Basil Blackwell.</a:t>
            </a:r>
          </a:p>
          <a:p>
            <a:pPr>
              <a:spcBef>
                <a:spcPts val="0"/>
              </a:spcBef>
              <a:spcAft>
                <a:spcPts val="0"/>
              </a:spcAft>
            </a:pPr>
            <a:r>
              <a:rPr lang="en-GB" dirty="0"/>
              <a:t>Walker, N. (1985) </a:t>
            </a:r>
            <a:r>
              <a:rPr lang="en-GB" i="1" dirty="0"/>
              <a:t>Sentencing – Theory, Law and Practice</a:t>
            </a:r>
            <a:r>
              <a:rPr lang="en-GB" dirty="0"/>
              <a:t>, London: Butterworths.</a:t>
            </a:r>
          </a:p>
          <a:p>
            <a:pPr>
              <a:spcBef>
                <a:spcPts val="0"/>
              </a:spcBef>
              <a:spcAft>
                <a:spcPts val="0"/>
              </a:spcAft>
            </a:pPr>
            <a:r>
              <a:rPr lang="en-GB" dirty="0"/>
              <a:t>Walker, N. (1991) </a:t>
            </a:r>
            <a:r>
              <a:rPr lang="en-GB" i="1" dirty="0"/>
              <a:t>Why Punish?, </a:t>
            </a:r>
            <a:r>
              <a:rPr lang="en-GB" dirty="0"/>
              <a:t>Oxford: Oxford University Press. </a:t>
            </a:r>
          </a:p>
          <a:p>
            <a:pPr>
              <a:spcBef>
                <a:spcPts val="0"/>
              </a:spcBef>
              <a:spcAft>
                <a:spcPts val="0"/>
              </a:spcAft>
            </a:pPr>
            <a:r>
              <a:rPr lang="en-GB" dirty="0"/>
              <a:t>Ward, T &amp; </a:t>
            </a:r>
            <a:r>
              <a:rPr lang="en-GB" dirty="0" err="1"/>
              <a:t>Langlans</a:t>
            </a:r>
            <a:r>
              <a:rPr lang="en-GB" dirty="0"/>
              <a:t> R (2009) ‘Repairing the rupture: Restorative justice and the rehabilitation of offenders’, </a:t>
            </a:r>
            <a:r>
              <a:rPr lang="en-GB" i="1" dirty="0"/>
              <a:t>Aggression and Violent Behaviour</a:t>
            </a:r>
            <a:r>
              <a:rPr lang="en-GB" dirty="0"/>
              <a:t>, Vol., 14., pp. 205-214. Available at:  Ward_2009.pdf (antoniocasella.eu) (Accessed: 15/02/2022).</a:t>
            </a:r>
          </a:p>
          <a:p>
            <a:pPr>
              <a:spcBef>
                <a:spcPts val="0"/>
              </a:spcBef>
              <a:spcAft>
                <a:spcPts val="0"/>
              </a:spcAft>
            </a:pPr>
            <a:r>
              <a:rPr lang="en-GB" dirty="0"/>
              <a:t>Weaver, B (2019) ‘Understanding Desistance: A Critical Review of Theories of Desistance’ </a:t>
            </a:r>
            <a:r>
              <a:rPr lang="en-GB" i="1" dirty="0"/>
              <a:t>Psychology, Crime &amp; Law</a:t>
            </a:r>
            <a:r>
              <a:rPr lang="en-GB" dirty="0"/>
              <a:t>,  Vol, 23., No. 6., pp. 641-658. Available at: Understanding desistance: a critical review of theories of desistance: Psychology, Crime &amp; Law: Vol 25, No 6 (tandfonline.com) (Accessed: 15/02/2022).</a:t>
            </a:r>
          </a:p>
          <a:p>
            <a:pPr>
              <a:spcBef>
                <a:spcPts val="0"/>
              </a:spcBef>
              <a:spcAft>
                <a:spcPts val="0"/>
              </a:spcAft>
            </a:pPr>
            <a:r>
              <a:rPr lang="en-GB" dirty="0"/>
              <a:t>Wilson, J.Q.  (1963) </a:t>
            </a:r>
            <a:r>
              <a:rPr lang="en-GB" i="1" dirty="0"/>
              <a:t>The Plague in Shakespeare’s London</a:t>
            </a:r>
            <a:r>
              <a:rPr lang="en-GB" dirty="0"/>
              <a:t>, London: Oxford University Press. </a:t>
            </a:r>
          </a:p>
          <a:p>
            <a:endParaRPr lang="en-GB" dirty="0"/>
          </a:p>
        </p:txBody>
      </p:sp>
    </p:spTree>
    <p:extLst>
      <p:ext uri="{BB962C8B-B14F-4D97-AF65-F5344CB8AC3E}">
        <p14:creationId xmlns:p14="http://schemas.microsoft.com/office/powerpoint/2010/main" val="2486621996"/>
      </p:ext>
    </p:extLst>
  </p:cSld>
  <p:clrMapOvr>
    <a:masterClrMapping/>
  </p:clrMapOvr>
</p:sld>
</file>

<file path=ppt/theme/theme1.xml><?xml version="1.0" encoding="utf-8"?>
<a:theme xmlns:a="http://schemas.openxmlformats.org/drawingml/2006/main" name="1_Retrospect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{01883422-5C85-479C-9190-9143EF261E90}tf56160789_win32</Template>
  <TotalTime>115</TotalTime>
  <Words>6848</Words>
  <Application>Microsoft Office PowerPoint</Application>
  <PresentationFormat>Widescreen</PresentationFormat>
  <Paragraphs>789</Paragraphs>
  <Slides>88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88</vt:i4>
      </vt:variant>
    </vt:vector>
  </HeadingPairs>
  <TitlesOfParts>
    <vt:vector size="92" baseType="lpstr">
      <vt:lpstr>Bookman Old Style</vt:lpstr>
      <vt:lpstr>Calibri</vt:lpstr>
      <vt:lpstr>Franklin Gothic Book</vt:lpstr>
      <vt:lpstr>1_RetrospectVTI</vt:lpstr>
      <vt:lpstr>ECSO6002: Restoration &amp; Equality</vt:lpstr>
      <vt:lpstr>Punishment: For What Purpose?</vt:lpstr>
      <vt:lpstr>Models of Justice</vt:lpstr>
      <vt:lpstr>The Purpose of Punishment</vt:lpstr>
      <vt:lpstr>The Purpose of Punishment</vt:lpstr>
      <vt:lpstr>The Purpose of Punishment </vt:lpstr>
      <vt:lpstr>Punishment</vt:lpstr>
      <vt:lpstr>The Seven Features of Punishment</vt:lpstr>
      <vt:lpstr>Utilitarianism</vt:lpstr>
      <vt:lpstr>Utilitarianism</vt:lpstr>
      <vt:lpstr>Utilitarianism:  Act Based</vt:lpstr>
      <vt:lpstr>Utilitarianism:  Rule Based</vt:lpstr>
      <vt:lpstr>Utilitarianism: Goal-Based Theory </vt:lpstr>
      <vt:lpstr>Utilitarianisms: Consequentialist </vt:lpstr>
      <vt:lpstr>Utilitarianism: Criticisms</vt:lpstr>
      <vt:lpstr>Deterrence</vt:lpstr>
      <vt:lpstr>Deterrence</vt:lpstr>
      <vt:lpstr>Deterrence: Cost Benefit Analysis</vt:lpstr>
      <vt:lpstr>Deterrence: External and Internal Forces</vt:lpstr>
      <vt:lpstr>Deterrence</vt:lpstr>
      <vt:lpstr>Deterrence: Fear of Punishment</vt:lpstr>
      <vt:lpstr>General Deterrence: Criticisms </vt:lpstr>
      <vt:lpstr>Individual Deterrence: Criticisms </vt:lpstr>
      <vt:lpstr>Incapacitation</vt:lpstr>
      <vt:lpstr>Incapacitation </vt:lpstr>
      <vt:lpstr>Incapacitation: Effectiveness</vt:lpstr>
      <vt:lpstr>Incapacitation: Effectiveness</vt:lpstr>
      <vt:lpstr>Incapacitation: Identification of Offenders</vt:lpstr>
      <vt:lpstr>Incapacitation: Effectiveness</vt:lpstr>
      <vt:lpstr>Incapacitation: The Floud Report 1981</vt:lpstr>
      <vt:lpstr>Incapacitation: The Floud Report 1981</vt:lpstr>
      <vt:lpstr>Incapacitation: Predictability </vt:lpstr>
      <vt:lpstr>Incapacitation: Criticisms </vt:lpstr>
      <vt:lpstr>Incapacitation: Criticism </vt:lpstr>
      <vt:lpstr>Determinism</vt:lpstr>
      <vt:lpstr>Determinism</vt:lpstr>
      <vt:lpstr> Early Causal Determinism</vt:lpstr>
      <vt:lpstr>Early Causal Determinism</vt:lpstr>
      <vt:lpstr>Later Causal Determinism </vt:lpstr>
      <vt:lpstr>Later Causal Determinism </vt:lpstr>
      <vt:lpstr>Determinism: Criticisms </vt:lpstr>
      <vt:lpstr>Rehabilitation </vt:lpstr>
      <vt:lpstr>Rehabilitation </vt:lpstr>
      <vt:lpstr>Rehabilitation </vt:lpstr>
      <vt:lpstr>Rehabilitation: Linked to Determinism </vt:lpstr>
      <vt:lpstr>Rehabilitation: Medical Model</vt:lpstr>
      <vt:lpstr>Rehabilitation: The State’s Role</vt:lpstr>
      <vt:lpstr>Rehabilitation: Start Here Crime and Deprivation</vt:lpstr>
      <vt:lpstr>Rehabilitation: Main Tenants </vt:lpstr>
      <vt:lpstr>Rehabilitation: Main Tenants </vt:lpstr>
      <vt:lpstr>Rehabilitation: Progressive and Humanitarian</vt:lpstr>
      <vt:lpstr>Rehabilitation: Criticisms </vt:lpstr>
      <vt:lpstr>Rehabilitation: Criticisms from the New Right</vt:lpstr>
      <vt:lpstr>Rehabilitation: Further Criticisms </vt:lpstr>
      <vt:lpstr>Rehabilitation: Criticisms</vt:lpstr>
      <vt:lpstr>Rehabilitation: From Nothing Works to What Works</vt:lpstr>
      <vt:lpstr>Rehabilitation: The Revised Model</vt:lpstr>
      <vt:lpstr>Rehabilitation: State Obligation </vt:lpstr>
      <vt:lpstr>Retribution</vt:lpstr>
      <vt:lpstr>Retribution</vt:lpstr>
      <vt:lpstr>Retribution</vt:lpstr>
      <vt:lpstr>Retribution: Two Wills</vt:lpstr>
      <vt:lpstr>Retribution: Just, Right and Necessary </vt:lpstr>
      <vt:lpstr>Retribution</vt:lpstr>
      <vt:lpstr>Retribution: The Balance of Reciprocity</vt:lpstr>
      <vt:lpstr>Retribution: This is NOT Revenge</vt:lpstr>
      <vt:lpstr>Retribution: They Deserve It!</vt:lpstr>
      <vt:lpstr>Just Deserts</vt:lpstr>
      <vt:lpstr>Just Deserts: Linked to Retribution</vt:lpstr>
      <vt:lpstr>Just Deserts: Justice Model</vt:lpstr>
      <vt:lpstr>Just Deserts: Reasons of Morality</vt:lpstr>
      <vt:lpstr>Just Deserts: </vt:lpstr>
      <vt:lpstr>Just Deserts: Due Process</vt:lpstr>
      <vt:lpstr>Just Deserts: Criticisms</vt:lpstr>
      <vt:lpstr>Just Deserts: Criticisms </vt:lpstr>
      <vt:lpstr>Reparation</vt:lpstr>
      <vt:lpstr>Reparation</vt:lpstr>
      <vt:lpstr>Reparation: Repairing</vt:lpstr>
      <vt:lpstr>Reparation: Restorative Justice</vt:lpstr>
      <vt:lpstr>Restitution </vt:lpstr>
      <vt:lpstr>Restitution</vt:lpstr>
      <vt:lpstr>Restitution: Redressing the Balance</vt:lpstr>
      <vt:lpstr>Restitution: Pure Form</vt:lpstr>
      <vt:lpstr>Restitution: Punitive Form</vt:lpstr>
      <vt:lpstr>Reference List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ECSO6002: Cimre</dc:title>
  <dc:creator>Caroline Lohmann-Hancock</dc:creator>
  <cp:lastModifiedBy>Caroline Lohmann-Hancock</cp:lastModifiedBy>
  <cp:revision>20</cp:revision>
  <dcterms:created xsi:type="dcterms:W3CDTF">2021-11-18T12:34:28Z</dcterms:created>
  <dcterms:modified xsi:type="dcterms:W3CDTF">2022-03-23T15:38:17Z</dcterms:modified>
</cp:coreProperties>
</file>