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59" r:id="rId3"/>
    <p:sldId id="260" r:id="rId4"/>
    <p:sldId id="281" r:id="rId5"/>
    <p:sldId id="282" r:id="rId6"/>
    <p:sldId id="283" r:id="rId7"/>
    <p:sldId id="262" r:id="rId8"/>
    <p:sldId id="261" r:id="rId9"/>
    <p:sldId id="263" r:id="rId10"/>
    <p:sldId id="264" r:id="rId11"/>
    <p:sldId id="265" r:id="rId12"/>
    <p:sldId id="266" r:id="rId13"/>
    <p:sldId id="267" r:id="rId14"/>
    <p:sldId id="268" r:id="rId15"/>
    <p:sldId id="269" r:id="rId16"/>
    <p:sldId id="270" r:id="rId17"/>
    <p:sldId id="271" r:id="rId18"/>
    <p:sldId id="272" r:id="rId19"/>
    <p:sldId id="285" r:id="rId20"/>
    <p:sldId id="273" r:id="rId21"/>
    <p:sldId id="274" r:id="rId22"/>
    <p:sldId id="275" r:id="rId23"/>
    <p:sldId id="276" r:id="rId24"/>
    <p:sldId id="277" r:id="rId25"/>
    <p:sldId id="278" r:id="rId26"/>
    <p:sldId id="279" r:id="rId27"/>
    <p:sldId id="280" r:id="rId28"/>
    <p:sldId id="284"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07" autoAdjust="0"/>
    <p:restoredTop sz="77536" autoAdjust="0"/>
  </p:normalViewPr>
  <p:slideViewPr>
    <p:cSldViewPr>
      <p:cViewPr varScale="1">
        <p:scale>
          <a:sx n="85" d="100"/>
          <a:sy n="85" d="100"/>
        </p:scale>
        <p:origin x="-58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B417D76-FED3-478E-A2FB-4C10AB49C128}" type="datetimeFigureOut">
              <a:rPr lang="en-GB" smtClean="0"/>
              <a:pPr/>
              <a:t>13/11/2013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F91B7D1-9700-48A6-8CF7-4018897818C1}" type="slidenum">
              <a:rPr lang="en-GB" smtClean="0"/>
              <a:pPr/>
              <a:t>‹#›</a:t>
            </a:fld>
            <a:endParaRPr lang="en-GB"/>
          </a:p>
        </p:txBody>
      </p:sp>
    </p:spTree>
    <p:extLst>
      <p:ext uri="{BB962C8B-B14F-4D97-AF65-F5344CB8AC3E}">
        <p14:creationId xmlns:p14="http://schemas.microsoft.com/office/powerpoint/2010/main" val="1844399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800"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you have</a:t>
            </a:r>
            <a:r>
              <a:rPr lang="en-GB" baseline="0" dirty="0" smtClean="0"/>
              <a:t> had your performance appraisal and you have been given set objectives to meet, for example you need to improve your use of office 2010, you need to improve your telephone manner but how do you go about doing achieving this? Its all about learning &amp; development.....</a:t>
            </a:r>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High performing</a:t>
            </a:r>
            <a:r>
              <a:rPr lang="en-GB" baseline="0" dirty="0" smtClean="0"/>
              <a:t> working practices is when a cluster of hr practices work together and have a positive impact on employee performance and have an overall positive impact on the business as a whole.  </a:t>
            </a:r>
          </a:p>
          <a:p>
            <a:endParaRPr lang="en-GB" baseline="0" dirty="0" smtClean="0"/>
          </a:p>
          <a:p>
            <a:r>
              <a:rPr lang="en-GB" baseline="0" dirty="0" smtClean="0"/>
              <a:t>By proving that there is  connection between HR practices and the positive impact it has on employees demonstrates how the HR department can be seen as a department which adds value to an organisation. </a:t>
            </a:r>
          </a:p>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8</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a:t>
            </a:r>
            <a:r>
              <a:rPr lang="en-GB" baseline="0" dirty="0" smtClean="0"/>
              <a:t> the qualifications you do are related to your work, its all about having a talented, skilled &amp; capable workforce.</a:t>
            </a:r>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9</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However</a:t>
            </a:r>
            <a:r>
              <a:rPr lang="en-GB" baseline="0" dirty="0" smtClean="0"/>
              <a:t> in 2006 the Leitch report was released and this is a report which was commissioned by the government to investigate what could be done in order alleviate the growing skills problem in the country</a:t>
            </a:r>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10</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18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sz="1400" baseline="0" dirty="0" smtClean="0"/>
          </a:p>
          <a:p>
            <a:endParaRPr lang="en-GB" sz="1400"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20</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21</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E-learning has been defined as “ learning that is delivered, enabled or mediated by electronic technology” ( </a:t>
            </a:r>
            <a:r>
              <a:rPr lang="en-GB" sz="1200" dirty="0" err="1" smtClean="0"/>
              <a:t>Solman</a:t>
            </a:r>
            <a:r>
              <a:rPr lang="en-GB" sz="1200" dirty="0" smtClean="0"/>
              <a:t> &amp; </a:t>
            </a:r>
            <a:r>
              <a:rPr lang="en-GB" sz="1200" dirty="0" err="1" smtClean="0"/>
              <a:t>Rolph</a:t>
            </a:r>
            <a:r>
              <a:rPr lang="en-GB" sz="1200" dirty="0" smtClean="0"/>
              <a:t>, 2003) and by 2009 the CIPD reported that 46% of organisations had started using e-learning</a:t>
            </a:r>
            <a:r>
              <a:rPr lang="en-GB" dirty="0" smtClean="0"/>
              <a:t>.</a:t>
            </a:r>
          </a:p>
          <a:p>
            <a:endParaRPr lang="en-GB" dirty="0" smtClean="0"/>
          </a:p>
          <a:p>
            <a:endParaRPr lang="en-GB" dirty="0" smtClean="0"/>
          </a:p>
          <a:p>
            <a:endParaRPr lang="en-GB" dirty="0" smtClean="0"/>
          </a:p>
          <a:p>
            <a:r>
              <a:rPr lang="en-GB" dirty="0" smtClean="0"/>
              <a:t>Hammond in 2001, said of CISIO who are constantly </a:t>
            </a:r>
            <a:r>
              <a:rPr lang="en-GB" dirty="0" err="1" smtClean="0"/>
              <a:t>launcing</a:t>
            </a:r>
            <a:r>
              <a:rPr lang="en-GB" dirty="0" smtClean="0"/>
              <a:t> new IT-Based products. The company has moved from having</a:t>
            </a:r>
            <a:r>
              <a:rPr lang="en-GB" baseline="0" dirty="0" smtClean="0"/>
              <a:t> 90% of their training sessions in a class environment for its sales reps to 80% online training  this is so that large number of representatives can receive training as soon as the product is launched.</a:t>
            </a:r>
          </a:p>
          <a:p>
            <a:endParaRPr lang="en-GB" baseline="0" dirty="0" smtClean="0"/>
          </a:p>
          <a:p>
            <a:r>
              <a:rPr lang="en-GB" baseline="0" dirty="0" smtClean="0"/>
              <a:t>The London Underground has also moved towards this area of training.</a:t>
            </a:r>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24</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Lack of access to computers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 way to improve the perception</a:t>
            </a:r>
            <a:r>
              <a:rPr lang="en-GB" baseline="0" dirty="0" smtClean="0"/>
              <a:t> of e-learning is to have blended learning this is when you combine various e-learning courses/sessions with face to face learning experiences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As undergraduate computing &amp; business students which learning and development method would you find more while, why</a:t>
            </a:r>
            <a:endParaRPr lang="en-GB" dirty="0"/>
          </a:p>
        </p:txBody>
      </p:sp>
      <p:sp>
        <p:nvSpPr>
          <p:cNvPr id="4" name="Slide Number Placeholder 3"/>
          <p:cNvSpPr>
            <a:spLocks noGrp="1"/>
          </p:cNvSpPr>
          <p:nvPr>
            <p:ph type="sldNum" sz="quarter" idx="10"/>
          </p:nvPr>
        </p:nvSpPr>
        <p:spPr/>
        <p:txBody>
          <a:bodyPr/>
          <a:lstStyle/>
          <a:p>
            <a:fld id="{FF91B7D1-9700-48A6-8CF7-4018897818C1}" type="slidenum">
              <a:rPr lang="en-GB" smtClean="0"/>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C2CC5E77-08D1-4DA8-A633-5EC1D34C8E93}" type="datetimeFigureOut">
              <a:rPr lang="en-GB" smtClean="0"/>
              <a:pPr/>
              <a:t>13/11/2013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92ECB36D-94C1-4F57-8790-6B6E6F25214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2CC5E77-08D1-4DA8-A633-5EC1D34C8E93}" type="datetimeFigureOut">
              <a:rPr lang="en-GB" smtClean="0"/>
              <a:pPr/>
              <a:t>13/11/2013</a:t>
            </a:fld>
            <a:endParaRPr lang="en-GB"/>
          </a:p>
        </p:txBody>
      </p:sp>
      <p:sp>
        <p:nvSpPr>
          <p:cNvPr id="9" name="Slide Number Placeholder 8"/>
          <p:cNvSpPr>
            <a:spLocks noGrp="1"/>
          </p:cNvSpPr>
          <p:nvPr>
            <p:ph type="sldNum" sz="quarter" idx="15"/>
          </p:nvPr>
        </p:nvSpPr>
        <p:spPr/>
        <p:txBody>
          <a:bodyPr rtlCol="0"/>
          <a:lstStyle/>
          <a:p>
            <a:fld id="{92ECB36D-94C1-4F57-8790-6B6E6F252146}"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2CC5E77-08D1-4DA8-A633-5EC1D34C8E93}" type="datetimeFigureOut">
              <a:rPr lang="en-GB" smtClean="0"/>
              <a:pPr/>
              <a:t>13/11/2013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92ECB36D-94C1-4F57-8790-6B6E6F25214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2CC5E77-08D1-4DA8-A633-5EC1D34C8E93}" type="datetimeFigureOut">
              <a:rPr lang="en-GB" smtClean="0"/>
              <a:pPr/>
              <a:t>13/11/2013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ECB36D-94C1-4F57-8790-6B6E6F252146}"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C2CC5E77-08D1-4DA8-A633-5EC1D34C8E93}" type="datetimeFigureOut">
              <a:rPr lang="en-GB" smtClean="0"/>
              <a:pPr/>
              <a:t>13/11/2013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ECB36D-94C1-4F57-8790-6B6E6F252146}"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C2CC5E77-08D1-4DA8-A633-5EC1D34C8E93}" type="datetimeFigureOut">
              <a:rPr lang="en-GB" smtClean="0"/>
              <a:pPr/>
              <a:t>13/11/2013</a:t>
            </a:fld>
            <a:endParaRPr lang="en-GB"/>
          </a:p>
        </p:txBody>
      </p:sp>
      <p:sp>
        <p:nvSpPr>
          <p:cNvPr id="7" name="Slide Number Placeholder 6"/>
          <p:cNvSpPr>
            <a:spLocks noGrp="1"/>
          </p:cNvSpPr>
          <p:nvPr>
            <p:ph type="sldNum" sz="quarter" idx="11"/>
          </p:nvPr>
        </p:nvSpPr>
        <p:spPr/>
        <p:txBody>
          <a:bodyPr rtlCol="0"/>
          <a:lstStyle/>
          <a:p>
            <a:fld id="{92ECB36D-94C1-4F57-8790-6B6E6F252146}"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CC5E77-08D1-4DA8-A633-5EC1D34C8E93}" type="datetimeFigureOut">
              <a:rPr lang="en-GB" smtClean="0"/>
              <a:pPr/>
              <a:t>13/11/2013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ECB36D-94C1-4F57-8790-6B6E6F25214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C2CC5E77-08D1-4DA8-A633-5EC1D34C8E93}" type="datetimeFigureOut">
              <a:rPr lang="en-GB" smtClean="0"/>
              <a:pPr/>
              <a:t>13/11/2013</a:t>
            </a:fld>
            <a:endParaRPr lang="en-GB"/>
          </a:p>
        </p:txBody>
      </p:sp>
      <p:sp>
        <p:nvSpPr>
          <p:cNvPr id="22" name="Slide Number Placeholder 21"/>
          <p:cNvSpPr>
            <a:spLocks noGrp="1"/>
          </p:cNvSpPr>
          <p:nvPr>
            <p:ph type="sldNum" sz="quarter" idx="15"/>
          </p:nvPr>
        </p:nvSpPr>
        <p:spPr/>
        <p:txBody>
          <a:bodyPr rtlCol="0"/>
          <a:lstStyle/>
          <a:p>
            <a:fld id="{92ECB36D-94C1-4F57-8790-6B6E6F252146}"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2CC5E77-08D1-4DA8-A633-5EC1D34C8E93}" type="datetimeFigureOut">
              <a:rPr lang="en-GB" smtClean="0"/>
              <a:pPr/>
              <a:t>13/11/2013</a:t>
            </a:fld>
            <a:endParaRPr lang="en-GB"/>
          </a:p>
        </p:txBody>
      </p:sp>
      <p:sp>
        <p:nvSpPr>
          <p:cNvPr id="18" name="Slide Number Placeholder 17"/>
          <p:cNvSpPr>
            <a:spLocks noGrp="1"/>
          </p:cNvSpPr>
          <p:nvPr>
            <p:ph type="sldNum" sz="quarter" idx="11"/>
          </p:nvPr>
        </p:nvSpPr>
        <p:spPr/>
        <p:txBody>
          <a:bodyPr rtlCol="0"/>
          <a:lstStyle/>
          <a:p>
            <a:fld id="{92ECB36D-94C1-4F57-8790-6B6E6F252146}"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2CC5E77-08D1-4DA8-A633-5EC1D34C8E93}" type="datetimeFigureOut">
              <a:rPr lang="en-GB" smtClean="0"/>
              <a:pPr/>
              <a:t>13/11/2013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CB36D-94C1-4F57-8790-6B6E6F25214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2CC5E77-08D1-4DA8-A633-5EC1D34C8E93}" type="datetimeFigureOut">
              <a:rPr lang="en-GB" smtClean="0"/>
              <a:pPr/>
              <a:t>13/11/2013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ECB36D-94C1-4F57-8790-6B6E6F25214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2CC5E77-08D1-4DA8-A633-5EC1D34C8E93}" type="datetimeFigureOut">
              <a:rPr lang="en-GB" smtClean="0"/>
              <a:pPr/>
              <a:t>13/11/2013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92ECB36D-94C1-4F57-8790-6B6E6F25214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delni.gov.uk/leitch_finalreport051206%5b1%5d-2.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delni.gov.uk/leitch_finalreport051206%5b1%5d-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a:r>
            <a:br>
              <a:rPr lang="en-GB" dirty="0" smtClean="0"/>
            </a:br>
            <a:r>
              <a:rPr lang="en-GB" dirty="0" smtClean="0"/>
              <a:t/>
            </a:r>
            <a:br>
              <a:rPr lang="en-GB" dirty="0" smtClean="0"/>
            </a:br>
            <a:r>
              <a:rPr lang="en-GB" dirty="0" smtClean="0"/>
              <a:t>Performance Management: </a:t>
            </a:r>
            <a:br>
              <a:rPr lang="en-GB" dirty="0" smtClean="0"/>
            </a:br>
            <a:r>
              <a:rPr lang="en-GB" dirty="0" smtClean="0"/>
              <a:t/>
            </a:r>
            <a:br>
              <a:rPr lang="en-GB" dirty="0" smtClean="0"/>
            </a:br>
            <a:r>
              <a:rPr lang="en-GB" dirty="0" smtClean="0"/>
              <a:t>Learning &amp; Development</a:t>
            </a:r>
            <a:br>
              <a:rPr lang="en-GB" dirty="0" smtClean="0"/>
            </a:br>
            <a:endParaRPr lang="en-GB" dirty="0"/>
          </a:p>
        </p:txBody>
      </p:sp>
      <p:sp>
        <p:nvSpPr>
          <p:cNvPr id="3" name="Subtitle 2"/>
          <p:cNvSpPr>
            <a:spLocks noGrp="1"/>
          </p:cNvSpPr>
          <p:nvPr>
            <p:ph type="subTitle" idx="1"/>
          </p:nvPr>
        </p:nvSpPr>
        <p:spPr/>
        <p:txBody>
          <a:bodyPr/>
          <a:lstStyle/>
          <a:p>
            <a:r>
              <a:rPr lang="en-GB" dirty="0" smtClean="0"/>
              <a:t>BSc Business Information Technology Year 3</a:t>
            </a:r>
          </a:p>
          <a:p>
            <a:r>
              <a:rPr lang="en-GB" dirty="0" smtClean="0"/>
              <a:t>Week 4</a:t>
            </a:r>
          </a:p>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Classes schedule for the next few weeks</a:t>
            </a:r>
            <a:endParaRPr lang="en-GB" dirty="0"/>
          </a:p>
        </p:txBody>
      </p:sp>
      <p:pic>
        <p:nvPicPr>
          <p:cNvPr id="4" name="Content Placeholder 3" descr="fe953f4be8514df0a3c5a11d3e998bb8_AdPanel.jpg"/>
          <p:cNvPicPr>
            <a:picLocks noGrp="1" noChangeAspect="1"/>
          </p:cNvPicPr>
          <p:nvPr isPhoto="1">
            <p:ph sz="quarter" idx="1"/>
          </p:nvPr>
        </p:nvPicPr>
        <p:blipFill>
          <a:blip r:embed="rId3" cstate="print">
            <a:lum/>
          </a:blip>
          <a:stretch>
            <a:fillRect/>
          </a:stretch>
        </p:blipFill>
        <p:spPr>
          <a:xfrm>
            <a:off x="1144984" y="1600200"/>
            <a:ext cx="6092031" cy="4873625"/>
          </a:xfrm>
          <a:prstGeom prst="rect">
            <a:avLst/>
          </a:prstGeom>
          <a:noFill/>
          <a:ln>
            <a:noFill/>
          </a:ln>
        </p:spPr>
      </p:pic>
      <p:sp>
        <p:nvSpPr>
          <p:cNvPr id="5" name="TextBox 4"/>
          <p:cNvSpPr txBox="1"/>
          <p:nvPr/>
        </p:nvSpPr>
        <p:spPr>
          <a:xfrm>
            <a:off x="2987824" y="2780928"/>
            <a:ext cx="2304256" cy="646331"/>
          </a:xfrm>
          <a:prstGeom prst="rect">
            <a:avLst/>
          </a:prstGeom>
          <a:noFill/>
        </p:spPr>
        <p:txBody>
          <a:bodyPr wrap="square" rtlCol="0">
            <a:spAutoFit/>
          </a:bodyPr>
          <a:lstStyle/>
          <a:p>
            <a:pPr algn="ctr"/>
            <a:r>
              <a:rPr lang="en-GB" dirty="0" smtClean="0"/>
              <a:t>Performance Management</a:t>
            </a:r>
            <a:endParaRPr lang="en-GB" dirty="0"/>
          </a:p>
        </p:txBody>
      </p:sp>
      <p:sp>
        <p:nvSpPr>
          <p:cNvPr id="6" name="TextBox 5"/>
          <p:cNvSpPr txBox="1"/>
          <p:nvPr/>
        </p:nvSpPr>
        <p:spPr>
          <a:xfrm>
            <a:off x="1619672" y="4653136"/>
            <a:ext cx="1800200" cy="646331"/>
          </a:xfrm>
          <a:prstGeom prst="rect">
            <a:avLst/>
          </a:prstGeom>
          <a:noFill/>
        </p:spPr>
        <p:txBody>
          <a:bodyPr wrap="square" rtlCol="0">
            <a:spAutoFit/>
          </a:bodyPr>
          <a:lstStyle/>
          <a:p>
            <a:r>
              <a:rPr lang="en-GB" dirty="0" smtClean="0"/>
              <a:t>Learning &amp; Development</a:t>
            </a:r>
            <a:endParaRPr lang="en-GB" dirty="0"/>
          </a:p>
        </p:txBody>
      </p:sp>
      <p:sp>
        <p:nvSpPr>
          <p:cNvPr id="7" name="TextBox 6"/>
          <p:cNvSpPr txBox="1"/>
          <p:nvPr/>
        </p:nvSpPr>
        <p:spPr>
          <a:xfrm>
            <a:off x="5148064" y="4437112"/>
            <a:ext cx="1656184" cy="646331"/>
          </a:xfrm>
          <a:prstGeom prst="rect">
            <a:avLst/>
          </a:prstGeom>
          <a:noFill/>
        </p:spPr>
        <p:txBody>
          <a:bodyPr wrap="square" rtlCol="0">
            <a:spAutoFit/>
          </a:bodyPr>
          <a:lstStyle/>
          <a:p>
            <a:r>
              <a:rPr lang="en-GB" dirty="0" smtClean="0"/>
              <a:t>Employee Motivation </a:t>
            </a:r>
            <a:endParaRPr lang="en-GB" dirty="0"/>
          </a:p>
        </p:txBody>
      </p:sp>
      <p:sp>
        <p:nvSpPr>
          <p:cNvPr id="8" name="TextBox 7"/>
          <p:cNvSpPr txBox="1"/>
          <p:nvPr/>
        </p:nvSpPr>
        <p:spPr>
          <a:xfrm>
            <a:off x="4716016" y="5661248"/>
            <a:ext cx="2160240" cy="646331"/>
          </a:xfrm>
          <a:prstGeom prst="rect">
            <a:avLst/>
          </a:prstGeom>
          <a:noFill/>
        </p:spPr>
        <p:txBody>
          <a:bodyPr wrap="square" rtlCol="0">
            <a:spAutoFit/>
          </a:bodyPr>
          <a:lstStyle/>
          <a:p>
            <a:r>
              <a:rPr lang="en-GB" dirty="0" smtClean="0"/>
              <a:t>Employee Engagement</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22114"/>
          </a:xfrm>
        </p:spPr>
        <p:txBody>
          <a:bodyPr>
            <a:normAutofit fontScale="90000"/>
          </a:bodyPr>
          <a:lstStyle/>
          <a:p>
            <a:pPr algn="ctr"/>
            <a:r>
              <a:rPr lang="en-GB" dirty="0" smtClean="0"/>
              <a:t>A model for Performance management for the Individual Employee</a:t>
            </a:r>
            <a:endParaRPr lang="en-GB" dirty="0"/>
          </a:p>
        </p:txBody>
      </p:sp>
      <p:pic>
        <p:nvPicPr>
          <p:cNvPr id="4" name="Content Placeholder 3" descr="Capture.PNG"/>
          <p:cNvPicPr>
            <a:picLocks noGrp="1" noChangeAspect="1"/>
          </p:cNvPicPr>
          <p:nvPr>
            <p:ph sz="quarter" idx="1"/>
          </p:nvPr>
        </p:nvPicPr>
        <p:blipFill>
          <a:blip r:embed="rId3" cstate="print"/>
          <a:stretch>
            <a:fillRect/>
          </a:stretch>
        </p:blipFill>
        <p:spPr>
          <a:xfrm rot="5400000">
            <a:off x="1607900" y="704468"/>
            <a:ext cx="5352135" cy="6624736"/>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Performance Appraisals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solidFill>
                  <a:srgbClr val="FF0000"/>
                </a:solidFill>
              </a:rPr>
              <a:t>What do you think the performance appraisal is?</a:t>
            </a:r>
          </a:p>
          <a:p>
            <a:pPr>
              <a:buNone/>
            </a:pPr>
            <a:r>
              <a:rPr lang="en-GB" dirty="0" smtClean="0">
                <a:solidFill>
                  <a:srgbClr val="FF0000"/>
                </a:solidFill>
              </a:rPr>
              <a:t>         </a:t>
            </a:r>
          </a:p>
          <a:p>
            <a:pPr>
              <a:buNone/>
            </a:pPr>
            <a:r>
              <a:rPr lang="en-GB" dirty="0" smtClean="0"/>
              <a:t>    A </a:t>
            </a:r>
            <a:r>
              <a:rPr lang="en-GB" b="1" u="sng" dirty="0" smtClean="0"/>
              <a:t>performance appraisal </a:t>
            </a:r>
            <a:r>
              <a:rPr lang="en-GB" dirty="0" smtClean="0"/>
              <a:t>is a very important part of the whole </a:t>
            </a:r>
            <a:r>
              <a:rPr lang="en-GB" b="1" u="sng" dirty="0" smtClean="0"/>
              <a:t>performance management strategy</a:t>
            </a:r>
            <a:r>
              <a:rPr lang="en-GB" dirty="0" smtClean="0"/>
              <a:t>.</a:t>
            </a:r>
          </a:p>
          <a:p>
            <a:pPr>
              <a:buNone/>
            </a:pPr>
            <a:endParaRPr lang="en-GB" dirty="0" smtClean="0"/>
          </a:p>
          <a:p>
            <a:pPr>
              <a:buNone/>
            </a:pPr>
            <a:r>
              <a:rPr lang="en-GB" dirty="0" smtClean="0"/>
              <a:t>    The Performance Appraisal is a tool used by managers to give </a:t>
            </a:r>
            <a:r>
              <a:rPr lang="en-GB" b="1" u="sng" dirty="0" smtClean="0"/>
              <a:t>feedback </a:t>
            </a:r>
            <a:r>
              <a:rPr lang="en-GB" dirty="0" smtClean="0"/>
              <a:t>to its employees on an annual basis regarding their performance at work.</a:t>
            </a:r>
          </a:p>
          <a:p>
            <a:pPr>
              <a:buNone/>
            </a:pPr>
            <a:endParaRPr lang="en-GB" dirty="0" smtClean="0"/>
          </a:p>
          <a:p>
            <a:pPr>
              <a:buNone/>
            </a:pPr>
            <a:r>
              <a:rPr lang="en-GB" dirty="0" smtClean="0"/>
              <a:t>    </a:t>
            </a:r>
            <a:r>
              <a:rPr lang="en-GB" b="1" u="sng" dirty="0" smtClean="0"/>
              <a:t>ACAS</a:t>
            </a:r>
            <a:r>
              <a:rPr lang="en-GB" dirty="0" smtClean="0"/>
              <a:t>(2005) defined the appraisal process as a process which “</a:t>
            </a:r>
            <a:r>
              <a:rPr lang="en-GB" i="1" dirty="0" smtClean="0"/>
              <a:t>regularly records the assessment of an employee’s performance, potential and development needs. It is an opportunity to take an overall view of work content, loads and volume, to look back on what has been achieved by the employee during the reporting period and agree objectives / set goals for the next”</a:t>
            </a:r>
          </a:p>
          <a:p>
            <a:pPr>
              <a:buNone/>
            </a:pPr>
            <a:r>
              <a:rPr lang="en-GB" i="1" dirty="0" smtClean="0">
                <a:solidFill>
                  <a:srgbClr val="FF0000"/>
                </a:solidFill>
              </a:rPr>
              <a:t>     Have you had a Performance Appraisal, if so what was your experience of it like?</a:t>
            </a:r>
            <a:endParaRPr lang="en-GB" i="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blinds(horizontal)">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blinds(horizontal)">
                                      <p:cBhvr>
                                        <p:cTn id="20" dur="500"/>
                                        <p:tgtEl>
                                          <p:spTgt spid="3">
                                            <p:txEl>
                                              <p:pRg st="6" end="6"/>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blinds(horizontal)">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Appraisal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Manager = Judge &amp; Helper</a:t>
            </a:r>
          </a:p>
          <a:p>
            <a:endParaRPr lang="en-GB" dirty="0" smtClean="0"/>
          </a:p>
          <a:p>
            <a:r>
              <a:rPr lang="en-GB" dirty="0" smtClean="0">
                <a:solidFill>
                  <a:srgbClr val="FF0000"/>
                </a:solidFill>
              </a:rPr>
              <a:t>The main reasons as to why performance management takes place is......</a:t>
            </a:r>
          </a:p>
          <a:p>
            <a:r>
              <a:rPr lang="en-GB" dirty="0" smtClean="0"/>
              <a:t>To improve current performance</a:t>
            </a:r>
          </a:p>
          <a:p>
            <a:pPr lvl="1"/>
            <a:r>
              <a:rPr lang="en-GB" dirty="0" smtClean="0"/>
              <a:t>To provide formal feedback</a:t>
            </a:r>
          </a:p>
          <a:p>
            <a:pPr lvl="1"/>
            <a:r>
              <a:rPr lang="en-GB" dirty="0" smtClean="0"/>
              <a:t>To  improve motivation &amp; retention of employees</a:t>
            </a:r>
          </a:p>
          <a:p>
            <a:pPr lvl="1"/>
            <a:r>
              <a:rPr lang="en-GB" dirty="0" smtClean="0"/>
              <a:t>To identify potential</a:t>
            </a:r>
          </a:p>
          <a:p>
            <a:pPr lvl="1"/>
            <a:r>
              <a:rPr lang="en-GB" dirty="0" smtClean="0"/>
              <a:t>To identify training needs</a:t>
            </a:r>
          </a:p>
          <a:p>
            <a:pPr lvl="1"/>
            <a:r>
              <a:rPr lang="en-GB" dirty="0" smtClean="0"/>
              <a:t>To award salary increases</a:t>
            </a:r>
          </a:p>
          <a:p>
            <a:pPr lvl="1"/>
            <a:r>
              <a:rPr lang="en-GB" dirty="0" smtClean="0"/>
              <a:t>To clarify job objectives</a:t>
            </a:r>
          </a:p>
          <a:p>
            <a:pPr lvl="1"/>
            <a:r>
              <a:rPr lang="en-GB" dirty="0" smtClean="0"/>
              <a:t>To help in career planning and development</a:t>
            </a:r>
          </a:p>
          <a:p>
            <a:pPr lvl="1"/>
            <a:r>
              <a:rPr lang="en-GB" dirty="0" smtClean="0"/>
              <a:t>To provide information for Human Resource Planning (this takes it back to the strategic element)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blinds(horizontal)">
                                      <p:cBhvr>
                                        <p:cTn id="20" dur="500"/>
                                        <p:tgtEl>
                                          <p:spTgt spid="3">
                                            <p:txEl>
                                              <p:pRg st="4" end="4"/>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blinds(horizontal)">
                                      <p:cBhvr>
                                        <p:cTn id="23" dur="500"/>
                                        <p:tgtEl>
                                          <p:spTgt spid="3">
                                            <p:txEl>
                                              <p:pRg st="5" end="5"/>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blinds(horizontal)">
                                      <p:cBhvr>
                                        <p:cTn id="26" dur="500"/>
                                        <p:tgtEl>
                                          <p:spTgt spid="3">
                                            <p:txEl>
                                              <p:pRg st="6" end="6"/>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blinds(horizontal)">
                                      <p:cBhvr>
                                        <p:cTn id="29" dur="500"/>
                                        <p:tgtEl>
                                          <p:spTgt spid="3">
                                            <p:txEl>
                                              <p:pRg st="7" end="7"/>
                                            </p:txEl>
                                          </p:spTgt>
                                        </p:tgtEl>
                                      </p:cBhvr>
                                    </p:animEffect>
                                  </p:childTnLst>
                                </p:cTn>
                              </p:par>
                              <p:par>
                                <p:cTn id="30" presetID="3" presetClass="entr" presetSubtype="10"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blinds(horizontal)">
                                      <p:cBhvr>
                                        <p:cTn id="32" dur="500"/>
                                        <p:tgtEl>
                                          <p:spTgt spid="3">
                                            <p:txEl>
                                              <p:pRg st="8" end="8"/>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blinds(horizontal)">
                                      <p:cBhvr>
                                        <p:cTn id="35" dur="500"/>
                                        <p:tgtEl>
                                          <p:spTgt spid="3">
                                            <p:txEl>
                                              <p:pRg st="9" end="9"/>
                                            </p:txEl>
                                          </p:spTgt>
                                        </p:tgtEl>
                                      </p:cBhvr>
                                    </p:animEffect>
                                  </p:childTnLst>
                                </p:cTn>
                              </p:par>
                              <p:par>
                                <p:cTn id="36" presetID="3" presetClass="entr" presetSubtype="10" fill="hold" nodeType="with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blinds(horizontal)">
                                      <p:cBhvr>
                                        <p:cTn id="38" dur="500"/>
                                        <p:tgtEl>
                                          <p:spTgt spid="3">
                                            <p:txEl>
                                              <p:pRg st="10" end="10"/>
                                            </p:txEl>
                                          </p:spTgt>
                                        </p:tgtEl>
                                      </p:cBhvr>
                                    </p:animEffect>
                                  </p:childTnLst>
                                </p:cTn>
                              </p:par>
                              <p:par>
                                <p:cTn id="39" presetID="3" presetClass="entr" presetSubtype="10"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Effect transition="in" filter="blinds(horizontal)">
                                      <p:cBhvr>
                                        <p:cTn id="4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does not always go smoothly....</a:t>
            </a:r>
            <a:endParaRPr lang="en-GB" dirty="0"/>
          </a:p>
        </p:txBody>
      </p:sp>
      <p:sp>
        <p:nvSpPr>
          <p:cNvPr id="3" name="Content Placeholder 2"/>
          <p:cNvSpPr>
            <a:spLocks noGrp="1"/>
          </p:cNvSpPr>
          <p:nvPr>
            <p:ph sz="quarter" idx="1"/>
          </p:nvPr>
        </p:nvSpPr>
        <p:spPr/>
        <p:txBody>
          <a:bodyPr/>
          <a:lstStyle/>
          <a:p>
            <a:r>
              <a:rPr lang="en-GB" b="1" u="sng" dirty="0" smtClean="0"/>
              <a:t>However the appraisal system is not always well received:</a:t>
            </a:r>
          </a:p>
          <a:p>
            <a:r>
              <a:rPr lang="en-GB" dirty="0" smtClean="0"/>
              <a:t>Some see it as a paper exercises which has to be done on an annual basis, so they do not see the relevance in it</a:t>
            </a:r>
          </a:p>
          <a:p>
            <a:r>
              <a:rPr lang="en-GB" dirty="0" smtClean="0"/>
              <a:t>Sometimes managers do not understand its significance</a:t>
            </a:r>
          </a:p>
          <a:p>
            <a:r>
              <a:rPr lang="en-GB" dirty="0" smtClean="0"/>
              <a:t>Some use the appraisal as part of the disciplinary process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Aims</a:t>
            </a:r>
            <a:endParaRPr lang="en-GB" dirty="0"/>
          </a:p>
        </p:txBody>
      </p:sp>
      <p:sp>
        <p:nvSpPr>
          <p:cNvPr id="3" name="Content Placeholder 2"/>
          <p:cNvSpPr>
            <a:spLocks noGrp="1"/>
          </p:cNvSpPr>
          <p:nvPr>
            <p:ph sz="quarter" idx="1"/>
          </p:nvPr>
        </p:nvSpPr>
        <p:spPr/>
        <p:txBody>
          <a:bodyPr/>
          <a:lstStyle/>
          <a:p>
            <a:r>
              <a:rPr lang="en-GB" dirty="0" smtClean="0"/>
              <a:t>By the end of this class today, you will be able to...</a:t>
            </a:r>
          </a:p>
          <a:p>
            <a:r>
              <a:rPr lang="en-GB" i="1" dirty="0" smtClean="0"/>
              <a:t>Explain why learning and talent development is important to individuals and the organisation as a whole.</a:t>
            </a:r>
          </a:p>
          <a:p>
            <a:r>
              <a:rPr lang="en-GB" i="1" dirty="0" smtClean="0"/>
              <a:t>Identify when to use a variety of learning &amp; talent development strategies </a:t>
            </a:r>
          </a:p>
          <a:p>
            <a:r>
              <a:rPr lang="en-GB" i="1" dirty="0" smtClean="0"/>
              <a:t>Understand the various learning styles to be had</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Is Learning &amp; Talent Development Important? </a:t>
            </a:r>
            <a:endParaRPr lang="en-GB" dirty="0"/>
          </a:p>
        </p:txBody>
      </p:sp>
      <p:sp>
        <p:nvSpPr>
          <p:cNvPr id="3" name="Content Placeholder 2"/>
          <p:cNvSpPr>
            <a:spLocks noGrp="1"/>
          </p:cNvSpPr>
          <p:nvPr>
            <p:ph sz="quarter" idx="1"/>
          </p:nvPr>
        </p:nvSpPr>
        <p:spPr>
          <a:xfrm>
            <a:off x="457200" y="1600200"/>
            <a:ext cx="7467600" cy="5645224"/>
          </a:xfrm>
        </p:spPr>
        <p:txBody>
          <a:bodyPr>
            <a:normAutofit/>
          </a:bodyPr>
          <a:lstStyle/>
          <a:p>
            <a:pPr algn="ctr">
              <a:buNone/>
            </a:pPr>
            <a:r>
              <a:rPr lang="en-GB" dirty="0" smtClean="0">
                <a:solidFill>
                  <a:srgbClr val="FF0000"/>
                </a:solidFill>
              </a:rPr>
              <a:t>Why do you think this is important for organisations?</a:t>
            </a:r>
          </a:p>
          <a:p>
            <a:r>
              <a:rPr lang="en-GB" sz="2000" dirty="0" smtClean="0"/>
              <a:t>This is a key area of performance management and can help organisations achieve </a:t>
            </a:r>
            <a:r>
              <a:rPr lang="en-GB" sz="2000" b="1" u="sng" dirty="0" smtClean="0"/>
              <a:t>High Performance Working Practices</a:t>
            </a:r>
            <a:r>
              <a:rPr lang="en-GB" sz="2000" dirty="0" smtClean="0"/>
              <a:t>.</a:t>
            </a:r>
          </a:p>
          <a:p>
            <a:r>
              <a:rPr lang="en-GB" sz="2000" dirty="0" smtClean="0"/>
              <a:t>Wolff (2008) Learning &amp; Talent Development became even more pertinent during the recession, as employers wanted to develop skills and talents within the workforce</a:t>
            </a:r>
          </a:p>
          <a:p>
            <a:r>
              <a:rPr lang="en-GB" sz="2000" dirty="0" smtClean="0"/>
              <a:t>Individuals want to improve their own performance or learn new skills which in turn would perhaps make them eligible to receive promotion and a pay rise. They feel they are being invested in.  </a:t>
            </a:r>
          </a:p>
          <a:p>
            <a:r>
              <a:rPr lang="en-GB" sz="2000" dirty="0" smtClean="0"/>
              <a:t>Can help attract candidates to an organisation and can then engage with their commitment and subsequently they are able to keep the talent within the organisation.</a:t>
            </a:r>
          </a:p>
          <a:p>
            <a:pPr>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linds(horizont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is Learning &amp; Talent Development Important?</a:t>
            </a:r>
            <a:endParaRPr lang="en-GB" dirty="0"/>
          </a:p>
        </p:txBody>
      </p:sp>
      <p:sp>
        <p:nvSpPr>
          <p:cNvPr id="3" name="Content Placeholder 2"/>
          <p:cNvSpPr>
            <a:spLocks noGrp="1"/>
          </p:cNvSpPr>
          <p:nvPr>
            <p:ph sz="quarter" idx="1"/>
          </p:nvPr>
        </p:nvSpPr>
        <p:spPr/>
        <p:txBody>
          <a:bodyPr>
            <a:normAutofit/>
          </a:bodyPr>
          <a:lstStyle/>
          <a:p>
            <a:r>
              <a:rPr lang="en-GB" dirty="0" smtClean="0"/>
              <a:t>Governments are concerned that their countries are not able to compete against the growing globalised marketplace.</a:t>
            </a:r>
          </a:p>
          <a:p>
            <a:r>
              <a:rPr lang="en-GB" dirty="0" smtClean="0"/>
              <a:t>There is reluctance by some employers in the UK to invest money in training and development initiatives...so successive governments have started various initiatives to promote learning and development within organisations, for example, NVQs, Apprenticeships, New Deal....all of these are encouraged to improve the level of skills in today's workforce  </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&amp; Talent Development &amp; The Leitch Report....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solidFill>
                  <a:srgbClr val="FF0000"/>
                </a:solidFill>
              </a:rPr>
              <a:t>Have any of you heard of the Leitch Report?</a:t>
            </a:r>
          </a:p>
          <a:p>
            <a:r>
              <a:rPr lang="en-GB" dirty="0" smtClean="0">
                <a:solidFill>
                  <a:srgbClr val="FF0000"/>
                </a:solidFill>
                <a:hlinkClick r:id="rId3"/>
              </a:rPr>
              <a:t>http://www.delni.gov.uk/leitch_finalreport051206%5B1%5D-2.pdf</a:t>
            </a:r>
            <a:r>
              <a:rPr lang="en-GB" dirty="0" smtClean="0">
                <a:solidFill>
                  <a:srgbClr val="FF0000"/>
                </a:solidFill>
              </a:rPr>
              <a:t> </a:t>
            </a:r>
          </a:p>
          <a:p>
            <a:r>
              <a:rPr lang="en-GB" dirty="0" smtClean="0"/>
              <a:t>In 2006 the findings of the </a:t>
            </a:r>
            <a:r>
              <a:rPr lang="en-GB" b="1" u="sng" dirty="0" smtClean="0"/>
              <a:t>Leitch Report </a:t>
            </a:r>
            <a:r>
              <a:rPr lang="en-GB" dirty="0" smtClean="0"/>
              <a:t>revealed startling results about the nature of the British workforce</a:t>
            </a:r>
          </a:p>
          <a:p>
            <a:r>
              <a:rPr lang="en-GB" dirty="0" smtClean="0"/>
              <a:t>At the time of its release the UK was ranked 12 out of 18 OECD ( Organisation for Economic Co-Operation &amp; Development)</a:t>
            </a:r>
          </a:p>
          <a:p>
            <a:r>
              <a:rPr lang="en-GB" dirty="0" smtClean="0"/>
              <a:t>Following the finding of the report it was decided that more investment is needed in training, learning &amp; talent development.</a:t>
            </a:r>
          </a:p>
          <a:p>
            <a:r>
              <a:rPr lang="en-GB" dirty="0" smtClean="0"/>
              <a:t>You could say that this report was seen as a catalyst for the sudden interest in Learning &amp; Talent Development.</a:t>
            </a:r>
          </a:p>
          <a:p>
            <a:pPr>
              <a:buNone/>
            </a:pPr>
            <a:r>
              <a:rPr lang="en-GB" dirty="0" smtClean="0"/>
              <a:t>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was before Learning &amp; Talent </a:t>
            </a:r>
            <a:r>
              <a:rPr lang="en-GB" b="1" u="sng" dirty="0" smtClean="0">
                <a:solidFill>
                  <a:schemeClr val="tx1"/>
                </a:solidFill>
              </a:rPr>
              <a:t>Development?</a:t>
            </a:r>
            <a:endParaRPr lang="en-GB" b="1" u="sng" dirty="0">
              <a:solidFill>
                <a:schemeClr val="tx1"/>
              </a:solidFill>
            </a:endParaRPr>
          </a:p>
        </p:txBody>
      </p:sp>
      <p:sp>
        <p:nvSpPr>
          <p:cNvPr id="3" name="Content Placeholder 2"/>
          <p:cNvSpPr>
            <a:spLocks noGrp="1"/>
          </p:cNvSpPr>
          <p:nvPr>
            <p:ph sz="quarter" idx="1"/>
          </p:nvPr>
        </p:nvSpPr>
        <p:spPr/>
        <p:txBody>
          <a:bodyPr>
            <a:normAutofit fontScale="92500" lnSpcReduction="20000"/>
          </a:bodyPr>
          <a:lstStyle/>
          <a:p>
            <a:r>
              <a:rPr lang="en-GB" dirty="0" smtClean="0"/>
              <a:t>When the UK was mainly a </a:t>
            </a:r>
            <a:r>
              <a:rPr lang="en-GB" b="1" u="sng" dirty="0" smtClean="0"/>
              <a:t>manufacturing based economy </a:t>
            </a:r>
            <a:r>
              <a:rPr lang="en-GB" dirty="0" smtClean="0"/>
              <a:t>the term “</a:t>
            </a:r>
            <a:r>
              <a:rPr lang="en-GB" b="1" i="1" u="sng" dirty="0" smtClean="0"/>
              <a:t>training</a:t>
            </a:r>
            <a:r>
              <a:rPr lang="en-GB" i="1" dirty="0" smtClean="0"/>
              <a:t>” </a:t>
            </a:r>
            <a:r>
              <a:rPr lang="en-GB" dirty="0" smtClean="0"/>
              <a:t> was used to refer to  an event which was designed to improve an individuals performance, where people where trained on how to carry out specific tasks</a:t>
            </a:r>
          </a:p>
          <a:p>
            <a:r>
              <a:rPr lang="en-GB" dirty="0" smtClean="0"/>
              <a:t>However over the years the UK has become a </a:t>
            </a:r>
            <a:r>
              <a:rPr lang="en-GB" b="1" u="sng" dirty="0" smtClean="0"/>
              <a:t>knowledge based economy </a:t>
            </a:r>
            <a:r>
              <a:rPr lang="en-GB" dirty="0" smtClean="0"/>
              <a:t>and good employees are seen as a source of </a:t>
            </a:r>
            <a:r>
              <a:rPr lang="en-GB" b="1" u="sng" dirty="0" smtClean="0"/>
              <a:t>competitive advantage </a:t>
            </a:r>
            <a:r>
              <a:rPr lang="en-GB" dirty="0" smtClean="0"/>
              <a:t>and the focus has now shifted for an organisation to look at individual leaning and encouraging people to learn and  how to learn.</a:t>
            </a:r>
          </a:p>
          <a:p>
            <a:r>
              <a:rPr lang="en-GB" dirty="0" smtClean="0"/>
              <a:t>For organisation to stay one step ahead of their competitors they </a:t>
            </a:r>
            <a:r>
              <a:rPr lang="en-GB" b="1" u="sng" dirty="0" smtClean="0"/>
              <a:t>need to use, develop &amp; retain the knowledge and talent of their workers thus it is important that they invest in their workforce</a:t>
            </a:r>
            <a:endParaRPr lang="en-GB" b="1" u="sng"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Where does the learning take place ? </a:t>
            </a:r>
            <a:endParaRPr lang="en-GB" sz="3200" dirty="0"/>
          </a:p>
        </p:txBody>
      </p:sp>
      <p:sp>
        <p:nvSpPr>
          <p:cNvPr id="3" name="Content Placeholder 2"/>
          <p:cNvSpPr>
            <a:spLocks noGrp="1"/>
          </p:cNvSpPr>
          <p:nvPr>
            <p:ph sz="quarter" idx="1"/>
          </p:nvPr>
        </p:nvSpPr>
        <p:spPr/>
        <p:txBody>
          <a:bodyPr/>
          <a:lstStyle/>
          <a:p>
            <a:r>
              <a:rPr lang="en-GB" dirty="0" smtClean="0"/>
              <a:t>You can have in-house learning &amp; development  as well as external learning &amp; development opportunities...</a:t>
            </a:r>
          </a:p>
          <a:p>
            <a:pPr>
              <a:buNone/>
            </a:pPr>
            <a:r>
              <a:rPr lang="en-GB" dirty="0" smtClean="0">
                <a:solidFill>
                  <a:srgbClr val="FF0000"/>
                </a:solidFill>
              </a:rPr>
              <a:t>    Draw up a list to highlight the advantages and disadvantages of each...</a:t>
            </a:r>
          </a:p>
          <a:p>
            <a:pPr>
              <a:buNone/>
            </a:pPr>
            <a:endParaRPr lang="en-GB" dirty="0" smtClean="0">
              <a:solidFill>
                <a:srgbClr val="FF0000"/>
              </a:solidFill>
            </a:endParaRPr>
          </a:p>
          <a:p>
            <a:pP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In- House Learning &amp; Talent Development</a:t>
            </a:r>
            <a:br>
              <a:rPr lang="en-GB" dirty="0" smtClean="0"/>
            </a:br>
            <a:endParaRPr lang="en-GB" dirty="0"/>
          </a:p>
        </p:txBody>
      </p:sp>
      <p:sp>
        <p:nvSpPr>
          <p:cNvPr id="3" name="Content Placeholder 2"/>
          <p:cNvSpPr>
            <a:spLocks noGrp="1"/>
          </p:cNvSpPr>
          <p:nvPr>
            <p:ph sz="quarter" idx="1"/>
          </p:nvPr>
        </p:nvSpPr>
        <p:spPr/>
        <p:txBody>
          <a:bodyPr>
            <a:normAutofit fontScale="92500" lnSpcReduction="20000"/>
          </a:bodyPr>
          <a:lstStyle/>
          <a:p>
            <a:pPr algn="ctr"/>
            <a:r>
              <a:rPr lang="en-GB" b="1" u="sng" dirty="0" smtClean="0"/>
              <a:t>Advantages</a:t>
            </a:r>
          </a:p>
          <a:p>
            <a:pPr>
              <a:buNone/>
            </a:pPr>
            <a:r>
              <a:rPr lang="en-GB" dirty="0" smtClean="0"/>
              <a:t>    Not as costly</a:t>
            </a:r>
          </a:p>
          <a:p>
            <a:pPr>
              <a:buNone/>
            </a:pPr>
            <a:r>
              <a:rPr lang="en-GB" dirty="0" smtClean="0"/>
              <a:t>    Tailored perfectly to meet the needs of the organisation</a:t>
            </a:r>
          </a:p>
          <a:p>
            <a:pPr>
              <a:buNone/>
            </a:pPr>
            <a:r>
              <a:rPr lang="en-GB" dirty="0" smtClean="0"/>
              <a:t>    Not as much disruption to the working day</a:t>
            </a:r>
          </a:p>
          <a:p>
            <a:pPr>
              <a:buNone/>
            </a:pPr>
            <a:r>
              <a:rPr lang="en-GB" dirty="0" smtClean="0"/>
              <a:t>    You have got the staff there to carry out the training</a:t>
            </a:r>
          </a:p>
          <a:p>
            <a:pPr>
              <a:buNone/>
            </a:pPr>
            <a:r>
              <a:rPr lang="en-GB" dirty="0" smtClean="0"/>
              <a:t>    You know what you will be having out of the training   session</a:t>
            </a:r>
          </a:p>
          <a:p>
            <a:pPr algn="ctr">
              <a:buNone/>
            </a:pPr>
            <a:r>
              <a:rPr lang="en-GB" b="1" u="sng" dirty="0" smtClean="0"/>
              <a:t>Disadvantages</a:t>
            </a:r>
          </a:p>
          <a:p>
            <a:pPr>
              <a:buNone/>
            </a:pPr>
            <a:r>
              <a:rPr lang="en-GB" dirty="0" smtClean="0"/>
              <a:t>    Your too immersed in the company and not aware of what is going on around you. Your stuck in the “company bubble|”</a:t>
            </a:r>
          </a:p>
          <a:p>
            <a:pPr>
              <a:buNone/>
            </a:pPr>
            <a:endParaRPr lang="en-GB" dirty="0" smtClean="0"/>
          </a:p>
          <a:p>
            <a:pPr>
              <a:buNone/>
            </a:pPr>
            <a:r>
              <a:rPr lang="en-GB" dirty="0" smtClean="0"/>
              <a:t>   Trainer grown complacent and not so thorough in their training </a:t>
            </a:r>
          </a:p>
          <a:p>
            <a:pPr>
              <a:buNone/>
            </a:pPr>
            <a:endParaRPr lang="en-GB" dirty="0" smtClean="0"/>
          </a:p>
          <a:p>
            <a:pPr algn="ct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linds(horizontal)">
                                      <p:cBhvr>
                                        <p:cTn id="30" dur="500"/>
                                        <p:tgtEl>
                                          <p:spTgt spid="3">
                                            <p:txEl>
                                              <p:pRg st="7" end="7"/>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linds(horizontal)">
                                      <p:cBhvr>
                                        <p:cTn id="3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External Learning &amp; Talent Development Provider </a:t>
            </a:r>
            <a:br>
              <a:rPr lang="en-GB" dirty="0" smtClean="0"/>
            </a:br>
            <a:endParaRPr lang="en-GB" dirty="0"/>
          </a:p>
        </p:txBody>
      </p:sp>
      <p:sp>
        <p:nvSpPr>
          <p:cNvPr id="3" name="Content Placeholder 2"/>
          <p:cNvSpPr>
            <a:spLocks noGrp="1"/>
          </p:cNvSpPr>
          <p:nvPr>
            <p:ph sz="quarter" idx="1"/>
          </p:nvPr>
        </p:nvSpPr>
        <p:spPr/>
        <p:txBody>
          <a:bodyPr>
            <a:normAutofit fontScale="92500" lnSpcReduction="10000"/>
          </a:bodyPr>
          <a:lstStyle/>
          <a:p>
            <a:pPr algn="ctr"/>
            <a:r>
              <a:rPr lang="en-GB" b="1" u="sng" dirty="0" smtClean="0"/>
              <a:t>Advantages</a:t>
            </a:r>
          </a:p>
          <a:p>
            <a:pPr>
              <a:buNone/>
            </a:pPr>
            <a:r>
              <a:rPr lang="en-GB" dirty="0" smtClean="0"/>
              <a:t>    Learning in a different environment, more stimulus</a:t>
            </a:r>
          </a:p>
          <a:p>
            <a:pPr>
              <a:buNone/>
            </a:pPr>
            <a:r>
              <a:rPr lang="en-GB" dirty="0" smtClean="0"/>
              <a:t>	   </a:t>
            </a:r>
          </a:p>
          <a:p>
            <a:pPr>
              <a:buNone/>
            </a:pPr>
            <a:r>
              <a:rPr lang="en-GB" dirty="0" smtClean="0"/>
              <a:t>    Able to meet individuals from different      </a:t>
            </a:r>
          </a:p>
          <a:p>
            <a:pPr>
              <a:buNone/>
            </a:pPr>
            <a:r>
              <a:rPr lang="en-GB" dirty="0" smtClean="0"/>
              <a:t>    organisations, so you are able to share   experiences</a:t>
            </a:r>
          </a:p>
          <a:p>
            <a:pPr>
              <a:buNone/>
            </a:pPr>
            <a:r>
              <a:rPr lang="en-GB" dirty="0" smtClean="0"/>
              <a:t>    </a:t>
            </a:r>
          </a:p>
          <a:p>
            <a:pPr>
              <a:buNone/>
            </a:pPr>
            <a:r>
              <a:rPr lang="en-GB" dirty="0" smtClean="0"/>
              <a:t>    Trainer is specialised therefore you are sure you are having the latest information.</a:t>
            </a:r>
          </a:p>
          <a:p>
            <a:pPr>
              <a:buNone/>
            </a:pPr>
            <a:endParaRPr lang="en-GB" dirty="0" smtClean="0"/>
          </a:p>
          <a:p>
            <a:pPr algn="ctr">
              <a:buNone/>
            </a:pPr>
            <a:r>
              <a:rPr lang="en-GB" b="1" u="sng" dirty="0" smtClean="0"/>
              <a:t>Disadvantages</a:t>
            </a:r>
          </a:p>
          <a:p>
            <a:pPr algn="ctr">
              <a:buNone/>
            </a:pPr>
            <a:r>
              <a:rPr lang="en-GB" dirty="0" smtClean="0"/>
              <a:t>     Costly</a:t>
            </a:r>
          </a:p>
          <a:p>
            <a:pPr algn="ctr">
              <a:buNone/>
            </a:pPr>
            <a:r>
              <a:rPr lang="en-GB" dirty="0" smtClean="0"/>
              <a:t>     Causes disruption to the working week</a:t>
            </a:r>
          </a:p>
          <a:p>
            <a:pPr>
              <a:buNone/>
            </a:pPr>
            <a:r>
              <a:rPr lang="en-GB" dirty="0" smtClean="0"/>
              <a:t>          Training session does not meet the specified aims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blinds(horizontal)">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linds(horizontal)">
                                      <p:cBhvr>
                                        <p:cTn id="30" dur="500"/>
                                        <p:tgtEl>
                                          <p:spTgt spid="3">
                                            <p:txEl>
                                              <p:pRg st="8" end="8"/>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linds(horizontal)">
                                      <p:cBhvr>
                                        <p:cTn id="33" dur="500"/>
                                        <p:tgtEl>
                                          <p:spTgt spid="3">
                                            <p:txEl>
                                              <p:pRg st="9" end="9"/>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linds(horizontal)">
                                      <p:cBhvr>
                                        <p:cTn id="36" dur="500"/>
                                        <p:tgtEl>
                                          <p:spTgt spid="3">
                                            <p:txEl>
                                              <p:pRg st="10" end="10"/>
                                            </p:txEl>
                                          </p:spTgt>
                                        </p:tgtEl>
                                      </p:cBhvr>
                                    </p:animEffect>
                                  </p:childTnLst>
                                </p:cTn>
                              </p:par>
                              <p:par>
                                <p:cTn id="37" presetID="3" presetClass="entr" presetSubtype="1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blinds(horizontal)">
                                      <p:cBhvr>
                                        <p:cTn id="39"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do we all learn?</a:t>
            </a:r>
            <a:endParaRPr lang="en-GB" dirty="0"/>
          </a:p>
        </p:txBody>
      </p:sp>
      <p:sp>
        <p:nvSpPr>
          <p:cNvPr id="3" name="Content Placeholder 2"/>
          <p:cNvSpPr>
            <a:spLocks noGrp="1"/>
          </p:cNvSpPr>
          <p:nvPr>
            <p:ph sz="quarter" idx="1"/>
          </p:nvPr>
        </p:nvSpPr>
        <p:spPr/>
        <p:txBody>
          <a:bodyPr/>
          <a:lstStyle/>
          <a:p>
            <a:r>
              <a:rPr lang="en-GB" dirty="0" smtClean="0"/>
              <a:t>Before you invest all your money into a training event it is important to realise that as individuals we all learn in a different way, and this is known as </a:t>
            </a:r>
            <a:r>
              <a:rPr lang="en-GB" i="1" dirty="0" smtClean="0"/>
              <a:t>Learning Styles.</a:t>
            </a:r>
          </a:p>
          <a:p>
            <a:endParaRPr lang="en-GB" i="1" dirty="0" smtClean="0"/>
          </a:p>
          <a:p>
            <a:r>
              <a:rPr lang="en-GB" dirty="0" smtClean="0"/>
              <a:t>Honey &amp; Mumford (1982) believe that there are four learning styles which are clearly linked to the four stages of Kolb’s Learning Cycle (1984)</a:t>
            </a:r>
          </a:p>
          <a:p>
            <a:endParaRPr lang="en-GB" dirty="0" smtClean="0"/>
          </a:p>
          <a:p>
            <a:r>
              <a:rPr lang="en-GB" dirty="0" smtClean="0">
                <a:solidFill>
                  <a:srgbClr val="FF0000"/>
                </a:solidFill>
              </a:rPr>
              <a:t>Are any of you familiar with either theory?</a:t>
            </a:r>
          </a:p>
          <a:p>
            <a:pPr>
              <a:buNone/>
            </a:pPr>
            <a:endParaRPr lang="en-GB" i="1"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blinds(horizontal)">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Honey and Mumford’s four learning Styles </a:t>
            </a:r>
            <a:endParaRPr lang="en-GB" dirty="0"/>
          </a:p>
        </p:txBody>
      </p:sp>
      <p:sp>
        <p:nvSpPr>
          <p:cNvPr id="3" name="Content Placeholder 2"/>
          <p:cNvSpPr>
            <a:spLocks noGrp="1"/>
          </p:cNvSpPr>
          <p:nvPr>
            <p:ph sz="quarter" idx="1"/>
          </p:nvPr>
        </p:nvSpPr>
        <p:spPr/>
        <p:txBody>
          <a:bodyPr/>
          <a:lstStyle/>
          <a:p>
            <a:pPr>
              <a:buNone/>
            </a:pPr>
            <a:endParaRPr lang="en-GB" dirty="0"/>
          </a:p>
        </p:txBody>
      </p:sp>
      <p:pic>
        <p:nvPicPr>
          <p:cNvPr id="4" name="Picture 3" descr="learning-kolb.jpg"/>
          <p:cNvPicPr>
            <a:picLocks noChangeAspect="1"/>
          </p:cNvPicPr>
          <p:nvPr/>
        </p:nvPicPr>
        <p:blipFill>
          <a:blip r:embed="rId3" cstate="print"/>
          <a:stretch>
            <a:fillRect/>
          </a:stretch>
        </p:blipFill>
        <p:spPr>
          <a:xfrm>
            <a:off x="2411760" y="2492896"/>
            <a:ext cx="3829050" cy="2933700"/>
          </a:xfrm>
          <a:prstGeom prst="rect">
            <a:avLst/>
          </a:prstGeom>
        </p:spPr>
      </p:pic>
      <p:sp>
        <p:nvSpPr>
          <p:cNvPr id="5" name="TextBox 4"/>
          <p:cNvSpPr txBox="1"/>
          <p:nvPr/>
        </p:nvSpPr>
        <p:spPr>
          <a:xfrm>
            <a:off x="3419872" y="1988840"/>
            <a:ext cx="1296144" cy="369332"/>
          </a:xfrm>
          <a:prstGeom prst="rect">
            <a:avLst/>
          </a:prstGeom>
          <a:noFill/>
        </p:spPr>
        <p:txBody>
          <a:bodyPr wrap="square" rtlCol="0">
            <a:spAutoFit/>
          </a:bodyPr>
          <a:lstStyle/>
          <a:p>
            <a:r>
              <a:rPr lang="en-GB" b="1" dirty="0" smtClean="0">
                <a:solidFill>
                  <a:srgbClr val="FF0000"/>
                </a:solidFill>
              </a:rPr>
              <a:t>   Activist </a:t>
            </a:r>
            <a:endParaRPr lang="en-GB" b="1" dirty="0">
              <a:solidFill>
                <a:srgbClr val="FF0000"/>
              </a:solidFill>
            </a:endParaRPr>
          </a:p>
        </p:txBody>
      </p:sp>
      <p:sp>
        <p:nvSpPr>
          <p:cNvPr id="6" name="TextBox 5"/>
          <p:cNvSpPr txBox="1"/>
          <p:nvPr/>
        </p:nvSpPr>
        <p:spPr>
          <a:xfrm>
            <a:off x="6300192" y="3501008"/>
            <a:ext cx="1512168" cy="369332"/>
          </a:xfrm>
          <a:prstGeom prst="rect">
            <a:avLst/>
          </a:prstGeom>
          <a:noFill/>
        </p:spPr>
        <p:txBody>
          <a:bodyPr wrap="square" rtlCol="0">
            <a:spAutoFit/>
          </a:bodyPr>
          <a:lstStyle/>
          <a:p>
            <a:r>
              <a:rPr lang="en-GB" b="1" dirty="0" smtClean="0">
                <a:solidFill>
                  <a:srgbClr val="FF0000"/>
                </a:solidFill>
              </a:rPr>
              <a:t>Reflector</a:t>
            </a:r>
            <a:endParaRPr lang="en-GB" b="1" dirty="0">
              <a:solidFill>
                <a:srgbClr val="FF0000"/>
              </a:solidFill>
            </a:endParaRPr>
          </a:p>
        </p:txBody>
      </p:sp>
      <p:sp>
        <p:nvSpPr>
          <p:cNvPr id="7" name="TextBox 6"/>
          <p:cNvSpPr txBox="1"/>
          <p:nvPr/>
        </p:nvSpPr>
        <p:spPr>
          <a:xfrm>
            <a:off x="3779912" y="5661248"/>
            <a:ext cx="1512168" cy="369332"/>
          </a:xfrm>
          <a:prstGeom prst="rect">
            <a:avLst/>
          </a:prstGeom>
          <a:noFill/>
        </p:spPr>
        <p:txBody>
          <a:bodyPr wrap="square" rtlCol="0">
            <a:spAutoFit/>
          </a:bodyPr>
          <a:lstStyle/>
          <a:p>
            <a:r>
              <a:rPr lang="en-GB" dirty="0" smtClean="0"/>
              <a:t>    </a:t>
            </a:r>
            <a:r>
              <a:rPr lang="en-GB" b="1" dirty="0" smtClean="0">
                <a:solidFill>
                  <a:srgbClr val="FF0000"/>
                </a:solidFill>
              </a:rPr>
              <a:t>Theorist</a:t>
            </a:r>
            <a:endParaRPr lang="en-GB" b="1" dirty="0">
              <a:solidFill>
                <a:srgbClr val="FF0000"/>
              </a:solidFill>
            </a:endParaRPr>
          </a:p>
        </p:txBody>
      </p:sp>
      <p:sp>
        <p:nvSpPr>
          <p:cNvPr id="8" name="TextBox 7"/>
          <p:cNvSpPr txBox="1"/>
          <p:nvPr/>
        </p:nvSpPr>
        <p:spPr>
          <a:xfrm>
            <a:off x="755576" y="3789040"/>
            <a:ext cx="1512168" cy="369332"/>
          </a:xfrm>
          <a:prstGeom prst="rect">
            <a:avLst/>
          </a:prstGeom>
          <a:noFill/>
        </p:spPr>
        <p:txBody>
          <a:bodyPr wrap="square" rtlCol="0">
            <a:spAutoFit/>
          </a:bodyPr>
          <a:lstStyle/>
          <a:p>
            <a:r>
              <a:rPr lang="en-GB" b="1" dirty="0" smtClean="0">
                <a:solidFill>
                  <a:srgbClr val="FF0000"/>
                </a:solidFill>
              </a:rPr>
              <a:t>Pragmatist</a:t>
            </a:r>
            <a:endParaRPr lang="en-GB"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four styles</a:t>
            </a:r>
            <a:endParaRPr lang="en-GB" dirty="0"/>
          </a:p>
        </p:txBody>
      </p:sp>
      <p:sp>
        <p:nvSpPr>
          <p:cNvPr id="3" name="Content Placeholder 2"/>
          <p:cNvSpPr>
            <a:spLocks noGrp="1"/>
          </p:cNvSpPr>
          <p:nvPr>
            <p:ph sz="quarter" idx="1"/>
          </p:nvPr>
        </p:nvSpPr>
        <p:spPr/>
        <p:txBody>
          <a:bodyPr>
            <a:normAutofit fontScale="92500"/>
          </a:bodyPr>
          <a:lstStyle/>
          <a:p>
            <a:pPr algn="ctr"/>
            <a:r>
              <a:rPr lang="en-GB" b="1" u="sng" dirty="0" smtClean="0"/>
              <a:t>Activist</a:t>
            </a:r>
          </a:p>
          <a:p>
            <a:pPr>
              <a:buNone/>
            </a:pPr>
            <a:r>
              <a:rPr lang="en-GB" dirty="0" smtClean="0"/>
              <a:t>    People who are activists like to get fully involved with whatever is happening. They tend to get excited about new ventures and experiences. They tend to act first and then consider the consequences.</a:t>
            </a:r>
          </a:p>
          <a:p>
            <a:pPr>
              <a:buNone/>
            </a:pPr>
            <a:endParaRPr lang="en-GB" dirty="0" smtClean="0"/>
          </a:p>
          <a:p>
            <a:pPr algn="ctr"/>
            <a:r>
              <a:rPr lang="en-GB" b="1" u="sng" dirty="0" smtClean="0"/>
              <a:t>Reflectors</a:t>
            </a:r>
            <a:endParaRPr lang="en-GB" b="1" dirty="0" smtClean="0"/>
          </a:p>
          <a:p>
            <a:pPr>
              <a:buNone/>
            </a:pPr>
            <a:r>
              <a:rPr lang="en-GB" b="1" dirty="0" smtClean="0"/>
              <a:t>    </a:t>
            </a:r>
            <a:r>
              <a:rPr lang="en-GB" dirty="0" smtClean="0"/>
              <a:t>They prefer</a:t>
            </a:r>
            <a:r>
              <a:rPr lang="en-GB" b="1" dirty="0" smtClean="0"/>
              <a:t> </a:t>
            </a:r>
            <a:r>
              <a:rPr lang="en-GB" dirty="0" smtClean="0"/>
              <a:t> to stand and observe the experience from a different perspective. The thorough analysis of data is important to them. At meetings they usually take a step back and get the drift of the discussion before making expressing their own viewpoint.</a:t>
            </a:r>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four styles?</a:t>
            </a:r>
            <a:endParaRPr lang="en-GB" dirty="0"/>
          </a:p>
        </p:txBody>
      </p:sp>
      <p:sp>
        <p:nvSpPr>
          <p:cNvPr id="3" name="Content Placeholder 2"/>
          <p:cNvSpPr>
            <a:spLocks noGrp="1"/>
          </p:cNvSpPr>
          <p:nvPr>
            <p:ph sz="quarter" idx="1"/>
          </p:nvPr>
        </p:nvSpPr>
        <p:spPr/>
        <p:txBody>
          <a:bodyPr>
            <a:normAutofit lnSpcReduction="10000"/>
          </a:bodyPr>
          <a:lstStyle/>
          <a:p>
            <a:pPr algn="ctr"/>
            <a:r>
              <a:rPr lang="en-GB" b="1" u="sng" dirty="0" smtClean="0"/>
              <a:t>Theorist</a:t>
            </a:r>
          </a:p>
          <a:p>
            <a:pPr>
              <a:buNone/>
            </a:pPr>
            <a:r>
              <a:rPr lang="en-GB" dirty="0" smtClean="0"/>
              <a:t>   They think about problems in a step-by-step fashion. They tend to be perfectionists who will not rest easy until things are tidy and fit into a rational scheme. They value rationality and logic.</a:t>
            </a:r>
          </a:p>
          <a:p>
            <a:endParaRPr lang="en-GB" dirty="0" smtClean="0"/>
          </a:p>
          <a:p>
            <a:pPr algn="ctr"/>
            <a:r>
              <a:rPr lang="en-GB" b="1" u="sng" dirty="0" smtClean="0"/>
              <a:t>Pragmatists</a:t>
            </a:r>
          </a:p>
          <a:p>
            <a:pPr>
              <a:buNone/>
            </a:pPr>
            <a:r>
              <a:rPr lang="en-GB" b="1" dirty="0" smtClean="0"/>
              <a:t>   </a:t>
            </a:r>
            <a:r>
              <a:rPr lang="en-GB" dirty="0" smtClean="0"/>
              <a:t>They are keen to try out new ideas, theories and techniques to see if they work in practice. They are the people who return from  training course who want to try out what they have learnt immediately. They like to get on with things and act quickly and confidently  </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Did We Cover in Class Last Week?</a:t>
            </a:r>
            <a:endParaRPr lang="en-GB" dirty="0"/>
          </a:p>
        </p:txBody>
      </p:sp>
      <p:pic>
        <p:nvPicPr>
          <p:cNvPr id="4" name="Content Placeholder 3" descr="fe953f4be8514df0a3c5a11d3e998bb8_AdPanel.jpg"/>
          <p:cNvPicPr>
            <a:picLocks noChangeAspect="1"/>
          </p:cNvPicPr>
          <p:nvPr isPhoto="1"/>
        </p:nvPicPr>
        <p:blipFill>
          <a:blip r:embed="rId3" cstate="print">
            <a:lum/>
          </a:blip>
          <a:stretch>
            <a:fillRect/>
          </a:stretch>
        </p:blipFill>
        <p:spPr>
          <a:xfrm>
            <a:off x="395536" y="1196752"/>
            <a:ext cx="2851671" cy="2281337"/>
          </a:xfrm>
          <a:prstGeom prst="rect">
            <a:avLst/>
          </a:prstGeom>
          <a:noFill/>
          <a:ln>
            <a:noFill/>
          </a:ln>
        </p:spPr>
      </p:pic>
      <p:pic>
        <p:nvPicPr>
          <p:cNvPr id="5" name="Content Placeholder 3" descr="Capture.PNG"/>
          <p:cNvPicPr>
            <a:picLocks noGrp="1" noChangeAspect="1"/>
          </p:cNvPicPr>
          <p:nvPr>
            <p:ph sz="quarter" idx="1"/>
          </p:nvPr>
        </p:nvPicPr>
        <p:blipFill>
          <a:blip r:embed="rId4" cstate="print"/>
          <a:stretch>
            <a:fillRect/>
          </a:stretch>
        </p:blipFill>
        <p:spPr>
          <a:xfrm rot="5400000">
            <a:off x="4836439" y="1364361"/>
            <a:ext cx="2236794" cy="2333625"/>
          </a:xfrm>
        </p:spPr>
      </p:pic>
      <p:cxnSp>
        <p:nvCxnSpPr>
          <p:cNvPr id="7" name="Straight Arrow Connector 6"/>
          <p:cNvCxnSpPr/>
          <p:nvPr/>
        </p:nvCxnSpPr>
        <p:spPr>
          <a:xfrm>
            <a:off x="2411760" y="2708920"/>
            <a:ext cx="2232248"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12160" y="3717032"/>
            <a:ext cx="72008"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5580112" y="4797152"/>
            <a:ext cx="1080120" cy="7920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4" name="Picture 13" descr="learning-kolb.jpg"/>
          <p:cNvPicPr>
            <a:picLocks noChangeAspect="1"/>
          </p:cNvPicPr>
          <p:nvPr/>
        </p:nvPicPr>
        <p:blipFill>
          <a:blip r:embed="rId5" cstate="print"/>
          <a:stretch>
            <a:fillRect/>
          </a:stretch>
        </p:blipFill>
        <p:spPr>
          <a:xfrm>
            <a:off x="467544" y="3717032"/>
            <a:ext cx="2592288" cy="2575932"/>
          </a:xfrm>
          <a:prstGeom prst="rect">
            <a:avLst/>
          </a:prstGeom>
        </p:spPr>
      </p:pic>
      <p:cxnSp>
        <p:nvCxnSpPr>
          <p:cNvPr id="17" name="Straight Arrow Connector 16"/>
          <p:cNvCxnSpPr/>
          <p:nvPr/>
        </p:nvCxnSpPr>
        <p:spPr>
          <a:xfrm flipH="1" flipV="1">
            <a:off x="3275856" y="5517232"/>
            <a:ext cx="648072" cy="2511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12" name="Picture 11" descr="images.jpg"/>
          <p:cNvPicPr>
            <a:picLocks noChangeAspect="1"/>
          </p:cNvPicPr>
          <p:nvPr/>
        </p:nvPicPr>
        <p:blipFill>
          <a:blip r:embed="rId6" cstate="print"/>
          <a:stretch>
            <a:fillRect/>
          </a:stretch>
        </p:blipFill>
        <p:spPr>
          <a:xfrm>
            <a:off x="6084168" y="3861048"/>
            <a:ext cx="2181225" cy="2095500"/>
          </a:xfrm>
          <a:prstGeom prst="rect">
            <a:avLst/>
          </a:prstGeom>
        </p:spPr>
      </p:pic>
      <p:pic>
        <p:nvPicPr>
          <p:cNvPr id="15" name="Picture 14" descr="index.jpg"/>
          <p:cNvPicPr>
            <a:picLocks noChangeAspect="1"/>
          </p:cNvPicPr>
          <p:nvPr/>
        </p:nvPicPr>
        <p:blipFill>
          <a:blip r:embed="rId7" cstate="print"/>
          <a:stretch>
            <a:fillRect/>
          </a:stretch>
        </p:blipFill>
        <p:spPr>
          <a:xfrm>
            <a:off x="2915816" y="5648325"/>
            <a:ext cx="3781425" cy="1209675"/>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&amp; Talent Development Techniques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have discovered by carrying out this questionnaire you have a training session coming up which has mixed learning styles</a:t>
            </a:r>
          </a:p>
          <a:p>
            <a:pPr>
              <a:buNone/>
            </a:pPr>
            <a:endParaRPr lang="en-GB" dirty="0" smtClean="0"/>
          </a:p>
          <a:p>
            <a:r>
              <a:rPr lang="en-GB" dirty="0" smtClean="0"/>
              <a:t>Now it is important to decide which techniques are the most effective to use, as you want everybody to feel involved and part of the session</a:t>
            </a:r>
          </a:p>
          <a:p>
            <a:endParaRPr lang="en-GB" dirty="0" smtClean="0"/>
          </a:p>
          <a:p>
            <a:r>
              <a:rPr lang="en-GB" dirty="0" smtClean="0">
                <a:solidFill>
                  <a:srgbClr val="FF0000"/>
                </a:solidFill>
              </a:rPr>
              <a:t>Take a moment to read over this list of different training techniques which are predominantly used within companies and identify which learning style you would match with each learning technique. </a:t>
            </a:r>
            <a:endParaRPr lang="en-GB"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blinds(horizontal)">
                                      <p:cBhvr>
                                        <p:cTn id="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sz="quarter" idx="1"/>
          </p:nvPr>
        </p:nvGraphicFramePr>
        <p:xfrm>
          <a:off x="467544" y="2204864"/>
          <a:ext cx="7467600" cy="4033520"/>
        </p:xfrm>
        <a:graphic>
          <a:graphicData uri="http://schemas.openxmlformats.org/drawingml/2006/table">
            <a:tbl>
              <a:tblPr firstRow="1" bandRow="1">
                <a:tableStyleId>{5C22544A-7EE6-4342-B048-85BDC9FD1C3A}</a:tableStyleId>
              </a:tblPr>
              <a:tblGrid>
                <a:gridCol w="1866900"/>
                <a:gridCol w="1866900"/>
                <a:gridCol w="1866900"/>
                <a:gridCol w="1866900"/>
              </a:tblGrid>
              <a:tr h="370840">
                <a:tc>
                  <a:txBody>
                    <a:bodyPr/>
                    <a:lstStyle/>
                    <a:p>
                      <a:r>
                        <a:rPr lang="en-GB" sz="1200" dirty="0" smtClean="0"/>
                        <a:t>Activist</a:t>
                      </a:r>
                      <a:endParaRPr lang="en-GB" sz="1200" dirty="0"/>
                    </a:p>
                  </a:txBody>
                  <a:tcPr/>
                </a:tc>
                <a:tc>
                  <a:txBody>
                    <a:bodyPr/>
                    <a:lstStyle/>
                    <a:p>
                      <a:r>
                        <a:rPr lang="en-GB" sz="1200" dirty="0" smtClean="0"/>
                        <a:t>Reflector</a:t>
                      </a:r>
                      <a:endParaRPr lang="en-GB" sz="1200" dirty="0"/>
                    </a:p>
                  </a:txBody>
                  <a:tcPr/>
                </a:tc>
                <a:tc>
                  <a:txBody>
                    <a:bodyPr/>
                    <a:lstStyle/>
                    <a:p>
                      <a:r>
                        <a:rPr lang="en-GB" sz="1200" dirty="0" smtClean="0"/>
                        <a:t>Theorist</a:t>
                      </a:r>
                      <a:endParaRPr lang="en-GB" sz="1200" dirty="0"/>
                    </a:p>
                  </a:txBody>
                  <a:tcPr/>
                </a:tc>
                <a:tc>
                  <a:txBody>
                    <a:bodyPr/>
                    <a:lstStyle/>
                    <a:p>
                      <a:r>
                        <a:rPr lang="en-GB" sz="1200" dirty="0" smtClean="0"/>
                        <a:t>Pragmatist</a:t>
                      </a:r>
                      <a:endParaRPr lang="en-GB" sz="1200" dirty="0"/>
                    </a:p>
                  </a:txBody>
                  <a:tcPr/>
                </a:tc>
              </a:tr>
              <a:tr h="370840">
                <a:tc>
                  <a:txBody>
                    <a:bodyPr/>
                    <a:lstStyle/>
                    <a:p>
                      <a:r>
                        <a:rPr lang="en-GB" sz="1200" dirty="0" smtClean="0"/>
                        <a:t>Role</a:t>
                      </a:r>
                      <a:r>
                        <a:rPr lang="en-GB" sz="1200" baseline="0" dirty="0" smtClean="0"/>
                        <a:t> Play</a:t>
                      </a:r>
                      <a:endParaRPr lang="en-GB" sz="1200" dirty="0"/>
                    </a:p>
                  </a:txBody>
                  <a:tcPr/>
                </a:tc>
                <a:tc>
                  <a:txBody>
                    <a:bodyPr/>
                    <a:lstStyle/>
                    <a:p>
                      <a:r>
                        <a:rPr lang="en-GB" sz="1200" dirty="0" smtClean="0"/>
                        <a:t>Lectures</a:t>
                      </a:r>
                      <a:endParaRPr lang="en-GB" sz="1200" dirty="0"/>
                    </a:p>
                  </a:txBody>
                  <a:tcPr/>
                </a:tc>
                <a:tc>
                  <a:txBody>
                    <a:bodyPr/>
                    <a:lstStyle/>
                    <a:p>
                      <a:r>
                        <a:rPr lang="en-GB" sz="1200" dirty="0" smtClean="0"/>
                        <a:t>Lectures ( fairly academic content so they are able to compare different theories)</a:t>
                      </a:r>
                      <a:endParaRPr lang="en-GB" sz="1200" dirty="0"/>
                    </a:p>
                  </a:txBody>
                  <a:tcPr/>
                </a:tc>
                <a:tc>
                  <a:txBody>
                    <a:bodyPr/>
                    <a:lstStyle/>
                    <a:p>
                      <a:r>
                        <a:rPr lang="en-GB" sz="1200" dirty="0" smtClean="0"/>
                        <a:t>Like training techniques which are close to reality useful</a:t>
                      </a:r>
                      <a:endParaRPr lang="en-GB" sz="1200" dirty="0"/>
                    </a:p>
                  </a:txBody>
                  <a:tcPr/>
                </a:tc>
              </a:tr>
              <a:tr h="370840">
                <a:tc>
                  <a:txBody>
                    <a:bodyPr/>
                    <a:lstStyle/>
                    <a:p>
                      <a:r>
                        <a:rPr lang="en-GB" sz="1200" dirty="0" smtClean="0"/>
                        <a:t>Group Discussions</a:t>
                      </a:r>
                      <a:endParaRPr lang="en-GB" sz="1200" dirty="0"/>
                    </a:p>
                  </a:txBody>
                  <a:tcPr/>
                </a:tc>
                <a:tc>
                  <a:txBody>
                    <a:bodyPr/>
                    <a:lstStyle/>
                    <a:p>
                      <a:r>
                        <a:rPr lang="en-GB" sz="1200" dirty="0" smtClean="0"/>
                        <a:t>Films</a:t>
                      </a:r>
                      <a:endParaRPr lang="en-GB" sz="1200" dirty="0"/>
                    </a:p>
                  </a:txBody>
                  <a:tcPr/>
                </a:tc>
                <a:tc>
                  <a:txBody>
                    <a:bodyPr/>
                    <a:lstStyle/>
                    <a:p>
                      <a:r>
                        <a:rPr lang="en-GB" sz="1200" dirty="0" smtClean="0"/>
                        <a:t>Guided reading</a:t>
                      </a:r>
                      <a:endParaRPr lang="en-GB" sz="1200" dirty="0"/>
                    </a:p>
                  </a:txBody>
                  <a:tcPr/>
                </a:tc>
                <a:tc>
                  <a:txBody>
                    <a:bodyPr/>
                    <a:lstStyle/>
                    <a:p>
                      <a:r>
                        <a:rPr lang="en-GB" sz="1200" dirty="0" smtClean="0"/>
                        <a:t>Case-studies</a:t>
                      </a:r>
                      <a:endParaRPr lang="en-GB" sz="1200" dirty="0"/>
                    </a:p>
                  </a:txBody>
                  <a:tcPr/>
                </a:tc>
              </a:tr>
              <a:tr h="370840">
                <a:tc>
                  <a:txBody>
                    <a:bodyPr/>
                    <a:lstStyle/>
                    <a:p>
                      <a:r>
                        <a:rPr lang="en-GB" sz="1200" dirty="0" smtClean="0"/>
                        <a:t>Computer Based Learning</a:t>
                      </a:r>
                      <a:endParaRPr lang="en-GB" sz="1200" dirty="0"/>
                    </a:p>
                  </a:txBody>
                  <a:tcPr/>
                </a:tc>
                <a:tc>
                  <a:txBody>
                    <a:bodyPr/>
                    <a:lstStyle/>
                    <a:p>
                      <a:r>
                        <a:rPr lang="en-GB" sz="1200" dirty="0" smtClean="0"/>
                        <a:t>Guided reading</a:t>
                      </a:r>
                      <a:endParaRPr lang="en-GB" sz="1200" dirty="0"/>
                    </a:p>
                  </a:txBody>
                  <a:tcPr/>
                </a:tc>
                <a:tc>
                  <a:txBody>
                    <a:bodyPr/>
                    <a:lstStyle/>
                    <a:p>
                      <a:endParaRPr lang="en-GB" sz="1200" dirty="0"/>
                    </a:p>
                  </a:txBody>
                  <a:tcPr/>
                </a:tc>
                <a:tc>
                  <a:txBody>
                    <a:bodyPr/>
                    <a:lstStyle/>
                    <a:p>
                      <a:r>
                        <a:rPr lang="en-GB" sz="1200" dirty="0" smtClean="0"/>
                        <a:t>Role -Plays</a:t>
                      </a:r>
                      <a:endParaRPr lang="en-GB" sz="1200" dirty="0"/>
                    </a:p>
                  </a:txBody>
                  <a:tcPr/>
                </a:tc>
              </a:tr>
              <a:tr h="370840">
                <a:tc>
                  <a:txBody>
                    <a:bodyPr/>
                    <a:lstStyle/>
                    <a:p>
                      <a:endParaRPr lang="en-GB" sz="1200" dirty="0"/>
                    </a:p>
                  </a:txBody>
                  <a:tcPr/>
                </a:tc>
                <a:tc>
                  <a:txBody>
                    <a:bodyPr/>
                    <a:lstStyle/>
                    <a:p>
                      <a:r>
                        <a:rPr lang="en-GB" sz="1200" dirty="0" smtClean="0"/>
                        <a:t>Don’t mind group discussions as long</a:t>
                      </a:r>
                      <a:r>
                        <a:rPr lang="en-GB" sz="1200" baseline="0" dirty="0" smtClean="0"/>
                        <a:t> as they do not have to take part.</a:t>
                      </a:r>
                      <a:endParaRPr lang="en-GB" sz="1200" dirty="0"/>
                    </a:p>
                  </a:txBody>
                  <a:tcPr/>
                </a:tc>
                <a:tc>
                  <a:txBody>
                    <a:bodyPr/>
                    <a:lstStyle/>
                    <a:p>
                      <a:endParaRPr lang="en-GB" sz="1200" dirty="0"/>
                    </a:p>
                  </a:txBody>
                  <a:tcPr/>
                </a:tc>
                <a:tc>
                  <a:txBody>
                    <a:bodyPr/>
                    <a:lstStyle/>
                    <a:p>
                      <a:r>
                        <a:rPr lang="en-GB" sz="1200" dirty="0" smtClean="0"/>
                        <a:t>In-tray exercises</a:t>
                      </a:r>
                      <a:endParaRPr lang="en-GB" sz="1200" dirty="0"/>
                    </a:p>
                  </a:txBody>
                  <a:tcPr/>
                </a:tc>
              </a:tr>
              <a:tr h="370840">
                <a:tc>
                  <a:txBody>
                    <a:bodyPr/>
                    <a:lstStyle/>
                    <a:p>
                      <a:endParaRPr lang="en-GB" sz="1200"/>
                    </a:p>
                  </a:txBody>
                  <a:tcPr/>
                </a:tc>
                <a:tc>
                  <a:txBody>
                    <a:bodyPr/>
                    <a:lstStyle/>
                    <a:p>
                      <a:r>
                        <a:rPr lang="en-GB" sz="1200" dirty="0" smtClean="0"/>
                        <a:t>Computer based</a:t>
                      </a:r>
                      <a:r>
                        <a:rPr lang="en-GB" sz="1200" baseline="0" dirty="0" smtClean="0"/>
                        <a:t> learning which  they can do at their own speed and are able to go back to examine </a:t>
                      </a:r>
                      <a:endParaRPr lang="en-GB" sz="1200" dirty="0"/>
                    </a:p>
                  </a:txBody>
                  <a:tcPr/>
                </a:tc>
                <a:tc>
                  <a:txBody>
                    <a:bodyPr/>
                    <a:lstStyle/>
                    <a:p>
                      <a:endParaRPr lang="en-GB" sz="1200"/>
                    </a:p>
                  </a:txBody>
                  <a:tcPr/>
                </a:tc>
                <a:tc>
                  <a:txBody>
                    <a:bodyPr/>
                    <a:lstStyle/>
                    <a:p>
                      <a:endParaRPr lang="en-GB" sz="1200" dirty="0"/>
                    </a:p>
                  </a:txBody>
                  <a:tcPr/>
                </a:tc>
              </a:tr>
            </a:tbl>
          </a:graphicData>
        </a:graphic>
      </p:graphicFrame>
      <p:sp>
        <p:nvSpPr>
          <p:cNvPr id="5" name="TextBox 4"/>
          <p:cNvSpPr txBox="1"/>
          <p:nvPr/>
        </p:nvSpPr>
        <p:spPr>
          <a:xfrm>
            <a:off x="683568" y="1628800"/>
            <a:ext cx="2736304" cy="369332"/>
          </a:xfrm>
          <a:prstGeom prst="rect">
            <a:avLst/>
          </a:prstGeom>
          <a:noFill/>
        </p:spPr>
        <p:txBody>
          <a:bodyPr wrap="square" rtlCol="0">
            <a:spAutoFit/>
          </a:bodyPr>
          <a:lstStyle/>
          <a:p>
            <a:r>
              <a:rPr lang="en-GB" dirty="0" smtClean="0"/>
              <a:t>Task Answers</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List goes on....</a:t>
            </a:r>
            <a:endParaRPr lang="en-GB" dirty="0"/>
          </a:p>
        </p:txBody>
      </p:sp>
      <p:sp>
        <p:nvSpPr>
          <p:cNvPr id="3" name="Content Placeholder 2"/>
          <p:cNvSpPr>
            <a:spLocks noGrp="1"/>
          </p:cNvSpPr>
          <p:nvPr>
            <p:ph sz="quarter" idx="1"/>
          </p:nvPr>
        </p:nvSpPr>
        <p:spPr/>
        <p:txBody>
          <a:bodyPr/>
          <a:lstStyle/>
          <a:p>
            <a:r>
              <a:rPr lang="en-GB" dirty="0" smtClean="0"/>
              <a:t>There are additional methods of learning to be had, apart from the ones on the list...</a:t>
            </a:r>
            <a:r>
              <a:rPr lang="en-GB" dirty="0" smtClean="0">
                <a:solidFill>
                  <a:srgbClr val="FF0000"/>
                </a:solidFill>
              </a:rPr>
              <a:t>take a moment to think of other possible methods of learning and development.....</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a:p>
        </p:txBody>
      </p:sp>
      <p:sp>
        <p:nvSpPr>
          <p:cNvPr id="4" name="Explosion 2 3"/>
          <p:cNvSpPr/>
          <p:nvPr/>
        </p:nvSpPr>
        <p:spPr>
          <a:xfrm>
            <a:off x="1763688" y="2420888"/>
            <a:ext cx="4752528" cy="2736304"/>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Methods of Learning &amp; Development</a:t>
            </a:r>
            <a:endParaRPr lang="en-GB" dirty="0"/>
          </a:p>
        </p:txBody>
      </p:sp>
      <p:sp>
        <p:nvSpPr>
          <p:cNvPr id="5" name="Explosion 2 4"/>
          <p:cNvSpPr/>
          <p:nvPr/>
        </p:nvSpPr>
        <p:spPr>
          <a:xfrm>
            <a:off x="1979712" y="1772816"/>
            <a:ext cx="2376264" cy="108012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Off Job: Education &amp; Training Courses</a:t>
            </a:r>
            <a:endParaRPr lang="en-GB" sz="1200" dirty="0"/>
          </a:p>
        </p:txBody>
      </p:sp>
      <p:sp>
        <p:nvSpPr>
          <p:cNvPr id="6" name="Explosion 2 5"/>
          <p:cNvSpPr/>
          <p:nvPr/>
        </p:nvSpPr>
        <p:spPr>
          <a:xfrm>
            <a:off x="5004048" y="1700808"/>
            <a:ext cx="2736304" cy="108012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Bite-sized learning</a:t>
            </a:r>
            <a:endParaRPr lang="en-GB" sz="1200" dirty="0"/>
          </a:p>
        </p:txBody>
      </p:sp>
      <p:sp>
        <p:nvSpPr>
          <p:cNvPr id="8" name="Explosion 2 7"/>
          <p:cNvSpPr/>
          <p:nvPr/>
        </p:nvSpPr>
        <p:spPr>
          <a:xfrm>
            <a:off x="5796136" y="4149080"/>
            <a:ext cx="2304256" cy="1512168"/>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Blended Learning</a:t>
            </a:r>
            <a:endParaRPr lang="en-GB" sz="1200" dirty="0"/>
          </a:p>
        </p:txBody>
      </p:sp>
      <p:sp>
        <p:nvSpPr>
          <p:cNvPr id="9" name="Explosion 2 8"/>
          <p:cNvSpPr/>
          <p:nvPr/>
        </p:nvSpPr>
        <p:spPr>
          <a:xfrm>
            <a:off x="3563888" y="4797152"/>
            <a:ext cx="2232248" cy="1152128"/>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Mentoring</a:t>
            </a:r>
            <a:endParaRPr lang="en-GB" sz="1200" dirty="0"/>
          </a:p>
        </p:txBody>
      </p:sp>
      <p:sp>
        <p:nvSpPr>
          <p:cNvPr id="10" name="Explosion 2 9"/>
          <p:cNvSpPr/>
          <p:nvPr/>
        </p:nvSpPr>
        <p:spPr>
          <a:xfrm>
            <a:off x="611560" y="5157192"/>
            <a:ext cx="2016224" cy="1224136"/>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smtClean="0"/>
              <a:t>Coaching</a:t>
            </a:r>
            <a:endParaRPr lang="en-GB" sz="1100" dirty="0"/>
          </a:p>
        </p:txBody>
      </p:sp>
      <p:sp>
        <p:nvSpPr>
          <p:cNvPr id="11" name="Explosion 2 10"/>
          <p:cNvSpPr/>
          <p:nvPr/>
        </p:nvSpPr>
        <p:spPr>
          <a:xfrm rot="21194778">
            <a:off x="518541" y="2352838"/>
            <a:ext cx="2260112" cy="2113389"/>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Learning Logs</a:t>
            </a:r>
            <a:endParaRPr lang="en-GB" sz="1200" dirty="0"/>
          </a:p>
        </p:txBody>
      </p:sp>
      <p:sp>
        <p:nvSpPr>
          <p:cNvPr id="12" name="Explosion 2 11"/>
          <p:cNvSpPr/>
          <p:nvPr/>
        </p:nvSpPr>
        <p:spPr>
          <a:xfrm>
            <a:off x="6012160" y="2564904"/>
            <a:ext cx="2448272" cy="1512168"/>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Team </a:t>
            </a:r>
            <a:r>
              <a:rPr lang="en-GB" sz="1600" dirty="0" smtClean="0"/>
              <a:t>Building</a:t>
            </a:r>
            <a:endParaRPr lang="en-GB" sz="16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E-Learning &amp; Its Advantages</a:t>
            </a:r>
            <a:endParaRPr lang="en-GB" dirty="0"/>
          </a:p>
        </p:txBody>
      </p:sp>
      <p:sp>
        <p:nvSpPr>
          <p:cNvPr id="4" name="Explosion 1 3"/>
          <p:cNvSpPr/>
          <p:nvPr/>
        </p:nvSpPr>
        <p:spPr>
          <a:xfrm>
            <a:off x="2195736" y="2780928"/>
            <a:ext cx="4032448" cy="2304256"/>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E-Learning</a:t>
            </a:r>
            <a:endParaRPr lang="en-GB" dirty="0"/>
          </a:p>
        </p:txBody>
      </p:sp>
      <p:sp>
        <p:nvSpPr>
          <p:cNvPr id="7" name="TextBox 6"/>
          <p:cNvSpPr txBox="1"/>
          <p:nvPr/>
        </p:nvSpPr>
        <p:spPr>
          <a:xfrm>
            <a:off x="899592" y="2204864"/>
            <a:ext cx="2160240" cy="523220"/>
          </a:xfrm>
          <a:prstGeom prst="rect">
            <a:avLst/>
          </a:prstGeom>
          <a:noFill/>
        </p:spPr>
        <p:txBody>
          <a:bodyPr wrap="square" rtlCol="0">
            <a:spAutoFit/>
          </a:bodyPr>
          <a:lstStyle/>
          <a:p>
            <a:r>
              <a:rPr lang="en-GB" sz="1400" dirty="0" smtClean="0"/>
              <a:t>It involves using a CD-Rom, Intranet, Internet</a:t>
            </a:r>
            <a:endParaRPr lang="en-GB" sz="1400" dirty="0"/>
          </a:p>
        </p:txBody>
      </p:sp>
      <p:sp>
        <p:nvSpPr>
          <p:cNvPr id="8" name="TextBox 7"/>
          <p:cNvSpPr txBox="1"/>
          <p:nvPr/>
        </p:nvSpPr>
        <p:spPr>
          <a:xfrm>
            <a:off x="4572000" y="1916832"/>
            <a:ext cx="2808312" cy="523220"/>
          </a:xfrm>
          <a:prstGeom prst="rect">
            <a:avLst/>
          </a:prstGeom>
          <a:noFill/>
        </p:spPr>
        <p:txBody>
          <a:bodyPr wrap="square" rtlCol="0">
            <a:spAutoFit/>
          </a:bodyPr>
          <a:lstStyle/>
          <a:p>
            <a:r>
              <a:rPr lang="en-GB" sz="1400" dirty="0" smtClean="0"/>
              <a:t>Learning does not have to take place during working hours</a:t>
            </a:r>
            <a:endParaRPr lang="en-GB" sz="1400" dirty="0"/>
          </a:p>
        </p:txBody>
      </p:sp>
      <p:sp>
        <p:nvSpPr>
          <p:cNvPr id="10" name="Content Placeholder 9"/>
          <p:cNvSpPr txBox="1">
            <a:spLocks noGrp="1"/>
          </p:cNvSpPr>
          <p:nvPr>
            <p:ph sz="quarter" idx="1"/>
          </p:nvPr>
        </p:nvSpPr>
        <p:spPr>
          <a:xfrm>
            <a:off x="457200" y="1600200"/>
            <a:ext cx="7467600" cy="307777"/>
          </a:xfrm>
          <a:prstGeom prst="rect">
            <a:avLst/>
          </a:prstGeom>
          <a:noFill/>
        </p:spPr>
        <p:txBody>
          <a:bodyPr wrap="square" rtlCol="0">
            <a:spAutoFit/>
          </a:bodyPr>
          <a:lstStyle/>
          <a:p>
            <a:endParaRPr lang="en-GB" sz="1400" dirty="0"/>
          </a:p>
        </p:txBody>
      </p:sp>
      <p:sp>
        <p:nvSpPr>
          <p:cNvPr id="12" name="TextBox 11"/>
          <p:cNvSpPr txBox="1"/>
          <p:nvPr/>
        </p:nvSpPr>
        <p:spPr>
          <a:xfrm>
            <a:off x="907976" y="4733528"/>
            <a:ext cx="2088232" cy="954107"/>
          </a:xfrm>
          <a:prstGeom prst="rect">
            <a:avLst/>
          </a:prstGeom>
          <a:noFill/>
        </p:spPr>
        <p:txBody>
          <a:bodyPr wrap="square" rtlCol="0">
            <a:spAutoFit/>
          </a:bodyPr>
          <a:lstStyle/>
          <a:p>
            <a:r>
              <a:rPr lang="en-GB" sz="1400" dirty="0" smtClean="0"/>
              <a:t>Modules or units can be completed when the topics are relevant or when the job demands</a:t>
            </a:r>
            <a:endParaRPr lang="en-GB" sz="1400" dirty="0"/>
          </a:p>
        </p:txBody>
      </p:sp>
      <p:sp>
        <p:nvSpPr>
          <p:cNvPr id="13" name="TextBox 12"/>
          <p:cNvSpPr txBox="1"/>
          <p:nvPr/>
        </p:nvSpPr>
        <p:spPr>
          <a:xfrm>
            <a:off x="5508104" y="4869160"/>
            <a:ext cx="2088232" cy="1384995"/>
          </a:xfrm>
          <a:prstGeom prst="rect">
            <a:avLst/>
          </a:prstGeom>
          <a:noFill/>
        </p:spPr>
        <p:txBody>
          <a:bodyPr wrap="square" rtlCol="0">
            <a:spAutoFit/>
          </a:bodyPr>
          <a:lstStyle/>
          <a:p>
            <a:pPr lvl="0"/>
            <a:r>
              <a:rPr lang="en-GB" sz="1400" dirty="0" smtClean="0"/>
              <a:t>When a learning need is identified it can take place immediately it does not have to wait for a slot to be arranged etc</a:t>
            </a:r>
            <a:endParaRPr lang="en-GB" sz="1400" dirty="0"/>
          </a:p>
        </p:txBody>
      </p:sp>
      <p:sp>
        <p:nvSpPr>
          <p:cNvPr id="14" name="TextBox 13"/>
          <p:cNvSpPr txBox="1"/>
          <p:nvPr/>
        </p:nvSpPr>
        <p:spPr>
          <a:xfrm>
            <a:off x="6444208" y="2420888"/>
            <a:ext cx="2088232" cy="954107"/>
          </a:xfrm>
          <a:prstGeom prst="rect">
            <a:avLst/>
          </a:prstGeom>
          <a:noFill/>
        </p:spPr>
        <p:txBody>
          <a:bodyPr wrap="square" rtlCol="0">
            <a:spAutoFit/>
          </a:bodyPr>
          <a:lstStyle/>
          <a:p>
            <a:pPr lvl="0"/>
            <a:r>
              <a:rPr lang="en-GB" sz="1400" dirty="0" smtClean="0"/>
              <a:t>Large numbers of employees can be trained at the same time</a:t>
            </a:r>
            <a:endParaRPr lang="en-GB" sz="1400" dirty="0"/>
          </a:p>
        </p:txBody>
      </p:sp>
      <p:sp>
        <p:nvSpPr>
          <p:cNvPr id="15" name="TextBox 14"/>
          <p:cNvSpPr txBox="1"/>
          <p:nvPr/>
        </p:nvSpPr>
        <p:spPr>
          <a:xfrm>
            <a:off x="539552" y="2924944"/>
            <a:ext cx="2088232" cy="1169551"/>
          </a:xfrm>
          <a:prstGeom prst="rect">
            <a:avLst/>
          </a:prstGeom>
          <a:noFill/>
        </p:spPr>
        <p:txBody>
          <a:bodyPr wrap="square" rtlCol="0">
            <a:spAutoFit/>
          </a:bodyPr>
          <a:lstStyle/>
          <a:p>
            <a:pPr lvl="0"/>
            <a:r>
              <a:rPr lang="en-GB" sz="1400" dirty="0" smtClean="0"/>
              <a:t>Learners can take as long they want to complete the session      ( within reason of course) </a:t>
            </a:r>
            <a:endParaRPr lang="en-GB" sz="1400" dirty="0"/>
          </a:p>
        </p:txBody>
      </p:sp>
      <p:sp>
        <p:nvSpPr>
          <p:cNvPr id="16" name="TextBox 15"/>
          <p:cNvSpPr txBox="1"/>
          <p:nvPr/>
        </p:nvSpPr>
        <p:spPr>
          <a:xfrm>
            <a:off x="3275856" y="5157192"/>
            <a:ext cx="2088232" cy="738664"/>
          </a:xfrm>
          <a:prstGeom prst="rect">
            <a:avLst/>
          </a:prstGeom>
          <a:noFill/>
        </p:spPr>
        <p:txBody>
          <a:bodyPr wrap="square" rtlCol="0">
            <a:spAutoFit/>
          </a:bodyPr>
          <a:lstStyle/>
          <a:p>
            <a:pPr lvl="0"/>
            <a:r>
              <a:rPr lang="en-GB" sz="1400" dirty="0" smtClean="0"/>
              <a:t>The material produced for e-learning can be updated when needed</a:t>
            </a:r>
            <a:endParaRPr lang="en-GB" sz="1400" dirty="0"/>
          </a:p>
        </p:txBody>
      </p:sp>
      <p:sp>
        <p:nvSpPr>
          <p:cNvPr id="17" name="TextBox 16"/>
          <p:cNvSpPr txBox="1"/>
          <p:nvPr/>
        </p:nvSpPr>
        <p:spPr>
          <a:xfrm>
            <a:off x="6516216" y="3501008"/>
            <a:ext cx="2088232" cy="954107"/>
          </a:xfrm>
          <a:prstGeom prst="rect">
            <a:avLst/>
          </a:prstGeom>
          <a:noFill/>
        </p:spPr>
        <p:txBody>
          <a:bodyPr wrap="square" rtlCol="0">
            <a:spAutoFit/>
          </a:bodyPr>
          <a:lstStyle/>
          <a:p>
            <a:pPr lvl="0"/>
            <a:r>
              <a:rPr lang="en-GB" sz="1400" dirty="0" smtClean="0"/>
              <a:t>E-learning can simulate an environment necessary for training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blinds(horizontal)">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linds(horizontal)">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blinds(horizontal)">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linds(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blinds(horizontal)">
                                      <p:cBhvr>
                                        <p:cTn id="4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p:bldP spid="12" grpId="0"/>
      <p:bldP spid="13" grpId="0"/>
      <p:bldP spid="14" grpId="0"/>
      <p:bldP spid="15" grpId="0"/>
      <p:bldP spid="16" grpId="0"/>
      <p:bldP spid="1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E-Learning &amp; Its Disadvantages</a:t>
            </a:r>
            <a:endParaRPr lang="en-GB" dirty="0"/>
          </a:p>
        </p:txBody>
      </p:sp>
      <p:sp>
        <p:nvSpPr>
          <p:cNvPr id="4" name="Explosion 1 3"/>
          <p:cNvSpPr/>
          <p:nvPr/>
        </p:nvSpPr>
        <p:spPr>
          <a:xfrm>
            <a:off x="2195736" y="2780928"/>
            <a:ext cx="4032448" cy="2304256"/>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E-Learning</a:t>
            </a:r>
            <a:endParaRPr lang="en-GB" dirty="0"/>
          </a:p>
        </p:txBody>
      </p:sp>
      <p:sp>
        <p:nvSpPr>
          <p:cNvPr id="7" name="TextBox 6"/>
          <p:cNvSpPr txBox="1"/>
          <p:nvPr/>
        </p:nvSpPr>
        <p:spPr>
          <a:xfrm>
            <a:off x="899592" y="2204864"/>
            <a:ext cx="2160240" cy="1169551"/>
          </a:xfrm>
          <a:prstGeom prst="rect">
            <a:avLst/>
          </a:prstGeom>
          <a:noFill/>
        </p:spPr>
        <p:txBody>
          <a:bodyPr wrap="square" rtlCol="0">
            <a:spAutoFit/>
          </a:bodyPr>
          <a:lstStyle/>
          <a:p>
            <a:r>
              <a:rPr lang="en-GB" sz="1400" dirty="0" smtClean="0"/>
              <a:t>It can be a solitary activity and very much dependent on individual self-discipline</a:t>
            </a:r>
            <a:endParaRPr lang="en-GB" sz="1400" dirty="0"/>
          </a:p>
        </p:txBody>
      </p:sp>
      <p:sp>
        <p:nvSpPr>
          <p:cNvPr id="8" name="TextBox 7"/>
          <p:cNvSpPr txBox="1"/>
          <p:nvPr/>
        </p:nvSpPr>
        <p:spPr>
          <a:xfrm>
            <a:off x="4572000" y="1916832"/>
            <a:ext cx="2808312" cy="307777"/>
          </a:xfrm>
          <a:prstGeom prst="rect">
            <a:avLst/>
          </a:prstGeom>
          <a:noFill/>
        </p:spPr>
        <p:txBody>
          <a:bodyPr wrap="square" rtlCol="0">
            <a:spAutoFit/>
          </a:bodyPr>
          <a:lstStyle/>
          <a:p>
            <a:endParaRPr lang="en-GB" sz="1400" dirty="0"/>
          </a:p>
        </p:txBody>
      </p:sp>
      <p:sp>
        <p:nvSpPr>
          <p:cNvPr id="10" name="Content Placeholder 9"/>
          <p:cNvSpPr txBox="1">
            <a:spLocks noGrp="1"/>
          </p:cNvSpPr>
          <p:nvPr>
            <p:ph sz="quarter" idx="1"/>
          </p:nvPr>
        </p:nvSpPr>
        <p:spPr>
          <a:xfrm>
            <a:off x="457200" y="1600200"/>
            <a:ext cx="7467600" cy="307777"/>
          </a:xfrm>
          <a:prstGeom prst="rect">
            <a:avLst/>
          </a:prstGeom>
          <a:noFill/>
        </p:spPr>
        <p:txBody>
          <a:bodyPr wrap="square" rtlCol="0">
            <a:spAutoFit/>
          </a:bodyPr>
          <a:lstStyle/>
          <a:p>
            <a:r>
              <a:rPr lang="en-GB" sz="1400" dirty="0" smtClean="0"/>
              <a:t>Not everyone is enthusiastic about being trained using the e-learning method</a:t>
            </a:r>
            <a:endParaRPr lang="en-GB" sz="1400" dirty="0"/>
          </a:p>
        </p:txBody>
      </p:sp>
      <p:sp>
        <p:nvSpPr>
          <p:cNvPr id="12" name="TextBox 11"/>
          <p:cNvSpPr txBox="1"/>
          <p:nvPr/>
        </p:nvSpPr>
        <p:spPr>
          <a:xfrm>
            <a:off x="907976" y="4733528"/>
            <a:ext cx="2088232" cy="1169551"/>
          </a:xfrm>
          <a:prstGeom prst="rect">
            <a:avLst/>
          </a:prstGeom>
          <a:noFill/>
        </p:spPr>
        <p:txBody>
          <a:bodyPr wrap="square" rtlCol="0">
            <a:spAutoFit/>
          </a:bodyPr>
          <a:lstStyle/>
          <a:p>
            <a:r>
              <a:rPr lang="en-GB" sz="1400" dirty="0" smtClean="0"/>
              <a:t>Some employees might be afraid of the prospect of e-learning due to computer literacy</a:t>
            </a:r>
            <a:endParaRPr lang="en-GB" sz="1400" dirty="0"/>
          </a:p>
        </p:txBody>
      </p:sp>
      <p:sp>
        <p:nvSpPr>
          <p:cNvPr id="13" name="TextBox 12"/>
          <p:cNvSpPr txBox="1"/>
          <p:nvPr/>
        </p:nvSpPr>
        <p:spPr>
          <a:xfrm>
            <a:off x="6372200" y="4581128"/>
            <a:ext cx="2088232" cy="523220"/>
          </a:xfrm>
          <a:prstGeom prst="rect">
            <a:avLst/>
          </a:prstGeom>
          <a:noFill/>
        </p:spPr>
        <p:txBody>
          <a:bodyPr wrap="square" rtlCol="0">
            <a:spAutoFit/>
          </a:bodyPr>
          <a:lstStyle/>
          <a:p>
            <a:pPr lvl="0"/>
            <a:r>
              <a:rPr lang="en-GB" sz="1400" dirty="0" smtClean="0"/>
              <a:t>Not enough support available </a:t>
            </a:r>
            <a:endParaRPr lang="en-GB" sz="1400" dirty="0"/>
          </a:p>
        </p:txBody>
      </p:sp>
      <p:sp>
        <p:nvSpPr>
          <p:cNvPr id="14" name="TextBox 13"/>
          <p:cNvSpPr txBox="1"/>
          <p:nvPr/>
        </p:nvSpPr>
        <p:spPr>
          <a:xfrm>
            <a:off x="5724128" y="2132856"/>
            <a:ext cx="2088232" cy="523220"/>
          </a:xfrm>
          <a:prstGeom prst="rect">
            <a:avLst/>
          </a:prstGeom>
          <a:noFill/>
        </p:spPr>
        <p:txBody>
          <a:bodyPr wrap="square" rtlCol="0">
            <a:spAutoFit/>
          </a:bodyPr>
          <a:lstStyle/>
          <a:p>
            <a:pPr lvl="0"/>
            <a:r>
              <a:rPr lang="en-GB" sz="1400" dirty="0" smtClean="0"/>
              <a:t>Feel that it is impersonal</a:t>
            </a:r>
            <a:endParaRPr lang="en-GB" sz="1400" dirty="0"/>
          </a:p>
        </p:txBody>
      </p:sp>
      <p:sp>
        <p:nvSpPr>
          <p:cNvPr id="15" name="TextBox 14"/>
          <p:cNvSpPr txBox="1"/>
          <p:nvPr/>
        </p:nvSpPr>
        <p:spPr>
          <a:xfrm>
            <a:off x="323528" y="3429000"/>
            <a:ext cx="2088232" cy="954107"/>
          </a:xfrm>
          <a:prstGeom prst="rect">
            <a:avLst/>
          </a:prstGeom>
          <a:noFill/>
        </p:spPr>
        <p:txBody>
          <a:bodyPr wrap="square" rtlCol="0">
            <a:spAutoFit/>
          </a:bodyPr>
          <a:lstStyle/>
          <a:p>
            <a:pPr lvl="0"/>
            <a:r>
              <a:rPr lang="en-GB" sz="1400" dirty="0" smtClean="0"/>
              <a:t>It does not compare to actually attending a training session where you have the notes etc</a:t>
            </a:r>
            <a:endParaRPr lang="en-GB" sz="1400" dirty="0"/>
          </a:p>
        </p:txBody>
      </p:sp>
      <p:sp>
        <p:nvSpPr>
          <p:cNvPr id="16" name="TextBox 15"/>
          <p:cNvSpPr txBox="1"/>
          <p:nvPr/>
        </p:nvSpPr>
        <p:spPr>
          <a:xfrm>
            <a:off x="3275856" y="5157192"/>
            <a:ext cx="2088232" cy="523220"/>
          </a:xfrm>
          <a:prstGeom prst="rect">
            <a:avLst/>
          </a:prstGeom>
          <a:noFill/>
        </p:spPr>
        <p:txBody>
          <a:bodyPr wrap="square" rtlCol="0">
            <a:spAutoFit/>
          </a:bodyPr>
          <a:lstStyle/>
          <a:p>
            <a:pPr lvl="0"/>
            <a:r>
              <a:rPr lang="en-GB" sz="1400" dirty="0" smtClean="0"/>
              <a:t>Can be difficult to motivate all employees</a:t>
            </a:r>
            <a:endParaRPr lang="en-GB" sz="1400" dirty="0"/>
          </a:p>
        </p:txBody>
      </p:sp>
      <p:sp>
        <p:nvSpPr>
          <p:cNvPr id="17" name="TextBox 16"/>
          <p:cNvSpPr txBox="1"/>
          <p:nvPr/>
        </p:nvSpPr>
        <p:spPr>
          <a:xfrm>
            <a:off x="6444208" y="3068960"/>
            <a:ext cx="2088232" cy="523220"/>
          </a:xfrm>
          <a:prstGeom prst="rect">
            <a:avLst/>
          </a:prstGeom>
          <a:noFill/>
        </p:spPr>
        <p:txBody>
          <a:bodyPr wrap="square" rtlCol="0">
            <a:spAutoFit/>
          </a:bodyPr>
          <a:lstStyle/>
          <a:p>
            <a:pPr lvl="0"/>
            <a:r>
              <a:rPr lang="en-GB" sz="1400" dirty="0" smtClean="0"/>
              <a:t>Feel that it is too costly to implement</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linds(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blinds(horizontal)">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linds(horizont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blinds(horizontal)">
                                      <p:cBhvr>
                                        <p:cTn id="27" dur="5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linds(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blinds(horizontal)">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blinds(horizontal)">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2" grpId="0"/>
      <p:bldP spid="13" grpId="0"/>
      <p:bldP spid="14" grpId="0"/>
      <p:bldP spid="15" grpId="0"/>
      <p:bldP spid="16" grpId="0"/>
      <p:bldP spid="1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Scenarios</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solidFill>
                  <a:srgbClr val="FF0000"/>
                </a:solidFill>
              </a:rPr>
              <a:t>What training methods would you use in the following scenarios</a:t>
            </a:r>
            <a:r>
              <a:rPr lang="en-GB" dirty="0" smtClean="0"/>
              <a:t>:</a:t>
            </a:r>
          </a:p>
          <a:p>
            <a:r>
              <a:rPr lang="en-GB" dirty="0" smtClean="0"/>
              <a:t>A call centre worker who has not got the best telephone manner: </a:t>
            </a:r>
          </a:p>
          <a:p>
            <a:pPr>
              <a:buNone/>
            </a:pPr>
            <a:r>
              <a:rPr lang="en-GB" b="1" dirty="0" smtClean="0">
                <a:solidFill>
                  <a:srgbClr val="FF0000"/>
                </a:solidFill>
              </a:rPr>
              <a:t>    Role play, Shadowing, Coaching</a:t>
            </a:r>
          </a:p>
          <a:p>
            <a:endParaRPr lang="en-GB" dirty="0" smtClean="0"/>
          </a:p>
          <a:p>
            <a:r>
              <a:rPr lang="en-GB" dirty="0" smtClean="0"/>
              <a:t> Group morale is low and there is constant conflict: </a:t>
            </a:r>
          </a:p>
          <a:p>
            <a:pPr>
              <a:buNone/>
            </a:pPr>
            <a:r>
              <a:rPr lang="en-GB" dirty="0" smtClean="0"/>
              <a:t>      </a:t>
            </a:r>
            <a:r>
              <a:rPr lang="en-GB" b="1" dirty="0" smtClean="0">
                <a:solidFill>
                  <a:srgbClr val="FF0000"/>
                </a:solidFill>
              </a:rPr>
              <a:t>External Training Course, like an agility course etc</a:t>
            </a:r>
          </a:p>
          <a:p>
            <a:pPr>
              <a:buNone/>
            </a:pPr>
            <a:endParaRPr lang="en-GB" dirty="0" smtClean="0"/>
          </a:p>
          <a:p>
            <a:r>
              <a:rPr lang="en-GB" dirty="0" smtClean="0"/>
              <a:t>A new in-house computer programme has been released and it needs to be communicated to all relevant parties ASAP: </a:t>
            </a:r>
          </a:p>
          <a:p>
            <a:pPr>
              <a:buNone/>
            </a:pPr>
            <a:r>
              <a:rPr lang="en-GB" dirty="0" smtClean="0"/>
              <a:t>    </a:t>
            </a:r>
            <a:r>
              <a:rPr lang="en-GB" b="1" dirty="0" smtClean="0">
                <a:solidFill>
                  <a:srgbClr val="FF0000"/>
                </a:solidFill>
              </a:rPr>
              <a:t>e-Learning</a:t>
            </a:r>
          </a:p>
          <a:p>
            <a:endParaRPr lang="en-GB" dirty="0" smtClean="0"/>
          </a:p>
          <a:p>
            <a:r>
              <a:rPr lang="en-GB" dirty="0" smtClean="0"/>
              <a:t>You have been seconded for a year and you are not overly  familiar with all aspects of the role and you are getting anxious because of this, what training would you suggest this individual receives: </a:t>
            </a:r>
          </a:p>
          <a:p>
            <a:r>
              <a:rPr lang="en-GB" b="1" dirty="0" smtClean="0">
                <a:solidFill>
                  <a:srgbClr val="FF0000"/>
                </a:solidFill>
              </a:rPr>
              <a:t>Shadowing, coaching, role-play?</a:t>
            </a:r>
            <a:endParaRPr lang="en-GB"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linds(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linds(horizont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linds(horizontal)">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blinds(horizontal)">
                                      <p:cBhvr>
                                        <p:cTn id="4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End.....</a:t>
            </a:r>
            <a:endParaRPr lang="en-GB" dirty="0"/>
          </a:p>
        </p:txBody>
      </p:sp>
      <p:sp>
        <p:nvSpPr>
          <p:cNvPr id="3" name="Content Placeholder 2"/>
          <p:cNvSpPr>
            <a:spLocks noGrp="1"/>
          </p:cNvSpPr>
          <p:nvPr>
            <p:ph sz="quarter" idx="1"/>
          </p:nvPr>
        </p:nvSpPr>
        <p:spPr/>
        <p:txBody>
          <a:bodyPr>
            <a:normAutofit lnSpcReduction="10000"/>
          </a:bodyPr>
          <a:lstStyle/>
          <a:p>
            <a:r>
              <a:rPr lang="en-GB" sz="3600" b="1" dirty="0" smtClean="0"/>
              <a:t>Hopefully </a:t>
            </a:r>
            <a:r>
              <a:rPr lang="en-GB" sz="2000" b="1" dirty="0" smtClean="0"/>
              <a:t> </a:t>
            </a:r>
            <a:r>
              <a:rPr lang="en-GB" sz="2000" dirty="0" smtClean="0"/>
              <a:t>you now understand  the</a:t>
            </a:r>
            <a:r>
              <a:rPr lang="en-GB" sz="3200" dirty="0" smtClean="0"/>
              <a:t> </a:t>
            </a:r>
            <a:r>
              <a:rPr lang="en-GB" sz="3200" b="1" dirty="0" smtClean="0"/>
              <a:t>importance</a:t>
            </a:r>
            <a:r>
              <a:rPr lang="en-GB" sz="4800" b="1" dirty="0" smtClean="0"/>
              <a:t> </a:t>
            </a:r>
            <a:r>
              <a:rPr lang="en-GB" sz="2000" dirty="0" smtClean="0"/>
              <a:t>of </a:t>
            </a:r>
            <a:r>
              <a:rPr lang="en-GB" sz="2800" b="1" dirty="0" smtClean="0"/>
              <a:t>Learning</a:t>
            </a:r>
            <a:r>
              <a:rPr lang="en-GB" sz="3600" b="1" dirty="0" smtClean="0"/>
              <a:t> </a:t>
            </a:r>
            <a:r>
              <a:rPr lang="en-GB" sz="2800" b="1" dirty="0" smtClean="0"/>
              <a:t>&amp;Development </a:t>
            </a:r>
          </a:p>
          <a:p>
            <a:pPr>
              <a:buNone/>
            </a:pPr>
            <a:r>
              <a:rPr lang="en-GB" sz="2800" b="1" dirty="0" smtClean="0"/>
              <a:t>   </a:t>
            </a:r>
            <a:r>
              <a:rPr lang="en-GB" sz="2000" dirty="0" smtClean="0"/>
              <a:t>and if practiced correctly how it can help the organisation meet its </a:t>
            </a:r>
            <a:r>
              <a:rPr lang="en-GB" sz="2800" b="1" dirty="0" smtClean="0"/>
              <a:t>strategic objectives. </a:t>
            </a:r>
            <a:r>
              <a:rPr lang="en-GB" sz="2000" dirty="0" smtClean="0"/>
              <a:t>There are </a:t>
            </a:r>
            <a:r>
              <a:rPr lang="en-GB" sz="2800" b="1" dirty="0" smtClean="0"/>
              <a:t>FOUR </a:t>
            </a:r>
            <a:r>
              <a:rPr lang="en-GB" sz="2000" dirty="0" smtClean="0"/>
              <a:t>different </a:t>
            </a:r>
            <a:r>
              <a:rPr lang="en-GB" sz="2800" b="1" dirty="0" smtClean="0"/>
              <a:t>learning styles </a:t>
            </a:r>
            <a:r>
              <a:rPr lang="en-GB" sz="2000" dirty="0" smtClean="0"/>
              <a:t>and these are not set in stone. Learning &amp; Development can </a:t>
            </a:r>
            <a:r>
              <a:rPr lang="en-GB" sz="2800" b="1" dirty="0" smtClean="0"/>
              <a:t>add value  </a:t>
            </a:r>
            <a:r>
              <a:rPr lang="en-GB" sz="2000" dirty="0" smtClean="0"/>
              <a:t>to an organisation and it is a good proactive way of </a:t>
            </a:r>
            <a:r>
              <a:rPr lang="en-GB" sz="3200" b="1" dirty="0" smtClean="0"/>
              <a:t>attracting &amp; retaining talent!!!</a:t>
            </a:r>
          </a:p>
          <a:p>
            <a:pPr algn="ctr">
              <a:buNone/>
            </a:pPr>
            <a:r>
              <a:rPr lang="en-GB" sz="3200" b="1" dirty="0" smtClean="0"/>
              <a:t>THE END</a:t>
            </a:r>
            <a:r>
              <a:rPr lang="en-GB" sz="3200" dirty="0" smtClean="0"/>
              <a:t> !!!!!</a:t>
            </a:r>
            <a:endParaRPr lang="en-GB" sz="2800" b="1"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t>ACAS(2005) cited in 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endParaRPr lang="en-GB" i="1" dirty="0" smtClean="0"/>
          </a:p>
          <a:p>
            <a:r>
              <a:rPr lang="en-GB" i="1" dirty="0" err="1" smtClean="0"/>
              <a:t>Beardwell</a:t>
            </a:r>
            <a:r>
              <a:rPr lang="en-GB" i="1" dirty="0" smtClean="0"/>
              <a:t>, J &amp; </a:t>
            </a:r>
            <a:r>
              <a:rPr lang="en-GB" i="1" dirty="0" err="1" smtClean="0"/>
              <a:t>Claydon</a:t>
            </a:r>
            <a:r>
              <a:rPr lang="en-GB" i="1" dirty="0" smtClean="0"/>
              <a:t>, T. (2007) Human Resource Management, A Contemporary Approach, </a:t>
            </a:r>
            <a:r>
              <a:rPr lang="en-GB" dirty="0" smtClean="0"/>
              <a:t>5</a:t>
            </a:r>
            <a:r>
              <a:rPr lang="en-GB" baseline="30000" dirty="0" smtClean="0"/>
              <a:t>th</a:t>
            </a:r>
            <a:r>
              <a:rPr lang="en-GB" dirty="0" smtClean="0"/>
              <a:t> Edition, Harlow: Pearson </a:t>
            </a:r>
          </a:p>
          <a:p>
            <a:r>
              <a:rPr lang="en-GB" dirty="0" smtClean="0"/>
              <a:t>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r>
              <a:rPr lang="en-GB" dirty="0" smtClean="0"/>
              <a:t>Honey &amp; Mumford (1982) </a:t>
            </a:r>
            <a:r>
              <a:rPr lang="en-GB" i="1" dirty="0" smtClean="0"/>
              <a:t>Learning Styles Questionnaire</a:t>
            </a:r>
          </a:p>
          <a:p>
            <a:r>
              <a:rPr lang="en-GB" i="1" dirty="0" smtClean="0"/>
              <a:t>Kolb’s Learning Cycle (1984)</a:t>
            </a:r>
            <a:endParaRPr lang="en-GB" dirty="0" smtClean="0"/>
          </a:p>
          <a:p>
            <a:r>
              <a:rPr lang="en-GB" dirty="0" err="1" smtClean="0"/>
              <a:t>Leitch</a:t>
            </a:r>
            <a:r>
              <a:rPr lang="en-GB" dirty="0" smtClean="0"/>
              <a:t> Report: </a:t>
            </a:r>
            <a:r>
              <a:rPr lang="en-GB" dirty="0" smtClean="0">
                <a:solidFill>
                  <a:srgbClr val="FF0000"/>
                </a:solidFill>
                <a:hlinkClick r:id="rId2"/>
              </a:rPr>
              <a:t>http://www.delni.gov.uk/leitch_finalreport051206%5B1%5D-2.pdf</a:t>
            </a:r>
            <a:r>
              <a:rPr lang="en-GB" dirty="0" smtClean="0">
                <a:solidFill>
                  <a:srgbClr val="FF0000"/>
                </a:solidFill>
              </a:rPr>
              <a:t> </a:t>
            </a:r>
            <a:endParaRPr lang="en-GB" dirty="0" smtClean="0"/>
          </a:p>
          <a:p>
            <a:r>
              <a:rPr lang="en-GB" dirty="0" smtClean="0"/>
              <a:t>Malcolm. M, </a:t>
            </a:r>
            <a:r>
              <a:rPr lang="en-GB" dirty="0" err="1" smtClean="0"/>
              <a:t>Whiting.F</a:t>
            </a:r>
            <a:r>
              <a:rPr lang="en-GB" dirty="0" smtClean="0"/>
              <a:t> &amp; </a:t>
            </a:r>
            <a:r>
              <a:rPr lang="en-GB" dirty="0" err="1" smtClean="0"/>
              <a:t>Jackson,T</a:t>
            </a:r>
            <a:r>
              <a:rPr lang="en-GB" dirty="0" smtClean="0"/>
              <a:t> (2010) </a:t>
            </a:r>
            <a:r>
              <a:rPr lang="en-GB" i="1" dirty="0" smtClean="0"/>
              <a:t>Human Resource Practice</a:t>
            </a:r>
            <a:r>
              <a:rPr lang="en-GB" dirty="0" smtClean="0"/>
              <a:t>, 5</a:t>
            </a:r>
            <a:r>
              <a:rPr lang="en-GB" baseline="30000" dirty="0" smtClean="0"/>
              <a:t>th</a:t>
            </a:r>
            <a:r>
              <a:rPr lang="en-GB" dirty="0" smtClean="0"/>
              <a:t>edition.London:CIPD</a:t>
            </a:r>
          </a:p>
          <a:p>
            <a:r>
              <a:rPr lang="en-GB" dirty="0" err="1" smtClean="0"/>
              <a:t>Marchington</a:t>
            </a:r>
            <a:r>
              <a:rPr lang="en-GB" dirty="0" smtClean="0"/>
              <a:t>, M &amp; Wilkinson, A. (2008) </a:t>
            </a:r>
            <a:r>
              <a:rPr lang="en-GB" i="1" dirty="0" smtClean="0"/>
              <a:t>Human Resource Management at Work, People Management &amp; Development, </a:t>
            </a:r>
            <a:r>
              <a:rPr lang="en-GB" dirty="0" smtClean="0"/>
              <a:t>London: CIPD</a:t>
            </a:r>
          </a:p>
          <a:p>
            <a:r>
              <a:rPr lang="en-GB" dirty="0" smtClean="0"/>
              <a:t>Torrington. D, </a:t>
            </a:r>
            <a:r>
              <a:rPr lang="en-GB" dirty="0" err="1" smtClean="0"/>
              <a:t>Hall.L</a:t>
            </a:r>
            <a:r>
              <a:rPr lang="en-GB" dirty="0" smtClean="0"/>
              <a:t>, </a:t>
            </a:r>
            <a:r>
              <a:rPr lang="en-GB" dirty="0" err="1" smtClean="0"/>
              <a:t>Taylor.S</a:t>
            </a:r>
            <a:r>
              <a:rPr lang="en-GB" dirty="0" smtClean="0"/>
              <a:t> &amp; </a:t>
            </a:r>
            <a:r>
              <a:rPr lang="en-GB" dirty="0" err="1" smtClean="0"/>
              <a:t>Atkinson.C</a:t>
            </a:r>
            <a:r>
              <a:rPr lang="en-GB" dirty="0" smtClean="0"/>
              <a:t> (2011) </a:t>
            </a:r>
            <a:r>
              <a:rPr lang="en-GB" i="1" dirty="0" smtClean="0"/>
              <a:t>Human Resource Management,</a:t>
            </a:r>
            <a:r>
              <a:rPr lang="en-GB" dirty="0" smtClean="0"/>
              <a:t> 8</a:t>
            </a:r>
            <a:r>
              <a:rPr lang="en-GB" baseline="30000" dirty="0" smtClean="0"/>
              <a:t>th</a:t>
            </a:r>
            <a:r>
              <a:rPr lang="en-GB" dirty="0" smtClean="0"/>
              <a:t> Edition, Harlow: Pearson</a:t>
            </a:r>
          </a:p>
          <a:p>
            <a:r>
              <a:rPr lang="en-GB" dirty="0" smtClean="0"/>
              <a:t>Wolff (2008) cited in 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1434</TotalTime>
  <Words>2381</Words>
  <Application>Microsoft Office PowerPoint</Application>
  <PresentationFormat>On-screen Show (4:3)</PresentationFormat>
  <Paragraphs>232</Paragraphs>
  <Slides>28</Slides>
  <Notes>18</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Oriel</vt:lpstr>
      <vt:lpstr>  Performance Management:   Learning &amp; Development </vt:lpstr>
      <vt:lpstr>Classes schedule for the next few weeks</vt:lpstr>
      <vt:lpstr>A model for Performance management for the Individual Employee</vt:lpstr>
      <vt:lpstr>Performance Appraisals</vt:lpstr>
      <vt:lpstr>Performance Appraisal </vt:lpstr>
      <vt:lpstr>It does not always go smoothly....</vt:lpstr>
      <vt:lpstr>Class Aims</vt:lpstr>
      <vt:lpstr>Why Is Learning &amp; Talent Development Important? </vt:lpstr>
      <vt:lpstr>Why is Learning &amp; Talent Development Important?</vt:lpstr>
      <vt:lpstr>Learning &amp; Talent Development &amp; The Leitch Report....</vt:lpstr>
      <vt:lpstr>What was before Learning &amp; Talent Development?</vt:lpstr>
      <vt:lpstr>Where does the learning take place ? </vt:lpstr>
      <vt:lpstr>In- House Learning &amp; Talent Development </vt:lpstr>
      <vt:lpstr>     External Learning &amp; Talent Development Provider  </vt:lpstr>
      <vt:lpstr>How do we all learn?</vt:lpstr>
      <vt:lpstr>Honey and Mumford’s four learning Styles </vt:lpstr>
      <vt:lpstr>What are the four styles</vt:lpstr>
      <vt:lpstr>What are the four styles?</vt:lpstr>
      <vt:lpstr>What Did We Cover in Class Last Week?</vt:lpstr>
      <vt:lpstr>Learning &amp; Talent Development Techniques</vt:lpstr>
      <vt:lpstr>PowerPoint Presentation</vt:lpstr>
      <vt:lpstr>The List goes on....</vt:lpstr>
      <vt:lpstr>PowerPoint Presentation</vt:lpstr>
      <vt:lpstr>E-Learning &amp; Its Advantages</vt:lpstr>
      <vt:lpstr>E-Learning &amp; Its Disadvantages</vt:lpstr>
      <vt:lpstr>Scenarios</vt:lpstr>
      <vt:lpstr>To End.....</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&amp; Development Performance Management</dc:title>
  <dc:creator>kevlar</dc:creator>
  <cp:lastModifiedBy>sc-ft</cp:lastModifiedBy>
  <cp:revision>125</cp:revision>
  <dcterms:created xsi:type="dcterms:W3CDTF">2013-10-20T09:43:16Z</dcterms:created>
  <dcterms:modified xsi:type="dcterms:W3CDTF">2013-11-13T08:33:28Z</dcterms:modified>
</cp:coreProperties>
</file>