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4" r:id="rId12"/>
    <p:sldId id="270" r:id="rId13"/>
    <p:sldId id="268" r:id="rId14"/>
    <p:sldId id="271" r:id="rId15"/>
    <p:sldId id="267" r:id="rId16"/>
    <p:sldId id="269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FFCC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49" autoAdjust="0"/>
    <p:restoredTop sz="94660"/>
  </p:normalViewPr>
  <p:slideViewPr>
    <p:cSldViewPr>
      <p:cViewPr varScale="1">
        <p:scale>
          <a:sx n="109" d="100"/>
          <a:sy n="109" d="100"/>
        </p:scale>
        <p:origin x="1824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-31531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>
            <a:normAutofit/>
          </a:bodyPr>
          <a:lstStyle>
            <a:lvl1pPr marL="0" indent="0" algn="l">
              <a:buNone/>
              <a:defRPr sz="36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77AE4A5-747C-4DF3-BFBB-C8CC903D704E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77AE4A5-747C-4DF3-BFBB-C8CC903D704E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42F38BD-4DA1-44EF-896A-C94D7F68865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118589"/>
            <a:ext cx="5580112" cy="6976589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2B3C0C37-14FC-41FA-82BC-97AE10E2EA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24128" y="4293096"/>
            <a:ext cx="3201392" cy="880120"/>
          </a:xfrm>
        </p:spPr>
        <p:txBody>
          <a:bodyPr/>
          <a:lstStyle/>
          <a:p>
            <a:r>
              <a:rPr lang="en-GB" dirty="0"/>
              <a:t>HPAH5006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BBE6E8A3-4B2E-4B46-80C8-5B66A5999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87192" y="332656"/>
            <a:ext cx="5038328" cy="88012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Gender in Mesopotamia</a:t>
            </a:r>
          </a:p>
        </p:txBody>
      </p:sp>
    </p:spTree>
    <p:extLst>
      <p:ext uri="{BB962C8B-B14F-4D97-AF65-F5344CB8AC3E}">
        <p14:creationId xmlns:p14="http://schemas.microsoft.com/office/powerpoint/2010/main" val="2461963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2A4D8-325C-4BB4-9886-2BDED44F8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Wave Feminism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03509-FB49-4037-9D31-8B04BAB0B7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0314" y="1773936"/>
            <a:ext cx="4055486" cy="4751408"/>
          </a:xfrm>
        </p:spPr>
        <p:txBody>
          <a:bodyPr>
            <a:normAutofit/>
          </a:bodyPr>
          <a:lstStyle/>
          <a:p>
            <a:r>
              <a:rPr lang="en-GB" sz="2800" dirty="0"/>
              <a:t>1960s liberal feminism: “finding women”</a:t>
            </a:r>
          </a:p>
          <a:p>
            <a:pPr lvl="1"/>
            <a:r>
              <a:rPr lang="en-GB" sz="2400" dirty="0"/>
              <a:t>Fight for women’s rights</a:t>
            </a:r>
          </a:p>
          <a:p>
            <a:pPr lvl="1"/>
            <a:r>
              <a:rPr lang="en-GB" sz="2400" dirty="0"/>
              <a:t>Feminist revision of history: locating &amp; documenting women in historical record</a:t>
            </a:r>
          </a:p>
          <a:p>
            <a:pPr lvl="1"/>
            <a:r>
              <a:rPr lang="en-GB" dirty="0"/>
              <a:t>First attempt to establish women studies in the academy</a:t>
            </a:r>
            <a:endParaRPr lang="en-GB" sz="2400" dirty="0"/>
          </a:p>
          <a:p>
            <a:pPr lvl="1"/>
            <a:endParaRPr lang="en-GB" sz="2400" dirty="0"/>
          </a:p>
        </p:txBody>
      </p:sp>
      <p:pic>
        <p:nvPicPr>
          <p:cNvPr id="9" name="Content Placeholder 7">
            <a:extLst>
              <a:ext uri="{FF2B5EF4-FFF2-40B4-BE49-F238E27FC236}">
                <a16:creationId xmlns:a16="http://schemas.microsoft.com/office/drawing/2014/main" id="{0E3B9BE4-2877-4492-8364-F6F668F1DFB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1130" y="2328031"/>
            <a:ext cx="3595670" cy="2397113"/>
          </a:xfrm>
        </p:spPr>
      </p:pic>
    </p:spTree>
    <p:extLst>
      <p:ext uri="{BB962C8B-B14F-4D97-AF65-F5344CB8AC3E}">
        <p14:creationId xmlns:p14="http://schemas.microsoft.com/office/powerpoint/2010/main" val="470688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12A14F2-E534-4D48-A01A-712172212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Wave Feminism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BCA28C-02AD-4D10-9DAD-D890E2398C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7914" y="1670307"/>
            <a:ext cx="5004166" cy="503529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Late 1970s: “defining subjugation”</a:t>
            </a:r>
          </a:p>
          <a:p>
            <a:pPr lvl="1"/>
            <a:r>
              <a:rPr lang="en-GB" dirty="0"/>
              <a:t>Addressing gender construction &amp; gender subordination</a:t>
            </a:r>
          </a:p>
          <a:p>
            <a:pPr lvl="1"/>
            <a:r>
              <a:rPr lang="en-GB" dirty="0"/>
              <a:t>Gender roles socially constructed &amp; imposed upon biological sex</a:t>
            </a:r>
          </a:p>
          <a:p>
            <a:pPr lvl="1"/>
            <a:r>
              <a:rPr lang="en-GB" dirty="0"/>
              <a:t>Subjugation of women inevitable result of kinship structures </a:t>
            </a:r>
          </a:p>
          <a:p>
            <a:pPr lvl="1"/>
            <a:r>
              <a:rPr lang="en-GB" dirty="0"/>
              <a:t>Prehistoric matriarchy &amp; male domination embedded in patriarchies</a:t>
            </a:r>
          </a:p>
          <a:p>
            <a:endParaRPr lang="en-GB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3790C16F-4475-4D21-A2F1-D4446A5F3DD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2" r="202"/>
          <a:stretch/>
        </p:blipFill>
        <p:spPr>
          <a:xfrm>
            <a:off x="5508104" y="1844824"/>
            <a:ext cx="3034680" cy="4241286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10766AE-6D5C-4A36-BCA6-F6A770A9E62C}"/>
              </a:ext>
            </a:extLst>
          </p:cNvPr>
          <p:cNvSpPr txBox="1"/>
          <p:nvPr/>
        </p:nvSpPr>
        <p:spPr>
          <a:xfrm>
            <a:off x="5652120" y="6198790"/>
            <a:ext cx="2286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Catalhöyük</a:t>
            </a:r>
            <a:r>
              <a:rPr lang="en-GB" dirty="0"/>
              <a:t> “goddess”</a:t>
            </a:r>
          </a:p>
        </p:txBody>
      </p:sp>
    </p:spTree>
    <p:extLst>
      <p:ext uri="{BB962C8B-B14F-4D97-AF65-F5344CB8AC3E}">
        <p14:creationId xmlns:p14="http://schemas.microsoft.com/office/powerpoint/2010/main" val="122801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FB6BC-8C22-48EB-8CDE-4C27B32CA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Wave Feminism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028A7-B52A-4B8D-8CA6-BC8C567B2D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1424" y="1412776"/>
            <a:ext cx="4894632" cy="5148808"/>
          </a:xfrm>
        </p:spPr>
        <p:txBody>
          <a:bodyPr>
            <a:noAutofit/>
          </a:bodyPr>
          <a:lstStyle/>
          <a:p>
            <a:r>
              <a:rPr lang="en-GB" dirty="0"/>
              <a:t>1990s (post)feminism: from sex to gender</a:t>
            </a:r>
          </a:p>
          <a:p>
            <a:pPr lvl="1"/>
            <a:r>
              <a:rPr lang="en-GB" dirty="0"/>
              <a:t>Challenging concepts of oppression, patriarchy &amp; sexuality</a:t>
            </a:r>
          </a:p>
          <a:p>
            <a:pPr lvl="1"/>
            <a:r>
              <a:rPr lang="en-GB" dirty="0"/>
              <a:t>Influenced by cultural theory, postmodernism (multiple voices)</a:t>
            </a:r>
          </a:p>
          <a:p>
            <a:pPr lvl="1"/>
            <a:r>
              <a:rPr lang="en-GB" dirty="0"/>
              <a:t>Development of new ways of reading historical &amp; archaeological record</a:t>
            </a:r>
          </a:p>
          <a:p>
            <a:pPr lvl="1"/>
            <a:r>
              <a:rPr lang="en-GB" dirty="0"/>
              <a:t>Focuses on gender &amp; sexuality in relation to power structures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3DE6861-E76F-495F-97B0-812BF4392C9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436096" y="1988840"/>
            <a:ext cx="3364916" cy="4010168"/>
          </a:xfrm>
        </p:spPr>
      </p:pic>
    </p:spTree>
    <p:extLst>
      <p:ext uri="{BB962C8B-B14F-4D97-AF65-F5344CB8AC3E}">
        <p14:creationId xmlns:p14="http://schemas.microsoft.com/office/powerpoint/2010/main" val="312100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07C28-D8F4-4C83-9C4E-C5C0D77DF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Performing Gender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762F6-E3C2-4A2A-A2C7-E3536A2E67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0887" y="1784599"/>
            <a:ext cx="4896544" cy="4606771"/>
          </a:xfrm>
        </p:spPr>
        <p:txBody>
          <a:bodyPr>
            <a:normAutofit/>
          </a:bodyPr>
          <a:lstStyle/>
          <a:p>
            <a:r>
              <a:rPr lang="en-GB" i="1" dirty="0"/>
              <a:t>One is not born but becomes a woman</a:t>
            </a:r>
            <a:endParaRPr lang="en-GB" dirty="0"/>
          </a:p>
          <a:p>
            <a:r>
              <a:rPr lang="en-US" dirty="0"/>
              <a:t>Clear distinction between biological sex &amp; culturally informed gender roles</a:t>
            </a:r>
          </a:p>
          <a:p>
            <a:r>
              <a:rPr lang="en-US" dirty="0"/>
              <a:t>Gender mediated materially, e.g. through costume</a:t>
            </a:r>
          </a:p>
          <a:p>
            <a:pPr lvl="1"/>
            <a:r>
              <a:rPr lang="en-US" dirty="0"/>
              <a:t>Also through language, through actions, posture, gesture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FFE0CCE-223F-4899-A560-2E0D8CBDF48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024" t="1532" r="4481" b="22167"/>
          <a:stretch/>
        </p:blipFill>
        <p:spPr>
          <a:xfrm>
            <a:off x="5933516" y="1784599"/>
            <a:ext cx="2736304" cy="3943497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B605586-F5E3-42B1-BA4D-B246E4BA8761}"/>
              </a:ext>
            </a:extLst>
          </p:cNvPr>
          <p:cNvSpPr txBox="1"/>
          <p:nvPr/>
        </p:nvSpPr>
        <p:spPr>
          <a:xfrm>
            <a:off x="5940152" y="5877272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Early Dynastic statuette,</a:t>
            </a:r>
          </a:p>
          <a:p>
            <a:r>
              <a:rPr lang="en-GB" dirty="0"/>
              <a:t>2400 BC</a:t>
            </a:r>
          </a:p>
        </p:txBody>
      </p:sp>
    </p:spTree>
    <p:extLst>
      <p:ext uri="{BB962C8B-B14F-4D97-AF65-F5344CB8AC3E}">
        <p14:creationId xmlns:p14="http://schemas.microsoft.com/office/powerpoint/2010/main" val="3742217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B7405-11BE-4FCF-9CAD-90C049CBD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Performing Gender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DA1EE-F085-4C01-8AA9-076DF3BB57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2993" y="1715878"/>
            <a:ext cx="4896544" cy="4932784"/>
          </a:xfrm>
        </p:spPr>
        <p:txBody>
          <a:bodyPr>
            <a:normAutofit/>
          </a:bodyPr>
          <a:lstStyle/>
          <a:p>
            <a:r>
              <a:rPr lang="en-US" sz="2400" dirty="0"/>
              <a:t>Performativity: highlights the agency of </a:t>
            </a:r>
            <a:r>
              <a:rPr lang="en-US" sz="2400" dirty="0">
                <a:solidFill>
                  <a:schemeClr val="accent1"/>
                </a:solidFill>
              </a:rPr>
              <a:t>doing</a:t>
            </a:r>
            <a:r>
              <a:rPr lang="en-US" sz="2400" dirty="0"/>
              <a:t> &amp; </a:t>
            </a:r>
            <a:r>
              <a:rPr lang="en-US" sz="2400" dirty="0">
                <a:solidFill>
                  <a:schemeClr val="accent1"/>
                </a:solidFill>
              </a:rPr>
              <a:t>becoming</a:t>
            </a:r>
            <a:r>
              <a:rPr lang="en-US" sz="2400" dirty="0"/>
              <a:t> a culturally-constructed woman</a:t>
            </a:r>
          </a:p>
          <a:p>
            <a:r>
              <a:rPr lang="en-US" sz="2400" dirty="0"/>
              <a:t>Gender is continually produced through material engagements &amp; repeated bodily performances</a:t>
            </a:r>
          </a:p>
          <a:p>
            <a:r>
              <a:rPr lang="en-US" sz="2400" dirty="0"/>
              <a:t>Performativity is culturally &amp; historically situated </a:t>
            </a:r>
          </a:p>
          <a:p>
            <a:pPr lvl="1"/>
            <a:r>
              <a:rPr lang="en-US" sz="2200" dirty="0"/>
              <a:t>Women can only draw upon (or contest) actions &amp; material engagements within a cultural framework</a:t>
            </a:r>
            <a:endParaRPr lang="en-GB" sz="2200" dirty="0"/>
          </a:p>
        </p:txBody>
      </p:sp>
      <p:pic>
        <p:nvPicPr>
          <p:cNvPr id="11" name="Content Placeholder 5">
            <a:extLst>
              <a:ext uri="{FF2B5EF4-FFF2-40B4-BE49-F238E27FC236}">
                <a16:creationId xmlns:a16="http://schemas.microsoft.com/office/drawing/2014/main" id="{7385179F-D82A-420F-97D6-A8CC44CCFF7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69544" y="1710250"/>
            <a:ext cx="3017255" cy="4023007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5D2B482-A104-4E6F-A7D3-05237ED3CC6C}"/>
              </a:ext>
            </a:extLst>
          </p:cNvPr>
          <p:cNvSpPr txBox="1"/>
          <p:nvPr/>
        </p:nvSpPr>
        <p:spPr>
          <a:xfrm>
            <a:off x="5669545" y="5877272"/>
            <a:ext cx="32314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Early Dynastic figure, Tell </a:t>
            </a:r>
            <a:r>
              <a:rPr lang="en-GB" dirty="0" err="1"/>
              <a:t>Asmar</a:t>
            </a:r>
            <a:endParaRPr lang="en-GB" dirty="0"/>
          </a:p>
          <a:p>
            <a:r>
              <a:rPr lang="en-GB" dirty="0"/>
              <a:t>2750-2600 BC</a:t>
            </a:r>
          </a:p>
        </p:txBody>
      </p:sp>
    </p:spTree>
    <p:extLst>
      <p:ext uri="{BB962C8B-B14F-4D97-AF65-F5344CB8AC3E}">
        <p14:creationId xmlns:p14="http://schemas.microsoft.com/office/powerpoint/2010/main" val="3759782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B7405-11BE-4FCF-9CAD-90C049CBD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DA1EE-F085-4C01-8AA9-076DF3BB57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5400600" cy="4824536"/>
          </a:xfrm>
        </p:spPr>
        <p:txBody>
          <a:bodyPr>
            <a:noAutofit/>
          </a:bodyPr>
          <a:lstStyle/>
          <a:p>
            <a:r>
              <a:rPr lang="en-GB" dirty="0"/>
              <a:t>“practices whereby identity is not distributed but, rather, ‘accumulated’ at particular locales” (</a:t>
            </a:r>
            <a:r>
              <a:rPr lang="en-GB" dirty="0" err="1"/>
              <a:t>Knappett</a:t>
            </a:r>
            <a:r>
              <a:rPr lang="en-GB" dirty="0"/>
              <a:t> 2005, 240)</a:t>
            </a:r>
          </a:p>
          <a:p>
            <a:r>
              <a:rPr lang="en-GB" dirty="0"/>
              <a:t> Creating a second skin/boundary:</a:t>
            </a:r>
          </a:p>
          <a:p>
            <a:pPr lvl="1"/>
            <a:r>
              <a:rPr lang="en-GB" sz="2200" dirty="0"/>
              <a:t>Tattooing,  scarification, henna</a:t>
            </a:r>
          </a:p>
          <a:p>
            <a:pPr lvl="1"/>
            <a:r>
              <a:rPr lang="en-GB" sz="2200" dirty="0"/>
              <a:t>Clothing, jewellery</a:t>
            </a:r>
          </a:p>
          <a:p>
            <a:r>
              <a:rPr lang="en-US" dirty="0"/>
              <a:t>Performativity: layering the body with clothing etc. to shape the gendered body</a:t>
            </a: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65598E1-39BE-4C62-8942-7C5B1E63F79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940152" y="448689"/>
            <a:ext cx="2667539" cy="5949063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38EDCFD-A5C8-4E03-AFDE-238B0A2EC8A6}"/>
              </a:ext>
            </a:extLst>
          </p:cNvPr>
          <p:cNvSpPr txBox="1"/>
          <p:nvPr/>
        </p:nvSpPr>
        <p:spPr>
          <a:xfrm>
            <a:off x="6444208" y="6237312"/>
            <a:ext cx="17360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Pu-Abi’s apparel</a:t>
            </a:r>
          </a:p>
        </p:txBody>
      </p:sp>
    </p:spTree>
    <p:extLst>
      <p:ext uri="{BB962C8B-B14F-4D97-AF65-F5344CB8AC3E}">
        <p14:creationId xmlns:p14="http://schemas.microsoft.com/office/powerpoint/2010/main" val="3384456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B7405-11BE-4FCF-9CAD-90C049CBD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Layering the Body at 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DA1EE-F085-4C01-8AA9-076DF3BB57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9686" y="1658646"/>
            <a:ext cx="4508825" cy="4931664"/>
          </a:xfrm>
        </p:spPr>
        <p:txBody>
          <a:bodyPr>
            <a:noAutofit/>
          </a:bodyPr>
          <a:lstStyle/>
          <a:p>
            <a:r>
              <a:rPr lang="en-GB" dirty="0"/>
              <a:t>Personal adornment: visual communication about gender identity (</a:t>
            </a:r>
            <a:r>
              <a:rPr lang="en-GB" dirty="0" err="1"/>
              <a:t>Gansell</a:t>
            </a:r>
            <a:r>
              <a:rPr lang="en-GB" dirty="0"/>
              <a:t> 2007)</a:t>
            </a:r>
          </a:p>
          <a:p>
            <a:r>
              <a:rPr lang="en-GB" dirty="0"/>
              <a:t>Or a performativity approach? how you  become a Mesopotamian woman</a:t>
            </a:r>
          </a:p>
          <a:p>
            <a:pPr lvl="1"/>
            <a:r>
              <a:rPr lang="en-GB" dirty="0"/>
              <a:t>Flowered wreaths</a:t>
            </a:r>
          </a:p>
          <a:p>
            <a:pPr lvl="1"/>
            <a:r>
              <a:rPr lang="en-GB" dirty="0"/>
              <a:t>Chokers</a:t>
            </a:r>
          </a:p>
          <a:p>
            <a:pPr lvl="1"/>
            <a:r>
              <a:rPr lang="en-GB" dirty="0"/>
              <a:t>Lapis lazuli seals</a:t>
            </a:r>
          </a:p>
        </p:txBody>
      </p:sp>
      <p:pic>
        <p:nvPicPr>
          <p:cNvPr id="8" name="Content Placeholder 5">
            <a:extLst>
              <a:ext uri="{FF2B5EF4-FFF2-40B4-BE49-F238E27FC236}">
                <a16:creationId xmlns:a16="http://schemas.microsoft.com/office/drawing/2014/main" id="{88DBDECE-12AA-4B9B-8407-8481496B52D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00452" y="4939793"/>
            <a:ext cx="1227572" cy="1718054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BF13282-60DE-49A0-B28B-736BA3E6FF48}"/>
              </a:ext>
            </a:extLst>
          </p:cNvPr>
          <p:cNvSpPr txBox="1"/>
          <p:nvPr/>
        </p:nvSpPr>
        <p:spPr>
          <a:xfrm>
            <a:off x="5528024" y="6093296"/>
            <a:ext cx="1388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Cylinder seal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30641D0-AE0F-41EC-A1DA-836C87DAA3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32040" y="1625796"/>
            <a:ext cx="3976795" cy="183752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16BF9AE-6784-46DF-9BD7-1F65AC48D572}"/>
              </a:ext>
            </a:extLst>
          </p:cNvPr>
          <p:cNvSpPr txBox="1"/>
          <p:nvPr/>
        </p:nvSpPr>
        <p:spPr>
          <a:xfrm>
            <a:off x="6221821" y="1916832"/>
            <a:ext cx="1626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 Abi’s choker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4E57D0E-2D06-4826-9FF4-DB92EE0BF35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0288" y="3731802"/>
            <a:ext cx="2712175" cy="208823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817B7F3-43A3-4F0E-A3B0-B29AFC471035}"/>
              </a:ext>
            </a:extLst>
          </p:cNvPr>
          <p:cNvSpPr txBox="1"/>
          <p:nvPr/>
        </p:nvSpPr>
        <p:spPr>
          <a:xfrm>
            <a:off x="6732240" y="4014467"/>
            <a:ext cx="1239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Headdress</a:t>
            </a:r>
          </a:p>
        </p:txBody>
      </p:sp>
    </p:spTree>
    <p:extLst>
      <p:ext uri="{BB962C8B-B14F-4D97-AF65-F5344CB8AC3E}">
        <p14:creationId xmlns:p14="http://schemas.microsoft.com/office/powerpoint/2010/main" val="2453453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373B0-E1F6-4C5F-A060-2C04BBBCA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Representing Women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D1DD1-EA29-4FA8-BE83-4926AE0CAD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752528" cy="4968552"/>
          </a:xfrm>
        </p:spPr>
        <p:txBody>
          <a:bodyPr>
            <a:normAutofit/>
          </a:bodyPr>
          <a:lstStyle/>
          <a:p>
            <a:r>
              <a:rPr lang="en-GB" sz="2400" dirty="0"/>
              <a:t>Representation:  idealized women</a:t>
            </a:r>
          </a:p>
          <a:p>
            <a:r>
              <a:rPr lang="en-GB" sz="2400" dirty="0"/>
              <a:t>But also allow an understanding of ancient experiences of the world</a:t>
            </a:r>
          </a:p>
          <a:p>
            <a:r>
              <a:rPr lang="en-GB" sz="2400" dirty="0"/>
              <a:t>Mesopotamian representations:</a:t>
            </a:r>
          </a:p>
          <a:p>
            <a:pPr lvl="1"/>
            <a:r>
              <a:rPr lang="en-GB" sz="2000" dirty="0"/>
              <a:t>Literature</a:t>
            </a:r>
          </a:p>
          <a:p>
            <a:pPr lvl="1"/>
            <a:r>
              <a:rPr lang="en-GB" sz="2000" dirty="0"/>
              <a:t>Economic texts</a:t>
            </a:r>
          </a:p>
          <a:p>
            <a:pPr lvl="1"/>
            <a:r>
              <a:rPr lang="en-GB" sz="2000" dirty="0"/>
              <a:t>Law codes &amp; legal documents </a:t>
            </a:r>
          </a:p>
          <a:p>
            <a:pPr lvl="1"/>
            <a:r>
              <a:rPr lang="en-GB" sz="2000" dirty="0"/>
              <a:t>Art</a:t>
            </a:r>
          </a:p>
          <a:p>
            <a:r>
              <a:rPr lang="en-GB" sz="2400" dirty="0"/>
              <a:t>Do these allow us to explore power relations, value, social positions &amp; actions etc?</a:t>
            </a:r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F67F947F-EECA-43B3-9C73-D45231E1636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76225" y="1628800"/>
            <a:ext cx="3670582" cy="3949040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F1C4EED-C1B0-49EF-BB59-9D00C35D7406}"/>
              </a:ext>
            </a:extLst>
          </p:cNvPr>
          <p:cNvSpPr/>
          <p:nvPr/>
        </p:nvSpPr>
        <p:spPr>
          <a:xfrm>
            <a:off x="5436096" y="573851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Old Babylonian statue, </a:t>
            </a:r>
            <a:r>
              <a:rPr lang="en-GB" dirty="0" err="1"/>
              <a:t>Isin</a:t>
            </a:r>
            <a:endParaRPr lang="en-GB" dirty="0"/>
          </a:p>
          <a:p>
            <a:r>
              <a:rPr lang="en-GB" dirty="0"/>
              <a:t>2000-1750 BC</a:t>
            </a:r>
          </a:p>
        </p:txBody>
      </p:sp>
    </p:spTree>
    <p:extLst>
      <p:ext uri="{BB962C8B-B14F-4D97-AF65-F5344CB8AC3E}">
        <p14:creationId xmlns:p14="http://schemas.microsoft.com/office/powerpoint/2010/main" val="4190620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A4D9C-6C7B-4143-A5E7-5B1C88FC1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Gaze (Lacan)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42F5A-406C-47C9-81E2-4D0B4334E6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931664"/>
          </a:xfrm>
        </p:spPr>
        <p:txBody>
          <a:bodyPr>
            <a:noAutofit/>
          </a:bodyPr>
          <a:lstStyle/>
          <a:p>
            <a:r>
              <a:rPr lang="en-GB" dirty="0"/>
              <a:t>Who created &amp; consumed images of women?</a:t>
            </a:r>
          </a:p>
          <a:p>
            <a:r>
              <a:rPr lang="en-GB" dirty="0"/>
              <a:t>Relationship between viewing an image &amp; power</a:t>
            </a:r>
          </a:p>
          <a:p>
            <a:r>
              <a:rPr lang="en-GB" dirty="0"/>
              <a:t>The Gaze (Lacan) = a look that structures &amp; controls</a:t>
            </a:r>
          </a:p>
          <a:p>
            <a:r>
              <a:rPr lang="en-GB" dirty="0"/>
              <a:t>The Gaze is male, privileged &amp; dominant</a:t>
            </a:r>
          </a:p>
          <a:p>
            <a:r>
              <a:rPr lang="en-GB" dirty="0"/>
              <a:t>Women are passive, intended to be viewed</a:t>
            </a:r>
          </a:p>
          <a:p>
            <a:pPr lvl="1"/>
            <a:r>
              <a:rPr lang="en-GB" dirty="0"/>
              <a:t>The other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E0DC0F-0AF3-4984-9F55-7817D564499A}"/>
              </a:ext>
            </a:extLst>
          </p:cNvPr>
          <p:cNvSpPr txBox="1"/>
          <p:nvPr/>
        </p:nvSpPr>
        <p:spPr>
          <a:xfrm>
            <a:off x="5796136" y="6268368"/>
            <a:ext cx="2206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Burney plaque, Ishtar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0914B176-3230-4317-BE76-94ABD8EB823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8605" y="1763199"/>
            <a:ext cx="3254133" cy="4330098"/>
          </a:xfrm>
        </p:spPr>
      </p:pic>
    </p:spTree>
    <p:extLst>
      <p:ext uri="{BB962C8B-B14F-4D97-AF65-F5344CB8AC3E}">
        <p14:creationId xmlns:p14="http://schemas.microsoft.com/office/powerpoint/2010/main" val="2737404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B7405-11BE-4FCF-9CAD-90C049CBD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Gaze: Mesopotamia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DA1EE-F085-4C01-8AA9-076DF3BB57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03084"/>
            <a:ext cx="5040560" cy="5131264"/>
          </a:xfrm>
        </p:spPr>
        <p:txBody>
          <a:bodyPr>
            <a:noAutofit/>
          </a:bodyPr>
          <a:lstStyle/>
          <a:p>
            <a:r>
              <a:rPr lang="en-GB" dirty="0"/>
              <a:t>Relief plaques commonly represented from 2</a:t>
            </a:r>
            <a:r>
              <a:rPr lang="en-GB" baseline="30000" dirty="0"/>
              <a:t>nd</a:t>
            </a:r>
            <a:r>
              <a:rPr lang="en-GB" dirty="0"/>
              <a:t> millennium (Old Babylonian)</a:t>
            </a:r>
          </a:p>
          <a:p>
            <a:pPr lvl="1"/>
            <a:r>
              <a:rPr lang="en-GB" dirty="0"/>
              <a:t>Nude females</a:t>
            </a:r>
          </a:p>
          <a:p>
            <a:pPr lvl="1"/>
            <a:r>
              <a:rPr lang="en-GB" dirty="0"/>
              <a:t>Fertility goddesses?</a:t>
            </a:r>
          </a:p>
          <a:p>
            <a:r>
              <a:rPr lang="en-GB" dirty="0"/>
              <a:t>Female genre of art:</a:t>
            </a:r>
          </a:p>
          <a:p>
            <a:pPr lvl="1"/>
            <a:r>
              <a:rPr lang="en-GB" dirty="0"/>
              <a:t>Nudity common from Old Babylonian period</a:t>
            </a:r>
          </a:p>
          <a:p>
            <a:pPr lvl="1"/>
            <a:r>
              <a:rPr lang="en-GB" dirty="0"/>
              <a:t>Passive &amp; inactive</a:t>
            </a:r>
          </a:p>
          <a:p>
            <a:r>
              <a:rPr lang="en-GB" dirty="0"/>
              <a:t>In contrast, men tend to be depicted as active (doing)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FFB5D5-5FA8-488D-8B28-847BBA251693}"/>
              </a:ext>
            </a:extLst>
          </p:cNvPr>
          <p:cNvSpPr txBox="1"/>
          <p:nvPr/>
        </p:nvSpPr>
        <p:spPr>
          <a:xfrm>
            <a:off x="5608939" y="6135088"/>
            <a:ext cx="2821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Clay plaque, 17</a:t>
            </a:r>
            <a:r>
              <a:rPr lang="en-GB" baseline="30000" dirty="0"/>
              <a:t>th</a:t>
            </a:r>
            <a:r>
              <a:rPr lang="en-GB" dirty="0"/>
              <a:t> century BC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5BEF0E01-E2BD-4EB9-AF5A-292153548BF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81782" y="1773936"/>
            <a:ext cx="2476240" cy="4175344"/>
          </a:xfrm>
        </p:spPr>
      </p:pic>
    </p:spTree>
    <p:extLst>
      <p:ext uri="{BB962C8B-B14F-4D97-AF65-F5344CB8AC3E}">
        <p14:creationId xmlns:p14="http://schemas.microsoft.com/office/powerpoint/2010/main" val="1981050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3C16D-00E8-400E-B43A-3953AA566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Priestesses &amp; Portraiture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10565-B8CC-4CCC-84E4-6C4A14A6F7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3307" y="1688584"/>
            <a:ext cx="4402832" cy="4679401"/>
          </a:xfrm>
        </p:spPr>
        <p:txBody>
          <a:bodyPr>
            <a:normAutofit/>
          </a:bodyPr>
          <a:lstStyle/>
          <a:p>
            <a:r>
              <a:rPr lang="en-GB" sz="2400" dirty="0"/>
              <a:t>3</a:t>
            </a:r>
            <a:r>
              <a:rPr lang="en-GB" sz="2400" baseline="30000" dirty="0"/>
              <a:t>rd</a:t>
            </a:r>
            <a:r>
              <a:rPr lang="en-GB" sz="2400" dirty="0"/>
              <a:t> millennium portraits:</a:t>
            </a:r>
          </a:p>
          <a:p>
            <a:pPr lvl="1"/>
            <a:r>
              <a:rPr lang="en-GB" sz="2000" dirty="0"/>
              <a:t>They </a:t>
            </a:r>
            <a:r>
              <a:rPr lang="en-GB" sz="2000" dirty="0">
                <a:solidFill>
                  <a:schemeClr val="accent1"/>
                </a:solidFill>
              </a:rPr>
              <a:t>represent the person</a:t>
            </a:r>
            <a:r>
              <a:rPr lang="en-GB" sz="2000" dirty="0"/>
              <a:t> in an image</a:t>
            </a:r>
          </a:p>
          <a:p>
            <a:r>
              <a:rPr lang="en-GB" sz="2400" dirty="0"/>
              <a:t>Individual as worshipper to be placed in temple as worshipper</a:t>
            </a:r>
          </a:p>
          <a:p>
            <a:r>
              <a:rPr lang="en-GB" sz="2400" dirty="0"/>
              <a:t>Many with inscriptions:</a:t>
            </a:r>
          </a:p>
          <a:p>
            <a:pPr lvl="1"/>
            <a:r>
              <a:rPr lang="en-GB" sz="2000" dirty="0"/>
              <a:t>Dedication to specific deity for life of named patron &amp; family</a:t>
            </a:r>
          </a:p>
          <a:p>
            <a:pPr lvl="1"/>
            <a:r>
              <a:rPr lang="en-GB" sz="2000" dirty="0"/>
              <a:t>Female statues </a:t>
            </a:r>
            <a:r>
              <a:rPr lang="en-GB" sz="2000" dirty="0" err="1"/>
              <a:t>oftern</a:t>
            </a:r>
            <a:r>
              <a:rPr lang="en-GB" sz="2000" dirty="0"/>
              <a:t> for life of husband and children</a:t>
            </a:r>
          </a:p>
          <a:p>
            <a:r>
              <a:rPr lang="en-GB" sz="2400" dirty="0"/>
              <a:t>An act of individual piety</a:t>
            </a:r>
          </a:p>
          <a:p>
            <a:endParaRPr lang="en-GB" sz="24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F2160B1-BFA6-4D9A-A999-A75D980AAF6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2307" y="1686823"/>
            <a:ext cx="3078386" cy="446449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4232BE-1F87-4AD2-BA1E-69405E8D201C}"/>
              </a:ext>
            </a:extLst>
          </p:cNvPr>
          <p:cNvSpPr txBox="1"/>
          <p:nvPr/>
        </p:nvSpPr>
        <p:spPr>
          <a:xfrm>
            <a:off x="5742647" y="6182859"/>
            <a:ext cx="2928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Telloh</a:t>
            </a:r>
            <a:r>
              <a:rPr lang="en-GB" dirty="0"/>
              <a:t>, ancient </a:t>
            </a:r>
            <a:r>
              <a:rPr lang="en-GB" dirty="0" err="1"/>
              <a:t>Girsu</a:t>
            </a:r>
            <a:r>
              <a:rPr lang="en-GB" dirty="0"/>
              <a:t> 2150 BC</a:t>
            </a:r>
          </a:p>
        </p:txBody>
      </p:sp>
    </p:spTree>
    <p:extLst>
      <p:ext uri="{BB962C8B-B14F-4D97-AF65-F5344CB8AC3E}">
        <p14:creationId xmlns:p14="http://schemas.microsoft.com/office/powerpoint/2010/main" val="2318449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64234-7E21-40CD-A9DC-26B546803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Depictions of Real Women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29962-4B37-47B5-9030-7CBA4385A3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608512" cy="5004792"/>
          </a:xfrm>
        </p:spPr>
        <p:txBody>
          <a:bodyPr>
            <a:normAutofit lnSpcReduction="10000"/>
          </a:bodyPr>
          <a:lstStyle/>
          <a:p>
            <a:r>
              <a:rPr lang="en-GB" sz="2400" dirty="0" err="1"/>
              <a:t>Enheduanna</a:t>
            </a:r>
            <a:r>
              <a:rPr lang="en-GB" sz="2400" dirty="0"/>
              <a:t>:</a:t>
            </a:r>
          </a:p>
          <a:p>
            <a:pPr lvl="1"/>
            <a:r>
              <a:rPr lang="en-GB" sz="2000" dirty="0"/>
              <a:t>Daughter of Sargon of Akkad</a:t>
            </a:r>
          </a:p>
          <a:p>
            <a:pPr lvl="1"/>
            <a:r>
              <a:rPr lang="en-GB" sz="2000" dirty="0"/>
              <a:t>Priestess of Nanna at Ur</a:t>
            </a:r>
          </a:p>
          <a:p>
            <a:pPr lvl="1"/>
            <a:r>
              <a:rPr lang="en-GB" sz="2000" dirty="0"/>
              <a:t>Author of several hymns dedicated to Inanna</a:t>
            </a:r>
          </a:p>
          <a:p>
            <a:r>
              <a:rPr lang="en-GB" sz="2400" dirty="0"/>
              <a:t>Disc of </a:t>
            </a:r>
            <a:r>
              <a:rPr lang="en-GB" sz="2400" dirty="0" err="1"/>
              <a:t>Enheduanna</a:t>
            </a:r>
            <a:r>
              <a:rPr lang="en-GB" sz="2400" dirty="0"/>
              <a:t> inscribed on back:</a:t>
            </a:r>
          </a:p>
          <a:p>
            <a:pPr lvl="1"/>
            <a:r>
              <a:rPr lang="en-GB" sz="2000" dirty="0" err="1"/>
              <a:t>Enheduanna</a:t>
            </a:r>
            <a:r>
              <a:rPr lang="en-GB" sz="2000" dirty="0"/>
              <a:t>, </a:t>
            </a:r>
            <a:r>
              <a:rPr lang="en-GB" sz="2000" dirty="0" err="1"/>
              <a:t>zirru</a:t>
            </a:r>
            <a:r>
              <a:rPr lang="en-GB" sz="2000" dirty="0"/>
              <a:t> priestess, </a:t>
            </a:r>
          </a:p>
          <a:p>
            <a:pPr lvl="1"/>
            <a:r>
              <a:rPr lang="en-GB" sz="2000" dirty="0"/>
              <a:t>Wife of the god Nanna,</a:t>
            </a:r>
          </a:p>
          <a:p>
            <a:pPr lvl="1"/>
            <a:r>
              <a:rPr lang="en-GB" sz="2000" dirty="0"/>
              <a:t>Daughter of Sargon, king of the world, in the temple of the goddess Inanna-ZA-ZA</a:t>
            </a:r>
          </a:p>
          <a:p>
            <a:pPr lvl="1"/>
            <a:r>
              <a:rPr lang="en-GB" sz="2000" dirty="0"/>
              <a:t>In Ur, made and </a:t>
            </a:r>
            <a:r>
              <a:rPr lang="en-GB" sz="2000" dirty="0" err="1"/>
              <a:t>socle</a:t>
            </a:r>
            <a:r>
              <a:rPr lang="en-GB" sz="2000" dirty="0"/>
              <a:t> (&amp;)</a:t>
            </a:r>
          </a:p>
          <a:p>
            <a:pPr lvl="1"/>
            <a:r>
              <a:rPr lang="en-GB" sz="2000" dirty="0"/>
              <a:t>Named it: ‘dais, table of the god An’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F7A4838-0A4D-42FB-9064-7C823855DF5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6564" y="2033736"/>
            <a:ext cx="3570236" cy="36275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23D3702-F127-4928-8C15-AEA4C35CA347}"/>
              </a:ext>
            </a:extLst>
          </p:cNvPr>
          <p:cNvSpPr txBox="1"/>
          <p:nvPr/>
        </p:nvSpPr>
        <p:spPr>
          <a:xfrm>
            <a:off x="5364088" y="5877272"/>
            <a:ext cx="24125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Disc of </a:t>
            </a:r>
            <a:r>
              <a:rPr lang="en-GB" dirty="0" err="1"/>
              <a:t>Enheduanna</a:t>
            </a:r>
            <a:r>
              <a:rPr lang="en-GB" dirty="0"/>
              <a:t>, Ur</a:t>
            </a:r>
          </a:p>
          <a:p>
            <a:r>
              <a:rPr lang="en-GB" dirty="0"/>
              <a:t>c. 2300-2250 BC</a:t>
            </a:r>
          </a:p>
        </p:txBody>
      </p:sp>
    </p:spTree>
    <p:extLst>
      <p:ext uri="{BB962C8B-B14F-4D97-AF65-F5344CB8AC3E}">
        <p14:creationId xmlns:p14="http://schemas.microsoft.com/office/powerpoint/2010/main" val="3053552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D28A8-C493-4CF7-8404-D9D585E16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Gender categories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435F3-14EF-4E46-9C5E-99A997C3C5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4690864" cy="4926339"/>
          </a:xfrm>
        </p:spPr>
        <p:txBody>
          <a:bodyPr>
            <a:noAutofit/>
          </a:bodyPr>
          <a:lstStyle/>
          <a:p>
            <a:r>
              <a:rPr lang="en-GB" dirty="0"/>
              <a:t>Hair &amp; clothing typically identity ED statues as male/female</a:t>
            </a:r>
          </a:p>
          <a:p>
            <a:r>
              <a:rPr lang="en-GB" dirty="0" err="1"/>
              <a:t>Urnanshe</a:t>
            </a:r>
            <a:r>
              <a:rPr lang="en-GB" dirty="0"/>
              <a:t>: singer from mar does not fit into typical male/female representations</a:t>
            </a:r>
          </a:p>
          <a:p>
            <a:pPr lvl="1"/>
            <a:r>
              <a:rPr lang="en-GB" dirty="0"/>
              <a:t>Identified as a castrato: </a:t>
            </a:r>
            <a:r>
              <a:rPr lang="en-GB" dirty="0" err="1"/>
              <a:t>amar</a:t>
            </a:r>
            <a:r>
              <a:rPr lang="en-GB" dirty="0"/>
              <a:t>-TUD</a:t>
            </a:r>
          </a:p>
          <a:p>
            <a:pPr lvl="1"/>
            <a:r>
              <a:rPr lang="en-GB" dirty="0"/>
              <a:t>Lies outside biological dualism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61E3D6D-0733-4F56-9EC4-6E57EA73107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773936"/>
            <a:ext cx="2781672" cy="4371199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342496-0644-46B4-83A3-896C28079164}"/>
              </a:ext>
            </a:extLst>
          </p:cNvPr>
          <p:cNvSpPr txBox="1"/>
          <p:nvPr/>
        </p:nvSpPr>
        <p:spPr>
          <a:xfrm>
            <a:off x="5940152" y="6330943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Urnanshe</a:t>
            </a:r>
            <a:r>
              <a:rPr lang="en-GB" dirty="0"/>
              <a:t>, Mari</a:t>
            </a:r>
          </a:p>
        </p:txBody>
      </p:sp>
    </p:spTree>
    <p:extLst>
      <p:ext uri="{BB962C8B-B14F-4D97-AF65-F5344CB8AC3E}">
        <p14:creationId xmlns:p14="http://schemas.microsoft.com/office/powerpoint/2010/main" val="393508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88976-C0C5-4A77-A687-0B92F7B8C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52400"/>
            <a:ext cx="8640960" cy="1251062"/>
          </a:xfrm>
        </p:spPr>
        <p:txBody>
          <a:bodyPr>
            <a:normAutofit fontScale="90000"/>
          </a:bodyPr>
          <a:lstStyle/>
          <a:p>
            <a:r>
              <a:rPr lang="en-GB" dirty="0"/>
              <a:t>Whores of Babylon (Old Babylonian)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C8675-C8DA-4A3A-89D3-9BC56BE324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3980" y="1605148"/>
            <a:ext cx="5068664" cy="5076800"/>
          </a:xfrm>
        </p:spPr>
        <p:txBody>
          <a:bodyPr>
            <a:noAutofit/>
          </a:bodyPr>
          <a:lstStyle/>
          <a:p>
            <a:r>
              <a:rPr lang="en-GB" dirty="0"/>
              <a:t>Women typically identified as prostitutes in brothel/tavern</a:t>
            </a:r>
          </a:p>
          <a:p>
            <a:pPr lvl="1"/>
            <a:r>
              <a:rPr lang="en-GB" dirty="0"/>
              <a:t>Woman typically drinking</a:t>
            </a:r>
          </a:p>
          <a:p>
            <a:r>
              <a:rPr lang="en-GB" dirty="0"/>
              <a:t>Prostitution interpretation reflects modern judgements</a:t>
            </a:r>
          </a:p>
          <a:p>
            <a:r>
              <a:rPr lang="en-GB" dirty="0"/>
              <a:t>Mesopotamians were less judgemental:</a:t>
            </a:r>
          </a:p>
          <a:p>
            <a:pPr lvl="1"/>
            <a:r>
              <a:rPr lang="en-GB" dirty="0"/>
              <a:t>Numerous texts describing intercourse frankly</a:t>
            </a:r>
          </a:p>
          <a:p>
            <a:pPr lvl="1"/>
            <a:r>
              <a:rPr lang="en-GB" dirty="0"/>
              <a:t>Sex a direct expression of love</a:t>
            </a:r>
          </a:p>
          <a:p>
            <a:pPr lvl="1"/>
            <a:r>
              <a:rPr lang="en-GB" dirty="0"/>
              <a:t>Female nudity consistently viewed as seductive &amp; alluring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B52ECB1-7ABA-4A90-B3A6-0AAF58AFF82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940152" y="1916832"/>
            <a:ext cx="2592288" cy="3507214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47A312C-3609-43C8-9862-141662DDD689}"/>
              </a:ext>
            </a:extLst>
          </p:cNvPr>
          <p:cNvSpPr txBox="1"/>
          <p:nvPr/>
        </p:nvSpPr>
        <p:spPr>
          <a:xfrm>
            <a:off x="5744222" y="5661248"/>
            <a:ext cx="29338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Old Babylonian erotic plaque</a:t>
            </a:r>
          </a:p>
          <a:p>
            <a:r>
              <a:rPr lang="en-GB" dirty="0"/>
              <a:t>c. 1800 BC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EAAFA71-2C86-4D62-B673-FFAE2CC2A4BD}"/>
              </a:ext>
            </a:extLst>
          </p:cNvPr>
          <p:cNvSpPr/>
          <p:nvPr/>
        </p:nvSpPr>
        <p:spPr>
          <a:xfrm>
            <a:off x="7812360" y="3284984"/>
            <a:ext cx="648072" cy="1800200"/>
          </a:xfrm>
          <a:prstGeom prst="ellipse">
            <a:avLst/>
          </a:prstGeom>
          <a:noFill/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783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72766-3C9B-4A37-9E61-A8CC6DBBA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Mesopotamian Gendered 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62B8A-D13A-43A2-B90C-E6AC42A2C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628800"/>
            <a:ext cx="5688632" cy="5073752"/>
          </a:xfrm>
        </p:spPr>
        <p:txBody>
          <a:bodyPr>
            <a:normAutofit/>
          </a:bodyPr>
          <a:lstStyle/>
          <a:p>
            <a:r>
              <a:rPr lang="en-GB" sz="2400" dirty="0"/>
              <a:t>Need to forget Cartesian notions of </a:t>
            </a:r>
            <a:r>
              <a:rPr lang="en-GB" sz="2400" dirty="0">
                <a:solidFill>
                  <a:schemeClr val="accent1"/>
                </a:solidFill>
              </a:rPr>
              <a:t>body/soul</a:t>
            </a:r>
          </a:p>
          <a:p>
            <a:r>
              <a:rPr lang="en-GB" sz="2400" dirty="0"/>
              <a:t>Mesopotamian body = an assemblage</a:t>
            </a:r>
          </a:p>
          <a:p>
            <a:pPr lvl="1"/>
            <a:r>
              <a:rPr lang="en-GB" sz="2000" dirty="0"/>
              <a:t>“the body was a non-total series of parts, energies, &amp; substances, as well as incorporeal aspects like reflections, images, &amp; the name” (</a:t>
            </a:r>
            <a:r>
              <a:rPr lang="en-GB" sz="2000" dirty="0" err="1"/>
              <a:t>Bahrani</a:t>
            </a:r>
            <a:r>
              <a:rPr lang="en-GB" sz="2000" dirty="0"/>
              <a:t> 2001, 117)</a:t>
            </a:r>
          </a:p>
          <a:p>
            <a:r>
              <a:rPr lang="en-GB" sz="2400" dirty="0"/>
              <a:t>Personhood as a flow of matter between body &amp; things</a:t>
            </a:r>
          </a:p>
          <a:p>
            <a:r>
              <a:rPr lang="en-GB" sz="2400" dirty="0"/>
              <a:t>Votive images = a true approximation of the presence of the donor: </a:t>
            </a:r>
            <a:endParaRPr lang="en-GB" sz="2000" dirty="0"/>
          </a:p>
          <a:p>
            <a:pPr lvl="1"/>
            <a:r>
              <a:rPr lang="en-GB" sz="2000" dirty="0"/>
              <a:t>a supplement which embodies their personhood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F1480D-2CC8-456C-8D9B-2A01A02287C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90" t="1953" r="11912" b="571"/>
          <a:stretch/>
        </p:blipFill>
        <p:spPr>
          <a:xfrm>
            <a:off x="6253496" y="1916832"/>
            <a:ext cx="2227943" cy="383206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91BC9C0-BD45-47F4-A3BF-8F25D5417679}"/>
              </a:ext>
            </a:extLst>
          </p:cNvPr>
          <p:cNvSpPr/>
          <p:nvPr/>
        </p:nvSpPr>
        <p:spPr>
          <a:xfrm>
            <a:off x="6253496" y="5934385"/>
            <a:ext cx="27109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Early Dynastic III votive</a:t>
            </a:r>
          </a:p>
        </p:txBody>
      </p:sp>
    </p:spTree>
    <p:extLst>
      <p:ext uri="{BB962C8B-B14F-4D97-AF65-F5344CB8AC3E}">
        <p14:creationId xmlns:p14="http://schemas.microsoft.com/office/powerpoint/2010/main" val="2004290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83029-862C-4E9B-9866-50E8EB4D3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Textual Representations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D8D53-996A-4445-8E68-8316F53BC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356" y="1654578"/>
            <a:ext cx="8507288" cy="5073752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Literary compositions: very few human women are mentioned</a:t>
            </a:r>
          </a:p>
          <a:p>
            <a:pPr lvl="1"/>
            <a:r>
              <a:rPr lang="en-GB" sz="2400" dirty="0"/>
              <a:t>Typically in auxiliary, nurturing/ supporting roles</a:t>
            </a:r>
          </a:p>
          <a:p>
            <a:r>
              <a:rPr lang="en-GB" sz="2800" dirty="0"/>
              <a:t>Economic texts: women could wield some political &amp; economic power (typically queens):</a:t>
            </a:r>
          </a:p>
          <a:p>
            <a:pPr lvl="1"/>
            <a:r>
              <a:rPr lang="en-GB" sz="2400" dirty="0"/>
              <a:t>Control over land &amp; production</a:t>
            </a:r>
          </a:p>
          <a:p>
            <a:r>
              <a:rPr lang="en-GB" sz="2800" dirty="0"/>
              <a:t>Royal women could hold religious office:</a:t>
            </a:r>
          </a:p>
          <a:p>
            <a:pPr lvl="1"/>
            <a:r>
              <a:rPr lang="en-GB" sz="2400" dirty="0"/>
              <a:t>Might be made  high priestess but could not have children</a:t>
            </a:r>
          </a:p>
          <a:p>
            <a:pPr lvl="1"/>
            <a:r>
              <a:rPr lang="en-GB" sz="2400" dirty="0"/>
              <a:t>Most famous is </a:t>
            </a:r>
            <a:r>
              <a:rPr lang="en-GB" sz="2400" dirty="0" err="1"/>
              <a:t>Enheduanna</a:t>
            </a:r>
            <a:endParaRPr lang="en-GB" sz="2400" dirty="0"/>
          </a:p>
          <a:p>
            <a:r>
              <a:rPr lang="en-GB" sz="2800" dirty="0">
                <a:solidFill>
                  <a:schemeClr val="accent1"/>
                </a:solidFill>
              </a:rPr>
              <a:t>Sumerian King List: </a:t>
            </a:r>
            <a:r>
              <a:rPr lang="en-GB" sz="2800" dirty="0"/>
              <a:t>Kish, </a:t>
            </a:r>
            <a:r>
              <a:rPr lang="en-GB" sz="2800" dirty="0" err="1"/>
              <a:t>Kug-Bau</a:t>
            </a:r>
            <a:r>
              <a:rPr lang="en-GB" sz="2800" dirty="0"/>
              <a:t>, the woman tavern-keeper, who made firm the foundations of Kish, became king; she ruled for 100 years. 1 king; she ruled for 100 years. Then Kish was defeated </a:t>
            </a:r>
          </a:p>
        </p:txBody>
      </p:sp>
    </p:spTree>
    <p:extLst>
      <p:ext uri="{BB962C8B-B14F-4D97-AF65-F5344CB8AC3E}">
        <p14:creationId xmlns:p14="http://schemas.microsoft.com/office/powerpoint/2010/main" val="2541631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83029-862C-4E9B-9866-50E8EB4D3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Textual Representations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D8D53-996A-4445-8E68-8316F53BC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750153"/>
          </a:xfrm>
        </p:spPr>
        <p:txBody>
          <a:bodyPr>
            <a:normAutofit/>
          </a:bodyPr>
          <a:lstStyle/>
          <a:p>
            <a:r>
              <a:rPr lang="en-GB" sz="2800" dirty="0"/>
              <a:t>Non-royal women: economic texts:</a:t>
            </a:r>
          </a:p>
          <a:p>
            <a:pPr lvl="1"/>
            <a:r>
              <a:rPr lang="en-GB" sz="2400" dirty="0"/>
              <a:t>Women’s work (in large households): textiles, cooking, weaving, midwifery, agriculture &amp; herding</a:t>
            </a:r>
          </a:p>
          <a:p>
            <a:pPr lvl="1"/>
            <a:r>
              <a:rPr lang="en-GB" sz="2400" dirty="0"/>
              <a:t>Women typically receive smaller rations than male counterparts</a:t>
            </a:r>
          </a:p>
          <a:p>
            <a:pPr lvl="1"/>
            <a:r>
              <a:rPr lang="en-GB" sz="2400" dirty="0"/>
              <a:t>But actively involved in social &amp; economic life</a:t>
            </a:r>
          </a:p>
          <a:p>
            <a:r>
              <a:rPr lang="en-GB" sz="2800" dirty="0"/>
              <a:t>Legal texts: women are able to sell land &amp; act as witnesses</a:t>
            </a:r>
          </a:p>
          <a:p>
            <a:r>
              <a:rPr lang="en-GB" sz="2800" dirty="0"/>
              <a:t>2nd millennium: women also recorded as inn-keepers &amp; in Assyria they run the family business from home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31807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EC51A-45A9-42DC-8059-C335706F9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CC364-2D9F-47A6-A84B-F3840A9D48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Rich evidence for women in Mesopotamia:</a:t>
            </a:r>
          </a:p>
          <a:p>
            <a:pPr lvl="1"/>
            <a:r>
              <a:rPr lang="en-GB" sz="2400" dirty="0"/>
              <a:t>Iconographic</a:t>
            </a:r>
          </a:p>
          <a:p>
            <a:pPr lvl="1"/>
            <a:r>
              <a:rPr lang="en-GB" sz="2400" dirty="0"/>
              <a:t>Textual</a:t>
            </a:r>
          </a:p>
          <a:p>
            <a:r>
              <a:rPr lang="en-GB" sz="2800" dirty="0"/>
              <a:t>Reading the evidence is complex – issues of bias (modern &amp; ancient</a:t>
            </a:r>
          </a:p>
          <a:p>
            <a:r>
              <a:rPr lang="en-GB" sz="2800" dirty="0"/>
              <a:t>Modern understanding of female social roles are situated in notions of gender:</a:t>
            </a:r>
          </a:p>
          <a:p>
            <a:pPr lvl="1"/>
            <a:r>
              <a:rPr lang="en-GB" sz="2400" dirty="0"/>
              <a:t>Distinct from biological sex</a:t>
            </a:r>
          </a:p>
          <a:p>
            <a:pPr lvl="1"/>
            <a:r>
              <a:rPr lang="en-GB" sz="2400" dirty="0"/>
              <a:t>A cultural construct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64236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_Inalienable" id="{D6B201CD-6F65-4871-9690-79ADCDC713FE}" vid="{9D31E501-30F7-4657-A206-B0BB58C43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1901</TotalTime>
  <Words>1025</Words>
  <Application>Microsoft Office PowerPoint</Application>
  <PresentationFormat>On-screen Show (4:3)</PresentationFormat>
  <Paragraphs>148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Corbel</vt:lpstr>
      <vt:lpstr>Wingdings</vt:lpstr>
      <vt:lpstr>Wingdings 2</vt:lpstr>
      <vt:lpstr>Wingdings 3</vt:lpstr>
      <vt:lpstr>Module</vt:lpstr>
      <vt:lpstr>HPAH5006</vt:lpstr>
      <vt:lpstr>First Wave Feminism</vt:lpstr>
      <vt:lpstr>Second Wave Feminism</vt:lpstr>
      <vt:lpstr>Third Wave Feminism</vt:lpstr>
      <vt:lpstr>Performing Gender</vt:lpstr>
      <vt:lpstr>Performing Gender</vt:lpstr>
      <vt:lpstr>Layering</vt:lpstr>
      <vt:lpstr>Layering the Body at Ur</vt:lpstr>
      <vt:lpstr>Representing Women</vt:lpstr>
      <vt:lpstr>The Gaze (Lacan)</vt:lpstr>
      <vt:lpstr>The Gaze: Mesopotamia</vt:lpstr>
      <vt:lpstr>Priestesses &amp; Portraiture</vt:lpstr>
      <vt:lpstr>Depictions of Real Women</vt:lpstr>
      <vt:lpstr>Other Gender categories</vt:lpstr>
      <vt:lpstr>Whores of Babylon (Old Babylonian)</vt:lpstr>
      <vt:lpstr>Mesopotamian Gendered Identity</vt:lpstr>
      <vt:lpstr>Textual Representations</vt:lpstr>
      <vt:lpstr>Textual Representations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208</cp:revision>
  <dcterms:created xsi:type="dcterms:W3CDTF">2011-11-16T11:40:50Z</dcterms:created>
  <dcterms:modified xsi:type="dcterms:W3CDTF">2019-02-22T09:54:48Z</dcterms:modified>
</cp:coreProperties>
</file>