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9" r:id="rId5"/>
    <p:sldId id="256" r:id="rId6"/>
    <p:sldId id="264" r:id="rId7"/>
    <p:sldId id="257" r:id="rId8"/>
    <p:sldId id="261" r:id="rId9"/>
    <p:sldId id="265" r:id="rId10"/>
    <p:sldId id="263" r:id="rId11"/>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18E8"/>
    <a:srgbClr val="3D60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7F860-466F-5843-9FCC-F17556900F11}" v="1" dt="2021-03-26T02:08:44.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2382" y="84"/>
      </p:cViewPr>
      <p:guideLst>
        <p:guide orient="horz" pos="312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 Rahman" userId="4aba3d11-8eed-4ed0-a604-07da7927f7e8" providerId="ADAL" clId="{09E7F860-466F-5843-9FCC-F17556900F11}"/>
    <pc:docChg chg="modSld">
      <pc:chgData name="Halima Rahman" userId="4aba3d11-8eed-4ed0-a604-07da7927f7e8" providerId="ADAL" clId="{09E7F860-466F-5843-9FCC-F17556900F11}" dt="2021-03-26T02:08:44.786" v="0" actId="1076"/>
      <pc:docMkLst>
        <pc:docMk/>
      </pc:docMkLst>
      <pc:sldChg chg="modSp">
        <pc:chgData name="Halima Rahman" userId="4aba3d11-8eed-4ed0-a604-07da7927f7e8" providerId="ADAL" clId="{09E7F860-466F-5843-9FCC-F17556900F11}" dt="2021-03-26T02:08:44.786" v="0" actId="1076"/>
        <pc:sldMkLst>
          <pc:docMk/>
          <pc:sldMk cId="1679722435" sldId="259"/>
        </pc:sldMkLst>
        <pc:spChg chg="mod">
          <ac:chgData name="Halima Rahman" userId="4aba3d11-8eed-4ed0-a604-07da7927f7e8" providerId="ADAL" clId="{09E7F860-466F-5843-9FCC-F17556900F11}" dt="2021-03-26T02:08:44.786" v="0" actId="1076"/>
          <ac:spMkLst>
            <pc:docMk/>
            <pc:sldMk cId="1679722435" sldId="259"/>
            <ac:spMk id="5" creationId="{238F8B16-3C2E-437F-8E9E-4D14E94E06F3}"/>
          </ac:spMkLst>
        </pc:spChg>
      </pc:sldChg>
    </pc:docChg>
  </pc:docChgLst>
  <pc:docChgLst>
    <pc:chgData name="Halima Rahman (1914850)" userId="4aba3d11-8eed-4ed0-a604-07da7927f7e8" providerId="ADAL" clId="{1FF8AAB7-274D-4EC5-ACFF-9E63DE21571C}"/>
    <pc:docChg chg="custSel modSld">
      <pc:chgData name="Halima Rahman (1914850)" userId="4aba3d11-8eed-4ed0-a604-07da7927f7e8" providerId="ADAL" clId="{1FF8AAB7-274D-4EC5-ACFF-9E63DE21571C}" dt="2021-03-26T02:15:01.774" v="5" actId="207"/>
      <pc:docMkLst>
        <pc:docMk/>
      </pc:docMkLst>
      <pc:sldChg chg="modSp mod">
        <pc:chgData name="Halima Rahman (1914850)" userId="4aba3d11-8eed-4ed0-a604-07da7927f7e8" providerId="ADAL" clId="{1FF8AAB7-274D-4EC5-ACFF-9E63DE21571C}" dt="2021-03-26T02:15:01.774" v="5" actId="207"/>
        <pc:sldMkLst>
          <pc:docMk/>
          <pc:sldMk cId="1679722435" sldId="259"/>
        </pc:sldMkLst>
        <pc:spChg chg="mod">
          <ac:chgData name="Halima Rahman (1914850)" userId="4aba3d11-8eed-4ed0-a604-07da7927f7e8" providerId="ADAL" clId="{1FF8AAB7-274D-4EC5-ACFF-9E63DE21571C}" dt="2021-03-26T02:15:01.774" v="5" actId="207"/>
          <ac:spMkLst>
            <pc:docMk/>
            <pc:sldMk cId="1679722435" sldId="259"/>
            <ac:spMk id="5" creationId="{238F8B16-3C2E-437F-8E9E-4D14E94E06F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2E075C-92B3-4FCA-B804-C5CE990E06EC}" type="datetimeFigureOut">
              <a:rPr lang="en-US" smtClean="0"/>
              <a:pPr/>
              <a:t>3/26/2021</a:t>
            </a:fld>
            <a:endParaRPr lang="en-US"/>
          </a:p>
        </p:txBody>
      </p:sp>
      <p:sp>
        <p:nvSpPr>
          <p:cNvPr id="4" name="Slide Image Placeholder 3"/>
          <p:cNvSpPr>
            <a:spLocks noGrp="1" noRot="1" noChangeAspect="1"/>
          </p:cNvSpPr>
          <p:nvPr>
            <p:ph type="sldImg" idx="2"/>
          </p:nvPr>
        </p:nvSpPr>
        <p:spPr>
          <a:xfrm>
            <a:off x="2241550" y="685800"/>
            <a:ext cx="23749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4E2799-50AF-44AD-AD3E-4AC58B4FC589}" type="slidenum">
              <a:rPr lang="en-US" smtClean="0"/>
              <a:pPr/>
              <a:t>‹#›</a:t>
            </a:fld>
            <a:endParaRPr lang="en-US"/>
          </a:p>
        </p:txBody>
      </p:sp>
    </p:spTree>
    <p:extLst>
      <p:ext uri="{BB962C8B-B14F-4D97-AF65-F5344CB8AC3E}">
        <p14:creationId xmlns:p14="http://schemas.microsoft.com/office/powerpoint/2010/main" val="3379139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E4E2799-50AF-44AD-AD3E-4AC58B4FC589}" type="slidenum">
              <a:rPr lang="en-US" smtClean="0"/>
              <a:pPr/>
              <a:t>5</a:t>
            </a:fld>
            <a:endParaRPr lang="en-US"/>
          </a:p>
        </p:txBody>
      </p:sp>
    </p:spTree>
    <p:extLst>
      <p:ext uri="{BB962C8B-B14F-4D97-AF65-F5344CB8AC3E}">
        <p14:creationId xmlns:p14="http://schemas.microsoft.com/office/powerpoint/2010/main" val="466111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E4E2799-50AF-44AD-AD3E-4AC58B4FC589}" type="slidenum">
              <a:rPr lang="en-US" smtClean="0"/>
              <a:pPr/>
              <a:t>6</a:t>
            </a:fld>
            <a:endParaRPr lang="en-US"/>
          </a:p>
        </p:txBody>
      </p:sp>
    </p:spTree>
    <p:extLst>
      <p:ext uri="{BB962C8B-B14F-4D97-AF65-F5344CB8AC3E}">
        <p14:creationId xmlns:p14="http://schemas.microsoft.com/office/powerpoint/2010/main" val="2337349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2"/>
            <a:ext cx="5829300" cy="2123369"/>
          </a:xfrm>
        </p:spPr>
        <p:txBody>
          <a:bodyPr/>
          <a:lstStyle/>
          <a:p>
            <a:r>
              <a:rPr lang="en-US"/>
              <a:t>Click to edit Master title style</a:t>
            </a:r>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3"/>
            <a:ext cx="5829300" cy="1967442"/>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541735" y="4198586"/>
            <a:ext cx="5829300" cy="21669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2311401"/>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2311401"/>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3769" y="2217385"/>
            <a:ext cx="303133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69" y="3141486"/>
            <a:ext cx="303133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94405"/>
            <a:ext cx="2256235" cy="167851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681287" y="394406"/>
            <a:ext cx="3833813"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072923"/>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0"/>
            <a:ext cx="4114800" cy="81862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752822"/>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96700"/>
            <a:ext cx="1543050" cy="845220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2900" y="396700"/>
            <a:ext cx="4514850" cy="84522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42900" y="2311401"/>
            <a:ext cx="6172200" cy="6537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42900" y="9181395"/>
            <a:ext cx="1600200" cy="527403"/>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3/26/2021</a:t>
            </a:fld>
            <a:endParaRPr lang="en-US"/>
          </a:p>
        </p:txBody>
      </p:sp>
      <p:sp>
        <p:nvSpPr>
          <p:cNvPr id="5" name="Footer Placeholder 4"/>
          <p:cNvSpPr>
            <a:spLocks noGrp="1"/>
          </p:cNvSpPr>
          <p:nvPr>
            <p:ph type="ftr" sz="quarter" idx="3"/>
          </p:nvPr>
        </p:nvSpPr>
        <p:spPr>
          <a:xfrm>
            <a:off x="2343150" y="9181395"/>
            <a:ext cx="2171700" cy="52740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9181395"/>
            <a:ext cx="1600200" cy="5274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8F8B16-3C2E-437F-8E9E-4D14E94E06F3}"/>
              </a:ext>
            </a:extLst>
          </p:cNvPr>
          <p:cNvSpPr>
            <a:spLocks noGrp="1"/>
          </p:cNvSpPr>
          <p:nvPr>
            <p:ph type="ctrTitle"/>
          </p:nvPr>
        </p:nvSpPr>
        <p:spPr>
          <a:xfrm>
            <a:off x="541650" y="491571"/>
            <a:ext cx="5829300" cy="5544616"/>
          </a:xfrm>
        </p:spPr>
        <p:txBody>
          <a:bodyPr>
            <a:normAutofit fontScale="90000"/>
          </a:bodyPr>
          <a:lstStyle/>
          <a:p>
            <a:r>
              <a:rPr lang="en-GB" sz="2400" b="1" dirty="0">
                <a:solidFill>
                  <a:schemeClr val="tx2">
                    <a:lumMod val="60000"/>
                    <a:lumOff val="40000"/>
                  </a:schemeClr>
                </a:solidFill>
                <a:latin typeface="Arial" panose="020B0604020202020204" pitchFamily="34" charset="0"/>
                <a:cs typeface="Arial" panose="020B0604020202020204" pitchFamily="34" charset="0"/>
              </a:rPr>
              <a:t>HALIMA RAHMAN (1914850)</a:t>
            </a:r>
            <a:br>
              <a:rPr lang="en-GB" sz="2400" b="1" dirty="0">
                <a:solidFill>
                  <a:schemeClr val="tx2">
                    <a:lumMod val="60000"/>
                    <a:lumOff val="40000"/>
                  </a:schemeClr>
                </a:solidFill>
                <a:latin typeface="Arial" panose="020B0604020202020204" pitchFamily="34" charset="0"/>
                <a:cs typeface="Arial" panose="020B0604020202020204" pitchFamily="34" charset="0"/>
              </a:rPr>
            </a:br>
            <a:r>
              <a:rPr lang="en-GB" sz="1800" b="1" dirty="0">
                <a:solidFill>
                  <a:schemeClr val="tx2">
                    <a:lumMod val="60000"/>
                    <a:lumOff val="40000"/>
                  </a:schemeClr>
                </a:solidFill>
                <a:latin typeface="Arial" panose="020B0604020202020204" pitchFamily="34" charset="0"/>
                <a:cs typeface="Arial" panose="020B0604020202020204" pitchFamily="34" charset="0"/>
              </a:rPr>
              <a:t>BMHP5014_BIRM</a:t>
            </a:r>
            <a:br>
              <a:rPr lang="en-GB" sz="1800" b="1" dirty="0">
                <a:solidFill>
                  <a:schemeClr val="tx2">
                    <a:lumMod val="60000"/>
                    <a:lumOff val="40000"/>
                  </a:schemeClr>
                </a:solidFill>
                <a:latin typeface="Arial" panose="020B0604020202020204" pitchFamily="34" charset="0"/>
                <a:cs typeface="Arial" panose="020B0604020202020204" pitchFamily="34" charset="0"/>
              </a:rPr>
            </a:br>
            <a:br>
              <a:rPr lang="en-GB" sz="1800" b="1" dirty="0">
                <a:solidFill>
                  <a:schemeClr val="tx2">
                    <a:lumMod val="60000"/>
                    <a:lumOff val="40000"/>
                  </a:schemeClr>
                </a:solidFill>
                <a:latin typeface="Arial" panose="020B0604020202020204" pitchFamily="34" charset="0"/>
                <a:cs typeface="Arial" panose="020B0604020202020204" pitchFamily="34" charset="0"/>
              </a:rPr>
            </a:br>
            <a:r>
              <a:rPr lang="en-GB" sz="1800" b="1" dirty="0">
                <a:solidFill>
                  <a:schemeClr val="tx2">
                    <a:lumMod val="60000"/>
                    <a:lumOff val="40000"/>
                  </a:schemeClr>
                </a:solidFill>
                <a:latin typeface="Arial" panose="020B0604020202020204" pitchFamily="34" charset="0"/>
                <a:cs typeface="Arial" panose="020B0604020202020204" pitchFamily="34" charset="0"/>
              </a:rPr>
              <a:t>15/03/2021</a:t>
            </a:r>
            <a:br>
              <a:rPr lang="en-GB" sz="1800" b="1" dirty="0">
                <a:solidFill>
                  <a:schemeClr val="tx2">
                    <a:lumMod val="60000"/>
                    <a:lumOff val="40000"/>
                  </a:schemeClr>
                </a:solidFill>
                <a:latin typeface="Arial" panose="020B0604020202020204" pitchFamily="34" charset="0"/>
                <a:cs typeface="Arial" panose="020B0604020202020204" pitchFamily="34" charset="0"/>
              </a:rPr>
            </a:br>
            <a:r>
              <a:rPr lang="en-GB" sz="1800" b="1" dirty="0">
                <a:solidFill>
                  <a:schemeClr val="tx2">
                    <a:lumMod val="60000"/>
                    <a:lumOff val="40000"/>
                  </a:schemeClr>
                </a:solidFill>
                <a:latin typeface="Arial" panose="020B0604020202020204" pitchFamily="34" charset="0"/>
                <a:cs typeface="Arial" panose="020B0604020202020204" pitchFamily="34" charset="0"/>
              </a:rPr>
              <a:t>TASK 3&amp;4</a:t>
            </a:r>
            <a:br>
              <a:rPr lang="en-GB" sz="1800" b="1" dirty="0">
                <a:solidFill>
                  <a:schemeClr val="tx2">
                    <a:lumMod val="60000"/>
                    <a:lumOff val="40000"/>
                  </a:schemeClr>
                </a:solidFill>
                <a:latin typeface="Arial" panose="020B0604020202020204" pitchFamily="34" charset="0"/>
                <a:cs typeface="Arial" panose="020B0604020202020204" pitchFamily="34" charset="0"/>
              </a:rPr>
            </a:br>
            <a:br>
              <a:rPr lang="en-GB" sz="1800" b="1" dirty="0">
                <a:solidFill>
                  <a:schemeClr val="tx2">
                    <a:lumMod val="60000"/>
                    <a:lumOff val="40000"/>
                  </a:schemeClr>
                </a:solidFill>
                <a:latin typeface="Arial" panose="020B0604020202020204" pitchFamily="34" charset="0"/>
                <a:cs typeface="Arial" panose="020B0604020202020204" pitchFamily="34" charset="0"/>
              </a:rPr>
            </a:br>
            <a:r>
              <a:rPr lang="en-GB" sz="1800" b="1" dirty="0">
                <a:solidFill>
                  <a:schemeClr val="tx2">
                    <a:lumMod val="60000"/>
                    <a:lumOff val="40000"/>
                  </a:schemeClr>
                </a:solidFill>
                <a:latin typeface="Arial" panose="020B0604020202020204" pitchFamily="34" charset="0"/>
                <a:cs typeface="Arial" panose="020B0604020202020204" pitchFamily="34" charset="0"/>
              </a:rPr>
              <a:t>DR AZORA HURD</a:t>
            </a:r>
            <a:br>
              <a:rPr lang="en-GB" sz="1800" dirty="0">
                <a:solidFill>
                  <a:schemeClr val="tx2">
                    <a:lumMod val="60000"/>
                    <a:lumOff val="40000"/>
                  </a:schemeClr>
                </a:solidFill>
                <a:latin typeface="Arial" panose="020B0604020202020204" pitchFamily="34" charset="0"/>
                <a:cs typeface="Arial" panose="020B0604020202020204" pitchFamily="34" charset="0"/>
              </a:rPr>
            </a:br>
            <a:br>
              <a:rPr lang="en-GB" sz="1800" dirty="0">
                <a:solidFill>
                  <a:schemeClr val="tx2">
                    <a:lumMod val="60000"/>
                    <a:lumOff val="40000"/>
                  </a:schemeClr>
                </a:solidFill>
                <a:latin typeface="Arial" panose="020B0604020202020204" pitchFamily="34" charset="0"/>
                <a:cs typeface="Arial" panose="020B0604020202020204" pitchFamily="34" charset="0"/>
              </a:rPr>
            </a:br>
            <a:br>
              <a:rPr lang="en-GB" sz="2400" dirty="0">
                <a:solidFill>
                  <a:schemeClr val="tx2">
                    <a:lumMod val="60000"/>
                    <a:lumOff val="40000"/>
                  </a:schemeClr>
                </a:solidFill>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9722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nip Diagonal Corner Rectangle 4"/>
          <p:cNvSpPr/>
          <p:nvPr/>
        </p:nvSpPr>
        <p:spPr>
          <a:xfrm>
            <a:off x="348145" y="218607"/>
            <a:ext cx="6477000" cy="609600"/>
          </a:xfrm>
          <a:prstGeom prst="snip2DiagRect">
            <a:avLst/>
          </a:prstGeom>
          <a:effectLst>
            <a:outerShdw blurRad="50800" dist="38100" dir="5400000" algn="t" rotWithShape="0">
              <a:prstClr val="black">
                <a:alpha val="4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a:latin typeface="Berlin Sans FB Demi" pitchFamily="34" charset="0"/>
              </a:rPr>
              <a:t>HAPPY HOME CARE AGENCY</a:t>
            </a:r>
          </a:p>
        </p:txBody>
      </p:sp>
      <p:sp>
        <p:nvSpPr>
          <p:cNvPr id="6" name="Rectangle 5"/>
          <p:cNvSpPr/>
          <p:nvPr/>
        </p:nvSpPr>
        <p:spPr>
          <a:xfrm>
            <a:off x="185530" y="964096"/>
            <a:ext cx="6477000" cy="2819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5400" b="1">
                <a:solidFill>
                  <a:srgbClr val="FFFFFF"/>
                </a:solidFill>
                <a:latin typeface="Berlin Sans FB Demi" pitchFamily="34" charset="0"/>
              </a:rPr>
              <a:t>YOUR HEALTH</a:t>
            </a:r>
          </a:p>
          <a:p>
            <a:pPr lvl="0" algn="ctr"/>
            <a:r>
              <a:rPr lang="en-US" sz="4000" b="1">
                <a:solidFill>
                  <a:srgbClr val="FFFFFF"/>
                </a:solidFill>
                <a:latin typeface="Bebas Neue"/>
              </a:rPr>
              <a:t>IS OUR PRIORITY</a:t>
            </a:r>
            <a:endParaRPr lang="en-US" sz="3600" b="1">
              <a:solidFill>
                <a:srgbClr val="FFFFFF"/>
              </a:solidFill>
              <a:latin typeface="Bebas Neue"/>
            </a:endParaRPr>
          </a:p>
          <a:p>
            <a:pPr lvl="0" algn="ctr"/>
            <a:endParaRPr lang="en-US" sz="3600" b="1">
              <a:solidFill>
                <a:srgbClr val="FFFFFF"/>
              </a:solidFill>
              <a:latin typeface="Bebas Neue"/>
            </a:endParaRPr>
          </a:p>
          <a:p>
            <a:pPr lvl="0" algn="ctr"/>
            <a:endParaRPr lang="en-US" sz="1200" b="1">
              <a:solidFill>
                <a:prstClr val="white"/>
              </a:solidFill>
              <a:latin typeface="Arial Narrow" pitchFamily="34" charset="0"/>
            </a:endParaRPr>
          </a:p>
        </p:txBody>
      </p:sp>
      <p:sp>
        <p:nvSpPr>
          <p:cNvPr id="8" name="Rectangle 7"/>
          <p:cNvSpPr/>
          <p:nvPr/>
        </p:nvSpPr>
        <p:spPr>
          <a:xfrm>
            <a:off x="990600" y="2819400"/>
            <a:ext cx="4800600" cy="762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a:solidFill>
                  <a:srgbClr val="005A9D"/>
                </a:solidFill>
                <a:latin typeface="Berlin Sans FB Demi" pitchFamily="34" charset="0"/>
              </a:rPr>
              <a:t>LET’S WORK TOGETHER TO TAKE CARE OF YOUR HEALTH</a:t>
            </a:r>
            <a:endParaRPr lang="en-US">
              <a:latin typeface="Berlin Sans FB Demi" pitchFamily="34" charset="0"/>
            </a:endParaRPr>
          </a:p>
        </p:txBody>
      </p:sp>
      <p:sp>
        <p:nvSpPr>
          <p:cNvPr id="9" name="Rectangle 8"/>
          <p:cNvSpPr/>
          <p:nvPr/>
        </p:nvSpPr>
        <p:spPr>
          <a:xfrm>
            <a:off x="195468" y="3962400"/>
            <a:ext cx="3462131" cy="23622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a:p>
          <a:p>
            <a:r>
              <a:rPr lang="en-US" sz="1400">
                <a:latin typeface="Berlin Sans FB Demi" pitchFamily="34" charset="0"/>
              </a:rPr>
              <a:t>We provide loving, nurturing and safe environment at </a:t>
            </a:r>
            <a:r>
              <a:rPr lang="en-US" sz="1200">
                <a:latin typeface="Berlin Sans FB Demi" pitchFamily="34" charset="0"/>
              </a:rPr>
              <a:t>the</a:t>
            </a:r>
            <a:r>
              <a:rPr lang="en-US" sz="1400">
                <a:latin typeface="Berlin Sans FB Demi" pitchFamily="34" charset="0"/>
              </a:rPr>
              <a:t> comfort of your own home. </a:t>
            </a:r>
          </a:p>
          <a:p>
            <a:r>
              <a:rPr lang="en-US" sz="1400">
                <a:latin typeface="Berlin Sans FB Demi" pitchFamily="34" charset="0"/>
              </a:rPr>
              <a:t>BUT HOW?</a:t>
            </a:r>
          </a:p>
          <a:p>
            <a:r>
              <a:rPr lang="en-US" sz="1400">
                <a:latin typeface="Berlin Sans FB Demi" pitchFamily="34" charset="0"/>
              </a:rPr>
              <a:t>We do that by providing you home makers, assistant nurses who provides you companionship </a:t>
            </a:r>
          </a:p>
        </p:txBody>
      </p:sp>
      <p:sp>
        <p:nvSpPr>
          <p:cNvPr id="10" name="Rectangle 9"/>
          <p:cNvSpPr/>
          <p:nvPr/>
        </p:nvSpPr>
        <p:spPr>
          <a:xfrm>
            <a:off x="195469" y="4015409"/>
            <a:ext cx="3462130" cy="381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600" b="1">
                <a:solidFill>
                  <a:srgbClr val="005A9D"/>
                </a:solidFill>
                <a:latin typeface="Arial Black" pitchFamily="34" charset="0"/>
              </a:rPr>
              <a:t>ABOUT US</a:t>
            </a:r>
          </a:p>
        </p:txBody>
      </p:sp>
      <p:sp>
        <p:nvSpPr>
          <p:cNvPr id="11" name="Rectangle 10"/>
          <p:cNvSpPr/>
          <p:nvPr/>
        </p:nvSpPr>
        <p:spPr>
          <a:xfrm>
            <a:off x="3810000" y="3967370"/>
            <a:ext cx="2852530" cy="236220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endParaRPr lang="en-US" sz="1600"/>
          </a:p>
          <a:p>
            <a:r>
              <a:rPr lang="en-US" sz="1400">
                <a:latin typeface="Berlin Sans FB Demi" pitchFamily="34" charset="0"/>
              </a:rPr>
              <a:t>To provide individuals team members and the wider community to achieve the highest quality of life, through the provision of exceptional care and support</a:t>
            </a:r>
          </a:p>
        </p:txBody>
      </p:sp>
      <p:sp>
        <p:nvSpPr>
          <p:cNvPr id="12" name="Rectangle 11"/>
          <p:cNvSpPr/>
          <p:nvPr/>
        </p:nvSpPr>
        <p:spPr>
          <a:xfrm>
            <a:off x="3838160" y="4015409"/>
            <a:ext cx="2824370" cy="381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600" b="1">
                <a:solidFill>
                  <a:srgbClr val="005A9D"/>
                </a:solidFill>
                <a:latin typeface="Arial Black" pitchFamily="34" charset="0"/>
              </a:rPr>
              <a:t>OUR MISSION</a:t>
            </a:r>
          </a:p>
        </p:txBody>
      </p:sp>
      <p:pic>
        <p:nvPicPr>
          <p:cNvPr id="1028" name="Picture 4" descr="C:\Users\Khalid Khan\Desktop\Nursing home-pana.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7735" y="5124450"/>
            <a:ext cx="5972590" cy="5972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095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nip Diagonal Corner Rectangle 4"/>
          <p:cNvSpPr/>
          <p:nvPr/>
        </p:nvSpPr>
        <p:spPr>
          <a:xfrm>
            <a:off x="152400" y="228600"/>
            <a:ext cx="6477000" cy="609600"/>
          </a:xfrm>
          <a:prstGeom prst="snip2DiagRect">
            <a:avLst/>
          </a:prstGeom>
          <a:effectLst>
            <a:outerShdw blurRad="50800" dist="38100" dir="5400000" algn="t" rotWithShape="0">
              <a:prstClr val="black">
                <a:alpha val="4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a:solidFill>
                  <a:prstClr val="white"/>
                </a:solidFill>
                <a:latin typeface="Berlin Sans FB Demi" pitchFamily="34" charset="0"/>
              </a:rPr>
              <a:t>HAPPY HOME CARE AGENCY</a:t>
            </a:r>
          </a:p>
        </p:txBody>
      </p:sp>
      <p:sp>
        <p:nvSpPr>
          <p:cNvPr id="6" name="Rectangle 5"/>
          <p:cNvSpPr/>
          <p:nvPr/>
        </p:nvSpPr>
        <p:spPr>
          <a:xfrm>
            <a:off x="185530" y="964096"/>
            <a:ext cx="6477000" cy="8669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600" b="1">
              <a:solidFill>
                <a:srgbClr val="FFFFFF"/>
              </a:solidFill>
              <a:latin typeface="Bebas Neue"/>
            </a:endParaRPr>
          </a:p>
          <a:p>
            <a:pPr algn="ctr"/>
            <a:endParaRPr lang="en-US" sz="1200" b="1">
              <a:solidFill>
                <a:prstClr val="white"/>
              </a:solidFill>
              <a:latin typeface="Arial Narrow" pitchFamily="34" charset="0"/>
            </a:endParaRPr>
          </a:p>
        </p:txBody>
      </p:sp>
      <p:sp>
        <p:nvSpPr>
          <p:cNvPr id="2" name="TextBox 1"/>
          <p:cNvSpPr txBox="1"/>
          <p:nvPr/>
        </p:nvSpPr>
        <p:spPr>
          <a:xfrm>
            <a:off x="205807" y="964096"/>
            <a:ext cx="6423593" cy="8586966"/>
          </a:xfrm>
          <a:prstGeom prst="rect">
            <a:avLst/>
          </a:prstGeom>
          <a:noFill/>
        </p:spPr>
        <p:txBody>
          <a:bodyPr wrap="square" rtlCol="0">
            <a:spAutoFit/>
          </a:bodyPr>
          <a:lstStyle/>
          <a:p>
            <a:r>
              <a:rPr lang="en-US" sz="1200" b="1" u="sng">
                <a:solidFill>
                  <a:schemeClr val="bg1"/>
                </a:solidFill>
              </a:rPr>
              <a:t>What makes us Unique? Our Value statements are the Answer</a:t>
            </a:r>
          </a:p>
          <a:p>
            <a:r>
              <a:rPr lang="en-US" sz="1200" b="1">
                <a:solidFill>
                  <a:schemeClr val="bg1"/>
                </a:solidFill>
              </a:rPr>
              <a:t>We provide high quality health care services at low cost. We want to bring a community in which every individual can reach to his best possible level for health and wellness. People who come to visit and stay in our community centers will get faithful and devoted care. Our cultural value and norms allow training the staff to provide friendly and polite behavior with every individual that needs care. Our staffs take care of your needs; communicate the history, build better relationships, respect and dignity. We use an innovative approach to customer service and home care. We identify the best way to improve the health and people's complex needs. Providing high quality service and looking gaps in the health care sector for continued innovative planning will make our company the best example for other health care communities and agencies. </a:t>
            </a:r>
          </a:p>
          <a:p>
            <a:r>
              <a:rPr lang="en-US" sz="1200" b="1" u="sng">
                <a:solidFill>
                  <a:schemeClr val="bg1"/>
                </a:solidFill>
              </a:rPr>
              <a:t>Core values</a:t>
            </a:r>
          </a:p>
          <a:p>
            <a:r>
              <a:rPr lang="en-US" sz="1200" b="1">
                <a:solidFill>
                  <a:schemeClr val="bg1"/>
                </a:solidFill>
              </a:rPr>
              <a:t>•	Dignity </a:t>
            </a:r>
          </a:p>
          <a:p>
            <a:r>
              <a:rPr lang="en-US" sz="1200" b="1">
                <a:solidFill>
                  <a:schemeClr val="bg1"/>
                </a:solidFill>
              </a:rPr>
              <a:t>•	Diversity</a:t>
            </a:r>
          </a:p>
          <a:p>
            <a:r>
              <a:rPr lang="en-US" sz="1200" b="1">
                <a:solidFill>
                  <a:schemeClr val="bg1"/>
                </a:solidFill>
              </a:rPr>
              <a:t>•	Excellence</a:t>
            </a:r>
          </a:p>
          <a:p>
            <a:r>
              <a:rPr lang="en-US" sz="1200" b="1">
                <a:solidFill>
                  <a:schemeClr val="bg1"/>
                </a:solidFill>
              </a:rPr>
              <a:t>•	Integrity</a:t>
            </a:r>
          </a:p>
          <a:p>
            <a:r>
              <a:rPr lang="en-US" sz="1200" b="1">
                <a:solidFill>
                  <a:schemeClr val="bg1"/>
                </a:solidFill>
              </a:rPr>
              <a:t>•	Compassion</a:t>
            </a:r>
          </a:p>
          <a:p>
            <a:r>
              <a:rPr lang="en-US" sz="1200" b="1">
                <a:solidFill>
                  <a:schemeClr val="bg1"/>
                </a:solidFill>
              </a:rPr>
              <a:t>•	Honesty and Trust</a:t>
            </a:r>
          </a:p>
          <a:p>
            <a:endParaRPr lang="en-US" b="1" u="sng"/>
          </a:p>
          <a:p>
            <a:r>
              <a:rPr lang="en-US" sz="1200" b="1" u="sng">
                <a:solidFill>
                  <a:schemeClr val="bg1"/>
                </a:solidFill>
              </a:rPr>
              <a:t>Work force:</a:t>
            </a:r>
          </a:p>
          <a:p>
            <a:r>
              <a:rPr lang="en-US" sz="1200" b="1">
                <a:solidFill>
                  <a:schemeClr val="bg1"/>
                </a:solidFill>
              </a:rPr>
              <a:t>We provide a dynamic and innovative environment to our workforce. Teamwork is an essential part of our workforce we imply integrity and ethics in our operation and activities. Each of our team members have </a:t>
            </a:r>
            <a:r>
              <a:rPr lang="en-GB" sz="1200" b="1">
                <a:solidFill>
                  <a:schemeClr val="bg1"/>
                </a:solidFill>
              </a:rPr>
              <a:t>specialised</a:t>
            </a:r>
            <a:r>
              <a:rPr lang="en-US" sz="1200" b="1">
                <a:solidFill>
                  <a:schemeClr val="bg1"/>
                </a:solidFill>
              </a:rPr>
              <a:t> skills and qualifications. Our workforce includes general care staff, professional nurses, physical therapists, General physicians, dental care staff, eye sight checking, pharmacists and directors and leadership. All of the staff involved in their daily routine responsibilities for personal care assistance and support. Teams are built to work together in groups with clinical and social working staff. </a:t>
            </a:r>
          </a:p>
          <a:p>
            <a:r>
              <a:rPr lang="en-US" sz="1200" b="1" err="1">
                <a:solidFill>
                  <a:schemeClr val="bg1"/>
                </a:solidFill>
              </a:rPr>
              <a:t>Programme’s</a:t>
            </a:r>
            <a:r>
              <a:rPr lang="en-US" sz="1200" b="1">
                <a:solidFill>
                  <a:schemeClr val="bg1"/>
                </a:solidFill>
              </a:rPr>
              <a:t> for the Community</a:t>
            </a:r>
          </a:p>
          <a:p>
            <a:r>
              <a:rPr lang="en-US" sz="1200" b="1" i="1" u="sng">
                <a:solidFill>
                  <a:schemeClr val="bg1"/>
                </a:solidFill>
              </a:rPr>
              <a:t>Awareness Seminars </a:t>
            </a:r>
            <a:endParaRPr lang="en-US" sz="1200" b="1" u="sng">
              <a:solidFill>
                <a:schemeClr val="bg1"/>
              </a:solidFill>
            </a:endParaRPr>
          </a:p>
          <a:p>
            <a:r>
              <a:rPr lang="en-US" sz="1200" b="1">
                <a:solidFill>
                  <a:schemeClr val="bg1"/>
                </a:solidFill>
              </a:rPr>
              <a:t>Mandatory safety and health care training for the benefit of people we invite all of the society. As we know that the majority of our UK population is based on elderly citizens that need care we conduct awareness seminars on monthly basis to guide those individuals to take care of their health and let us in if they need any assistance during the day. Guidance on mental health of elderly and children to ensure positive environment and satisfaction in their lives. Awareness on chronic diseases and Illness their impact on health and how to prevent them during staying at home.</a:t>
            </a:r>
          </a:p>
          <a:p>
            <a:r>
              <a:rPr lang="en-US" sz="1200" b="1" u="sng">
                <a:solidFill>
                  <a:schemeClr val="bg1"/>
                </a:solidFill>
              </a:rPr>
              <a:t>Recent Topics:</a:t>
            </a:r>
          </a:p>
          <a:p>
            <a:r>
              <a:rPr lang="en-US" sz="1200" b="1">
                <a:solidFill>
                  <a:schemeClr val="bg1"/>
                </a:solidFill>
              </a:rPr>
              <a:t>(Aging population service, mental health, chronic disease. Illness prevention. Bullying)</a:t>
            </a:r>
          </a:p>
          <a:p>
            <a:r>
              <a:rPr lang="en-US" sz="1200" b="1" i="1" u="sng">
                <a:solidFill>
                  <a:schemeClr val="bg1"/>
                </a:solidFill>
              </a:rPr>
              <a:t>Health Fair</a:t>
            </a:r>
            <a:endParaRPr lang="en-US" sz="1200" b="1" u="sng">
              <a:solidFill>
                <a:schemeClr val="bg1"/>
              </a:solidFill>
            </a:endParaRPr>
          </a:p>
          <a:p>
            <a:r>
              <a:rPr lang="en-US" sz="1200" b="1">
                <a:solidFill>
                  <a:schemeClr val="bg1"/>
                </a:solidFill>
              </a:rPr>
              <a:t>Health fairs are </a:t>
            </a:r>
            <a:r>
              <a:rPr lang="en-GB" sz="1200" b="1">
                <a:solidFill>
                  <a:schemeClr val="bg1"/>
                </a:solidFill>
              </a:rPr>
              <a:t>organised</a:t>
            </a:r>
            <a:r>
              <a:rPr lang="en-US" sz="1200" b="1">
                <a:solidFill>
                  <a:schemeClr val="bg1"/>
                </a:solidFill>
              </a:rPr>
              <a:t> for health donations so you can provide support as a gift to the community. Also, to add more resources, education and supplies to our community centers. We spent your donation and funds to help the local community reach to their highest health potential. A great opportunity for citizens to meet new people and join the celebration and make new friendships with our people.</a:t>
            </a:r>
          </a:p>
          <a:p>
            <a:r>
              <a:rPr lang="en-US" sz="1200" b="1" i="1" u="sng">
                <a:solidFill>
                  <a:schemeClr val="bg1"/>
                </a:solidFill>
              </a:rPr>
              <a:t>Physical wellness trainings </a:t>
            </a:r>
            <a:endParaRPr lang="en-US" sz="1200" b="1" u="sng">
              <a:solidFill>
                <a:schemeClr val="bg1"/>
              </a:solidFill>
            </a:endParaRPr>
          </a:p>
          <a:p>
            <a:r>
              <a:rPr lang="en-US" sz="1200" b="1">
                <a:solidFill>
                  <a:schemeClr val="bg1"/>
                </a:solidFill>
              </a:rPr>
              <a:t>It consist of different Exercise sessions (breathing, muscular and bones joints)</a:t>
            </a:r>
          </a:p>
        </p:txBody>
      </p:sp>
    </p:spTree>
    <p:extLst>
      <p:ext uri="{BB962C8B-B14F-4D97-AF65-F5344CB8AC3E}">
        <p14:creationId xmlns:p14="http://schemas.microsoft.com/office/powerpoint/2010/main" val="3580021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nip Diagonal Corner Rectangle 4"/>
          <p:cNvSpPr/>
          <p:nvPr/>
        </p:nvSpPr>
        <p:spPr>
          <a:xfrm>
            <a:off x="195468" y="8913440"/>
            <a:ext cx="6477000" cy="815009"/>
          </a:xfrm>
          <a:prstGeom prst="snip2DiagRect">
            <a:avLst/>
          </a:prstGeom>
          <a:effectLst>
            <a:outerShdw blurRad="50800" dist="38100" dir="16200000" rotWithShape="0">
              <a:prstClr val="black">
                <a:alpha val="4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1200">
                <a:latin typeface="Berlin Sans FB Demi" pitchFamily="34" charset="0"/>
              </a:rPr>
              <a:t>We are always open for you 24/7</a:t>
            </a:r>
          </a:p>
          <a:p>
            <a:pPr algn="ctr"/>
            <a:r>
              <a:rPr lang="en-US" sz="1200">
                <a:latin typeface="Berlin Sans FB Demi" pitchFamily="34" charset="0"/>
              </a:rPr>
              <a:t>Our partnership alliance helps in bringing out new resources and funding. Happy Home care partners with Government/ Educational Institutes / National Health Services.</a:t>
            </a:r>
          </a:p>
          <a:p>
            <a:pPr algn="ctr"/>
            <a:endParaRPr lang="en-US" sz="1000">
              <a:latin typeface="Berlin Sans FB Demi" pitchFamily="34" charset="0"/>
            </a:endParaRPr>
          </a:p>
        </p:txBody>
      </p:sp>
      <p:sp>
        <p:nvSpPr>
          <p:cNvPr id="6" name="Rectangle 5"/>
          <p:cNvSpPr/>
          <p:nvPr/>
        </p:nvSpPr>
        <p:spPr>
          <a:xfrm>
            <a:off x="149914" y="102704"/>
            <a:ext cx="6477000" cy="2819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3600" b="1">
              <a:solidFill>
                <a:srgbClr val="FFFFFF"/>
              </a:solidFill>
              <a:latin typeface="Bebas Neue"/>
            </a:endParaRPr>
          </a:p>
          <a:p>
            <a:pPr lvl="0" algn="ctr"/>
            <a:endParaRPr lang="en-US" sz="1200" b="1">
              <a:solidFill>
                <a:prstClr val="white"/>
              </a:solidFill>
              <a:latin typeface="Arial Narrow" pitchFamily="34" charset="0"/>
            </a:endParaRPr>
          </a:p>
        </p:txBody>
      </p:sp>
      <p:sp>
        <p:nvSpPr>
          <p:cNvPr id="9" name="Rectangle 8"/>
          <p:cNvSpPr/>
          <p:nvPr/>
        </p:nvSpPr>
        <p:spPr>
          <a:xfrm>
            <a:off x="177863" y="5953956"/>
            <a:ext cx="3033038" cy="28220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a:p>
          <a:p>
            <a:pPr marL="285750" indent="-285750">
              <a:buFont typeface="Arial" pitchFamily="34" charset="0"/>
              <a:buChar char="•"/>
            </a:pPr>
            <a:endParaRPr lang="en-US" sz="1600">
              <a:latin typeface="Berlin Sans FB Demi" pitchFamily="34" charset="0"/>
            </a:endParaRPr>
          </a:p>
          <a:p>
            <a:pPr marL="285750" indent="-285750">
              <a:buFont typeface="Arial" pitchFamily="34" charset="0"/>
              <a:buChar char="•"/>
            </a:pPr>
            <a:r>
              <a:rPr lang="en-US" sz="1600">
                <a:latin typeface="Berlin Sans FB Demi" pitchFamily="34" charset="0"/>
              </a:rPr>
              <a:t>Home care	 </a:t>
            </a:r>
          </a:p>
          <a:p>
            <a:pPr marL="285750" indent="-285750">
              <a:buFont typeface="Arial" pitchFamily="34" charset="0"/>
              <a:buChar char="•"/>
            </a:pPr>
            <a:r>
              <a:rPr lang="en-US" sz="1600">
                <a:latin typeface="Berlin Sans FB Demi" pitchFamily="34" charset="0"/>
              </a:rPr>
              <a:t>Live-in care</a:t>
            </a:r>
          </a:p>
          <a:p>
            <a:pPr marL="285750" indent="-285750">
              <a:buFont typeface="Arial" pitchFamily="34" charset="0"/>
              <a:buChar char="•"/>
            </a:pPr>
            <a:r>
              <a:rPr lang="en-US" sz="1600">
                <a:latin typeface="Berlin Sans FB Demi" pitchFamily="34" charset="0"/>
              </a:rPr>
              <a:t>Dementia care	 </a:t>
            </a:r>
          </a:p>
          <a:p>
            <a:pPr marL="285750" indent="-285750">
              <a:buFont typeface="Arial" pitchFamily="34" charset="0"/>
              <a:buChar char="•"/>
            </a:pPr>
            <a:r>
              <a:rPr lang="en-US" sz="1600">
                <a:latin typeface="Berlin Sans FB Demi" pitchFamily="34" charset="0"/>
              </a:rPr>
              <a:t>Brain injury and neurological conditions	 </a:t>
            </a:r>
          </a:p>
          <a:p>
            <a:pPr marL="285750" indent="-285750">
              <a:buFont typeface="Arial" pitchFamily="34" charset="0"/>
              <a:buChar char="•"/>
            </a:pPr>
            <a:r>
              <a:rPr lang="en-US" sz="1600">
                <a:latin typeface="Berlin Sans FB Demi" pitchFamily="34" charset="0"/>
              </a:rPr>
              <a:t>Learning disabilities</a:t>
            </a:r>
          </a:p>
          <a:p>
            <a:pPr marL="285750" indent="-285750">
              <a:buFont typeface="Arial" pitchFamily="34" charset="0"/>
              <a:buChar char="•"/>
            </a:pPr>
            <a:r>
              <a:rPr lang="en-US" sz="1600">
                <a:latin typeface="Berlin Sans FB Demi" pitchFamily="34" charset="0"/>
              </a:rPr>
              <a:t>complex care and autism </a:t>
            </a:r>
          </a:p>
          <a:p>
            <a:pPr marL="285750" indent="-285750">
              <a:buFont typeface="Arial" pitchFamily="34" charset="0"/>
              <a:buChar char="•"/>
            </a:pPr>
            <a:r>
              <a:rPr lang="en-US" sz="1600">
                <a:latin typeface="Berlin Sans FB Demi" pitchFamily="34" charset="0"/>
              </a:rPr>
              <a:t>End of life care</a:t>
            </a:r>
          </a:p>
        </p:txBody>
      </p:sp>
      <p:sp>
        <p:nvSpPr>
          <p:cNvPr id="10" name="Rectangle 9"/>
          <p:cNvSpPr/>
          <p:nvPr/>
        </p:nvSpPr>
        <p:spPr>
          <a:xfrm>
            <a:off x="207680" y="6198187"/>
            <a:ext cx="3003221" cy="35929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400" b="1">
                <a:solidFill>
                  <a:srgbClr val="005A9D"/>
                </a:solidFill>
                <a:latin typeface="Arial Black" pitchFamily="34" charset="0"/>
              </a:rPr>
              <a:t>AVAILABLE SERVICES</a:t>
            </a:r>
          </a:p>
        </p:txBody>
      </p:sp>
      <p:sp>
        <p:nvSpPr>
          <p:cNvPr id="2" name="TextBox 1"/>
          <p:cNvSpPr txBox="1"/>
          <p:nvPr/>
        </p:nvSpPr>
        <p:spPr>
          <a:xfrm rot="10800000" flipV="1">
            <a:off x="247649" y="501393"/>
            <a:ext cx="6281530" cy="1169551"/>
          </a:xfrm>
          <a:prstGeom prst="rect">
            <a:avLst/>
          </a:prstGeom>
          <a:noFill/>
        </p:spPr>
        <p:txBody>
          <a:bodyPr wrap="square" rtlCol="0">
            <a:spAutoFit/>
          </a:bodyPr>
          <a:lstStyle/>
          <a:p>
            <a:r>
              <a:rPr lang="en-US" sz="1400">
                <a:solidFill>
                  <a:srgbClr val="FFFFFF"/>
                </a:solidFill>
                <a:latin typeface="Berlin Sans FB Demi" pitchFamily="34" charset="0"/>
              </a:rPr>
              <a:t>Happy home care agency was founded in 2010 as private working sector for health care community.  We started as non medical care providers with a team of educated and compassionate nurses and workers. Now we provide medical care as well through providing clinical facilities at our community center.</a:t>
            </a:r>
            <a:endParaRPr lang="en-US" sz="1400">
              <a:latin typeface="Berlin Sans FB Demi" pitchFamily="34" charset="0"/>
            </a:endParaRPr>
          </a:p>
        </p:txBody>
      </p:sp>
      <p:sp>
        <p:nvSpPr>
          <p:cNvPr id="11" name="Rectangle 10"/>
          <p:cNvSpPr/>
          <p:nvPr/>
        </p:nvSpPr>
        <p:spPr>
          <a:xfrm>
            <a:off x="3823935" y="6825208"/>
            <a:ext cx="2852530" cy="184589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endParaRPr lang="en-US" sz="1600"/>
          </a:p>
        </p:txBody>
      </p:sp>
      <p:sp>
        <p:nvSpPr>
          <p:cNvPr id="3" name="TextBox 2"/>
          <p:cNvSpPr txBox="1"/>
          <p:nvPr/>
        </p:nvSpPr>
        <p:spPr>
          <a:xfrm>
            <a:off x="3810000" y="7180302"/>
            <a:ext cx="1683474" cy="369332"/>
          </a:xfrm>
          <a:prstGeom prst="rect">
            <a:avLst/>
          </a:prstGeom>
          <a:noFill/>
        </p:spPr>
        <p:txBody>
          <a:bodyPr wrap="none" rtlCol="0">
            <a:spAutoFit/>
          </a:bodyPr>
          <a:lstStyle/>
          <a:p>
            <a:r>
              <a:rPr lang="en-US" b="1">
                <a:solidFill>
                  <a:schemeClr val="bg1"/>
                </a:solidFill>
              </a:rPr>
              <a:t>00 123 45 67 89</a:t>
            </a:r>
          </a:p>
        </p:txBody>
      </p:sp>
      <p:sp>
        <p:nvSpPr>
          <p:cNvPr id="12" name="TextBox 11"/>
          <p:cNvSpPr txBox="1"/>
          <p:nvPr/>
        </p:nvSpPr>
        <p:spPr>
          <a:xfrm>
            <a:off x="3810000" y="7549634"/>
            <a:ext cx="2754795" cy="369332"/>
          </a:xfrm>
          <a:prstGeom prst="rect">
            <a:avLst/>
          </a:prstGeom>
          <a:noFill/>
        </p:spPr>
        <p:txBody>
          <a:bodyPr wrap="square" rtlCol="0">
            <a:spAutoFit/>
          </a:bodyPr>
          <a:lstStyle/>
          <a:p>
            <a:r>
              <a:rPr lang="en-US" b="1">
                <a:solidFill>
                  <a:schemeClr val="bg1"/>
                </a:solidFill>
              </a:rPr>
              <a:t>www.happyhomecare.com</a:t>
            </a:r>
          </a:p>
        </p:txBody>
      </p:sp>
      <p:sp>
        <p:nvSpPr>
          <p:cNvPr id="13" name="TextBox 12"/>
          <p:cNvSpPr txBox="1"/>
          <p:nvPr/>
        </p:nvSpPr>
        <p:spPr>
          <a:xfrm>
            <a:off x="3872119" y="7958723"/>
            <a:ext cx="2754795" cy="646331"/>
          </a:xfrm>
          <a:prstGeom prst="rect">
            <a:avLst/>
          </a:prstGeom>
          <a:noFill/>
        </p:spPr>
        <p:txBody>
          <a:bodyPr wrap="square" rtlCol="0">
            <a:spAutoFit/>
          </a:bodyPr>
          <a:lstStyle/>
          <a:p>
            <a:r>
              <a:rPr lang="en-US" b="1">
                <a:solidFill>
                  <a:schemeClr val="bg1"/>
                </a:solidFill>
              </a:rPr>
              <a:t>happpyhomecare@gmail.com</a:t>
            </a:r>
          </a:p>
        </p:txBody>
      </p:sp>
      <p:sp>
        <p:nvSpPr>
          <p:cNvPr id="14" name="Rectangle 13"/>
          <p:cNvSpPr/>
          <p:nvPr/>
        </p:nvSpPr>
        <p:spPr>
          <a:xfrm>
            <a:off x="3823935" y="6968044"/>
            <a:ext cx="2816914" cy="21286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400" b="1">
                <a:solidFill>
                  <a:srgbClr val="005A9D"/>
                </a:solidFill>
                <a:latin typeface="Arial Black" pitchFamily="34" charset="0"/>
              </a:rPr>
              <a:t>CONTACT US</a:t>
            </a:r>
          </a:p>
        </p:txBody>
      </p:sp>
      <p:sp>
        <p:nvSpPr>
          <p:cNvPr id="15" name="TextBox 14"/>
          <p:cNvSpPr txBox="1"/>
          <p:nvPr/>
        </p:nvSpPr>
        <p:spPr>
          <a:xfrm>
            <a:off x="225285" y="214727"/>
            <a:ext cx="2754795" cy="338554"/>
          </a:xfrm>
          <a:prstGeom prst="rect">
            <a:avLst/>
          </a:prstGeom>
          <a:noFill/>
        </p:spPr>
        <p:txBody>
          <a:bodyPr wrap="square" rtlCol="0">
            <a:spAutoFit/>
          </a:bodyPr>
          <a:lstStyle/>
          <a:p>
            <a:r>
              <a:rPr lang="en-US" sz="1600" b="1">
                <a:solidFill>
                  <a:srgbClr val="FFFFFF"/>
                </a:solidFill>
                <a:latin typeface="Bebas Neue"/>
              </a:rPr>
              <a:t>OUR STORY</a:t>
            </a:r>
            <a:endParaRPr lang="en-US" sz="1600" b="1">
              <a:solidFill>
                <a:schemeClr val="bg1"/>
              </a:solidFill>
            </a:endParaRPr>
          </a:p>
        </p:txBody>
      </p:sp>
      <p:pic>
        <p:nvPicPr>
          <p:cNvPr id="2050" name="Picture 2" descr="C:\Users\Khalid Khan\Desktop\Medicine-rafiki.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163" t="9409" r="8804" b="9673"/>
          <a:stretch/>
        </p:blipFill>
        <p:spPr bwMode="auto">
          <a:xfrm>
            <a:off x="3210901" y="2922104"/>
            <a:ext cx="3647099" cy="363537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245390" y="1661278"/>
            <a:ext cx="2754795" cy="338554"/>
          </a:xfrm>
          <a:prstGeom prst="rect">
            <a:avLst/>
          </a:prstGeom>
          <a:noFill/>
        </p:spPr>
        <p:txBody>
          <a:bodyPr wrap="square" rtlCol="0">
            <a:spAutoFit/>
          </a:bodyPr>
          <a:lstStyle/>
          <a:p>
            <a:r>
              <a:rPr lang="en-US" sz="1600" b="1">
                <a:solidFill>
                  <a:srgbClr val="FFFFFF"/>
                </a:solidFill>
                <a:latin typeface="Bebas Neue"/>
              </a:rPr>
              <a:t>CHANGE MAKERS</a:t>
            </a:r>
            <a:endParaRPr lang="en-US" sz="1600" b="1">
              <a:solidFill>
                <a:schemeClr val="bg1"/>
              </a:solidFill>
            </a:endParaRPr>
          </a:p>
        </p:txBody>
      </p:sp>
      <p:sp>
        <p:nvSpPr>
          <p:cNvPr id="17" name="TextBox 16"/>
          <p:cNvSpPr txBox="1"/>
          <p:nvPr/>
        </p:nvSpPr>
        <p:spPr>
          <a:xfrm rot="10800000" flipV="1">
            <a:off x="293203" y="1963652"/>
            <a:ext cx="6281530" cy="738664"/>
          </a:xfrm>
          <a:prstGeom prst="rect">
            <a:avLst/>
          </a:prstGeom>
          <a:noFill/>
        </p:spPr>
        <p:txBody>
          <a:bodyPr wrap="square" rtlCol="0">
            <a:spAutoFit/>
          </a:bodyPr>
          <a:lstStyle/>
          <a:p>
            <a:r>
              <a:rPr lang="en-US" sz="1400">
                <a:solidFill>
                  <a:srgbClr val="FFFFFF"/>
                </a:solidFill>
                <a:latin typeface="Berlin Sans FB Demi" pitchFamily="34" charset="0"/>
              </a:rPr>
              <a:t>Now with the support and collaboration of NHS and their integrated help for promoting awareness in the society, we are becoming the change makers  in the home care community.</a:t>
            </a:r>
            <a:endParaRPr lang="en-US" sz="1400">
              <a:latin typeface="Berlin Sans FB Demi" pitchFamily="34" charset="0"/>
            </a:endParaRPr>
          </a:p>
        </p:txBody>
      </p:sp>
      <p:sp>
        <p:nvSpPr>
          <p:cNvPr id="18" name="Rectangle 17"/>
          <p:cNvSpPr/>
          <p:nvPr/>
        </p:nvSpPr>
        <p:spPr>
          <a:xfrm>
            <a:off x="163888" y="3152800"/>
            <a:ext cx="3033038" cy="236107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285750" indent="-285750">
              <a:buFont typeface="Arial" pitchFamily="34" charset="0"/>
              <a:buChar char="•"/>
            </a:pPr>
            <a:endParaRPr lang="en-US" sz="1600"/>
          </a:p>
          <a:p>
            <a:pPr marL="285750" indent="-285750">
              <a:buFont typeface="Arial" pitchFamily="34" charset="0"/>
              <a:buChar char="•"/>
            </a:pPr>
            <a:endParaRPr lang="en-US" sz="1600">
              <a:latin typeface="Berlin Sans FB Demi" pitchFamily="34" charset="0"/>
            </a:endParaRPr>
          </a:p>
          <a:p>
            <a:pPr marL="285750" indent="-285750">
              <a:buFont typeface="Arial" pitchFamily="34" charset="0"/>
              <a:buChar char="•"/>
            </a:pPr>
            <a:endParaRPr lang="en-US" sz="1600">
              <a:latin typeface="Berlin Sans FB Demi" pitchFamily="34" charset="0"/>
            </a:endParaRPr>
          </a:p>
          <a:p>
            <a:pPr marL="285750" indent="-285750">
              <a:buFont typeface="Arial" pitchFamily="34" charset="0"/>
              <a:buChar char="•"/>
            </a:pPr>
            <a:r>
              <a:rPr lang="en-US" sz="1600">
                <a:latin typeface="Berlin Sans FB Demi" pitchFamily="34" charset="0"/>
              </a:rPr>
              <a:t>Assistant Nurse = £10 per day</a:t>
            </a:r>
          </a:p>
          <a:p>
            <a:pPr marL="285750" indent="-285750">
              <a:buFont typeface="Arial" pitchFamily="34" charset="0"/>
              <a:buChar char="•"/>
            </a:pPr>
            <a:r>
              <a:rPr lang="en-US" sz="1600">
                <a:latin typeface="Berlin Sans FB Demi" pitchFamily="34" charset="0"/>
              </a:rPr>
              <a:t>Temporary care = £100 per week</a:t>
            </a:r>
          </a:p>
          <a:p>
            <a:pPr marL="285750" indent="-285750">
              <a:buFont typeface="Arial" pitchFamily="34" charset="0"/>
              <a:buChar char="•"/>
            </a:pPr>
            <a:r>
              <a:rPr lang="en-US" sz="1600">
                <a:latin typeface="Berlin Sans FB Demi" pitchFamily="34" charset="0"/>
              </a:rPr>
              <a:t>Companion care = £20 per hour</a:t>
            </a:r>
          </a:p>
          <a:p>
            <a:endParaRPr lang="en-US" sz="1600"/>
          </a:p>
        </p:txBody>
      </p:sp>
      <p:sp>
        <p:nvSpPr>
          <p:cNvPr id="19" name="Rectangle 18"/>
          <p:cNvSpPr/>
          <p:nvPr/>
        </p:nvSpPr>
        <p:spPr>
          <a:xfrm>
            <a:off x="149914" y="3296816"/>
            <a:ext cx="3060987" cy="50405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400" b="1">
                <a:solidFill>
                  <a:srgbClr val="005A9D"/>
                </a:solidFill>
                <a:latin typeface="Arial Black" pitchFamily="34" charset="0"/>
              </a:rPr>
              <a:t>HOME SERVICE PRICES</a:t>
            </a:r>
          </a:p>
        </p:txBody>
      </p:sp>
    </p:spTree>
    <p:extLst>
      <p:ext uri="{BB962C8B-B14F-4D97-AF65-F5344CB8AC3E}">
        <p14:creationId xmlns:p14="http://schemas.microsoft.com/office/powerpoint/2010/main" val="39449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0" y="0"/>
            <a:ext cx="7162799" cy="9906000"/>
            <a:chOff x="0" y="0"/>
            <a:chExt cx="7162799" cy="9906000"/>
          </a:xfrm>
        </p:grpSpPr>
        <p:pic>
          <p:nvPicPr>
            <p:cNvPr id="3081" name="Picture 9" descr="C:\Users\Khalid Khan\Desktop\Copy of Womens health Issues Seminar Advert - Made with PosterMyW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92544" cy="9906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8600" y="2133600"/>
              <a:ext cx="3810000" cy="1077218"/>
            </a:xfrm>
            <a:prstGeom prst="rect">
              <a:avLst/>
            </a:prstGeom>
            <a:noFill/>
          </p:spPr>
          <p:txBody>
            <a:bodyPr wrap="square" rtlCol="0">
              <a:spAutoFit/>
            </a:bodyPr>
            <a:lstStyle/>
            <a:p>
              <a:r>
                <a:rPr lang="en-US" sz="3200" b="1">
                  <a:solidFill>
                    <a:schemeClr val="bg1"/>
                  </a:solidFill>
                  <a:latin typeface="Calisto MT" pitchFamily="18" charset="0"/>
                </a:rPr>
                <a:t>True Care Comes from a Community</a:t>
              </a:r>
            </a:p>
          </p:txBody>
        </p:sp>
        <p:sp>
          <p:nvSpPr>
            <p:cNvPr id="7" name="TextBox 6"/>
            <p:cNvSpPr txBox="1"/>
            <p:nvPr/>
          </p:nvSpPr>
          <p:spPr>
            <a:xfrm>
              <a:off x="0" y="5989528"/>
              <a:ext cx="3200400" cy="3108543"/>
            </a:xfrm>
            <a:prstGeom prst="rect">
              <a:avLst/>
            </a:prstGeom>
            <a:noFill/>
            <a:ln>
              <a:solidFill>
                <a:srgbClr val="FFC000"/>
              </a:solidFill>
            </a:ln>
          </p:spPr>
          <p:txBody>
            <a:bodyPr wrap="square" rtlCol="0">
              <a:spAutoFit/>
            </a:bodyPr>
            <a:lstStyle/>
            <a:p>
              <a:r>
                <a:rPr lang="en-US" b="1">
                  <a:solidFill>
                    <a:schemeClr val="accent3">
                      <a:lumMod val="75000"/>
                    </a:schemeClr>
                  </a:solidFill>
                  <a:latin typeface="Arial Black" pitchFamily="34" charset="0"/>
                </a:rPr>
                <a:t>AGENDA</a:t>
              </a:r>
            </a:p>
            <a:p>
              <a:endParaRPr lang="en-US">
                <a:solidFill>
                  <a:schemeClr val="accent3">
                    <a:lumMod val="75000"/>
                  </a:schemeClr>
                </a:solidFill>
                <a:latin typeface="Berlin Sans FB Demi" pitchFamily="34" charset="0"/>
              </a:endParaRPr>
            </a:p>
            <a:p>
              <a:pPr marL="285750" indent="-285750">
                <a:buFont typeface="Arial" pitchFamily="34" charset="0"/>
                <a:buChar char="•"/>
              </a:pPr>
              <a:r>
                <a:rPr lang="en-US" sz="2000" b="1">
                  <a:solidFill>
                    <a:schemeClr val="accent3">
                      <a:lumMod val="75000"/>
                    </a:schemeClr>
                  </a:solidFill>
                  <a:latin typeface="Berlin Sans FB Demi" pitchFamily="34" charset="0"/>
                </a:rPr>
                <a:t>Local Awareness for mental health</a:t>
              </a:r>
            </a:p>
            <a:p>
              <a:pPr marL="285750" indent="-285750">
                <a:buFont typeface="Arial" pitchFamily="34" charset="0"/>
                <a:buChar char="•"/>
              </a:pPr>
              <a:r>
                <a:rPr lang="en-US" sz="2000" b="1">
                  <a:solidFill>
                    <a:schemeClr val="accent3">
                      <a:lumMod val="75000"/>
                    </a:schemeClr>
                  </a:solidFill>
                  <a:latin typeface="Berlin Sans FB Demi" pitchFamily="34" charset="0"/>
                </a:rPr>
                <a:t>How to get Assistance for elderly  and people with disabilities</a:t>
              </a:r>
            </a:p>
            <a:p>
              <a:pPr marL="285750" indent="-285750">
                <a:buFont typeface="Arial" pitchFamily="34" charset="0"/>
                <a:buChar char="•"/>
              </a:pPr>
              <a:r>
                <a:rPr lang="en-US" sz="2000" b="1">
                  <a:solidFill>
                    <a:schemeClr val="accent3">
                      <a:lumMod val="75000"/>
                    </a:schemeClr>
                  </a:solidFill>
                  <a:latin typeface="Berlin Sans FB Demi" pitchFamily="34" charset="0"/>
                </a:rPr>
                <a:t>Health Fair (community based drive)  on 18 July</a:t>
              </a:r>
            </a:p>
          </p:txBody>
        </p:sp>
        <p:pic>
          <p:nvPicPr>
            <p:cNvPr id="3083" name="Picture 11" descr="Health Fai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4994" y="7543800"/>
              <a:ext cx="2552700" cy="17907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572000" y="3244911"/>
              <a:ext cx="2590799" cy="2062103"/>
            </a:xfrm>
            <a:prstGeom prst="rect">
              <a:avLst/>
            </a:prstGeom>
            <a:noFill/>
          </p:spPr>
          <p:txBody>
            <a:bodyPr wrap="square" rtlCol="0">
              <a:spAutoFit/>
            </a:bodyPr>
            <a:lstStyle/>
            <a:p>
              <a:r>
                <a:rPr lang="en-US" sz="3200">
                  <a:solidFill>
                    <a:schemeClr val="lt1"/>
                  </a:solidFill>
                  <a:latin typeface="Arial Black" pitchFamily="34" charset="0"/>
                </a:rPr>
                <a:t>17 | 18 JULY</a:t>
              </a:r>
            </a:p>
            <a:p>
              <a:r>
                <a:rPr lang="en-US" sz="3200">
                  <a:solidFill>
                    <a:schemeClr val="lt1"/>
                  </a:solidFill>
                  <a:latin typeface="Arial Black" pitchFamily="34" charset="0"/>
                </a:rPr>
                <a:t>SAT| SUN  2021</a:t>
              </a:r>
            </a:p>
          </p:txBody>
        </p:sp>
        <p:sp>
          <p:nvSpPr>
            <p:cNvPr id="9" name="TextBox 8"/>
            <p:cNvSpPr txBox="1"/>
            <p:nvPr/>
          </p:nvSpPr>
          <p:spPr>
            <a:xfrm>
              <a:off x="0" y="9567446"/>
              <a:ext cx="3200400" cy="33855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US" sz="1600"/>
                <a:t>www.happyhomecareagency.com</a:t>
              </a:r>
            </a:p>
          </p:txBody>
        </p:sp>
        <p:sp>
          <p:nvSpPr>
            <p:cNvPr id="17" name="TextBox 16"/>
            <p:cNvSpPr txBox="1"/>
            <p:nvPr/>
          </p:nvSpPr>
          <p:spPr>
            <a:xfrm>
              <a:off x="20718" y="668858"/>
              <a:ext cx="4971394" cy="584775"/>
            </a:xfrm>
            <a:prstGeom prst="rect">
              <a:avLst/>
            </a:prstGeom>
            <a:noFill/>
          </p:spPr>
          <p:txBody>
            <a:bodyPr wrap="square" rtlCol="0">
              <a:spAutoFit/>
            </a:bodyPr>
            <a:lstStyle/>
            <a:p>
              <a:r>
                <a:rPr lang="en-US" sz="3200" b="1">
                  <a:solidFill>
                    <a:schemeClr val="bg1"/>
                  </a:solidFill>
                  <a:latin typeface="Arial Black" pitchFamily="34" charset="0"/>
                </a:rPr>
                <a:t>HOME HEALTH CARE</a:t>
              </a:r>
            </a:p>
          </p:txBody>
        </p:sp>
        <p:sp>
          <p:nvSpPr>
            <p:cNvPr id="10" name="Rectangle 9"/>
            <p:cNvSpPr/>
            <p:nvPr/>
          </p:nvSpPr>
          <p:spPr>
            <a:xfrm>
              <a:off x="286406" y="1277007"/>
              <a:ext cx="3581400" cy="5334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a:latin typeface="Berlin Sans FB Demi" pitchFamily="34" charset="0"/>
                </a:rPr>
                <a:t>SEMINAR AND HEALTH FAIR</a:t>
              </a:r>
            </a:p>
          </p:txBody>
        </p:sp>
      </p:grpSp>
      <p:sp>
        <p:nvSpPr>
          <p:cNvPr id="12" name="TextBox 11"/>
          <p:cNvSpPr txBox="1"/>
          <p:nvPr/>
        </p:nvSpPr>
        <p:spPr>
          <a:xfrm>
            <a:off x="0" y="5412828"/>
            <a:ext cx="2335126" cy="369332"/>
          </a:xfrm>
          <a:prstGeom prst="rect">
            <a:avLst/>
          </a:prstGeom>
          <a:noFill/>
        </p:spPr>
        <p:txBody>
          <a:bodyPr wrap="none" rtlCol="0">
            <a:spAutoFit/>
          </a:bodyPr>
          <a:lstStyle/>
          <a:p>
            <a:r>
              <a:rPr lang="en-US" b="1">
                <a:solidFill>
                  <a:schemeClr val="accent3">
                    <a:lumMod val="50000"/>
                  </a:schemeClr>
                </a:solidFill>
                <a:latin typeface="Arial Black" pitchFamily="34" charset="0"/>
              </a:rPr>
              <a:t>REGISTER NOW !</a:t>
            </a:r>
          </a:p>
        </p:txBody>
      </p:sp>
      <p:sp>
        <p:nvSpPr>
          <p:cNvPr id="2" name="TextBox 1"/>
          <p:cNvSpPr txBox="1"/>
          <p:nvPr/>
        </p:nvSpPr>
        <p:spPr>
          <a:xfrm>
            <a:off x="51626" y="3417157"/>
            <a:ext cx="3563796" cy="369332"/>
          </a:xfrm>
          <a:prstGeom prst="rect">
            <a:avLst/>
          </a:prstGeom>
          <a:noFill/>
        </p:spPr>
        <p:txBody>
          <a:bodyPr wrap="none" rtlCol="0">
            <a:spAutoFit/>
          </a:bodyPr>
          <a:lstStyle/>
          <a:p>
            <a:r>
              <a:rPr lang="en-US" err="1">
                <a:solidFill>
                  <a:schemeClr val="lt1"/>
                </a:solidFill>
                <a:latin typeface="Berlin Sans FB Demi" pitchFamily="34" charset="0"/>
              </a:rPr>
              <a:t>Organised</a:t>
            </a:r>
            <a:r>
              <a:rPr lang="en-US">
                <a:solidFill>
                  <a:schemeClr val="lt1"/>
                </a:solidFill>
                <a:latin typeface="Berlin Sans FB Demi" pitchFamily="34" charset="0"/>
              </a:rPr>
              <a:t> by Happy Home Care</a:t>
            </a:r>
          </a:p>
        </p:txBody>
      </p:sp>
    </p:spTree>
    <p:extLst>
      <p:ext uri="{BB962C8B-B14F-4D97-AF65-F5344CB8AC3E}">
        <p14:creationId xmlns:p14="http://schemas.microsoft.com/office/powerpoint/2010/main" val="3890307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152400" y="0"/>
            <a:ext cx="6892544" cy="9906000"/>
            <a:chOff x="0" y="0"/>
            <a:chExt cx="6892544" cy="9906000"/>
          </a:xfrm>
        </p:grpSpPr>
        <p:pic>
          <p:nvPicPr>
            <p:cNvPr id="3081" name="Picture 9" descr="C:\Users\Khalid Khan\Desktop\Copy of Womens health Issues Seminar Advert - Made with PosterMyW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92544" cy="9906000"/>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Health Fai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7858" y="7417275"/>
              <a:ext cx="2552700" cy="17907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0" y="9567446"/>
              <a:ext cx="3200400" cy="33855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US" sz="1600"/>
                <a:t>www.happyhomecareagency.com</a:t>
              </a:r>
            </a:p>
          </p:txBody>
        </p:sp>
        <p:sp>
          <p:nvSpPr>
            <p:cNvPr id="17" name="TextBox 16"/>
            <p:cNvSpPr txBox="1"/>
            <p:nvPr/>
          </p:nvSpPr>
          <p:spPr>
            <a:xfrm>
              <a:off x="0" y="239299"/>
              <a:ext cx="4971394" cy="3693319"/>
            </a:xfrm>
            <a:prstGeom prst="rect">
              <a:avLst/>
            </a:prstGeom>
            <a:noFill/>
          </p:spPr>
          <p:txBody>
            <a:bodyPr wrap="square" rtlCol="0">
              <a:spAutoFit/>
            </a:bodyPr>
            <a:lstStyle/>
            <a:p>
              <a:pPr marL="285750" indent="-285750">
                <a:buFont typeface="Wingdings" panose="05000000000000000000" pitchFamily="2" charset="2"/>
                <a:buChar char="Ø"/>
              </a:pPr>
              <a:r>
                <a:rPr lang="en-US" b="1">
                  <a:solidFill>
                    <a:schemeClr val="bg1"/>
                  </a:solidFill>
                  <a:latin typeface="Arial Black" pitchFamily="34" charset="0"/>
                </a:rPr>
                <a:t>The aim of the project is to provide awareness of personal health and its importance</a:t>
              </a:r>
            </a:p>
            <a:p>
              <a:pPr marL="285750" indent="-285750">
                <a:buFont typeface="Wingdings" panose="05000000000000000000" pitchFamily="2" charset="2"/>
                <a:buChar char="Ø"/>
              </a:pPr>
              <a:r>
                <a:rPr lang="en-US" b="1">
                  <a:solidFill>
                    <a:schemeClr val="bg1"/>
                  </a:solidFill>
                  <a:latin typeface="Arial Black" pitchFamily="34" charset="0"/>
                </a:rPr>
                <a:t>Numerous elements impact health insurance and well-being</a:t>
              </a:r>
            </a:p>
            <a:p>
              <a:pPr marL="285750" indent="-285750">
                <a:buFont typeface="Wingdings" panose="05000000000000000000" pitchFamily="2" charset="2"/>
                <a:buChar char="Ø"/>
              </a:pPr>
              <a:r>
                <a:rPr lang="en-US" b="1">
                  <a:solidFill>
                    <a:schemeClr val="bg1"/>
                  </a:solidFill>
                  <a:latin typeface="Arial Black" pitchFamily="34" charset="0"/>
                </a:rPr>
                <a:t>Extensive method of sustaining for construction</a:t>
              </a:r>
            </a:p>
            <a:p>
              <a:pPr marL="285750" indent="-285750">
                <a:buFont typeface="Wingdings" panose="05000000000000000000" pitchFamily="2" charset="2"/>
                <a:buChar char="Ø"/>
              </a:pPr>
              <a:r>
                <a:rPr lang="en-US" b="1">
                  <a:solidFill>
                    <a:schemeClr val="bg1"/>
                  </a:solidFill>
                  <a:latin typeface="Arial Black" pitchFamily="34" charset="0"/>
                </a:rPr>
                <a:t>Wellness requirements</a:t>
              </a:r>
            </a:p>
            <a:p>
              <a:pPr marL="285750" indent="-285750">
                <a:buFont typeface="Wingdings" panose="05000000000000000000" pitchFamily="2" charset="2"/>
                <a:buChar char="Ø"/>
              </a:pPr>
              <a:r>
                <a:rPr lang="en-US" b="1">
                  <a:solidFill>
                    <a:schemeClr val="bg1"/>
                  </a:solidFill>
                  <a:latin typeface="Arial Black" pitchFamily="34" charset="0"/>
                </a:rPr>
                <a:t>Advertising wellness and its significance </a:t>
              </a:r>
            </a:p>
            <a:p>
              <a:pPr marL="285750" indent="-285750">
                <a:buFont typeface="Wingdings" panose="05000000000000000000" pitchFamily="2" charset="2"/>
                <a:buChar char="Ø"/>
              </a:pPr>
              <a:r>
                <a:rPr lang="en-US" b="1">
                  <a:solidFill>
                    <a:schemeClr val="bg1"/>
                  </a:solidFill>
                  <a:latin typeface="Arial Black" pitchFamily="34" charset="0"/>
                </a:rPr>
                <a:t>Building and applying method</a:t>
              </a:r>
            </a:p>
            <a:p>
              <a:pPr marL="285750" indent="-285750">
                <a:buFont typeface="Wingdings" panose="05000000000000000000" pitchFamily="2" charset="2"/>
                <a:buChar char="Ø"/>
              </a:pPr>
              <a:r>
                <a:rPr lang="en-US" b="1">
                  <a:solidFill>
                    <a:schemeClr val="bg1"/>
                  </a:solidFill>
                  <a:latin typeface="Arial Black" pitchFamily="34" charset="0"/>
                </a:rPr>
                <a:t>Focus on particular outcome</a:t>
              </a:r>
            </a:p>
            <a:p>
              <a:endParaRPr lang="en-US" b="1">
                <a:solidFill>
                  <a:schemeClr val="bg1"/>
                </a:solidFill>
                <a:latin typeface="Arial Black" pitchFamily="34" charset="0"/>
              </a:endParaRPr>
            </a:p>
          </p:txBody>
        </p:sp>
      </p:grpSp>
      <p:sp>
        <p:nvSpPr>
          <p:cNvPr id="5" name="Rectangle 4">
            <a:extLst>
              <a:ext uri="{FF2B5EF4-FFF2-40B4-BE49-F238E27FC236}">
                <a16:creationId xmlns:a16="http://schemas.microsoft.com/office/drawing/2014/main" id="{E81FF393-A60B-4127-9501-D589D59D4D45}"/>
              </a:ext>
            </a:extLst>
          </p:cNvPr>
          <p:cNvSpPr/>
          <p:nvPr/>
        </p:nvSpPr>
        <p:spPr>
          <a:xfrm>
            <a:off x="-76200" y="5746052"/>
            <a:ext cx="3945458" cy="3785652"/>
          </a:xfrm>
          <a:prstGeom prst="rect">
            <a:avLst/>
          </a:prstGeom>
        </p:spPr>
        <p:txBody>
          <a:bodyPr wrap="square">
            <a:spAutoFit/>
          </a:bodyPr>
          <a:lstStyle/>
          <a:p>
            <a:r>
              <a:rPr lang="en-US" sz="2000" b="1">
                <a:solidFill>
                  <a:srgbClr val="FF0000"/>
                </a:solidFill>
              </a:rPr>
              <a:t>PROJECT MOVIING FORWARD</a:t>
            </a:r>
          </a:p>
          <a:p>
            <a:r>
              <a:rPr lang="en-US" sz="2000" b="1"/>
              <a:t>Mandatory safety and health care training for the benefit of people we invite all of the society. As we know that the majority of our UK population is based on elderly citizens that need care we conduct awareness seminars on monthly basis to guide those individuals to take care of their health and let us in if they need any assistance during the day. </a:t>
            </a:r>
            <a:endParaRPr lang="en-GB" sz="2000"/>
          </a:p>
        </p:txBody>
      </p:sp>
      <p:sp>
        <p:nvSpPr>
          <p:cNvPr id="6" name="Rectangle 5">
            <a:extLst>
              <a:ext uri="{FF2B5EF4-FFF2-40B4-BE49-F238E27FC236}">
                <a16:creationId xmlns:a16="http://schemas.microsoft.com/office/drawing/2014/main" id="{51BA94AF-C060-4C91-83C6-BCE3E3223B2C}"/>
              </a:ext>
            </a:extLst>
          </p:cNvPr>
          <p:cNvSpPr/>
          <p:nvPr/>
        </p:nvSpPr>
        <p:spPr>
          <a:xfrm>
            <a:off x="4073296" y="3265968"/>
            <a:ext cx="3429000" cy="2031325"/>
          </a:xfrm>
          <a:prstGeom prst="rect">
            <a:avLst/>
          </a:prstGeom>
        </p:spPr>
        <p:txBody>
          <a:bodyPr>
            <a:spAutoFit/>
          </a:bodyPr>
          <a:lstStyle/>
          <a:p>
            <a:r>
              <a:rPr lang="en-US" b="1" u="sng">
                <a:solidFill>
                  <a:srgbClr val="FFFF00"/>
                </a:solidFill>
              </a:rPr>
              <a:t>Core values For Project</a:t>
            </a:r>
          </a:p>
          <a:p>
            <a:pPr lvl="1"/>
            <a:r>
              <a:rPr lang="en-US" b="1">
                <a:solidFill>
                  <a:srgbClr val="FFFF00"/>
                </a:solidFill>
              </a:rPr>
              <a:t>•Dignity </a:t>
            </a:r>
          </a:p>
          <a:p>
            <a:pPr lvl="1"/>
            <a:r>
              <a:rPr lang="en-US" b="1">
                <a:solidFill>
                  <a:srgbClr val="FFFF00"/>
                </a:solidFill>
              </a:rPr>
              <a:t>•Diversity</a:t>
            </a:r>
          </a:p>
          <a:p>
            <a:pPr lvl="1"/>
            <a:r>
              <a:rPr lang="en-US" b="1">
                <a:solidFill>
                  <a:srgbClr val="FFFF00"/>
                </a:solidFill>
              </a:rPr>
              <a:t>•Excellence</a:t>
            </a:r>
          </a:p>
          <a:p>
            <a:pPr lvl="1"/>
            <a:r>
              <a:rPr lang="en-US" b="1">
                <a:solidFill>
                  <a:srgbClr val="FFFF00"/>
                </a:solidFill>
              </a:rPr>
              <a:t>•Integrity</a:t>
            </a:r>
          </a:p>
          <a:p>
            <a:pPr lvl="1"/>
            <a:r>
              <a:rPr lang="en-US" b="1">
                <a:solidFill>
                  <a:srgbClr val="FFFF00"/>
                </a:solidFill>
              </a:rPr>
              <a:t>•Compassion</a:t>
            </a:r>
          </a:p>
          <a:p>
            <a:pPr lvl="1"/>
            <a:r>
              <a:rPr lang="en-US" b="1">
                <a:solidFill>
                  <a:srgbClr val="FFFF00"/>
                </a:solidFill>
              </a:rPr>
              <a:t>•Honesty and Trust</a:t>
            </a:r>
          </a:p>
        </p:txBody>
      </p:sp>
    </p:spTree>
    <p:extLst>
      <p:ext uri="{BB962C8B-B14F-4D97-AF65-F5344CB8AC3E}">
        <p14:creationId xmlns:p14="http://schemas.microsoft.com/office/powerpoint/2010/main" val="2683780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9530"/>
            <a:ext cx="5829300" cy="571504"/>
          </a:xfrm>
        </p:spPr>
        <p:txBody>
          <a:bodyPr>
            <a:normAutofit fontScale="90000"/>
          </a:bodyPr>
          <a:lstStyle/>
          <a:p>
            <a:r>
              <a:rPr lang="en-US" b="1"/>
              <a:t>Bibliography</a:t>
            </a:r>
          </a:p>
        </p:txBody>
      </p:sp>
      <p:sp>
        <p:nvSpPr>
          <p:cNvPr id="3" name="Subtitle 2"/>
          <p:cNvSpPr>
            <a:spLocks noGrp="1"/>
          </p:cNvSpPr>
          <p:nvPr>
            <p:ph type="subTitle" idx="1"/>
          </p:nvPr>
        </p:nvSpPr>
        <p:spPr>
          <a:xfrm>
            <a:off x="785794" y="1238224"/>
            <a:ext cx="5500726" cy="6906709"/>
          </a:xfrm>
        </p:spPr>
        <p:txBody>
          <a:bodyPr>
            <a:normAutofit/>
          </a:bodyPr>
          <a:lstStyle/>
          <a:p>
            <a:pPr algn="just"/>
            <a:endParaRPr lang="en-US" sz="2000">
              <a:solidFill>
                <a:schemeClr val="tx1"/>
              </a:solidFill>
              <a:latin typeface="Times New Roman" pitchFamily="18" charset="0"/>
              <a:cs typeface="Times New Roman" pitchFamily="18" charset="0"/>
            </a:endParaRPr>
          </a:p>
          <a:p>
            <a:pPr marL="0" marR="0" algn="just">
              <a:spcBef>
                <a:spcPts val="455"/>
              </a:spcBef>
              <a:spcAft>
                <a:spcPts val="0"/>
              </a:spcAft>
            </a:pPr>
            <a:r>
              <a:rPr lang="en-US" sz="1800" kern="1200" err="1">
                <a:solidFill>
                  <a:srgbClr val="000000"/>
                </a:solidFill>
                <a:effectLst/>
                <a:latin typeface="Times New Roman" panose="02020603050405020304" pitchFamily="18" charset="0"/>
                <a:ea typeface="Times New Roman" panose="02020603050405020304" pitchFamily="18" charset="0"/>
              </a:rPr>
              <a:t>Fathollahi-Fard</a:t>
            </a:r>
            <a:r>
              <a:rPr lang="en-US" sz="1800" kern="1200">
                <a:solidFill>
                  <a:srgbClr val="000000"/>
                </a:solidFill>
                <a:effectLst/>
                <a:latin typeface="Times New Roman" panose="02020603050405020304" pitchFamily="18" charset="0"/>
                <a:ea typeface="Times New Roman" panose="02020603050405020304" pitchFamily="18" charset="0"/>
              </a:rPr>
              <a:t>, A.M., </a:t>
            </a:r>
            <a:r>
              <a:rPr lang="en-US" sz="1800" kern="1200" err="1">
                <a:solidFill>
                  <a:srgbClr val="000000"/>
                </a:solidFill>
                <a:effectLst/>
                <a:latin typeface="Times New Roman" panose="02020603050405020304" pitchFamily="18" charset="0"/>
                <a:ea typeface="Times New Roman" panose="02020603050405020304" pitchFamily="18" charset="0"/>
              </a:rPr>
              <a:t>Hajiaghaei-Keshteli</a:t>
            </a:r>
            <a:r>
              <a:rPr lang="en-US" sz="1800" kern="1200">
                <a:solidFill>
                  <a:srgbClr val="000000"/>
                </a:solidFill>
                <a:effectLst/>
                <a:latin typeface="Times New Roman" panose="02020603050405020304" pitchFamily="18" charset="0"/>
                <a:ea typeface="Times New Roman" panose="02020603050405020304" pitchFamily="18" charset="0"/>
              </a:rPr>
              <a:t>, M. and </a:t>
            </a:r>
            <a:r>
              <a:rPr lang="en-US" sz="1800" kern="1200" err="1">
                <a:solidFill>
                  <a:srgbClr val="000000"/>
                </a:solidFill>
                <a:effectLst/>
                <a:latin typeface="Times New Roman" panose="02020603050405020304" pitchFamily="18" charset="0"/>
                <a:ea typeface="Times New Roman" panose="02020603050405020304" pitchFamily="18" charset="0"/>
              </a:rPr>
              <a:t>Mirjalili</a:t>
            </a:r>
            <a:r>
              <a:rPr lang="en-US" sz="1800" kern="1200">
                <a:solidFill>
                  <a:srgbClr val="000000"/>
                </a:solidFill>
                <a:effectLst/>
                <a:latin typeface="Times New Roman" panose="02020603050405020304" pitchFamily="18" charset="0"/>
                <a:ea typeface="Times New Roman" panose="02020603050405020304" pitchFamily="18" charset="0"/>
              </a:rPr>
              <a:t>, S., 2020. A set of efficient heuristics for a home healthcare problem. </a:t>
            </a:r>
            <a:r>
              <a:rPr lang="en-US" sz="1800" i="1" kern="1200">
                <a:solidFill>
                  <a:srgbClr val="000000"/>
                </a:solidFill>
                <a:effectLst/>
                <a:latin typeface="Times New Roman" panose="02020603050405020304" pitchFamily="18" charset="0"/>
                <a:ea typeface="Times New Roman" panose="02020603050405020304" pitchFamily="18" charset="0"/>
              </a:rPr>
              <a:t>Neural Computing and Applications</a:t>
            </a:r>
            <a:r>
              <a:rPr lang="en-US" sz="1800" kern="1200">
                <a:solidFill>
                  <a:srgbClr val="000000"/>
                </a:solidFill>
                <a:effectLst/>
                <a:latin typeface="Times New Roman" panose="02020603050405020304" pitchFamily="18" charset="0"/>
                <a:ea typeface="Times New Roman" panose="02020603050405020304" pitchFamily="18" charset="0"/>
              </a:rPr>
              <a:t>, </a:t>
            </a:r>
            <a:r>
              <a:rPr lang="en-US" sz="1800" i="1" kern="1200">
                <a:solidFill>
                  <a:srgbClr val="000000"/>
                </a:solidFill>
                <a:effectLst/>
                <a:latin typeface="Times New Roman" panose="02020603050405020304" pitchFamily="18" charset="0"/>
                <a:ea typeface="Times New Roman" panose="02020603050405020304" pitchFamily="18" charset="0"/>
              </a:rPr>
              <a:t>32</a:t>
            </a:r>
            <a:r>
              <a:rPr lang="en-US" sz="1800" kern="1200">
                <a:solidFill>
                  <a:srgbClr val="000000"/>
                </a:solidFill>
                <a:effectLst/>
                <a:latin typeface="Times New Roman" panose="02020603050405020304" pitchFamily="18" charset="0"/>
                <a:ea typeface="Times New Roman" panose="02020603050405020304" pitchFamily="18" charset="0"/>
              </a:rPr>
              <a:t>(10), pp.6185-6205.</a:t>
            </a:r>
            <a:endParaRPr lang="en-US" sz="1800">
              <a:effectLst/>
              <a:latin typeface="Times New Roman" panose="02020603050405020304" pitchFamily="18" charset="0"/>
              <a:ea typeface="Times New Roman" panose="02020603050405020304" pitchFamily="18" charset="0"/>
            </a:endParaRPr>
          </a:p>
          <a:p>
            <a:pPr marL="0" marR="0" algn="just">
              <a:spcBef>
                <a:spcPts val="455"/>
              </a:spcBef>
              <a:spcAft>
                <a:spcPts val="0"/>
              </a:spcAft>
            </a:pPr>
            <a:r>
              <a:rPr lang="en-US" sz="1800" kern="1200">
                <a:solidFill>
                  <a:srgbClr val="000000"/>
                </a:solidFill>
                <a:effectLst/>
                <a:latin typeface="Times New Roman" panose="02020603050405020304" pitchFamily="18" charset="0"/>
                <a:ea typeface="Times New Roman" panose="02020603050405020304" pitchFamily="18" charset="0"/>
              </a:rPr>
              <a:t>Froggatt, K., Payne, S., </a:t>
            </a:r>
            <a:r>
              <a:rPr lang="en-US" sz="1800" kern="1200" err="1">
                <a:solidFill>
                  <a:srgbClr val="000000"/>
                </a:solidFill>
                <a:effectLst/>
                <a:latin typeface="Times New Roman" panose="02020603050405020304" pitchFamily="18" charset="0"/>
                <a:ea typeface="Times New Roman" panose="02020603050405020304" pitchFamily="18" charset="0"/>
              </a:rPr>
              <a:t>Morbey</a:t>
            </a:r>
            <a:r>
              <a:rPr lang="en-US" sz="1800" kern="1200">
                <a:solidFill>
                  <a:srgbClr val="000000"/>
                </a:solidFill>
                <a:effectLst/>
                <a:latin typeface="Times New Roman" panose="02020603050405020304" pitchFamily="18" charset="0"/>
                <a:ea typeface="Times New Roman" panose="02020603050405020304" pitchFamily="18" charset="0"/>
              </a:rPr>
              <a:t>, H., Edwards, M., </a:t>
            </a:r>
            <a:r>
              <a:rPr lang="en-US" sz="1800" kern="1200" err="1">
                <a:solidFill>
                  <a:srgbClr val="000000"/>
                </a:solidFill>
                <a:effectLst/>
                <a:latin typeface="Times New Roman" panose="02020603050405020304" pitchFamily="18" charset="0"/>
                <a:ea typeface="Times New Roman" panose="02020603050405020304" pitchFamily="18" charset="0"/>
              </a:rPr>
              <a:t>Finne-Soveri</a:t>
            </a:r>
            <a:r>
              <a:rPr lang="en-US" sz="1800" kern="1200">
                <a:solidFill>
                  <a:srgbClr val="000000"/>
                </a:solidFill>
                <a:effectLst/>
                <a:latin typeface="Times New Roman" panose="02020603050405020304" pitchFamily="18" charset="0"/>
                <a:ea typeface="Times New Roman" panose="02020603050405020304" pitchFamily="18" charset="0"/>
              </a:rPr>
              <a:t>, H., </a:t>
            </a:r>
            <a:r>
              <a:rPr lang="en-US" sz="1800" kern="1200" err="1">
                <a:solidFill>
                  <a:srgbClr val="000000"/>
                </a:solidFill>
                <a:effectLst/>
                <a:latin typeface="Times New Roman" panose="02020603050405020304" pitchFamily="18" charset="0"/>
                <a:ea typeface="Times New Roman" panose="02020603050405020304" pitchFamily="18" charset="0"/>
              </a:rPr>
              <a:t>Gambassi</a:t>
            </a:r>
            <a:r>
              <a:rPr lang="en-US" sz="1800" kern="1200">
                <a:solidFill>
                  <a:srgbClr val="000000"/>
                </a:solidFill>
                <a:effectLst/>
                <a:latin typeface="Times New Roman" panose="02020603050405020304" pitchFamily="18" charset="0"/>
                <a:ea typeface="Times New Roman" panose="02020603050405020304" pitchFamily="18" charset="0"/>
              </a:rPr>
              <a:t>, G., </a:t>
            </a:r>
            <a:r>
              <a:rPr lang="en-US" sz="1800" kern="1200" err="1">
                <a:solidFill>
                  <a:srgbClr val="000000"/>
                </a:solidFill>
                <a:effectLst/>
                <a:latin typeface="Times New Roman" panose="02020603050405020304" pitchFamily="18" charset="0"/>
                <a:ea typeface="Times New Roman" panose="02020603050405020304" pitchFamily="18" charset="0"/>
              </a:rPr>
              <a:t>Pasman</a:t>
            </a:r>
            <a:r>
              <a:rPr lang="en-US" sz="1800" kern="1200">
                <a:solidFill>
                  <a:srgbClr val="000000"/>
                </a:solidFill>
                <a:effectLst/>
                <a:latin typeface="Times New Roman" panose="02020603050405020304" pitchFamily="18" charset="0"/>
                <a:ea typeface="Times New Roman" panose="02020603050405020304" pitchFamily="18" charset="0"/>
              </a:rPr>
              <a:t>, H.R., </a:t>
            </a:r>
            <a:r>
              <a:rPr lang="en-US" sz="1800" kern="1200" err="1">
                <a:solidFill>
                  <a:srgbClr val="000000"/>
                </a:solidFill>
                <a:effectLst/>
                <a:latin typeface="Times New Roman" panose="02020603050405020304" pitchFamily="18" charset="0"/>
                <a:ea typeface="Times New Roman" panose="02020603050405020304" pitchFamily="18" charset="0"/>
              </a:rPr>
              <a:t>Szczerbińska</a:t>
            </a:r>
            <a:r>
              <a:rPr lang="en-US" sz="1800" kern="1200">
                <a:solidFill>
                  <a:srgbClr val="000000"/>
                </a:solidFill>
                <a:effectLst/>
                <a:latin typeface="Times New Roman" panose="02020603050405020304" pitchFamily="18" charset="0"/>
                <a:ea typeface="Times New Roman" panose="02020603050405020304" pitchFamily="18" charset="0"/>
              </a:rPr>
              <a:t>, K. and Van den Block, L., 2017. Palliative care development in European care homes and nursing homes: application of a typology of implementation. </a:t>
            </a:r>
            <a:r>
              <a:rPr lang="en-US" sz="1800" i="1" kern="1200">
                <a:solidFill>
                  <a:srgbClr val="000000"/>
                </a:solidFill>
                <a:effectLst/>
                <a:latin typeface="Times New Roman" panose="02020603050405020304" pitchFamily="18" charset="0"/>
                <a:ea typeface="Times New Roman" panose="02020603050405020304" pitchFamily="18" charset="0"/>
              </a:rPr>
              <a:t>Journal of the American Medical Directors Association</a:t>
            </a:r>
            <a:r>
              <a:rPr lang="en-US" sz="1800" kern="1200">
                <a:solidFill>
                  <a:srgbClr val="000000"/>
                </a:solidFill>
                <a:effectLst/>
                <a:latin typeface="Times New Roman" panose="02020603050405020304" pitchFamily="18" charset="0"/>
                <a:ea typeface="Times New Roman" panose="02020603050405020304" pitchFamily="18" charset="0"/>
              </a:rPr>
              <a:t>, </a:t>
            </a:r>
            <a:r>
              <a:rPr lang="en-US" sz="1800" i="1" kern="1200">
                <a:solidFill>
                  <a:srgbClr val="000000"/>
                </a:solidFill>
                <a:effectLst/>
                <a:latin typeface="Times New Roman" panose="02020603050405020304" pitchFamily="18" charset="0"/>
                <a:ea typeface="Times New Roman" panose="02020603050405020304" pitchFamily="18" charset="0"/>
              </a:rPr>
              <a:t>18</a:t>
            </a:r>
            <a:r>
              <a:rPr lang="en-US" sz="1800" kern="1200">
                <a:solidFill>
                  <a:srgbClr val="000000"/>
                </a:solidFill>
                <a:effectLst/>
                <a:latin typeface="Times New Roman" panose="02020603050405020304" pitchFamily="18" charset="0"/>
                <a:ea typeface="Times New Roman" panose="02020603050405020304" pitchFamily="18" charset="0"/>
              </a:rPr>
              <a:t>(6), pp.550-e7.</a:t>
            </a:r>
            <a:endParaRPr lang="en-US" sz="1800">
              <a:effectLst/>
              <a:latin typeface="Times New Roman" panose="02020603050405020304" pitchFamily="18" charset="0"/>
              <a:ea typeface="Times New Roman" panose="02020603050405020304" pitchFamily="18" charset="0"/>
            </a:endParaRPr>
          </a:p>
          <a:p>
            <a:pPr marL="0" marR="0" algn="just">
              <a:spcBef>
                <a:spcPts val="455"/>
              </a:spcBef>
              <a:spcAft>
                <a:spcPts val="0"/>
              </a:spcAft>
            </a:pPr>
            <a:r>
              <a:rPr lang="en-US" sz="1800" kern="1200">
                <a:solidFill>
                  <a:srgbClr val="000000"/>
                </a:solidFill>
                <a:effectLst/>
                <a:latin typeface="Times New Roman" panose="02020603050405020304" pitchFamily="18" charset="0"/>
                <a:ea typeface="Times New Roman" panose="02020603050405020304" pitchFamily="18" charset="0"/>
              </a:rPr>
              <a:t>Grace Health. 2021. Mission and Values. Available at: &lt;https://www.gracehealthmi.org/health-care-mission-vision-values/&gt;</a:t>
            </a:r>
            <a:endParaRPr lang="en-US" sz="1800">
              <a:effectLst/>
              <a:latin typeface="Times New Roman" panose="02020603050405020304" pitchFamily="18" charset="0"/>
              <a:ea typeface="Times New Roman" panose="02020603050405020304" pitchFamily="18" charset="0"/>
            </a:endParaRPr>
          </a:p>
          <a:p>
            <a:pPr marL="0" marR="0" algn="just">
              <a:spcBef>
                <a:spcPts val="455"/>
              </a:spcBef>
              <a:spcAft>
                <a:spcPts val="0"/>
              </a:spcAft>
            </a:pPr>
            <a:r>
              <a:rPr lang="en-US" sz="1800" kern="1200" err="1">
                <a:solidFill>
                  <a:srgbClr val="000000"/>
                </a:solidFill>
                <a:effectLst/>
                <a:latin typeface="Times New Roman" panose="02020603050405020304" pitchFamily="18" charset="0"/>
                <a:ea typeface="Times New Roman" panose="02020603050405020304" pitchFamily="18" charset="0"/>
              </a:rPr>
              <a:t>Koren</a:t>
            </a:r>
            <a:r>
              <a:rPr lang="en-US" sz="1800" kern="1200">
                <a:solidFill>
                  <a:srgbClr val="000000"/>
                </a:solidFill>
                <a:effectLst/>
                <a:latin typeface="Times New Roman" panose="02020603050405020304" pitchFamily="18" charset="0"/>
                <a:ea typeface="Times New Roman" panose="02020603050405020304" pitchFamily="18" charset="0"/>
              </a:rPr>
              <a:t>, M.J., 2010. Person-centered care for nursing home residents: The culture-change movement. </a:t>
            </a:r>
            <a:r>
              <a:rPr lang="en-US" sz="1800" i="1" kern="1200">
                <a:solidFill>
                  <a:srgbClr val="000000"/>
                </a:solidFill>
                <a:effectLst/>
                <a:latin typeface="Times New Roman" panose="02020603050405020304" pitchFamily="18" charset="0"/>
                <a:ea typeface="Times New Roman" panose="02020603050405020304" pitchFamily="18" charset="0"/>
              </a:rPr>
              <a:t>Health Affairs</a:t>
            </a:r>
            <a:r>
              <a:rPr lang="en-US" sz="1800" kern="1200">
                <a:solidFill>
                  <a:srgbClr val="000000"/>
                </a:solidFill>
                <a:effectLst/>
                <a:latin typeface="Times New Roman" panose="02020603050405020304" pitchFamily="18" charset="0"/>
                <a:ea typeface="Times New Roman" panose="02020603050405020304" pitchFamily="18" charset="0"/>
              </a:rPr>
              <a:t>, </a:t>
            </a:r>
            <a:r>
              <a:rPr lang="en-US" sz="1800" i="1" kern="1200">
                <a:solidFill>
                  <a:srgbClr val="000000"/>
                </a:solidFill>
                <a:effectLst/>
                <a:latin typeface="Times New Roman" panose="02020603050405020304" pitchFamily="18" charset="0"/>
                <a:ea typeface="Times New Roman" panose="02020603050405020304" pitchFamily="18" charset="0"/>
              </a:rPr>
              <a:t>29</a:t>
            </a:r>
            <a:r>
              <a:rPr lang="en-US" sz="1800" kern="1200">
                <a:solidFill>
                  <a:srgbClr val="000000"/>
                </a:solidFill>
                <a:effectLst/>
                <a:latin typeface="Times New Roman" panose="02020603050405020304" pitchFamily="18" charset="0"/>
                <a:ea typeface="Times New Roman" panose="02020603050405020304" pitchFamily="18" charset="0"/>
              </a:rPr>
              <a:t>(2), pp.312-317.</a:t>
            </a:r>
            <a:endParaRPr lang="en-US" sz="1800">
              <a:effectLst/>
              <a:latin typeface="Times New Roman" panose="02020603050405020304" pitchFamily="18" charset="0"/>
              <a:ea typeface="Times New Roman" panose="02020603050405020304" pitchFamily="18" charset="0"/>
            </a:endParaRPr>
          </a:p>
          <a:p>
            <a:pPr marL="0" marR="0" algn="just">
              <a:spcBef>
                <a:spcPts val="455"/>
              </a:spcBef>
              <a:spcAft>
                <a:spcPts val="0"/>
              </a:spcAft>
            </a:pPr>
            <a:r>
              <a:rPr lang="en-US" sz="1800" kern="1200">
                <a:solidFill>
                  <a:srgbClr val="000000"/>
                </a:solidFill>
                <a:effectLst/>
                <a:latin typeface="Times New Roman" panose="02020603050405020304" pitchFamily="18" charset="0"/>
                <a:ea typeface="Times New Roman" panose="02020603050405020304" pitchFamily="18" charset="0"/>
              </a:rPr>
              <a:t>Michie, S., Yardley, L., West, R., Patrick, K. and Greaves, F., 2017. Developing and evaluating digital interventions to promote behavior change in health and health care: recommendations resulting from an international workshop. </a:t>
            </a:r>
            <a:r>
              <a:rPr lang="en-US" sz="1800" i="1" kern="1200">
                <a:solidFill>
                  <a:srgbClr val="000000"/>
                </a:solidFill>
                <a:effectLst/>
                <a:latin typeface="Times New Roman" panose="02020603050405020304" pitchFamily="18" charset="0"/>
                <a:ea typeface="Times New Roman" panose="02020603050405020304" pitchFamily="18" charset="0"/>
              </a:rPr>
              <a:t>Journal of medical Internet research</a:t>
            </a:r>
            <a:r>
              <a:rPr lang="en-US" sz="1800" kern="1200">
                <a:solidFill>
                  <a:srgbClr val="000000"/>
                </a:solidFill>
                <a:effectLst/>
                <a:latin typeface="Times New Roman" panose="02020603050405020304" pitchFamily="18" charset="0"/>
                <a:ea typeface="Times New Roman" panose="02020603050405020304" pitchFamily="18" charset="0"/>
              </a:rPr>
              <a:t>, </a:t>
            </a:r>
            <a:r>
              <a:rPr lang="en-US" sz="1800" i="1" kern="1200">
                <a:solidFill>
                  <a:srgbClr val="000000"/>
                </a:solidFill>
                <a:effectLst/>
                <a:latin typeface="Times New Roman" panose="02020603050405020304" pitchFamily="18" charset="0"/>
                <a:ea typeface="Times New Roman" panose="02020603050405020304" pitchFamily="18" charset="0"/>
              </a:rPr>
              <a:t>19</a:t>
            </a:r>
            <a:r>
              <a:rPr lang="en-US" sz="1800" kern="1200">
                <a:solidFill>
                  <a:srgbClr val="000000"/>
                </a:solidFill>
                <a:effectLst/>
                <a:latin typeface="Times New Roman" panose="02020603050405020304" pitchFamily="18" charset="0"/>
                <a:ea typeface="Times New Roman" panose="02020603050405020304" pitchFamily="18" charset="0"/>
              </a:rPr>
              <a:t>(6), p.e232.</a:t>
            </a:r>
            <a:endParaRPr lang="en-US" sz="1800">
              <a:effectLst/>
              <a:latin typeface="Times New Roman" panose="02020603050405020304" pitchFamily="18" charset="0"/>
              <a:ea typeface="Times New Roman" panose="02020603050405020304" pitchFamily="18" charset="0"/>
            </a:endParaRPr>
          </a:p>
          <a:p>
            <a:pPr algn="just"/>
            <a:endParaRPr lang="en-US" sz="200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679722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9343235ffcfffbdf0b5c48fc07a28f4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2756bec5758f69dcdcf1c71c1223d5b9"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CF04C8-744D-430D-BB0E-8CBB3692D1B8}">
  <ds:schemaRefs>
    <ds:schemaRef ds:uri="5fa7c6fb-f4dc-42b8-b650-783ea9de0442"/>
    <ds:schemaRef ds:uri="717b0226-a333-4c25-acd7-534bd000737f"/>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8084F6-7305-4673-8E42-D507BB1FC09B}">
  <ds:schemaRefs>
    <ds:schemaRef ds:uri="http://schemas.microsoft.com/sharepoint/v3/contenttype/forms"/>
  </ds:schemaRefs>
</ds:datastoreItem>
</file>

<file path=customXml/itemProps3.xml><?xml version="1.0" encoding="utf-8"?>
<ds:datastoreItem xmlns:ds="http://schemas.openxmlformats.org/officeDocument/2006/customXml" ds:itemID="{FE25BC17-C9EC-40FA-B05F-DF793E06F259}">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1234</Words>
  <Application>Microsoft Office PowerPoint</Application>
  <PresentationFormat>A4 Paper (210x297 mm)</PresentationFormat>
  <Paragraphs>101</Paragraphs>
  <Slides>7</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vt:i4>
      </vt:variant>
    </vt:vector>
  </HeadingPairs>
  <TitlesOfParts>
    <vt:vector size="17" baseType="lpstr">
      <vt:lpstr>Arial</vt:lpstr>
      <vt:lpstr>Arial Black</vt:lpstr>
      <vt:lpstr>Arial Narrow</vt:lpstr>
      <vt:lpstr>Bebas Neue</vt:lpstr>
      <vt:lpstr>Berlin Sans FB Demi</vt:lpstr>
      <vt:lpstr>Calibri</vt:lpstr>
      <vt:lpstr>Calisto MT</vt:lpstr>
      <vt:lpstr>Times New Roman</vt:lpstr>
      <vt:lpstr>Wingdings</vt:lpstr>
      <vt:lpstr>Office Theme</vt:lpstr>
      <vt:lpstr>HALIMA RAHMAN (1914850) BMHP5014_BIRM  15/03/2021 TASK 3&amp;4  DR AZORA HURD          </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faiza lhalid khan</dc:creator>
  <cp:lastModifiedBy>Halima Rahman</cp:lastModifiedBy>
  <cp:revision>1</cp:revision>
  <dcterms:created xsi:type="dcterms:W3CDTF">2006-08-16T00:00:00Z</dcterms:created>
  <dcterms:modified xsi:type="dcterms:W3CDTF">2021-03-26T02:15:08Z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