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4" r:id="rId4"/>
    <p:sldId id="258" r:id="rId5"/>
    <p:sldId id="264" r:id="rId6"/>
    <p:sldId id="273" r:id="rId7"/>
    <p:sldId id="259" r:id="rId8"/>
    <p:sldId id="263" r:id="rId9"/>
    <p:sldId id="270" r:id="rId10"/>
    <p:sldId id="267" r:id="rId11"/>
    <p:sldId id="260" r:id="rId12"/>
    <p:sldId id="265" r:id="rId13"/>
    <p:sldId id="268" r:id="rId14"/>
    <p:sldId id="271" r:id="rId15"/>
    <p:sldId id="269" r:id="rId16"/>
    <p:sldId id="272"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428506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544538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1651306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E1AF91-CEFF-4254-96CF-550E505084B7}"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1808914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E1AF91-CEFF-4254-96CF-550E505084B7}" type="datetimeFigureOut">
              <a:rPr lang="en-GB" smtClean="0"/>
              <a:t>11/11/2022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1501873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E1AF91-CEFF-4254-96CF-550E505084B7}" type="datetimeFigureOut">
              <a:rPr lang="en-GB" smtClean="0"/>
              <a:t>11/11/2022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342225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E1AF91-CEFF-4254-96CF-550E505084B7}" type="datetimeFigureOut">
              <a:rPr lang="en-GB" smtClean="0"/>
              <a:t>11/11/2022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957821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E1AF91-CEFF-4254-96CF-550E505084B7}"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1712064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0EE1AF91-CEFF-4254-96CF-550E505084B7}" type="datetimeFigureOut">
              <a:rPr lang="en-GB" smtClean="0"/>
              <a:t>11/11/2022</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627605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E1AF91-CEFF-4254-96CF-550E505084B7}" type="datetimeFigureOut">
              <a:rPr lang="en-GB" smtClean="0"/>
              <a:t>11/11/2022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4253888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9750880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13650992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23721660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1502477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632611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2417202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E1AF91-CEFF-4254-96CF-550E505084B7}" type="datetimeFigureOut">
              <a:rPr lang="en-GB" smtClean="0"/>
              <a:t>11/11/2022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72E1F3-B01E-4C38-86E4-BBFF451D1F2C}" type="slidenum">
              <a:rPr lang="en-GB" smtClean="0"/>
              <a:t>‹#›</a:t>
            </a:fld>
            <a:endParaRPr lang="en-GB"/>
          </a:p>
        </p:txBody>
      </p:sp>
    </p:spTree>
    <p:extLst>
      <p:ext uri="{BB962C8B-B14F-4D97-AF65-F5344CB8AC3E}">
        <p14:creationId xmlns:p14="http://schemas.microsoft.com/office/powerpoint/2010/main" val="1256524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0EE1AF91-CEFF-4254-96CF-550E505084B7}" type="datetimeFigureOut">
              <a:rPr lang="en-GB" smtClean="0"/>
              <a:t>11/11/2022</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9E72E1F3-B01E-4C38-86E4-BBFF451D1F2C}" type="slidenum">
              <a:rPr lang="en-GB" smtClean="0"/>
              <a:t>‹#›</a:t>
            </a:fld>
            <a:endParaRPr lang="en-GB"/>
          </a:p>
        </p:txBody>
      </p:sp>
    </p:spTree>
    <p:extLst>
      <p:ext uri="{BB962C8B-B14F-4D97-AF65-F5344CB8AC3E}">
        <p14:creationId xmlns:p14="http://schemas.microsoft.com/office/powerpoint/2010/main" val="34134890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g"/><Relationship Id="rId7" Type="http://schemas.openxmlformats.org/officeDocument/2006/relationships/image" Target="../media/image8.png"/><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8" Type="http://schemas.openxmlformats.org/officeDocument/2006/relationships/hyperlink" Target="https://vimeo.com/4672634" TargetMode="External"/><Relationship Id="rId3" Type="http://schemas.openxmlformats.org/officeDocument/2006/relationships/hyperlink" Target="https://www.redbullracing.com/int-en" TargetMode="External"/><Relationship Id="rId7" Type="http://schemas.openxmlformats.org/officeDocument/2006/relationships/hyperlink" Target="https://www.teamoliverracing.co.uk/" TargetMode="Externa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hyperlink" Target="https://www.motus.one/" TargetMode="External"/><Relationship Id="rId5" Type="http://schemas.openxmlformats.org/officeDocument/2006/relationships/hyperlink" Target="https://toyotagazooracing.com/" TargetMode="External"/><Relationship Id="rId4" Type="http://schemas.openxmlformats.org/officeDocument/2006/relationships/hyperlink" Target="https://www.ferrari.com/en-EN/formula1" TargetMode="External"/><Relationship Id="rId9" Type="http://schemas.openxmlformats.org/officeDocument/2006/relationships/hyperlink" Target="https://www.sd.team/feed/definitive-guide-to-motorsports-marketin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ace car on a track&#10;&#10;Description automatically generated with medium confidence">
            <a:extLst>
              <a:ext uri="{FF2B5EF4-FFF2-40B4-BE49-F238E27FC236}">
                <a16:creationId xmlns:a16="http://schemas.microsoft.com/office/drawing/2014/main" id="{4E327930-336C-2B86-5DB5-F93D6F534B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6858001"/>
          </a:xfrm>
          <a:prstGeom prst="rect">
            <a:avLst/>
          </a:prstGeom>
        </p:spPr>
      </p:pic>
      <p:sp>
        <p:nvSpPr>
          <p:cNvPr id="5" name="TextBox 4">
            <a:extLst>
              <a:ext uri="{FF2B5EF4-FFF2-40B4-BE49-F238E27FC236}">
                <a16:creationId xmlns:a16="http://schemas.microsoft.com/office/drawing/2014/main" id="{2F0A4FE8-4D46-FC4B-8352-5FF7A0B82B46}"/>
              </a:ext>
            </a:extLst>
          </p:cNvPr>
          <p:cNvSpPr txBox="1"/>
          <p:nvPr/>
        </p:nvSpPr>
        <p:spPr>
          <a:xfrm>
            <a:off x="2028825" y="530290"/>
            <a:ext cx="8134350" cy="1446550"/>
          </a:xfrm>
          <a:prstGeom prst="rect">
            <a:avLst/>
          </a:prstGeom>
          <a:noFill/>
        </p:spPr>
        <p:txBody>
          <a:bodyPr wrap="square" rtlCol="0">
            <a:spAutoFit/>
          </a:bodyPr>
          <a:lstStyle/>
          <a:p>
            <a:r>
              <a:rPr lang="en-GB" sz="8800" b="1" dirty="0">
                <a:solidFill>
                  <a:srgbClr val="FF0000"/>
                </a:solidFill>
                <a:effectLst>
                  <a:outerShdw blurRad="38100" dist="38100" dir="2700000" algn="tl">
                    <a:srgbClr val="000000">
                      <a:alpha val="43137"/>
                    </a:srgbClr>
                  </a:outerShdw>
                </a:effectLst>
                <a:latin typeface="Bebas Neue" panose="020B0606020202050201" pitchFamily="34" charset="0"/>
              </a:rPr>
              <a:t>DRAG0N</a:t>
            </a:r>
            <a:r>
              <a:rPr lang="en-GB" sz="8800" b="1" dirty="0">
                <a:solidFill>
                  <a:srgbClr val="FF0000"/>
                </a:solidFill>
                <a:latin typeface="Bebas Neue" panose="020B0606020202050201" pitchFamily="34" charset="0"/>
              </a:rPr>
              <a:t> </a:t>
            </a:r>
            <a:r>
              <a:rPr lang="en-GB" sz="8800" b="1" dirty="0">
                <a:solidFill>
                  <a:srgbClr val="FF0000"/>
                </a:solidFill>
                <a:effectLst>
                  <a:outerShdw blurRad="38100" dist="38100" dir="2700000" algn="tl">
                    <a:srgbClr val="000000">
                      <a:alpha val="43137"/>
                    </a:srgbClr>
                  </a:outerShdw>
                </a:effectLst>
                <a:latin typeface="Bebas Neue" panose="020B0606020202050201" pitchFamily="34" charset="0"/>
              </a:rPr>
              <a:t>MOTORSPORT</a:t>
            </a:r>
          </a:p>
        </p:txBody>
      </p:sp>
      <p:sp>
        <p:nvSpPr>
          <p:cNvPr id="6" name="TextBox 5">
            <a:extLst>
              <a:ext uri="{FF2B5EF4-FFF2-40B4-BE49-F238E27FC236}">
                <a16:creationId xmlns:a16="http://schemas.microsoft.com/office/drawing/2014/main" id="{2BAC0890-2639-86F4-7EC4-8D276BF2D846}"/>
              </a:ext>
            </a:extLst>
          </p:cNvPr>
          <p:cNvSpPr txBox="1"/>
          <p:nvPr/>
        </p:nvSpPr>
        <p:spPr>
          <a:xfrm>
            <a:off x="4173894" y="1860801"/>
            <a:ext cx="3844212" cy="646331"/>
          </a:xfrm>
          <a:prstGeom prst="rect">
            <a:avLst/>
          </a:prstGeom>
          <a:noFill/>
        </p:spPr>
        <p:txBody>
          <a:bodyPr wrap="square" rtlCol="0">
            <a:spAutoFit/>
          </a:bodyPr>
          <a:lstStyle/>
          <a:p>
            <a:r>
              <a:rPr lang="en-GB" sz="3600" dirty="0">
                <a:solidFill>
                  <a:schemeClr val="tx2">
                    <a:lumMod val="10000"/>
                  </a:schemeClr>
                </a:solidFill>
                <a:effectLst>
                  <a:outerShdw blurRad="38100" dist="38100" dir="2700000" algn="tl">
                    <a:srgbClr val="000000">
                      <a:alpha val="43137"/>
                    </a:srgbClr>
                  </a:outerShdw>
                </a:effectLst>
                <a:latin typeface="Bebas Neue" panose="020B0606020202050201" pitchFamily="34" charset="0"/>
              </a:rPr>
              <a:t>Multiplatform Content</a:t>
            </a:r>
          </a:p>
        </p:txBody>
      </p:sp>
    </p:spTree>
    <p:extLst>
      <p:ext uri="{BB962C8B-B14F-4D97-AF65-F5344CB8AC3E}">
        <p14:creationId xmlns:p14="http://schemas.microsoft.com/office/powerpoint/2010/main" val="2808540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descr="A race car on a track&#10;&#10;Description automatically generated with medium confidence">
            <a:extLst>
              <a:ext uri="{FF2B5EF4-FFF2-40B4-BE49-F238E27FC236}">
                <a16:creationId xmlns:a16="http://schemas.microsoft.com/office/drawing/2014/main" id="{58958B07-5AA5-5E79-05C5-89327F058E73}"/>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a:stretch/>
        </p:blipFill>
        <p:spPr>
          <a:xfrm>
            <a:off x="20" y="18662"/>
            <a:ext cx="12191980" cy="6857990"/>
          </a:xfrm>
          <a:prstGeom prst="rect">
            <a:avLst/>
          </a:prstGeom>
        </p:spPr>
      </p:pic>
      <p:sp>
        <p:nvSpPr>
          <p:cNvPr id="2" name="Title 1">
            <a:extLst>
              <a:ext uri="{FF2B5EF4-FFF2-40B4-BE49-F238E27FC236}">
                <a16:creationId xmlns:a16="http://schemas.microsoft.com/office/drawing/2014/main" id="{A12E95D9-0B20-AAAC-38E8-A66413A4600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sz="6600" dirty="0">
                <a:solidFill>
                  <a:srgbClr val="FF0000"/>
                </a:solidFill>
                <a:latin typeface="Bebas Neue" panose="020B0606020202050201" pitchFamily="34" charset="0"/>
              </a:rPr>
              <a:t>Synopsis</a:t>
            </a:r>
          </a:p>
        </p:txBody>
      </p:sp>
      <p:sp>
        <p:nvSpPr>
          <p:cNvPr id="5" name="TextBox 4">
            <a:extLst>
              <a:ext uri="{FF2B5EF4-FFF2-40B4-BE49-F238E27FC236}">
                <a16:creationId xmlns:a16="http://schemas.microsoft.com/office/drawing/2014/main" id="{7A3975EA-76AC-8061-96AC-0B56D7ABE6AC}"/>
              </a:ext>
            </a:extLst>
          </p:cNvPr>
          <p:cNvSpPr txBox="1"/>
          <p:nvPr/>
        </p:nvSpPr>
        <p:spPr>
          <a:xfrm>
            <a:off x="1285875" y="2695575"/>
            <a:ext cx="9761536" cy="1754326"/>
          </a:xfrm>
          <a:prstGeom prst="rect">
            <a:avLst/>
          </a:prstGeom>
          <a:noFill/>
        </p:spPr>
        <p:txBody>
          <a:bodyPr wrap="square" rtlCol="0">
            <a:spAutoFit/>
          </a:bodyPr>
          <a:lstStyle/>
          <a:p>
            <a:pPr algn="ctr"/>
            <a:r>
              <a:rPr lang="en-GB" dirty="0"/>
              <a:t>Dragon Motorsport is a new start up racing team racing competing in the British GT4 Championship. The team will be using multimedia to promote the journey as a start up racing team to success. The aim is to allow supporters to easily access our media as well as creating more ways to promote the team to new people and help gain sponsorship. The strategy will start with social media, newsletters and vlog videos, to then move up into more interactive promotion.</a:t>
            </a:r>
          </a:p>
        </p:txBody>
      </p:sp>
    </p:spTree>
    <p:extLst>
      <p:ext uri="{BB962C8B-B14F-4D97-AF65-F5344CB8AC3E}">
        <p14:creationId xmlns:p14="http://schemas.microsoft.com/office/powerpoint/2010/main" val="2562772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856C6-3861-2911-CC66-66C2D279622A}"/>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British GT4 Championship</a:t>
            </a:r>
          </a:p>
        </p:txBody>
      </p:sp>
      <p:pic>
        <p:nvPicPr>
          <p:cNvPr id="4" name="Picture 3">
            <a:extLst>
              <a:ext uri="{FF2B5EF4-FFF2-40B4-BE49-F238E27FC236}">
                <a16:creationId xmlns:a16="http://schemas.microsoft.com/office/drawing/2014/main" id="{0F85689E-235D-FA6F-CCEF-9A0550E18800}"/>
              </a:ext>
            </a:extLst>
          </p:cNvPr>
          <p:cNvPicPr>
            <a:picLocks noChangeAspect="1"/>
          </p:cNvPicPr>
          <p:nvPr/>
        </p:nvPicPr>
        <p:blipFill>
          <a:blip r:embed="rId2"/>
          <a:stretch>
            <a:fillRect/>
          </a:stretch>
        </p:blipFill>
        <p:spPr>
          <a:xfrm>
            <a:off x="2098674" y="1991319"/>
            <a:ext cx="7991475" cy="4495205"/>
          </a:xfrm>
          <a:prstGeom prst="rect">
            <a:avLst/>
          </a:prstGeom>
        </p:spPr>
      </p:pic>
    </p:spTree>
    <p:extLst>
      <p:ext uri="{BB962C8B-B14F-4D97-AF65-F5344CB8AC3E}">
        <p14:creationId xmlns:p14="http://schemas.microsoft.com/office/powerpoint/2010/main" val="2169225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race car on a track&#10;&#10;Description automatically generated with medium confidence">
            <a:extLst>
              <a:ext uri="{FF2B5EF4-FFF2-40B4-BE49-F238E27FC236}">
                <a16:creationId xmlns:a16="http://schemas.microsoft.com/office/drawing/2014/main" id="{61437919-FE0C-6FC3-C883-B05A6FB96ECA}"/>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7B160F9-E6E2-D94A-8B90-320343BD715B}"/>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Research - inspiration</a:t>
            </a:r>
          </a:p>
        </p:txBody>
      </p:sp>
      <p:sp>
        <p:nvSpPr>
          <p:cNvPr id="4" name="TextBox 3">
            <a:extLst>
              <a:ext uri="{FF2B5EF4-FFF2-40B4-BE49-F238E27FC236}">
                <a16:creationId xmlns:a16="http://schemas.microsoft.com/office/drawing/2014/main" id="{FB7254B3-18FE-CB89-6E2E-10BC03EA64B4}"/>
              </a:ext>
            </a:extLst>
          </p:cNvPr>
          <p:cNvSpPr txBox="1"/>
          <p:nvPr/>
        </p:nvSpPr>
        <p:spPr>
          <a:xfrm>
            <a:off x="1278294" y="1968759"/>
            <a:ext cx="2202843" cy="341632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Red Bull - Racing</a:t>
            </a:r>
          </a:p>
          <a:p>
            <a:pPr marL="285750" indent="-285750">
              <a:buFont typeface="Arial" panose="020B0604020202020204" pitchFamily="34" charset="0"/>
              <a:buChar char="•"/>
            </a:pPr>
            <a:r>
              <a:rPr lang="en-GB" dirty="0"/>
              <a:t>Media – YouTube, Instagram</a:t>
            </a:r>
          </a:p>
          <a:p>
            <a:pPr marL="285750" indent="-285750">
              <a:buFont typeface="Arial" panose="020B0604020202020204" pitchFamily="34" charset="0"/>
              <a:buChar char="•"/>
            </a:pPr>
            <a:r>
              <a:rPr lang="en-GB" dirty="0"/>
              <a:t>Podcasting</a:t>
            </a:r>
          </a:p>
          <a:p>
            <a:pPr marL="285750" indent="-285750">
              <a:buFont typeface="Arial" panose="020B0604020202020204" pitchFamily="34" charset="0"/>
              <a:buChar char="•"/>
            </a:pPr>
            <a:r>
              <a:rPr lang="en-GB" dirty="0"/>
              <a:t>Clothing</a:t>
            </a:r>
          </a:p>
          <a:p>
            <a:pPr marL="285750" indent="-285750">
              <a:buFont typeface="Arial" panose="020B0604020202020204" pitchFamily="34" charset="0"/>
              <a:buChar char="•"/>
            </a:pPr>
            <a:r>
              <a:rPr lang="en-GB" dirty="0"/>
              <a:t>NFT’s</a:t>
            </a:r>
          </a:p>
          <a:p>
            <a:pPr marL="285750" indent="-285750">
              <a:buFont typeface="Arial" panose="020B0604020202020204" pitchFamily="34" charset="0"/>
              <a:buChar char="•"/>
            </a:pPr>
            <a:r>
              <a:rPr lang="en-GB" dirty="0"/>
              <a:t>Newsletter</a:t>
            </a:r>
          </a:p>
          <a:p>
            <a:pPr marL="285750" indent="-285750">
              <a:buFont typeface="Arial" panose="020B0604020202020204" pitchFamily="34" charset="0"/>
              <a:buChar char="•"/>
            </a:pPr>
            <a:r>
              <a:rPr lang="en-GB" dirty="0"/>
              <a:t>Earn rewards through subscription</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80B4CDE6-DEBB-FB33-9094-582AE80737D6}"/>
              </a:ext>
            </a:extLst>
          </p:cNvPr>
          <p:cNvSpPr txBox="1"/>
          <p:nvPr/>
        </p:nvSpPr>
        <p:spPr>
          <a:xfrm>
            <a:off x="3657600" y="1968759"/>
            <a:ext cx="2202843"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Motus one – Racing</a:t>
            </a:r>
          </a:p>
          <a:p>
            <a:pPr marL="285750" indent="-285750">
              <a:buFont typeface="Arial" panose="020B0604020202020204" pitchFamily="34" charset="0"/>
              <a:buChar char="•"/>
            </a:pPr>
            <a:r>
              <a:rPr lang="en-GB" dirty="0"/>
              <a:t>Driver Programs</a:t>
            </a:r>
          </a:p>
          <a:p>
            <a:pPr marL="285750" indent="-285750">
              <a:buFont typeface="Arial" panose="020B0604020202020204" pitchFamily="34" charset="0"/>
              <a:buChar char="•"/>
            </a:pPr>
            <a:r>
              <a:rPr lang="en-GB" dirty="0"/>
              <a:t>E-sports</a:t>
            </a:r>
          </a:p>
          <a:p>
            <a:pPr marL="285750" indent="-285750">
              <a:buFont typeface="Arial" panose="020B0604020202020204" pitchFamily="34" charset="0"/>
              <a:buChar char="•"/>
            </a:pPr>
            <a:r>
              <a:rPr lang="en-GB" dirty="0"/>
              <a:t>Selling more items</a:t>
            </a:r>
          </a:p>
        </p:txBody>
      </p:sp>
      <p:sp>
        <p:nvSpPr>
          <p:cNvPr id="6" name="TextBox 5">
            <a:extLst>
              <a:ext uri="{FF2B5EF4-FFF2-40B4-BE49-F238E27FC236}">
                <a16:creationId xmlns:a16="http://schemas.microsoft.com/office/drawing/2014/main" id="{8E9E5D05-8841-844C-E9BC-7536333620C1}"/>
              </a:ext>
            </a:extLst>
          </p:cNvPr>
          <p:cNvSpPr txBox="1"/>
          <p:nvPr/>
        </p:nvSpPr>
        <p:spPr>
          <a:xfrm>
            <a:off x="6096000" y="1968759"/>
            <a:ext cx="2202843" cy="1477328"/>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Toyota Gazoo Racing</a:t>
            </a:r>
          </a:p>
          <a:p>
            <a:pPr marL="285750" indent="-285750">
              <a:buFont typeface="Arial" panose="020B0604020202020204" pitchFamily="34" charset="0"/>
              <a:buChar char="•"/>
            </a:pPr>
            <a:r>
              <a:rPr lang="en-GB" dirty="0"/>
              <a:t>Their story</a:t>
            </a:r>
          </a:p>
          <a:p>
            <a:pPr marL="285750" indent="-285750">
              <a:buFont typeface="Arial" panose="020B0604020202020204" pitchFamily="34" charset="0"/>
              <a:buChar char="•"/>
            </a:pPr>
            <a:r>
              <a:rPr lang="en-GB" dirty="0"/>
              <a:t>Recent achievements</a:t>
            </a:r>
          </a:p>
        </p:txBody>
      </p:sp>
      <p:sp>
        <p:nvSpPr>
          <p:cNvPr id="7" name="TextBox 6">
            <a:extLst>
              <a:ext uri="{FF2B5EF4-FFF2-40B4-BE49-F238E27FC236}">
                <a16:creationId xmlns:a16="http://schemas.microsoft.com/office/drawing/2014/main" id="{FB307E24-0D79-0249-DFFA-681EFBB9A722}"/>
              </a:ext>
            </a:extLst>
          </p:cNvPr>
          <p:cNvSpPr txBox="1"/>
          <p:nvPr/>
        </p:nvSpPr>
        <p:spPr>
          <a:xfrm>
            <a:off x="8598568" y="1968759"/>
            <a:ext cx="2202843" cy="2031325"/>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Team Oliver Racing</a:t>
            </a:r>
          </a:p>
          <a:p>
            <a:pPr marL="285750" indent="-285750">
              <a:buFont typeface="Arial" panose="020B0604020202020204" pitchFamily="34" charset="0"/>
              <a:buChar char="•"/>
            </a:pPr>
            <a:r>
              <a:rPr lang="en-GB" dirty="0"/>
              <a:t>Newsletter</a:t>
            </a:r>
          </a:p>
          <a:p>
            <a:pPr marL="285750" indent="-285750">
              <a:buFont typeface="Arial" panose="020B0604020202020204" pitchFamily="34" charset="0"/>
              <a:buChar char="•"/>
            </a:pPr>
            <a:r>
              <a:rPr lang="en-GB" dirty="0"/>
              <a:t>Gallery</a:t>
            </a:r>
          </a:p>
          <a:p>
            <a:pPr marL="285750" indent="-285750">
              <a:buFont typeface="Arial" panose="020B0604020202020204" pitchFamily="34" charset="0"/>
              <a:buChar char="•"/>
            </a:pPr>
            <a:r>
              <a:rPr lang="en-GB" dirty="0"/>
              <a:t>Support transport business</a:t>
            </a:r>
          </a:p>
        </p:txBody>
      </p:sp>
      <p:sp>
        <p:nvSpPr>
          <p:cNvPr id="9" name="TextBox 8">
            <a:extLst>
              <a:ext uri="{FF2B5EF4-FFF2-40B4-BE49-F238E27FC236}">
                <a16:creationId xmlns:a16="http://schemas.microsoft.com/office/drawing/2014/main" id="{D3688B36-3BA8-DC1E-53B4-BCB2B57162BD}"/>
              </a:ext>
            </a:extLst>
          </p:cNvPr>
          <p:cNvSpPr txBox="1"/>
          <p:nvPr/>
        </p:nvSpPr>
        <p:spPr>
          <a:xfrm>
            <a:off x="3657600" y="4000084"/>
            <a:ext cx="2202843"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Ferrari Formula One</a:t>
            </a:r>
          </a:p>
          <a:p>
            <a:pPr marL="285750" indent="-285750">
              <a:buFont typeface="Arial" panose="020B0604020202020204" pitchFamily="34" charset="0"/>
              <a:buChar char="•"/>
            </a:pPr>
            <a:r>
              <a:rPr lang="en-GB" dirty="0"/>
              <a:t>Newsletters</a:t>
            </a:r>
          </a:p>
          <a:p>
            <a:pPr marL="285750" indent="-285750">
              <a:buFont typeface="Arial" panose="020B0604020202020204" pitchFamily="34" charset="0"/>
              <a:buChar char="•"/>
            </a:pPr>
            <a:r>
              <a:rPr lang="en-GB" dirty="0"/>
              <a:t>Race Calendar with countdown</a:t>
            </a:r>
          </a:p>
        </p:txBody>
      </p:sp>
      <p:sp>
        <p:nvSpPr>
          <p:cNvPr id="10" name="TextBox 9">
            <a:extLst>
              <a:ext uri="{FF2B5EF4-FFF2-40B4-BE49-F238E27FC236}">
                <a16:creationId xmlns:a16="http://schemas.microsoft.com/office/drawing/2014/main" id="{77FB2DF8-1508-2C93-3DEE-F8D35E1B6427}"/>
              </a:ext>
            </a:extLst>
          </p:cNvPr>
          <p:cNvSpPr txBox="1"/>
          <p:nvPr/>
        </p:nvSpPr>
        <p:spPr>
          <a:xfrm>
            <a:off x="6096000" y="3723085"/>
            <a:ext cx="2202843" cy="2031325"/>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McLaren Formula One</a:t>
            </a:r>
          </a:p>
          <a:p>
            <a:pPr marL="285750" indent="-285750">
              <a:buFont typeface="Arial" panose="020B0604020202020204" pitchFamily="34" charset="0"/>
              <a:buChar char="•"/>
            </a:pPr>
            <a:r>
              <a:rPr lang="en-GB" dirty="0"/>
              <a:t>McLaren plus including exclusive news and events</a:t>
            </a:r>
          </a:p>
          <a:p>
            <a:pPr marL="285750" indent="-285750">
              <a:buFont typeface="Arial" panose="020B0604020202020204" pitchFamily="34" charset="0"/>
              <a:buChar char="•"/>
            </a:pPr>
            <a:r>
              <a:rPr lang="en-GB" dirty="0"/>
              <a:t>New Articles</a:t>
            </a:r>
          </a:p>
        </p:txBody>
      </p:sp>
    </p:spTree>
    <p:extLst>
      <p:ext uri="{BB962C8B-B14F-4D97-AF65-F5344CB8AC3E}">
        <p14:creationId xmlns:p14="http://schemas.microsoft.com/office/powerpoint/2010/main" val="225869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race car on a track&#10;&#10;Description automatically generated with medium confidence">
            <a:extLst>
              <a:ext uri="{FF2B5EF4-FFF2-40B4-BE49-F238E27FC236}">
                <a16:creationId xmlns:a16="http://schemas.microsoft.com/office/drawing/2014/main" id="{10394BF4-6C32-7A96-BA9A-7EAABEE0BEFE}"/>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p:spPr>
      </p:pic>
      <p:sp>
        <p:nvSpPr>
          <p:cNvPr id="2" name="Title 1">
            <a:extLst>
              <a:ext uri="{FF2B5EF4-FFF2-40B4-BE49-F238E27FC236}">
                <a16:creationId xmlns:a16="http://schemas.microsoft.com/office/drawing/2014/main" id="{B534D308-062C-30D5-BBA8-030C9B66F57B}"/>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Research - academic</a:t>
            </a:r>
          </a:p>
        </p:txBody>
      </p:sp>
      <p:sp>
        <p:nvSpPr>
          <p:cNvPr id="6" name="TextBox 5">
            <a:extLst>
              <a:ext uri="{FF2B5EF4-FFF2-40B4-BE49-F238E27FC236}">
                <a16:creationId xmlns:a16="http://schemas.microsoft.com/office/drawing/2014/main" id="{50EE995B-AA68-D602-6B41-9E475BED23AE}"/>
              </a:ext>
            </a:extLst>
          </p:cNvPr>
          <p:cNvSpPr txBox="1"/>
          <p:nvPr/>
        </p:nvSpPr>
        <p:spPr>
          <a:xfrm>
            <a:off x="338668" y="2082800"/>
            <a:ext cx="11362266" cy="1477328"/>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Henry Jenkins – Transmedia Storytelling</a:t>
            </a:r>
          </a:p>
          <a:p>
            <a:pPr marL="285750" indent="-285750">
              <a:buFont typeface="Arial" panose="020B0604020202020204" pitchFamily="34" charset="0"/>
              <a:buChar char="•"/>
            </a:pPr>
            <a:r>
              <a:rPr lang="en-GB" dirty="0"/>
              <a:t>Transmedia Project: experience or story across multiple platforms, allowing each platform to platform at their best (3:06).</a:t>
            </a:r>
          </a:p>
          <a:p>
            <a:pPr marL="285750" indent="-285750">
              <a:buFont typeface="Arial" panose="020B0604020202020204" pitchFamily="34" charset="0"/>
              <a:buChar char="•"/>
            </a:pPr>
            <a:r>
              <a:rPr lang="en-GB" dirty="0"/>
              <a:t>Stories across multiple media such as films, games, comics and fan fiction (3:38).</a:t>
            </a:r>
          </a:p>
          <a:p>
            <a:pPr marL="285750" indent="-285750">
              <a:buFont typeface="Arial" panose="020B0604020202020204" pitchFamily="34" charset="0"/>
              <a:buChar char="•"/>
            </a:pPr>
            <a:r>
              <a:rPr lang="en-GB" dirty="0"/>
              <a:t>Convergent Culture: When story is played through multiple media channels (1:55).</a:t>
            </a:r>
          </a:p>
        </p:txBody>
      </p:sp>
      <p:sp>
        <p:nvSpPr>
          <p:cNvPr id="7" name="TextBox 6">
            <a:extLst>
              <a:ext uri="{FF2B5EF4-FFF2-40B4-BE49-F238E27FC236}">
                <a16:creationId xmlns:a16="http://schemas.microsoft.com/office/drawing/2014/main" id="{9B902A54-28F8-0CDA-F1CE-E5C95863685F}"/>
              </a:ext>
            </a:extLst>
          </p:cNvPr>
          <p:cNvSpPr txBox="1"/>
          <p:nvPr/>
        </p:nvSpPr>
        <p:spPr>
          <a:xfrm>
            <a:off x="338668" y="3699933"/>
            <a:ext cx="11362266" cy="286232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A Creator’s Guide to Transmedia Storytelling – Andrea Phillips</a:t>
            </a:r>
          </a:p>
          <a:p>
            <a:pPr marL="285750" indent="-285750">
              <a:buFont typeface="Arial" panose="020B0604020202020204" pitchFamily="34" charset="0"/>
              <a:buChar char="•"/>
            </a:pPr>
            <a:r>
              <a:rPr lang="en-GB" dirty="0"/>
              <a:t>“Following are the most common creative purposes and methods for expanding a single-medium story, either by using transmedia tools or by transforming it into a full-blown, natively transmedia world” p.43</a:t>
            </a:r>
          </a:p>
          <a:p>
            <a:pPr marL="285750" indent="-285750">
              <a:buFont typeface="Arial" panose="020B0604020202020204" pitchFamily="34" charset="0"/>
              <a:buChar char="•"/>
            </a:pPr>
            <a:r>
              <a:rPr lang="en-GB" dirty="0"/>
              <a:t>Distinct drawback to having a highly fragmented structure: the more fragmented an experience is, the more difficult it is for a mainstream audience to follow. It takes effort to seek out that next piece of a narrative. Not always a lot, to be sure; sometimes it’s a single click, one little Google search, or 10 bucks to spend on the next film or book. P.106</a:t>
            </a:r>
          </a:p>
          <a:p>
            <a:pPr marL="285750" indent="-285750">
              <a:buFont typeface="Arial" panose="020B0604020202020204" pitchFamily="34" charset="0"/>
              <a:buChar char="•"/>
            </a:pPr>
            <a:r>
              <a:rPr lang="en-GB" dirty="0"/>
              <a:t>Rules for Transmedia Story telling: Cross-link heavily, provide rolling recaps and map out intended audience path in a flowchart pp.106-107</a:t>
            </a:r>
          </a:p>
        </p:txBody>
      </p:sp>
    </p:spTree>
    <p:extLst>
      <p:ext uri="{BB962C8B-B14F-4D97-AF65-F5344CB8AC3E}">
        <p14:creationId xmlns:p14="http://schemas.microsoft.com/office/powerpoint/2010/main" val="46146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race car on a track&#10;&#10;Description automatically generated with medium confidence">
            <a:extLst>
              <a:ext uri="{FF2B5EF4-FFF2-40B4-BE49-F238E27FC236}">
                <a16:creationId xmlns:a16="http://schemas.microsoft.com/office/drawing/2014/main" id="{A328B607-DFBD-60B3-484B-5AAE307AB814}"/>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04B385E-3BBF-E769-CFE3-D563FB4DAB34}"/>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Research - Academic </a:t>
            </a:r>
          </a:p>
        </p:txBody>
      </p:sp>
      <p:sp>
        <p:nvSpPr>
          <p:cNvPr id="4" name="TextBox 3">
            <a:extLst>
              <a:ext uri="{FF2B5EF4-FFF2-40B4-BE49-F238E27FC236}">
                <a16:creationId xmlns:a16="http://schemas.microsoft.com/office/drawing/2014/main" id="{281950C0-14F1-C7A7-656C-7E6078F4A97A}"/>
              </a:ext>
            </a:extLst>
          </p:cNvPr>
          <p:cNvSpPr txBox="1"/>
          <p:nvPr/>
        </p:nvSpPr>
        <p:spPr>
          <a:xfrm>
            <a:off x="364067" y="2082800"/>
            <a:ext cx="11480800"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Sport Dimensions – Definitive Guide to Motorsports Marketing</a:t>
            </a:r>
          </a:p>
          <a:p>
            <a:pPr marL="285750" indent="-285750">
              <a:buFont typeface="Arial" panose="020B0604020202020204" pitchFamily="34" charset="0"/>
              <a:buChar char="•"/>
            </a:pPr>
            <a:r>
              <a:rPr lang="en-GB" dirty="0"/>
              <a:t>•	Engage in the audience</a:t>
            </a:r>
          </a:p>
          <a:p>
            <a:pPr marL="285750" indent="-285750">
              <a:buFont typeface="Arial" panose="020B0604020202020204" pitchFamily="34" charset="0"/>
              <a:buChar char="•"/>
            </a:pPr>
            <a:r>
              <a:rPr lang="en-GB" dirty="0"/>
              <a:t>•	Engage in different audiences effectively</a:t>
            </a:r>
          </a:p>
          <a:p>
            <a:pPr marL="285750" indent="-285750">
              <a:buFont typeface="Arial" panose="020B0604020202020204" pitchFamily="34" charset="0"/>
              <a:buChar char="•"/>
            </a:pPr>
            <a:r>
              <a:rPr lang="en-GB" dirty="0"/>
              <a:t>•	Make it fun</a:t>
            </a:r>
          </a:p>
          <a:p>
            <a:pPr marL="285750" indent="-285750">
              <a:buFont typeface="Arial" panose="020B0604020202020204" pitchFamily="34" charset="0"/>
              <a:buChar char="•"/>
            </a:pPr>
            <a:r>
              <a:rPr lang="en-GB" dirty="0"/>
              <a:t>•	Help give customers an experience</a:t>
            </a:r>
          </a:p>
          <a:p>
            <a:pPr marL="285750" indent="-285750">
              <a:buFont typeface="Arial" panose="020B0604020202020204" pitchFamily="34" charset="0"/>
              <a:buChar char="•"/>
            </a:pPr>
            <a:r>
              <a:rPr lang="en-GB" dirty="0"/>
              <a:t>•	Engage in the new-age customer</a:t>
            </a:r>
          </a:p>
        </p:txBody>
      </p:sp>
      <p:sp>
        <p:nvSpPr>
          <p:cNvPr id="5" name="TextBox 4">
            <a:extLst>
              <a:ext uri="{FF2B5EF4-FFF2-40B4-BE49-F238E27FC236}">
                <a16:creationId xmlns:a16="http://schemas.microsoft.com/office/drawing/2014/main" id="{E12DFED8-A588-54DE-EF1C-95FBB29DF595}"/>
              </a:ext>
            </a:extLst>
          </p:cNvPr>
          <p:cNvSpPr txBox="1"/>
          <p:nvPr/>
        </p:nvSpPr>
        <p:spPr>
          <a:xfrm>
            <a:off x="364067" y="3979333"/>
            <a:ext cx="11480800"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Transmedia Journalism – Principles of Transmedia</a:t>
            </a:r>
          </a:p>
          <a:p>
            <a:pPr marL="285750" indent="-285750">
              <a:buFont typeface="Arial" panose="020B0604020202020204" pitchFamily="34" charset="0"/>
              <a:buChar char="•"/>
            </a:pPr>
            <a:r>
              <a:rPr lang="en-GB" dirty="0"/>
              <a:t>Jenkins then establishes his seven principles: </a:t>
            </a:r>
            <a:r>
              <a:rPr lang="en-GB" dirty="0" err="1"/>
              <a:t>Spreadability</a:t>
            </a:r>
            <a:r>
              <a:rPr lang="en-GB" dirty="0"/>
              <a:t> vs. </a:t>
            </a:r>
            <a:r>
              <a:rPr lang="en-GB" dirty="0" err="1"/>
              <a:t>Drillability</a:t>
            </a:r>
            <a:r>
              <a:rPr lang="en-GB" dirty="0"/>
              <a:t>, Continuity vs. Multiplicity, Immersion vs. Extractability, Worldbuilding, Seriality, Subjectivity and Performance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6488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race car on a track&#10;&#10;Description automatically generated with medium confidence">
            <a:extLst>
              <a:ext uri="{FF2B5EF4-FFF2-40B4-BE49-F238E27FC236}">
                <a16:creationId xmlns:a16="http://schemas.microsoft.com/office/drawing/2014/main" id="{9159A8D7-FD62-4CAC-4CCD-6D5936591CAE}"/>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97D0A37-56D7-38F5-3962-06F7B87F9D46}"/>
              </a:ext>
            </a:extLst>
          </p:cNvPr>
          <p:cNvSpPr>
            <a:spLocks noGrp="1"/>
          </p:cNvSpPr>
          <p:nvPr>
            <p:ph type="title"/>
          </p:nvPr>
        </p:nvSpPr>
        <p:spPr/>
        <p:txBody>
          <a:bodyPr>
            <a:normAutofit/>
          </a:bodyPr>
          <a:lstStyle/>
          <a:p>
            <a:r>
              <a:rPr lang="en-GB" sz="6600">
                <a:solidFill>
                  <a:srgbClr val="FF0000"/>
                </a:solidFill>
                <a:latin typeface="Bebas Neue" panose="020B0606020202050201" pitchFamily="34" charset="0"/>
              </a:rPr>
              <a:t>mood board</a:t>
            </a:r>
            <a:endParaRPr lang="en-GB" sz="6600" dirty="0">
              <a:solidFill>
                <a:srgbClr val="FF0000"/>
              </a:solidFill>
              <a:latin typeface="Bebas Neue" panose="020B0606020202050201" pitchFamily="34" charset="0"/>
            </a:endParaRPr>
          </a:p>
        </p:txBody>
      </p:sp>
      <p:pic>
        <p:nvPicPr>
          <p:cNvPr id="4" name="Picture 3" descr="A race car on a track&#10;&#10;Description automatically generated with medium confidence">
            <a:extLst>
              <a:ext uri="{FF2B5EF4-FFF2-40B4-BE49-F238E27FC236}">
                <a16:creationId xmlns:a16="http://schemas.microsoft.com/office/drawing/2014/main" id="{063F9504-115B-D589-D482-4325C95E87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137" y="3252832"/>
            <a:ext cx="2624821" cy="1476462"/>
          </a:xfrm>
          <a:prstGeom prst="rect">
            <a:avLst/>
          </a:prstGeom>
        </p:spPr>
      </p:pic>
      <p:pic>
        <p:nvPicPr>
          <p:cNvPr id="6" name="Picture 5" descr="A race car on a track&#10;&#10;Description automatically generated">
            <a:extLst>
              <a:ext uri="{FF2B5EF4-FFF2-40B4-BE49-F238E27FC236}">
                <a16:creationId xmlns:a16="http://schemas.microsoft.com/office/drawing/2014/main" id="{EB01BEB6-C3BC-6476-559B-BBE579E393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1518" y="2133428"/>
            <a:ext cx="2624915" cy="1476462"/>
          </a:xfrm>
          <a:prstGeom prst="rect">
            <a:avLst/>
          </a:prstGeom>
        </p:spPr>
      </p:pic>
      <p:sp>
        <p:nvSpPr>
          <p:cNvPr id="9" name="Rectangle 8">
            <a:extLst>
              <a:ext uri="{FF2B5EF4-FFF2-40B4-BE49-F238E27FC236}">
                <a16:creationId xmlns:a16="http://schemas.microsoft.com/office/drawing/2014/main" id="{CF6FDE93-4D9C-801B-51A4-D7B648FB0248}"/>
              </a:ext>
            </a:extLst>
          </p:cNvPr>
          <p:cNvSpPr/>
          <p:nvPr/>
        </p:nvSpPr>
        <p:spPr>
          <a:xfrm>
            <a:off x="10142537" y="361950"/>
            <a:ext cx="1649413" cy="1504950"/>
          </a:xfrm>
          <a:prstGeom prst="rect">
            <a:avLst/>
          </a:prstGeom>
          <a:solidFill>
            <a:schemeClr val="bg1"/>
          </a:solidFill>
          <a:ln>
            <a:solidFill>
              <a:schemeClr val="bg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A830CA98-20BA-8415-2EC2-36C7A67A5430}"/>
              </a:ext>
            </a:extLst>
          </p:cNvPr>
          <p:cNvSpPr/>
          <p:nvPr/>
        </p:nvSpPr>
        <p:spPr>
          <a:xfrm>
            <a:off x="8491534" y="361950"/>
            <a:ext cx="1649414" cy="15049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E9F191D-EB9C-6F67-95BD-2923CDE043DB}"/>
              </a:ext>
            </a:extLst>
          </p:cNvPr>
          <p:cNvSpPr/>
          <p:nvPr/>
        </p:nvSpPr>
        <p:spPr>
          <a:xfrm>
            <a:off x="8491534" y="1866900"/>
            <a:ext cx="1649414" cy="147646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D0CCA59C-6C0B-A803-285F-C7CC94A78B7B}"/>
              </a:ext>
            </a:extLst>
          </p:cNvPr>
          <p:cNvSpPr/>
          <p:nvPr/>
        </p:nvSpPr>
        <p:spPr>
          <a:xfrm>
            <a:off x="10142536" y="1876425"/>
            <a:ext cx="1649414" cy="147646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D344DFE7-9C1F-6FC1-64F0-2BD139E43801}"/>
              </a:ext>
            </a:extLst>
          </p:cNvPr>
          <p:cNvPicPr>
            <a:picLocks noChangeAspect="1"/>
          </p:cNvPicPr>
          <p:nvPr/>
        </p:nvPicPr>
        <p:blipFill>
          <a:blip r:embed="rId4"/>
          <a:stretch>
            <a:fillRect/>
          </a:stretch>
        </p:blipFill>
        <p:spPr>
          <a:xfrm>
            <a:off x="9316241" y="3395619"/>
            <a:ext cx="2619375" cy="1743075"/>
          </a:xfrm>
          <a:prstGeom prst="rect">
            <a:avLst/>
          </a:prstGeom>
        </p:spPr>
      </p:pic>
      <p:pic>
        <p:nvPicPr>
          <p:cNvPr id="15" name="Picture 14">
            <a:extLst>
              <a:ext uri="{FF2B5EF4-FFF2-40B4-BE49-F238E27FC236}">
                <a16:creationId xmlns:a16="http://schemas.microsoft.com/office/drawing/2014/main" id="{B84A564E-B59C-6236-A7CE-89EF9C329336}"/>
              </a:ext>
            </a:extLst>
          </p:cNvPr>
          <p:cNvPicPr>
            <a:picLocks noChangeAspect="1"/>
          </p:cNvPicPr>
          <p:nvPr/>
        </p:nvPicPr>
        <p:blipFill>
          <a:blip r:embed="rId5"/>
          <a:stretch>
            <a:fillRect/>
          </a:stretch>
        </p:blipFill>
        <p:spPr>
          <a:xfrm>
            <a:off x="8721672" y="4998266"/>
            <a:ext cx="2857500" cy="1600200"/>
          </a:xfrm>
          <a:prstGeom prst="rect">
            <a:avLst/>
          </a:prstGeom>
        </p:spPr>
      </p:pic>
      <p:pic>
        <p:nvPicPr>
          <p:cNvPr id="17" name="Picture 16">
            <a:extLst>
              <a:ext uri="{FF2B5EF4-FFF2-40B4-BE49-F238E27FC236}">
                <a16:creationId xmlns:a16="http://schemas.microsoft.com/office/drawing/2014/main" id="{310AA169-55FF-2F67-1207-77926C4A6103}"/>
              </a:ext>
            </a:extLst>
          </p:cNvPr>
          <p:cNvPicPr>
            <a:picLocks noChangeAspect="1"/>
          </p:cNvPicPr>
          <p:nvPr/>
        </p:nvPicPr>
        <p:blipFill rotWithShape="1">
          <a:blip r:embed="rId6"/>
          <a:srcRect t="12222" r="1406" b="5625"/>
          <a:stretch/>
        </p:blipFill>
        <p:spPr>
          <a:xfrm>
            <a:off x="4991440" y="1075555"/>
            <a:ext cx="3376735" cy="1582689"/>
          </a:xfrm>
          <a:prstGeom prst="rect">
            <a:avLst/>
          </a:prstGeom>
        </p:spPr>
      </p:pic>
      <p:pic>
        <p:nvPicPr>
          <p:cNvPr id="19" name="Picture 18">
            <a:extLst>
              <a:ext uri="{FF2B5EF4-FFF2-40B4-BE49-F238E27FC236}">
                <a16:creationId xmlns:a16="http://schemas.microsoft.com/office/drawing/2014/main" id="{6787455B-3496-4A13-E292-2A927CCBB092}"/>
              </a:ext>
            </a:extLst>
          </p:cNvPr>
          <p:cNvPicPr>
            <a:picLocks noChangeAspect="1"/>
          </p:cNvPicPr>
          <p:nvPr/>
        </p:nvPicPr>
        <p:blipFill rotWithShape="1">
          <a:blip r:embed="rId7"/>
          <a:srcRect t="12083" r="1172" b="5625"/>
          <a:stretch/>
        </p:blipFill>
        <p:spPr>
          <a:xfrm>
            <a:off x="4199748" y="2514600"/>
            <a:ext cx="2732884" cy="1280037"/>
          </a:xfrm>
          <a:prstGeom prst="rect">
            <a:avLst/>
          </a:prstGeom>
        </p:spPr>
      </p:pic>
      <p:pic>
        <p:nvPicPr>
          <p:cNvPr id="20" name="Picture 19">
            <a:extLst>
              <a:ext uri="{FF2B5EF4-FFF2-40B4-BE49-F238E27FC236}">
                <a16:creationId xmlns:a16="http://schemas.microsoft.com/office/drawing/2014/main" id="{D5D2A3FA-130B-B04C-03C4-07B1FD6D517E}"/>
              </a:ext>
            </a:extLst>
          </p:cNvPr>
          <p:cNvPicPr>
            <a:picLocks noChangeAspect="1"/>
          </p:cNvPicPr>
          <p:nvPr/>
        </p:nvPicPr>
        <p:blipFill>
          <a:blip r:embed="rId8"/>
          <a:stretch>
            <a:fillRect/>
          </a:stretch>
        </p:blipFill>
        <p:spPr>
          <a:xfrm>
            <a:off x="6020192" y="3328988"/>
            <a:ext cx="2847975" cy="1609725"/>
          </a:xfrm>
          <a:prstGeom prst="rect">
            <a:avLst/>
          </a:prstGeom>
        </p:spPr>
      </p:pic>
      <p:pic>
        <p:nvPicPr>
          <p:cNvPr id="21" name="Picture 20">
            <a:extLst>
              <a:ext uri="{FF2B5EF4-FFF2-40B4-BE49-F238E27FC236}">
                <a16:creationId xmlns:a16="http://schemas.microsoft.com/office/drawing/2014/main" id="{5E1D8F28-425E-F6F8-AE9E-90D0AFB04BF5}"/>
              </a:ext>
            </a:extLst>
          </p:cNvPr>
          <p:cNvPicPr>
            <a:picLocks noChangeAspect="1"/>
          </p:cNvPicPr>
          <p:nvPr/>
        </p:nvPicPr>
        <p:blipFill>
          <a:blip r:embed="rId9"/>
          <a:stretch>
            <a:fillRect/>
          </a:stretch>
        </p:blipFill>
        <p:spPr>
          <a:xfrm>
            <a:off x="3251540" y="3991063"/>
            <a:ext cx="2930525" cy="1648420"/>
          </a:xfrm>
          <a:prstGeom prst="rect">
            <a:avLst/>
          </a:prstGeom>
        </p:spPr>
      </p:pic>
      <p:pic>
        <p:nvPicPr>
          <p:cNvPr id="23" name="Picture 22">
            <a:extLst>
              <a:ext uri="{FF2B5EF4-FFF2-40B4-BE49-F238E27FC236}">
                <a16:creationId xmlns:a16="http://schemas.microsoft.com/office/drawing/2014/main" id="{10D27F73-57FE-DBB9-294F-C51F9E3D8864}"/>
              </a:ext>
            </a:extLst>
          </p:cNvPr>
          <p:cNvPicPr>
            <a:picLocks noChangeAspect="1"/>
          </p:cNvPicPr>
          <p:nvPr/>
        </p:nvPicPr>
        <p:blipFill rotWithShape="1">
          <a:blip r:embed="rId10"/>
          <a:srcRect l="16823" t="12639" r="11869" b="5625"/>
          <a:stretch/>
        </p:blipFill>
        <p:spPr>
          <a:xfrm>
            <a:off x="323137" y="4872081"/>
            <a:ext cx="2703446" cy="1743075"/>
          </a:xfrm>
          <a:prstGeom prst="rect">
            <a:avLst/>
          </a:prstGeom>
        </p:spPr>
      </p:pic>
      <p:pic>
        <p:nvPicPr>
          <p:cNvPr id="25" name="Picture 24">
            <a:extLst>
              <a:ext uri="{FF2B5EF4-FFF2-40B4-BE49-F238E27FC236}">
                <a16:creationId xmlns:a16="http://schemas.microsoft.com/office/drawing/2014/main" id="{4D8B7BAE-7C50-5A23-87E6-2C23DF16C2A3}"/>
              </a:ext>
            </a:extLst>
          </p:cNvPr>
          <p:cNvPicPr>
            <a:picLocks noChangeAspect="1"/>
          </p:cNvPicPr>
          <p:nvPr/>
        </p:nvPicPr>
        <p:blipFill rotWithShape="1">
          <a:blip r:embed="rId11"/>
          <a:srcRect l="21875" t="12360" r="5713" b="8889"/>
          <a:stretch/>
        </p:blipFill>
        <p:spPr>
          <a:xfrm>
            <a:off x="6094412" y="5085097"/>
            <a:ext cx="2435628" cy="1489954"/>
          </a:xfrm>
          <a:prstGeom prst="rect">
            <a:avLst/>
          </a:prstGeom>
        </p:spPr>
      </p:pic>
    </p:spTree>
    <p:extLst>
      <p:ext uri="{BB962C8B-B14F-4D97-AF65-F5344CB8AC3E}">
        <p14:creationId xmlns:p14="http://schemas.microsoft.com/office/powerpoint/2010/main" val="3906136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par>
                                <p:cTn id="14" presetID="10" presetClass="entr" presetSubtype="0" fill="hold" nodeType="withEffect">
                                  <p:stCondLst>
                                    <p:cond delay="0"/>
                                  </p:stCondLst>
                                  <p:childTnLst>
                                    <p:set>
                                      <p:cBhvr>
                                        <p:cTn id="15" dur="1" fill="hold">
                                          <p:stCondLst>
                                            <p:cond delay="0"/>
                                          </p:stCondLst>
                                        </p:cTn>
                                        <p:tgtEl>
                                          <p:spTgt spid="21"/>
                                        </p:tgtEl>
                                        <p:attrNameLst>
                                          <p:attrName>style.visibility</p:attrName>
                                        </p:attrNameLst>
                                      </p:cBhvr>
                                      <p:to>
                                        <p:strVal val="visible"/>
                                      </p:to>
                                    </p:set>
                                    <p:animEffect transition="in" filter="fade">
                                      <p:cBhvr>
                                        <p:cTn id="16" dur="500"/>
                                        <p:tgtEl>
                                          <p:spTgt spid="21"/>
                                        </p:tgtEl>
                                      </p:cBhvr>
                                    </p:animEffect>
                                  </p:childTnLst>
                                </p:cTn>
                              </p:par>
                              <p:par>
                                <p:cTn id="17" presetID="10" presetClass="entr" presetSubtype="0" fill="hold" nodeType="with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childTnLst>
                                </p:cTn>
                              </p:par>
                              <p:par>
                                <p:cTn id="20" presetID="10" presetClass="entr" presetSubtype="0" fill="hold"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fade">
                                      <p:cBhvr>
                                        <p:cTn id="25" dur="500"/>
                                        <p:tgtEl>
                                          <p:spTgt spid="20"/>
                                        </p:tgtEl>
                                      </p:cBhvr>
                                    </p:animEffect>
                                  </p:childTnLst>
                                </p:cTn>
                              </p:par>
                              <p:par>
                                <p:cTn id="26" presetID="10" presetClass="entr" presetSubtype="0" fill="hold"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fade">
                                      <p:cBhvr>
                                        <p:cTn id="43" dur="500"/>
                                        <p:tgtEl>
                                          <p:spTgt spid="9"/>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ace car on a track&#10;&#10;Description automatically generated with medium confidence">
            <a:extLst>
              <a:ext uri="{FF2B5EF4-FFF2-40B4-BE49-F238E27FC236}">
                <a16:creationId xmlns:a16="http://schemas.microsoft.com/office/drawing/2014/main" id="{85964FD3-4DEB-4156-85E0-EAADEAD1EF54}"/>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0627519-5F96-BFCD-C191-D4C19065267B}"/>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Mind map Media strategy </a:t>
            </a:r>
          </a:p>
        </p:txBody>
      </p:sp>
      <p:pic>
        <p:nvPicPr>
          <p:cNvPr id="9" name="Picture 8" descr="Diagram&#10;&#10;Description automatically generated">
            <a:extLst>
              <a:ext uri="{FF2B5EF4-FFF2-40B4-BE49-F238E27FC236}">
                <a16:creationId xmlns:a16="http://schemas.microsoft.com/office/drawing/2014/main" id="{44D2ED22-8631-B73C-8519-702F7A47F3DD}"/>
              </a:ext>
            </a:extLst>
          </p:cNvPr>
          <p:cNvPicPr>
            <a:picLocks noChangeAspect="1"/>
          </p:cNvPicPr>
          <p:nvPr/>
        </p:nvPicPr>
        <p:blipFill rotWithShape="1">
          <a:blip r:embed="rId3">
            <a:extLst>
              <a:ext uri="{28A0092B-C50C-407E-A947-70E740481C1C}">
                <a14:useLocalDpi xmlns:a14="http://schemas.microsoft.com/office/drawing/2010/main" val="0"/>
              </a:ext>
            </a:extLst>
          </a:blip>
          <a:srcRect t="5927" b="5741"/>
          <a:stretch/>
        </p:blipFill>
        <p:spPr>
          <a:xfrm>
            <a:off x="1776412" y="2197894"/>
            <a:ext cx="8636000" cy="4291013"/>
          </a:xfrm>
          <a:prstGeom prst="rect">
            <a:avLst/>
          </a:prstGeom>
        </p:spPr>
      </p:pic>
    </p:spTree>
    <p:extLst>
      <p:ext uri="{BB962C8B-B14F-4D97-AF65-F5344CB8AC3E}">
        <p14:creationId xmlns:p14="http://schemas.microsoft.com/office/powerpoint/2010/main" val="4009532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race car on a track&#10;&#10;Description automatically generated with medium confidence">
            <a:extLst>
              <a:ext uri="{FF2B5EF4-FFF2-40B4-BE49-F238E27FC236}">
                <a16:creationId xmlns:a16="http://schemas.microsoft.com/office/drawing/2014/main" id="{1B8E7B42-E770-A439-2144-092E1BB60A58}"/>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p:spPr>
      </p:pic>
      <p:sp>
        <p:nvSpPr>
          <p:cNvPr id="2" name="Title 1">
            <a:extLst>
              <a:ext uri="{FF2B5EF4-FFF2-40B4-BE49-F238E27FC236}">
                <a16:creationId xmlns:a16="http://schemas.microsoft.com/office/drawing/2014/main" id="{29224731-088A-A839-89E1-C226A9D5296F}"/>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The 3 C’s</a:t>
            </a:r>
          </a:p>
        </p:txBody>
      </p:sp>
      <p:sp>
        <p:nvSpPr>
          <p:cNvPr id="6" name="TextBox 5">
            <a:extLst>
              <a:ext uri="{FF2B5EF4-FFF2-40B4-BE49-F238E27FC236}">
                <a16:creationId xmlns:a16="http://schemas.microsoft.com/office/drawing/2014/main" id="{30C5EF85-319B-BFC1-9996-F590BC48D118}"/>
              </a:ext>
            </a:extLst>
          </p:cNvPr>
          <p:cNvSpPr txBox="1"/>
          <p:nvPr/>
        </p:nvSpPr>
        <p:spPr>
          <a:xfrm>
            <a:off x="161925" y="2181225"/>
            <a:ext cx="11839575" cy="92333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Character</a:t>
            </a:r>
          </a:p>
          <a:p>
            <a:pPr marL="285750" indent="-285750">
              <a:buFont typeface="Arial" panose="020B0604020202020204" pitchFamily="34" charset="0"/>
              <a:buChar char="•"/>
            </a:pPr>
            <a:r>
              <a:rPr lang="en-GB" dirty="0"/>
              <a:t>Dragon Motorsport will act as the character</a:t>
            </a:r>
          </a:p>
          <a:p>
            <a:pPr marL="285750" indent="-285750">
              <a:buFont typeface="Arial" panose="020B0604020202020204" pitchFamily="34" charset="0"/>
              <a:buChar char="•"/>
            </a:pPr>
            <a:r>
              <a:rPr lang="en-GB" dirty="0"/>
              <a:t>Development of the team is the story and will have a narrative from start up to success</a:t>
            </a:r>
          </a:p>
        </p:txBody>
      </p:sp>
      <p:sp>
        <p:nvSpPr>
          <p:cNvPr id="7" name="TextBox 6">
            <a:extLst>
              <a:ext uri="{FF2B5EF4-FFF2-40B4-BE49-F238E27FC236}">
                <a16:creationId xmlns:a16="http://schemas.microsoft.com/office/drawing/2014/main" id="{E31D97C0-5521-9EE7-8746-C5A2B60C9A17}"/>
              </a:ext>
            </a:extLst>
          </p:cNvPr>
          <p:cNvSpPr txBox="1"/>
          <p:nvPr/>
        </p:nvSpPr>
        <p:spPr>
          <a:xfrm>
            <a:off x="171450" y="3305175"/>
            <a:ext cx="11820525" cy="1477328"/>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Convenience</a:t>
            </a:r>
          </a:p>
          <a:p>
            <a:pPr marL="285750" indent="-285750">
              <a:buFont typeface="Arial" panose="020B0604020202020204" pitchFamily="34" charset="0"/>
              <a:buChar char="•"/>
            </a:pPr>
            <a:r>
              <a:rPr lang="en-GB" dirty="0"/>
              <a:t>A plan to lead the fans thought development easily</a:t>
            </a:r>
          </a:p>
          <a:p>
            <a:pPr marL="285750" indent="-285750">
              <a:buFont typeface="Arial" panose="020B0604020202020204" pitchFamily="34" charset="0"/>
              <a:buChar char="•"/>
            </a:pPr>
            <a:r>
              <a:rPr lang="en-GB" dirty="0"/>
              <a:t>QR on promotions to make it easy to access the App that will be a hub for other media access allowing for easy navigation to all medias</a:t>
            </a:r>
          </a:p>
          <a:p>
            <a:pPr marL="285750" indent="-285750">
              <a:buFont typeface="Arial" panose="020B0604020202020204" pitchFamily="34" charset="0"/>
              <a:buChar char="•"/>
            </a:pPr>
            <a:r>
              <a:rPr lang="en-GB" dirty="0"/>
              <a:t>Podcast along side the newsletter for easy listing and more engaging with audience</a:t>
            </a:r>
          </a:p>
        </p:txBody>
      </p:sp>
      <p:sp>
        <p:nvSpPr>
          <p:cNvPr id="9" name="TextBox 8">
            <a:extLst>
              <a:ext uri="{FF2B5EF4-FFF2-40B4-BE49-F238E27FC236}">
                <a16:creationId xmlns:a16="http://schemas.microsoft.com/office/drawing/2014/main" id="{A03B6BFA-D43D-6004-15D9-D266EDAC2D84}"/>
              </a:ext>
            </a:extLst>
          </p:cNvPr>
          <p:cNvSpPr txBox="1"/>
          <p:nvPr/>
        </p:nvSpPr>
        <p:spPr>
          <a:xfrm>
            <a:off x="171450" y="4972050"/>
            <a:ext cx="11839575"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Community</a:t>
            </a:r>
          </a:p>
          <a:p>
            <a:pPr marL="285750" indent="-285750">
              <a:buFont typeface="Arial" panose="020B0604020202020204" pitchFamily="34" charset="0"/>
              <a:buChar char="•"/>
            </a:pPr>
            <a:r>
              <a:rPr lang="en-GB" dirty="0"/>
              <a:t>VR, 360 videos, podcasting, game DLC are all designed for community interaction with the team and help them feel part of the team</a:t>
            </a:r>
          </a:p>
          <a:p>
            <a:pPr marL="285750" indent="-285750">
              <a:buFont typeface="Arial" panose="020B0604020202020204" pitchFamily="34" charset="0"/>
              <a:buChar char="•"/>
            </a:pPr>
            <a:r>
              <a:rPr lang="en-GB" dirty="0"/>
              <a:t>Augmented Reality will allow a fun interaction with sponsors and fans</a:t>
            </a:r>
          </a:p>
        </p:txBody>
      </p:sp>
    </p:spTree>
    <p:extLst>
      <p:ext uri="{BB962C8B-B14F-4D97-AF65-F5344CB8AC3E}">
        <p14:creationId xmlns:p14="http://schemas.microsoft.com/office/powerpoint/2010/main" val="375286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race car on a track&#10;&#10;Description automatically generated with medium confidence">
            <a:extLst>
              <a:ext uri="{FF2B5EF4-FFF2-40B4-BE49-F238E27FC236}">
                <a16:creationId xmlns:a16="http://schemas.microsoft.com/office/drawing/2014/main" id="{29556449-34E6-9963-BF65-26F770520DA5}"/>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38100"/>
            <a:ext cx="12192000" cy="6858000"/>
          </a:xfrm>
        </p:spPr>
      </p:pic>
      <p:sp>
        <p:nvSpPr>
          <p:cNvPr id="2" name="Title 1">
            <a:extLst>
              <a:ext uri="{FF2B5EF4-FFF2-40B4-BE49-F238E27FC236}">
                <a16:creationId xmlns:a16="http://schemas.microsoft.com/office/drawing/2014/main" id="{1FDCBFA8-B9D0-25EB-5F6C-F63A3550265F}"/>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rationale</a:t>
            </a:r>
          </a:p>
        </p:txBody>
      </p:sp>
      <p:sp>
        <p:nvSpPr>
          <p:cNvPr id="6" name="TextBox 5">
            <a:extLst>
              <a:ext uri="{FF2B5EF4-FFF2-40B4-BE49-F238E27FC236}">
                <a16:creationId xmlns:a16="http://schemas.microsoft.com/office/drawing/2014/main" id="{D450208C-F909-D440-179F-DFA40AAF7118}"/>
              </a:ext>
            </a:extLst>
          </p:cNvPr>
          <p:cNvSpPr txBox="1"/>
          <p:nvPr/>
        </p:nvSpPr>
        <p:spPr>
          <a:xfrm>
            <a:off x="438150" y="2066925"/>
            <a:ext cx="5657850"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Interactive</a:t>
            </a:r>
          </a:p>
          <a:p>
            <a:pPr marL="285750" indent="-285750">
              <a:buFont typeface="Arial" panose="020B0604020202020204" pitchFamily="34" charset="0"/>
              <a:buChar char="•"/>
            </a:pPr>
            <a:r>
              <a:rPr lang="en-GB" dirty="0"/>
              <a:t>Allowing for the promotion (story) be played out with the fans</a:t>
            </a:r>
          </a:p>
          <a:p>
            <a:pPr marL="285750" indent="-285750">
              <a:buFont typeface="Arial" panose="020B0604020202020204" pitchFamily="34" charset="0"/>
              <a:buChar char="•"/>
            </a:pPr>
            <a:r>
              <a:rPr lang="en-GB" dirty="0"/>
              <a:t>VR allowing for the fans feel part of the team and in the racing car with the driver</a:t>
            </a:r>
          </a:p>
          <a:p>
            <a:pPr marL="285750" indent="-285750">
              <a:buFont typeface="Arial" panose="020B0604020202020204" pitchFamily="34" charset="0"/>
              <a:buChar char="•"/>
            </a:pPr>
            <a:r>
              <a:rPr lang="en-GB" dirty="0"/>
              <a:t>Makes it fun and engaging</a:t>
            </a:r>
          </a:p>
        </p:txBody>
      </p:sp>
      <p:sp>
        <p:nvSpPr>
          <p:cNvPr id="8" name="TextBox 7">
            <a:extLst>
              <a:ext uri="{FF2B5EF4-FFF2-40B4-BE49-F238E27FC236}">
                <a16:creationId xmlns:a16="http://schemas.microsoft.com/office/drawing/2014/main" id="{870B31A1-2AE1-B381-0EBA-CBC5A4D5659A}"/>
              </a:ext>
            </a:extLst>
          </p:cNvPr>
          <p:cNvSpPr txBox="1"/>
          <p:nvPr/>
        </p:nvSpPr>
        <p:spPr>
          <a:xfrm>
            <a:off x="6180931" y="2066925"/>
            <a:ext cx="5657850"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Access</a:t>
            </a:r>
          </a:p>
          <a:p>
            <a:pPr marL="285750" indent="-285750">
              <a:buFont typeface="Arial" panose="020B0604020202020204" pitchFamily="34" charset="0"/>
              <a:buChar char="•"/>
            </a:pPr>
            <a:r>
              <a:rPr lang="en-GB" dirty="0"/>
              <a:t>Using the app allows for easy access to all the media being produced downloadable through a QR code</a:t>
            </a:r>
          </a:p>
          <a:p>
            <a:pPr marL="285750" indent="-285750">
              <a:buFont typeface="Arial" panose="020B0604020202020204" pitchFamily="34" charset="0"/>
              <a:buChar char="•"/>
            </a:pPr>
            <a:r>
              <a:rPr lang="en-GB" dirty="0"/>
              <a:t>The app will be a hub for medias</a:t>
            </a:r>
          </a:p>
          <a:p>
            <a:pPr marL="285750" indent="-285750">
              <a:buFont typeface="Arial" panose="020B0604020202020204" pitchFamily="34" charset="0"/>
              <a:buChar char="•"/>
            </a:pPr>
            <a:r>
              <a:rPr lang="en-GB" dirty="0"/>
              <a:t>Using existing social medias for familiarity </a:t>
            </a:r>
          </a:p>
        </p:txBody>
      </p:sp>
      <p:sp>
        <p:nvSpPr>
          <p:cNvPr id="9" name="TextBox 8">
            <a:extLst>
              <a:ext uri="{FF2B5EF4-FFF2-40B4-BE49-F238E27FC236}">
                <a16:creationId xmlns:a16="http://schemas.microsoft.com/office/drawing/2014/main" id="{F882B0A0-7624-00D8-0205-039EF726399F}"/>
              </a:ext>
            </a:extLst>
          </p:cNvPr>
          <p:cNvSpPr txBox="1"/>
          <p:nvPr/>
        </p:nvSpPr>
        <p:spPr>
          <a:xfrm>
            <a:off x="438150" y="4038600"/>
            <a:ext cx="5657850"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Story</a:t>
            </a:r>
          </a:p>
          <a:p>
            <a:pPr marL="285750" indent="-285750">
              <a:buFont typeface="Arial" panose="020B0604020202020204" pitchFamily="34" charset="0"/>
              <a:buChar char="•"/>
            </a:pPr>
            <a:r>
              <a:rPr lang="en-GB" dirty="0"/>
              <a:t>The development of the team will set a story to help immerse the fans</a:t>
            </a:r>
          </a:p>
          <a:p>
            <a:pPr marL="285750" indent="-285750">
              <a:buFont typeface="Arial" panose="020B0604020202020204" pitchFamily="34" charset="0"/>
              <a:buChar char="•"/>
            </a:pPr>
            <a:r>
              <a:rPr lang="en-GB" dirty="0"/>
              <a:t>Gradually introducing new medias will help lead the fans in a specific direction</a:t>
            </a:r>
          </a:p>
          <a:p>
            <a:pPr marL="285750" indent="-285750">
              <a:buFont typeface="Arial" panose="020B0604020202020204" pitchFamily="34" charset="0"/>
              <a:buChar char="•"/>
            </a:pPr>
            <a:r>
              <a:rPr lang="en-GB" dirty="0"/>
              <a:t>Planned narrative for easy access</a:t>
            </a:r>
          </a:p>
        </p:txBody>
      </p:sp>
      <p:sp>
        <p:nvSpPr>
          <p:cNvPr id="10" name="TextBox 9">
            <a:extLst>
              <a:ext uri="{FF2B5EF4-FFF2-40B4-BE49-F238E27FC236}">
                <a16:creationId xmlns:a16="http://schemas.microsoft.com/office/drawing/2014/main" id="{EF71BDC5-2792-E932-E5DF-AB05C413C935}"/>
              </a:ext>
            </a:extLst>
          </p:cNvPr>
          <p:cNvSpPr txBox="1"/>
          <p:nvPr/>
        </p:nvSpPr>
        <p:spPr>
          <a:xfrm>
            <a:off x="6180931" y="4038600"/>
            <a:ext cx="5657850" cy="2031325"/>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Other</a:t>
            </a:r>
          </a:p>
          <a:p>
            <a:pPr marL="285750" indent="-285750">
              <a:buFont typeface="Arial" panose="020B0604020202020204" pitchFamily="34" charset="0"/>
              <a:buChar char="•"/>
            </a:pPr>
            <a:r>
              <a:rPr lang="en-GB" dirty="0"/>
              <a:t>Podcast for easy listening along the side the newsletter</a:t>
            </a:r>
          </a:p>
          <a:p>
            <a:pPr marL="285750" indent="-285750">
              <a:buFont typeface="Arial" panose="020B0604020202020204" pitchFamily="34" charset="0"/>
              <a:buChar char="•"/>
            </a:pPr>
            <a:r>
              <a:rPr lang="en-GB" dirty="0"/>
              <a:t>Allows questions from the fans</a:t>
            </a:r>
          </a:p>
          <a:p>
            <a:pPr marL="285750" indent="-285750">
              <a:buFont typeface="Arial" panose="020B0604020202020204" pitchFamily="34" charset="0"/>
              <a:buChar char="•"/>
            </a:pPr>
            <a:r>
              <a:rPr lang="en-GB" dirty="0"/>
              <a:t>Game DLC to capture a new age audience as well as racing fans</a:t>
            </a:r>
          </a:p>
          <a:p>
            <a:pPr marL="285750" indent="-285750">
              <a:buFont typeface="Arial" panose="020B0604020202020204" pitchFamily="34" charset="0"/>
              <a:buChar char="•"/>
            </a:pPr>
            <a:r>
              <a:rPr lang="en-GB" dirty="0"/>
              <a:t>A big fan base will encourage bigger </a:t>
            </a:r>
            <a:r>
              <a:rPr lang="en-GB" dirty="0" err="1"/>
              <a:t>sponsers</a:t>
            </a:r>
            <a:endParaRPr lang="en-GB" dirty="0"/>
          </a:p>
        </p:txBody>
      </p:sp>
    </p:spTree>
    <p:extLst>
      <p:ext uri="{BB962C8B-B14F-4D97-AF65-F5344CB8AC3E}">
        <p14:creationId xmlns:p14="http://schemas.microsoft.com/office/powerpoint/2010/main" val="2600862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race car on a track&#10;&#10;Description automatically generated with medium confidence">
            <a:extLst>
              <a:ext uri="{FF2B5EF4-FFF2-40B4-BE49-F238E27FC236}">
                <a16:creationId xmlns:a16="http://schemas.microsoft.com/office/drawing/2014/main" id="{5729FFD1-975F-EDE7-7122-D447FF8D9C7E}"/>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18697" y="0"/>
            <a:ext cx="12192000" cy="6858000"/>
          </a:xfrm>
          <a:prstGeom prst="rect">
            <a:avLst/>
          </a:prstGeom>
        </p:spPr>
      </p:pic>
      <p:sp>
        <p:nvSpPr>
          <p:cNvPr id="2" name="Title 1">
            <a:extLst>
              <a:ext uri="{FF2B5EF4-FFF2-40B4-BE49-F238E27FC236}">
                <a16:creationId xmlns:a16="http://schemas.microsoft.com/office/drawing/2014/main" id="{01B2E7F4-AADC-AEF0-89B8-6D3B6F59666F}"/>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Chosen Media - Submission </a:t>
            </a:r>
          </a:p>
        </p:txBody>
      </p:sp>
      <p:sp>
        <p:nvSpPr>
          <p:cNvPr id="4" name="TextBox 3">
            <a:extLst>
              <a:ext uri="{FF2B5EF4-FFF2-40B4-BE49-F238E27FC236}">
                <a16:creationId xmlns:a16="http://schemas.microsoft.com/office/drawing/2014/main" id="{FDFEF61B-2B35-EBA5-A010-8BBB2FA6EDFE}"/>
              </a:ext>
            </a:extLst>
          </p:cNvPr>
          <p:cNvSpPr txBox="1"/>
          <p:nvPr/>
        </p:nvSpPr>
        <p:spPr>
          <a:xfrm>
            <a:off x="7487382" y="4343401"/>
            <a:ext cx="2015413"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360 Camera/VR</a:t>
            </a:r>
          </a:p>
          <a:p>
            <a:pPr marL="285750" indent="-285750">
              <a:buFont typeface="Arial" panose="020B0604020202020204" pitchFamily="34" charset="0"/>
              <a:buChar char="•"/>
            </a:pPr>
            <a:r>
              <a:rPr lang="en-GB" dirty="0"/>
              <a:t>Placed in the car</a:t>
            </a:r>
          </a:p>
          <a:p>
            <a:pPr marL="285750" indent="-285750">
              <a:buFont typeface="Arial" panose="020B0604020202020204" pitchFamily="34" charset="0"/>
              <a:buChar char="•"/>
            </a:pPr>
            <a:r>
              <a:rPr lang="en-GB" dirty="0"/>
              <a:t>Facebook</a:t>
            </a:r>
          </a:p>
          <a:p>
            <a:pPr marL="285750" indent="-285750">
              <a:buFont typeface="Arial" panose="020B0604020202020204" pitchFamily="34" charset="0"/>
              <a:buChar char="•"/>
            </a:pPr>
            <a:r>
              <a:rPr lang="en-GB" dirty="0"/>
              <a:t>VR experiences</a:t>
            </a:r>
          </a:p>
        </p:txBody>
      </p:sp>
      <p:sp>
        <p:nvSpPr>
          <p:cNvPr id="5" name="TextBox 4">
            <a:extLst>
              <a:ext uri="{FF2B5EF4-FFF2-40B4-BE49-F238E27FC236}">
                <a16:creationId xmlns:a16="http://schemas.microsoft.com/office/drawing/2014/main" id="{DF3116F6-86DD-4774-29AA-638B24C1360F}"/>
              </a:ext>
            </a:extLst>
          </p:cNvPr>
          <p:cNvSpPr txBox="1"/>
          <p:nvPr/>
        </p:nvSpPr>
        <p:spPr>
          <a:xfrm>
            <a:off x="9811681" y="2065429"/>
            <a:ext cx="2052735"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Newsletter</a:t>
            </a:r>
          </a:p>
          <a:p>
            <a:pPr marL="285750" indent="-285750">
              <a:buFont typeface="Arial" panose="020B0604020202020204" pitchFamily="34" charset="0"/>
              <a:buChar char="•"/>
            </a:pPr>
            <a:r>
              <a:rPr lang="en-GB" dirty="0"/>
              <a:t>Weekly news latter on progress about the team</a:t>
            </a:r>
          </a:p>
        </p:txBody>
      </p:sp>
      <p:sp>
        <p:nvSpPr>
          <p:cNvPr id="6" name="TextBox 5">
            <a:extLst>
              <a:ext uri="{FF2B5EF4-FFF2-40B4-BE49-F238E27FC236}">
                <a16:creationId xmlns:a16="http://schemas.microsoft.com/office/drawing/2014/main" id="{6DA0F1A0-1492-28B5-EC28-54FE9A40C1D4}"/>
              </a:ext>
            </a:extLst>
          </p:cNvPr>
          <p:cNvSpPr txBox="1"/>
          <p:nvPr/>
        </p:nvSpPr>
        <p:spPr>
          <a:xfrm>
            <a:off x="492950" y="2065429"/>
            <a:ext cx="2052735" cy="369331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App</a:t>
            </a:r>
          </a:p>
          <a:p>
            <a:pPr marL="285750" indent="-285750">
              <a:buFont typeface="Arial" panose="020B0604020202020204" pitchFamily="34" charset="0"/>
              <a:buChar char="•"/>
            </a:pPr>
            <a:r>
              <a:rPr lang="en-GB" dirty="0"/>
              <a:t>Hub of all content</a:t>
            </a:r>
          </a:p>
          <a:p>
            <a:pPr marL="285750" indent="-285750">
              <a:buFont typeface="Arial" panose="020B0604020202020204" pitchFamily="34" charset="0"/>
              <a:buChar char="•"/>
            </a:pPr>
            <a:r>
              <a:rPr lang="en-GB" dirty="0"/>
              <a:t>Exclusive videos</a:t>
            </a:r>
          </a:p>
          <a:p>
            <a:pPr marL="285750" indent="-285750">
              <a:buFont typeface="Arial" panose="020B0604020202020204" pitchFamily="34" charset="0"/>
              <a:buChar char="•"/>
            </a:pPr>
            <a:r>
              <a:rPr lang="en-GB" dirty="0"/>
              <a:t>Newsletter</a:t>
            </a:r>
          </a:p>
          <a:p>
            <a:pPr marL="285750" indent="-285750">
              <a:buFont typeface="Arial" panose="020B0604020202020204" pitchFamily="34" charset="0"/>
              <a:buChar char="•"/>
            </a:pPr>
            <a:r>
              <a:rPr lang="en-GB" dirty="0"/>
              <a:t>Podcast</a:t>
            </a:r>
          </a:p>
          <a:p>
            <a:pPr marL="285750" indent="-285750">
              <a:buFont typeface="Arial" panose="020B0604020202020204" pitchFamily="34" charset="0"/>
              <a:buChar char="•"/>
            </a:pPr>
            <a:r>
              <a:rPr lang="en-GB" dirty="0"/>
              <a:t>Easiest way to access content</a:t>
            </a:r>
          </a:p>
          <a:p>
            <a:pPr marL="285750" indent="-285750">
              <a:buFont typeface="Arial" panose="020B0604020202020204" pitchFamily="34" charset="0"/>
              <a:buChar char="•"/>
            </a:pPr>
            <a:r>
              <a:rPr lang="en-GB" dirty="0"/>
              <a:t>Downloadable through QR code</a:t>
            </a:r>
          </a:p>
        </p:txBody>
      </p:sp>
      <p:sp>
        <p:nvSpPr>
          <p:cNvPr id="7" name="TextBox 6">
            <a:extLst>
              <a:ext uri="{FF2B5EF4-FFF2-40B4-BE49-F238E27FC236}">
                <a16:creationId xmlns:a16="http://schemas.microsoft.com/office/drawing/2014/main" id="{A7BD7FFF-E41F-C39E-9BC2-70EC5101C64D}"/>
              </a:ext>
            </a:extLst>
          </p:cNvPr>
          <p:cNvSpPr txBox="1"/>
          <p:nvPr/>
        </p:nvSpPr>
        <p:spPr>
          <a:xfrm>
            <a:off x="5062611" y="2065429"/>
            <a:ext cx="2052735" cy="2585323"/>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Podcasting</a:t>
            </a:r>
          </a:p>
          <a:p>
            <a:pPr marL="285750" indent="-285750">
              <a:buFont typeface="Arial" panose="020B0604020202020204" pitchFamily="34" charset="0"/>
              <a:buChar char="•"/>
            </a:pPr>
            <a:r>
              <a:rPr lang="en-GB" dirty="0"/>
              <a:t>Like the newsletter</a:t>
            </a:r>
          </a:p>
          <a:p>
            <a:pPr marL="285750" indent="-285750">
              <a:buFont typeface="Arial" panose="020B0604020202020204" pitchFamily="34" charset="0"/>
              <a:buChar char="•"/>
            </a:pPr>
            <a:r>
              <a:rPr lang="en-GB" dirty="0"/>
              <a:t>Can be done live for questions</a:t>
            </a:r>
          </a:p>
          <a:p>
            <a:pPr marL="285750" indent="-285750">
              <a:buFont typeface="Arial" panose="020B0604020202020204" pitchFamily="34" charset="0"/>
              <a:buChar char="•"/>
            </a:pPr>
            <a:r>
              <a:rPr lang="en-GB" dirty="0"/>
              <a:t>Allowing audience to listen easily </a:t>
            </a:r>
          </a:p>
        </p:txBody>
      </p:sp>
      <p:sp>
        <p:nvSpPr>
          <p:cNvPr id="8" name="TextBox 7">
            <a:extLst>
              <a:ext uri="{FF2B5EF4-FFF2-40B4-BE49-F238E27FC236}">
                <a16:creationId xmlns:a16="http://schemas.microsoft.com/office/drawing/2014/main" id="{0ECDC797-A051-3809-54FD-4C8F5E931C1C}"/>
              </a:ext>
            </a:extLst>
          </p:cNvPr>
          <p:cNvSpPr txBox="1"/>
          <p:nvPr/>
        </p:nvSpPr>
        <p:spPr>
          <a:xfrm>
            <a:off x="5099933" y="4881776"/>
            <a:ext cx="2015413" cy="1477328"/>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AR Liveries</a:t>
            </a:r>
          </a:p>
          <a:p>
            <a:pPr marL="285750" indent="-285750">
              <a:buFont typeface="Arial" panose="020B0604020202020204" pitchFamily="34" charset="0"/>
              <a:buChar char="•"/>
            </a:pPr>
            <a:r>
              <a:rPr lang="en-GB" dirty="0"/>
              <a:t>Moving liveries through app</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BCCAA2CB-D490-32F1-CFE7-D3A78800204F}"/>
              </a:ext>
            </a:extLst>
          </p:cNvPr>
          <p:cNvSpPr txBox="1"/>
          <p:nvPr/>
        </p:nvSpPr>
        <p:spPr>
          <a:xfrm>
            <a:off x="2760280" y="2065429"/>
            <a:ext cx="2015413" cy="120032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YouTube</a:t>
            </a:r>
          </a:p>
          <a:p>
            <a:pPr marL="285750" indent="-285750">
              <a:buFont typeface="Arial" panose="020B0604020202020204" pitchFamily="34" charset="0"/>
              <a:buChar char="•"/>
            </a:pPr>
            <a:r>
              <a:rPr lang="en-GB" dirty="0"/>
              <a:t>Podcast</a:t>
            </a:r>
          </a:p>
          <a:p>
            <a:pPr marL="285750" indent="-285750">
              <a:buFont typeface="Arial" panose="020B0604020202020204" pitchFamily="34" charset="0"/>
              <a:buChar char="•"/>
            </a:pPr>
            <a:r>
              <a:rPr lang="en-GB" dirty="0"/>
              <a:t>Vlog videos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89D118B4-2D39-8340-5176-8F38B266FE74}"/>
              </a:ext>
            </a:extLst>
          </p:cNvPr>
          <p:cNvSpPr txBox="1"/>
          <p:nvPr/>
        </p:nvSpPr>
        <p:spPr>
          <a:xfrm>
            <a:off x="2781522" y="3417148"/>
            <a:ext cx="2015413" cy="1477328"/>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Game DLC</a:t>
            </a:r>
          </a:p>
          <a:p>
            <a:pPr marL="285750" indent="-285750">
              <a:buFont typeface="Arial" panose="020B0604020202020204" pitchFamily="34" charset="0"/>
              <a:buChar char="•"/>
            </a:pPr>
            <a:r>
              <a:rPr lang="en-GB" dirty="0"/>
              <a:t>Gran Turismo DLC</a:t>
            </a:r>
          </a:p>
          <a:p>
            <a:pPr marL="285750" indent="-285750">
              <a:buFont typeface="Arial" panose="020B0604020202020204" pitchFamily="34" charset="0"/>
              <a:buChar char="•"/>
            </a:pPr>
            <a:r>
              <a:rPr lang="en-GB" dirty="0"/>
              <a:t>Beat the driver</a:t>
            </a:r>
          </a:p>
        </p:txBody>
      </p:sp>
      <p:sp>
        <p:nvSpPr>
          <p:cNvPr id="12" name="TextBox 11">
            <a:extLst>
              <a:ext uri="{FF2B5EF4-FFF2-40B4-BE49-F238E27FC236}">
                <a16:creationId xmlns:a16="http://schemas.microsoft.com/office/drawing/2014/main" id="{BC31C8FC-7AF3-B40D-36B1-EBA62A04A52F}"/>
              </a:ext>
            </a:extLst>
          </p:cNvPr>
          <p:cNvSpPr txBox="1"/>
          <p:nvPr/>
        </p:nvSpPr>
        <p:spPr>
          <a:xfrm>
            <a:off x="7450060" y="2065429"/>
            <a:ext cx="2052735" cy="2031325"/>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Social media</a:t>
            </a:r>
          </a:p>
          <a:p>
            <a:pPr marL="285750" indent="-285750">
              <a:buFont typeface="Arial" panose="020B0604020202020204" pitchFamily="34" charset="0"/>
              <a:buChar char="•"/>
            </a:pPr>
            <a:r>
              <a:rPr lang="en-GB" dirty="0"/>
              <a:t>Instagram – Images and Reels</a:t>
            </a:r>
          </a:p>
          <a:p>
            <a:pPr marL="285750" indent="-285750">
              <a:buFont typeface="Arial" panose="020B0604020202020204" pitchFamily="34" charset="0"/>
              <a:buChar char="•"/>
            </a:pPr>
            <a:r>
              <a:rPr lang="en-GB" dirty="0"/>
              <a:t>Facebook –Videos and 360</a:t>
            </a:r>
          </a:p>
        </p:txBody>
      </p:sp>
    </p:spTree>
    <p:extLst>
      <p:ext uri="{BB962C8B-B14F-4D97-AF65-F5344CB8AC3E}">
        <p14:creationId xmlns:p14="http://schemas.microsoft.com/office/powerpoint/2010/main" val="3410811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3"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ace car on a track&#10;&#10;Description automatically generated with medium confidence">
            <a:extLst>
              <a:ext uri="{FF2B5EF4-FFF2-40B4-BE49-F238E27FC236}">
                <a16:creationId xmlns:a16="http://schemas.microsoft.com/office/drawing/2014/main" id="{438B2097-7C94-79F2-F1CC-25A7620C0213}"/>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1588" y="-6376"/>
            <a:ext cx="12192000" cy="6858000"/>
          </a:xfrm>
          <a:prstGeom prst="rect">
            <a:avLst/>
          </a:prstGeom>
        </p:spPr>
      </p:pic>
      <p:sp>
        <p:nvSpPr>
          <p:cNvPr id="2" name="Title 1">
            <a:extLst>
              <a:ext uri="{FF2B5EF4-FFF2-40B4-BE49-F238E27FC236}">
                <a16:creationId xmlns:a16="http://schemas.microsoft.com/office/drawing/2014/main" id="{08BFFFE4-2044-B055-3163-6577A4206903}"/>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Media strategy</a:t>
            </a:r>
          </a:p>
        </p:txBody>
      </p:sp>
      <p:sp>
        <p:nvSpPr>
          <p:cNvPr id="8" name="TextBox 7">
            <a:extLst>
              <a:ext uri="{FF2B5EF4-FFF2-40B4-BE49-F238E27FC236}">
                <a16:creationId xmlns:a16="http://schemas.microsoft.com/office/drawing/2014/main" id="{51FA1CBB-0FC8-4487-5FA5-A1E4B982312A}"/>
              </a:ext>
            </a:extLst>
          </p:cNvPr>
          <p:cNvSpPr txBox="1"/>
          <p:nvPr/>
        </p:nvSpPr>
        <p:spPr>
          <a:xfrm>
            <a:off x="365917" y="2269014"/>
            <a:ext cx="2046288" cy="36830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dirty="0"/>
              <a:t>Social Media</a:t>
            </a:r>
          </a:p>
        </p:txBody>
      </p:sp>
      <p:sp>
        <p:nvSpPr>
          <p:cNvPr id="9" name="TextBox 8">
            <a:extLst>
              <a:ext uri="{FF2B5EF4-FFF2-40B4-BE49-F238E27FC236}">
                <a16:creationId xmlns:a16="http://schemas.microsoft.com/office/drawing/2014/main" id="{C389F399-C05C-DED7-310A-DC2D91EF117D}"/>
              </a:ext>
            </a:extLst>
          </p:cNvPr>
          <p:cNvSpPr txBox="1"/>
          <p:nvPr/>
        </p:nvSpPr>
        <p:spPr>
          <a:xfrm>
            <a:off x="365917" y="5034518"/>
            <a:ext cx="2046288" cy="36830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dirty="0"/>
              <a:t>YouTube</a:t>
            </a:r>
          </a:p>
        </p:txBody>
      </p:sp>
      <p:sp>
        <p:nvSpPr>
          <p:cNvPr id="10" name="TextBox 9">
            <a:extLst>
              <a:ext uri="{FF2B5EF4-FFF2-40B4-BE49-F238E27FC236}">
                <a16:creationId xmlns:a16="http://schemas.microsoft.com/office/drawing/2014/main" id="{590F4011-21D3-D5F9-98E9-6B216CCDD8BE}"/>
              </a:ext>
            </a:extLst>
          </p:cNvPr>
          <p:cNvSpPr txBox="1"/>
          <p:nvPr/>
        </p:nvSpPr>
        <p:spPr>
          <a:xfrm>
            <a:off x="2530474" y="2263696"/>
            <a:ext cx="2046288" cy="36933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360 Camera/VR</a:t>
            </a:r>
          </a:p>
        </p:txBody>
      </p:sp>
      <p:sp>
        <p:nvSpPr>
          <p:cNvPr id="11" name="TextBox 10">
            <a:extLst>
              <a:ext uri="{FF2B5EF4-FFF2-40B4-BE49-F238E27FC236}">
                <a16:creationId xmlns:a16="http://schemas.microsoft.com/office/drawing/2014/main" id="{26FCB054-874E-D129-A186-AE68BC58CEEC}"/>
              </a:ext>
            </a:extLst>
          </p:cNvPr>
          <p:cNvSpPr txBox="1"/>
          <p:nvPr/>
        </p:nvSpPr>
        <p:spPr>
          <a:xfrm>
            <a:off x="2530474" y="5034518"/>
            <a:ext cx="2046288" cy="36933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dirty="0"/>
              <a:t>Newsletter</a:t>
            </a:r>
          </a:p>
        </p:txBody>
      </p:sp>
      <p:sp>
        <p:nvSpPr>
          <p:cNvPr id="12" name="TextBox 11">
            <a:extLst>
              <a:ext uri="{FF2B5EF4-FFF2-40B4-BE49-F238E27FC236}">
                <a16:creationId xmlns:a16="http://schemas.microsoft.com/office/drawing/2014/main" id="{6EF50384-A228-6C32-95A7-87D12D6464FE}"/>
              </a:ext>
            </a:extLst>
          </p:cNvPr>
          <p:cNvSpPr txBox="1"/>
          <p:nvPr/>
        </p:nvSpPr>
        <p:spPr>
          <a:xfrm>
            <a:off x="3230562" y="3585686"/>
            <a:ext cx="2046288" cy="36933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dirty="0"/>
              <a:t>Podcast</a:t>
            </a:r>
          </a:p>
        </p:txBody>
      </p:sp>
      <p:sp>
        <p:nvSpPr>
          <p:cNvPr id="13" name="TextBox 12">
            <a:extLst>
              <a:ext uri="{FF2B5EF4-FFF2-40B4-BE49-F238E27FC236}">
                <a16:creationId xmlns:a16="http://schemas.microsoft.com/office/drawing/2014/main" id="{0760C792-E899-840D-1966-A14D27DF6563}"/>
              </a:ext>
            </a:extLst>
          </p:cNvPr>
          <p:cNvSpPr txBox="1"/>
          <p:nvPr/>
        </p:nvSpPr>
        <p:spPr>
          <a:xfrm>
            <a:off x="5465762" y="3586718"/>
            <a:ext cx="2046288" cy="36830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dirty="0"/>
              <a:t>App</a:t>
            </a:r>
          </a:p>
        </p:txBody>
      </p:sp>
      <p:sp>
        <p:nvSpPr>
          <p:cNvPr id="14" name="TextBox 13">
            <a:extLst>
              <a:ext uri="{FF2B5EF4-FFF2-40B4-BE49-F238E27FC236}">
                <a16:creationId xmlns:a16="http://schemas.microsoft.com/office/drawing/2014/main" id="{8021BC83-B78B-4887-82D0-64DB550A7321}"/>
              </a:ext>
            </a:extLst>
          </p:cNvPr>
          <p:cNvSpPr txBox="1"/>
          <p:nvPr/>
        </p:nvSpPr>
        <p:spPr>
          <a:xfrm>
            <a:off x="7700962" y="3586718"/>
            <a:ext cx="2046288" cy="36830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AR Liveries</a:t>
            </a:r>
          </a:p>
        </p:txBody>
      </p:sp>
      <p:sp>
        <p:nvSpPr>
          <p:cNvPr id="15" name="TextBox 14">
            <a:extLst>
              <a:ext uri="{FF2B5EF4-FFF2-40B4-BE49-F238E27FC236}">
                <a16:creationId xmlns:a16="http://schemas.microsoft.com/office/drawing/2014/main" id="{6D3D58B8-1262-B4FA-87B1-C8FF4FBB935E}"/>
              </a:ext>
            </a:extLst>
          </p:cNvPr>
          <p:cNvSpPr txBox="1"/>
          <p:nvPr/>
        </p:nvSpPr>
        <p:spPr>
          <a:xfrm>
            <a:off x="9936162" y="3585686"/>
            <a:ext cx="2046288" cy="36830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Game DLC</a:t>
            </a:r>
          </a:p>
        </p:txBody>
      </p:sp>
      <p:cxnSp>
        <p:nvCxnSpPr>
          <p:cNvPr id="17" name="Straight Connector 16">
            <a:extLst>
              <a:ext uri="{FF2B5EF4-FFF2-40B4-BE49-F238E27FC236}">
                <a16:creationId xmlns:a16="http://schemas.microsoft.com/office/drawing/2014/main" id="{E7FEE42A-994B-FFDF-B04A-5937B0F12AFE}"/>
              </a:ext>
            </a:extLst>
          </p:cNvPr>
          <p:cNvCxnSpPr>
            <a:stCxn id="8" idx="2"/>
            <a:endCxn id="9" idx="0"/>
          </p:cNvCxnSpPr>
          <p:nvPr/>
        </p:nvCxnSpPr>
        <p:spPr>
          <a:xfrm>
            <a:off x="1389061" y="2637314"/>
            <a:ext cx="0" cy="2397204"/>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19" name="Straight Connector 18">
            <a:extLst>
              <a:ext uri="{FF2B5EF4-FFF2-40B4-BE49-F238E27FC236}">
                <a16:creationId xmlns:a16="http://schemas.microsoft.com/office/drawing/2014/main" id="{AB43C624-8501-E9FE-A94B-DBF352B59EA0}"/>
              </a:ext>
            </a:extLst>
          </p:cNvPr>
          <p:cNvCxnSpPr/>
          <p:nvPr/>
        </p:nvCxnSpPr>
        <p:spPr>
          <a:xfrm>
            <a:off x="1389061" y="3769836"/>
            <a:ext cx="1557339"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1" name="Straight Connector 20">
            <a:extLst>
              <a:ext uri="{FF2B5EF4-FFF2-40B4-BE49-F238E27FC236}">
                <a16:creationId xmlns:a16="http://schemas.microsoft.com/office/drawing/2014/main" id="{D4E89002-F7B1-BCFA-944A-F2F6402C8947}"/>
              </a:ext>
            </a:extLst>
          </p:cNvPr>
          <p:cNvCxnSpPr/>
          <p:nvPr/>
        </p:nvCxnSpPr>
        <p:spPr>
          <a:xfrm flipV="1">
            <a:off x="2946400" y="2633028"/>
            <a:ext cx="0" cy="1136808"/>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3" name="Straight Connector 22">
            <a:extLst>
              <a:ext uri="{FF2B5EF4-FFF2-40B4-BE49-F238E27FC236}">
                <a16:creationId xmlns:a16="http://schemas.microsoft.com/office/drawing/2014/main" id="{DAB53A4C-B51F-7A21-028A-76CA8DDE1DFB}"/>
              </a:ext>
            </a:extLst>
          </p:cNvPr>
          <p:cNvCxnSpPr/>
          <p:nvPr/>
        </p:nvCxnSpPr>
        <p:spPr>
          <a:xfrm>
            <a:off x="2946400" y="3769836"/>
            <a:ext cx="0" cy="1264682"/>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5" name="Straight Connector 24">
            <a:extLst>
              <a:ext uri="{FF2B5EF4-FFF2-40B4-BE49-F238E27FC236}">
                <a16:creationId xmlns:a16="http://schemas.microsoft.com/office/drawing/2014/main" id="{08BD493A-DCA5-5826-D6F0-E6B5ED9C630B}"/>
              </a:ext>
            </a:extLst>
          </p:cNvPr>
          <p:cNvCxnSpPr/>
          <p:nvPr/>
        </p:nvCxnSpPr>
        <p:spPr>
          <a:xfrm flipV="1">
            <a:off x="4253706" y="2633028"/>
            <a:ext cx="0" cy="952658"/>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7" name="Straight Connector 26">
            <a:extLst>
              <a:ext uri="{FF2B5EF4-FFF2-40B4-BE49-F238E27FC236}">
                <a16:creationId xmlns:a16="http://schemas.microsoft.com/office/drawing/2014/main" id="{6B7515B6-AD94-7834-CFB2-4D899271CE3E}"/>
              </a:ext>
            </a:extLst>
          </p:cNvPr>
          <p:cNvCxnSpPr>
            <a:stCxn id="12" idx="2"/>
          </p:cNvCxnSpPr>
          <p:nvPr/>
        </p:nvCxnSpPr>
        <p:spPr>
          <a:xfrm>
            <a:off x="4253706" y="3955018"/>
            <a:ext cx="0" cy="107950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29" name="Straight Connector 28">
            <a:extLst>
              <a:ext uri="{FF2B5EF4-FFF2-40B4-BE49-F238E27FC236}">
                <a16:creationId xmlns:a16="http://schemas.microsoft.com/office/drawing/2014/main" id="{99D218AC-AD71-4BB6-09CB-3DB2417C8477}"/>
              </a:ext>
            </a:extLst>
          </p:cNvPr>
          <p:cNvCxnSpPr>
            <a:stCxn id="12" idx="3"/>
            <a:endCxn id="13" idx="1"/>
          </p:cNvCxnSpPr>
          <p:nvPr/>
        </p:nvCxnSpPr>
        <p:spPr>
          <a:xfrm>
            <a:off x="5276850" y="3770352"/>
            <a:ext cx="188912" cy="516"/>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31" name="Straight Connector 30">
            <a:extLst>
              <a:ext uri="{FF2B5EF4-FFF2-40B4-BE49-F238E27FC236}">
                <a16:creationId xmlns:a16="http://schemas.microsoft.com/office/drawing/2014/main" id="{C491D3DE-E6F2-340F-5D6C-0279C01C4052}"/>
              </a:ext>
            </a:extLst>
          </p:cNvPr>
          <p:cNvCxnSpPr>
            <a:endCxn id="14" idx="1"/>
          </p:cNvCxnSpPr>
          <p:nvPr/>
        </p:nvCxnSpPr>
        <p:spPr>
          <a:xfrm>
            <a:off x="7512050" y="3769836"/>
            <a:ext cx="188912" cy="1032"/>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33" name="Straight Connector 32">
            <a:extLst>
              <a:ext uri="{FF2B5EF4-FFF2-40B4-BE49-F238E27FC236}">
                <a16:creationId xmlns:a16="http://schemas.microsoft.com/office/drawing/2014/main" id="{DA6195C3-1A0F-5968-F94A-89F767776B32}"/>
              </a:ext>
            </a:extLst>
          </p:cNvPr>
          <p:cNvCxnSpPr>
            <a:stCxn id="14" idx="3"/>
            <a:endCxn id="15" idx="1"/>
          </p:cNvCxnSpPr>
          <p:nvPr/>
        </p:nvCxnSpPr>
        <p:spPr>
          <a:xfrm flipV="1">
            <a:off x="9747250" y="3769836"/>
            <a:ext cx="188912" cy="1032"/>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58417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par>
                                <p:cTn id="19" presetID="10" presetClass="entr" presetSubtype="0" fill="hold" nodeType="with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500"/>
                                        <p:tgtEl>
                                          <p:spTgt spid="21"/>
                                        </p:tgtEl>
                                      </p:cBhvr>
                                    </p:animEffect>
                                  </p:childTnLst>
                                </p:cTn>
                              </p:par>
                              <p:par>
                                <p:cTn id="22" presetID="10" presetClass="entr" presetSubtype="0" fill="hold" nodeType="withEffect">
                                  <p:stCondLst>
                                    <p:cond delay="0"/>
                                  </p:stCondLst>
                                  <p:childTnLst>
                                    <p:set>
                                      <p:cBhvr>
                                        <p:cTn id="23" dur="1" fill="hold">
                                          <p:stCondLst>
                                            <p:cond delay="0"/>
                                          </p:stCondLst>
                                        </p:cTn>
                                        <p:tgtEl>
                                          <p:spTgt spid="23"/>
                                        </p:tgtEl>
                                        <p:attrNameLst>
                                          <p:attrName>style.visibility</p:attrName>
                                        </p:attrNameLst>
                                      </p:cBhvr>
                                      <p:to>
                                        <p:strVal val="visible"/>
                                      </p:to>
                                    </p:set>
                                    <p:animEffect transition="in" filter="fade">
                                      <p:cBhvr>
                                        <p:cTn id="24" dur="500"/>
                                        <p:tgtEl>
                                          <p:spTgt spid="2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fade">
                                      <p:cBhvr>
                                        <p:cTn id="35" dur="500"/>
                                        <p:tgtEl>
                                          <p:spTgt spid="25"/>
                                        </p:tgtEl>
                                      </p:cBhvr>
                                    </p:animEffect>
                                  </p:childTnLst>
                                </p:cTn>
                              </p:par>
                              <p:par>
                                <p:cTn id="36" presetID="10" presetClass="entr" presetSubtype="0" fill="hold" nodeType="withEffect">
                                  <p:stCondLst>
                                    <p:cond delay="0"/>
                                  </p:stCondLst>
                                  <p:childTnLst>
                                    <p:set>
                                      <p:cBhvr>
                                        <p:cTn id="37" dur="1" fill="hold">
                                          <p:stCondLst>
                                            <p:cond delay="0"/>
                                          </p:stCondLst>
                                        </p:cTn>
                                        <p:tgtEl>
                                          <p:spTgt spid="27"/>
                                        </p:tgtEl>
                                        <p:attrNameLst>
                                          <p:attrName>style.visibility</p:attrName>
                                        </p:attrNameLst>
                                      </p:cBhvr>
                                      <p:to>
                                        <p:strVal val="visible"/>
                                      </p:to>
                                    </p:set>
                                    <p:animEffect transition="in" filter="fade">
                                      <p:cBhvr>
                                        <p:cTn id="38" dur="500"/>
                                        <p:tgtEl>
                                          <p:spTgt spid="2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fade">
                                      <p:cBhvr>
                                        <p:cTn id="49" dur="500"/>
                                        <p:tgtEl>
                                          <p:spTgt spid="13"/>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31"/>
                                        </p:tgtEl>
                                        <p:attrNameLst>
                                          <p:attrName>style.visibility</p:attrName>
                                        </p:attrNameLst>
                                      </p:cBhvr>
                                      <p:to>
                                        <p:strVal val="visible"/>
                                      </p:to>
                                    </p:set>
                                    <p:animEffect transition="in" filter="fade">
                                      <p:cBhvr>
                                        <p:cTn id="54" dur="500"/>
                                        <p:tgtEl>
                                          <p:spTgt spid="31"/>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3"/>
                                        </p:tgtEl>
                                        <p:attrNameLst>
                                          <p:attrName>style.visibility</p:attrName>
                                        </p:attrNameLst>
                                      </p:cBhvr>
                                      <p:to>
                                        <p:strVal val="visible"/>
                                      </p:to>
                                    </p:set>
                                    <p:animEffect transition="in" filter="fade">
                                      <p:cBhvr>
                                        <p:cTn id="62" dur="500"/>
                                        <p:tgtEl>
                                          <p:spTgt spid="33"/>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fade">
                                      <p:cBhvr>
                                        <p:cTn id="6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race car on a track&#10;&#10;Description automatically generated with medium confidence">
            <a:extLst>
              <a:ext uri="{FF2B5EF4-FFF2-40B4-BE49-F238E27FC236}">
                <a16:creationId xmlns:a16="http://schemas.microsoft.com/office/drawing/2014/main" id="{16B28F9C-33C1-1463-5912-3A22D176FB0D}"/>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p:spPr>
      </p:pic>
      <p:sp>
        <p:nvSpPr>
          <p:cNvPr id="2" name="Title 1">
            <a:extLst>
              <a:ext uri="{FF2B5EF4-FFF2-40B4-BE49-F238E27FC236}">
                <a16:creationId xmlns:a16="http://schemas.microsoft.com/office/drawing/2014/main" id="{B5EE572F-0E4D-7625-8EEA-7EEC31BA7388}"/>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Role/purpose</a:t>
            </a:r>
          </a:p>
        </p:txBody>
      </p:sp>
      <p:sp>
        <p:nvSpPr>
          <p:cNvPr id="6" name="TextBox 5">
            <a:extLst>
              <a:ext uri="{FF2B5EF4-FFF2-40B4-BE49-F238E27FC236}">
                <a16:creationId xmlns:a16="http://schemas.microsoft.com/office/drawing/2014/main" id="{BC7BFABE-B69A-DA31-9707-02E2F2FB1B2A}"/>
              </a:ext>
            </a:extLst>
          </p:cNvPr>
          <p:cNvSpPr txBox="1"/>
          <p:nvPr/>
        </p:nvSpPr>
        <p:spPr>
          <a:xfrm>
            <a:off x="612774" y="3048000"/>
            <a:ext cx="10963275" cy="175432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a:t>Dragon Motorsport Team will be the character in the story and will have a purpose in the following way:</a:t>
            </a:r>
          </a:p>
          <a:p>
            <a:pPr marL="285750" indent="-285750">
              <a:buFont typeface="Arial" panose="020B0604020202020204" pitchFamily="34" charset="0"/>
              <a:buChar char="•"/>
            </a:pPr>
            <a:r>
              <a:rPr lang="en-GB" dirty="0"/>
              <a:t> The narrative will be the team ascending form start-up to success</a:t>
            </a:r>
          </a:p>
          <a:p>
            <a:pPr marL="285750" indent="-285750">
              <a:buFont typeface="Arial" panose="020B0604020202020204" pitchFamily="34" charset="0"/>
              <a:buChar char="•"/>
            </a:pPr>
            <a:r>
              <a:rPr lang="en-GB" dirty="0"/>
              <a:t>A success narrative is a relatable narrative for an audience</a:t>
            </a:r>
          </a:p>
          <a:p>
            <a:pPr marL="285750" indent="-285750">
              <a:buFont typeface="Arial" panose="020B0604020202020204" pitchFamily="34" charset="0"/>
              <a:buChar char="•"/>
            </a:pPr>
            <a:r>
              <a:rPr lang="en-GB" dirty="0"/>
              <a:t>Allow the fans to interact with the team though the Podcasting</a:t>
            </a:r>
          </a:p>
          <a:p>
            <a:pPr marL="285750" indent="-285750">
              <a:buFont typeface="Arial" panose="020B0604020202020204" pitchFamily="34" charset="0"/>
              <a:buChar char="•"/>
            </a:pPr>
            <a:r>
              <a:rPr lang="en-GB" dirty="0"/>
              <a:t>Allows the fans feel as part of the team through VR and 360 cameras with racing and testing</a:t>
            </a:r>
          </a:p>
        </p:txBody>
      </p:sp>
    </p:spTree>
    <p:extLst>
      <p:ext uri="{BB962C8B-B14F-4D97-AF65-F5344CB8AC3E}">
        <p14:creationId xmlns:p14="http://schemas.microsoft.com/office/powerpoint/2010/main" val="382688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race car on a track&#10;&#10;Description automatically generated with medium confidence">
            <a:extLst>
              <a:ext uri="{FF2B5EF4-FFF2-40B4-BE49-F238E27FC236}">
                <a16:creationId xmlns:a16="http://schemas.microsoft.com/office/drawing/2014/main" id="{6C896831-AD36-5246-7CC6-A3565BDE4506}"/>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0"/>
            <a:ext cx="12192000" cy="6858000"/>
          </a:xfrm>
        </p:spPr>
      </p:pic>
      <p:sp>
        <p:nvSpPr>
          <p:cNvPr id="2" name="Title 1">
            <a:extLst>
              <a:ext uri="{FF2B5EF4-FFF2-40B4-BE49-F238E27FC236}">
                <a16:creationId xmlns:a16="http://schemas.microsoft.com/office/drawing/2014/main" id="{76979660-4680-6906-23C6-3E16D1B3BC0D}"/>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Interactivity</a:t>
            </a:r>
          </a:p>
        </p:txBody>
      </p:sp>
      <p:sp>
        <p:nvSpPr>
          <p:cNvPr id="6" name="TextBox 5">
            <a:extLst>
              <a:ext uri="{FF2B5EF4-FFF2-40B4-BE49-F238E27FC236}">
                <a16:creationId xmlns:a16="http://schemas.microsoft.com/office/drawing/2014/main" id="{E3845D29-8B3B-B267-49F1-86F42B1A1F4B}"/>
              </a:ext>
            </a:extLst>
          </p:cNvPr>
          <p:cNvSpPr txBox="1"/>
          <p:nvPr/>
        </p:nvSpPr>
        <p:spPr>
          <a:xfrm>
            <a:off x="819150" y="2514600"/>
            <a:ext cx="3238500" cy="286232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Podcast</a:t>
            </a:r>
          </a:p>
          <a:p>
            <a:pPr marL="285750" indent="-285750">
              <a:buFont typeface="Arial" panose="020B0604020202020204" pitchFamily="34" charset="0"/>
              <a:buChar char="•"/>
            </a:pPr>
            <a:r>
              <a:rPr lang="en-GB" dirty="0"/>
              <a:t>Podcast will allow fans to listen and ask questions</a:t>
            </a:r>
          </a:p>
          <a:p>
            <a:pPr marL="285750" indent="-285750">
              <a:buFont typeface="Arial" panose="020B0604020202020204" pitchFamily="34" charset="0"/>
              <a:buChar char="•"/>
            </a:pPr>
            <a:r>
              <a:rPr lang="en-GB" dirty="0"/>
              <a:t>Questions will be answered on the podcast allowing fans to feel more invested in the team</a:t>
            </a:r>
          </a:p>
          <a:p>
            <a:pPr marL="285750" indent="-285750">
              <a:buFont typeface="Arial" panose="020B0604020202020204" pitchFamily="34" charset="0"/>
              <a:buChar char="•"/>
            </a:pPr>
            <a:r>
              <a:rPr lang="en-GB" dirty="0"/>
              <a:t>Will be produced once a month</a:t>
            </a:r>
          </a:p>
        </p:txBody>
      </p:sp>
      <p:sp>
        <p:nvSpPr>
          <p:cNvPr id="7" name="TextBox 6">
            <a:extLst>
              <a:ext uri="{FF2B5EF4-FFF2-40B4-BE49-F238E27FC236}">
                <a16:creationId xmlns:a16="http://schemas.microsoft.com/office/drawing/2014/main" id="{9BA6C6AE-1715-C3C9-9289-1548DC1944FE}"/>
              </a:ext>
            </a:extLst>
          </p:cNvPr>
          <p:cNvSpPr txBox="1"/>
          <p:nvPr/>
        </p:nvSpPr>
        <p:spPr>
          <a:xfrm>
            <a:off x="4191000" y="2514600"/>
            <a:ext cx="3238500" cy="341632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360 Cameras/VR</a:t>
            </a:r>
          </a:p>
          <a:p>
            <a:pPr marL="285750" indent="-285750">
              <a:buFont typeface="Arial" panose="020B0604020202020204" pitchFamily="34" charset="0"/>
              <a:buChar char="•"/>
            </a:pPr>
            <a:r>
              <a:rPr lang="en-GB" dirty="0"/>
              <a:t>360 videos will be uploaded on social media such as Facebook</a:t>
            </a:r>
          </a:p>
          <a:p>
            <a:pPr marL="285750" indent="-285750">
              <a:buFont typeface="Arial" panose="020B0604020202020204" pitchFamily="34" charset="0"/>
              <a:buChar char="•"/>
            </a:pPr>
            <a:r>
              <a:rPr lang="en-GB" dirty="0"/>
              <a:t>Allow people to experience in car atmosphere at home</a:t>
            </a:r>
          </a:p>
          <a:p>
            <a:pPr marL="285750" indent="-285750">
              <a:buFont typeface="Arial" panose="020B0604020202020204" pitchFamily="34" charset="0"/>
              <a:buChar char="•"/>
            </a:pPr>
            <a:r>
              <a:rPr lang="en-GB" dirty="0"/>
              <a:t>VR will be available at races allowing a more immersive experience for fans </a:t>
            </a:r>
          </a:p>
        </p:txBody>
      </p:sp>
      <p:sp>
        <p:nvSpPr>
          <p:cNvPr id="8" name="TextBox 7">
            <a:extLst>
              <a:ext uri="{FF2B5EF4-FFF2-40B4-BE49-F238E27FC236}">
                <a16:creationId xmlns:a16="http://schemas.microsoft.com/office/drawing/2014/main" id="{41695FB4-B08C-963F-BA08-4D8EB3EEA37D}"/>
              </a:ext>
            </a:extLst>
          </p:cNvPr>
          <p:cNvSpPr txBox="1"/>
          <p:nvPr/>
        </p:nvSpPr>
        <p:spPr>
          <a:xfrm>
            <a:off x="7620000" y="2514600"/>
            <a:ext cx="3238500" cy="3416320"/>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b="1" dirty="0"/>
              <a:t>Game DLC</a:t>
            </a:r>
          </a:p>
          <a:p>
            <a:pPr marL="285750" indent="-285750">
              <a:buFont typeface="Arial" panose="020B0604020202020204" pitchFamily="34" charset="0"/>
              <a:buChar char="•"/>
            </a:pPr>
            <a:r>
              <a:rPr lang="en-GB" dirty="0"/>
              <a:t>Downloadable content with Polyphony Digital with Gran Turismo Video Game</a:t>
            </a:r>
          </a:p>
          <a:p>
            <a:pPr marL="285750" indent="-285750">
              <a:buFont typeface="Arial" panose="020B0604020202020204" pitchFamily="34" charset="0"/>
              <a:buChar char="•"/>
            </a:pPr>
            <a:r>
              <a:rPr lang="en-GB" dirty="0"/>
              <a:t>Beat the diver activities at different tracks featured in the real events</a:t>
            </a:r>
          </a:p>
          <a:p>
            <a:pPr marL="285750" indent="-285750">
              <a:buFont typeface="Arial" panose="020B0604020202020204" pitchFamily="34" charset="0"/>
              <a:buChar char="•"/>
            </a:pPr>
            <a:r>
              <a:rPr lang="en-GB" dirty="0"/>
              <a:t>Allowing gamers to learn about the team but also compete with the team</a:t>
            </a:r>
          </a:p>
        </p:txBody>
      </p:sp>
    </p:spTree>
    <p:extLst>
      <p:ext uri="{BB962C8B-B14F-4D97-AF65-F5344CB8AC3E}">
        <p14:creationId xmlns:p14="http://schemas.microsoft.com/office/powerpoint/2010/main" val="67159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race car on a track&#10;&#10;Description automatically generated with medium confidence">
            <a:extLst>
              <a:ext uri="{FF2B5EF4-FFF2-40B4-BE49-F238E27FC236}">
                <a16:creationId xmlns:a16="http://schemas.microsoft.com/office/drawing/2014/main" id="{C7A9AF3C-4E4B-9454-77DC-BBE816069334}"/>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238125"/>
            <a:ext cx="12192000" cy="6858000"/>
          </a:xfrm>
        </p:spPr>
      </p:pic>
      <p:sp>
        <p:nvSpPr>
          <p:cNvPr id="2" name="Title 1">
            <a:extLst>
              <a:ext uri="{FF2B5EF4-FFF2-40B4-BE49-F238E27FC236}">
                <a16:creationId xmlns:a16="http://schemas.microsoft.com/office/drawing/2014/main" id="{BCC519F4-3144-1BD5-AFD0-7D9038E79B6F}"/>
              </a:ext>
            </a:extLst>
          </p:cNvPr>
          <p:cNvSpPr>
            <a:spLocks noGrp="1"/>
          </p:cNvSpPr>
          <p:nvPr>
            <p:ph type="title"/>
          </p:nvPr>
        </p:nvSpPr>
        <p:spPr/>
        <p:txBody>
          <a:bodyPr>
            <a:normAutofit/>
          </a:bodyPr>
          <a:lstStyle/>
          <a:p>
            <a:r>
              <a:rPr lang="en-GB" sz="6600" dirty="0">
                <a:solidFill>
                  <a:srgbClr val="FF0000"/>
                </a:solidFill>
                <a:latin typeface="Bebas Neue" panose="020B0606020202050201" pitchFamily="34" charset="0"/>
              </a:rPr>
              <a:t>Any experimentation?</a:t>
            </a:r>
          </a:p>
        </p:txBody>
      </p:sp>
      <p:pic>
        <p:nvPicPr>
          <p:cNvPr id="7" name="Picture 6" descr="A piece of paper with writing on it&#10;&#10;Description automatically generated">
            <a:extLst>
              <a:ext uri="{FF2B5EF4-FFF2-40B4-BE49-F238E27FC236}">
                <a16:creationId xmlns:a16="http://schemas.microsoft.com/office/drawing/2014/main" id="{D3EFCC7B-108E-D331-22FF-EE5E426A4253}"/>
              </a:ext>
            </a:extLst>
          </p:cNvPr>
          <p:cNvPicPr>
            <a:picLocks noChangeAspect="1"/>
          </p:cNvPicPr>
          <p:nvPr/>
        </p:nvPicPr>
        <p:blipFill rotWithShape="1">
          <a:blip r:embed="rId3">
            <a:extLst>
              <a:ext uri="{28A0092B-C50C-407E-A947-70E740481C1C}">
                <a14:useLocalDpi xmlns:a14="http://schemas.microsoft.com/office/drawing/2010/main" val="0"/>
              </a:ext>
            </a:extLst>
          </a:blip>
          <a:srcRect t="32143"/>
          <a:stretch/>
        </p:blipFill>
        <p:spPr>
          <a:xfrm>
            <a:off x="8753473" y="3155172"/>
            <a:ext cx="3200400" cy="2171701"/>
          </a:xfrm>
          <a:prstGeom prst="rect">
            <a:avLst/>
          </a:prstGeom>
        </p:spPr>
      </p:pic>
      <p:pic>
        <p:nvPicPr>
          <p:cNvPr id="9" name="Picture 8" descr="Text, letter&#10;&#10;Description automatically generated">
            <a:extLst>
              <a:ext uri="{FF2B5EF4-FFF2-40B4-BE49-F238E27FC236}">
                <a16:creationId xmlns:a16="http://schemas.microsoft.com/office/drawing/2014/main" id="{89E2F31F-F04E-9C4A-95CF-86340EBB419F}"/>
              </a:ext>
            </a:extLst>
          </p:cNvPr>
          <p:cNvPicPr>
            <a:picLocks noChangeAspect="1"/>
          </p:cNvPicPr>
          <p:nvPr/>
        </p:nvPicPr>
        <p:blipFill rotWithShape="1">
          <a:blip r:embed="rId4">
            <a:extLst>
              <a:ext uri="{28A0092B-C50C-407E-A947-70E740481C1C}">
                <a14:useLocalDpi xmlns:a14="http://schemas.microsoft.com/office/drawing/2010/main" val="0"/>
              </a:ext>
            </a:extLst>
          </a:blip>
          <a:srcRect b="54004"/>
          <a:stretch/>
        </p:blipFill>
        <p:spPr>
          <a:xfrm>
            <a:off x="123197" y="3288525"/>
            <a:ext cx="4141684" cy="1904999"/>
          </a:xfrm>
          <a:prstGeom prst="rect">
            <a:avLst/>
          </a:prstGeom>
        </p:spPr>
      </p:pic>
      <p:pic>
        <p:nvPicPr>
          <p:cNvPr id="11" name="Picture 10" descr="Diagram&#10;&#10;Description automatically generated">
            <a:extLst>
              <a:ext uri="{FF2B5EF4-FFF2-40B4-BE49-F238E27FC236}">
                <a16:creationId xmlns:a16="http://schemas.microsoft.com/office/drawing/2014/main" id="{E128915A-BC24-7572-20F0-457159B7D23B}"/>
              </a:ext>
            </a:extLst>
          </p:cNvPr>
          <p:cNvPicPr>
            <a:picLocks noChangeAspect="1"/>
          </p:cNvPicPr>
          <p:nvPr/>
        </p:nvPicPr>
        <p:blipFill rotWithShape="1">
          <a:blip r:embed="rId5">
            <a:extLst>
              <a:ext uri="{28A0092B-C50C-407E-A947-70E740481C1C}">
                <a14:useLocalDpi xmlns:a14="http://schemas.microsoft.com/office/drawing/2010/main" val="0"/>
              </a:ext>
            </a:extLst>
          </a:blip>
          <a:srcRect t="8002"/>
          <a:stretch/>
        </p:blipFill>
        <p:spPr>
          <a:xfrm rot="5400000">
            <a:off x="5276889" y="3107334"/>
            <a:ext cx="2464575" cy="2267375"/>
          </a:xfrm>
          <a:prstGeom prst="rect">
            <a:avLst/>
          </a:prstGeom>
        </p:spPr>
      </p:pic>
      <p:sp>
        <p:nvSpPr>
          <p:cNvPr id="12" name="TextBox 11">
            <a:extLst>
              <a:ext uri="{FF2B5EF4-FFF2-40B4-BE49-F238E27FC236}">
                <a16:creationId xmlns:a16="http://schemas.microsoft.com/office/drawing/2014/main" id="{A7E6BD3C-0C8A-B1FB-846D-76A58E7B038E}"/>
              </a:ext>
            </a:extLst>
          </p:cNvPr>
          <p:cNvSpPr txBox="1"/>
          <p:nvPr/>
        </p:nvSpPr>
        <p:spPr>
          <a:xfrm>
            <a:off x="1141526" y="2712482"/>
            <a:ext cx="2105025" cy="36933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dirty="0"/>
              <a:t>Game DLC</a:t>
            </a:r>
          </a:p>
        </p:txBody>
      </p:sp>
      <p:sp>
        <p:nvSpPr>
          <p:cNvPr id="13" name="TextBox 12">
            <a:extLst>
              <a:ext uri="{FF2B5EF4-FFF2-40B4-BE49-F238E27FC236}">
                <a16:creationId xmlns:a16="http://schemas.microsoft.com/office/drawing/2014/main" id="{10A08FBC-3328-7AF6-D5A5-5F70B2197CC1}"/>
              </a:ext>
            </a:extLst>
          </p:cNvPr>
          <p:cNvSpPr txBox="1"/>
          <p:nvPr/>
        </p:nvSpPr>
        <p:spPr>
          <a:xfrm>
            <a:off x="5537626" y="2514600"/>
            <a:ext cx="1943100" cy="36933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dirty="0"/>
              <a:t>DLC Icon</a:t>
            </a:r>
          </a:p>
        </p:txBody>
      </p:sp>
      <p:sp>
        <p:nvSpPr>
          <p:cNvPr id="14" name="TextBox 13">
            <a:extLst>
              <a:ext uri="{FF2B5EF4-FFF2-40B4-BE49-F238E27FC236}">
                <a16:creationId xmlns:a16="http://schemas.microsoft.com/office/drawing/2014/main" id="{396D1E77-133E-5397-BC49-75914A54962C}"/>
              </a:ext>
            </a:extLst>
          </p:cNvPr>
          <p:cNvSpPr txBox="1"/>
          <p:nvPr/>
        </p:nvSpPr>
        <p:spPr>
          <a:xfrm>
            <a:off x="9120185" y="2611865"/>
            <a:ext cx="2466975" cy="369332"/>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pPr algn="ctr"/>
            <a:r>
              <a:rPr lang="en-GB" dirty="0"/>
              <a:t>APP</a:t>
            </a:r>
          </a:p>
        </p:txBody>
      </p:sp>
    </p:spTree>
    <p:extLst>
      <p:ext uri="{BB962C8B-B14F-4D97-AF65-F5344CB8AC3E}">
        <p14:creationId xmlns:p14="http://schemas.microsoft.com/office/powerpoint/2010/main" val="1507232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nodeType="with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race car on a track&#10;&#10;Description automatically generated">
            <a:extLst>
              <a:ext uri="{FF2B5EF4-FFF2-40B4-BE49-F238E27FC236}">
                <a16:creationId xmlns:a16="http://schemas.microsoft.com/office/drawing/2014/main" id="{108E3C71-E3C2-C879-E1B2-8A29913D3E19}"/>
              </a:ext>
            </a:extLst>
          </p:cNvPr>
          <p:cNvPicPr>
            <a:picLocks noGrp="1" noChangeAspect="1"/>
          </p:cNvPicPr>
          <p:nvPr>
            <p:ph idx="1"/>
          </p:nvPr>
        </p:nvPicPr>
        <p:blipFill>
          <a:blip r:embed="rId2">
            <a:alphaModFix amt="20000"/>
            <a:extLst>
              <a:ext uri="{28A0092B-C50C-407E-A947-70E740481C1C}">
                <a14:useLocalDpi xmlns:a14="http://schemas.microsoft.com/office/drawing/2010/main" val="0"/>
              </a:ext>
            </a:extLst>
          </a:blip>
          <a:stretch>
            <a:fillRect/>
          </a:stretch>
        </p:blipFill>
        <p:spPr>
          <a:xfrm>
            <a:off x="0" y="0"/>
            <a:ext cx="12192434" cy="6858000"/>
          </a:xfrm>
        </p:spPr>
      </p:pic>
      <p:sp>
        <p:nvSpPr>
          <p:cNvPr id="2" name="Title 1">
            <a:extLst>
              <a:ext uri="{FF2B5EF4-FFF2-40B4-BE49-F238E27FC236}">
                <a16:creationId xmlns:a16="http://schemas.microsoft.com/office/drawing/2014/main" id="{C0908378-2731-7B78-0E38-FB68C7A1922B}"/>
              </a:ext>
            </a:extLst>
          </p:cNvPr>
          <p:cNvSpPr>
            <a:spLocks noGrp="1"/>
          </p:cNvSpPr>
          <p:nvPr>
            <p:ph type="title"/>
          </p:nvPr>
        </p:nvSpPr>
        <p:spPr>
          <a:xfrm>
            <a:off x="538161" y="-104775"/>
            <a:ext cx="9905998" cy="1905000"/>
          </a:xfrm>
        </p:spPr>
        <p:txBody>
          <a:bodyPr>
            <a:normAutofit/>
          </a:bodyPr>
          <a:lstStyle/>
          <a:p>
            <a:r>
              <a:rPr lang="en-GB" sz="6600" dirty="0">
                <a:solidFill>
                  <a:srgbClr val="FF0000"/>
                </a:solidFill>
                <a:latin typeface="Bebas Neue" panose="020B0606020202050201" pitchFamily="34" charset="0"/>
              </a:rPr>
              <a:t>Reference List</a:t>
            </a:r>
          </a:p>
        </p:txBody>
      </p:sp>
      <p:sp>
        <p:nvSpPr>
          <p:cNvPr id="11" name="TextBox 10">
            <a:extLst>
              <a:ext uri="{FF2B5EF4-FFF2-40B4-BE49-F238E27FC236}">
                <a16:creationId xmlns:a16="http://schemas.microsoft.com/office/drawing/2014/main" id="{719FB697-B93F-4FFA-918B-00DE24D02225}"/>
              </a:ext>
            </a:extLst>
          </p:cNvPr>
          <p:cNvSpPr txBox="1"/>
          <p:nvPr/>
        </p:nvSpPr>
        <p:spPr>
          <a:xfrm>
            <a:off x="538161" y="1225689"/>
            <a:ext cx="11115675" cy="5632311"/>
          </a:xfrm>
          <a:prstGeom prst="rect">
            <a:avLst/>
          </a:prstGeom>
          <a:noFill/>
        </p:spPr>
        <p:txBody>
          <a:bodyPr wrap="square" rtlCol="0">
            <a:spAutoFit/>
          </a:bodyPr>
          <a:lstStyle/>
          <a:p>
            <a:r>
              <a:rPr lang="en-GB" dirty="0" err="1"/>
              <a:t>Redbull</a:t>
            </a:r>
            <a:r>
              <a:rPr lang="en-GB" dirty="0"/>
              <a:t> Racing (2022) </a:t>
            </a:r>
            <a:r>
              <a:rPr lang="en-GB" i="1" dirty="0" err="1"/>
              <a:t>Redbull</a:t>
            </a:r>
            <a:r>
              <a:rPr lang="en-GB" i="1" dirty="0"/>
              <a:t> Racing. </a:t>
            </a:r>
            <a:r>
              <a:rPr lang="en-GB" dirty="0"/>
              <a:t>Available at: </a:t>
            </a:r>
            <a:r>
              <a:rPr lang="en-GB" dirty="0">
                <a:hlinkClick r:id="rId3"/>
              </a:rPr>
              <a:t>https://www.redbullracing.com/int-en</a:t>
            </a:r>
            <a:r>
              <a:rPr lang="en-GB" dirty="0"/>
              <a:t> (Accessed: 28 October 2022).</a:t>
            </a:r>
          </a:p>
          <a:p>
            <a:r>
              <a:rPr lang="en-GB" dirty="0"/>
              <a:t>Ferrari (2022) </a:t>
            </a:r>
            <a:r>
              <a:rPr lang="en-GB" i="1" dirty="0"/>
              <a:t>Formula One. </a:t>
            </a:r>
            <a:r>
              <a:rPr lang="en-GB" dirty="0"/>
              <a:t>Available at: </a:t>
            </a:r>
            <a:r>
              <a:rPr lang="en-GB" dirty="0">
                <a:hlinkClick r:id="rId4"/>
              </a:rPr>
              <a:t>https://www.ferrari.com/en-EN/formula1</a:t>
            </a:r>
            <a:r>
              <a:rPr lang="en-GB" dirty="0"/>
              <a:t> (Accessed: 28 October 2022).</a:t>
            </a:r>
          </a:p>
          <a:p>
            <a:r>
              <a:rPr lang="en-GB" dirty="0"/>
              <a:t>Toyota Gazoo Racing (2022) </a:t>
            </a:r>
            <a:r>
              <a:rPr lang="en-GB" i="1" dirty="0"/>
              <a:t>Toyota Gazoo Racing. </a:t>
            </a:r>
            <a:r>
              <a:rPr lang="en-GB" dirty="0"/>
              <a:t>Available at: </a:t>
            </a:r>
            <a:r>
              <a:rPr lang="en-GB" dirty="0">
                <a:hlinkClick r:id="rId5"/>
              </a:rPr>
              <a:t>https://toyotagazooracing.com/</a:t>
            </a:r>
            <a:r>
              <a:rPr lang="en-GB" dirty="0"/>
              <a:t> (Accessed: 7 November 2022).</a:t>
            </a:r>
          </a:p>
          <a:p>
            <a:r>
              <a:rPr lang="en-GB" dirty="0"/>
              <a:t>Motus One (2022) </a:t>
            </a:r>
            <a:r>
              <a:rPr lang="en-GB" i="1" dirty="0"/>
              <a:t>Motus One. </a:t>
            </a:r>
            <a:r>
              <a:rPr lang="en-GB" dirty="0"/>
              <a:t>Available at: </a:t>
            </a:r>
            <a:r>
              <a:rPr lang="en-GB" dirty="0">
                <a:hlinkClick r:id="rId6"/>
              </a:rPr>
              <a:t>https://www.motus.one/</a:t>
            </a:r>
            <a:r>
              <a:rPr lang="en-GB" dirty="0"/>
              <a:t> (Accessed: 7 November 2022).</a:t>
            </a:r>
          </a:p>
          <a:p>
            <a:r>
              <a:rPr lang="en-GB" dirty="0"/>
              <a:t>Team Oliver Racing (2022) </a:t>
            </a:r>
            <a:r>
              <a:rPr lang="en-GB" i="1" dirty="0"/>
              <a:t>Team Oliver Racing. </a:t>
            </a:r>
            <a:r>
              <a:rPr lang="en-GB" dirty="0"/>
              <a:t>Available at: </a:t>
            </a:r>
            <a:r>
              <a:rPr lang="en-GB" dirty="0">
                <a:hlinkClick r:id="rId7"/>
              </a:rPr>
              <a:t>https://www.teamoliverracing.co.uk/</a:t>
            </a:r>
            <a:r>
              <a:rPr lang="en-GB" dirty="0"/>
              <a:t> (Accessed: 7 November 2022).</a:t>
            </a:r>
          </a:p>
          <a:p>
            <a:r>
              <a:rPr lang="en-GB" dirty="0" err="1"/>
              <a:t>niko</a:t>
            </a:r>
            <a:r>
              <a:rPr lang="en-GB" dirty="0"/>
              <a:t>. (2009) </a:t>
            </a:r>
            <a:r>
              <a:rPr lang="en-GB" i="1" dirty="0"/>
              <a:t>Henry Jenkins on Transmedia - November 2008 </a:t>
            </a:r>
            <a:r>
              <a:rPr lang="en-GB" dirty="0"/>
              <a:t>[video]. Available at: </a:t>
            </a:r>
            <a:r>
              <a:rPr lang="en-GB" dirty="0">
                <a:hlinkClick r:id="rId8"/>
              </a:rPr>
              <a:t>https://vimeo.com/4672634</a:t>
            </a:r>
            <a:r>
              <a:rPr lang="en-GB" dirty="0"/>
              <a:t> (Accessed 9 November 2022).</a:t>
            </a:r>
          </a:p>
          <a:p>
            <a:r>
              <a:rPr lang="en-GB" dirty="0"/>
              <a:t>Phillips, A. (2012) A creator’s guide to transmedia storytelling : how to captivate and engage audiences across multiple platforms. 1st edition. New York: McGraw-Hill.</a:t>
            </a:r>
          </a:p>
          <a:p>
            <a:r>
              <a:rPr lang="en-GB" dirty="0"/>
              <a:t>Sport Dimensions (2021) </a:t>
            </a:r>
            <a:r>
              <a:rPr lang="en-GB" i="1" dirty="0"/>
              <a:t>The Definitive Guide to Motorsport Marketing. </a:t>
            </a:r>
            <a:r>
              <a:rPr lang="en-GB" dirty="0"/>
              <a:t>Available at: </a:t>
            </a:r>
            <a:r>
              <a:rPr lang="en-GB" dirty="0">
                <a:hlinkClick r:id="rId9"/>
              </a:rPr>
              <a:t>https://www.sd.team/feed/definitive-guide-to-motorsports-marketing</a:t>
            </a:r>
            <a:r>
              <a:rPr lang="en-GB" dirty="0"/>
              <a:t> (Accessed: November 2022)</a:t>
            </a:r>
          </a:p>
          <a:p>
            <a:r>
              <a:rPr lang="en-GB" dirty="0"/>
              <a:t>Transmedia Journalism (2022) </a:t>
            </a:r>
            <a:r>
              <a:rPr lang="en-GB" i="1" dirty="0"/>
              <a:t>Principles of Transmedia. </a:t>
            </a:r>
            <a:r>
              <a:rPr lang="en-GB" dirty="0"/>
              <a:t>Available </a:t>
            </a:r>
            <a:r>
              <a:rPr lang="en-GB" dirty="0" err="1"/>
              <a:t>at:https</a:t>
            </a:r>
            <a:r>
              <a:rPr lang="en-GB" dirty="0"/>
              <a:t>://transmediajournalism.org/contexts/principles-of-transmedia/#:~:text=Jenkins%20then%20establishes%20his%20seven,%2C%20Seriality%2C%20Subjectivity%20and%20Performance. (Accessed: 7 November 2022).</a:t>
            </a:r>
          </a:p>
        </p:txBody>
      </p:sp>
    </p:spTree>
    <p:extLst>
      <p:ext uri="{BB962C8B-B14F-4D97-AF65-F5344CB8AC3E}">
        <p14:creationId xmlns:p14="http://schemas.microsoft.com/office/powerpoint/2010/main" val="2905548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A race car on a track&#10;&#10;Description automatically generated">
            <a:extLst>
              <a:ext uri="{FF2B5EF4-FFF2-40B4-BE49-F238E27FC236}">
                <a16:creationId xmlns:a16="http://schemas.microsoft.com/office/drawing/2014/main" id="{10B92A43-3B2B-7642-9287-9928228BF25A}"/>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6" name="TextBox 5">
            <a:extLst>
              <a:ext uri="{FF2B5EF4-FFF2-40B4-BE49-F238E27FC236}">
                <a16:creationId xmlns:a16="http://schemas.microsoft.com/office/drawing/2014/main" id="{B7C16D52-5A41-FFFB-FAFF-8EF3A4498973}"/>
              </a:ext>
            </a:extLst>
          </p:cNvPr>
          <p:cNvSpPr txBox="1"/>
          <p:nvPr/>
        </p:nvSpPr>
        <p:spPr>
          <a:xfrm>
            <a:off x="3376612" y="1285875"/>
            <a:ext cx="5438775" cy="646331"/>
          </a:xfrm>
          <a:prstGeom prst="rect">
            <a:avLst/>
          </a:prstGeom>
          <a:noFill/>
        </p:spPr>
        <p:txBody>
          <a:bodyPr wrap="square" rtlCol="0">
            <a:spAutoFit/>
          </a:bodyPr>
          <a:lstStyle/>
          <a:p>
            <a:pPr algn="ctr"/>
            <a:r>
              <a:rPr lang="en-GB" sz="3600" dirty="0">
                <a:solidFill>
                  <a:schemeClr val="bg1"/>
                </a:solidFill>
                <a:effectLst>
                  <a:outerShdw blurRad="38100" dist="38100" dir="2700000" algn="tl">
                    <a:srgbClr val="000000">
                      <a:alpha val="43137"/>
                    </a:srgbClr>
                  </a:outerShdw>
                </a:effectLst>
                <a:latin typeface="Bebas Neue" panose="020B0606020202050201" pitchFamily="34" charset="0"/>
              </a:rPr>
              <a:t>Any Questions?</a:t>
            </a:r>
          </a:p>
        </p:txBody>
      </p:sp>
    </p:spTree>
    <p:extLst>
      <p:ext uri="{BB962C8B-B14F-4D97-AF65-F5344CB8AC3E}">
        <p14:creationId xmlns:p14="http://schemas.microsoft.com/office/powerpoint/2010/main" val="1003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Facet</Template>
  <TotalTime>2634</TotalTime>
  <Words>1287</Words>
  <Application>Microsoft Office PowerPoint</Application>
  <PresentationFormat>Widescreen</PresentationFormat>
  <Paragraphs>151</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Bebas Neue</vt:lpstr>
      <vt:lpstr>Century Gothic</vt:lpstr>
      <vt:lpstr>Mesh</vt:lpstr>
      <vt:lpstr>PowerPoint Presentation</vt:lpstr>
      <vt:lpstr>Synopsis</vt:lpstr>
      <vt:lpstr>British GT4 Championship</vt:lpstr>
      <vt:lpstr>Research - inspiration</vt:lpstr>
      <vt:lpstr>Research - academic</vt:lpstr>
      <vt:lpstr>Research - Academic </vt:lpstr>
      <vt:lpstr>mood board</vt:lpstr>
      <vt:lpstr>Mind map Media strategy </vt:lpstr>
      <vt:lpstr>The 3 C’s</vt:lpstr>
      <vt:lpstr>rationale</vt:lpstr>
      <vt:lpstr>Chosen Media - Submission </vt:lpstr>
      <vt:lpstr>Media strategy</vt:lpstr>
      <vt:lpstr>Role/purpose</vt:lpstr>
      <vt:lpstr>Interactivity</vt:lpstr>
      <vt:lpstr>Any experimentation?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 O'Brien (2006893)</dc:creator>
  <cp:lastModifiedBy>Sam O'Brien (2006893)</cp:lastModifiedBy>
  <cp:revision>116</cp:revision>
  <dcterms:created xsi:type="dcterms:W3CDTF">2022-11-07T14:12:48Z</dcterms:created>
  <dcterms:modified xsi:type="dcterms:W3CDTF">2022-11-11T10:56:55Z</dcterms:modified>
</cp:coreProperties>
</file>