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1"/>
  </p:notesMasterIdLst>
  <p:sldIdLst>
    <p:sldId id="256" r:id="rId2"/>
    <p:sldId id="274"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17"/>
    <p:restoredTop sz="94635"/>
  </p:normalViewPr>
  <p:slideViewPr>
    <p:cSldViewPr>
      <p:cViewPr varScale="1">
        <p:scale>
          <a:sx n="105" d="100"/>
          <a:sy n="105" d="100"/>
        </p:scale>
        <p:origin x="1632"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A95F78B-4CB8-4115-857F-15D042F24B0D}" type="datetimeFigureOut">
              <a:rPr lang="en-US" smtClean="0"/>
              <a:pPr/>
              <a:t>10/11/25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0C6830-D649-4B77-98E8-78D9310F25A2}"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HSBC is an international financial organisation that is presently tending to enforce </a:t>
            </a:r>
            <a:r>
              <a:rPr lang="en-US" sz="1200" b="0" i="0" u="none" strike="noStrike" kern="1200" dirty="0" err="1">
                <a:solidFill>
                  <a:schemeClr val="tx1"/>
                </a:solidFill>
                <a:latin typeface="+mn-lt"/>
                <a:ea typeface="+mn-ea"/>
                <a:cs typeface="+mn-cs"/>
              </a:rPr>
              <a:t>digitalisation</a:t>
            </a:r>
            <a:r>
              <a:rPr lang="en-US" sz="1200" b="0" i="0" u="none" strike="noStrike" kern="1200" dirty="0">
                <a:solidFill>
                  <a:schemeClr val="tx1"/>
                </a:solidFill>
                <a:latin typeface="+mn-lt"/>
                <a:ea typeface="+mn-ea"/>
                <a:cs typeface="+mn-cs"/>
              </a:rPr>
              <a:t> to reform its business model towards sustainable business outcomes. Therefore, recruitment of a financial analyst can be considered essential for HSBC to deal with financial risks related to digital banking investments, and tactical decision-making to ensure seamless transformation journey.</a:t>
            </a:r>
            <a:endParaRPr lang="en-US" dirty="0"/>
          </a:p>
        </p:txBody>
      </p:sp>
      <p:sp>
        <p:nvSpPr>
          <p:cNvPr id="4" name="Slide Number Placeholder 3"/>
          <p:cNvSpPr>
            <a:spLocks noGrp="1"/>
          </p:cNvSpPr>
          <p:nvPr>
            <p:ph type="sldNum" sz="quarter" idx="10"/>
          </p:nvPr>
        </p:nvSpPr>
        <p:spPr/>
        <p:txBody>
          <a:bodyPr/>
          <a:lstStyle/>
          <a:p>
            <a:fld id="{E30C6830-D649-4B77-98E8-78D9310F25A2}" type="slidenum">
              <a:rPr lang="en-US" smtClean="0"/>
              <a:pPr/>
              <a:t>4</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Feasible recruitment can make sure HSBC is hiring professionals with technological expertise who also have a focus on shared organisational values. Effective recruitment is crucial for HSBC’s transformation-related success because the financial analyst is bound to play a key role in handling compliance, along with digital investment-related decisions and fiscal performance.</a:t>
            </a:r>
            <a:endParaRPr lang="en-US" dirty="0"/>
          </a:p>
        </p:txBody>
      </p:sp>
      <p:sp>
        <p:nvSpPr>
          <p:cNvPr id="4" name="Slide Number Placeholder 3"/>
          <p:cNvSpPr>
            <a:spLocks noGrp="1"/>
          </p:cNvSpPr>
          <p:nvPr>
            <p:ph type="sldNum" sz="quarter" idx="10"/>
          </p:nvPr>
        </p:nvSpPr>
        <p:spPr/>
        <p:txBody>
          <a:bodyPr/>
          <a:lstStyle/>
          <a:p>
            <a:fld id="{E30C6830-D649-4B77-98E8-78D9310F25A2}" type="slidenum">
              <a:rPr lang="en-US" smtClean="0"/>
              <a:pPr/>
              <a:t>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Effective management of job analysis, job description and person specification can help HSBC to maintain a structured approach within its recruitment functions. Job analysis can assist HSBC to clearly elaborate the roles and responsibilities related to financial analyst roles. On the other hand, job description and person specification can prove beneficial to direct the process of candidate evaluation to recruit the best fit according to organisational and job suitability.</a:t>
            </a:r>
            <a:endParaRPr lang="en-US" dirty="0"/>
          </a:p>
        </p:txBody>
      </p:sp>
      <p:sp>
        <p:nvSpPr>
          <p:cNvPr id="4" name="Slide Number Placeholder 3"/>
          <p:cNvSpPr>
            <a:spLocks noGrp="1"/>
          </p:cNvSpPr>
          <p:nvPr>
            <p:ph type="sldNum" sz="quarter" idx="10"/>
          </p:nvPr>
        </p:nvSpPr>
        <p:spPr/>
        <p:txBody>
          <a:bodyPr/>
          <a:lstStyle/>
          <a:p>
            <a:fld id="{E30C6830-D649-4B77-98E8-78D9310F25A2}" type="slidenum">
              <a:rPr lang="en-US" smtClean="0"/>
              <a:pPr/>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Job analysis can be considered crucial in the case of HSBC’s recruitment of financial analyst roles. Job analysis can help HSBC to define job responsibilities in the form of financial forecasting, risk assessment and promoting digital initiatives. The effective transparency that can be brought forth by job analysis may significantly assist in developing job description and specify person specifications for organisations. </a:t>
            </a:r>
            <a:endParaRPr lang="en-US" dirty="0"/>
          </a:p>
        </p:txBody>
      </p:sp>
      <p:sp>
        <p:nvSpPr>
          <p:cNvPr id="4" name="Slide Number Placeholder 3"/>
          <p:cNvSpPr>
            <a:spLocks noGrp="1"/>
          </p:cNvSpPr>
          <p:nvPr>
            <p:ph type="sldNum" sz="quarter" idx="10"/>
          </p:nvPr>
        </p:nvSpPr>
        <p:spPr/>
        <p:txBody>
          <a:bodyPr/>
          <a:lstStyle/>
          <a:p>
            <a:fld id="{E30C6830-D649-4B77-98E8-78D9310F25A2}" type="slidenum">
              <a:rPr lang="en-US" smtClean="0"/>
              <a:pPr/>
              <a:t>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use of job description can help HSBC to provide a structured document regarding the tasks that are desired from the job role. In the case of HSBC’s recruitment of financial analysts, the job description can help in underlining key job responsibilities such as financial </a:t>
            </a:r>
            <a:r>
              <a:rPr lang="en-US" sz="1200" b="0" i="0" u="none" strike="noStrike" kern="1200" dirty="0" err="1">
                <a:solidFill>
                  <a:schemeClr val="tx1"/>
                </a:solidFill>
                <a:latin typeface="+mn-lt"/>
                <a:ea typeface="+mn-ea"/>
                <a:cs typeface="+mn-cs"/>
              </a:rPr>
              <a:t>modelling</a:t>
            </a:r>
            <a:r>
              <a:rPr lang="en-US" sz="1200" b="0" i="0" u="none" strike="noStrike" kern="1200" dirty="0">
                <a:solidFill>
                  <a:schemeClr val="tx1"/>
                </a:solidFill>
                <a:latin typeface="+mn-lt"/>
                <a:ea typeface="+mn-ea"/>
                <a:cs typeface="+mn-cs"/>
              </a:rPr>
              <a:t>, and assisting the compliance management processes of the organisation.</a:t>
            </a:r>
            <a:endParaRPr lang="en-US" dirty="0"/>
          </a:p>
        </p:txBody>
      </p:sp>
      <p:sp>
        <p:nvSpPr>
          <p:cNvPr id="4" name="Slide Number Placeholder 3"/>
          <p:cNvSpPr>
            <a:spLocks noGrp="1"/>
          </p:cNvSpPr>
          <p:nvPr>
            <p:ph type="sldNum" sz="quarter" idx="10"/>
          </p:nvPr>
        </p:nvSpPr>
        <p:spPr/>
        <p:txBody>
          <a:bodyPr/>
          <a:lstStyle/>
          <a:p>
            <a:fld id="{E30C6830-D649-4B77-98E8-78D9310F25A2}" type="slidenum">
              <a:rPr lang="en-US" smtClean="0"/>
              <a:pPr/>
              <a:t>8</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Using a person specification can assist HSBC to streamline the process of selecting applicants efficiently by determining required skills and qualifications. Considering HSBC’s case some of the key requirements can include developed financial </a:t>
            </a:r>
            <a:r>
              <a:rPr lang="en-US" sz="1200" b="0" i="0" u="none" strike="noStrike" kern="1200" dirty="0" err="1">
                <a:solidFill>
                  <a:schemeClr val="tx1"/>
                </a:solidFill>
                <a:latin typeface="+mn-lt"/>
                <a:ea typeface="+mn-ea"/>
                <a:cs typeface="+mn-cs"/>
              </a:rPr>
              <a:t>modelling</a:t>
            </a:r>
            <a:r>
              <a:rPr lang="en-US" sz="1200" b="0" i="0" u="none" strike="noStrike" kern="1200" dirty="0">
                <a:solidFill>
                  <a:schemeClr val="tx1"/>
                </a:solidFill>
                <a:latin typeface="+mn-lt"/>
                <a:ea typeface="+mn-ea"/>
                <a:cs typeface="+mn-cs"/>
              </a:rPr>
              <a:t> and knowledge regarding regulations. On the other hand, desired educational qualifications can consist of candidate experience in </a:t>
            </a:r>
            <a:r>
              <a:rPr lang="en-US" sz="1200" b="0" i="0" u="none" strike="noStrike" kern="1200" dirty="0" err="1">
                <a:solidFill>
                  <a:schemeClr val="tx1"/>
                </a:solidFill>
                <a:latin typeface="+mn-lt"/>
                <a:ea typeface="+mn-ea"/>
                <a:cs typeface="+mn-cs"/>
              </a:rPr>
              <a:t>fintech</a:t>
            </a:r>
            <a:r>
              <a:rPr lang="en-US" sz="1200" b="0" i="0" u="none" strike="noStrike" kern="1200" dirty="0">
                <a:solidFill>
                  <a:schemeClr val="tx1"/>
                </a:solidFill>
                <a:latin typeface="+mn-lt"/>
                <a:ea typeface="+mn-ea"/>
                <a:cs typeface="+mn-cs"/>
              </a:rPr>
              <a:t> exposures along with professional certifications.</a:t>
            </a:r>
            <a:endParaRPr lang="en-US" dirty="0"/>
          </a:p>
        </p:txBody>
      </p:sp>
      <p:sp>
        <p:nvSpPr>
          <p:cNvPr id="4" name="Slide Number Placeholder 3"/>
          <p:cNvSpPr>
            <a:spLocks noGrp="1"/>
          </p:cNvSpPr>
          <p:nvPr>
            <p:ph type="sldNum" sz="quarter" idx="10"/>
          </p:nvPr>
        </p:nvSpPr>
        <p:spPr/>
        <p:txBody>
          <a:bodyPr/>
          <a:lstStyle/>
          <a:p>
            <a:fld id="{E30C6830-D649-4B77-98E8-78D9310F25A2}" type="slidenum">
              <a:rPr lang="en-US" smtClean="0"/>
              <a:pPr/>
              <a:t>9</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Conduction of structured interviews can help in making sure consistency is maintained within the process of candidate evaluation. Considering the case of HSBC, assessing candidates for financial analyst positions through structured interviews can be done by asking the same set of questions to all of the candidates to make the response comparison process easy.</a:t>
            </a:r>
            <a:endParaRPr lang="en-US" dirty="0"/>
          </a:p>
        </p:txBody>
      </p:sp>
      <p:sp>
        <p:nvSpPr>
          <p:cNvPr id="4" name="Slide Number Placeholder 3"/>
          <p:cNvSpPr>
            <a:spLocks noGrp="1"/>
          </p:cNvSpPr>
          <p:nvPr>
            <p:ph type="sldNum" sz="quarter" idx="10"/>
          </p:nvPr>
        </p:nvSpPr>
        <p:spPr/>
        <p:txBody>
          <a:bodyPr/>
          <a:lstStyle/>
          <a:p>
            <a:fld id="{E30C6830-D649-4B77-98E8-78D9310F25A2}" type="slidenum">
              <a:rPr lang="en-US" smtClean="0"/>
              <a:pPr/>
              <a:t>10</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Carrying out panel interviews can prove highly beneficial for HSBC because of its diverse perspectives related to decision-making. Engaging finance managers, HRs, and transformation heads within the interview panel can make the overall interview process highly critical and insightful towards selecting the right fit at the right time. Panel interviews can help HSBC to maintain a balanced viewpoint within the interview processes by decreasing the monopoly of a single interviewer to hone the decision-making process related to employee selection.</a:t>
            </a:r>
            <a:endParaRPr lang="en-US" dirty="0"/>
          </a:p>
        </p:txBody>
      </p:sp>
      <p:sp>
        <p:nvSpPr>
          <p:cNvPr id="4" name="Slide Number Placeholder 3"/>
          <p:cNvSpPr>
            <a:spLocks noGrp="1"/>
          </p:cNvSpPr>
          <p:nvPr>
            <p:ph type="sldNum" sz="quarter" idx="10"/>
          </p:nvPr>
        </p:nvSpPr>
        <p:spPr/>
        <p:txBody>
          <a:bodyPr/>
          <a:lstStyle/>
          <a:p>
            <a:fld id="{E30C6830-D649-4B77-98E8-78D9310F25A2}" type="slidenum">
              <a:rPr lang="en-US" smtClean="0"/>
              <a:pPr/>
              <a:t>11</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Competency-based interviews can be performed by asking candidates questions about their past challenges like solving financial challenges or adapting to new regulatory changes. Insights from these experiential responses can help HSBC’s recruiters to examine candidate skills, their suitability and adaptability to changing operational dynamics. </a:t>
            </a:r>
            <a:endParaRPr lang="en-US" dirty="0"/>
          </a:p>
        </p:txBody>
      </p:sp>
      <p:sp>
        <p:nvSpPr>
          <p:cNvPr id="4" name="Slide Number Placeholder 3"/>
          <p:cNvSpPr>
            <a:spLocks noGrp="1"/>
          </p:cNvSpPr>
          <p:nvPr>
            <p:ph type="sldNum" sz="quarter" idx="10"/>
          </p:nvPr>
        </p:nvSpPr>
        <p:spPr/>
        <p:txBody>
          <a:bodyPr/>
          <a:lstStyle/>
          <a:p>
            <a:fld id="{E30C6830-D649-4B77-98E8-78D9310F25A2}" type="slidenum">
              <a:rPr lang="en-US" smtClean="0"/>
              <a:pPr/>
              <a:t>12</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Utilisation of different kinds of questioning techniques can help in the provision of a circular evaluation notion viewing from the perspective of candidates. In the process of recruiting for the role of financial analyst, probing can assist in identifying the technical details, whereas, situational questions can </a:t>
            </a:r>
            <a:r>
              <a:rPr lang="en-US" sz="1200" b="0" i="0" u="none" strike="noStrike" kern="1200" dirty="0" err="1">
                <a:solidFill>
                  <a:schemeClr val="tx1"/>
                </a:solidFill>
                <a:latin typeface="+mn-lt"/>
                <a:ea typeface="+mn-ea"/>
                <a:cs typeface="+mn-cs"/>
              </a:rPr>
              <a:t>scrutinise</a:t>
            </a:r>
            <a:r>
              <a:rPr lang="en-US" sz="1200" b="0" i="0" u="none" strike="noStrike" kern="1200" dirty="0">
                <a:solidFill>
                  <a:schemeClr val="tx1"/>
                </a:solidFill>
                <a:latin typeface="+mn-lt"/>
                <a:ea typeface="+mn-ea"/>
                <a:cs typeface="+mn-cs"/>
              </a:rPr>
              <a:t> decision-making skills under pressure. On the other hand, Socratic questions can be effective in understanding the logical thinking and reasoning skills of candidates in handling critical financial scenarios. </a:t>
            </a:r>
            <a:endParaRPr lang="en-US" dirty="0"/>
          </a:p>
        </p:txBody>
      </p:sp>
      <p:sp>
        <p:nvSpPr>
          <p:cNvPr id="4" name="Slide Number Placeholder 3"/>
          <p:cNvSpPr>
            <a:spLocks noGrp="1"/>
          </p:cNvSpPr>
          <p:nvPr>
            <p:ph type="sldNum" sz="quarter" idx="10"/>
          </p:nvPr>
        </p:nvSpPr>
        <p:spPr/>
        <p:txBody>
          <a:bodyPr/>
          <a:lstStyle/>
          <a:p>
            <a:fld id="{E30C6830-D649-4B77-98E8-78D9310F25A2}" type="slidenum">
              <a:rPr lang="en-US" smtClean="0"/>
              <a:pPr/>
              <a:t>13</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Face-to-face interviews can be useful to HSBC. They enable the interviewers to monitor non-verbal communication, and create personal relationships with the candidates. They however, are labor intensive in terms of resource consumption, as they demand time, travel and logistics especially when it comes to applicants across the globe.</a:t>
            </a:r>
            <a:endParaRPr lang="en-US" dirty="0"/>
          </a:p>
        </p:txBody>
      </p:sp>
      <p:sp>
        <p:nvSpPr>
          <p:cNvPr id="4" name="Slide Number Placeholder 3"/>
          <p:cNvSpPr>
            <a:spLocks noGrp="1"/>
          </p:cNvSpPr>
          <p:nvPr>
            <p:ph type="sldNum" sz="quarter" idx="10"/>
          </p:nvPr>
        </p:nvSpPr>
        <p:spPr/>
        <p:txBody>
          <a:bodyPr/>
          <a:lstStyle/>
          <a:p>
            <a:fld id="{E30C6830-D649-4B77-98E8-78D9310F25A2}" type="slidenum">
              <a:rPr lang="en-US" smtClean="0"/>
              <a:pPr/>
              <a:t>14</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Online interviews provide HSBC with efficiency and flexibility, and access to a larger talent pool at a lower cost of recruitment expenses on the international scale. However, technical hitches and poor interpersonal interaction can cause problems especially when filtering applicants to fill sensitive jobs like financial analysts.</a:t>
            </a:r>
            <a:endParaRPr lang="en-US" dirty="0"/>
          </a:p>
        </p:txBody>
      </p:sp>
      <p:sp>
        <p:nvSpPr>
          <p:cNvPr id="4" name="Slide Number Placeholder 3"/>
          <p:cNvSpPr>
            <a:spLocks noGrp="1"/>
          </p:cNvSpPr>
          <p:nvPr>
            <p:ph type="sldNum" sz="quarter" idx="10"/>
          </p:nvPr>
        </p:nvSpPr>
        <p:spPr/>
        <p:txBody>
          <a:bodyPr/>
          <a:lstStyle/>
          <a:p>
            <a:fld id="{E30C6830-D649-4B77-98E8-78D9310F25A2}" type="slidenum">
              <a:rPr lang="en-US" smtClean="0"/>
              <a:pPr/>
              <a:t>15</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most suitable interview model to use in HSBC is a hybrid interview model. Initial screening stages can be implemented using virtual methods, which are more efficient, and final stages should be implemented in-person, as they give a better understanding of the </a:t>
            </a:r>
            <a:r>
              <a:rPr lang="en-US" sz="1200" b="0" i="0" u="none" strike="noStrike" kern="1200" dirty="0" err="1">
                <a:solidFill>
                  <a:schemeClr val="tx1"/>
                </a:solidFill>
                <a:latin typeface="+mn-lt"/>
                <a:ea typeface="+mn-ea"/>
                <a:cs typeface="+mn-cs"/>
              </a:rPr>
              <a:t>behaviour</a:t>
            </a:r>
            <a:r>
              <a:rPr lang="en-US" sz="1200" b="0" i="0" u="none" strike="noStrike" kern="1200" dirty="0">
                <a:solidFill>
                  <a:schemeClr val="tx1"/>
                </a:solidFill>
                <a:latin typeface="+mn-lt"/>
                <a:ea typeface="+mn-ea"/>
                <a:cs typeface="+mn-cs"/>
              </a:rPr>
              <a:t> and commitment of the candidates.</a:t>
            </a:r>
            <a:r>
              <a:rPr lang="en-US" sz="1200" b="1" i="0" u="none" strike="noStrike" kern="1200" dirty="0">
                <a:solidFill>
                  <a:schemeClr val="tx1"/>
                </a:solidFill>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E30C6830-D649-4B77-98E8-78D9310F25A2}" type="slidenum">
              <a:rPr lang="en-US" smtClean="0"/>
              <a:pPr/>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2204228F-624C-4328-BA5B-148FE5D2012C}" type="datetimeFigureOut">
              <a:rPr lang="en-US" smtClean="0"/>
              <a:pPr/>
              <a:t>10/11/25</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23FEC1B1-7256-4D19-9B90-3F956B8FADA2}"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204228F-624C-4328-BA5B-148FE5D2012C}" type="datetimeFigureOut">
              <a:rPr lang="en-US" smtClean="0"/>
              <a:pPr/>
              <a:t>10/11/25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FEC1B1-7256-4D19-9B90-3F956B8FADA2}"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2204228F-624C-4328-BA5B-148FE5D2012C}" type="datetimeFigureOut">
              <a:rPr lang="en-US" smtClean="0"/>
              <a:pPr/>
              <a:t>10/11/25</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p>
            <a:fld id="{23FEC1B1-7256-4D19-9B90-3F956B8FADA2}"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204228F-624C-4328-BA5B-148FE5D2012C}" type="datetimeFigureOut">
              <a:rPr lang="en-US" smtClean="0"/>
              <a:pPr/>
              <a:t>10/11/25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FEC1B1-7256-4D19-9B90-3F956B8FADA2}"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204228F-624C-4328-BA5B-148FE5D2012C}" type="datetimeFigureOut">
              <a:rPr lang="en-US" smtClean="0"/>
              <a:pPr/>
              <a:t>10/11/25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3FEC1B1-7256-4D19-9B90-3F956B8FADA2}"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2204228F-624C-4328-BA5B-148FE5D2012C}" type="datetimeFigureOut">
              <a:rPr lang="en-US" smtClean="0"/>
              <a:pPr/>
              <a:t>10/11/25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3FEC1B1-7256-4D19-9B90-3F956B8FADA2}"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2204228F-624C-4328-BA5B-148FE5D2012C}" type="datetimeFigureOut">
              <a:rPr lang="en-US" smtClean="0"/>
              <a:pPr/>
              <a:t>10/11/25</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p>
            <a:fld id="{23FEC1B1-7256-4D19-9B90-3F956B8FADA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204228F-624C-4328-BA5B-148FE5D2012C}" type="datetimeFigureOut">
              <a:rPr lang="en-US" smtClean="0"/>
              <a:pPr/>
              <a:t>10/11/25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FEC1B1-7256-4D19-9B90-3F956B8FADA2}"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2204228F-624C-4328-BA5B-148FE5D2012C}" type="datetimeFigureOut">
              <a:rPr lang="en-US" smtClean="0"/>
              <a:pPr/>
              <a:t>10/11/25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FEC1B1-7256-4D19-9B90-3F956B8FADA2}"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204228F-624C-4328-BA5B-148FE5D2012C}" type="datetimeFigureOut">
              <a:rPr lang="en-US" smtClean="0"/>
              <a:pPr/>
              <a:t>10/11/25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FEC1B1-7256-4D19-9B90-3F956B8FADA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2204228F-624C-4328-BA5B-148FE5D2012C}" type="datetimeFigureOut">
              <a:rPr lang="en-US" smtClean="0"/>
              <a:pPr/>
              <a:t>10/11/25</a:t>
            </a:fld>
            <a:endParaRPr lang="en-US"/>
          </a:p>
        </p:txBody>
      </p:sp>
      <p:sp>
        <p:nvSpPr>
          <p:cNvPr id="5" name="Footer Placeholder 4"/>
          <p:cNvSpPr>
            <a:spLocks noGrp="1"/>
          </p:cNvSpPr>
          <p:nvPr>
            <p:ph type="ftr" sz="quarter" idx="11"/>
          </p:nvPr>
        </p:nvSpPr>
        <p:spPr>
          <a:xfrm>
            <a:off x="457200" y="6556248"/>
            <a:ext cx="3657600" cy="228600"/>
          </a:xfrm>
        </p:spPr>
        <p:txBody>
          <a:bodyPr/>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23FEC1B1-7256-4D19-9B90-3F956B8FADA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2204228F-624C-4328-BA5B-148FE5D2012C}" type="datetimeFigureOut">
              <a:rPr lang="en-US" smtClean="0"/>
              <a:pPr/>
              <a:t>10/11/25</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23FEC1B1-7256-4D19-9B90-3F956B8FADA2}"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hsbc.com/who-we-are/our-markets" TargetMode="External"/><Relationship Id="rId4" Type="http://schemas.openxmlformats.org/officeDocument/2006/relationships/hyperlink" Target="https://www.bloomberg.com/news/articles/2025-08-08/hsbc-takes-new-canary-wharf-office-alongside-downsized-city-hq"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hsbc.com/who-we-are/our-markets" TargetMode="External"/><Relationship Id="rId2" Type="http://schemas.openxmlformats.org/officeDocument/2006/relationships/hyperlink" Target="https://www.bloomberg.com/news/articles/2025-08-08/hsbc-takes-new-canary-wharf-office-alongside-downsized-city-hq"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915817" y="2690336"/>
            <a:ext cx="5508104" cy="1477328"/>
          </a:xfrm>
          <a:prstGeom prst="rect">
            <a:avLst/>
          </a:prstGeom>
        </p:spPr>
        <p:txBody>
          <a:bodyPr wrap="square">
            <a:spAutoFit/>
          </a:bodyPr>
          <a:lstStyle/>
          <a:p>
            <a:pPr algn="ctr"/>
            <a:endParaRPr lang="en-US" sz="3000" b="1" dirty="0">
              <a:solidFill>
                <a:schemeClr val="bg1"/>
              </a:solidFill>
              <a:latin typeface="Times New Roman" pitchFamily="18" charset="0"/>
              <a:cs typeface="Times New Roman" pitchFamily="18" charset="0"/>
            </a:endParaRPr>
          </a:p>
          <a:p>
            <a:pPr algn="ctr"/>
            <a:r>
              <a:rPr lang="en-US" sz="3000" b="1" dirty="0">
                <a:solidFill>
                  <a:schemeClr val="bg1"/>
                </a:solidFill>
                <a:latin typeface="Times New Roman" pitchFamily="18" charset="0"/>
                <a:cs typeface="Times New Roman" pitchFamily="18" charset="0"/>
              </a:rPr>
              <a:t>Student Name: </a:t>
            </a:r>
            <a:r>
              <a:rPr lang="en-US" sz="3000" b="1">
                <a:solidFill>
                  <a:schemeClr val="bg1"/>
                </a:solidFill>
                <a:latin typeface="Times New Roman" pitchFamily="18" charset="0"/>
                <a:cs typeface="Times New Roman" pitchFamily="18" charset="0"/>
              </a:rPr>
              <a:t>Halima Hussein Student </a:t>
            </a:r>
            <a:r>
              <a:rPr lang="en-US" sz="3000" b="1" dirty="0">
                <a:solidFill>
                  <a:schemeClr val="bg1"/>
                </a:solidFill>
                <a:latin typeface="Times New Roman" pitchFamily="18" charset="0"/>
                <a:cs typeface="Times New Roman" pitchFamily="18" charset="0"/>
              </a:rPr>
              <a:t>ID: 2409649</a:t>
            </a:r>
          </a:p>
        </p:txBody>
      </p:sp>
      <p:sp>
        <p:nvSpPr>
          <p:cNvPr id="5" name="TextBox 4">
            <a:extLst>
              <a:ext uri="{FF2B5EF4-FFF2-40B4-BE49-F238E27FC236}">
                <a16:creationId xmlns:a16="http://schemas.microsoft.com/office/drawing/2014/main" id="{9CC96D45-1477-0D6E-724F-1B1A14E47F94}"/>
              </a:ext>
            </a:extLst>
          </p:cNvPr>
          <p:cNvSpPr txBox="1"/>
          <p:nvPr/>
        </p:nvSpPr>
        <p:spPr>
          <a:xfrm>
            <a:off x="2915817" y="764704"/>
            <a:ext cx="5868144" cy="1569660"/>
          </a:xfrm>
          <a:prstGeom prst="rect">
            <a:avLst/>
          </a:prstGeom>
          <a:noFill/>
        </p:spPr>
        <p:txBody>
          <a:bodyPr wrap="square" rtlCol="0">
            <a:spAutoFit/>
          </a:bodyPr>
          <a:lstStyle/>
          <a:p>
            <a:r>
              <a:rPr lang="en-GB" sz="2400" b="1" dirty="0">
                <a:solidFill>
                  <a:schemeClr val="bg1"/>
                </a:solidFill>
              </a:rPr>
              <a:t>Programme: BA (Hons) Leadership and Management Skills for the Workplace</a:t>
            </a:r>
            <a:br>
              <a:rPr lang="en-GB" sz="2400" b="1" dirty="0">
                <a:solidFill>
                  <a:schemeClr val="bg1"/>
                </a:solidFill>
              </a:rPr>
            </a:br>
            <a:br>
              <a:rPr lang="en-GB" sz="2400" b="1" dirty="0">
                <a:solidFill>
                  <a:schemeClr val="bg1"/>
                </a:solidFill>
              </a:rPr>
            </a:br>
            <a:r>
              <a:rPr lang="en-GB" sz="2400" b="1" dirty="0">
                <a:solidFill>
                  <a:schemeClr val="bg1"/>
                </a:solidFill>
              </a:rPr>
              <a:t>Module code: LCLM5002</a:t>
            </a:r>
            <a:endParaRPr lang="en-US" sz="24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dirty="0">
                <a:solidFill>
                  <a:srgbClr val="FF0000"/>
                </a:solidFill>
                <a:latin typeface="Times New Roman" pitchFamily="18" charset="0"/>
                <a:cs typeface="Times New Roman" pitchFamily="18" charset="0"/>
              </a:rPr>
              <a:t>Table of contents</a:t>
            </a:r>
          </a:p>
        </p:txBody>
      </p:sp>
      <p:sp>
        <p:nvSpPr>
          <p:cNvPr id="3" name="Content Placeholder 2"/>
          <p:cNvSpPr>
            <a:spLocks noGrp="1"/>
          </p:cNvSpPr>
          <p:nvPr>
            <p:ph idx="1"/>
          </p:nvPr>
        </p:nvSpPr>
        <p:spPr/>
        <p:txBody>
          <a:bodyPr>
            <a:normAutofit/>
          </a:bodyPr>
          <a:lstStyle/>
          <a:p>
            <a:r>
              <a:rPr lang="en-US" sz="1600" b="1" dirty="0">
                <a:solidFill>
                  <a:srgbClr val="FF0000"/>
                </a:solidFill>
                <a:latin typeface="Times New Roman" pitchFamily="18" charset="0"/>
                <a:cs typeface="Times New Roman" pitchFamily="18" charset="0"/>
              </a:rPr>
              <a:t>Introduction</a:t>
            </a:r>
          </a:p>
          <a:p>
            <a:r>
              <a:rPr lang="en-US" sz="1600" b="1" dirty="0">
                <a:solidFill>
                  <a:srgbClr val="FF0000"/>
                </a:solidFill>
                <a:latin typeface="Times New Roman" pitchFamily="18" charset="0"/>
                <a:cs typeface="Times New Roman" pitchFamily="18" charset="0"/>
              </a:rPr>
              <a:t>Overview of HSBC</a:t>
            </a:r>
          </a:p>
          <a:p>
            <a:r>
              <a:rPr lang="en-US" sz="1600" b="1" dirty="0">
                <a:solidFill>
                  <a:srgbClr val="FF0000"/>
                </a:solidFill>
                <a:latin typeface="Times New Roman" pitchFamily="18" charset="0"/>
                <a:cs typeface="Times New Roman" pitchFamily="18" charset="0"/>
              </a:rPr>
              <a:t>Importance of Recruitment in Transformation</a:t>
            </a:r>
          </a:p>
          <a:p>
            <a:r>
              <a:rPr lang="en-US" sz="1600" b="1" dirty="0">
                <a:solidFill>
                  <a:srgbClr val="FF0000"/>
                </a:solidFill>
                <a:latin typeface="Times New Roman" pitchFamily="18" charset="0"/>
                <a:cs typeface="Times New Roman" pitchFamily="18" charset="0"/>
              </a:rPr>
              <a:t>Elaboration of Recruitment Processes</a:t>
            </a:r>
          </a:p>
          <a:p>
            <a:r>
              <a:rPr lang="en-US" sz="1600" b="1" dirty="0">
                <a:solidFill>
                  <a:srgbClr val="FF0000"/>
                </a:solidFill>
                <a:latin typeface="Times New Roman" pitchFamily="18" charset="0"/>
                <a:cs typeface="Times New Roman" pitchFamily="18" charset="0"/>
              </a:rPr>
              <a:t>Analysis of Job for Financial Analyst Position</a:t>
            </a:r>
          </a:p>
          <a:p>
            <a:r>
              <a:rPr lang="en-US" sz="1600" b="1" dirty="0">
                <a:solidFill>
                  <a:srgbClr val="FF0000"/>
                </a:solidFill>
                <a:latin typeface="Times New Roman" pitchFamily="18" charset="0"/>
                <a:cs typeface="Times New Roman" pitchFamily="18" charset="0"/>
              </a:rPr>
              <a:t>Job Description</a:t>
            </a:r>
          </a:p>
          <a:p>
            <a:r>
              <a:rPr lang="en-US" sz="1600" b="1" dirty="0">
                <a:solidFill>
                  <a:srgbClr val="FF0000"/>
                </a:solidFill>
                <a:latin typeface="Times New Roman" pitchFamily="18" charset="0"/>
                <a:cs typeface="Times New Roman" pitchFamily="18" charset="0"/>
              </a:rPr>
              <a:t>Person Specification</a:t>
            </a:r>
          </a:p>
          <a:p>
            <a:r>
              <a:rPr lang="en-US" sz="1600" b="1" dirty="0">
                <a:solidFill>
                  <a:srgbClr val="FF0000"/>
                </a:solidFill>
                <a:latin typeface="Times New Roman" pitchFamily="18" charset="0"/>
                <a:cs typeface="Times New Roman" pitchFamily="18" charset="0"/>
              </a:rPr>
              <a:t>Interview Type 1: Structured Interview</a:t>
            </a:r>
          </a:p>
          <a:p>
            <a:r>
              <a:rPr lang="en-US" sz="1600" b="1" dirty="0">
                <a:solidFill>
                  <a:srgbClr val="FF0000"/>
                </a:solidFill>
                <a:latin typeface="Times New Roman" pitchFamily="18" charset="0"/>
                <a:cs typeface="Times New Roman" pitchFamily="18" charset="0"/>
              </a:rPr>
              <a:t>Interview Type 2: Panel Interview</a:t>
            </a:r>
          </a:p>
          <a:p>
            <a:r>
              <a:rPr lang="en-US" sz="1600" b="1" dirty="0">
                <a:solidFill>
                  <a:srgbClr val="FF0000"/>
                </a:solidFill>
                <a:latin typeface="Times New Roman" pitchFamily="18" charset="0"/>
                <a:cs typeface="Times New Roman" pitchFamily="18" charset="0"/>
              </a:rPr>
              <a:t>Interview Type 3: Competency type Interview</a:t>
            </a:r>
          </a:p>
          <a:p>
            <a:r>
              <a:rPr lang="en-US" sz="1600" b="1" dirty="0">
                <a:solidFill>
                  <a:srgbClr val="FF0000"/>
                </a:solidFill>
                <a:latin typeface="Times New Roman" pitchFamily="18" charset="0"/>
                <a:cs typeface="Times New Roman" pitchFamily="18" charset="0"/>
              </a:rPr>
              <a:t>Assessment of Questioning Techniques</a:t>
            </a:r>
          </a:p>
          <a:p>
            <a:r>
              <a:rPr lang="en-US" sz="1600" b="1" dirty="0">
                <a:solidFill>
                  <a:srgbClr val="FF0000"/>
                </a:solidFill>
                <a:latin typeface="Times New Roman" pitchFamily="18" charset="0"/>
                <a:cs typeface="Times New Roman" pitchFamily="18" charset="0"/>
              </a:rPr>
              <a:t>Face-to-Face Interview</a:t>
            </a:r>
          </a:p>
          <a:p>
            <a:r>
              <a:rPr lang="en-US" sz="1600" b="1" dirty="0">
                <a:solidFill>
                  <a:srgbClr val="FF0000"/>
                </a:solidFill>
                <a:latin typeface="Times New Roman" pitchFamily="18" charset="0"/>
                <a:cs typeface="Times New Roman" pitchFamily="18" charset="0"/>
              </a:rPr>
              <a:t>Online Interview</a:t>
            </a:r>
          </a:p>
          <a:p>
            <a:r>
              <a:rPr lang="en-US" sz="1600" b="1" dirty="0">
                <a:solidFill>
                  <a:srgbClr val="FF0000"/>
                </a:solidFill>
                <a:latin typeface="Times New Roman" pitchFamily="18" charset="0"/>
                <a:cs typeface="Times New Roman" pitchFamily="18" charset="0"/>
              </a:rPr>
              <a:t>Critical Comparison</a:t>
            </a:r>
          </a:p>
          <a:p>
            <a:r>
              <a:rPr lang="en-US" sz="1600" b="1" dirty="0">
                <a:solidFill>
                  <a:srgbClr val="FF0000"/>
                </a:solidFill>
                <a:latin typeface="Times New Roman" pitchFamily="18" charset="0"/>
                <a:cs typeface="Times New Roman" pitchFamily="18" charset="0"/>
              </a:rPr>
              <a:t>Conclusion</a:t>
            </a:r>
            <a:endParaRPr lang="en-US" sz="1600" dirty="0">
              <a:solidFill>
                <a:srgbClr val="FF0000"/>
              </a:solidFill>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dirty="0">
                <a:solidFill>
                  <a:schemeClr val="tx1"/>
                </a:solidFill>
                <a:latin typeface="Times New Roman" pitchFamily="18" charset="0"/>
                <a:cs typeface="Times New Roman" pitchFamily="18" charset="0"/>
              </a:rPr>
              <a:t>Introduction </a:t>
            </a:r>
          </a:p>
        </p:txBody>
      </p:sp>
      <p:sp>
        <p:nvSpPr>
          <p:cNvPr id="3" name="Content Placeholder 2"/>
          <p:cNvSpPr>
            <a:spLocks noGrp="1"/>
          </p:cNvSpPr>
          <p:nvPr>
            <p:ph idx="1"/>
          </p:nvPr>
        </p:nvSpPr>
        <p:spPr/>
        <p:txBody>
          <a:bodyPr>
            <a:normAutofit/>
          </a:bodyPr>
          <a:lstStyle/>
          <a:p>
            <a:pPr algn="just">
              <a:lnSpc>
                <a:spcPct val="150000"/>
              </a:lnSpc>
            </a:pPr>
            <a:r>
              <a:rPr lang="en-US" sz="1500" dirty="0">
                <a:latin typeface="Times New Roman" pitchFamily="18" charset="0"/>
                <a:cs typeface="Times New Roman" pitchFamily="18" charset="0"/>
              </a:rPr>
              <a:t>Recruitment of right talents at the right time is crucial for ensuring organisational success of companies by the achievement of competitive advantages. The following presentation seeks to analyse the case of HSBC in terms of its recruiting of a financial analyst to support its digital transformation initiatives towards sustainable financing.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dirty="0">
                <a:solidFill>
                  <a:schemeClr val="tx1"/>
                </a:solidFill>
                <a:latin typeface="Times New Roman" pitchFamily="18" charset="0"/>
                <a:cs typeface="Times New Roman" pitchFamily="18" charset="0"/>
              </a:rPr>
              <a:t>Overview of HSBC</a:t>
            </a:r>
          </a:p>
        </p:txBody>
      </p:sp>
      <p:sp>
        <p:nvSpPr>
          <p:cNvPr id="3" name="Content Placeholder 2"/>
          <p:cNvSpPr>
            <a:spLocks noGrp="1"/>
          </p:cNvSpPr>
          <p:nvPr>
            <p:ph idx="1"/>
          </p:nvPr>
        </p:nvSpPr>
        <p:spPr>
          <a:xfrm>
            <a:off x="457200" y="1609416"/>
            <a:ext cx="3610744" cy="4846320"/>
          </a:xfrm>
        </p:spPr>
        <p:txBody>
          <a:bodyPr>
            <a:normAutofit/>
          </a:bodyPr>
          <a:lstStyle/>
          <a:p>
            <a:pPr fontAlgn="base">
              <a:lnSpc>
                <a:spcPct val="150000"/>
              </a:lnSpc>
            </a:pPr>
            <a:r>
              <a:rPr lang="en-US" sz="1500" dirty="0">
                <a:latin typeface="Times New Roman" pitchFamily="18" charset="0"/>
                <a:cs typeface="Times New Roman" pitchFamily="18" charset="0"/>
              </a:rPr>
              <a:t>HSBC is a global financial organisation that has its headquarters at Canary Wharf in London (Bloomberg, 2025).</a:t>
            </a:r>
          </a:p>
          <a:p>
            <a:pPr fontAlgn="base">
              <a:lnSpc>
                <a:spcPct val="150000"/>
              </a:lnSpc>
            </a:pPr>
            <a:r>
              <a:rPr lang="en-US" sz="1500" dirty="0">
                <a:latin typeface="Times New Roman" pitchFamily="18" charset="0"/>
                <a:cs typeface="Times New Roman" pitchFamily="18" charset="0"/>
              </a:rPr>
              <a:t>HSBC has operations in over 60 countries and maintains around 41 million customers worldwide (HSBC, 2025). </a:t>
            </a:r>
          </a:p>
          <a:p>
            <a:pPr fontAlgn="base">
              <a:lnSpc>
                <a:spcPct val="150000"/>
              </a:lnSpc>
            </a:pPr>
            <a:r>
              <a:rPr lang="en-US" sz="1500" dirty="0">
                <a:latin typeface="Times New Roman" pitchFamily="18" charset="0"/>
                <a:cs typeface="Times New Roman" pitchFamily="18" charset="0"/>
              </a:rPr>
              <a:t>At the present context, HSBC is strongly focusing on depicting sustainable financial operations and digital transformation to hone its management efficiency.</a:t>
            </a:r>
          </a:p>
        </p:txBody>
      </p:sp>
      <p:pic>
        <p:nvPicPr>
          <p:cNvPr id="31746" name="Picture 2" descr="HSBC launches new capital markets and advisory group"/>
          <p:cNvPicPr>
            <a:picLocks noChangeAspect="1" noChangeArrowheads="1"/>
          </p:cNvPicPr>
          <p:nvPr/>
        </p:nvPicPr>
        <p:blipFill>
          <a:blip r:embed="rId3" cstate="print"/>
          <a:srcRect/>
          <a:stretch>
            <a:fillRect/>
          </a:stretch>
        </p:blipFill>
        <p:spPr bwMode="auto">
          <a:xfrm>
            <a:off x="4499992" y="1916832"/>
            <a:ext cx="3200355" cy="3384376"/>
          </a:xfrm>
          <a:prstGeom prst="rect">
            <a:avLst/>
          </a:prstGeom>
          <a:noFill/>
        </p:spPr>
      </p:pic>
      <p:sp>
        <p:nvSpPr>
          <p:cNvPr id="5" name="Rectangle 4"/>
          <p:cNvSpPr/>
          <p:nvPr/>
        </p:nvSpPr>
        <p:spPr>
          <a:xfrm>
            <a:off x="3456384" y="5679539"/>
            <a:ext cx="4572000" cy="1061829"/>
          </a:xfrm>
          <a:prstGeom prst="rect">
            <a:avLst/>
          </a:prstGeom>
        </p:spPr>
        <p:txBody>
          <a:bodyPr>
            <a:spAutoFit/>
          </a:bodyPr>
          <a:lstStyle/>
          <a:p>
            <a:r>
              <a:rPr lang="en-US" sz="900" dirty="0">
                <a:solidFill>
                  <a:srgbClr val="FF0000"/>
                </a:solidFill>
                <a:latin typeface="+mj-lt"/>
              </a:rPr>
              <a:t>Bloomberg (2025). </a:t>
            </a:r>
            <a:r>
              <a:rPr lang="en-US" sz="900" i="1" dirty="0">
                <a:solidFill>
                  <a:srgbClr val="FF0000"/>
                </a:solidFill>
                <a:latin typeface="+mj-lt"/>
              </a:rPr>
              <a:t>HSBC Takes New Canary Wharf Office Alongside Downsized City HQ</a:t>
            </a:r>
            <a:r>
              <a:rPr lang="en-US" sz="900" dirty="0">
                <a:solidFill>
                  <a:srgbClr val="FF0000"/>
                </a:solidFill>
                <a:latin typeface="+mj-lt"/>
              </a:rPr>
              <a:t>. Available at: </a:t>
            </a:r>
            <a:r>
              <a:rPr lang="en-US" sz="900" u="sng" dirty="0">
                <a:solidFill>
                  <a:srgbClr val="FF0000"/>
                </a:solidFill>
                <a:latin typeface="+mj-lt"/>
                <a:hlinkClick r:id="rId4"/>
              </a:rPr>
              <a:t>https://www.bloomberg.com/news/articles/2025-08-08/hsbc-takes-new-canary-wharf-office-alongside-downsized-city-hq</a:t>
            </a:r>
            <a:r>
              <a:rPr lang="en-US" sz="900" dirty="0">
                <a:solidFill>
                  <a:srgbClr val="FF0000"/>
                </a:solidFill>
                <a:latin typeface="+mj-lt"/>
              </a:rPr>
              <a:t> (Accessed on: 04 September 2025).</a:t>
            </a:r>
          </a:p>
          <a:p>
            <a:r>
              <a:rPr lang="en-US" sz="900" dirty="0">
                <a:solidFill>
                  <a:srgbClr val="FF0000"/>
                </a:solidFill>
                <a:latin typeface="+mj-lt"/>
              </a:rPr>
              <a:t>HSBC (2025). </a:t>
            </a:r>
            <a:r>
              <a:rPr lang="en-US" sz="900" i="1" dirty="0">
                <a:solidFill>
                  <a:srgbClr val="FF0000"/>
                </a:solidFill>
                <a:latin typeface="+mj-lt"/>
              </a:rPr>
              <a:t>Our markets Connecting customers to opportunities worldwide</a:t>
            </a:r>
            <a:r>
              <a:rPr lang="en-US" sz="900" dirty="0">
                <a:solidFill>
                  <a:srgbClr val="FF0000"/>
                </a:solidFill>
                <a:latin typeface="+mj-lt"/>
              </a:rPr>
              <a:t>. Available at: </a:t>
            </a:r>
            <a:r>
              <a:rPr lang="en-US" sz="900" u="sng" dirty="0">
                <a:solidFill>
                  <a:srgbClr val="FF0000"/>
                </a:solidFill>
                <a:latin typeface="+mj-lt"/>
                <a:hlinkClick r:id="rId5"/>
              </a:rPr>
              <a:t>https://www.hsbc.com/who-we-are/our-markets</a:t>
            </a:r>
            <a:r>
              <a:rPr lang="en-US" sz="900" dirty="0">
                <a:solidFill>
                  <a:srgbClr val="FF0000"/>
                </a:solidFill>
                <a:latin typeface="+mj-lt"/>
              </a:rPr>
              <a:t> (Accessed on: 04 September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cap="none" dirty="0">
                <a:solidFill>
                  <a:schemeClr val="tx1"/>
                </a:solidFill>
                <a:latin typeface="Times New Roman" pitchFamily="18" charset="0"/>
                <a:cs typeface="Times New Roman" pitchFamily="18" charset="0"/>
              </a:rPr>
              <a:t>IMPORTANCE OF RECRUITMENT IN TRANSFORMATION</a:t>
            </a:r>
          </a:p>
        </p:txBody>
      </p:sp>
      <p:sp>
        <p:nvSpPr>
          <p:cNvPr id="3" name="Content Placeholder 2"/>
          <p:cNvSpPr>
            <a:spLocks noGrp="1"/>
          </p:cNvSpPr>
          <p:nvPr>
            <p:ph idx="1"/>
          </p:nvPr>
        </p:nvSpPr>
        <p:spPr>
          <a:xfrm>
            <a:off x="3995936" y="1609416"/>
            <a:ext cx="3700264" cy="4846320"/>
          </a:xfrm>
        </p:spPr>
        <p:txBody>
          <a:bodyPr>
            <a:normAutofit/>
          </a:bodyPr>
          <a:lstStyle/>
          <a:p>
            <a:pPr fontAlgn="base">
              <a:lnSpc>
                <a:spcPct val="150000"/>
              </a:lnSpc>
            </a:pPr>
            <a:r>
              <a:rPr lang="en-US" sz="1500" dirty="0">
                <a:latin typeface="Times New Roman" pitchFamily="18" charset="0"/>
                <a:cs typeface="Times New Roman" pitchFamily="18" charset="0"/>
              </a:rPr>
              <a:t>Effective recruitment of skilled individuals can be effective in aligning the skillsets of employees with the objectives of organisational projects to achieve long-term business growth. </a:t>
            </a:r>
          </a:p>
          <a:p>
            <a:pPr fontAlgn="base">
              <a:lnSpc>
                <a:spcPct val="150000"/>
              </a:lnSpc>
            </a:pPr>
            <a:r>
              <a:rPr lang="en-US" sz="1500" dirty="0">
                <a:latin typeface="Times New Roman" pitchFamily="18" charset="0"/>
                <a:cs typeface="Times New Roman" pitchFamily="18" charset="0"/>
              </a:rPr>
              <a:t>Recruiting value-driven employees can </a:t>
            </a:r>
            <a:r>
              <a:rPr lang="en-US" sz="1500" dirty="0" err="1">
                <a:latin typeface="Times New Roman" pitchFamily="18" charset="0"/>
                <a:cs typeface="Times New Roman" pitchFamily="18" charset="0"/>
              </a:rPr>
              <a:t>maximise</a:t>
            </a:r>
            <a:r>
              <a:rPr lang="en-US" sz="1500" dirty="0">
                <a:latin typeface="Times New Roman" pitchFamily="18" charset="0"/>
                <a:cs typeface="Times New Roman" pitchFamily="18" charset="0"/>
              </a:rPr>
              <a:t> the organisational culture to ensure productive outcomes from firms (Lutz and </a:t>
            </a:r>
            <a:r>
              <a:rPr lang="en-US" sz="1500" dirty="0" err="1">
                <a:latin typeface="Times New Roman" pitchFamily="18" charset="0"/>
                <a:cs typeface="Times New Roman" pitchFamily="18" charset="0"/>
              </a:rPr>
              <a:t>Nummer</a:t>
            </a:r>
            <a:r>
              <a:rPr lang="en-US" sz="1500" dirty="0">
                <a:latin typeface="Times New Roman" pitchFamily="18" charset="0"/>
                <a:cs typeface="Times New Roman" pitchFamily="18" charset="0"/>
              </a:rPr>
              <a:t>, 2023).</a:t>
            </a:r>
          </a:p>
          <a:p>
            <a:pPr fontAlgn="base">
              <a:lnSpc>
                <a:spcPct val="150000"/>
              </a:lnSpc>
            </a:pPr>
            <a:r>
              <a:rPr lang="en-US" sz="1500" dirty="0">
                <a:latin typeface="Times New Roman" pitchFamily="18" charset="0"/>
                <a:cs typeface="Times New Roman" pitchFamily="18" charset="0"/>
              </a:rPr>
              <a:t>Recruiting a financial analyst can support the use of digital tools and maintain compliance in HSBC to ensure developed managerial outcomes for the organisation.</a:t>
            </a:r>
          </a:p>
        </p:txBody>
      </p:sp>
      <p:pic>
        <p:nvPicPr>
          <p:cNvPr id="28673" name="Picture 1"/>
          <p:cNvPicPr>
            <a:picLocks noChangeAspect="1" noChangeArrowheads="1"/>
          </p:cNvPicPr>
          <p:nvPr/>
        </p:nvPicPr>
        <p:blipFill>
          <a:blip r:embed="rId3" cstate="print"/>
          <a:srcRect/>
          <a:stretch>
            <a:fillRect/>
          </a:stretch>
        </p:blipFill>
        <p:spPr bwMode="auto">
          <a:xfrm>
            <a:off x="467544" y="2060848"/>
            <a:ext cx="3393442" cy="3312368"/>
          </a:xfrm>
          <a:prstGeom prst="rect">
            <a:avLst/>
          </a:prstGeom>
          <a:noFill/>
          <a:ln w="9525">
            <a:noFill/>
            <a:miter lim="800000"/>
            <a:headEnd/>
            <a:tailEnd/>
          </a:ln>
          <a:effectLst/>
        </p:spPr>
      </p:pic>
      <p:sp>
        <p:nvSpPr>
          <p:cNvPr id="5" name="Rectangle 4"/>
          <p:cNvSpPr/>
          <p:nvPr/>
        </p:nvSpPr>
        <p:spPr>
          <a:xfrm>
            <a:off x="395536" y="5805264"/>
            <a:ext cx="3456384" cy="784830"/>
          </a:xfrm>
          <a:prstGeom prst="rect">
            <a:avLst/>
          </a:prstGeom>
        </p:spPr>
        <p:txBody>
          <a:bodyPr wrap="square">
            <a:spAutoFit/>
          </a:bodyPr>
          <a:lstStyle/>
          <a:p>
            <a:r>
              <a:rPr lang="en-US" sz="900" dirty="0">
                <a:solidFill>
                  <a:srgbClr val="FF0000"/>
                </a:solidFill>
                <a:latin typeface="Times New Roman" pitchFamily="18" charset="0"/>
                <a:cs typeface="Times New Roman" pitchFamily="18" charset="0"/>
              </a:rPr>
              <a:t>Lutz, H.J. and </a:t>
            </a:r>
            <a:r>
              <a:rPr lang="en-US" sz="900" dirty="0" err="1">
                <a:solidFill>
                  <a:srgbClr val="FF0000"/>
                </a:solidFill>
                <a:latin typeface="Times New Roman" pitchFamily="18" charset="0"/>
                <a:cs typeface="Times New Roman" pitchFamily="18" charset="0"/>
              </a:rPr>
              <a:t>Nummer</a:t>
            </a:r>
            <a:r>
              <a:rPr lang="en-US" sz="900" dirty="0">
                <a:solidFill>
                  <a:srgbClr val="FF0000"/>
                </a:solidFill>
                <a:latin typeface="Times New Roman" pitchFamily="18" charset="0"/>
                <a:cs typeface="Times New Roman" pitchFamily="18" charset="0"/>
              </a:rPr>
              <a:t>, D., (2023). Organizational Behavior and Values as Principles of Integrated, Value-Driven Leadership. In </a:t>
            </a:r>
            <a:r>
              <a:rPr lang="en-US" sz="900" i="1" dirty="0">
                <a:solidFill>
                  <a:srgbClr val="FF0000"/>
                </a:solidFill>
                <a:latin typeface="Times New Roman" pitchFamily="18" charset="0"/>
                <a:cs typeface="Times New Roman" pitchFamily="18" charset="0"/>
              </a:rPr>
              <a:t>Value-Oriented Leadership in Theory and Practice: Concepts-Study Results-Practical Insights</a:t>
            </a:r>
            <a:r>
              <a:rPr lang="en-US" sz="900" dirty="0">
                <a:solidFill>
                  <a:srgbClr val="FF0000"/>
                </a:solidFill>
                <a:latin typeface="Times New Roman" pitchFamily="18" charset="0"/>
                <a:cs typeface="Times New Roman" pitchFamily="18" charset="0"/>
              </a:rPr>
              <a:t> (pp. 127-150). Berlin, Heidelberg: Springer Berlin Heidelberg.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dirty="0">
                <a:solidFill>
                  <a:schemeClr val="tx1"/>
                </a:solidFill>
                <a:latin typeface="Times New Roman" pitchFamily="18" charset="0"/>
                <a:cs typeface="Times New Roman" pitchFamily="18" charset="0"/>
              </a:rPr>
              <a:t>Elaboration of Recruitment Processes</a:t>
            </a:r>
          </a:p>
        </p:txBody>
      </p:sp>
      <p:sp>
        <p:nvSpPr>
          <p:cNvPr id="3" name="Content Placeholder 2"/>
          <p:cNvSpPr>
            <a:spLocks noGrp="1"/>
          </p:cNvSpPr>
          <p:nvPr>
            <p:ph idx="1"/>
          </p:nvPr>
        </p:nvSpPr>
        <p:spPr>
          <a:xfrm>
            <a:off x="457200" y="1609416"/>
            <a:ext cx="3682752" cy="4846320"/>
          </a:xfrm>
        </p:spPr>
        <p:txBody>
          <a:bodyPr>
            <a:normAutofit/>
          </a:bodyPr>
          <a:lstStyle/>
          <a:p>
            <a:pPr fontAlgn="base">
              <a:lnSpc>
                <a:spcPct val="150000"/>
              </a:lnSpc>
            </a:pPr>
            <a:r>
              <a:rPr lang="en-US" sz="1500" dirty="0">
                <a:latin typeface="Times New Roman" pitchFamily="18" charset="0"/>
                <a:cs typeface="Times New Roman" pitchFamily="18" charset="0"/>
              </a:rPr>
              <a:t>Logical job analysis can result in developed clarity regarding job roles to make job selection processes easy. </a:t>
            </a:r>
          </a:p>
          <a:p>
            <a:pPr fontAlgn="base">
              <a:lnSpc>
                <a:spcPct val="150000"/>
              </a:lnSpc>
            </a:pPr>
            <a:r>
              <a:rPr lang="en-US" sz="1500" dirty="0">
                <a:latin typeface="Times New Roman" pitchFamily="18" charset="0"/>
                <a:cs typeface="Times New Roman" pitchFamily="18" charset="0"/>
              </a:rPr>
              <a:t>On the other hand, effective job description can significantly assist in outlining the responsibilities related to respective jobs to make the recruitment process streamlined.</a:t>
            </a:r>
          </a:p>
          <a:p>
            <a:pPr>
              <a:lnSpc>
                <a:spcPct val="150000"/>
              </a:lnSpc>
            </a:pPr>
            <a:r>
              <a:rPr lang="en-US" sz="1500" dirty="0">
                <a:latin typeface="Times New Roman" pitchFamily="18" charset="0"/>
                <a:cs typeface="Times New Roman" pitchFamily="18" charset="0"/>
              </a:rPr>
              <a:t>Person specification in recruitment is generally used for elaborating the desired attributes and skills of individuals (Van </a:t>
            </a:r>
            <a:r>
              <a:rPr lang="en-US" sz="1500" dirty="0" err="1">
                <a:latin typeface="Times New Roman" pitchFamily="18" charset="0"/>
                <a:cs typeface="Times New Roman" pitchFamily="18" charset="0"/>
              </a:rPr>
              <a:t>Iddekinge</a:t>
            </a:r>
            <a:r>
              <a:rPr lang="en-US" sz="1500" dirty="0">
                <a:latin typeface="Times New Roman" pitchFamily="18" charset="0"/>
                <a:cs typeface="Times New Roman" pitchFamily="18" charset="0"/>
              </a:rPr>
              <a:t> </a:t>
            </a:r>
            <a:r>
              <a:rPr lang="en-US" sz="1500" i="1" dirty="0">
                <a:latin typeface="Times New Roman" pitchFamily="18" charset="0"/>
                <a:cs typeface="Times New Roman" pitchFamily="18" charset="0"/>
              </a:rPr>
              <a:t>et al.</a:t>
            </a:r>
            <a:r>
              <a:rPr lang="en-US" sz="1500" dirty="0">
                <a:latin typeface="Times New Roman" pitchFamily="18" charset="0"/>
                <a:cs typeface="Times New Roman" pitchFamily="18" charset="0"/>
              </a:rPr>
              <a:t> 2023).</a:t>
            </a:r>
          </a:p>
        </p:txBody>
      </p:sp>
      <p:pic>
        <p:nvPicPr>
          <p:cNvPr id="26626" name="Picture 2"/>
          <p:cNvPicPr>
            <a:picLocks noChangeAspect="1" noChangeArrowheads="1"/>
          </p:cNvPicPr>
          <p:nvPr/>
        </p:nvPicPr>
        <p:blipFill>
          <a:blip r:embed="rId3" cstate="print"/>
          <a:srcRect/>
          <a:stretch>
            <a:fillRect/>
          </a:stretch>
        </p:blipFill>
        <p:spPr bwMode="auto">
          <a:xfrm>
            <a:off x="4139952" y="1871018"/>
            <a:ext cx="3669050" cy="3646214"/>
          </a:xfrm>
          <a:prstGeom prst="rect">
            <a:avLst/>
          </a:prstGeom>
          <a:noFill/>
          <a:ln w="9525">
            <a:noFill/>
            <a:miter lim="800000"/>
            <a:headEnd/>
            <a:tailEnd/>
          </a:ln>
          <a:effectLst/>
        </p:spPr>
      </p:pic>
      <p:sp>
        <p:nvSpPr>
          <p:cNvPr id="5" name="Rectangle 4"/>
          <p:cNvSpPr/>
          <p:nvPr/>
        </p:nvSpPr>
        <p:spPr>
          <a:xfrm>
            <a:off x="3419872" y="6021288"/>
            <a:ext cx="4572000" cy="507831"/>
          </a:xfrm>
          <a:prstGeom prst="rect">
            <a:avLst/>
          </a:prstGeom>
        </p:spPr>
        <p:txBody>
          <a:bodyPr>
            <a:spAutoFit/>
          </a:bodyPr>
          <a:lstStyle/>
          <a:p>
            <a:r>
              <a:rPr lang="en-US" sz="900" dirty="0">
                <a:solidFill>
                  <a:srgbClr val="FF0000"/>
                </a:solidFill>
                <a:latin typeface="Times New Roman" pitchFamily="18" charset="0"/>
                <a:cs typeface="Times New Roman" pitchFamily="18" charset="0"/>
              </a:rPr>
              <a:t>Van </a:t>
            </a:r>
            <a:r>
              <a:rPr lang="en-US" sz="900" dirty="0" err="1">
                <a:solidFill>
                  <a:srgbClr val="FF0000"/>
                </a:solidFill>
                <a:latin typeface="Times New Roman" pitchFamily="18" charset="0"/>
                <a:cs typeface="Times New Roman" pitchFamily="18" charset="0"/>
              </a:rPr>
              <a:t>Iddekinge</a:t>
            </a:r>
            <a:r>
              <a:rPr lang="en-US" sz="900" dirty="0">
                <a:solidFill>
                  <a:srgbClr val="FF0000"/>
                </a:solidFill>
                <a:latin typeface="Times New Roman" pitchFamily="18" charset="0"/>
                <a:cs typeface="Times New Roman" pitchFamily="18" charset="0"/>
              </a:rPr>
              <a:t>, C.H., </a:t>
            </a:r>
            <a:r>
              <a:rPr lang="en-US" sz="900" dirty="0" err="1">
                <a:solidFill>
                  <a:srgbClr val="FF0000"/>
                </a:solidFill>
                <a:latin typeface="Times New Roman" pitchFamily="18" charset="0"/>
                <a:cs typeface="Times New Roman" pitchFamily="18" charset="0"/>
              </a:rPr>
              <a:t>Lievens</a:t>
            </a:r>
            <a:r>
              <a:rPr lang="en-US" sz="900" dirty="0">
                <a:solidFill>
                  <a:srgbClr val="FF0000"/>
                </a:solidFill>
                <a:latin typeface="Times New Roman" pitchFamily="18" charset="0"/>
                <a:cs typeface="Times New Roman" pitchFamily="18" charset="0"/>
              </a:rPr>
              <a:t>, F. and </a:t>
            </a:r>
            <a:r>
              <a:rPr lang="en-US" sz="900" dirty="0" err="1">
                <a:solidFill>
                  <a:srgbClr val="FF0000"/>
                </a:solidFill>
                <a:latin typeface="Times New Roman" pitchFamily="18" charset="0"/>
                <a:cs typeface="Times New Roman" pitchFamily="18" charset="0"/>
              </a:rPr>
              <a:t>Sackett</a:t>
            </a:r>
            <a:r>
              <a:rPr lang="en-US" sz="900" dirty="0">
                <a:solidFill>
                  <a:srgbClr val="FF0000"/>
                </a:solidFill>
                <a:latin typeface="Times New Roman" pitchFamily="18" charset="0"/>
                <a:cs typeface="Times New Roman" pitchFamily="18" charset="0"/>
              </a:rPr>
              <a:t>, P.R., (2023). Personnel selection: A review of ways to maximize validity, diversity, and the applicant experience. </a:t>
            </a:r>
            <a:r>
              <a:rPr lang="en-US" sz="900" i="1" dirty="0">
                <a:solidFill>
                  <a:srgbClr val="FF0000"/>
                </a:solidFill>
                <a:latin typeface="Times New Roman" pitchFamily="18" charset="0"/>
                <a:cs typeface="Times New Roman" pitchFamily="18" charset="0"/>
              </a:rPr>
              <a:t>Personnel psychology</a:t>
            </a:r>
            <a:r>
              <a:rPr lang="en-US" sz="900" dirty="0">
                <a:solidFill>
                  <a:srgbClr val="FF0000"/>
                </a:solidFill>
                <a:latin typeface="Times New Roman" pitchFamily="18" charset="0"/>
                <a:cs typeface="Times New Roman" pitchFamily="18" charset="0"/>
              </a:rPr>
              <a:t>, 76(2), pp.651-686.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dirty="0">
                <a:solidFill>
                  <a:schemeClr val="tx1"/>
                </a:solidFill>
                <a:latin typeface="Times New Roman" pitchFamily="18" charset="0"/>
                <a:cs typeface="Times New Roman" pitchFamily="18" charset="0"/>
              </a:rPr>
              <a:t>Analysis of Job for Financial Analyst Position</a:t>
            </a:r>
          </a:p>
        </p:txBody>
      </p:sp>
      <p:sp>
        <p:nvSpPr>
          <p:cNvPr id="3" name="Content Placeholder 2"/>
          <p:cNvSpPr>
            <a:spLocks noGrp="1"/>
          </p:cNvSpPr>
          <p:nvPr>
            <p:ph idx="1"/>
          </p:nvPr>
        </p:nvSpPr>
        <p:spPr>
          <a:xfrm>
            <a:off x="4067944" y="1609416"/>
            <a:ext cx="3628256" cy="4846320"/>
          </a:xfrm>
        </p:spPr>
        <p:txBody>
          <a:bodyPr>
            <a:normAutofit/>
          </a:bodyPr>
          <a:lstStyle/>
          <a:p>
            <a:pPr fontAlgn="base">
              <a:lnSpc>
                <a:spcPct val="150000"/>
              </a:lnSpc>
            </a:pPr>
            <a:r>
              <a:rPr lang="en-US" sz="1500" dirty="0">
                <a:latin typeface="Times New Roman" pitchFamily="18" charset="0"/>
                <a:cs typeface="Times New Roman" pitchFamily="18" charset="0"/>
              </a:rPr>
              <a:t>The role of financial analyst includes </a:t>
            </a:r>
            <a:r>
              <a:rPr lang="en-US" sz="1500" dirty="0" err="1">
                <a:latin typeface="Times New Roman" pitchFamily="18" charset="0"/>
                <a:cs typeface="Times New Roman" pitchFamily="18" charset="0"/>
              </a:rPr>
              <a:t>recognising</a:t>
            </a:r>
            <a:r>
              <a:rPr lang="en-US" sz="1500" dirty="0">
                <a:latin typeface="Times New Roman" pitchFamily="18" charset="0"/>
                <a:cs typeface="Times New Roman" pitchFamily="18" charset="0"/>
              </a:rPr>
              <a:t> tasks such as making financial forecasts, and carrying out risk assessments (Joshi, 2025).</a:t>
            </a:r>
            <a:endParaRPr lang="en-US" sz="1500" b="1" dirty="0">
              <a:latin typeface="Times New Roman" pitchFamily="18" charset="0"/>
              <a:cs typeface="Times New Roman" pitchFamily="18" charset="0"/>
            </a:endParaRPr>
          </a:p>
          <a:p>
            <a:pPr fontAlgn="base">
              <a:lnSpc>
                <a:spcPct val="150000"/>
              </a:lnSpc>
            </a:pPr>
            <a:r>
              <a:rPr lang="en-US" sz="1500" dirty="0">
                <a:latin typeface="Times New Roman" pitchFamily="18" charset="0"/>
                <a:cs typeface="Times New Roman" pitchFamily="18" charset="0"/>
              </a:rPr>
              <a:t>It is crucial for financial analysts to align their sets of skills with the evolving requirements of the banking sector to maintain their relevance in the financial field.</a:t>
            </a:r>
            <a:endParaRPr lang="en-US" sz="1500" b="1" dirty="0">
              <a:latin typeface="Times New Roman" pitchFamily="18" charset="0"/>
              <a:cs typeface="Times New Roman" pitchFamily="18" charset="0"/>
            </a:endParaRPr>
          </a:p>
          <a:p>
            <a:pPr fontAlgn="base">
              <a:lnSpc>
                <a:spcPct val="150000"/>
              </a:lnSpc>
            </a:pPr>
            <a:r>
              <a:rPr lang="en-US" sz="1500" dirty="0">
                <a:latin typeface="Times New Roman" pitchFamily="18" charset="0"/>
                <a:cs typeface="Times New Roman" pitchFamily="18" charset="0"/>
              </a:rPr>
              <a:t>Job analysis can be contemplated as an accountable method to lay establishments for developing job description. </a:t>
            </a:r>
            <a:endParaRPr lang="en-US" sz="1500" b="1" dirty="0">
              <a:latin typeface="Times New Roman" pitchFamily="18" charset="0"/>
              <a:cs typeface="Times New Roman" pitchFamily="18" charset="0"/>
            </a:endParaRPr>
          </a:p>
          <a:p>
            <a:pPr>
              <a:lnSpc>
                <a:spcPct val="150000"/>
              </a:lnSpc>
            </a:pPr>
            <a:endParaRPr lang="en-US" sz="1500" dirty="0">
              <a:latin typeface="Times New Roman" pitchFamily="18" charset="0"/>
              <a:cs typeface="Times New Roman" pitchFamily="18" charset="0"/>
            </a:endParaRPr>
          </a:p>
        </p:txBody>
      </p:sp>
      <p:pic>
        <p:nvPicPr>
          <p:cNvPr id="24577" name="Picture 1"/>
          <p:cNvPicPr>
            <a:picLocks noChangeAspect="1" noChangeArrowheads="1"/>
          </p:cNvPicPr>
          <p:nvPr/>
        </p:nvPicPr>
        <p:blipFill>
          <a:blip r:embed="rId3" cstate="print"/>
          <a:srcRect/>
          <a:stretch>
            <a:fillRect/>
          </a:stretch>
        </p:blipFill>
        <p:spPr bwMode="auto">
          <a:xfrm>
            <a:off x="395536" y="1916832"/>
            <a:ext cx="3744416" cy="3556316"/>
          </a:xfrm>
          <a:prstGeom prst="rect">
            <a:avLst/>
          </a:prstGeom>
          <a:noFill/>
          <a:ln w="9525">
            <a:noFill/>
            <a:miter lim="800000"/>
            <a:headEnd/>
            <a:tailEnd/>
          </a:ln>
          <a:effectLst/>
        </p:spPr>
      </p:pic>
      <p:sp>
        <p:nvSpPr>
          <p:cNvPr id="5" name="Rectangle 4"/>
          <p:cNvSpPr/>
          <p:nvPr/>
        </p:nvSpPr>
        <p:spPr>
          <a:xfrm>
            <a:off x="251520" y="6021288"/>
            <a:ext cx="4572000" cy="507831"/>
          </a:xfrm>
          <a:prstGeom prst="rect">
            <a:avLst/>
          </a:prstGeom>
        </p:spPr>
        <p:txBody>
          <a:bodyPr>
            <a:spAutoFit/>
          </a:bodyPr>
          <a:lstStyle/>
          <a:p>
            <a:r>
              <a:rPr lang="en-US" sz="900" dirty="0">
                <a:solidFill>
                  <a:srgbClr val="FF0000"/>
                </a:solidFill>
                <a:latin typeface="Times New Roman" pitchFamily="18" charset="0"/>
                <a:cs typeface="Times New Roman" pitchFamily="18" charset="0"/>
              </a:rPr>
              <a:t>Joshi, S., (2025). Review of gen </a:t>
            </a:r>
            <a:r>
              <a:rPr lang="en-US" sz="900" dirty="0" err="1">
                <a:solidFill>
                  <a:srgbClr val="FF0000"/>
                </a:solidFill>
                <a:latin typeface="Times New Roman" pitchFamily="18" charset="0"/>
                <a:cs typeface="Times New Roman" pitchFamily="18" charset="0"/>
              </a:rPr>
              <a:t>ai</a:t>
            </a:r>
            <a:r>
              <a:rPr lang="en-US" sz="900" dirty="0">
                <a:solidFill>
                  <a:srgbClr val="FF0000"/>
                </a:solidFill>
                <a:latin typeface="Times New Roman" pitchFamily="18" charset="0"/>
                <a:cs typeface="Times New Roman" pitchFamily="18" charset="0"/>
              </a:rPr>
              <a:t> models for financial risk management.</a:t>
            </a:r>
            <a:r>
              <a:rPr lang="en-US" sz="900" i="1" dirty="0">
                <a:solidFill>
                  <a:srgbClr val="FF0000"/>
                </a:solidFill>
                <a:latin typeface="Times New Roman" pitchFamily="18" charset="0"/>
                <a:cs typeface="Times New Roman" pitchFamily="18" charset="0"/>
              </a:rPr>
              <a:t> International Journal of Scientific Research in Computer Science, Engineering and Information Technology</a:t>
            </a:r>
            <a:r>
              <a:rPr lang="en-US" sz="900" dirty="0">
                <a:solidFill>
                  <a:srgbClr val="FF0000"/>
                </a:solidFill>
                <a:latin typeface="Times New Roman" pitchFamily="18" charset="0"/>
                <a:cs typeface="Times New Roman" pitchFamily="18" charset="0"/>
              </a:rPr>
              <a:t>, 11(1), pp.709-723.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dirty="0">
                <a:solidFill>
                  <a:schemeClr val="tx1"/>
                </a:solidFill>
                <a:latin typeface="Times New Roman" pitchFamily="18" charset="0"/>
                <a:cs typeface="Times New Roman" pitchFamily="18" charset="0"/>
              </a:rPr>
              <a:t>Job Description</a:t>
            </a:r>
          </a:p>
        </p:txBody>
      </p:sp>
      <p:sp>
        <p:nvSpPr>
          <p:cNvPr id="3" name="Content Placeholder 2"/>
          <p:cNvSpPr>
            <a:spLocks noGrp="1"/>
          </p:cNvSpPr>
          <p:nvPr>
            <p:ph idx="1"/>
          </p:nvPr>
        </p:nvSpPr>
        <p:spPr>
          <a:xfrm>
            <a:off x="457200" y="1609416"/>
            <a:ext cx="3682752" cy="4846320"/>
          </a:xfrm>
        </p:spPr>
        <p:txBody>
          <a:bodyPr>
            <a:normAutofit/>
          </a:bodyPr>
          <a:lstStyle/>
          <a:p>
            <a:pPr fontAlgn="base">
              <a:lnSpc>
                <a:spcPct val="150000"/>
              </a:lnSpc>
            </a:pPr>
            <a:r>
              <a:rPr lang="en-US" sz="1500" dirty="0">
                <a:latin typeface="Times New Roman" pitchFamily="18" charset="0"/>
                <a:cs typeface="Times New Roman" pitchFamily="18" charset="0"/>
              </a:rPr>
              <a:t>Job description helps in explaining job responsibilities and also identifying the reporting lines for the financial analysts.</a:t>
            </a:r>
            <a:endParaRPr lang="en-US" sz="1500" b="1" dirty="0">
              <a:latin typeface="Times New Roman" pitchFamily="18" charset="0"/>
              <a:cs typeface="Times New Roman" pitchFamily="18" charset="0"/>
            </a:endParaRPr>
          </a:p>
          <a:p>
            <a:pPr fontAlgn="base">
              <a:lnSpc>
                <a:spcPct val="150000"/>
              </a:lnSpc>
            </a:pPr>
            <a:r>
              <a:rPr lang="en-US" sz="1500" dirty="0">
                <a:latin typeface="Times New Roman" pitchFamily="18" charset="0"/>
                <a:cs typeface="Times New Roman" pitchFamily="18" charset="0"/>
              </a:rPr>
              <a:t>Key responsibilities of financial analysts include developing financial modeling and ensuring efficient compliance management.</a:t>
            </a:r>
            <a:endParaRPr lang="en-US" sz="1500" b="1" dirty="0">
              <a:latin typeface="Times New Roman" pitchFamily="18" charset="0"/>
              <a:cs typeface="Times New Roman" pitchFamily="18" charset="0"/>
            </a:endParaRPr>
          </a:p>
          <a:p>
            <a:pPr fontAlgn="base">
              <a:lnSpc>
                <a:spcPct val="150000"/>
              </a:lnSpc>
            </a:pPr>
            <a:r>
              <a:rPr lang="en-US" sz="1500" dirty="0">
                <a:latin typeface="Times New Roman" pitchFamily="18" charset="0"/>
                <a:cs typeface="Times New Roman" pitchFamily="18" charset="0"/>
              </a:rPr>
              <a:t>Use of the job description can help HSBC to clarify the role of financial analysts in the context of its digital transformation initiatives to maintain job </a:t>
            </a:r>
            <a:r>
              <a:rPr lang="en-US" sz="1500" dirty="0" err="1">
                <a:latin typeface="Times New Roman" pitchFamily="18" charset="0"/>
                <a:cs typeface="Times New Roman" pitchFamily="18" charset="0"/>
              </a:rPr>
              <a:t>specificness</a:t>
            </a:r>
            <a:r>
              <a:rPr lang="en-US" sz="1500" dirty="0">
                <a:latin typeface="Times New Roman" pitchFamily="18" charset="0"/>
                <a:cs typeface="Times New Roman" pitchFamily="18" charset="0"/>
              </a:rPr>
              <a:t>.</a:t>
            </a:r>
            <a:endParaRPr lang="en-US" sz="1500" b="1" dirty="0">
              <a:latin typeface="Times New Roman" pitchFamily="18" charset="0"/>
              <a:cs typeface="Times New Roman" pitchFamily="18" charset="0"/>
            </a:endParaRPr>
          </a:p>
          <a:p>
            <a:pPr>
              <a:lnSpc>
                <a:spcPct val="150000"/>
              </a:lnSpc>
            </a:pPr>
            <a:endParaRPr lang="en-US" sz="1500" dirty="0">
              <a:latin typeface="Times New Roman" pitchFamily="18" charset="0"/>
              <a:cs typeface="Times New Roman" pitchFamily="18" charset="0"/>
            </a:endParaRPr>
          </a:p>
        </p:txBody>
      </p:sp>
      <p:pic>
        <p:nvPicPr>
          <p:cNvPr id="22530" name="Picture 2" descr="Job Description &amp; Job Specification - Definition and Purpose - Management  Study Guide"/>
          <p:cNvPicPr>
            <a:picLocks noChangeAspect="1" noChangeArrowheads="1"/>
          </p:cNvPicPr>
          <p:nvPr/>
        </p:nvPicPr>
        <p:blipFill>
          <a:blip r:embed="rId3" cstate="print"/>
          <a:srcRect/>
          <a:stretch>
            <a:fillRect/>
          </a:stretch>
        </p:blipFill>
        <p:spPr bwMode="auto">
          <a:xfrm>
            <a:off x="4211960" y="2348880"/>
            <a:ext cx="3587064" cy="216024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dirty="0">
                <a:solidFill>
                  <a:schemeClr val="tx1"/>
                </a:solidFill>
                <a:latin typeface="Times New Roman" pitchFamily="18" charset="0"/>
                <a:cs typeface="Times New Roman" pitchFamily="18" charset="0"/>
              </a:rPr>
              <a:t>Person Specification</a:t>
            </a:r>
          </a:p>
        </p:txBody>
      </p:sp>
      <p:sp>
        <p:nvSpPr>
          <p:cNvPr id="3" name="Content Placeholder 2"/>
          <p:cNvSpPr>
            <a:spLocks noGrp="1"/>
          </p:cNvSpPr>
          <p:nvPr>
            <p:ph idx="1"/>
          </p:nvPr>
        </p:nvSpPr>
        <p:spPr>
          <a:xfrm>
            <a:off x="4067944" y="1609416"/>
            <a:ext cx="3628256" cy="4846320"/>
          </a:xfrm>
        </p:spPr>
        <p:txBody>
          <a:bodyPr>
            <a:normAutofit/>
          </a:bodyPr>
          <a:lstStyle/>
          <a:p>
            <a:pPr fontAlgn="base">
              <a:lnSpc>
                <a:spcPct val="150000"/>
              </a:lnSpc>
            </a:pPr>
            <a:r>
              <a:rPr lang="en-US" sz="1500" dirty="0">
                <a:latin typeface="Times New Roman" pitchFamily="18" charset="0"/>
                <a:cs typeface="Times New Roman" pitchFamily="18" charset="0"/>
              </a:rPr>
              <a:t>Person specification can be used by HSBC to document the required and desired skills from candidates. </a:t>
            </a:r>
          </a:p>
          <a:p>
            <a:pPr fontAlgn="base">
              <a:lnSpc>
                <a:spcPct val="150000"/>
              </a:lnSpc>
            </a:pPr>
            <a:r>
              <a:rPr lang="en-US" sz="1500" dirty="0">
                <a:latin typeface="Times New Roman" pitchFamily="18" charset="0"/>
                <a:cs typeface="Times New Roman" pitchFamily="18" charset="0"/>
              </a:rPr>
              <a:t>Person specification can also include the highlighting of required educational qualifications for desired candidates along with their skills and experience to find the right fit to support HSBC’s digital transformation actions.</a:t>
            </a:r>
          </a:p>
          <a:p>
            <a:pPr>
              <a:lnSpc>
                <a:spcPct val="150000"/>
              </a:lnSpc>
            </a:pPr>
            <a:endParaRPr lang="en-US" sz="1500" dirty="0">
              <a:latin typeface="Times New Roman" pitchFamily="18" charset="0"/>
              <a:cs typeface="Times New Roman" pitchFamily="18" charset="0"/>
            </a:endParaRPr>
          </a:p>
        </p:txBody>
      </p:sp>
      <p:pic>
        <p:nvPicPr>
          <p:cNvPr id="20484" name="Picture 4"/>
          <p:cNvPicPr>
            <a:picLocks noChangeAspect="1" noChangeArrowheads="1"/>
          </p:cNvPicPr>
          <p:nvPr/>
        </p:nvPicPr>
        <p:blipFill>
          <a:blip r:embed="rId3" cstate="print"/>
          <a:srcRect/>
          <a:stretch>
            <a:fillRect/>
          </a:stretch>
        </p:blipFill>
        <p:spPr bwMode="auto">
          <a:xfrm>
            <a:off x="323528" y="1916832"/>
            <a:ext cx="3722166" cy="2945919"/>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dirty="0">
                <a:solidFill>
                  <a:schemeClr val="tx1"/>
                </a:solidFill>
                <a:latin typeface="Times New Roman" pitchFamily="18" charset="0"/>
                <a:cs typeface="Times New Roman" pitchFamily="18" charset="0"/>
              </a:rPr>
              <a:t>Interview Type 1: Structured Interview</a:t>
            </a:r>
          </a:p>
        </p:txBody>
      </p:sp>
      <p:sp>
        <p:nvSpPr>
          <p:cNvPr id="3" name="Content Placeholder 2"/>
          <p:cNvSpPr>
            <a:spLocks noGrp="1"/>
          </p:cNvSpPr>
          <p:nvPr>
            <p:ph idx="1"/>
          </p:nvPr>
        </p:nvSpPr>
        <p:spPr>
          <a:xfrm>
            <a:off x="457200" y="1609416"/>
            <a:ext cx="3610744" cy="4846320"/>
          </a:xfrm>
        </p:spPr>
        <p:txBody>
          <a:bodyPr>
            <a:normAutofit lnSpcReduction="10000"/>
          </a:bodyPr>
          <a:lstStyle/>
          <a:p>
            <a:pPr fontAlgn="base">
              <a:lnSpc>
                <a:spcPct val="150000"/>
              </a:lnSpc>
            </a:pPr>
            <a:r>
              <a:rPr lang="en-US" sz="1500" dirty="0">
                <a:latin typeface="Times New Roman" pitchFamily="18" charset="0"/>
                <a:cs typeface="Times New Roman" pitchFamily="18" charset="0"/>
              </a:rPr>
              <a:t>Structured interviews generally use </a:t>
            </a:r>
            <a:r>
              <a:rPr lang="en-US" sz="1500" dirty="0" err="1">
                <a:latin typeface="Times New Roman" pitchFamily="18" charset="0"/>
                <a:cs typeface="Times New Roman" pitchFamily="18" charset="0"/>
              </a:rPr>
              <a:t>standardised</a:t>
            </a:r>
            <a:r>
              <a:rPr lang="en-US" sz="1500" dirty="0">
                <a:latin typeface="Times New Roman" pitchFamily="18" charset="0"/>
                <a:cs typeface="Times New Roman" pitchFamily="18" charset="0"/>
              </a:rPr>
              <a:t> questions to maintain equity and fairness within the recruitment processes (Hughes </a:t>
            </a:r>
            <a:r>
              <a:rPr lang="en-US" sz="1500" i="1" dirty="0">
                <a:latin typeface="Times New Roman" pitchFamily="18" charset="0"/>
                <a:cs typeface="Times New Roman" pitchFamily="18" charset="0"/>
              </a:rPr>
              <a:t>et al.</a:t>
            </a:r>
            <a:r>
              <a:rPr lang="en-US" sz="1500" dirty="0">
                <a:latin typeface="Times New Roman" pitchFamily="18" charset="0"/>
                <a:cs typeface="Times New Roman" pitchFamily="18" charset="0"/>
              </a:rPr>
              <a:t> 2021). </a:t>
            </a:r>
            <a:endParaRPr lang="en-US" sz="1500" b="1" dirty="0">
              <a:latin typeface="Times New Roman" pitchFamily="18" charset="0"/>
              <a:cs typeface="Times New Roman" pitchFamily="18" charset="0"/>
            </a:endParaRPr>
          </a:p>
          <a:p>
            <a:pPr fontAlgn="base">
              <a:lnSpc>
                <a:spcPct val="150000"/>
              </a:lnSpc>
            </a:pPr>
            <a:r>
              <a:rPr lang="en-US" sz="1500" dirty="0">
                <a:latin typeface="Times New Roman" pitchFamily="18" charset="0"/>
                <a:cs typeface="Times New Roman" pitchFamily="18" charset="0"/>
              </a:rPr>
              <a:t>Additionally, structured interviews can allow organisations such as HSBC to carry out quantifiable comparison between candidates to identify the best selection for its financial analyst post. </a:t>
            </a:r>
            <a:endParaRPr lang="en-US" sz="1500" b="1" dirty="0">
              <a:latin typeface="Times New Roman" pitchFamily="18" charset="0"/>
              <a:cs typeface="Times New Roman" pitchFamily="18" charset="0"/>
            </a:endParaRPr>
          </a:p>
          <a:p>
            <a:pPr fontAlgn="base">
              <a:lnSpc>
                <a:spcPct val="150000"/>
              </a:lnSpc>
            </a:pPr>
            <a:r>
              <a:rPr lang="en-US" sz="1500" dirty="0">
                <a:latin typeface="Times New Roman" pitchFamily="18" charset="0"/>
                <a:cs typeface="Times New Roman" pitchFamily="18" charset="0"/>
              </a:rPr>
              <a:t>Utilisation of structured interviews can prove beneficial in the context of decreasing interview bias that can contribute towards developing HSBC’s ethical recruitment practices.</a:t>
            </a:r>
            <a:endParaRPr lang="en-US" sz="1500" b="1" dirty="0">
              <a:latin typeface="Times New Roman" pitchFamily="18" charset="0"/>
              <a:cs typeface="Times New Roman" pitchFamily="18" charset="0"/>
            </a:endParaRPr>
          </a:p>
          <a:p>
            <a:pPr>
              <a:lnSpc>
                <a:spcPct val="150000"/>
              </a:lnSpc>
            </a:pPr>
            <a:endParaRPr lang="en-US" sz="1500" dirty="0">
              <a:latin typeface="Times New Roman" pitchFamily="18" charset="0"/>
              <a:cs typeface="Times New Roman" pitchFamily="18" charset="0"/>
            </a:endParaRPr>
          </a:p>
        </p:txBody>
      </p:sp>
      <p:pic>
        <p:nvPicPr>
          <p:cNvPr id="18435" name="Picture 3"/>
          <p:cNvPicPr>
            <a:picLocks noChangeAspect="1" noChangeArrowheads="1"/>
          </p:cNvPicPr>
          <p:nvPr/>
        </p:nvPicPr>
        <p:blipFill>
          <a:blip r:embed="rId3" cstate="print"/>
          <a:srcRect/>
          <a:stretch>
            <a:fillRect/>
          </a:stretch>
        </p:blipFill>
        <p:spPr bwMode="auto">
          <a:xfrm>
            <a:off x="4209896" y="1844824"/>
            <a:ext cx="3530456" cy="3816424"/>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dirty="0">
                <a:solidFill>
                  <a:schemeClr val="tx1"/>
                </a:solidFill>
                <a:latin typeface="Times New Roman" pitchFamily="18" charset="0"/>
                <a:cs typeface="Times New Roman" pitchFamily="18" charset="0"/>
              </a:rPr>
              <a:t>Interview Type 2: Panel Interview</a:t>
            </a:r>
          </a:p>
        </p:txBody>
      </p:sp>
      <p:sp>
        <p:nvSpPr>
          <p:cNvPr id="3" name="Content Placeholder 2"/>
          <p:cNvSpPr>
            <a:spLocks noGrp="1"/>
          </p:cNvSpPr>
          <p:nvPr>
            <p:ph idx="1"/>
          </p:nvPr>
        </p:nvSpPr>
        <p:spPr>
          <a:xfrm>
            <a:off x="3851920" y="1609416"/>
            <a:ext cx="3844280" cy="4846320"/>
          </a:xfrm>
        </p:spPr>
        <p:txBody>
          <a:bodyPr>
            <a:normAutofit/>
          </a:bodyPr>
          <a:lstStyle/>
          <a:p>
            <a:pPr fontAlgn="base">
              <a:lnSpc>
                <a:spcPct val="150000"/>
              </a:lnSpc>
            </a:pPr>
            <a:r>
              <a:rPr lang="en-US" sz="1500" dirty="0">
                <a:latin typeface="Times New Roman" pitchFamily="18" charset="0"/>
                <a:cs typeface="Times New Roman" pitchFamily="18" charset="0"/>
              </a:rPr>
              <a:t>Panel interview is a specific type of interview where different examiners from different departments are present to ask questions to the candidates to assess their non-cognitive skills (</a:t>
            </a:r>
            <a:r>
              <a:rPr lang="en-US" sz="1500" dirty="0" err="1">
                <a:latin typeface="Times New Roman" pitchFamily="18" charset="0"/>
                <a:cs typeface="Times New Roman" pitchFamily="18" charset="0"/>
              </a:rPr>
              <a:t>Nwora</a:t>
            </a:r>
            <a:r>
              <a:rPr lang="en-US" sz="1500" dirty="0">
                <a:latin typeface="Times New Roman" pitchFamily="18" charset="0"/>
                <a:cs typeface="Times New Roman" pitchFamily="18" charset="0"/>
              </a:rPr>
              <a:t> </a:t>
            </a:r>
            <a:r>
              <a:rPr lang="en-US" sz="1500" i="1" dirty="0">
                <a:latin typeface="Times New Roman" pitchFamily="18" charset="0"/>
                <a:cs typeface="Times New Roman" pitchFamily="18" charset="0"/>
              </a:rPr>
              <a:t>et al.</a:t>
            </a:r>
            <a:r>
              <a:rPr lang="en-US" sz="1500" dirty="0">
                <a:latin typeface="Times New Roman" pitchFamily="18" charset="0"/>
                <a:cs typeface="Times New Roman" pitchFamily="18" charset="0"/>
              </a:rPr>
              <a:t> 2021).</a:t>
            </a:r>
            <a:endParaRPr lang="en-US" sz="1500" b="1" dirty="0">
              <a:latin typeface="Times New Roman" pitchFamily="18" charset="0"/>
              <a:cs typeface="Times New Roman" pitchFamily="18" charset="0"/>
            </a:endParaRPr>
          </a:p>
          <a:p>
            <a:pPr fontAlgn="base">
              <a:lnSpc>
                <a:spcPct val="150000"/>
              </a:lnSpc>
            </a:pPr>
            <a:r>
              <a:rPr lang="en-US" sz="1500" dirty="0">
                <a:latin typeface="Times New Roman" pitchFamily="18" charset="0"/>
                <a:cs typeface="Times New Roman" pitchFamily="18" charset="0"/>
              </a:rPr>
              <a:t>The implementation of a panel interview method can help in the provision of diverse and multifaceted perspectives within candidate evaluation processes. </a:t>
            </a:r>
            <a:endParaRPr lang="en-US" sz="1500" b="1" dirty="0">
              <a:latin typeface="Times New Roman" pitchFamily="18" charset="0"/>
              <a:cs typeface="Times New Roman" pitchFamily="18" charset="0"/>
            </a:endParaRPr>
          </a:p>
          <a:p>
            <a:pPr fontAlgn="base">
              <a:lnSpc>
                <a:spcPct val="150000"/>
              </a:lnSpc>
            </a:pPr>
            <a:r>
              <a:rPr lang="en-US" sz="1500" dirty="0">
                <a:latin typeface="Times New Roman" pitchFamily="18" charset="0"/>
                <a:cs typeface="Times New Roman" pitchFamily="18" charset="0"/>
              </a:rPr>
              <a:t>Moreover, panel interviews can help in holding onto a diverse perspective within the decision-making processes of organisations towards recruiting candidates.</a:t>
            </a:r>
            <a:endParaRPr lang="en-US" sz="1500" b="1" dirty="0">
              <a:latin typeface="Times New Roman" pitchFamily="18" charset="0"/>
              <a:cs typeface="Times New Roman" pitchFamily="18" charset="0"/>
            </a:endParaRPr>
          </a:p>
          <a:p>
            <a:pPr>
              <a:lnSpc>
                <a:spcPct val="150000"/>
              </a:lnSpc>
            </a:pPr>
            <a:endParaRPr lang="en-US" sz="1500" dirty="0">
              <a:latin typeface="Times New Roman" pitchFamily="18" charset="0"/>
              <a:cs typeface="Times New Roman" pitchFamily="18" charset="0"/>
            </a:endParaRPr>
          </a:p>
        </p:txBody>
      </p:sp>
      <p:pic>
        <p:nvPicPr>
          <p:cNvPr id="16385" name="Picture 1"/>
          <p:cNvPicPr>
            <a:picLocks noChangeAspect="1" noChangeArrowheads="1"/>
          </p:cNvPicPr>
          <p:nvPr/>
        </p:nvPicPr>
        <p:blipFill>
          <a:blip r:embed="rId3" cstate="print"/>
          <a:srcRect/>
          <a:stretch>
            <a:fillRect/>
          </a:stretch>
        </p:blipFill>
        <p:spPr bwMode="auto">
          <a:xfrm>
            <a:off x="346631" y="2132856"/>
            <a:ext cx="3361273" cy="3024336"/>
          </a:xfrm>
          <a:prstGeom prst="rect">
            <a:avLst/>
          </a:prstGeom>
          <a:noFill/>
          <a:ln w="9525">
            <a:noFill/>
            <a:miter lim="800000"/>
            <a:headEnd/>
            <a:tailEnd/>
          </a:ln>
          <a:effectLst/>
        </p:spPr>
      </p:pic>
      <p:sp>
        <p:nvSpPr>
          <p:cNvPr id="5" name="Rectangle 4"/>
          <p:cNvSpPr/>
          <p:nvPr/>
        </p:nvSpPr>
        <p:spPr>
          <a:xfrm>
            <a:off x="539552" y="5013176"/>
            <a:ext cx="3096344" cy="646331"/>
          </a:xfrm>
          <a:prstGeom prst="rect">
            <a:avLst/>
          </a:prstGeom>
        </p:spPr>
        <p:txBody>
          <a:bodyPr wrap="square">
            <a:spAutoFit/>
          </a:bodyPr>
          <a:lstStyle/>
          <a:p>
            <a:r>
              <a:rPr lang="en-US" sz="900" dirty="0" err="1">
                <a:solidFill>
                  <a:srgbClr val="FF0000"/>
                </a:solidFill>
                <a:latin typeface="Times New Roman" pitchFamily="18" charset="0"/>
                <a:cs typeface="Times New Roman" pitchFamily="18" charset="0"/>
              </a:rPr>
              <a:t>Nwora</a:t>
            </a:r>
            <a:r>
              <a:rPr lang="en-US" sz="900" dirty="0">
                <a:solidFill>
                  <a:srgbClr val="FF0000"/>
                </a:solidFill>
                <a:latin typeface="Times New Roman" pitchFamily="18" charset="0"/>
                <a:cs typeface="Times New Roman" pitchFamily="18" charset="0"/>
              </a:rPr>
              <a:t>, C., Allred, D.B. and </a:t>
            </a:r>
            <a:r>
              <a:rPr lang="en-US" sz="900" dirty="0" err="1">
                <a:solidFill>
                  <a:srgbClr val="FF0000"/>
                </a:solidFill>
                <a:latin typeface="Times New Roman" pitchFamily="18" charset="0"/>
                <a:cs typeface="Times New Roman" pitchFamily="18" charset="0"/>
              </a:rPr>
              <a:t>Verduzco</a:t>
            </a:r>
            <a:r>
              <a:rPr lang="en-US" sz="900" dirty="0">
                <a:solidFill>
                  <a:srgbClr val="FF0000"/>
                </a:solidFill>
                <a:latin typeface="Times New Roman" pitchFamily="18" charset="0"/>
                <a:cs typeface="Times New Roman" pitchFamily="18" charset="0"/>
              </a:rPr>
              <a:t>-Gutierrez, M., (2021). Mitigating bias in virtual interviews for applicants who are underrepresented in medicine. </a:t>
            </a:r>
            <a:r>
              <a:rPr lang="en-US" sz="900" i="1" dirty="0">
                <a:solidFill>
                  <a:srgbClr val="FF0000"/>
                </a:solidFill>
                <a:latin typeface="Times New Roman" pitchFamily="18" charset="0"/>
                <a:cs typeface="Times New Roman" pitchFamily="18" charset="0"/>
              </a:rPr>
              <a:t>Journal of the National Medical Association</a:t>
            </a:r>
            <a:r>
              <a:rPr lang="en-US" sz="900" dirty="0">
                <a:solidFill>
                  <a:srgbClr val="FF0000"/>
                </a:solidFill>
                <a:latin typeface="Times New Roman" pitchFamily="18" charset="0"/>
                <a:cs typeface="Times New Roman" pitchFamily="18" charset="0"/>
              </a:rPr>
              <a:t>, 113(1), pp.74-76.</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dirty="0">
                <a:solidFill>
                  <a:schemeClr val="tx1"/>
                </a:solidFill>
                <a:latin typeface="Times New Roman" pitchFamily="18" charset="0"/>
                <a:cs typeface="Times New Roman" pitchFamily="18" charset="0"/>
              </a:rPr>
              <a:t>Interview Type 3: Competency type Interview</a:t>
            </a:r>
          </a:p>
        </p:txBody>
      </p:sp>
      <p:sp>
        <p:nvSpPr>
          <p:cNvPr id="3" name="Content Placeholder 2"/>
          <p:cNvSpPr>
            <a:spLocks noGrp="1"/>
          </p:cNvSpPr>
          <p:nvPr>
            <p:ph idx="1"/>
          </p:nvPr>
        </p:nvSpPr>
        <p:spPr>
          <a:xfrm>
            <a:off x="457200" y="1609416"/>
            <a:ext cx="4330824" cy="4846320"/>
          </a:xfrm>
        </p:spPr>
        <p:txBody>
          <a:bodyPr>
            <a:normAutofit/>
          </a:bodyPr>
          <a:lstStyle/>
          <a:p>
            <a:pPr fontAlgn="base">
              <a:lnSpc>
                <a:spcPct val="150000"/>
              </a:lnSpc>
            </a:pPr>
            <a:r>
              <a:rPr lang="en-US" sz="1500" dirty="0">
                <a:latin typeface="Times New Roman" pitchFamily="18" charset="0"/>
                <a:cs typeface="Times New Roman" pitchFamily="18" charset="0"/>
              </a:rPr>
              <a:t>Performing competence-based interviews can include past </a:t>
            </a:r>
            <a:r>
              <a:rPr lang="en-US" sz="1500" dirty="0" err="1">
                <a:latin typeface="Times New Roman" pitchFamily="18" charset="0"/>
                <a:cs typeface="Times New Roman" pitchFamily="18" charset="0"/>
              </a:rPr>
              <a:t>behaviour</a:t>
            </a:r>
            <a:r>
              <a:rPr lang="en-US" sz="1500" dirty="0">
                <a:latin typeface="Times New Roman" pitchFamily="18" charset="0"/>
                <a:cs typeface="Times New Roman" pitchFamily="18" charset="0"/>
              </a:rPr>
              <a:t> and real experiences of candidates to test their skills and experiences in the backdrop of skill tests and candidate skills’ implementation depends on organisational readiness (</a:t>
            </a:r>
            <a:r>
              <a:rPr lang="en-US" sz="1500" dirty="0" err="1">
                <a:latin typeface="Times New Roman" pitchFamily="18" charset="0"/>
                <a:cs typeface="Times New Roman" pitchFamily="18" charset="0"/>
              </a:rPr>
              <a:t>Yeboah</a:t>
            </a:r>
            <a:r>
              <a:rPr lang="en-US" sz="1500" dirty="0">
                <a:latin typeface="Times New Roman" pitchFamily="18" charset="0"/>
                <a:cs typeface="Times New Roman" pitchFamily="18" charset="0"/>
              </a:rPr>
              <a:t> and </a:t>
            </a:r>
            <a:r>
              <a:rPr lang="en-US" sz="1500" dirty="0" err="1">
                <a:latin typeface="Times New Roman" pitchFamily="18" charset="0"/>
                <a:cs typeface="Times New Roman" pitchFamily="18" charset="0"/>
              </a:rPr>
              <a:t>Adamah</a:t>
            </a:r>
            <a:r>
              <a:rPr lang="en-US" sz="1500" dirty="0">
                <a:latin typeface="Times New Roman" pitchFamily="18" charset="0"/>
                <a:cs typeface="Times New Roman" pitchFamily="18" charset="0"/>
              </a:rPr>
              <a:t>, 2021). </a:t>
            </a:r>
            <a:endParaRPr lang="en-US" sz="1500" b="1" dirty="0">
              <a:latin typeface="Times New Roman" pitchFamily="18" charset="0"/>
              <a:cs typeface="Times New Roman" pitchFamily="18" charset="0"/>
            </a:endParaRPr>
          </a:p>
          <a:p>
            <a:pPr fontAlgn="base">
              <a:lnSpc>
                <a:spcPct val="150000"/>
              </a:lnSpc>
            </a:pPr>
            <a:r>
              <a:rPr lang="en-US" sz="1500" dirty="0">
                <a:latin typeface="Times New Roman" pitchFamily="18" charset="0"/>
                <a:cs typeface="Times New Roman" pitchFamily="18" charset="0"/>
              </a:rPr>
              <a:t>Competency-based interviews stress candidate adaptability to changing market conditions and problem-solving capabilities of individuals. </a:t>
            </a:r>
            <a:endParaRPr lang="en-US" sz="1500" b="1" dirty="0">
              <a:latin typeface="Times New Roman" pitchFamily="18" charset="0"/>
              <a:cs typeface="Times New Roman" pitchFamily="18" charset="0"/>
            </a:endParaRPr>
          </a:p>
          <a:p>
            <a:pPr fontAlgn="base">
              <a:lnSpc>
                <a:spcPct val="150000"/>
              </a:lnSpc>
            </a:pPr>
            <a:r>
              <a:rPr lang="en-US" sz="1500" dirty="0">
                <a:latin typeface="Times New Roman" pitchFamily="18" charset="0"/>
                <a:cs typeface="Times New Roman" pitchFamily="18" charset="0"/>
              </a:rPr>
              <a:t>Using competency-based interview methods in the case of HSBC’s recruitment can be effective in predicting the future requirements associated with the role of financial analyst.</a:t>
            </a:r>
            <a:endParaRPr lang="en-US" sz="1500" b="1" dirty="0">
              <a:latin typeface="Times New Roman" pitchFamily="18" charset="0"/>
              <a:cs typeface="Times New Roman" pitchFamily="18" charset="0"/>
            </a:endParaRPr>
          </a:p>
          <a:p>
            <a:pPr>
              <a:lnSpc>
                <a:spcPct val="150000"/>
              </a:lnSpc>
            </a:pPr>
            <a:endParaRPr lang="en-US" sz="1500" dirty="0">
              <a:latin typeface="Times New Roman" pitchFamily="18" charset="0"/>
              <a:cs typeface="Times New Roman" pitchFamily="18" charset="0"/>
            </a:endParaRPr>
          </a:p>
        </p:txBody>
      </p:sp>
      <p:pic>
        <p:nvPicPr>
          <p:cNvPr id="14337" name="Picture 1"/>
          <p:cNvPicPr>
            <a:picLocks noChangeAspect="1" noChangeArrowheads="1"/>
          </p:cNvPicPr>
          <p:nvPr/>
        </p:nvPicPr>
        <p:blipFill>
          <a:blip r:embed="rId3" cstate="print"/>
          <a:srcRect/>
          <a:stretch>
            <a:fillRect/>
          </a:stretch>
        </p:blipFill>
        <p:spPr bwMode="auto">
          <a:xfrm>
            <a:off x="4788024" y="1988840"/>
            <a:ext cx="3168352" cy="3600400"/>
          </a:xfrm>
          <a:prstGeom prst="rect">
            <a:avLst/>
          </a:prstGeom>
          <a:noFill/>
          <a:ln w="9525">
            <a:noFill/>
            <a:miter lim="800000"/>
            <a:headEnd/>
            <a:tailEnd/>
          </a:ln>
          <a:effectLst/>
        </p:spPr>
      </p:pic>
      <p:sp>
        <p:nvSpPr>
          <p:cNvPr id="5" name="Rectangle 4"/>
          <p:cNvSpPr/>
          <p:nvPr/>
        </p:nvSpPr>
        <p:spPr>
          <a:xfrm>
            <a:off x="3419872" y="6165304"/>
            <a:ext cx="4572000" cy="507831"/>
          </a:xfrm>
          <a:prstGeom prst="rect">
            <a:avLst/>
          </a:prstGeom>
        </p:spPr>
        <p:txBody>
          <a:bodyPr>
            <a:spAutoFit/>
          </a:bodyPr>
          <a:lstStyle/>
          <a:p>
            <a:r>
              <a:rPr lang="en-US" sz="900" dirty="0" err="1">
                <a:solidFill>
                  <a:srgbClr val="FF0000"/>
                </a:solidFill>
                <a:latin typeface="Times New Roman" pitchFamily="18" charset="0"/>
                <a:cs typeface="Times New Roman" pitchFamily="18" charset="0"/>
              </a:rPr>
              <a:t>Yeboah</a:t>
            </a:r>
            <a:r>
              <a:rPr lang="en-US" sz="900" dirty="0">
                <a:solidFill>
                  <a:srgbClr val="FF0000"/>
                </a:solidFill>
                <a:latin typeface="Times New Roman" pitchFamily="18" charset="0"/>
                <a:cs typeface="Times New Roman" pitchFamily="18" charset="0"/>
              </a:rPr>
              <a:t>, C.O.A. and </a:t>
            </a:r>
            <a:r>
              <a:rPr lang="en-US" sz="900" dirty="0" err="1">
                <a:solidFill>
                  <a:srgbClr val="FF0000"/>
                </a:solidFill>
                <a:latin typeface="Times New Roman" pitchFamily="18" charset="0"/>
                <a:cs typeface="Times New Roman" pitchFamily="18" charset="0"/>
              </a:rPr>
              <a:t>Adamah</a:t>
            </a:r>
            <a:r>
              <a:rPr lang="en-US" sz="900" dirty="0">
                <a:solidFill>
                  <a:srgbClr val="FF0000"/>
                </a:solidFill>
                <a:latin typeface="Times New Roman" pitchFamily="18" charset="0"/>
                <a:cs typeface="Times New Roman" pitchFamily="18" charset="0"/>
              </a:rPr>
              <a:t>, F.S., (2021). Qualitative Analysis of Competence-Based Approach to Recruitment and Selection Process in Private Tertiary Institutions in Ghana. </a:t>
            </a:r>
            <a:r>
              <a:rPr lang="en-US" sz="900" i="1" dirty="0">
                <a:solidFill>
                  <a:srgbClr val="FF0000"/>
                </a:solidFill>
                <a:latin typeface="Times New Roman" pitchFamily="18" charset="0"/>
                <a:cs typeface="Times New Roman" pitchFamily="18" charset="0"/>
              </a:rPr>
              <a:t>Economic Research</a:t>
            </a:r>
            <a:r>
              <a:rPr lang="en-US" sz="900" dirty="0">
                <a:solidFill>
                  <a:srgbClr val="FF0000"/>
                </a:solidFill>
                <a:latin typeface="Times New Roman" pitchFamily="18" charset="0"/>
                <a:cs typeface="Times New Roman" pitchFamily="18" charset="0"/>
              </a:rPr>
              <a:t>, 5(5), pp.135-154.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cap="none" dirty="0">
                <a:solidFill>
                  <a:schemeClr val="tx1"/>
                </a:solidFill>
                <a:latin typeface="Times New Roman" pitchFamily="18" charset="0"/>
                <a:cs typeface="Times New Roman" pitchFamily="18" charset="0"/>
              </a:rPr>
              <a:t>ASSESSMENT OF QUESTIONING TECHNIQUES</a:t>
            </a:r>
          </a:p>
        </p:txBody>
      </p:sp>
      <p:sp>
        <p:nvSpPr>
          <p:cNvPr id="3" name="Content Placeholder 2"/>
          <p:cNvSpPr>
            <a:spLocks noGrp="1"/>
          </p:cNvSpPr>
          <p:nvPr>
            <p:ph idx="1"/>
          </p:nvPr>
        </p:nvSpPr>
        <p:spPr>
          <a:xfrm>
            <a:off x="3995936" y="1609416"/>
            <a:ext cx="3700264" cy="4846320"/>
          </a:xfrm>
        </p:spPr>
        <p:txBody>
          <a:bodyPr>
            <a:normAutofit/>
          </a:bodyPr>
          <a:lstStyle/>
          <a:p>
            <a:pPr fontAlgn="base">
              <a:lnSpc>
                <a:spcPct val="150000"/>
              </a:lnSpc>
            </a:pPr>
            <a:r>
              <a:rPr lang="en-US" sz="1500" dirty="0">
                <a:latin typeface="Times New Roman" pitchFamily="18" charset="0"/>
                <a:cs typeface="Times New Roman" pitchFamily="18" charset="0"/>
              </a:rPr>
              <a:t>Asking probing questions to candidates can help assessors to dive deep into the sphere of knowledge through obtaining high order knowledge (</a:t>
            </a:r>
            <a:r>
              <a:rPr lang="en-US" sz="1500" dirty="0" err="1">
                <a:latin typeface="Times New Roman" pitchFamily="18" charset="0"/>
                <a:cs typeface="Times New Roman" pitchFamily="18" charset="0"/>
              </a:rPr>
              <a:t>Catoto</a:t>
            </a:r>
            <a:r>
              <a:rPr lang="en-US" sz="1500" dirty="0">
                <a:latin typeface="Times New Roman" pitchFamily="18" charset="0"/>
                <a:cs typeface="Times New Roman" pitchFamily="18" charset="0"/>
              </a:rPr>
              <a:t>, 2022). </a:t>
            </a:r>
            <a:endParaRPr lang="en-US" sz="1500" b="1" dirty="0">
              <a:latin typeface="Times New Roman" pitchFamily="18" charset="0"/>
              <a:cs typeface="Times New Roman" pitchFamily="18" charset="0"/>
            </a:endParaRPr>
          </a:p>
          <a:p>
            <a:pPr fontAlgn="base">
              <a:lnSpc>
                <a:spcPct val="150000"/>
              </a:lnSpc>
            </a:pPr>
            <a:r>
              <a:rPr lang="en-US" sz="1500" dirty="0">
                <a:latin typeface="Times New Roman" pitchFamily="18" charset="0"/>
                <a:cs typeface="Times New Roman" pitchFamily="18" charset="0"/>
              </a:rPr>
              <a:t>On the other hand, asking situational questions can be effective in examining the adaptability and competency of candidates. </a:t>
            </a:r>
            <a:endParaRPr lang="en-US" sz="1500" b="1" dirty="0">
              <a:latin typeface="Times New Roman" pitchFamily="18" charset="0"/>
              <a:cs typeface="Times New Roman" pitchFamily="18" charset="0"/>
            </a:endParaRPr>
          </a:p>
          <a:p>
            <a:pPr fontAlgn="base">
              <a:lnSpc>
                <a:spcPct val="150000"/>
              </a:lnSpc>
            </a:pPr>
            <a:r>
              <a:rPr lang="en-US" sz="1500" dirty="0">
                <a:latin typeface="Times New Roman" pitchFamily="18" charset="0"/>
                <a:cs typeface="Times New Roman" pitchFamily="18" charset="0"/>
              </a:rPr>
              <a:t>Utilisation of Socratic Questions can prove beneficial in terms of assessing the reasoning skills of individuals.</a:t>
            </a:r>
            <a:endParaRPr lang="en-US" sz="1500" b="1" dirty="0">
              <a:latin typeface="Times New Roman" pitchFamily="18" charset="0"/>
              <a:cs typeface="Times New Roman" pitchFamily="18" charset="0"/>
            </a:endParaRPr>
          </a:p>
          <a:p>
            <a:pPr>
              <a:lnSpc>
                <a:spcPct val="150000"/>
              </a:lnSpc>
            </a:pPr>
            <a:endParaRPr lang="en-US" sz="1500" dirty="0">
              <a:latin typeface="Times New Roman" pitchFamily="18" charset="0"/>
              <a:cs typeface="Times New Roman" pitchFamily="18" charset="0"/>
            </a:endParaRPr>
          </a:p>
        </p:txBody>
      </p:sp>
      <p:pic>
        <p:nvPicPr>
          <p:cNvPr id="12290" name="Picture 2" descr="Questioning Skills"/>
          <p:cNvPicPr>
            <a:picLocks noChangeAspect="1" noChangeArrowheads="1"/>
          </p:cNvPicPr>
          <p:nvPr/>
        </p:nvPicPr>
        <p:blipFill>
          <a:blip r:embed="rId3" cstate="print"/>
          <a:srcRect/>
          <a:stretch>
            <a:fillRect/>
          </a:stretch>
        </p:blipFill>
        <p:spPr bwMode="auto">
          <a:xfrm>
            <a:off x="395536" y="1844824"/>
            <a:ext cx="3528392" cy="3096344"/>
          </a:xfrm>
          <a:prstGeom prst="rect">
            <a:avLst/>
          </a:prstGeom>
          <a:noFill/>
        </p:spPr>
      </p:pic>
      <p:sp>
        <p:nvSpPr>
          <p:cNvPr id="5" name="Rectangle 4"/>
          <p:cNvSpPr/>
          <p:nvPr/>
        </p:nvSpPr>
        <p:spPr>
          <a:xfrm>
            <a:off x="611560" y="5949280"/>
            <a:ext cx="4572000" cy="369332"/>
          </a:xfrm>
          <a:prstGeom prst="rect">
            <a:avLst/>
          </a:prstGeom>
        </p:spPr>
        <p:txBody>
          <a:bodyPr>
            <a:spAutoFit/>
          </a:bodyPr>
          <a:lstStyle/>
          <a:p>
            <a:r>
              <a:rPr lang="en-US" sz="900" dirty="0" err="1">
                <a:solidFill>
                  <a:srgbClr val="FF0000"/>
                </a:solidFill>
                <a:latin typeface="Times New Roman" pitchFamily="18" charset="0"/>
                <a:cs typeface="Times New Roman" pitchFamily="18" charset="0"/>
              </a:rPr>
              <a:t>Catoto</a:t>
            </a:r>
            <a:r>
              <a:rPr lang="en-US" sz="900" dirty="0">
                <a:solidFill>
                  <a:srgbClr val="FF0000"/>
                </a:solidFill>
                <a:latin typeface="Times New Roman" pitchFamily="18" charset="0"/>
                <a:cs typeface="Times New Roman" pitchFamily="18" charset="0"/>
              </a:rPr>
              <a:t>, J., (2022). On courtroom questioning: A forensic linguistic analysis. </a:t>
            </a:r>
            <a:r>
              <a:rPr lang="en-US" sz="900" i="1" dirty="0">
                <a:solidFill>
                  <a:srgbClr val="FF0000"/>
                </a:solidFill>
                <a:latin typeface="Times New Roman" pitchFamily="18" charset="0"/>
                <a:cs typeface="Times New Roman" pitchFamily="18" charset="0"/>
              </a:rPr>
              <a:t>Available at SSRN 4137842</a:t>
            </a:r>
            <a:r>
              <a:rPr lang="en-US" sz="900" dirty="0">
                <a:solidFill>
                  <a:srgbClr val="FF0000"/>
                </a:solidFill>
                <a:latin typeface="Times New Roman" pitchFamily="18" charset="0"/>
                <a:cs typeface="Times New Roman" pitchFamily="18" charset="0"/>
              </a:rPr>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cap="none" dirty="0">
                <a:solidFill>
                  <a:schemeClr val="tx1"/>
                </a:solidFill>
                <a:latin typeface="Times New Roman" pitchFamily="18" charset="0"/>
                <a:cs typeface="Times New Roman" pitchFamily="18" charset="0"/>
              </a:rPr>
              <a:t>FACE-TO-FACE INTERVIEW</a:t>
            </a:r>
          </a:p>
        </p:txBody>
      </p:sp>
      <p:sp>
        <p:nvSpPr>
          <p:cNvPr id="3" name="Content Placeholder 2"/>
          <p:cNvSpPr>
            <a:spLocks noGrp="1"/>
          </p:cNvSpPr>
          <p:nvPr>
            <p:ph idx="1"/>
          </p:nvPr>
        </p:nvSpPr>
        <p:spPr>
          <a:xfrm>
            <a:off x="457200" y="1609416"/>
            <a:ext cx="3682752" cy="4846320"/>
          </a:xfrm>
        </p:spPr>
        <p:txBody>
          <a:bodyPr>
            <a:normAutofit/>
          </a:bodyPr>
          <a:lstStyle/>
          <a:p>
            <a:pPr fontAlgn="base">
              <a:lnSpc>
                <a:spcPct val="150000"/>
              </a:lnSpc>
            </a:pPr>
            <a:r>
              <a:rPr lang="en-US" sz="1500" dirty="0">
                <a:latin typeface="Times New Roman" pitchFamily="18" charset="0"/>
                <a:cs typeface="Times New Roman" pitchFamily="18" charset="0"/>
              </a:rPr>
              <a:t>Face-to-Face interviews help build rapport and develop trust with the candidates (Novotny </a:t>
            </a:r>
            <a:r>
              <a:rPr lang="en-US" sz="1500" i="1" dirty="0">
                <a:latin typeface="Times New Roman" pitchFamily="18" charset="0"/>
                <a:cs typeface="Times New Roman" pitchFamily="18" charset="0"/>
              </a:rPr>
              <a:t>et al.</a:t>
            </a:r>
            <a:r>
              <a:rPr lang="en-US" sz="1500" dirty="0">
                <a:latin typeface="Times New Roman" pitchFamily="18" charset="0"/>
                <a:cs typeface="Times New Roman" pitchFamily="18" charset="0"/>
              </a:rPr>
              <a:t> 2021).</a:t>
            </a:r>
          </a:p>
          <a:p>
            <a:pPr fontAlgn="base">
              <a:lnSpc>
                <a:spcPct val="150000"/>
              </a:lnSpc>
            </a:pPr>
            <a:r>
              <a:rPr lang="en-US" sz="1500" dirty="0">
                <a:latin typeface="Times New Roman" pitchFamily="18" charset="0"/>
                <a:cs typeface="Times New Roman" pitchFamily="18" charset="0"/>
              </a:rPr>
              <a:t>It also allows examiners to evaluate body language.</a:t>
            </a:r>
          </a:p>
          <a:p>
            <a:pPr fontAlgn="base">
              <a:lnSpc>
                <a:spcPct val="150000"/>
              </a:lnSpc>
            </a:pPr>
            <a:r>
              <a:rPr lang="en-US" sz="1500" dirty="0">
                <a:latin typeface="Times New Roman" pitchFamily="18" charset="0"/>
                <a:cs typeface="Times New Roman" pitchFamily="18" charset="0"/>
              </a:rPr>
              <a:t>Face-to-face interviews are extremely expensive and time-consuming.</a:t>
            </a:r>
          </a:p>
          <a:p>
            <a:pPr>
              <a:lnSpc>
                <a:spcPct val="150000"/>
              </a:lnSpc>
            </a:pPr>
            <a:endParaRPr lang="en-US" sz="1500" dirty="0">
              <a:latin typeface="Times New Roman" pitchFamily="18" charset="0"/>
              <a:cs typeface="Times New Roman" pitchFamily="18" charset="0"/>
            </a:endParaRPr>
          </a:p>
        </p:txBody>
      </p:sp>
      <p:pic>
        <p:nvPicPr>
          <p:cNvPr id="10241" name="Picture 1"/>
          <p:cNvPicPr>
            <a:picLocks noChangeAspect="1" noChangeArrowheads="1"/>
          </p:cNvPicPr>
          <p:nvPr/>
        </p:nvPicPr>
        <p:blipFill>
          <a:blip r:embed="rId3" cstate="print"/>
          <a:srcRect/>
          <a:stretch>
            <a:fillRect/>
          </a:stretch>
        </p:blipFill>
        <p:spPr bwMode="auto">
          <a:xfrm>
            <a:off x="4139952" y="1484784"/>
            <a:ext cx="3802552" cy="3024336"/>
          </a:xfrm>
          <a:prstGeom prst="rect">
            <a:avLst/>
          </a:prstGeom>
          <a:noFill/>
          <a:ln w="9525">
            <a:noFill/>
            <a:miter lim="800000"/>
            <a:headEnd/>
            <a:tailEnd/>
          </a:ln>
          <a:effectLst/>
        </p:spPr>
      </p:pic>
      <p:sp>
        <p:nvSpPr>
          <p:cNvPr id="5" name="Rectangle 4"/>
          <p:cNvSpPr/>
          <p:nvPr/>
        </p:nvSpPr>
        <p:spPr>
          <a:xfrm>
            <a:off x="3419872" y="5013176"/>
            <a:ext cx="4572000" cy="507831"/>
          </a:xfrm>
          <a:prstGeom prst="rect">
            <a:avLst/>
          </a:prstGeom>
        </p:spPr>
        <p:txBody>
          <a:bodyPr>
            <a:spAutoFit/>
          </a:bodyPr>
          <a:lstStyle/>
          <a:p>
            <a:r>
              <a:rPr lang="en-US" sz="900" dirty="0">
                <a:solidFill>
                  <a:srgbClr val="FF0000"/>
                </a:solidFill>
                <a:latin typeface="Times New Roman" pitchFamily="18" charset="0"/>
                <a:cs typeface="Times New Roman" pitchFamily="18" charset="0"/>
              </a:rPr>
              <a:t>Novotny, E., Frank, M.G. and </a:t>
            </a:r>
            <a:r>
              <a:rPr lang="en-US" sz="900" dirty="0" err="1">
                <a:solidFill>
                  <a:srgbClr val="FF0000"/>
                </a:solidFill>
                <a:latin typeface="Times New Roman" pitchFamily="18" charset="0"/>
                <a:cs typeface="Times New Roman" pitchFamily="18" charset="0"/>
              </a:rPr>
              <a:t>Grizzard</a:t>
            </a:r>
            <a:r>
              <a:rPr lang="en-US" sz="900" dirty="0">
                <a:solidFill>
                  <a:srgbClr val="FF0000"/>
                </a:solidFill>
                <a:latin typeface="Times New Roman" pitchFamily="18" charset="0"/>
                <a:cs typeface="Times New Roman" pitchFamily="18" charset="0"/>
              </a:rPr>
              <a:t>, M., (2021). A laboratory study comparing the effectiveness of verbal and nonverbal rapport-building techniques in interviews. </a:t>
            </a:r>
            <a:r>
              <a:rPr lang="en-US" sz="900" i="1" dirty="0">
                <a:solidFill>
                  <a:srgbClr val="FF0000"/>
                </a:solidFill>
                <a:latin typeface="Times New Roman" pitchFamily="18" charset="0"/>
                <a:cs typeface="Times New Roman" pitchFamily="18" charset="0"/>
              </a:rPr>
              <a:t>Communication Studies</a:t>
            </a:r>
            <a:r>
              <a:rPr lang="en-US" sz="900" dirty="0">
                <a:solidFill>
                  <a:srgbClr val="FF0000"/>
                </a:solidFill>
                <a:latin typeface="Times New Roman" pitchFamily="18" charset="0"/>
                <a:cs typeface="Times New Roman" pitchFamily="18" charset="0"/>
              </a:rPr>
              <a:t>, 72(5), pp.819-833.</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dirty="0">
                <a:solidFill>
                  <a:schemeClr val="tx1"/>
                </a:solidFill>
                <a:latin typeface="Times New Roman" pitchFamily="18" charset="0"/>
                <a:cs typeface="Times New Roman" pitchFamily="18" charset="0"/>
              </a:rPr>
              <a:t>Online Interview</a:t>
            </a:r>
          </a:p>
        </p:txBody>
      </p:sp>
      <p:sp>
        <p:nvSpPr>
          <p:cNvPr id="3" name="Content Placeholder 2"/>
          <p:cNvSpPr>
            <a:spLocks noGrp="1"/>
          </p:cNvSpPr>
          <p:nvPr>
            <p:ph idx="1"/>
          </p:nvPr>
        </p:nvSpPr>
        <p:spPr>
          <a:xfrm>
            <a:off x="4067944" y="1609416"/>
            <a:ext cx="3628256" cy="4846320"/>
          </a:xfrm>
        </p:spPr>
        <p:txBody>
          <a:bodyPr>
            <a:normAutofit/>
          </a:bodyPr>
          <a:lstStyle/>
          <a:p>
            <a:pPr fontAlgn="base">
              <a:lnSpc>
                <a:spcPct val="150000"/>
              </a:lnSpc>
            </a:pPr>
            <a:r>
              <a:rPr lang="en-US" sz="1500" dirty="0">
                <a:latin typeface="Times New Roman" pitchFamily="18" charset="0"/>
                <a:cs typeface="Times New Roman" pitchFamily="18" charset="0"/>
              </a:rPr>
              <a:t>Online interviews are affordable and accessible anywhere in the world (Oates </a:t>
            </a:r>
            <a:r>
              <a:rPr lang="en-US" sz="1500" i="1" dirty="0">
                <a:latin typeface="Times New Roman" pitchFamily="18" charset="0"/>
                <a:cs typeface="Times New Roman" pitchFamily="18" charset="0"/>
              </a:rPr>
              <a:t>et al.</a:t>
            </a:r>
            <a:r>
              <a:rPr lang="en-US" sz="1500" dirty="0">
                <a:latin typeface="Times New Roman" pitchFamily="18" charset="0"/>
                <a:cs typeface="Times New Roman" pitchFamily="18" charset="0"/>
              </a:rPr>
              <a:t> 2022).</a:t>
            </a:r>
          </a:p>
          <a:p>
            <a:pPr fontAlgn="base">
              <a:lnSpc>
                <a:spcPct val="150000"/>
              </a:lnSpc>
            </a:pPr>
            <a:r>
              <a:rPr lang="en-US" sz="1500" dirty="0">
                <a:latin typeface="Times New Roman" pitchFamily="18" charset="0"/>
                <a:cs typeface="Times New Roman" pitchFamily="18" charset="0"/>
              </a:rPr>
              <a:t>Online interviews are applicable in the pre-screening process.</a:t>
            </a:r>
          </a:p>
          <a:p>
            <a:pPr fontAlgn="base">
              <a:lnSpc>
                <a:spcPct val="150000"/>
              </a:lnSpc>
            </a:pPr>
            <a:r>
              <a:rPr lang="en-US" sz="1500" dirty="0">
                <a:latin typeface="Times New Roman" pitchFamily="18" charset="0"/>
                <a:cs typeface="Times New Roman" pitchFamily="18" charset="0"/>
              </a:rPr>
              <a:t>However, online interviews come with the danger of technical failure.</a:t>
            </a:r>
          </a:p>
          <a:p>
            <a:pPr>
              <a:lnSpc>
                <a:spcPct val="150000"/>
              </a:lnSpc>
            </a:pPr>
            <a:endParaRPr lang="en-US" sz="1500" dirty="0">
              <a:latin typeface="Times New Roman" pitchFamily="18" charset="0"/>
              <a:cs typeface="Times New Roman" pitchFamily="18" charset="0"/>
            </a:endParaRPr>
          </a:p>
        </p:txBody>
      </p:sp>
      <p:pic>
        <p:nvPicPr>
          <p:cNvPr id="8193" name="Picture 1"/>
          <p:cNvPicPr>
            <a:picLocks noChangeAspect="1" noChangeArrowheads="1"/>
          </p:cNvPicPr>
          <p:nvPr/>
        </p:nvPicPr>
        <p:blipFill>
          <a:blip r:embed="rId3" cstate="print"/>
          <a:srcRect/>
          <a:stretch>
            <a:fillRect/>
          </a:stretch>
        </p:blipFill>
        <p:spPr bwMode="auto">
          <a:xfrm>
            <a:off x="467544" y="1700808"/>
            <a:ext cx="3524250" cy="3019425"/>
          </a:xfrm>
          <a:prstGeom prst="rect">
            <a:avLst/>
          </a:prstGeom>
          <a:noFill/>
          <a:ln w="9525">
            <a:noFill/>
            <a:miter lim="800000"/>
            <a:headEnd/>
            <a:tailEnd/>
          </a:ln>
          <a:effectLst/>
        </p:spPr>
      </p:pic>
      <p:sp>
        <p:nvSpPr>
          <p:cNvPr id="5" name="Rectangle 4"/>
          <p:cNvSpPr/>
          <p:nvPr/>
        </p:nvSpPr>
        <p:spPr>
          <a:xfrm>
            <a:off x="611560" y="5229200"/>
            <a:ext cx="4572000" cy="507831"/>
          </a:xfrm>
          <a:prstGeom prst="rect">
            <a:avLst/>
          </a:prstGeom>
        </p:spPr>
        <p:txBody>
          <a:bodyPr>
            <a:spAutoFit/>
          </a:bodyPr>
          <a:lstStyle/>
          <a:p>
            <a:r>
              <a:rPr lang="en-US" sz="900" dirty="0">
                <a:solidFill>
                  <a:srgbClr val="FF0000"/>
                </a:solidFill>
                <a:latin typeface="Times New Roman" pitchFamily="18" charset="0"/>
                <a:cs typeface="Times New Roman" pitchFamily="18" charset="0"/>
              </a:rPr>
              <a:t>Oates, M., Crichton, K., </a:t>
            </a:r>
            <a:r>
              <a:rPr lang="en-US" sz="900" dirty="0" err="1">
                <a:solidFill>
                  <a:srgbClr val="FF0000"/>
                </a:solidFill>
                <a:latin typeface="Times New Roman" pitchFamily="18" charset="0"/>
                <a:cs typeface="Times New Roman" pitchFamily="18" charset="0"/>
              </a:rPr>
              <a:t>Cranor</a:t>
            </a:r>
            <a:r>
              <a:rPr lang="en-US" sz="900" dirty="0">
                <a:solidFill>
                  <a:srgbClr val="FF0000"/>
                </a:solidFill>
                <a:latin typeface="Times New Roman" pitchFamily="18" charset="0"/>
                <a:cs typeface="Times New Roman" pitchFamily="18" charset="0"/>
              </a:rPr>
              <a:t>, L., </a:t>
            </a:r>
            <a:r>
              <a:rPr lang="en-US" sz="900" dirty="0" err="1">
                <a:solidFill>
                  <a:srgbClr val="FF0000"/>
                </a:solidFill>
                <a:latin typeface="Times New Roman" pitchFamily="18" charset="0"/>
                <a:cs typeface="Times New Roman" pitchFamily="18" charset="0"/>
              </a:rPr>
              <a:t>Budwig</a:t>
            </a:r>
            <a:r>
              <a:rPr lang="en-US" sz="900" dirty="0">
                <a:solidFill>
                  <a:srgbClr val="FF0000"/>
                </a:solidFill>
                <a:latin typeface="Times New Roman" pitchFamily="18" charset="0"/>
                <a:cs typeface="Times New Roman" pitchFamily="18" charset="0"/>
              </a:rPr>
              <a:t>, S., Weston, E.J., </a:t>
            </a:r>
            <a:r>
              <a:rPr lang="en-US" sz="900" dirty="0" err="1">
                <a:solidFill>
                  <a:srgbClr val="FF0000"/>
                </a:solidFill>
                <a:latin typeface="Times New Roman" pitchFamily="18" charset="0"/>
                <a:cs typeface="Times New Roman" pitchFamily="18" charset="0"/>
              </a:rPr>
              <a:t>Bernagozzi</a:t>
            </a:r>
            <a:r>
              <a:rPr lang="en-US" sz="900" dirty="0">
                <a:solidFill>
                  <a:srgbClr val="FF0000"/>
                </a:solidFill>
                <a:latin typeface="Times New Roman" pitchFamily="18" charset="0"/>
                <a:cs typeface="Times New Roman" pitchFamily="18" charset="0"/>
              </a:rPr>
              <a:t>, B.M. and </a:t>
            </a:r>
            <a:r>
              <a:rPr lang="en-US" sz="900" dirty="0" err="1">
                <a:solidFill>
                  <a:srgbClr val="FF0000"/>
                </a:solidFill>
                <a:latin typeface="Times New Roman" pitchFamily="18" charset="0"/>
                <a:cs typeface="Times New Roman" pitchFamily="18" charset="0"/>
              </a:rPr>
              <a:t>Pagaduan</a:t>
            </a:r>
            <a:r>
              <a:rPr lang="en-US" sz="900" dirty="0">
                <a:solidFill>
                  <a:srgbClr val="FF0000"/>
                </a:solidFill>
                <a:latin typeface="Times New Roman" pitchFamily="18" charset="0"/>
                <a:cs typeface="Times New Roman" pitchFamily="18" charset="0"/>
              </a:rPr>
              <a:t>, J., (2022). Audio, video, chat, email, or survey: How much does online interview mode matter?. </a:t>
            </a:r>
            <a:r>
              <a:rPr lang="en-US" sz="900" i="1" dirty="0" err="1">
                <a:solidFill>
                  <a:srgbClr val="FF0000"/>
                </a:solidFill>
                <a:latin typeface="Times New Roman" pitchFamily="18" charset="0"/>
                <a:cs typeface="Times New Roman" pitchFamily="18" charset="0"/>
              </a:rPr>
              <a:t>PloS</a:t>
            </a:r>
            <a:r>
              <a:rPr lang="en-US" sz="900" i="1" dirty="0">
                <a:solidFill>
                  <a:srgbClr val="FF0000"/>
                </a:solidFill>
                <a:latin typeface="Times New Roman" pitchFamily="18" charset="0"/>
                <a:cs typeface="Times New Roman" pitchFamily="18" charset="0"/>
              </a:rPr>
              <a:t> one</a:t>
            </a:r>
            <a:r>
              <a:rPr lang="en-US" sz="900" dirty="0">
                <a:solidFill>
                  <a:srgbClr val="FF0000"/>
                </a:solidFill>
                <a:latin typeface="Times New Roman" pitchFamily="18" charset="0"/>
                <a:cs typeface="Times New Roman" pitchFamily="18" charset="0"/>
              </a:rPr>
              <a:t>, 17(2), p.e0263876.</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cap="none" dirty="0">
                <a:solidFill>
                  <a:schemeClr val="tx1"/>
                </a:solidFill>
                <a:latin typeface="Times New Roman" pitchFamily="18" charset="0"/>
                <a:cs typeface="Times New Roman" pitchFamily="18" charset="0"/>
              </a:rPr>
              <a:t>CRITICAL COMPARISON</a:t>
            </a:r>
          </a:p>
        </p:txBody>
      </p:sp>
      <p:sp>
        <p:nvSpPr>
          <p:cNvPr id="3" name="Content Placeholder 2"/>
          <p:cNvSpPr>
            <a:spLocks noGrp="1"/>
          </p:cNvSpPr>
          <p:nvPr>
            <p:ph idx="1"/>
          </p:nvPr>
        </p:nvSpPr>
        <p:spPr>
          <a:xfrm>
            <a:off x="457200" y="1609416"/>
            <a:ext cx="3682752" cy="4846320"/>
          </a:xfrm>
        </p:spPr>
        <p:txBody>
          <a:bodyPr>
            <a:normAutofit/>
          </a:bodyPr>
          <a:lstStyle/>
          <a:p>
            <a:pPr fontAlgn="base">
              <a:lnSpc>
                <a:spcPct val="150000"/>
              </a:lnSpc>
            </a:pPr>
            <a:r>
              <a:rPr lang="en-US" sz="1500" dirty="0">
                <a:latin typeface="Times New Roman" pitchFamily="18" charset="0"/>
                <a:cs typeface="Times New Roman" pitchFamily="18" charset="0"/>
              </a:rPr>
              <a:t>Face-to-face interviews are more trustworthy, and online interviews are more flexible.</a:t>
            </a:r>
          </a:p>
          <a:p>
            <a:pPr fontAlgn="base">
              <a:lnSpc>
                <a:spcPct val="150000"/>
              </a:lnSpc>
            </a:pPr>
            <a:r>
              <a:rPr lang="en-US" sz="1500" dirty="0">
                <a:latin typeface="Times New Roman" pitchFamily="18" charset="0"/>
                <a:cs typeface="Times New Roman" pitchFamily="18" charset="0"/>
              </a:rPr>
              <a:t>Online options are less expensive, but face-to-face communication can be used to evaluate the features of the candidates more thoroughly.</a:t>
            </a:r>
          </a:p>
          <a:p>
            <a:pPr fontAlgn="base">
              <a:lnSpc>
                <a:spcPct val="150000"/>
              </a:lnSpc>
            </a:pPr>
            <a:r>
              <a:rPr lang="en-US" sz="1500" dirty="0">
                <a:latin typeface="Times New Roman" pitchFamily="18" charset="0"/>
                <a:cs typeface="Times New Roman" pitchFamily="18" charset="0"/>
              </a:rPr>
              <a:t>These two methods are mediated using a hybrid framework.</a:t>
            </a:r>
          </a:p>
          <a:p>
            <a:pPr lvl="1">
              <a:lnSpc>
                <a:spcPct val="150000"/>
              </a:lnSpc>
              <a:buNone/>
            </a:pPr>
            <a:endParaRPr lang="en-US" sz="1500" dirty="0">
              <a:latin typeface="Times New Roman" pitchFamily="18" charset="0"/>
              <a:cs typeface="Times New Roman" pitchFamily="18" charset="0"/>
            </a:endParaRPr>
          </a:p>
        </p:txBody>
      </p:sp>
      <p:pic>
        <p:nvPicPr>
          <p:cNvPr id="6145" name="Picture 1"/>
          <p:cNvPicPr>
            <a:picLocks noChangeAspect="1" noChangeArrowheads="1"/>
          </p:cNvPicPr>
          <p:nvPr/>
        </p:nvPicPr>
        <p:blipFill>
          <a:blip r:embed="rId3" cstate="print"/>
          <a:srcRect/>
          <a:stretch>
            <a:fillRect/>
          </a:stretch>
        </p:blipFill>
        <p:spPr bwMode="auto">
          <a:xfrm>
            <a:off x="4572000" y="1916832"/>
            <a:ext cx="3012680" cy="2664296"/>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dirty="0">
                <a:solidFill>
                  <a:schemeClr val="tx1"/>
                </a:solidFill>
                <a:latin typeface="Times New Roman" pitchFamily="18" charset="0"/>
                <a:cs typeface="Times New Roman" pitchFamily="18" charset="0"/>
              </a:rPr>
              <a:t>Conclusion</a:t>
            </a:r>
          </a:p>
        </p:txBody>
      </p:sp>
      <p:sp>
        <p:nvSpPr>
          <p:cNvPr id="3" name="Content Placeholder 2"/>
          <p:cNvSpPr>
            <a:spLocks noGrp="1"/>
          </p:cNvSpPr>
          <p:nvPr>
            <p:ph idx="1"/>
          </p:nvPr>
        </p:nvSpPr>
        <p:spPr/>
        <p:txBody>
          <a:bodyPr>
            <a:normAutofit/>
          </a:bodyPr>
          <a:lstStyle/>
          <a:p>
            <a:pPr algn="just">
              <a:lnSpc>
                <a:spcPct val="150000"/>
              </a:lnSpc>
            </a:pPr>
            <a:r>
              <a:rPr lang="en-US" sz="1500" dirty="0">
                <a:latin typeface="Times New Roman" pitchFamily="18" charset="0"/>
                <a:cs typeface="Times New Roman" pitchFamily="18" charset="0"/>
              </a:rPr>
              <a:t>Feasible recruitment at HSBC can be effective in balancing its cultural alignment with technological proficiency to maintain its business transformation. The presentation </a:t>
            </a:r>
            <a:r>
              <a:rPr lang="en-US" sz="1500" dirty="0" err="1">
                <a:latin typeface="Times New Roman" pitchFamily="18" charset="0"/>
                <a:cs typeface="Times New Roman" pitchFamily="18" charset="0"/>
              </a:rPr>
              <a:t>analysed</a:t>
            </a:r>
            <a:r>
              <a:rPr lang="en-US" sz="1500" dirty="0">
                <a:latin typeface="Times New Roman" pitchFamily="18" charset="0"/>
                <a:cs typeface="Times New Roman" pitchFamily="18" charset="0"/>
              </a:rPr>
              <a:t> different interview methods, and specific questioning techniques to assist HSBC to identify the most feasible candidate for its financial analyst position. The presentation suggested the commencement of the recruitment process through a hybrid-interview method by incorporating the characteristics of both online and face-to-face interviews.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cap="none" dirty="0">
                <a:solidFill>
                  <a:schemeClr val="tx1"/>
                </a:solidFill>
                <a:latin typeface="Times New Roman" pitchFamily="18" charset="0"/>
                <a:cs typeface="Times New Roman" pitchFamily="18" charset="0"/>
              </a:rPr>
              <a:t>REFERENCES</a:t>
            </a:r>
          </a:p>
        </p:txBody>
      </p:sp>
      <p:sp>
        <p:nvSpPr>
          <p:cNvPr id="3" name="Content Placeholder 2"/>
          <p:cNvSpPr>
            <a:spLocks noGrp="1"/>
          </p:cNvSpPr>
          <p:nvPr>
            <p:ph idx="1"/>
          </p:nvPr>
        </p:nvSpPr>
        <p:spPr/>
        <p:txBody>
          <a:bodyPr>
            <a:normAutofit/>
          </a:bodyPr>
          <a:lstStyle/>
          <a:p>
            <a:r>
              <a:rPr lang="en-US" sz="1000" dirty="0">
                <a:latin typeface="Times New Roman" pitchFamily="18" charset="0"/>
                <a:cs typeface="Times New Roman" pitchFamily="18" charset="0"/>
              </a:rPr>
              <a:t>Bloomberg (2025). </a:t>
            </a:r>
            <a:r>
              <a:rPr lang="en-US" sz="1000" i="1" dirty="0">
                <a:latin typeface="Times New Roman" pitchFamily="18" charset="0"/>
                <a:cs typeface="Times New Roman" pitchFamily="18" charset="0"/>
              </a:rPr>
              <a:t>HSBC Takes New Canary Wharf Office Alongside Downsized City HQ</a:t>
            </a:r>
            <a:r>
              <a:rPr lang="en-US" sz="1000" dirty="0">
                <a:latin typeface="Times New Roman" pitchFamily="18" charset="0"/>
                <a:cs typeface="Times New Roman" pitchFamily="18" charset="0"/>
              </a:rPr>
              <a:t>. Available at: </a:t>
            </a:r>
            <a:r>
              <a:rPr lang="en-US" sz="1000" u="sng" dirty="0">
                <a:latin typeface="Times New Roman" pitchFamily="18" charset="0"/>
                <a:cs typeface="Times New Roman" pitchFamily="18" charset="0"/>
                <a:hlinkClick r:id="rId2"/>
              </a:rPr>
              <a:t>https://www.bloomberg.com/news/articles/2025-08-08/hsbc-takes-new-canary-wharf-office-alongside-downsized-city-hq</a:t>
            </a:r>
            <a:r>
              <a:rPr lang="en-US" sz="1000" dirty="0">
                <a:latin typeface="Times New Roman" pitchFamily="18" charset="0"/>
                <a:cs typeface="Times New Roman" pitchFamily="18" charset="0"/>
              </a:rPr>
              <a:t> (Accessed on: 04 September 2025).  </a:t>
            </a:r>
          </a:p>
          <a:p>
            <a:r>
              <a:rPr lang="en-US" sz="1000" dirty="0">
                <a:latin typeface="Times New Roman" pitchFamily="18" charset="0"/>
                <a:cs typeface="Times New Roman" pitchFamily="18" charset="0"/>
              </a:rPr>
              <a:t>HSBC (2025). </a:t>
            </a:r>
            <a:r>
              <a:rPr lang="en-US" sz="1000" i="1" dirty="0">
                <a:latin typeface="Times New Roman" pitchFamily="18" charset="0"/>
                <a:cs typeface="Times New Roman" pitchFamily="18" charset="0"/>
              </a:rPr>
              <a:t>Our markets Connecting customers to opportunities worldwide</a:t>
            </a:r>
            <a:r>
              <a:rPr lang="en-US" sz="1000" dirty="0">
                <a:latin typeface="Times New Roman" pitchFamily="18" charset="0"/>
                <a:cs typeface="Times New Roman" pitchFamily="18" charset="0"/>
              </a:rPr>
              <a:t>. Available at: </a:t>
            </a:r>
            <a:r>
              <a:rPr lang="en-US" sz="1000" u="sng" dirty="0">
                <a:latin typeface="Times New Roman" pitchFamily="18" charset="0"/>
                <a:cs typeface="Times New Roman" pitchFamily="18" charset="0"/>
                <a:hlinkClick r:id="rId3"/>
              </a:rPr>
              <a:t>https://www.hsbc.com/who-we-are/our-markets</a:t>
            </a:r>
            <a:r>
              <a:rPr lang="en-US" sz="1000" dirty="0">
                <a:latin typeface="Times New Roman" pitchFamily="18" charset="0"/>
                <a:cs typeface="Times New Roman" pitchFamily="18" charset="0"/>
              </a:rPr>
              <a:t> (Accessed on: 04 September 2025).  </a:t>
            </a:r>
          </a:p>
          <a:p>
            <a:r>
              <a:rPr lang="en-US" sz="1000" dirty="0">
                <a:latin typeface="Times New Roman" pitchFamily="18" charset="0"/>
                <a:cs typeface="Times New Roman" pitchFamily="18" charset="0"/>
              </a:rPr>
              <a:t>Lutz, H.J. and </a:t>
            </a:r>
            <a:r>
              <a:rPr lang="en-US" sz="1000" dirty="0" err="1">
                <a:latin typeface="Times New Roman" pitchFamily="18" charset="0"/>
                <a:cs typeface="Times New Roman" pitchFamily="18" charset="0"/>
              </a:rPr>
              <a:t>Nummer</a:t>
            </a:r>
            <a:r>
              <a:rPr lang="en-US" sz="1000" dirty="0">
                <a:latin typeface="Times New Roman" pitchFamily="18" charset="0"/>
                <a:cs typeface="Times New Roman" pitchFamily="18" charset="0"/>
              </a:rPr>
              <a:t>, D., (2023). Organizational Behavior and Values as Principles of Integrated, Value-Driven Leadership. In </a:t>
            </a:r>
            <a:r>
              <a:rPr lang="en-US" sz="1000" i="1" dirty="0">
                <a:latin typeface="Times New Roman" pitchFamily="18" charset="0"/>
                <a:cs typeface="Times New Roman" pitchFamily="18" charset="0"/>
              </a:rPr>
              <a:t>Value-Oriented Leadership in Theory and Practice: Concepts-Study Results-Practical Insights</a:t>
            </a:r>
            <a:r>
              <a:rPr lang="en-US" sz="1000" dirty="0">
                <a:latin typeface="Times New Roman" pitchFamily="18" charset="0"/>
                <a:cs typeface="Times New Roman" pitchFamily="18" charset="0"/>
              </a:rPr>
              <a:t> (pp. 127-150). Berlin, Heidelberg: Springer Berlin Heidelberg. </a:t>
            </a:r>
          </a:p>
          <a:p>
            <a:r>
              <a:rPr lang="en-US" sz="1000" dirty="0">
                <a:latin typeface="Times New Roman" pitchFamily="18" charset="0"/>
                <a:cs typeface="Times New Roman" pitchFamily="18" charset="0"/>
              </a:rPr>
              <a:t>Van </a:t>
            </a:r>
            <a:r>
              <a:rPr lang="en-US" sz="1000" dirty="0" err="1">
                <a:latin typeface="Times New Roman" pitchFamily="18" charset="0"/>
                <a:cs typeface="Times New Roman" pitchFamily="18" charset="0"/>
              </a:rPr>
              <a:t>Iddekinge</a:t>
            </a:r>
            <a:r>
              <a:rPr lang="en-US" sz="1000" dirty="0">
                <a:latin typeface="Times New Roman" pitchFamily="18" charset="0"/>
                <a:cs typeface="Times New Roman" pitchFamily="18" charset="0"/>
              </a:rPr>
              <a:t>, C.H., </a:t>
            </a:r>
            <a:r>
              <a:rPr lang="en-US" sz="1000" dirty="0" err="1">
                <a:latin typeface="Times New Roman" pitchFamily="18" charset="0"/>
                <a:cs typeface="Times New Roman" pitchFamily="18" charset="0"/>
              </a:rPr>
              <a:t>Lievens</a:t>
            </a:r>
            <a:r>
              <a:rPr lang="en-US" sz="1000" dirty="0">
                <a:latin typeface="Times New Roman" pitchFamily="18" charset="0"/>
                <a:cs typeface="Times New Roman" pitchFamily="18" charset="0"/>
              </a:rPr>
              <a:t>, F. and </a:t>
            </a:r>
            <a:r>
              <a:rPr lang="en-US" sz="1000" dirty="0" err="1">
                <a:latin typeface="Times New Roman" pitchFamily="18" charset="0"/>
                <a:cs typeface="Times New Roman" pitchFamily="18" charset="0"/>
              </a:rPr>
              <a:t>Sackett</a:t>
            </a:r>
            <a:r>
              <a:rPr lang="en-US" sz="1000" dirty="0">
                <a:latin typeface="Times New Roman" pitchFamily="18" charset="0"/>
                <a:cs typeface="Times New Roman" pitchFamily="18" charset="0"/>
              </a:rPr>
              <a:t>, P.R., (2023). Personnel selection: A review of ways to maximize validity, diversity, and the applicant experience. </a:t>
            </a:r>
            <a:r>
              <a:rPr lang="en-US" sz="1000" i="1" dirty="0">
                <a:latin typeface="Times New Roman" pitchFamily="18" charset="0"/>
                <a:cs typeface="Times New Roman" pitchFamily="18" charset="0"/>
              </a:rPr>
              <a:t>Personnel psychology</a:t>
            </a:r>
            <a:r>
              <a:rPr lang="en-US" sz="1000" dirty="0">
                <a:latin typeface="Times New Roman" pitchFamily="18" charset="0"/>
                <a:cs typeface="Times New Roman" pitchFamily="18" charset="0"/>
              </a:rPr>
              <a:t>, 76(2), pp.651-686.</a:t>
            </a:r>
          </a:p>
          <a:p>
            <a:r>
              <a:rPr lang="en-US" sz="1000" dirty="0">
                <a:latin typeface="Times New Roman" pitchFamily="18" charset="0"/>
                <a:cs typeface="Times New Roman" pitchFamily="18" charset="0"/>
              </a:rPr>
              <a:t>Joshi, S., (2025). Review of gen </a:t>
            </a:r>
            <a:r>
              <a:rPr lang="en-US" sz="1000" dirty="0" err="1">
                <a:latin typeface="Times New Roman" pitchFamily="18" charset="0"/>
                <a:cs typeface="Times New Roman" pitchFamily="18" charset="0"/>
              </a:rPr>
              <a:t>ai</a:t>
            </a:r>
            <a:r>
              <a:rPr lang="en-US" sz="1000" dirty="0">
                <a:latin typeface="Times New Roman" pitchFamily="18" charset="0"/>
                <a:cs typeface="Times New Roman" pitchFamily="18" charset="0"/>
              </a:rPr>
              <a:t> models for financial risk management.</a:t>
            </a:r>
            <a:r>
              <a:rPr lang="en-US" sz="1000" i="1" dirty="0">
                <a:latin typeface="Times New Roman" pitchFamily="18" charset="0"/>
                <a:cs typeface="Times New Roman" pitchFamily="18" charset="0"/>
              </a:rPr>
              <a:t> International Journal of Scientific Research in Computer Science, Engineering and Information Technology</a:t>
            </a:r>
            <a:r>
              <a:rPr lang="en-US" sz="1000" dirty="0">
                <a:latin typeface="Times New Roman" pitchFamily="18" charset="0"/>
                <a:cs typeface="Times New Roman" pitchFamily="18" charset="0"/>
              </a:rPr>
              <a:t>, 11(1), pp.709-723.  </a:t>
            </a:r>
          </a:p>
          <a:p>
            <a:r>
              <a:rPr lang="en-US" sz="1000" dirty="0">
                <a:latin typeface="Times New Roman" pitchFamily="18" charset="0"/>
                <a:cs typeface="Times New Roman" pitchFamily="18" charset="0"/>
              </a:rPr>
              <a:t>Hughes, R.H., </a:t>
            </a:r>
            <a:r>
              <a:rPr lang="en-US" sz="1000" dirty="0" err="1">
                <a:latin typeface="Times New Roman" pitchFamily="18" charset="0"/>
                <a:cs typeface="Times New Roman" pitchFamily="18" charset="0"/>
              </a:rPr>
              <a:t>Kleinschmidt</a:t>
            </a:r>
            <a:r>
              <a:rPr lang="en-US" sz="1000" dirty="0">
                <a:latin typeface="Times New Roman" pitchFamily="18" charset="0"/>
                <a:cs typeface="Times New Roman" pitchFamily="18" charset="0"/>
              </a:rPr>
              <a:t>, S. and </a:t>
            </a:r>
            <a:r>
              <a:rPr lang="en-US" sz="1000" dirty="0" err="1">
                <a:latin typeface="Times New Roman" pitchFamily="18" charset="0"/>
                <a:cs typeface="Times New Roman" pitchFamily="18" charset="0"/>
              </a:rPr>
              <a:t>Sheng</a:t>
            </a:r>
            <a:r>
              <a:rPr lang="en-US" sz="1000" dirty="0">
                <a:latin typeface="Times New Roman" pitchFamily="18" charset="0"/>
                <a:cs typeface="Times New Roman" pitchFamily="18" charset="0"/>
              </a:rPr>
              <a:t>, A.Y., (2021). Using structured interviews to reduce bias in emergency medicine residency recruitment: worth a second look. </a:t>
            </a:r>
            <a:r>
              <a:rPr lang="en-US" sz="1000" i="1" dirty="0">
                <a:latin typeface="Times New Roman" pitchFamily="18" charset="0"/>
                <a:cs typeface="Times New Roman" pitchFamily="18" charset="0"/>
              </a:rPr>
              <a:t>AEM Education and Training</a:t>
            </a:r>
            <a:r>
              <a:rPr lang="en-US" sz="1000" dirty="0">
                <a:latin typeface="Times New Roman" pitchFamily="18" charset="0"/>
                <a:cs typeface="Times New Roman" pitchFamily="18" charset="0"/>
              </a:rPr>
              <a:t>, 5(</a:t>
            </a:r>
            <a:r>
              <a:rPr lang="en-US" sz="1000" dirty="0" err="1">
                <a:latin typeface="Times New Roman" pitchFamily="18" charset="0"/>
                <a:cs typeface="Times New Roman" pitchFamily="18" charset="0"/>
              </a:rPr>
              <a:t>Suppl</a:t>
            </a:r>
            <a:r>
              <a:rPr lang="en-US" sz="1000" dirty="0">
                <a:latin typeface="Times New Roman" pitchFamily="18" charset="0"/>
                <a:cs typeface="Times New Roman" pitchFamily="18" charset="0"/>
              </a:rPr>
              <a:t> 1), p.S130. </a:t>
            </a:r>
          </a:p>
          <a:p>
            <a:r>
              <a:rPr lang="en-US" sz="1000" dirty="0" err="1">
                <a:latin typeface="Times New Roman" pitchFamily="18" charset="0"/>
                <a:cs typeface="Times New Roman" pitchFamily="18" charset="0"/>
              </a:rPr>
              <a:t>Nwora</a:t>
            </a:r>
            <a:r>
              <a:rPr lang="en-US" sz="1000" dirty="0">
                <a:latin typeface="Times New Roman" pitchFamily="18" charset="0"/>
                <a:cs typeface="Times New Roman" pitchFamily="18" charset="0"/>
              </a:rPr>
              <a:t>, C., Allred, D.B. and </a:t>
            </a:r>
            <a:r>
              <a:rPr lang="en-US" sz="1000" dirty="0" err="1">
                <a:latin typeface="Times New Roman" pitchFamily="18" charset="0"/>
                <a:cs typeface="Times New Roman" pitchFamily="18" charset="0"/>
              </a:rPr>
              <a:t>Verduzco</a:t>
            </a:r>
            <a:r>
              <a:rPr lang="en-US" sz="1000" dirty="0">
                <a:latin typeface="Times New Roman" pitchFamily="18" charset="0"/>
                <a:cs typeface="Times New Roman" pitchFamily="18" charset="0"/>
              </a:rPr>
              <a:t>-Gutierrez, M., (2021). Mitigating bias in virtual interviews for applicants who are underrepresented in medicine. </a:t>
            </a:r>
            <a:r>
              <a:rPr lang="en-US" sz="1000" i="1" dirty="0">
                <a:latin typeface="Times New Roman" pitchFamily="18" charset="0"/>
                <a:cs typeface="Times New Roman" pitchFamily="18" charset="0"/>
              </a:rPr>
              <a:t>Journal of the National Medical Association</a:t>
            </a:r>
            <a:r>
              <a:rPr lang="en-US" sz="1000" dirty="0">
                <a:latin typeface="Times New Roman" pitchFamily="18" charset="0"/>
                <a:cs typeface="Times New Roman" pitchFamily="18" charset="0"/>
              </a:rPr>
              <a:t>, 113(1), pp.74-76. </a:t>
            </a:r>
          </a:p>
          <a:p>
            <a:r>
              <a:rPr lang="en-US" sz="1000" dirty="0" err="1">
                <a:latin typeface="Times New Roman" pitchFamily="18" charset="0"/>
                <a:cs typeface="Times New Roman" pitchFamily="18" charset="0"/>
              </a:rPr>
              <a:t>Yeboah</a:t>
            </a:r>
            <a:r>
              <a:rPr lang="en-US" sz="1000" dirty="0">
                <a:latin typeface="Times New Roman" pitchFamily="18" charset="0"/>
                <a:cs typeface="Times New Roman" pitchFamily="18" charset="0"/>
              </a:rPr>
              <a:t>, C.O.A. and </a:t>
            </a:r>
            <a:r>
              <a:rPr lang="en-US" sz="1000" dirty="0" err="1">
                <a:latin typeface="Times New Roman" pitchFamily="18" charset="0"/>
                <a:cs typeface="Times New Roman" pitchFamily="18" charset="0"/>
              </a:rPr>
              <a:t>Adamah</a:t>
            </a:r>
            <a:r>
              <a:rPr lang="en-US" sz="1000" dirty="0">
                <a:latin typeface="Times New Roman" pitchFamily="18" charset="0"/>
                <a:cs typeface="Times New Roman" pitchFamily="18" charset="0"/>
              </a:rPr>
              <a:t>, F.S., (2021). Qualitative Analysis of Competence-Based Approach to Recruitment and Selection Process in Private Tertiary Institutions in Ghana. </a:t>
            </a:r>
            <a:r>
              <a:rPr lang="en-US" sz="1000" i="1" dirty="0">
                <a:latin typeface="Times New Roman" pitchFamily="18" charset="0"/>
                <a:cs typeface="Times New Roman" pitchFamily="18" charset="0"/>
              </a:rPr>
              <a:t>Economic Research</a:t>
            </a:r>
            <a:r>
              <a:rPr lang="en-US" sz="1000" dirty="0">
                <a:latin typeface="Times New Roman" pitchFamily="18" charset="0"/>
                <a:cs typeface="Times New Roman" pitchFamily="18" charset="0"/>
              </a:rPr>
              <a:t>, 5(5), pp.135-154. </a:t>
            </a:r>
          </a:p>
          <a:p>
            <a:r>
              <a:rPr lang="en-US" sz="1000" dirty="0" err="1">
                <a:latin typeface="Times New Roman" pitchFamily="18" charset="0"/>
                <a:cs typeface="Times New Roman" pitchFamily="18" charset="0"/>
              </a:rPr>
              <a:t>Catoto</a:t>
            </a:r>
            <a:r>
              <a:rPr lang="en-US" sz="1000" dirty="0">
                <a:latin typeface="Times New Roman" pitchFamily="18" charset="0"/>
                <a:cs typeface="Times New Roman" pitchFamily="18" charset="0"/>
              </a:rPr>
              <a:t>, J., (2022). On courtroom questioning: A forensic linguistic analysis. </a:t>
            </a:r>
            <a:r>
              <a:rPr lang="en-US" sz="1000" i="1" dirty="0">
                <a:latin typeface="Times New Roman" pitchFamily="18" charset="0"/>
                <a:cs typeface="Times New Roman" pitchFamily="18" charset="0"/>
              </a:rPr>
              <a:t>Available at SSRN 4137842</a:t>
            </a:r>
            <a:r>
              <a:rPr lang="en-US" sz="1000" dirty="0">
                <a:latin typeface="Times New Roman" pitchFamily="18" charset="0"/>
                <a:cs typeface="Times New Roman" pitchFamily="18" charset="0"/>
              </a:rPr>
              <a:t>. </a:t>
            </a:r>
          </a:p>
          <a:p>
            <a:r>
              <a:rPr lang="en-US" sz="1000" dirty="0">
                <a:latin typeface="Times New Roman" pitchFamily="18" charset="0"/>
                <a:cs typeface="Times New Roman" pitchFamily="18" charset="0"/>
              </a:rPr>
              <a:t>Novotny, E., Frank, M.G. and </a:t>
            </a:r>
            <a:r>
              <a:rPr lang="en-US" sz="1000" dirty="0" err="1">
                <a:latin typeface="Times New Roman" pitchFamily="18" charset="0"/>
                <a:cs typeface="Times New Roman" pitchFamily="18" charset="0"/>
              </a:rPr>
              <a:t>Grizzard</a:t>
            </a:r>
            <a:r>
              <a:rPr lang="en-US" sz="1000" dirty="0">
                <a:latin typeface="Times New Roman" pitchFamily="18" charset="0"/>
                <a:cs typeface="Times New Roman" pitchFamily="18" charset="0"/>
              </a:rPr>
              <a:t>, M., (2021). A laboratory study comparing the effectiveness of verbal and nonverbal rapport-building techniques in interviews. </a:t>
            </a:r>
            <a:r>
              <a:rPr lang="en-US" sz="1000" i="1" dirty="0">
                <a:latin typeface="Times New Roman" pitchFamily="18" charset="0"/>
                <a:cs typeface="Times New Roman" pitchFamily="18" charset="0"/>
              </a:rPr>
              <a:t>Communication Studies</a:t>
            </a:r>
            <a:r>
              <a:rPr lang="en-US" sz="1000" dirty="0">
                <a:latin typeface="Times New Roman" pitchFamily="18" charset="0"/>
                <a:cs typeface="Times New Roman" pitchFamily="18" charset="0"/>
              </a:rPr>
              <a:t>, 72(5), pp.819-833. </a:t>
            </a:r>
          </a:p>
          <a:p>
            <a:r>
              <a:rPr lang="en-US" sz="1000" dirty="0">
                <a:latin typeface="Times New Roman" pitchFamily="18" charset="0"/>
                <a:cs typeface="Times New Roman" pitchFamily="18" charset="0"/>
              </a:rPr>
              <a:t>Oates, M., Crichton, K., </a:t>
            </a:r>
            <a:r>
              <a:rPr lang="en-US" sz="1000" dirty="0" err="1">
                <a:latin typeface="Times New Roman" pitchFamily="18" charset="0"/>
                <a:cs typeface="Times New Roman" pitchFamily="18" charset="0"/>
              </a:rPr>
              <a:t>Cranor</a:t>
            </a:r>
            <a:r>
              <a:rPr lang="en-US" sz="1000" dirty="0">
                <a:latin typeface="Times New Roman" pitchFamily="18" charset="0"/>
                <a:cs typeface="Times New Roman" pitchFamily="18" charset="0"/>
              </a:rPr>
              <a:t>, L., </a:t>
            </a:r>
            <a:r>
              <a:rPr lang="en-US" sz="1000" dirty="0" err="1">
                <a:latin typeface="Times New Roman" pitchFamily="18" charset="0"/>
                <a:cs typeface="Times New Roman" pitchFamily="18" charset="0"/>
              </a:rPr>
              <a:t>Budwig</a:t>
            </a:r>
            <a:r>
              <a:rPr lang="en-US" sz="1000" dirty="0">
                <a:latin typeface="Times New Roman" pitchFamily="18" charset="0"/>
                <a:cs typeface="Times New Roman" pitchFamily="18" charset="0"/>
              </a:rPr>
              <a:t>, S., Weston, E.J., </a:t>
            </a:r>
            <a:r>
              <a:rPr lang="en-US" sz="1000" dirty="0" err="1">
                <a:latin typeface="Times New Roman" pitchFamily="18" charset="0"/>
                <a:cs typeface="Times New Roman" pitchFamily="18" charset="0"/>
              </a:rPr>
              <a:t>Bernagozzi</a:t>
            </a:r>
            <a:r>
              <a:rPr lang="en-US" sz="1000" dirty="0">
                <a:latin typeface="Times New Roman" pitchFamily="18" charset="0"/>
                <a:cs typeface="Times New Roman" pitchFamily="18" charset="0"/>
              </a:rPr>
              <a:t>, B.M. and </a:t>
            </a:r>
            <a:r>
              <a:rPr lang="en-US" sz="1000" dirty="0" err="1">
                <a:latin typeface="Times New Roman" pitchFamily="18" charset="0"/>
                <a:cs typeface="Times New Roman" pitchFamily="18" charset="0"/>
              </a:rPr>
              <a:t>Pagaduan</a:t>
            </a:r>
            <a:r>
              <a:rPr lang="en-US" sz="1000" dirty="0">
                <a:latin typeface="Times New Roman" pitchFamily="18" charset="0"/>
                <a:cs typeface="Times New Roman" pitchFamily="18" charset="0"/>
              </a:rPr>
              <a:t>, J., (2022). Audio, video, chat, email, or survey: How much does online interview mode matter?. </a:t>
            </a:r>
            <a:r>
              <a:rPr lang="en-US" sz="1000" i="1" dirty="0" err="1">
                <a:latin typeface="Times New Roman" pitchFamily="18" charset="0"/>
                <a:cs typeface="Times New Roman" pitchFamily="18" charset="0"/>
              </a:rPr>
              <a:t>PloS</a:t>
            </a:r>
            <a:r>
              <a:rPr lang="en-US" sz="1000" i="1" dirty="0">
                <a:latin typeface="Times New Roman" pitchFamily="18" charset="0"/>
                <a:cs typeface="Times New Roman" pitchFamily="18" charset="0"/>
              </a:rPr>
              <a:t> one</a:t>
            </a:r>
            <a:r>
              <a:rPr lang="en-US" sz="1000" dirty="0">
                <a:latin typeface="Times New Roman" pitchFamily="18" charset="0"/>
                <a:cs typeface="Times New Roman" pitchFamily="18" charset="0"/>
              </a:rPr>
              <a:t>, 17(2), p.e0263876.</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AutoShape 2" descr="46 Thank You Note Examples, Templates, Tips &amp; Etiquett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051" name="Picture 3"/>
          <p:cNvPicPr>
            <a:picLocks noChangeAspect="1" noChangeArrowheads="1"/>
          </p:cNvPicPr>
          <p:nvPr/>
        </p:nvPicPr>
        <p:blipFill>
          <a:blip r:embed="rId2" cstate="print"/>
          <a:srcRect/>
          <a:stretch>
            <a:fillRect/>
          </a:stretch>
        </p:blipFill>
        <p:spPr bwMode="auto">
          <a:xfrm>
            <a:off x="1483593" y="1340768"/>
            <a:ext cx="5248647" cy="3312368"/>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78</TotalTime>
  <Words>2771</Words>
  <Application>Microsoft Office PowerPoint</Application>
  <PresentationFormat>On-screen Show (4:3)</PresentationFormat>
  <Paragraphs>122</Paragraphs>
  <Slides>19</Slides>
  <Notes>13</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Opulent</vt:lpstr>
      <vt:lpstr>PowerPoint Presentation</vt:lpstr>
      <vt:lpstr>Table of contents</vt:lpstr>
      <vt:lpstr>Introduction </vt:lpstr>
      <vt:lpstr>Overview of HSBC</vt:lpstr>
      <vt:lpstr>IMPORTANCE OF RECRUITMENT IN TRANSFORMATION</vt:lpstr>
      <vt:lpstr>Elaboration of Recruitment Processes</vt:lpstr>
      <vt:lpstr>Analysis of Job for Financial Analyst Position</vt:lpstr>
      <vt:lpstr>Job Description</vt:lpstr>
      <vt:lpstr>Person Specification</vt:lpstr>
      <vt:lpstr>Interview Type 1: Structured Interview</vt:lpstr>
      <vt:lpstr>Interview Type 2: Panel Interview</vt:lpstr>
      <vt:lpstr>Interview Type 3: Competency type Interview</vt:lpstr>
      <vt:lpstr>ASSESSMENT OF QUESTIONING TECHNIQUES</vt:lpstr>
      <vt:lpstr>FACE-TO-FACE INTERVIEW</vt:lpstr>
      <vt:lpstr>Online Interview</vt:lpstr>
      <vt:lpstr>CRITICAL COMPARISON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Mobile User</cp:lastModifiedBy>
  <cp:revision>3</cp:revision>
  <dcterms:created xsi:type="dcterms:W3CDTF">2025-10-04T13:41:03Z</dcterms:created>
  <dcterms:modified xsi:type="dcterms:W3CDTF">2025-10-10T23:22:02Z</dcterms:modified>
</cp:coreProperties>
</file>