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6" r:id="rId7"/>
    <p:sldId id="262" r:id="rId8"/>
    <p:sldId id="263" r:id="rId9"/>
    <p:sldId id="264" r:id="rId10"/>
    <p:sldId id="265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12C8C85-51F0-491E-9774-3900AFEF0FD7}" styleName="Stile chiaro 2 - Colore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10A1B5D5-9B99-4C35-A422-299274C87663}" styleName="Stile medio 1 - Colore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7292A2E-F333-43FB-9621-5CBBE7FDCDCB}" styleName="Stile chiaro 2 - Colore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ED083AE6-46FA-4A59-8FB0-9F97EB10719F}" styleName="Stile chiaro 3 - Colore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1E171933-4619-4E11-9A3F-F7608DF75F80}" styleName="Stile medio 1 - Color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1128" y="2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982825-298B-42E1-AE75-D1379074895B}" type="datetimeFigureOut">
              <a:rPr lang="it-IT" smtClean="0"/>
              <a:t>12/10/2025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2FF932-002E-4AAB-9BB9-668ADFFDD355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429684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E2FF932-002E-4AAB-9BB9-668ADFFDD355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6427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DABBBC58-807E-F86B-DB3E-C4B0ED02EB4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007CB8EA-1D82-2DED-2D06-A669AA3F2F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55566A8F-10C9-A8FF-BC63-112041E192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5B34C-2B46-49DF-8FA6-07E756904577}" type="datetimeFigureOut">
              <a:rPr lang="it-IT" smtClean="0"/>
              <a:t>12/10/2025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4F3BE14C-F79F-D870-00BF-690FDB7A63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BA40AB8-709A-07F4-4898-67B62AE0A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1D6-2C28-4120-953A-11B0F937F9EA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855604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FC4FEB9F-BDE9-DABF-2FB1-5ED85FF4AE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ED396B97-FD7D-B185-6E3B-5D46B8361A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0A4021C9-E30B-BFC9-689D-2A41C4E4F5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5B34C-2B46-49DF-8FA6-07E756904577}" type="datetimeFigureOut">
              <a:rPr lang="it-IT" smtClean="0"/>
              <a:t>12/10/2025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51A50A51-25A2-ACE4-75F5-F662C4D0AE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0C1C0DA-7B43-9522-D6E0-57696817C8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1D6-2C28-4120-953A-11B0F937F9EA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29820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A5DAE7A-FEFF-BA3B-237B-836CA743D5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3B5D6178-BDB5-0689-242B-E75C0173D5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6673D2C-0628-D156-36FD-E3C9733F6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5B34C-2B46-49DF-8FA6-07E756904577}" type="datetimeFigureOut">
              <a:rPr lang="it-IT" smtClean="0"/>
              <a:t>12/10/2025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FF638191-6149-423E-01AE-8B5DA5A699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632FB826-3CB8-9FD7-4AFE-7ECE8D40B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1D6-2C28-4120-953A-11B0F937F9EA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29387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ECE0AD9-FAB3-60DD-79BC-B906A76F5E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3F47408-07A9-66A9-9273-12FC6C210F8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746E5BFE-DA58-BC7B-FA3E-E7D1242D0C1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60931235-5107-1C5F-F296-0367D7C6A3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5B34C-2B46-49DF-8FA6-07E756904577}" type="datetimeFigureOut">
              <a:rPr lang="it-IT" smtClean="0"/>
              <a:t>12/10/2025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89AE6B64-95D4-3D3A-58AC-E0BE11CE2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1B8E3A41-136F-AA16-2329-A781D9A734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1D6-2C28-4120-953A-11B0F937F9EA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1420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A32436D-A100-FB18-2990-2921D4757A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5C56DB6F-0856-C60D-A31D-B0D2CC792D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Segnaposto contenuto 3">
            <a:extLst>
              <a:ext uri="{FF2B5EF4-FFF2-40B4-BE49-F238E27FC236}">
                <a16:creationId xmlns:a16="http://schemas.microsoft.com/office/drawing/2014/main" id="{513BDCB6-733A-2CC0-34FB-5E506ADE3A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>
            <a:extLst>
              <a:ext uri="{FF2B5EF4-FFF2-40B4-BE49-F238E27FC236}">
                <a16:creationId xmlns:a16="http://schemas.microsoft.com/office/drawing/2014/main" id="{D888E93B-2FCA-55E6-D690-91CAE06A35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Segnaposto contenuto 5">
            <a:extLst>
              <a:ext uri="{FF2B5EF4-FFF2-40B4-BE49-F238E27FC236}">
                <a16:creationId xmlns:a16="http://schemas.microsoft.com/office/drawing/2014/main" id="{3B445CCE-AA54-326F-9C78-243F7BA258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>
            <a:extLst>
              <a:ext uri="{FF2B5EF4-FFF2-40B4-BE49-F238E27FC236}">
                <a16:creationId xmlns:a16="http://schemas.microsoft.com/office/drawing/2014/main" id="{DDFEFF7C-5B1E-3CC0-E6F7-89BD36DA1B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5B34C-2B46-49DF-8FA6-07E756904577}" type="datetimeFigureOut">
              <a:rPr lang="it-IT" smtClean="0"/>
              <a:t>12/10/2025</a:t>
            </a:fld>
            <a:endParaRPr lang="it-IT"/>
          </a:p>
        </p:txBody>
      </p:sp>
      <p:sp>
        <p:nvSpPr>
          <p:cNvPr id="8" name="Segnaposto piè di pagina 7">
            <a:extLst>
              <a:ext uri="{FF2B5EF4-FFF2-40B4-BE49-F238E27FC236}">
                <a16:creationId xmlns:a16="http://schemas.microsoft.com/office/drawing/2014/main" id="{72AE7331-5462-2009-A845-E51210AEA4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>
            <a:extLst>
              <a:ext uri="{FF2B5EF4-FFF2-40B4-BE49-F238E27FC236}">
                <a16:creationId xmlns:a16="http://schemas.microsoft.com/office/drawing/2014/main" id="{B80C60E0-4C3A-7536-974C-FBF5460A2B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1D6-2C28-4120-953A-11B0F937F9EA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707776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95CE1AF-E6E0-FC6C-6027-F6A3E678B5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data 2">
            <a:extLst>
              <a:ext uri="{FF2B5EF4-FFF2-40B4-BE49-F238E27FC236}">
                <a16:creationId xmlns:a16="http://schemas.microsoft.com/office/drawing/2014/main" id="{5566CD14-3B69-DF5D-C9AD-1CB24AC3A0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5B34C-2B46-49DF-8FA6-07E756904577}" type="datetimeFigureOut">
              <a:rPr lang="it-IT" smtClean="0"/>
              <a:t>12/10/2025</a:t>
            </a:fld>
            <a:endParaRPr lang="it-IT"/>
          </a:p>
        </p:txBody>
      </p:sp>
      <p:sp>
        <p:nvSpPr>
          <p:cNvPr id="4" name="Segnaposto piè di pagina 3">
            <a:extLst>
              <a:ext uri="{FF2B5EF4-FFF2-40B4-BE49-F238E27FC236}">
                <a16:creationId xmlns:a16="http://schemas.microsoft.com/office/drawing/2014/main" id="{32F8193A-EEF4-DCA7-7954-534F14A30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>
            <a:extLst>
              <a:ext uri="{FF2B5EF4-FFF2-40B4-BE49-F238E27FC236}">
                <a16:creationId xmlns:a16="http://schemas.microsoft.com/office/drawing/2014/main" id="{FBF1BE36-335E-3925-6989-1A805E7C77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1D6-2C28-4120-953A-11B0F937F9EA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028436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>
            <a:extLst>
              <a:ext uri="{FF2B5EF4-FFF2-40B4-BE49-F238E27FC236}">
                <a16:creationId xmlns:a16="http://schemas.microsoft.com/office/drawing/2014/main" id="{B03D3EEC-15DE-F77B-18B3-A421CD6F81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5B34C-2B46-49DF-8FA6-07E756904577}" type="datetimeFigureOut">
              <a:rPr lang="it-IT" smtClean="0"/>
              <a:t>12/10/2025</a:t>
            </a:fld>
            <a:endParaRPr lang="it-IT"/>
          </a:p>
        </p:txBody>
      </p:sp>
      <p:sp>
        <p:nvSpPr>
          <p:cNvPr id="3" name="Segnaposto piè di pagina 2">
            <a:extLst>
              <a:ext uri="{FF2B5EF4-FFF2-40B4-BE49-F238E27FC236}">
                <a16:creationId xmlns:a16="http://schemas.microsoft.com/office/drawing/2014/main" id="{8E53DED1-6F61-61E1-3106-445792785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211157E7-807A-288A-12DC-12D50FC683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1D6-2C28-4120-953A-11B0F937F9EA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259333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4613E14-BFC1-601E-822F-10F9564F63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48686F6B-921F-C37D-2D78-C92F895761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DDBDAC9F-3EAA-3F2E-65F4-3CC50AF498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1C7C0A51-71B1-AA44-7495-918905805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5B34C-2B46-49DF-8FA6-07E756904577}" type="datetimeFigureOut">
              <a:rPr lang="it-IT" smtClean="0"/>
              <a:t>12/10/2025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643F0735-4CAA-1409-938F-4E0700307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3FFFB24B-2923-7C05-6D16-BB22B592BF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1D6-2C28-4120-953A-11B0F937F9EA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110399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92FC36C1-CC4F-86C7-A0EF-549514BA68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immagine 2">
            <a:extLst>
              <a:ext uri="{FF2B5EF4-FFF2-40B4-BE49-F238E27FC236}">
                <a16:creationId xmlns:a16="http://schemas.microsoft.com/office/drawing/2014/main" id="{FC3A40B8-9C12-A0F9-077A-ECE163EC64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>
            <a:extLst>
              <a:ext uri="{FF2B5EF4-FFF2-40B4-BE49-F238E27FC236}">
                <a16:creationId xmlns:a16="http://schemas.microsoft.com/office/drawing/2014/main" id="{C9E2D8BF-B366-178B-5F5B-BBA59A1933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Segnaposto data 4">
            <a:extLst>
              <a:ext uri="{FF2B5EF4-FFF2-40B4-BE49-F238E27FC236}">
                <a16:creationId xmlns:a16="http://schemas.microsoft.com/office/drawing/2014/main" id="{2408AB50-844C-B991-2A6E-6CF6B4B74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5B34C-2B46-49DF-8FA6-07E756904577}" type="datetimeFigureOut">
              <a:rPr lang="it-IT" smtClean="0"/>
              <a:t>12/10/2025</a:t>
            </a:fld>
            <a:endParaRPr lang="it-IT"/>
          </a:p>
        </p:txBody>
      </p:sp>
      <p:sp>
        <p:nvSpPr>
          <p:cNvPr id="6" name="Segnaposto piè di pagina 5">
            <a:extLst>
              <a:ext uri="{FF2B5EF4-FFF2-40B4-BE49-F238E27FC236}">
                <a16:creationId xmlns:a16="http://schemas.microsoft.com/office/drawing/2014/main" id="{0E5E444A-B0A2-CA86-D4A2-9796F68E8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>
            <a:extLst>
              <a:ext uri="{FF2B5EF4-FFF2-40B4-BE49-F238E27FC236}">
                <a16:creationId xmlns:a16="http://schemas.microsoft.com/office/drawing/2014/main" id="{375F2718-1E25-DD3A-08BD-572134FFCB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1D6-2C28-4120-953A-11B0F937F9EA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658916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0C5A265-0818-2D3C-1485-E0B75EE80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10B3F5A7-F11F-4F11-18CD-A1879C1618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9118CEA5-2E53-89C7-A63F-21EB66F5F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5B34C-2B46-49DF-8FA6-07E756904577}" type="datetimeFigureOut">
              <a:rPr lang="it-IT" smtClean="0"/>
              <a:t>12/10/2025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8602FD8F-33AA-CFDB-2736-C09AF0D11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30CAFBEF-5EAE-9301-17A0-3A26987DF0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1D6-2C28-4120-953A-11B0F937F9EA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85069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>
            <a:extLst>
              <a:ext uri="{FF2B5EF4-FFF2-40B4-BE49-F238E27FC236}">
                <a16:creationId xmlns:a16="http://schemas.microsoft.com/office/drawing/2014/main" id="{D18149FF-7A74-5E86-11C9-8762B72F36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verticale 2">
            <a:extLst>
              <a:ext uri="{FF2B5EF4-FFF2-40B4-BE49-F238E27FC236}">
                <a16:creationId xmlns:a16="http://schemas.microsoft.com/office/drawing/2014/main" id="{7C41B691-30AE-445B-7EE9-B1ED97004C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65843270-CD08-97D7-5B05-BCEA7FC802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5B34C-2B46-49DF-8FA6-07E756904577}" type="datetimeFigureOut">
              <a:rPr lang="it-IT" smtClean="0"/>
              <a:t>12/10/2025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C870B644-42F3-780E-812C-FB95814DDA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4D75E5B8-4D24-E951-7193-9687A9B27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0D51D6-2C28-4120-953A-11B0F937F9EA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20251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>
            <a:extLst>
              <a:ext uri="{FF2B5EF4-FFF2-40B4-BE49-F238E27FC236}">
                <a16:creationId xmlns:a16="http://schemas.microsoft.com/office/drawing/2014/main" id="{70546C62-06F2-E373-305F-AFA310A7A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 dello schema</a:t>
            </a:r>
          </a:p>
        </p:txBody>
      </p:sp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CC43A67C-E649-5879-794B-F1A03433EB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>
            <a:extLst>
              <a:ext uri="{FF2B5EF4-FFF2-40B4-BE49-F238E27FC236}">
                <a16:creationId xmlns:a16="http://schemas.microsoft.com/office/drawing/2014/main" id="{26227BCD-ED64-53E6-88B6-B28D42635EC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725B34C-2B46-49DF-8FA6-07E756904577}" type="datetimeFigureOut">
              <a:rPr lang="it-IT" smtClean="0"/>
              <a:t>12/10/2025</a:t>
            </a:fld>
            <a:endParaRPr lang="it-IT"/>
          </a:p>
        </p:txBody>
      </p:sp>
      <p:sp>
        <p:nvSpPr>
          <p:cNvPr id="5" name="Segnaposto piè di pagina 4">
            <a:extLst>
              <a:ext uri="{FF2B5EF4-FFF2-40B4-BE49-F238E27FC236}">
                <a16:creationId xmlns:a16="http://schemas.microsoft.com/office/drawing/2014/main" id="{7492F22D-3F9C-C02B-8B9C-E9E976A495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>
            <a:extLst>
              <a:ext uri="{FF2B5EF4-FFF2-40B4-BE49-F238E27FC236}">
                <a16:creationId xmlns:a16="http://schemas.microsoft.com/office/drawing/2014/main" id="{925FCB06-932E-1E37-6044-DA3B0AC7A2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0D51D6-2C28-4120-953A-11B0F937F9EA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63634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lickr.com/photos/asiandevelopmentbank/21592847046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nc-nd/3.0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6.svg"/><Relationship Id="rId5" Type="http://schemas.openxmlformats.org/officeDocument/2006/relationships/image" Target="../media/image25.png"/><Relationship Id="rId4" Type="http://schemas.openxmlformats.org/officeDocument/2006/relationships/image" Target="../media/image24.sv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016/j.ecolecon.2016.07.009" TargetMode="External"/><Relationship Id="rId7" Type="http://schemas.openxmlformats.org/officeDocument/2006/relationships/hyperlink" Target="https://www.gov.uk/government/collections/public-health-outcomes-framework" TargetMode="External"/><Relationship Id="rId2" Type="http://schemas.openxmlformats.org/officeDocument/2006/relationships/hyperlink" Target="https://www.cambridge.org/core/journals/international-and-comparative-law-quarterly/article/failure-of-core-capacities-under-the-who-international-health-regulations/D00B890119F5145D8E41731F3D912744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gov.uk/government/collections/health-and-care-act-2022" TargetMode="External"/><Relationship Id="rId5" Type="http://schemas.openxmlformats.org/officeDocument/2006/relationships/hyperlink" Target="https://www.gov.uk/government/publications/global-health-framework-working-together-towards-a-healthier-world/global-health-framework-working-together-towards-a-healthier-world-may-2023" TargetMode="External"/><Relationship Id="rId4" Type="http://schemas.openxmlformats.org/officeDocument/2006/relationships/hyperlink" Target="https://campaignresources.dhsc.gov.uk/campaigns/vaccinations/stay-strong-get-vaccinated/" TargetMode="Externa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legislation.gov.uk/ukpga/1983/20/contents" TargetMode="External"/><Relationship Id="rId3" Type="http://schemas.openxmlformats.org/officeDocument/2006/relationships/hyperlink" Target="https://pmc.ncbi.nlm.nih.gov/articles/PMC2034187/" TargetMode="External"/><Relationship Id="rId7" Type="http://schemas.openxmlformats.org/officeDocument/2006/relationships/hyperlink" Target="https://www.legislation.gov.uk/ukpga/2010/15/contents" TargetMode="External"/><Relationship Id="rId2" Type="http://schemas.openxmlformats.org/officeDocument/2006/relationships/hyperlink" Target="https://doi.org/10.1177/2049463717753021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legislation.gov.uk/uksi/2016/507/contents" TargetMode="External"/><Relationship Id="rId5" Type="http://schemas.openxmlformats.org/officeDocument/2006/relationships/hyperlink" Target="https://www.gov.uk/government/publications/phe-strategy-2020-to-2025" TargetMode="External"/><Relationship Id="rId4" Type="http://schemas.openxmlformats.org/officeDocument/2006/relationships/hyperlink" Target="https://doi.org/10.3402/gha.v9.29627" TargetMode="External"/><Relationship Id="rId9" Type="http://schemas.openxmlformats.org/officeDocument/2006/relationships/hyperlink" Target="https://www.thelancet.com/pdfs/journals/lanpub/PIIS2468-2667(22)00155-4.pdf" TargetMode="Externa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1136/bmjgh-2016-000068" TargetMode="External"/><Relationship Id="rId3" Type="http://schemas.openxmlformats.org/officeDocument/2006/relationships/hyperlink" Target="https://www.gov.uk/research-for-development-outputs/fair-society-healthy-lives-the-marmot-review-strategic-review-of-health-inequalities-in-england-post-2010" TargetMode="External"/><Relationship Id="rId7" Type="http://schemas.openxmlformats.org/officeDocument/2006/relationships/hyperlink" Target="https://www.cambridge.org/core/journals/the-british-journal-of-psychiatry/article/rise-and-fall-of-the-biopsychosocial-model/A31DAA3BED6569F6080A1DF2C1D15A64" TargetMode="External"/><Relationship Id="rId2" Type="http://schemas.openxmlformats.org/officeDocument/2006/relationships/hyperlink" Target="https://www.sciencedirect.com/science/article/abs/pii/S0304380022002654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ebarchive.nationalarchives.gov.uk/ukgwa/20230418155402/https:/www.longtermplan.nhs.uk/publication/nhs-long-term-plan/" TargetMode="External"/><Relationship Id="rId5" Type="http://schemas.openxmlformats.org/officeDocument/2006/relationships/hyperlink" Target="https://www.england.nhs.uk/2025/10/nhs-kicks-off-flu-and-covid-jabs-to-winter-proof-vulnerable/" TargetMode="External"/><Relationship Id="rId4" Type="http://schemas.openxmlformats.org/officeDocument/2006/relationships/hyperlink" Target="https://www.health.org.uk/sites/default/files/upload/publications/2020/Health%20Equity%20in%20England_The%20Marmot%20Review%2010%20Years%20On_full%20report.pdf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sdgs.un.org/goals/goal3" TargetMode="External"/><Relationship Id="rId13" Type="http://schemas.openxmlformats.org/officeDocument/2006/relationships/hyperlink" Target="https://www.who.int/activities/promoting-health-in-all-policies-and-intersectoral-action-capacities" TargetMode="External"/><Relationship Id="rId3" Type="http://schemas.openxmlformats.org/officeDocument/2006/relationships/hyperlink" Target="https://www.researchgate.net/publication/264904899_Ecological_studies_Advantages_and_disadvantages" TargetMode="External"/><Relationship Id="rId7" Type="http://schemas.openxmlformats.org/officeDocument/2006/relationships/hyperlink" Target="https://sdgs.un.org/goals" TargetMode="External"/><Relationship Id="rId12" Type="http://schemas.openxmlformats.org/officeDocument/2006/relationships/hyperlink" Target="https://www.who.int/publications/i/item/9789241580496" TargetMode="External"/><Relationship Id="rId2" Type="http://schemas.openxmlformats.org/officeDocument/2006/relationships/hyperlink" Target="https://sdgdata.gov.uk/3/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www.gov.uk/government/news/national-vaccination-campaign-to-protect-newborns-this-winter" TargetMode="External"/><Relationship Id="rId11" Type="http://schemas.openxmlformats.org/officeDocument/2006/relationships/hyperlink" Target="https://www.who.int/about/governance/constitution" TargetMode="External"/><Relationship Id="rId5" Type="http://schemas.openxmlformats.org/officeDocument/2006/relationships/hyperlink" Target="https://assets.kingsfund.org.uk/f/256914/x/5e4aed4284/independent_health_care_and_nhs_2023.pdf" TargetMode="External"/><Relationship Id="rId10" Type="http://schemas.openxmlformats.org/officeDocument/2006/relationships/hyperlink" Target="https://sdgs.un.org/topics/health-and-population" TargetMode="External"/><Relationship Id="rId4" Type="http://schemas.openxmlformats.org/officeDocument/2006/relationships/hyperlink" Target="https://www.ft.com/content/eeff0ce1-7f9e-44e1-957f-9e201448ee0b" TargetMode="External"/><Relationship Id="rId9" Type="http://schemas.openxmlformats.org/officeDocument/2006/relationships/hyperlink" Target="https://unstats.un.org/sdgs/report/2025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9" name="Rectangle 208">
            <a:extLst>
              <a:ext uri="{FF2B5EF4-FFF2-40B4-BE49-F238E27FC236}">
                <a16:creationId xmlns:a16="http://schemas.microsoft.com/office/drawing/2014/main" id="{A8384FB5-9ADC-4DDC-881B-597D56F5B1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1" name="Rectangle 210">
            <a:extLst>
              <a:ext uri="{FF2B5EF4-FFF2-40B4-BE49-F238E27FC236}">
                <a16:creationId xmlns:a16="http://schemas.microsoft.com/office/drawing/2014/main" id="{91E5A9A7-95C6-4F4F-B00E-C82E07FE62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3" name="Rectangle 212">
            <a:extLst>
              <a:ext uri="{FF2B5EF4-FFF2-40B4-BE49-F238E27FC236}">
                <a16:creationId xmlns:a16="http://schemas.microsoft.com/office/drawing/2014/main" id="{D07DD2DE-F619-49DD-B5E7-03A290FF4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8495" y="2660473"/>
            <a:ext cx="4355594" cy="4038603"/>
          </a:xfrm>
          <a:prstGeom prst="rect">
            <a:avLst/>
          </a:prstGeom>
          <a:gradFill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5" name="Rectangle 214">
            <a:extLst>
              <a:ext uri="{FF2B5EF4-FFF2-40B4-BE49-F238E27FC236}">
                <a16:creationId xmlns:a16="http://schemas.microsoft.com/office/drawing/2014/main" id="{85149191-5F60-4A28-AAFF-039F96B0F3E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-1180882" y="1638085"/>
            <a:ext cx="6857572" cy="3581401"/>
          </a:xfrm>
          <a:prstGeom prst="rect">
            <a:avLst/>
          </a:prstGeom>
          <a:gradFill>
            <a:gsLst>
              <a:gs pos="0">
                <a:srgbClr val="000000">
                  <a:alpha val="59000"/>
                </a:srgbClr>
              </a:gs>
              <a:gs pos="69000">
                <a:schemeClr val="accent1">
                  <a:alpha val="0"/>
                </a:scheme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7" name="Freeform: Shape 216">
            <a:extLst>
              <a:ext uri="{FF2B5EF4-FFF2-40B4-BE49-F238E27FC236}">
                <a16:creationId xmlns:a16="http://schemas.microsoft.com/office/drawing/2014/main" id="{F8260ED5-17F7-4158-B241-D51DD4CF1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" name="Sottotitolo 2">
            <a:extLst>
              <a:ext uri="{FF2B5EF4-FFF2-40B4-BE49-F238E27FC236}">
                <a16:creationId xmlns:a16="http://schemas.microsoft.com/office/drawing/2014/main" id="{F27E636C-0266-7D82-FFDF-3B736070E1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917" y="17819"/>
            <a:ext cx="4010769" cy="3269667"/>
          </a:xfrm>
        </p:spPr>
        <p:txBody>
          <a:bodyPr anchor="b">
            <a:normAutofit/>
          </a:bodyPr>
          <a:lstStyle/>
          <a:p>
            <a:pPr algn="l"/>
            <a:r>
              <a:rPr lang="en-GB" sz="2000" dirty="0">
                <a:solidFill>
                  <a:srgbClr val="FFFFFF"/>
                </a:solidFill>
              </a:rPr>
              <a:t>Student Name: Masoud Latifi</a:t>
            </a:r>
          </a:p>
          <a:p>
            <a:pPr algn="l"/>
            <a:r>
              <a:rPr lang="en-GB" sz="2000" dirty="0">
                <a:solidFill>
                  <a:srgbClr val="FFFFFF"/>
                </a:solidFill>
              </a:rPr>
              <a:t> Student number:2232810</a:t>
            </a:r>
          </a:p>
          <a:p>
            <a:pPr algn="l"/>
            <a:r>
              <a:rPr lang="en-GB" sz="2000" dirty="0">
                <a:solidFill>
                  <a:srgbClr val="FFFFFF"/>
                </a:solidFill>
              </a:rPr>
              <a:t>Lecture Name: Parees  Ahmed </a:t>
            </a:r>
          </a:p>
          <a:p>
            <a:pPr algn="l"/>
            <a:r>
              <a:rPr lang="en-GB" sz="2000" dirty="0">
                <a:solidFill>
                  <a:srgbClr val="FFFFFF"/>
                </a:solidFill>
              </a:rPr>
              <a:t>Module Name: Health, Wellbeing and Sustainable Development. </a:t>
            </a:r>
          </a:p>
          <a:p>
            <a:pPr algn="l"/>
            <a:r>
              <a:rPr lang="en-GB" sz="2000" dirty="0">
                <a:solidFill>
                  <a:srgbClr val="FFFFFF"/>
                </a:solidFill>
              </a:rPr>
              <a:t>Presentation Title: </a:t>
            </a:r>
          </a:p>
          <a:p>
            <a:pPr algn="l"/>
            <a:r>
              <a:rPr lang="en-GB" sz="2000" dirty="0">
                <a:solidFill>
                  <a:srgbClr val="FFFFFF"/>
                </a:solidFill>
              </a:rPr>
              <a:t>Component 1: Presentation </a:t>
            </a:r>
          </a:p>
        </p:txBody>
      </p:sp>
      <p:pic>
        <p:nvPicPr>
          <p:cNvPr id="6" name="Picture 5" descr="A collage of images of people and a baby&#10;&#10;AI-generated content may be incorrect.">
            <a:extLst>
              <a:ext uri="{FF2B5EF4-FFF2-40B4-BE49-F238E27FC236}">
                <a16:creationId xmlns:a16="http://schemas.microsoft.com/office/drawing/2014/main" id="{7321501E-F473-7F5D-FDFE-143EBDCBFE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4038604" y="0"/>
            <a:ext cx="8139478" cy="685757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1558E33-B460-D14E-C38A-D6BDF174EF3C}"/>
              </a:ext>
            </a:extLst>
          </p:cNvPr>
          <p:cNvSpPr txBox="1"/>
          <p:nvPr/>
        </p:nvSpPr>
        <p:spPr>
          <a:xfrm>
            <a:off x="9891893" y="5209256"/>
            <a:ext cx="1644753" cy="307329"/>
          </a:xfrm>
          <a:prstGeom prst="rect">
            <a:avLst/>
          </a:prstGeom>
          <a:solidFill>
            <a:srgbClr val="000000"/>
          </a:solidFill>
        </p:spPr>
        <p:txBody>
          <a:bodyPr wrap="square" rtlCol="0">
            <a:spAutoFit/>
          </a:bodyPr>
          <a:lstStyle/>
          <a:p>
            <a:pPr algn="r">
              <a:spcAft>
                <a:spcPts val="600"/>
              </a:spcAft>
            </a:pPr>
            <a:r>
              <a:rPr lang="en-GB" sz="700">
                <a:solidFill>
                  <a:srgbClr val="FFFFFF"/>
                </a:solidFill>
                <a:hlinkClick r:id="rId3" tooltip="https://www.flickr.com/photos/asiandevelopmentbank/2159284704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GB" sz="700">
                <a:solidFill>
                  <a:srgbClr val="FFFFFF"/>
                </a:solidFill>
              </a:rPr>
              <a:t> by Unknown Author is licensed under </a:t>
            </a:r>
            <a:r>
              <a:rPr lang="en-GB" sz="700">
                <a:solidFill>
                  <a:srgbClr val="FFFFFF"/>
                </a:solidFill>
                <a:hlinkClick r:id="rId4" tooltip="https://creativecommons.org/licenses/by-nc-nd/3.0/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BY-NC-ND</a:t>
            </a:r>
            <a:endParaRPr lang="en-GB" sz="70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64666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61293230-B0F6-45B1-96D1-13D18E24299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2E4C77E0-AD32-4D51-A420-0A861D5A86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1766176" cy="2061837"/>
          </a:xfrm>
          <a:custGeom>
            <a:avLst/>
            <a:gdLst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13657 w 10768629"/>
              <a:gd name="connsiteY144" fmla="*/ 1730706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18446 w 10768629"/>
              <a:gd name="connsiteY143" fmla="*/ 1726895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45936 w 10768629"/>
              <a:gd name="connsiteY142" fmla="*/ 1713743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9437 w 10768629"/>
              <a:gd name="connsiteY140" fmla="*/ 1636968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40853 w 10768629"/>
              <a:gd name="connsiteY141" fmla="*/ 1657958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38835 w 10768629"/>
              <a:gd name="connsiteY164" fmla="*/ 1920210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32568 w 10768629"/>
              <a:gd name="connsiteY178" fmla="*/ 1793149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186881 w 10768629"/>
              <a:gd name="connsiteY179" fmla="*/ 1768613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1967996 w 10768629"/>
              <a:gd name="connsiteY173" fmla="*/ 1953187 h 1978172"/>
              <a:gd name="connsiteX174" fmla="*/ 1855805 w 10768629"/>
              <a:gd name="connsiteY174" fmla="*/ 1926082 h 1978172"/>
              <a:gd name="connsiteX175" fmla="*/ 1790957 w 10768629"/>
              <a:gd name="connsiteY175" fmla="*/ 1919460 h 1978172"/>
              <a:gd name="connsiteX176" fmla="*/ 1613978 w 10768629"/>
              <a:gd name="connsiteY176" fmla="*/ 1891581 h 1978172"/>
              <a:gd name="connsiteX177" fmla="*/ 1436831 w 10768629"/>
              <a:gd name="connsiteY177" fmla="*/ 1856201 h 1978172"/>
              <a:gd name="connsiteX178" fmla="*/ 1357365 w 10768629"/>
              <a:gd name="connsiteY178" fmla="*/ 1832140 h 1978172"/>
              <a:gd name="connsiteX179" fmla="*/ 1232341 w 10768629"/>
              <a:gd name="connsiteY179" fmla="*/ 1785942 h 1978172"/>
              <a:gd name="connsiteX180" fmla="*/ 1162595 w 10768629"/>
              <a:gd name="connsiteY180" fmla="*/ 1758337 h 1978172"/>
              <a:gd name="connsiteX181" fmla="*/ 1128523 w 10768629"/>
              <a:gd name="connsiteY181" fmla="*/ 1763621 h 1978172"/>
              <a:gd name="connsiteX182" fmla="*/ 991903 w 10768629"/>
              <a:gd name="connsiteY182" fmla="*/ 1786741 h 1978172"/>
              <a:gd name="connsiteX183" fmla="*/ 883960 w 10768629"/>
              <a:gd name="connsiteY183" fmla="*/ 1822386 h 1978172"/>
              <a:gd name="connsiteX184" fmla="*/ 766531 w 10768629"/>
              <a:gd name="connsiteY184" fmla="*/ 1805053 h 1978172"/>
              <a:gd name="connsiteX185" fmla="*/ 669779 w 10768629"/>
              <a:gd name="connsiteY185" fmla="*/ 1800537 h 1978172"/>
              <a:gd name="connsiteX186" fmla="*/ 523898 w 10768629"/>
              <a:gd name="connsiteY186" fmla="*/ 1811085 h 1978172"/>
              <a:gd name="connsiteX187" fmla="*/ 360251 w 10768629"/>
              <a:gd name="connsiteY187" fmla="*/ 1830735 h 1978172"/>
              <a:gd name="connsiteX188" fmla="*/ 255207 w 10768629"/>
              <a:gd name="connsiteY188" fmla="*/ 1818275 h 1978172"/>
              <a:gd name="connsiteX189" fmla="*/ 101803 w 10768629"/>
              <a:gd name="connsiteY189" fmla="*/ 1870647 h 1978172"/>
              <a:gd name="connsiteX190" fmla="*/ 25397 w 10768629"/>
              <a:gd name="connsiteY190" fmla="*/ 1888443 h 1978172"/>
              <a:gd name="connsiteX191" fmla="*/ 2370 w 10768629"/>
              <a:gd name="connsiteY191" fmla="*/ 1878311 h 1978172"/>
              <a:gd name="connsiteX192" fmla="*/ 0 w 10768629"/>
              <a:gd name="connsiteY192" fmla="*/ 1878785 h 1978172"/>
              <a:gd name="connsiteX193" fmla="*/ 0 w 10768629"/>
              <a:gd name="connsiteY193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115176 w 10768629"/>
              <a:gd name="connsiteY163" fmla="*/ 1943459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57504 w 10768629"/>
              <a:gd name="connsiteY162" fmla="*/ 1957276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90336 w 10768629"/>
              <a:gd name="connsiteY159" fmla="*/ 1925039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76289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407128 w 10768629"/>
              <a:gd name="connsiteY46" fmla="*/ 961344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69725 w 10768629"/>
              <a:gd name="connsiteY49" fmla="*/ 989186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9462 w 10768629"/>
              <a:gd name="connsiteY48" fmla="*/ 987106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79948 w 10768629"/>
              <a:gd name="connsiteY35" fmla="*/ 576062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316893 w 10768629"/>
              <a:gd name="connsiteY28" fmla="*/ 491390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69666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43525 w 10768629"/>
              <a:gd name="connsiteY78" fmla="*/ 1179064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85942 w 10768629"/>
              <a:gd name="connsiteY79" fmla="*/ 1233723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07190 w 10768629"/>
              <a:gd name="connsiteY82" fmla="*/ 1314737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5361 w 10768629"/>
              <a:gd name="connsiteY152" fmla="*/ 1894711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20200 w 10768629"/>
              <a:gd name="connsiteY151" fmla="*/ 1873173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22386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8523 w 10768629"/>
              <a:gd name="connsiteY182" fmla="*/ 1763621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58337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  <a:gd name="connsiteX0" fmla="*/ 0 w 10768629"/>
              <a:gd name="connsiteY0" fmla="*/ 0 h 1978172"/>
              <a:gd name="connsiteX1" fmla="*/ 10768629 w 10768629"/>
              <a:gd name="connsiteY1" fmla="*/ 0 h 1978172"/>
              <a:gd name="connsiteX2" fmla="*/ 10733254 w 10768629"/>
              <a:gd name="connsiteY2" fmla="*/ 31439 h 1978172"/>
              <a:gd name="connsiteX3" fmla="*/ 10727085 w 10768629"/>
              <a:gd name="connsiteY3" fmla="*/ 37910 h 1978172"/>
              <a:gd name="connsiteX4" fmla="*/ 10675953 w 10768629"/>
              <a:gd name="connsiteY4" fmla="*/ 68623 h 1978172"/>
              <a:gd name="connsiteX5" fmla="*/ 10637091 w 10768629"/>
              <a:gd name="connsiteY5" fmla="*/ 90361 h 1978172"/>
              <a:gd name="connsiteX6" fmla="*/ 10610971 w 10768629"/>
              <a:gd name="connsiteY6" fmla="*/ 110764 h 1978172"/>
              <a:gd name="connsiteX7" fmla="*/ 10532872 w 10768629"/>
              <a:gd name="connsiteY7" fmla="*/ 138028 h 1978172"/>
              <a:gd name="connsiteX8" fmla="*/ 10398558 w 10768629"/>
              <a:gd name="connsiteY8" fmla="*/ 172911 h 1978172"/>
              <a:gd name="connsiteX9" fmla="*/ 10371128 w 10768629"/>
              <a:gd name="connsiteY9" fmla="*/ 182609 h 1978172"/>
              <a:gd name="connsiteX10" fmla="*/ 10352178 w 10768629"/>
              <a:gd name="connsiteY10" fmla="*/ 199976 h 1978172"/>
              <a:gd name="connsiteX11" fmla="*/ 10351815 w 10768629"/>
              <a:gd name="connsiteY11" fmla="*/ 211879 h 1978172"/>
              <a:gd name="connsiteX12" fmla="*/ 10337471 w 10768629"/>
              <a:gd name="connsiteY12" fmla="*/ 218661 h 1978172"/>
              <a:gd name="connsiteX13" fmla="*/ 10334625 w 10768629"/>
              <a:gd name="connsiteY13" fmla="*/ 222351 h 1978172"/>
              <a:gd name="connsiteX14" fmla="*/ 10256365 w 10768629"/>
              <a:gd name="connsiteY14" fmla="*/ 235917 h 1978172"/>
              <a:gd name="connsiteX15" fmla="*/ 10201127 w 10768629"/>
              <a:gd name="connsiteY15" fmla="*/ 267448 h 1978172"/>
              <a:gd name="connsiteX16" fmla="*/ 9961218 w 10768629"/>
              <a:gd name="connsiteY16" fmla="*/ 326720 h 1978172"/>
              <a:gd name="connsiteX17" fmla="*/ 9859715 w 10768629"/>
              <a:gd name="connsiteY17" fmla="*/ 355698 h 1978172"/>
              <a:gd name="connsiteX18" fmla="*/ 9679867 w 10768629"/>
              <a:gd name="connsiteY18" fmla="*/ 399081 h 1978172"/>
              <a:gd name="connsiteX19" fmla="*/ 9490654 w 10768629"/>
              <a:gd name="connsiteY19" fmla="*/ 455225 h 1978172"/>
              <a:gd name="connsiteX20" fmla="*/ 9470837 w 10768629"/>
              <a:gd name="connsiteY20" fmla="*/ 452539 h 1978172"/>
              <a:gd name="connsiteX21" fmla="*/ 9469082 w 10768629"/>
              <a:gd name="connsiteY21" fmla="*/ 454891 h 1978172"/>
              <a:gd name="connsiteX22" fmla="*/ 9448038 w 10768629"/>
              <a:gd name="connsiteY22" fmla="*/ 459733 h 1978172"/>
              <a:gd name="connsiteX23" fmla="*/ 9396821 w 10768629"/>
              <a:gd name="connsiteY23" fmla="*/ 455795 h 1978172"/>
              <a:gd name="connsiteX24" fmla="*/ 9392197 w 10768629"/>
              <a:gd name="connsiteY24" fmla="*/ 459796 h 1978172"/>
              <a:gd name="connsiteX25" fmla="*/ 9347994 w 10768629"/>
              <a:gd name="connsiteY25" fmla="*/ 464462 h 1978172"/>
              <a:gd name="connsiteX26" fmla="*/ 9347889 w 10768629"/>
              <a:gd name="connsiteY26" fmla="*/ 466539 h 1978172"/>
              <a:gd name="connsiteX27" fmla="*/ 9337639 w 10768629"/>
              <a:gd name="connsiteY27" fmla="*/ 476654 h 1978172"/>
              <a:gd name="connsiteX28" fmla="*/ 9287964 w 10768629"/>
              <a:gd name="connsiteY28" fmla="*/ 513052 h 1978172"/>
              <a:gd name="connsiteX29" fmla="*/ 9229283 w 10768629"/>
              <a:gd name="connsiteY29" fmla="*/ 555377 h 1978172"/>
              <a:gd name="connsiteX30" fmla="*/ 9220274 w 10768629"/>
              <a:gd name="connsiteY30" fmla="*/ 557502 h 1978172"/>
              <a:gd name="connsiteX31" fmla="*/ 9220202 w 10768629"/>
              <a:gd name="connsiteY31" fmla="*/ 558001 h 1978172"/>
              <a:gd name="connsiteX32" fmla="*/ 9210908 w 10768629"/>
              <a:gd name="connsiteY32" fmla="*/ 561147 h 1978172"/>
              <a:gd name="connsiteX33" fmla="*/ 9186374 w 10768629"/>
              <a:gd name="connsiteY33" fmla="*/ 565502 h 1978172"/>
              <a:gd name="connsiteX34" fmla="*/ 9181058 w 10768629"/>
              <a:gd name="connsiteY34" fmla="*/ 569943 h 1978172"/>
              <a:gd name="connsiteX35" fmla="*/ 9167549 w 10768629"/>
              <a:gd name="connsiteY35" fmla="*/ 584727 h 1978172"/>
              <a:gd name="connsiteX36" fmla="*/ 9149110 w 10768629"/>
              <a:gd name="connsiteY36" fmla="*/ 598906 h 1978172"/>
              <a:gd name="connsiteX37" fmla="*/ 9078556 w 10768629"/>
              <a:gd name="connsiteY37" fmla="*/ 644039 h 1978172"/>
              <a:gd name="connsiteX38" fmla="*/ 8996399 w 10768629"/>
              <a:gd name="connsiteY38" fmla="*/ 690055 h 1978172"/>
              <a:gd name="connsiteX39" fmla="*/ 8803791 w 10768629"/>
              <a:gd name="connsiteY39" fmla="*/ 813860 h 1978172"/>
              <a:gd name="connsiteX40" fmla="*/ 8636202 w 10768629"/>
              <a:gd name="connsiteY40" fmla="*/ 848463 h 1978172"/>
              <a:gd name="connsiteX41" fmla="*/ 8555372 w 10768629"/>
              <a:gd name="connsiteY41" fmla="*/ 883171 h 1978172"/>
              <a:gd name="connsiteX42" fmla="*/ 8507229 w 10768629"/>
              <a:gd name="connsiteY42" fmla="*/ 901665 h 1978172"/>
              <a:gd name="connsiteX43" fmla="*/ 8428473 w 10768629"/>
              <a:gd name="connsiteY43" fmla="*/ 927985 h 1978172"/>
              <a:gd name="connsiteX44" fmla="*/ 8427914 w 10768629"/>
              <a:gd name="connsiteY44" fmla="*/ 933480 h 1978172"/>
              <a:gd name="connsiteX45" fmla="*/ 8420327 w 10768629"/>
              <a:gd name="connsiteY45" fmla="*/ 941984 h 1978172"/>
              <a:gd name="connsiteX46" fmla="*/ 8394729 w 10768629"/>
              <a:gd name="connsiteY46" fmla="*/ 948347 h 1978172"/>
              <a:gd name="connsiteX47" fmla="*/ 8380548 w 10768629"/>
              <a:gd name="connsiteY47" fmla="*/ 987916 h 1978172"/>
              <a:gd name="connsiteX48" fmla="*/ 8375330 w 10768629"/>
              <a:gd name="connsiteY48" fmla="*/ 965444 h 1978172"/>
              <a:gd name="connsiteX49" fmla="*/ 8340796 w 10768629"/>
              <a:gd name="connsiteY49" fmla="*/ 980522 h 1978172"/>
              <a:gd name="connsiteX50" fmla="*/ 8304438 w 10768629"/>
              <a:gd name="connsiteY50" fmla="*/ 996739 h 1978172"/>
              <a:gd name="connsiteX51" fmla="*/ 8280929 w 10768629"/>
              <a:gd name="connsiteY51" fmla="*/ 1023089 h 1978172"/>
              <a:gd name="connsiteX52" fmla="*/ 8275760 w 10768629"/>
              <a:gd name="connsiteY52" fmla="*/ 1027772 h 1978172"/>
              <a:gd name="connsiteX53" fmla="*/ 8275478 w 10768629"/>
              <a:gd name="connsiteY53" fmla="*/ 1027605 h 1978172"/>
              <a:gd name="connsiteX54" fmla="*/ 8249003 w 10768629"/>
              <a:gd name="connsiteY54" fmla="*/ 1032033 h 1978172"/>
              <a:gd name="connsiteX55" fmla="*/ 8203836 w 10768629"/>
              <a:gd name="connsiteY55" fmla="*/ 1037347 h 1978172"/>
              <a:gd name="connsiteX56" fmla="*/ 8122936 w 10768629"/>
              <a:gd name="connsiteY56" fmla="*/ 1063113 h 1978172"/>
              <a:gd name="connsiteX57" fmla="*/ 8043658 w 10768629"/>
              <a:gd name="connsiteY57" fmla="*/ 1092746 h 1978172"/>
              <a:gd name="connsiteX58" fmla="*/ 8015351 w 10768629"/>
              <a:gd name="connsiteY58" fmla="*/ 1105478 h 1978172"/>
              <a:gd name="connsiteX59" fmla="*/ 7963145 w 10768629"/>
              <a:gd name="connsiteY59" fmla="*/ 1119346 h 1978172"/>
              <a:gd name="connsiteX60" fmla="*/ 7938145 w 10768629"/>
              <a:gd name="connsiteY60" fmla="*/ 1120225 h 1978172"/>
              <a:gd name="connsiteX61" fmla="*/ 7937238 w 10768629"/>
              <a:gd name="connsiteY61" fmla="*/ 1121204 h 1978172"/>
              <a:gd name="connsiteX62" fmla="*/ 7934398 w 10768629"/>
              <a:gd name="connsiteY62" fmla="*/ 1118240 h 1978172"/>
              <a:gd name="connsiteX63" fmla="*/ 7918248 w 10768629"/>
              <a:gd name="connsiteY63" fmla="*/ 1124371 h 1978172"/>
              <a:gd name="connsiteX64" fmla="*/ 7914119 w 10768629"/>
              <a:gd name="connsiteY64" fmla="*/ 1127653 h 1978172"/>
              <a:gd name="connsiteX65" fmla="*/ 7907658 w 10768629"/>
              <a:gd name="connsiteY65" fmla="*/ 1130350 h 1978172"/>
              <a:gd name="connsiteX66" fmla="*/ 7907434 w 10768629"/>
              <a:gd name="connsiteY66" fmla="*/ 1130103 h 1978172"/>
              <a:gd name="connsiteX67" fmla="*/ 7901508 w 10768629"/>
              <a:gd name="connsiteY67" fmla="*/ 1133245 h 1978172"/>
              <a:gd name="connsiteX68" fmla="*/ 7873287 w 10768629"/>
              <a:gd name="connsiteY68" fmla="*/ 1152609 h 1978172"/>
              <a:gd name="connsiteX69" fmla="*/ 7834833 w 10768629"/>
              <a:gd name="connsiteY69" fmla="*/ 1153868 h 1978172"/>
              <a:gd name="connsiteX70" fmla="*/ 7828661 w 10768629"/>
              <a:gd name="connsiteY70" fmla="*/ 1139994 h 1978172"/>
              <a:gd name="connsiteX71" fmla="*/ 7823966 w 10768629"/>
              <a:gd name="connsiteY71" fmla="*/ 1143178 h 1978172"/>
              <a:gd name="connsiteX72" fmla="*/ 7815078 w 10768629"/>
              <a:gd name="connsiteY72" fmla="*/ 1151776 h 1978172"/>
              <a:gd name="connsiteX73" fmla="*/ 7812026 w 10768629"/>
              <a:gd name="connsiteY73" fmla="*/ 1151522 h 1978172"/>
              <a:gd name="connsiteX74" fmla="*/ 7782249 w 10768629"/>
              <a:gd name="connsiteY74" fmla="*/ 1160970 h 1978172"/>
              <a:gd name="connsiteX75" fmla="*/ 7773476 w 10768629"/>
              <a:gd name="connsiteY75" fmla="*/ 1157414 h 1978172"/>
              <a:gd name="connsiteX76" fmla="*/ 7769600 w 10768629"/>
              <a:gd name="connsiteY76" fmla="*/ 1157365 h 1978172"/>
              <a:gd name="connsiteX77" fmla="*/ 7752631 w 10768629"/>
              <a:gd name="connsiteY77" fmla="*/ 1172815 h 1978172"/>
              <a:gd name="connsiteX78" fmla="*/ 7739392 w 10768629"/>
              <a:gd name="connsiteY78" fmla="*/ 1192062 h 1978172"/>
              <a:gd name="connsiteX79" fmla="*/ 7677677 w 10768629"/>
              <a:gd name="connsiteY79" fmla="*/ 1216394 h 1978172"/>
              <a:gd name="connsiteX80" fmla="*/ 7586920 w 10768629"/>
              <a:gd name="connsiteY80" fmla="*/ 1261888 h 1978172"/>
              <a:gd name="connsiteX81" fmla="*/ 7486100 w 10768629"/>
              <a:gd name="connsiteY81" fmla="*/ 1292563 h 1978172"/>
              <a:gd name="connsiteX82" fmla="*/ 7411323 w 10768629"/>
              <a:gd name="connsiteY82" fmla="*/ 1340732 h 1978172"/>
              <a:gd name="connsiteX83" fmla="*/ 7240698 w 10768629"/>
              <a:gd name="connsiteY83" fmla="*/ 1438832 h 1978172"/>
              <a:gd name="connsiteX84" fmla="*/ 7197675 w 10768629"/>
              <a:gd name="connsiteY84" fmla="*/ 1447530 h 1978172"/>
              <a:gd name="connsiteX85" fmla="*/ 7164788 w 10768629"/>
              <a:gd name="connsiteY85" fmla="*/ 1480293 h 1978172"/>
              <a:gd name="connsiteX86" fmla="*/ 7147929 w 10768629"/>
              <a:gd name="connsiteY86" fmla="*/ 1477641 h 1978172"/>
              <a:gd name="connsiteX87" fmla="*/ 7144965 w 10768629"/>
              <a:gd name="connsiteY87" fmla="*/ 1476908 h 1978172"/>
              <a:gd name="connsiteX88" fmla="*/ 7134299 w 10768629"/>
              <a:gd name="connsiteY88" fmla="*/ 1479969 h 1978172"/>
              <a:gd name="connsiteX89" fmla="*/ 7129809 w 10768629"/>
              <a:gd name="connsiteY89" fmla="*/ 1473339 h 1978172"/>
              <a:gd name="connsiteX90" fmla="*/ 7112688 w 10768629"/>
              <a:gd name="connsiteY90" fmla="*/ 1472575 h 1978172"/>
              <a:gd name="connsiteX91" fmla="*/ 7093470 w 10768629"/>
              <a:gd name="connsiteY91" fmla="*/ 1480300 h 1978172"/>
              <a:gd name="connsiteX92" fmla="*/ 7025034 w 10768629"/>
              <a:gd name="connsiteY92" fmla="*/ 1506934 h 1978172"/>
              <a:gd name="connsiteX93" fmla="*/ 7014783 w 10768629"/>
              <a:gd name="connsiteY93" fmla="*/ 1515868 h 1978172"/>
              <a:gd name="connsiteX94" fmla="*/ 6979706 w 10768629"/>
              <a:gd name="connsiteY94" fmla="*/ 1523511 h 1978172"/>
              <a:gd name="connsiteX95" fmla="*/ 6977890 w 10768629"/>
              <a:gd name="connsiteY95" fmla="*/ 1525793 h 1978172"/>
              <a:gd name="connsiteX96" fmla="*/ 6944339 w 10768629"/>
              <a:gd name="connsiteY96" fmla="*/ 1536237 h 1978172"/>
              <a:gd name="connsiteX97" fmla="*/ 6886996 w 10768629"/>
              <a:gd name="connsiteY97" fmla="*/ 1563569 h 1978172"/>
              <a:gd name="connsiteX98" fmla="*/ 6874510 w 10768629"/>
              <a:gd name="connsiteY98" fmla="*/ 1558469 h 1978172"/>
              <a:gd name="connsiteX99" fmla="*/ 6871943 w 10768629"/>
              <a:gd name="connsiteY99" fmla="*/ 1554651 h 1978172"/>
              <a:gd name="connsiteX100" fmla="*/ 6856174 w 10768629"/>
              <a:gd name="connsiteY100" fmla="*/ 1562024 h 1978172"/>
              <a:gd name="connsiteX101" fmla="*/ 6842321 w 10768629"/>
              <a:gd name="connsiteY101" fmla="*/ 1560554 h 1978172"/>
              <a:gd name="connsiteX102" fmla="*/ 6832713 w 10768629"/>
              <a:gd name="connsiteY102" fmla="*/ 1569357 h 1978172"/>
              <a:gd name="connsiteX103" fmla="*/ 6816351 w 10768629"/>
              <a:gd name="connsiteY103" fmla="*/ 1571495 h 1978172"/>
              <a:gd name="connsiteX104" fmla="*/ 6795800 w 10768629"/>
              <a:gd name="connsiteY104" fmla="*/ 1572010 h 1978172"/>
              <a:gd name="connsiteX105" fmla="*/ 6777546 w 10768629"/>
              <a:gd name="connsiteY105" fmla="*/ 1568661 h 1978172"/>
              <a:gd name="connsiteX106" fmla="*/ 6751528 w 10768629"/>
              <a:gd name="connsiteY106" fmla="*/ 1574143 h 1978172"/>
              <a:gd name="connsiteX107" fmla="*/ 6691966 w 10768629"/>
              <a:gd name="connsiteY107" fmla="*/ 1582255 h 1978172"/>
              <a:gd name="connsiteX108" fmla="*/ 6646941 w 10768629"/>
              <a:gd name="connsiteY108" fmla="*/ 1588471 h 1978172"/>
              <a:gd name="connsiteX109" fmla="*/ 6568576 w 10768629"/>
              <a:gd name="connsiteY109" fmla="*/ 1606488 h 1978172"/>
              <a:gd name="connsiteX110" fmla="*/ 6554358 w 10768629"/>
              <a:gd name="connsiteY110" fmla="*/ 1621701 h 1978172"/>
              <a:gd name="connsiteX111" fmla="*/ 6516968 w 10768629"/>
              <a:gd name="connsiteY111" fmla="*/ 1617195 h 1978172"/>
              <a:gd name="connsiteX112" fmla="*/ 6506479 w 10768629"/>
              <a:gd name="connsiteY112" fmla="*/ 1602227 h 1978172"/>
              <a:gd name="connsiteX113" fmla="*/ 6458436 w 10768629"/>
              <a:gd name="connsiteY113" fmla="*/ 1607332 h 1978172"/>
              <a:gd name="connsiteX114" fmla="*/ 6414786 w 10768629"/>
              <a:gd name="connsiteY114" fmla="*/ 1628815 h 1978172"/>
              <a:gd name="connsiteX115" fmla="*/ 6357085 w 10768629"/>
              <a:gd name="connsiteY115" fmla="*/ 1640846 h 1978172"/>
              <a:gd name="connsiteX116" fmla="*/ 6322636 w 10768629"/>
              <a:gd name="connsiteY116" fmla="*/ 1648213 h 1978172"/>
              <a:gd name="connsiteX117" fmla="*/ 6226172 w 10768629"/>
              <a:gd name="connsiteY117" fmla="*/ 1654676 h 1978172"/>
              <a:gd name="connsiteX118" fmla="*/ 6221217 w 10768629"/>
              <a:gd name="connsiteY118" fmla="*/ 1654506 h 1978172"/>
              <a:gd name="connsiteX119" fmla="*/ 6204956 w 10768629"/>
              <a:gd name="connsiteY119" fmla="*/ 1664280 h 1978172"/>
              <a:gd name="connsiteX120" fmla="*/ 6204270 w 10768629"/>
              <a:gd name="connsiteY120" fmla="*/ 1666782 h 1978172"/>
              <a:gd name="connsiteX121" fmla="*/ 6143810 w 10768629"/>
              <a:gd name="connsiteY121" fmla="*/ 1661963 h 1978172"/>
              <a:gd name="connsiteX122" fmla="*/ 6136560 w 10768629"/>
              <a:gd name="connsiteY122" fmla="*/ 1665728 h 1978172"/>
              <a:gd name="connsiteX123" fmla="*/ 6096155 w 10768629"/>
              <a:gd name="connsiteY123" fmla="*/ 1656951 h 1978172"/>
              <a:gd name="connsiteX124" fmla="*/ 6075812 w 10768629"/>
              <a:gd name="connsiteY124" fmla="*/ 1655422 h 1978172"/>
              <a:gd name="connsiteX125" fmla="*/ 6039495 w 10768629"/>
              <a:gd name="connsiteY125" fmla="*/ 1649680 h 1978172"/>
              <a:gd name="connsiteX126" fmla="*/ 6036523 w 10768629"/>
              <a:gd name="connsiteY126" fmla="*/ 1652121 h 1978172"/>
              <a:gd name="connsiteX127" fmla="*/ 6029328 w 10768629"/>
              <a:gd name="connsiteY127" fmla="*/ 1649904 h 1978172"/>
              <a:gd name="connsiteX128" fmla="*/ 6024075 w 10768629"/>
              <a:gd name="connsiteY128" fmla="*/ 1652779 h 1978172"/>
              <a:gd name="connsiteX129" fmla="*/ 6018085 w 10768629"/>
              <a:gd name="connsiteY129" fmla="*/ 1652030 h 1978172"/>
              <a:gd name="connsiteX130" fmla="*/ 5955513 w 10768629"/>
              <a:gd name="connsiteY130" fmla="*/ 1663584 h 1978172"/>
              <a:gd name="connsiteX131" fmla="*/ 5941996 w 10768629"/>
              <a:gd name="connsiteY131" fmla="*/ 1661326 h 1978172"/>
              <a:gd name="connsiteX132" fmla="*/ 5931789 w 10768629"/>
              <a:gd name="connsiteY132" fmla="*/ 1669915 h 1978172"/>
              <a:gd name="connsiteX133" fmla="*/ 5888686 w 10768629"/>
              <a:gd name="connsiteY133" fmla="*/ 1672175 h 1978172"/>
              <a:gd name="connsiteX134" fmla="*/ 5873794 w 10768629"/>
              <a:gd name="connsiteY134" fmla="*/ 1665454 h 1978172"/>
              <a:gd name="connsiteX135" fmla="*/ 5860022 w 10768629"/>
              <a:gd name="connsiteY135" fmla="*/ 1660635 h 1978172"/>
              <a:gd name="connsiteX136" fmla="*/ 5858237 w 10768629"/>
              <a:gd name="connsiteY136" fmla="*/ 1660649 h 1978172"/>
              <a:gd name="connsiteX137" fmla="*/ 5840319 w 10768629"/>
              <a:gd name="connsiteY137" fmla="*/ 1660798 h 1978172"/>
              <a:gd name="connsiteX138" fmla="*/ 5806984 w 10768629"/>
              <a:gd name="connsiteY138" fmla="*/ 1661075 h 1978172"/>
              <a:gd name="connsiteX139" fmla="*/ 5742351 w 10768629"/>
              <a:gd name="connsiteY139" fmla="*/ 1667489 h 1978172"/>
              <a:gd name="connsiteX140" fmla="*/ 5521171 w 10768629"/>
              <a:gd name="connsiteY140" fmla="*/ 1671626 h 1978172"/>
              <a:gd name="connsiteX141" fmla="*/ 5457384 w 10768629"/>
              <a:gd name="connsiteY141" fmla="*/ 1683952 h 1978172"/>
              <a:gd name="connsiteX142" fmla="*/ 4950070 w 10768629"/>
              <a:gd name="connsiteY142" fmla="*/ 1748401 h 1978172"/>
              <a:gd name="connsiteX143" fmla="*/ 4872172 w 10768629"/>
              <a:gd name="connsiteY143" fmla="*/ 1757222 h 1978172"/>
              <a:gd name="connsiteX144" fmla="*/ 4809524 w 10768629"/>
              <a:gd name="connsiteY144" fmla="*/ 1761033 h 1978172"/>
              <a:gd name="connsiteX145" fmla="*/ 4759058 w 10768629"/>
              <a:gd name="connsiteY145" fmla="*/ 1766533 h 1978172"/>
              <a:gd name="connsiteX146" fmla="*/ 4719749 w 10768629"/>
              <a:gd name="connsiteY146" fmla="*/ 1771811 h 1978172"/>
              <a:gd name="connsiteX147" fmla="*/ 4568686 w 10768629"/>
              <a:gd name="connsiteY147" fmla="*/ 1786141 h 1978172"/>
              <a:gd name="connsiteX148" fmla="*/ 4418751 w 10768629"/>
              <a:gd name="connsiteY148" fmla="*/ 1796932 h 1978172"/>
              <a:gd name="connsiteX149" fmla="*/ 4378377 w 10768629"/>
              <a:gd name="connsiteY149" fmla="*/ 1815528 h 1978172"/>
              <a:gd name="connsiteX150" fmla="*/ 4320575 w 10768629"/>
              <a:gd name="connsiteY150" fmla="*/ 1832722 h 1978172"/>
              <a:gd name="connsiteX151" fmla="*/ 4211935 w 10768629"/>
              <a:gd name="connsiteY151" fmla="*/ 1860177 h 1978172"/>
              <a:gd name="connsiteX152" fmla="*/ 4101228 w 10768629"/>
              <a:gd name="connsiteY152" fmla="*/ 1868717 h 1978172"/>
              <a:gd name="connsiteX153" fmla="*/ 3973223 w 10768629"/>
              <a:gd name="connsiteY153" fmla="*/ 1881015 h 1978172"/>
              <a:gd name="connsiteX154" fmla="*/ 3900992 w 10768629"/>
              <a:gd name="connsiteY154" fmla="*/ 1880603 h 1978172"/>
              <a:gd name="connsiteX155" fmla="*/ 3662119 w 10768629"/>
              <a:gd name="connsiteY155" fmla="*/ 1889285 h 1978172"/>
              <a:gd name="connsiteX156" fmla="*/ 3496919 w 10768629"/>
              <a:gd name="connsiteY156" fmla="*/ 1873180 h 1978172"/>
              <a:gd name="connsiteX157" fmla="*/ 3449433 w 10768629"/>
              <a:gd name="connsiteY157" fmla="*/ 1889681 h 1978172"/>
              <a:gd name="connsiteX158" fmla="*/ 3369766 w 10768629"/>
              <a:gd name="connsiteY158" fmla="*/ 1916653 h 1978172"/>
              <a:gd name="connsiteX159" fmla="*/ 3269672 w 10768629"/>
              <a:gd name="connsiteY159" fmla="*/ 1938036 h 1978172"/>
              <a:gd name="connsiteX160" fmla="*/ 3224897 w 10768629"/>
              <a:gd name="connsiteY160" fmla="*/ 1943733 h 1978172"/>
              <a:gd name="connsiteX161" fmla="*/ 3161463 w 10768629"/>
              <a:gd name="connsiteY161" fmla="*/ 1946591 h 1978172"/>
              <a:gd name="connsiteX162" fmla="*/ 3112044 w 10768629"/>
              <a:gd name="connsiteY162" fmla="*/ 1935614 h 1978172"/>
              <a:gd name="connsiteX163" fmla="*/ 3069716 w 10768629"/>
              <a:gd name="connsiteY163" fmla="*/ 1930463 h 1978172"/>
              <a:gd name="connsiteX164" fmla="*/ 3005773 w 10768629"/>
              <a:gd name="connsiteY164" fmla="*/ 1915878 h 1978172"/>
              <a:gd name="connsiteX165" fmla="*/ 2897201 w 10768629"/>
              <a:gd name="connsiteY165" fmla="*/ 1926772 h 1978172"/>
              <a:gd name="connsiteX166" fmla="*/ 2783891 w 10768629"/>
              <a:gd name="connsiteY166" fmla="*/ 1931749 h 1978172"/>
              <a:gd name="connsiteX167" fmla="*/ 2712447 w 10768629"/>
              <a:gd name="connsiteY167" fmla="*/ 1933044 h 1978172"/>
              <a:gd name="connsiteX168" fmla="*/ 2560151 w 10768629"/>
              <a:gd name="connsiteY168" fmla="*/ 1963609 h 1978172"/>
              <a:gd name="connsiteX169" fmla="*/ 2367221 w 10768629"/>
              <a:gd name="connsiteY169" fmla="*/ 1971884 h 1978172"/>
              <a:gd name="connsiteX170" fmla="*/ 2272130 w 10768629"/>
              <a:gd name="connsiteY170" fmla="*/ 1961162 h 1978172"/>
              <a:gd name="connsiteX171" fmla="*/ 2189404 w 10768629"/>
              <a:gd name="connsiteY171" fmla="*/ 1978172 h 1978172"/>
              <a:gd name="connsiteX172" fmla="*/ 2077704 w 10768629"/>
              <a:gd name="connsiteY172" fmla="*/ 1965002 h 1978172"/>
              <a:gd name="connsiteX173" fmla="*/ 2033299 w 10768629"/>
              <a:gd name="connsiteY173" fmla="*/ 1969042 h 1978172"/>
              <a:gd name="connsiteX174" fmla="*/ 1967996 w 10768629"/>
              <a:gd name="connsiteY174" fmla="*/ 1953187 h 1978172"/>
              <a:gd name="connsiteX175" fmla="*/ 1855805 w 10768629"/>
              <a:gd name="connsiteY175" fmla="*/ 1926082 h 1978172"/>
              <a:gd name="connsiteX176" fmla="*/ 1790957 w 10768629"/>
              <a:gd name="connsiteY176" fmla="*/ 1919460 h 1978172"/>
              <a:gd name="connsiteX177" fmla="*/ 1613978 w 10768629"/>
              <a:gd name="connsiteY177" fmla="*/ 1891581 h 1978172"/>
              <a:gd name="connsiteX178" fmla="*/ 1436831 w 10768629"/>
              <a:gd name="connsiteY178" fmla="*/ 1856201 h 1978172"/>
              <a:gd name="connsiteX179" fmla="*/ 1357365 w 10768629"/>
              <a:gd name="connsiteY179" fmla="*/ 1832140 h 1978172"/>
              <a:gd name="connsiteX180" fmla="*/ 1232341 w 10768629"/>
              <a:gd name="connsiteY180" fmla="*/ 1785942 h 1978172"/>
              <a:gd name="connsiteX181" fmla="*/ 1162595 w 10768629"/>
              <a:gd name="connsiteY181" fmla="*/ 1784330 h 1978172"/>
              <a:gd name="connsiteX182" fmla="*/ 1120257 w 10768629"/>
              <a:gd name="connsiteY182" fmla="*/ 1789615 h 1978172"/>
              <a:gd name="connsiteX183" fmla="*/ 991903 w 10768629"/>
              <a:gd name="connsiteY183" fmla="*/ 1786741 h 1978172"/>
              <a:gd name="connsiteX184" fmla="*/ 883960 w 10768629"/>
              <a:gd name="connsiteY184" fmla="*/ 1809389 h 1978172"/>
              <a:gd name="connsiteX185" fmla="*/ 766531 w 10768629"/>
              <a:gd name="connsiteY185" fmla="*/ 1805053 h 1978172"/>
              <a:gd name="connsiteX186" fmla="*/ 669779 w 10768629"/>
              <a:gd name="connsiteY186" fmla="*/ 1800537 h 1978172"/>
              <a:gd name="connsiteX187" fmla="*/ 523898 w 10768629"/>
              <a:gd name="connsiteY187" fmla="*/ 1811085 h 1978172"/>
              <a:gd name="connsiteX188" fmla="*/ 360251 w 10768629"/>
              <a:gd name="connsiteY188" fmla="*/ 1830735 h 1978172"/>
              <a:gd name="connsiteX189" fmla="*/ 255207 w 10768629"/>
              <a:gd name="connsiteY189" fmla="*/ 1818275 h 1978172"/>
              <a:gd name="connsiteX190" fmla="*/ 101803 w 10768629"/>
              <a:gd name="connsiteY190" fmla="*/ 1870647 h 1978172"/>
              <a:gd name="connsiteX191" fmla="*/ 25397 w 10768629"/>
              <a:gd name="connsiteY191" fmla="*/ 1888443 h 1978172"/>
              <a:gd name="connsiteX192" fmla="*/ 2370 w 10768629"/>
              <a:gd name="connsiteY192" fmla="*/ 1878311 h 1978172"/>
              <a:gd name="connsiteX193" fmla="*/ 0 w 10768629"/>
              <a:gd name="connsiteY193" fmla="*/ 1878785 h 1978172"/>
              <a:gd name="connsiteX194" fmla="*/ 0 w 10768629"/>
              <a:gd name="connsiteY194" fmla="*/ 0 h 1978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</a:cxnLst>
            <a:rect l="l" t="t" r="r" b="b"/>
            <a:pathLst>
              <a:path w="10768629" h="1978172">
                <a:moveTo>
                  <a:pt x="0" y="0"/>
                </a:moveTo>
                <a:lnTo>
                  <a:pt x="10768629" y="0"/>
                </a:lnTo>
                <a:lnTo>
                  <a:pt x="10733254" y="31439"/>
                </a:lnTo>
                <a:lnTo>
                  <a:pt x="10727085" y="37910"/>
                </a:lnTo>
                <a:cubicBezTo>
                  <a:pt x="10712973" y="56080"/>
                  <a:pt x="10699457" y="78430"/>
                  <a:pt x="10675953" y="68623"/>
                </a:cubicBezTo>
                <a:cubicBezTo>
                  <a:pt x="10685972" y="89202"/>
                  <a:pt x="10641629" y="69781"/>
                  <a:pt x="10637091" y="90361"/>
                </a:cubicBezTo>
                <a:cubicBezTo>
                  <a:pt x="10635214" y="107005"/>
                  <a:pt x="10621323" y="104993"/>
                  <a:pt x="10610971" y="110764"/>
                </a:cubicBezTo>
                <a:cubicBezTo>
                  <a:pt x="10603980" y="127568"/>
                  <a:pt x="10551417" y="141180"/>
                  <a:pt x="10532872" y="138028"/>
                </a:cubicBezTo>
                <a:cubicBezTo>
                  <a:pt x="10480300" y="119072"/>
                  <a:pt x="10440532" y="186296"/>
                  <a:pt x="10398558" y="172911"/>
                </a:cubicBezTo>
                <a:cubicBezTo>
                  <a:pt x="10387708" y="174114"/>
                  <a:pt x="10378792" y="177646"/>
                  <a:pt x="10371128" y="182609"/>
                </a:cubicBezTo>
                <a:lnTo>
                  <a:pt x="10352178" y="199976"/>
                </a:lnTo>
                <a:lnTo>
                  <a:pt x="10351815" y="211879"/>
                </a:lnTo>
                <a:lnTo>
                  <a:pt x="10337471" y="218661"/>
                </a:lnTo>
                <a:lnTo>
                  <a:pt x="10334625" y="222351"/>
                </a:lnTo>
                <a:cubicBezTo>
                  <a:pt x="10321108" y="225227"/>
                  <a:pt x="10278615" y="228401"/>
                  <a:pt x="10256365" y="235917"/>
                </a:cubicBezTo>
                <a:cubicBezTo>
                  <a:pt x="10218136" y="258033"/>
                  <a:pt x="10224552" y="209685"/>
                  <a:pt x="10201127" y="267448"/>
                </a:cubicBezTo>
                <a:cubicBezTo>
                  <a:pt x="10121320" y="273476"/>
                  <a:pt x="10040763" y="345580"/>
                  <a:pt x="9961218" y="326720"/>
                </a:cubicBezTo>
                <a:cubicBezTo>
                  <a:pt x="9980173" y="341621"/>
                  <a:pt x="9883038" y="318484"/>
                  <a:pt x="9859715" y="355698"/>
                </a:cubicBezTo>
                <a:cubicBezTo>
                  <a:pt x="9812822" y="367758"/>
                  <a:pt x="9752089" y="383830"/>
                  <a:pt x="9679867" y="399081"/>
                </a:cubicBezTo>
                <a:cubicBezTo>
                  <a:pt x="9618357" y="415668"/>
                  <a:pt x="9525492" y="446315"/>
                  <a:pt x="9490654" y="455225"/>
                </a:cubicBezTo>
                <a:lnTo>
                  <a:pt x="9470837" y="452539"/>
                </a:lnTo>
                <a:lnTo>
                  <a:pt x="9469082" y="454891"/>
                </a:lnTo>
                <a:cubicBezTo>
                  <a:pt x="9460057" y="461184"/>
                  <a:pt x="9453495" y="461729"/>
                  <a:pt x="9448038" y="459733"/>
                </a:cubicBezTo>
                <a:lnTo>
                  <a:pt x="9396821" y="455795"/>
                </a:lnTo>
                <a:lnTo>
                  <a:pt x="9392197" y="459796"/>
                </a:lnTo>
                <a:lnTo>
                  <a:pt x="9347994" y="464462"/>
                </a:lnTo>
                <a:cubicBezTo>
                  <a:pt x="9347959" y="465155"/>
                  <a:pt x="9347925" y="465846"/>
                  <a:pt x="9347889" y="466539"/>
                </a:cubicBezTo>
                <a:cubicBezTo>
                  <a:pt x="9346648" y="471307"/>
                  <a:pt x="9343831" y="475025"/>
                  <a:pt x="9337639" y="476654"/>
                </a:cubicBezTo>
                <a:cubicBezTo>
                  <a:pt x="9354547" y="503661"/>
                  <a:pt x="9307720" y="510631"/>
                  <a:pt x="9287964" y="513052"/>
                </a:cubicBezTo>
                <a:cubicBezTo>
                  <a:pt x="9269905" y="526173"/>
                  <a:pt x="9245386" y="544358"/>
                  <a:pt x="9229283" y="555377"/>
                </a:cubicBezTo>
                <a:lnTo>
                  <a:pt x="9220274" y="557502"/>
                </a:lnTo>
                <a:cubicBezTo>
                  <a:pt x="9220250" y="557668"/>
                  <a:pt x="9220226" y="557835"/>
                  <a:pt x="9220202" y="558001"/>
                </a:cubicBezTo>
                <a:cubicBezTo>
                  <a:pt x="9218468" y="559434"/>
                  <a:pt x="9215591" y="560497"/>
                  <a:pt x="9210908" y="561147"/>
                </a:cubicBezTo>
                <a:lnTo>
                  <a:pt x="9186374" y="565502"/>
                </a:lnTo>
                <a:lnTo>
                  <a:pt x="9181058" y="569943"/>
                </a:lnTo>
                <a:lnTo>
                  <a:pt x="9167549" y="584727"/>
                </a:lnTo>
                <a:lnTo>
                  <a:pt x="9149110" y="598906"/>
                </a:lnTo>
                <a:cubicBezTo>
                  <a:pt x="9133575" y="594395"/>
                  <a:pt x="9087390" y="636567"/>
                  <a:pt x="9078556" y="644039"/>
                </a:cubicBezTo>
                <a:lnTo>
                  <a:pt x="8996399" y="690055"/>
                </a:lnTo>
                <a:cubicBezTo>
                  <a:pt x="8913147" y="777045"/>
                  <a:pt x="8867993" y="772591"/>
                  <a:pt x="8803791" y="813860"/>
                </a:cubicBezTo>
                <a:cubicBezTo>
                  <a:pt x="8745270" y="819906"/>
                  <a:pt x="8690049" y="823612"/>
                  <a:pt x="8636202" y="848463"/>
                </a:cubicBezTo>
                <a:cubicBezTo>
                  <a:pt x="8594799" y="860014"/>
                  <a:pt x="8568613" y="864779"/>
                  <a:pt x="8555372" y="883171"/>
                </a:cubicBezTo>
                <a:lnTo>
                  <a:pt x="8507229" y="901665"/>
                </a:lnTo>
                <a:lnTo>
                  <a:pt x="8428473" y="927985"/>
                </a:lnTo>
                <a:cubicBezTo>
                  <a:pt x="8428287" y="929817"/>
                  <a:pt x="8428100" y="931648"/>
                  <a:pt x="8427914" y="933480"/>
                </a:cubicBezTo>
                <a:lnTo>
                  <a:pt x="8420327" y="941984"/>
                </a:lnTo>
                <a:lnTo>
                  <a:pt x="8394729" y="948347"/>
                </a:lnTo>
                <a:lnTo>
                  <a:pt x="8380548" y="987916"/>
                </a:lnTo>
                <a:lnTo>
                  <a:pt x="8375330" y="965444"/>
                </a:lnTo>
                <a:cubicBezTo>
                  <a:pt x="8372375" y="964202"/>
                  <a:pt x="8344433" y="977378"/>
                  <a:pt x="8340796" y="980522"/>
                </a:cubicBezTo>
                <a:cubicBezTo>
                  <a:pt x="8328292" y="982128"/>
                  <a:pt x="8319237" y="991089"/>
                  <a:pt x="8304438" y="996739"/>
                </a:cubicBezTo>
                <a:cubicBezTo>
                  <a:pt x="8297193" y="1005683"/>
                  <a:pt x="8289328" y="1014568"/>
                  <a:pt x="8280929" y="1023089"/>
                </a:cubicBezTo>
                <a:lnTo>
                  <a:pt x="8275760" y="1027772"/>
                </a:lnTo>
                <a:lnTo>
                  <a:pt x="8275478" y="1027605"/>
                </a:lnTo>
                <a:cubicBezTo>
                  <a:pt x="8273970" y="1028076"/>
                  <a:pt x="8251461" y="1029408"/>
                  <a:pt x="8249003" y="1032033"/>
                </a:cubicBezTo>
                <a:lnTo>
                  <a:pt x="8203836" y="1037347"/>
                </a:lnTo>
                <a:cubicBezTo>
                  <a:pt x="8172789" y="1049890"/>
                  <a:pt x="8148166" y="1034625"/>
                  <a:pt x="8122936" y="1063113"/>
                </a:cubicBezTo>
                <a:cubicBezTo>
                  <a:pt x="8093850" y="1074757"/>
                  <a:pt x="8066781" y="1075350"/>
                  <a:pt x="8043658" y="1092746"/>
                </a:cubicBezTo>
                <a:cubicBezTo>
                  <a:pt x="8032157" y="1089174"/>
                  <a:pt x="8022145" y="1089998"/>
                  <a:pt x="8015351" y="1105478"/>
                </a:cubicBezTo>
                <a:cubicBezTo>
                  <a:pt x="7987544" y="1113006"/>
                  <a:pt x="7977708" y="1099152"/>
                  <a:pt x="7963145" y="1119346"/>
                </a:cubicBezTo>
                <a:cubicBezTo>
                  <a:pt x="7942622" y="1098880"/>
                  <a:pt x="7943760" y="1109516"/>
                  <a:pt x="7938145" y="1120225"/>
                </a:cubicBezTo>
                <a:lnTo>
                  <a:pt x="7937238" y="1121204"/>
                </a:lnTo>
                <a:lnTo>
                  <a:pt x="7934398" y="1118240"/>
                </a:lnTo>
                <a:lnTo>
                  <a:pt x="7918248" y="1124371"/>
                </a:lnTo>
                <a:lnTo>
                  <a:pt x="7914119" y="1127653"/>
                </a:lnTo>
                <a:cubicBezTo>
                  <a:pt x="7911201" y="1129547"/>
                  <a:pt x="7909169" y="1130331"/>
                  <a:pt x="7907658" y="1130350"/>
                </a:cubicBezTo>
                <a:lnTo>
                  <a:pt x="7907434" y="1130103"/>
                </a:lnTo>
                <a:lnTo>
                  <a:pt x="7901508" y="1133245"/>
                </a:lnTo>
                <a:cubicBezTo>
                  <a:pt x="7891644" y="1139271"/>
                  <a:pt x="7882185" y="1145815"/>
                  <a:pt x="7873287" y="1152609"/>
                </a:cubicBezTo>
                <a:cubicBezTo>
                  <a:pt x="7864672" y="1141906"/>
                  <a:pt x="7845199" y="1159242"/>
                  <a:pt x="7834833" y="1153868"/>
                </a:cubicBezTo>
                <a:lnTo>
                  <a:pt x="7828661" y="1139994"/>
                </a:lnTo>
                <a:lnTo>
                  <a:pt x="7823966" y="1143178"/>
                </a:lnTo>
                <a:lnTo>
                  <a:pt x="7815078" y="1151776"/>
                </a:lnTo>
                <a:cubicBezTo>
                  <a:pt x="7813692" y="1152943"/>
                  <a:pt x="7812687" y="1153116"/>
                  <a:pt x="7812026" y="1151522"/>
                </a:cubicBezTo>
                <a:cubicBezTo>
                  <a:pt x="7806555" y="1153054"/>
                  <a:pt x="7788673" y="1159989"/>
                  <a:pt x="7782249" y="1160970"/>
                </a:cubicBezTo>
                <a:lnTo>
                  <a:pt x="7773476" y="1157414"/>
                </a:lnTo>
                <a:lnTo>
                  <a:pt x="7769600" y="1157365"/>
                </a:lnTo>
                <a:lnTo>
                  <a:pt x="7752631" y="1172815"/>
                </a:lnTo>
                <a:lnTo>
                  <a:pt x="7739392" y="1192062"/>
                </a:lnTo>
                <a:lnTo>
                  <a:pt x="7677677" y="1216394"/>
                </a:lnTo>
                <a:lnTo>
                  <a:pt x="7586920" y="1261888"/>
                </a:lnTo>
                <a:cubicBezTo>
                  <a:pt x="7556723" y="1298911"/>
                  <a:pt x="7489187" y="1284518"/>
                  <a:pt x="7486100" y="1292563"/>
                </a:cubicBezTo>
                <a:cubicBezTo>
                  <a:pt x="7454875" y="1308356"/>
                  <a:pt x="7453335" y="1326361"/>
                  <a:pt x="7411323" y="1340732"/>
                </a:cubicBezTo>
                <a:cubicBezTo>
                  <a:pt x="7372519" y="1390006"/>
                  <a:pt x="7288617" y="1403664"/>
                  <a:pt x="7240698" y="1438832"/>
                </a:cubicBezTo>
                <a:cubicBezTo>
                  <a:pt x="7206467" y="1417136"/>
                  <a:pt x="7227555" y="1441678"/>
                  <a:pt x="7197675" y="1447530"/>
                </a:cubicBezTo>
                <a:cubicBezTo>
                  <a:pt x="7211601" y="1474927"/>
                  <a:pt x="7159483" y="1444981"/>
                  <a:pt x="7164788" y="1480293"/>
                </a:cubicBezTo>
                <a:cubicBezTo>
                  <a:pt x="7159184" y="1480240"/>
                  <a:pt x="7153584" y="1479075"/>
                  <a:pt x="7147929" y="1477641"/>
                </a:cubicBezTo>
                <a:lnTo>
                  <a:pt x="7144965" y="1476908"/>
                </a:lnTo>
                <a:lnTo>
                  <a:pt x="7134299" y="1479969"/>
                </a:lnTo>
                <a:lnTo>
                  <a:pt x="7129809" y="1473339"/>
                </a:lnTo>
                <a:lnTo>
                  <a:pt x="7112688" y="1472575"/>
                </a:lnTo>
                <a:cubicBezTo>
                  <a:pt x="7106506" y="1473449"/>
                  <a:pt x="7100123" y="1475741"/>
                  <a:pt x="7093470" y="1480300"/>
                </a:cubicBezTo>
                <a:cubicBezTo>
                  <a:pt x="7079039" y="1501274"/>
                  <a:pt x="7048991" y="1495718"/>
                  <a:pt x="7025034" y="1506934"/>
                </a:cubicBezTo>
                <a:lnTo>
                  <a:pt x="7014783" y="1515868"/>
                </a:lnTo>
                <a:lnTo>
                  <a:pt x="6979706" y="1523511"/>
                </a:lnTo>
                <a:lnTo>
                  <a:pt x="6977890" y="1525793"/>
                </a:lnTo>
                <a:cubicBezTo>
                  <a:pt x="6971996" y="1527914"/>
                  <a:pt x="6959488" y="1529941"/>
                  <a:pt x="6944339" y="1536237"/>
                </a:cubicBezTo>
                <a:lnTo>
                  <a:pt x="6886996" y="1563569"/>
                </a:lnTo>
                <a:lnTo>
                  <a:pt x="6874510" y="1558469"/>
                </a:lnTo>
                <a:lnTo>
                  <a:pt x="6871943" y="1554651"/>
                </a:lnTo>
                <a:lnTo>
                  <a:pt x="6856174" y="1562024"/>
                </a:lnTo>
                <a:lnTo>
                  <a:pt x="6842321" y="1560554"/>
                </a:lnTo>
                <a:lnTo>
                  <a:pt x="6832713" y="1569357"/>
                </a:lnTo>
                <a:lnTo>
                  <a:pt x="6816351" y="1571495"/>
                </a:lnTo>
                <a:cubicBezTo>
                  <a:pt x="6810216" y="1571510"/>
                  <a:pt x="6803310" y="1571324"/>
                  <a:pt x="6795800" y="1572010"/>
                </a:cubicBezTo>
                <a:lnTo>
                  <a:pt x="6777546" y="1568661"/>
                </a:lnTo>
                <a:lnTo>
                  <a:pt x="6751528" y="1574143"/>
                </a:lnTo>
                <a:cubicBezTo>
                  <a:pt x="6731455" y="1578562"/>
                  <a:pt x="6712054" y="1582098"/>
                  <a:pt x="6691966" y="1582255"/>
                </a:cubicBezTo>
                <a:cubicBezTo>
                  <a:pt x="6677921" y="1590738"/>
                  <a:pt x="6663787" y="1595441"/>
                  <a:pt x="6646941" y="1588471"/>
                </a:cubicBezTo>
                <a:cubicBezTo>
                  <a:pt x="6605135" y="1597971"/>
                  <a:pt x="6598373" y="1612583"/>
                  <a:pt x="6568576" y="1606488"/>
                </a:cubicBezTo>
                <a:cubicBezTo>
                  <a:pt x="6562510" y="1614734"/>
                  <a:pt x="6558067" y="1619360"/>
                  <a:pt x="6554358" y="1621701"/>
                </a:cubicBezTo>
                <a:cubicBezTo>
                  <a:pt x="6543227" y="1628727"/>
                  <a:pt x="6538724" y="1615196"/>
                  <a:pt x="6516968" y="1617195"/>
                </a:cubicBezTo>
                <a:cubicBezTo>
                  <a:pt x="6493173" y="1617368"/>
                  <a:pt x="6528193" y="1598652"/>
                  <a:pt x="6506479" y="1602227"/>
                </a:cubicBezTo>
                <a:cubicBezTo>
                  <a:pt x="6486674" y="1613929"/>
                  <a:pt x="6478484" y="1593997"/>
                  <a:pt x="6458436" y="1607332"/>
                </a:cubicBezTo>
                <a:cubicBezTo>
                  <a:pt x="6471168" y="1620800"/>
                  <a:pt x="6410323" y="1615478"/>
                  <a:pt x="6414786" y="1628815"/>
                </a:cubicBezTo>
                <a:cubicBezTo>
                  <a:pt x="6385942" y="1615041"/>
                  <a:pt x="6386569" y="1640238"/>
                  <a:pt x="6357085" y="1640846"/>
                </a:cubicBezTo>
                <a:cubicBezTo>
                  <a:pt x="6341163" y="1636809"/>
                  <a:pt x="6331497" y="1637754"/>
                  <a:pt x="6322636" y="1648213"/>
                </a:cubicBezTo>
                <a:cubicBezTo>
                  <a:pt x="6248448" y="1627802"/>
                  <a:pt x="6286748" y="1654976"/>
                  <a:pt x="6226172" y="1654676"/>
                </a:cubicBezTo>
                <a:lnTo>
                  <a:pt x="6221217" y="1654506"/>
                </a:lnTo>
                <a:lnTo>
                  <a:pt x="6204956" y="1664280"/>
                </a:lnTo>
                <a:cubicBezTo>
                  <a:pt x="6204728" y="1665114"/>
                  <a:pt x="6204498" y="1665947"/>
                  <a:pt x="6204270" y="1666782"/>
                </a:cubicBezTo>
                <a:lnTo>
                  <a:pt x="6143810" y="1661963"/>
                </a:lnTo>
                <a:lnTo>
                  <a:pt x="6136560" y="1665728"/>
                </a:lnTo>
                <a:lnTo>
                  <a:pt x="6096155" y="1656951"/>
                </a:lnTo>
                <a:lnTo>
                  <a:pt x="6075812" y="1655422"/>
                </a:lnTo>
                <a:lnTo>
                  <a:pt x="6039495" y="1649680"/>
                </a:lnTo>
                <a:lnTo>
                  <a:pt x="6036523" y="1652121"/>
                </a:lnTo>
                <a:lnTo>
                  <a:pt x="6029328" y="1649904"/>
                </a:lnTo>
                <a:lnTo>
                  <a:pt x="6024075" y="1652779"/>
                </a:lnTo>
                <a:lnTo>
                  <a:pt x="6018085" y="1652030"/>
                </a:lnTo>
                <a:cubicBezTo>
                  <a:pt x="6006658" y="1653831"/>
                  <a:pt x="5968194" y="1662035"/>
                  <a:pt x="5955513" y="1663584"/>
                </a:cubicBezTo>
                <a:lnTo>
                  <a:pt x="5941996" y="1661326"/>
                </a:lnTo>
                <a:lnTo>
                  <a:pt x="5931789" y="1669915"/>
                </a:lnTo>
                <a:lnTo>
                  <a:pt x="5888686" y="1672175"/>
                </a:lnTo>
                <a:lnTo>
                  <a:pt x="5873794" y="1665454"/>
                </a:lnTo>
                <a:lnTo>
                  <a:pt x="5860022" y="1660635"/>
                </a:lnTo>
                <a:lnTo>
                  <a:pt x="5858237" y="1660649"/>
                </a:lnTo>
                <a:lnTo>
                  <a:pt x="5840319" y="1660798"/>
                </a:lnTo>
                <a:lnTo>
                  <a:pt x="5806984" y="1661075"/>
                </a:lnTo>
                <a:cubicBezTo>
                  <a:pt x="5785708" y="1661533"/>
                  <a:pt x="5764126" y="1662974"/>
                  <a:pt x="5742351" y="1667489"/>
                </a:cubicBezTo>
                <a:cubicBezTo>
                  <a:pt x="5659069" y="1645168"/>
                  <a:pt x="5615134" y="1706361"/>
                  <a:pt x="5521171" y="1671626"/>
                </a:cubicBezTo>
                <a:cubicBezTo>
                  <a:pt x="5491803" y="1671296"/>
                  <a:pt x="5498089" y="1662666"/>
                  <a:pt x="5457384" y="1683952"/>
                </a:cubicBezTo>
                <a:cubicBezTo>
                  <a:pt x="5356959" y="1699287"/>
                  <a:pt x="5078905" y="1774579"/>
                  <a:pt x="4950070" y="1748401"/>
                </a:cubicBezTo>
                <a:cubicBezTo>
                  <a:pt x="4918276" y="1752255"/>
                  <a:pt x="4891043" y="1756936"/>
                  <a:pt x="4872172" y="1757222"/>
                </a:cubicBezTo>
                <a:lnTo>
                  <a:pt x="4809524" y="1761033"/>
                </a:lnTo>
                <a:cubicBezTo>
                  <a:pt x="4791324" y="1772975"/>
                  <a:pt x="4777258" y="1754591"/>
                  <a:pt x="4759058" y="1766533"/>
                </a:cubicBezTo>
                <a:cubicBezTo>
                  <a:pt x="4747481" y="1770744"/>
                  <a:pt x="4734604" y="1772921"/>
                  <a:pt x="4719749" y="1771811"/>
                </a:cubicBezTo>
                <a:cubicBezTo>
                  <a:pt x="4671168" y="1780243"/>
                  <a:pt x="4634134" y="1775931"/>
                  <a:pt x="4568686" y="1786141"/>
                </a:cubicBezTo>
                <a:cubicBezTo>
                  <a:pt x="4544667" y="1777910"/>
                  <a:pt x="4432547" y="1778168"/>
                  <a:pt x="4418751" y="1796932"/>
                </a:cubicBezTo>
                <a:cubicBezTo>
                  <a:pt x="4403360" y="1801488"/>
                  <a:pt x="4385278" y="1795746"/>
                  <a:pt x="4378377" y="1815528"/>
                </a:cubicBezTo>
                <a:cubicBezTo>
                  <a:pt x="4366870" y="1839461"/>
                  <a:pt x="4337372" y="1814003"/>
                  <a:pt x="4320575" y="1832722"/>
                </a:cubicBezTo>
                <a:cubicBezTo>
                  <a:pt x="4277898" y="1857053"/>
                  <a:pt x="4243945" y="1846759"/>
                  <a:pt x="4211935" y="1860177"/>
                </a:cubicBezTo>
                <a:cubicBezTo>
                  <a:pt x="4181519" y="1859584"/>
                  <a:pt x="4171342" y="1859762"/>
                  <a:pt x="4101228" y="1868717"/>
                </a:cubicBezTo>
                <a:cubicBezTo>
                  <a:pt x="4080159" y="1876188"/>
                  <a:pt x="4039427" y="1877381"/>
                  <a:pt x="3973223" y="1881015"/>
                </a:cubicBezTo>
                <a:cubicBezTo>
                  <a:pt x="3971330" y="1884974"/>
                  <a:pt x="3952843" y="1879225"/>
                  <a:pt x="3900992" y="1880603"/>
                </a:cubicBezTo>
                <a:cubicBezTo>
                  <a:pt x="3849141" y="1881981"/>
                  <a:pt x="3740060" y="1895686"/>
                  <a:pt x="3662119" y="1889285"/>
                </a:cubicBezTo>
                <a:cubicBezTo>
                  <a:pt x="3565155" y="1881322"/>
                  <a:pt x="3613412" y="1915150"/>
                  <a:pt x="3496919" y="1873180"/>
                </a:cubicBezTo>
                <a:cubicBezTo>
                  <a:pt x="3488062" y="1895719"/>
                  <a:pt x="3474293" y="1876288"/>
                  <a:pt x="3449433" y="1889681"/>
                </a:cubicBezTo>
                <a:cubicBezTo>
                  <a:pt x="3406553" y="1891629"/>
                  <a:pt x="3413217" y="1897797"/>
                  <a:pt x="3369766" y="1916653"/>
                </a:cubicBezTo>
                <a:cubicBezTo>
                  <a:pt x="3338805" y="1929531"/>
                  <a:pt x="3289487" y="1928617"/>
                  <a:pt x="3269672" y="1938036"/>
                </a:cubicBezTo>
                <a:lnTo>
                  <a:pt x="3224897" y="1943733"/>
                </a:lnTo>
                <a:cubicBezTo>
                  <a:pt x="3188693" y="1949271"/>
                  <a:pt x="3178540" y="1909145"/>
                  <a:pt x="3161463" y="1946591"/>
                </a:cubicBezTo>
                <a:lnTo>
                  <a:pt x="3112044" y="1935614"/>
                </a:lnTo>
                <a:lnTo>
                  <a:pt x="3069716" y="1930463"/>
                </a:lnTo>
                <a:cubicBezTo>
                  <a:pt x="3049937" y="1924285"/>
                  <a:pt x="3047816" y="1925644"/>
                  <a:pt x="3005773" y="1915878"/>
                </a:cubicBezTo>
                <a:cubicBezTo>
                  <a:pt x="2978838" y="1921092"/>
                  <a:pt x="2967972" y="1927319"/>
                  <a:pt x="2897201" y="1926772"/>
                </a:cubicBezTo>
                <a:lnTo>
                  <a:pt x="2783891" y="1931749"/>
                </a:lnTo>
                <a:cubicBezTo>
                  <a:pt x="2753098" y="1932794"/>
                  <a:pt x="2731621" y="1915151"/>
                  <a:pt x="2712447" y="1933044"/>
                </a:cubicBezTo>
                <a:cubicBezTo>
                  <a:pt x="2621923" y="1990472"/>
                  <a:pt x="2637976" y="1949546"/>
                  <a:pt x="2560151" y="1963609"/>
                </a:cubicBezTo>
                <a:cubicBezTo>
                  <a:pt x="2472084" y="1973456"/>
                  <a:pt x="2423631" y="1962133"/>
                  <a:pt x="2367221" y="1971884"/>
                </a:cubicBezTo>
                <a:cubicBezTo>
                  <a:pt x="2355331" y="1950582"/>
                  <a:pt x="2295649" y="1950006"/>
                  <a:pt x="2272130" y="1961162"/>
                </a:cubicBezTo>
                <a:cubicBezTo>
                  <a:pt x="2229336" y="1964326"/>
                  <a:pt x="2232627" y="1943953"/>
                  <a:pt x="2189404" y="1978172"/>
                </a:cubicBezTo>
                <a:cubicBezTo>
                  <a:pt x="2153824" y="1968017"/>
                  <a:pt x="2114605" y="1969166"/>
                  <a:pt x="2077704" y="1965002"/>
                </a:cubicBezTo>
                <a:cubicBezTo>
                  <a:pt x="2053064" y="1962036"/>
                  <a:pt x="2051584" y="1971011"/>
                  <a:pt x="2033299" y="1969042"/>
                </a:cubicBezTo>
                <a:cubicBezTo>
                  <a:pt x="2015014" y="1967073"/>
                  <a:pt x="1998956" y="1958903"/>
                  <a:pt x="1967996" y="1953187"/>
                </a:cubicBezTo>
                <a:cubicBezTo>
                  <a:pt x="1924117" y="1970917"/>
                  <a:pt x="1915668" y="1940297"/>
                  <a:pt x="1855805" y="1926082"/>
                </a:cubicBezTo>
                <a:cubicBezTo>
                  <a:pt x="1830663" y="1943732"/>
                  <a:pt x="1810564" y="1935694"/>
                  <a:pt x="1790957" y="1919460"/>
                </a:cubicBezTo>
                <a:cubicBezTo>
                  <a:pt x="1732588" y="1924884"/>
                  <a:pt x="1679506" y="1900619"/>
                  <a:pt x="1613978" y="1891581"/>
                </a:cubicBezTo>
                <a:cubicBezTo>
                  <a:pt x="1542961" y="1912227"/>
                  <a:pt x="1506863" y="1865666"/>
                  <a:pt x="1436831" y="1856201"/>
                </a:cubicBezTo>
                <a:cubicBezTo>
                  <a:pt x="1409149" y="1862955"/>
                  <a:pt x="1416370" y="1829853"/>
                  <a:pt x="1357365" y="1832140"/>
                </a:cubicBezTo>
                <a:cubicBezTo>
                  <a:pt x="1285880" y="1811785"/>
                  <a:pt x="1273193" y="1786872"/>
                  <a:pt x="1232341" y="1785942"/>
                </a:cubicBezTo>
                <a:cubicBezTo>
                  <a:pt x="1223903" y="1792798"/>
                  <a:pt x="1160576" y="1793911"/>
                  <a:pt x="1162595" y="1784330"/>
                </a:cubicBezTo>
                <a:cubicBezTo>
                  <a:pt x="1153167" y="1787110"/>
                  <a:pt x="1122206" y="1805077"/>
                  <a:pt x="1120257" y="1789615"/>
                </a:cubicBezTo>
                <a:cubicBezTo>
                  <a:pt x="1073149" y="1786750"/>
                  <a:pt x="1034361" y="1768718"/>
                  <a:pt x="991903" y="1786741"/>
                </a:cubicBezTo>
                <a:cubicBezTo>
                  <a:pt x="966383" y="1781126"/>
                  <a:pt x="949501" y="1800915"/>
                  <a:pt x="883960" y="1809389"/>
                </a:cubicBezTo>
                <a:cubicBezTo>
                  <a:pt x="836064" y="1808194"/>
                  <a:pt x="826980" y="1826610"/>
                  <a:pt x="766531" y="1805053"/>
                </a:cubicBezTo>
                <a:cubicBezTo>
                  <a:pt x="732778" y="1801141"/>
                  <a:pt x="694055" y="1787044"/>
                  <a:pt x="669779" y="1800537"/>
                </a:cubicBezTo>
                <a:cubicBezTo>
                  <a:pt x="645252" y="1794709"/>
                  <a:pt x="563495" y="1813232"/>
                  <a:pt x="523898" y="1811085"/>
                </a:cubicBezTo>
                <a:cubicBezTo>
                  <a:pt x="457555" y="1798530"/>
                  <a:pt x="395227" y="1824052"/>
                  <a:pt x="360251" y="1830735"/>
                </a:cubicBezTo>
                <a:cubicBezTo>
                  <a:pt x="313564" y="1825583"/>
                  <a:pt x="298281" y="1811622"/>
                  <a:pt x="255207" y="1818275"/>
                </a:cubicBezTo>
                <a:cubicBezTo>
                  <a:pt x="206572" y="1839769"/>
                  <a:pt x="160277" y="1836800"/>
                  <a:pt x="101803" y="1870647"/>
                </a:cubicBezTo>
                <a:cubicBezTo>
                  <a:pt x="85849" y="1910002"/>
                  <a:pt x="27997" y="1845258"/>
                  <a:pt x="25397" y="1888443"/>
                </a:cubicBezTo>
                <a:cubicBezTo>
                  <a:pt x="19096" y="1881154"/>
                  <a:pt x="11260" y="1878398"/>
                  <a:pt x="2370" y="1878311"/>
                </a:cubicBezTo>
                <a:lnTo>
                  <a:pt x="0" y="1878785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53093586-DBF1-48DD-84CF-E7D890ABE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4" y="609599"/>
            <a:ext cx="7071301" cy="1322888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3600" b="1" dirty="0"/>
              <a:t>INTRODUCTION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FC501BA2-3DD1-76A9-99C0-BC65EBEDEE4B}"/>
              </a:ext>
            </a:extLst>
          </p:cNvPr>
          <p:cNvSpPr txBox="1"/>
          <p:nvPr/>
        </p:nvSpPr>
        <p:spPr>
          <a:xfrm>
            <a:off x="438529" y="2399678"/>
            <a:ext cx="8996049" cy="368038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/>
          <a:p>
            <a:pPr>
              <a:lnSpc>
                <a:spcPct val="90000"/>
              </a:lnSpc>
              <a:spcBef>
                <a:spcPts val="800"/>
              </a:spcBef>
              <a:spcAft>
                <a:spcPts val="800"/>
              </a:spcAft>
            </a:pPr>
            <a:r>
              <a:rPr lang="en-US" sz="2000" b="1" dirty="0"/>
              <a:t>This presentation will explore: </a:t>
            </a:r>
          </a:p>
          <a:p>
            <a:pPr marL="285750" indent="-228600">
              <a:lnSpc>
                <a:spcPct val="9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The concepts of Health and Wellbeing (WHO, 1948; UN, 2015).</a:t>
            </a:r>
          </a:p>
          <a:p>
            <a:pPr marL="285750" indent="-228600">
              <a:lnSpc>
                <a:spcPct val="9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The Sustainable Development Goal 3 ‘Good Health and Well-being’ (UN, 2015).</a:t>
            </a:r>
          </a:p>
          <a:p>
            <a:pPr marL="285750" indent="-228600">
              <a:lnSpc>
                <a:spcPct val="9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The integration among Health, Well-being and Sustainable development (SDG Goal 3. UN, 2015). </a:t>
            </a:r>
          </a:p>
          <a:p>
            <a:pPr marL="285750" indent="-228600">
              <a:lnSpc>
                <a:spcPct val="9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Factors that influence the service and delivery (theorical and policy frameworks).</a:t>
            </a:r>
          </a:p>
          <a:p>
            <a:pPr marL="285750" indent="-228600">
              <a:lnSpc>
                <a:spcPct val="9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A UK-based case study that implements the SDG, Goal 3.</a:t>
            </a:r>
          </a:p>
          <a:p>
            <a:pPr marL="285750" indent="-228600">
              <a:lnSpc>
                <a:spcPct val="90000"/>
              </a:lnSpc>
              <a:spcBef>
                <a:spcPts val="800"/>
              </a:spcBef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000" dirty="0"/>
              <a:t>Promotion of equity and access.</a:t>
            </a:r>
          </a:p>
        </p:txBody>
      </p:sp>
      <p:pic>
        <p:nvPicPr>
          <p:cNvPr id="5" name="Immagine 4" descr="Immagine che contiene testo, Carattere, verde, schermata&#10;&#10;Il contenuto generato dall'IA potrebbe non essere corretto.">
            <a:extLst>
              <a:ext uri="{FF2B5EF4-FFF2-40B4-BE49-F238E27FC236}">
                <a16:creationId xmlns:a16="http://schemas.microsoft.com/office/drawing/2014/main" id="{1A585575-33B2-913F-AC65-5CE7FC5A9E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87852" y="3299294"/>
            <a:ext cx="1684452" cy="1684452"/>
          </a:xfrm>
          <a:prstGeom prst="rect">
            <a:avLst/>
          </a:prstGeom>
        </p:spPr>
      </p:pic>
      <p:pic>
        <p:nvPicPr>
          <p:cNvPr id="7" name="Immagine 6" descr="Immagine che contiene Carattere, Elementi grafici, grafica, logo&#10;&#10;Il contenuto generato dall'IA potrebbe non essere corretto.">
            <a:extLst>
              <a:ext uri="{FF2B5EF4-FFF2-40B4-BE49-F238E27FC236}">
                <a16:creationId xmlns:a16="http://schemas.microsoft.com/office/drawing/2014/main" id="{59BC0E65-195B-FA20-8C7F-9AB72B8D16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24638" y="5651229"/>
            <a:ext cx="5947666" cy="817803"/>
          </a:xfrm>
          <a:prstGeom prst="rect">
            <a:avLst/>
          </a:prstGeom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7900702D-FF4F-4820-9979-F623BBCC6A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5381624" y="6209414"/>
            <a:ext cx="6810375" cy="648586"/>
          </a:xfrm>
          <a:custGeom>
            <a:avLst/>
            <a:gdLst>
              <a:gd name="connsiteX0" fmla="*/ 0 w 10753706"/>
              <a:gd name="connsiteY0" fmla="*/ 0 h 1027260"/>
              <a:gd name="connsiteX1" fmla="*/ 10753706 w 10753706"/>
              <a:gd name="connsiteY1" fmla="*/ 0 h 1027260"/>
              <a:gd name="connsiteX2" fmla="*/ 10748809 w 10753706"/>
              <a:gd name="connsiteY2" fmla="*/ 2522 h 1027260"/>
              <a:gd name="connsiteX3" fmla="*/ 10725330 w 10753706"/>
              <a:gd name="connsiteY3" fmla="*/ 11977 h 1027260"/>
              <a:gd name="connsiteX4" fmla="*/ 10615423 w 10753706"/>
              <a:gd name="connsiteY4" fmla="*/ 52967 h 1027260"/>
              <a:gd name="connsiteX5" fmla="*/ 10533936 w 10753706"/>
              <a:gd name="connsiteY5" fmla="*/ 53095 h 1027260"/>
              <a:gd name="connsiteX6" fmla="*/ 10466876 w 10753706"/>
              <a:gd name="connsiteY6" fmla="*/ 45180 h 1027260"/>
              <a:gd name="connsiteX7" fmla="*/ 10355090 w 10753706"/>
              <a:gd name="connsiteY7" fmla="*/ 89741 h 1027260"/>
              <a:gd name="connsiteX8" fmla="*/ 10087145 w 10753706"/>
              <a:gd name="connsiteY8" fmla="*/ 66115 h 1027260"/>
              <a:gd name="connsiteX9" fmla="*/ 10015902 w 10753706"/>
              <a:gd name="connsiteY9" fmla="*/ 76178 h 1027260"/>
              <a:gd name="connsiteX10" fmla="*/ 9806005 w 10753706"/>
              <a:gd name="connsiteY10" fmla="*/ 102435 h 1027260"/>
              <a:gd name="connsiteX11" fmla="*/ 9602583 w 10753706"/>
              <a:gd name="connsiteY11" fmla="*/ 179170 h 1027260"/>
              <a:gd name="connsiteX12" fmla="*/ 9469719 w 10753706"/>
              <a:gd name="connsiteY12" fmla="*/ 174721 h 1027260"/>
              <a:gd name="connsiteX13" fmla="*/ 9408692 w 10753706"/>
              <a:gd name="connsiteY13" fmla="*/ 189513 h 1027260"/>
              <a:gd name="connsiteX14" fmla="*/ 9364151 w 10753706"/>
              <a:gd name="connsiteY14" fmla="*/ 194072 h 1027260"/>
              <a:gd name="connsiteX15" fmla="*/ 9337751 w 10753706"/>
              <a:gd name="connsiteY15" fmla="*/ 197579 h 1027260"/>
              <a:gd name="connsiteX16" fmla="*/ 9297166 w 10753706"/>
              <a:gd name="connsiteY16" fmla="*/ 216558 h 1027260"/>
              <a:gd name="connsiteX17" fmla="*/ 9123859 w 10753706"/>
              <a:gd name="connsiteY17" fmla="*/ 237356 h 1027260"/>
              <a:gd name="connsiteX18" fmla="*/ 8950741 w 10753706"/>
              <a:gd name="connsiteY18" fmla="*/ 238020 h 1027260"/>
              <a:gd name="connsiteX19" fmla="*/ 8718236 w 10753706"/>
              <a:gd name="connsiteY19" fmla="*/ 303148 h 1027260"/>
              <a:gd name="connsiteX20" fmla="*/ 8694011 w 10753706"/>
              <a:gd name="connsiteY20" fmla="*/ 308812 h 1027260"/>
              <a:gd name="connsiteX21" fmla="*/ 8611976 w 10753706"/>
              <a:gd name="connsiteY21" fmla="*/ 324819 h 1027260"/>
              <a:gd name="connsiteX22" fmla="*/ 8562074 w 10753706"/>
              <a:gd name="connsiteY22" fmla="*/ 337971 h 1027260"/>
              <a:gd name="connsiteX23" fmla="*/ 8501724 w 10753706"/>
              <a:gd name="connsiteY23" fmla="*/ 360865 h 1027260"/>
              <a:gd name="connsiteX24" fmla="*/ 8504489 w 10753706"/>
              <a:gd name="connsiteY24" fmla="*/ 364790 h 1027260"/>
              <a:gd name="connsiteX25" fmla="*/ 8492774 w 10753706"/>
              <a:gd name="connsiteY25" fmla="*/ 366181 h 1027260"/>
              <a:gd name="connsiteX26" fmla="*/ 8466405 w 10753706"/>
              <a:gd name="connsiteY26" fmla="*/ 368724 h 1027260"/>
              <a:gd name="connsiteX27" fmla="*/ 8427069 w 10753706"/>
              <a:gd name="connsiteY27" fmla="*/ 387211 h 1027260"/>
              <a:gd name="connsiteX28" fmla="*/ 8387766 w 10753706"/>
              <a:gd name="connsiteY28" fmla="*/ 377161 h 1027260"/>
              <a:gd name="connsiteX29" fmla="*/ 8315874 w 10753706"/>
              <a:gd name="connsiteY29" fmla="*/ 395527 h 1027260"/>
              <a:gd name="connsiteX30" fmla="*/ 8274474 w 10753706"/>
              <a:gd name="connsiteY30" fmla="*/ 405112 h 1027260"/>
              <a:gd name="connsiteX31" fmla="*/ 8234664 w 10753706"/>
              <a:gd name="connsiteY31" fmla="*/ 410219 h 1027260"/>
              <a:gd name="connsiteX32" fmla="*/ 8211268 w 10753706"/>
              <a:gd name="connsiteY32" fmla="*/ 416791 h 1027260"/>
              <a:gd name="connsiteX33" fmla="*/ 8188615 w 10753706"/>
              <a:gd name="connsiteY33" fmla="*/ 421755 h 1027260"/>
              <a:gd name="connsiteX34" fmla="*/ 8179981 w 10753706"/>
              <a:gd name="connsiteY34" fmla="*/ 420402 h 1027260"/>
              <a:gd name="connsiteX35" fmla="*/ 8179307 w 10753706"/>
              <a:gd name="connsiteY35" fmla="*/ 422516 h 1027260"/>
              <a:gd name="connsiteX36" fmla="*/ 8147929 w 10753706"/>
              <a:gd name="connsiteY36" fmla="*/ 450302 h 1027260"/>
              <a:gd name="connsiteX37" fmla="*/ 8089136 w 10753706"/>
              <a:gd name="connsiteY37" fmla="*/ 465283 h 1027260"/>
              <a:gd name="connsiteX38" fmla="*/ 8049973 w 10753706"/>
              <a:gd name="connsiteY38" fmla="*/ 454121 h 1027260"/>
              <a:gd name="connsiteX39" fmla="*/ 7965913 w 10753706"/>
              <a:gd name="connsiteY39" fmla="*/ 464415 h 1027260"/>
              <a:gd name="connsiteX40" fmla="*/ 7945093 w 10753706"/>
              <a:gd name="connsiteY40" fmla="*/ 464798 h 1027260"/>
              <a:gd name="connsiteX41" fmla="*/ 7935335 w 10753706"/>
              <a:gd name="connsiteY41" fmla="*/ 462442 h 1027260"/>
              <a:gd name="connsiteX42" fmla="*/ 7904779 w 10753706"/>
              <a:gd name="connsiteY42" fmla="*/ 471429 h 1027260"/>
              <a:gd name="connsiteX43" fmla="*/ 7855604 w 10753706"/>
              <a:gd name="connsiteY43" fmla="*/ 480199 h 1027260"/>
              <a:gd name="connsiteX44" fmla="*/ 7832630 w 10753706"/>
              <a:gd name="connsiteY44" fmla="*/ 485371 h 1027260"/>
              <a:gd name="connsiteX45" fmla="*/ 7812438 w 10753706"/>
              <a:gd name="connsiteY45" fmla="*/ 485391 h 1027260"/>
              <a:gd name="connsiteX46" fmla="*/ 7701399 w 10753706"/>
              <a:gd name="connsiteY46" fmla="*/ 495197 h 1027260"/>
              <a:gd name="connsiteX47" fmla="*/ 7674778 w 10753706"/>
              <a:gd name="connsiteY47" fmla="*/ 494723 h 1027260"/>
              <a:gd name="connsiteX48" fmla="*/ 7660445 w 10753706"/>
              <a:gd name="connsiteY48" fmla="*/ 490194 h 1027260"/>
              <a:gd name="connsiteX49" fmla="*/ 7651781 w 10753706"/>
              <a:gd name="connsiteY49" fmla="*/ 493084 h 1027260"/>
              <a:gd name="connsiteX50" fmla="*/ 7584807 w 10753706"/>
              <a:gd name="connsiteY50" fmla="*/ 499490 h 1027260"/>
              <a:gd name="connsiteX51" fmla="*/ 7541324 w 10753706"/>
              <a:gd name="connsiteY51" fmla="*/ 504184 h 1027260"/>
              <a:gd name="connsiteX52" fmla="*/ 7541756 w 10753706"/>
              <a:gd name="connsiteY52" fmla="*/ 512184 h 1027260"/>
              <a:gd name="connsiteX53" fmla="*/ 7503906 w 10753706"/>
              <a:gd name="connsiteY53" fmla="*/ 518551 h 1027260"/>
              <a:gd name="connsiteX54" fmla="*/ 7460411 w 10753706"/>
              <a:gd name="connsiteY54" fmla="*/ 517415 h 1027260"/>
              <a:gd name="connsiteX55" fmla="*/ 7460116 w 10753706"/>
              <a:gd name="connsiteY55" fmla="*/ 517548 h 1027260"/>
              <a:gd name="connsiteX56" fmla="*/ 7297810 w 10753706"/>
              <a:gd name="connsiteY56" fmla="*/ 563947 h 1027260"/>
              <a:gd name="connsiteX57" fmla="*/ 6946388 w 10753706"/>
              <a:gd name="connsiteY57" fmla="*/ 665244 h 1027260"/>
              <a:gd name="connsiteX58" fmla="*/ 6741704 w 10753706"/>
              <a:gd name="connsiteY58" fmla="*/ 679365 h 1027260"/>
              <a:gd name="connsiteX59" fmla="*/ 6624680 w 10753706"/>
              <a:gd name="connsiteY59" fmla="*/ 677674 h 1027260"/>
              <a:gd name="connsiteX60" fmla="*/ 6605700 w 10753706"/>
              <a:gd name="connsiteY60" fmla="*/ 683566 h 1027260"/>
              <a:gd name="connsiteX61" fmla="*/ 6576922 w 10753706"/>
              <a:gd name="connsiteY61" fmla="*/ 683030 h 1027260"/>
              <a:gd name="connsiteX62" fmla="*/ 6405123 w 10753706"/>
              <a:gd name="connsiteY62" fmla="*/ 721946 h 1027260"/>
              <a:gd name="connsiteX63" fmla="*/ 6368938 w 10753706"/>
              <a:gd name="connsiteY63" fmla="*/ 717341 h 1027260"/>
              <a:gd name="connsiteX64" fmla="*/ 6295102 w 10753706"/>
              <a:gd name="connsiteY64" fmla="*/ 729508 h 1027260"/>
              <a:gd name="connsiteX65" fmla="*/ 6202084 w 10753706"/>
              <a:gd name="connsiteY65" fmla="*/ 767091 h 1027260"/>
              <a:gd name="connsiteX66" fmla="*/ 6067157 w 10753706"/>
              <a:gd name="connsiteY66" fmla="*/ 790339 h 1027260"/>
              <a:gd name="connsiteX67" fmla="*/ 6061443 w 10753706"/>
              <a:gd name="connsiteY67" fmla="*/ 796151 h 1027260"/>
              <a:gd name="connsiteX68" fmla="*/ 6051406 w 10753706"/>
              <a:gd name="connsiteY68" fmla="*/ 800684 h 1027260"/>
              <a:gd name="connsiteX69" fmla="*/ 6049097 w 10753706"/>
              <a:gd name="connsiteY69" fmla="*/ 800636 h 1027260"/>
              <a:gd name="connsiteX70" fmla="*/ 6034222 w 10753706"/>
              <a:gd name="connsiteY70" fmla="*/ 804110 h 1027260"/>
              <a:gd name="connsiteX71" fmla="*/ 6033121 w 10753706"/>
              <a:gd name="connsiteY71" fmla="*/ 806078 h 1027260"/>
              <a:gd name="connsiteX72" fmla="*/ 6023593 w 10753706"/>
              <a:gd name="connsiteY72" fmla="*/ 808842 h 1027260"/>
              <a:gd name="connsiteX73" fmla="*/ 6006639 w 10753706"/>
              <a:gd name="connsiteY73" fmla="*/ 815304 h 1027260"/>
              <a:gd name="connsiteX74" fmla="*/ 6001762 w 10753706"/>
              <a:gd name="connsiteY74" fmla="*/ 815557 h 1027260"/>
              <a:gd name="connsiteX75" fmla="*/ 5973534 w 10753706"/>
              <a:gd name="connsiteY75" fmla="*/ 823815 h 1027260"/>
              <a:gd name="connsiteX76" fmla="*/ 5972336 w 10753706"/>
              <a:gd name="connsiteY76" fmla="*/ 823476 h 1027260"/>
              <a:gd name="connsiteX77" fmla="*/ 5960841 w 10753706"/>
              <a:gd name="connsiteY77" fmla="*/ 823819 h 1027260"/>
              <a:gd name="connsiteX78" fmla="*/ 5940719 w 10753706"/>
              <a:gd name="connsiteY78" fmla="*/ 825514 h 1027260"/>
              <a:gd name="connsiteX79" fmla="*/ 5884298 w 10753706"/>
              <a:gd name="connsiteY79" fmla="*/ 823806 h 1027260"/>
              <a:gd name="connsiteX80" fmla="*/ 5854779 w 10753706"/>
              <a:gd name="connsiteY80" fmla="*/ 832365 h 1027260"/>
              <a:gd name="connsiteX81" fmla="*/ 5848382 w 10753706"/>
              <a:gd name="connsiteY81" fmla="*/ 833844 h 1027260"/>
              <a:gd name="connsiteX82" fmla="*/ 5848066 w 10753706"/>
              <a:gd name="connsiteY82" fmla="*/ 833772 h 1027260"/>
              <a:gd name="connsiteX83" fmla="*/ 5840944 w 10753706"/>
              <a:gd name="connsiteY83" fmla="*/ 835132 h 1027260"/>
              <a:gd name="connsiteX84" fmla="*/ 5836719 w 10753706"/>
              <a:gd name="connsiteY84" fmla="*/ 836539 h 1027260"/>
              <a:gd name="connsiteX85" fmla="*/ 5824311 w 10753706"/>
              <a:gd name="connsiteY85" fmla="*/ 839408 h 1027260"/>
              <a:gd name="connsiteX86" fmla="*/ 5818788 w 10753706"/>
              <a:gd name="connsiteY86" fmla="*/ 839727 h 1027260"/>
              <a:gd name="connsiteX87" fmla="*/ 5763953 w 10753706"/>
              <a:gd name="connsiteY87" fmla="*/ 834282 h 1027260"/>
              <a:gd name="connsiteX88" fmla="*/ 5667748 w 10753706"/>
              <a:gd name="connsiteY88" fmla="*/ 840211 h 1027260"/>
              <a:gd name="connsiteX89" fmla="*/ 5573108 w 10753706"/>
              <a:gd name="connsiteY89" fmla="*/ 847611 h 1027260"/>
              <a:gd name="connsiteX90" fmla="*/ 5539137 w 10753706"/>
              <a:gd name="connsiteY90" fmla="*/ 851033 h 1027260"/>
              <a:gd name="connsiteX91" fmla="*/ 5510651 w 10753706"/>
              <a:gd name="connsiteY91" fmla="*/ 844215 h 1027260"/>
              <a:gd name="connsiteX92" fmla="*/ 5457331 w 10753706"/>
              <a:gd name="connsiteY92" fmla="*/ 839159 h 1027260"/>
              <a:gd name="connsiteX93" fmla="*/ 5410613 w 10753706"/>
              <a:gd name="connsiteY93" fmla="*/ 834358 h 1027260"/>
              <a:gd name="connsiteX94" fmla="*/ 5370040 w 10753706"/>
              <a:gd name="connsiteY94" fmla="*/ 862127 h 1027260"/>
              <a:gd name="connsiteX95" fmla="*/ 5318778 w 10753706"/>
              <a:gd name="connsiteY95" fmla="*/ 855310 h 1027260"/>
              <a:gd name="connsiteX96" fmla="*/ 5298645 w 10753706"/>
              <a:gd name="connsiteY96" fmla="*/ 855171 h 1027260"/>
              <a:gd name="connsiteX97" fmla="*/ 5253828 w 10753706"/>
              <a:gd name="connsiteY97" fmla="*/ 859670 h 1027260"/>
              <a:gd name="connsiteX98" fmla="*/ 5216955 w 10753706"/>
              <a:gd name="connsiteY98" fmla="*/ 866245 h 1027260"/>
              <a:gd name="connsiteX99" fmla="*/ 5214344 w 10753706"/>
              <a:gd name="connsiteY99" fmla="*/ 868102 h 1027260"/>
              <a:gd name="connsiteX100" fmla="*/ 5195561 w 10753706"/>
              <a:gd name="connsiteY100" fmla="*/ 869949 h 1027260"/>
              <a:gd name="connsiteX101" fmla="*/ 5182555 w 10753706"/>
              <a:gd name="connsiteY101" fmla="*/ 873542 h 1027260"/>
              <a:gd name="connsiteX102" fmla="*/ 5172552 w 10753706"/>
              <a:gd name="connsiteY102" fmla="*/ 878801 h 1027260"/>
              <a:gd name="connsiteX103" fmla="*/ 5027993 w 10753706"/>
              <a:gd name="connsiteY103" fmla="*/ 889666 h 1027260"/>
              <a:gd name="connsiteX104" fmla="*/ 4939844 w 10753706"/>
              <a:gd name="connsiteY104" fmla="*/ 934802 h 1027260"/>
              <a:gd name="connsiteX105" fmla="*/ 4792576 w 10753706"/>
              <a:gd name="connsiteY105" fmla="*/ 934820 h 1027260"/>
              <a:gd name="connsiteX106" fmla="*/ 4602423 w 10753706"/>
              <a:gd name="connsiteY106" fmla="*/ 958063 h 1027260"/>
              <a:gd name="connsiteX107" fmla="*/ 4290656 w 10753706"/>
              <a:gd name="connsiteY107" fmla="*/ 969152 h 1027260"/>
              <a:gd name="connsiteX108" fmla="*/ 3952334 w 10753706"/>
              <a:gd name="connsiteY108" fmla="*/ 954043 h 1027260"/>
              <a:gd name="connsiteX109" fmla="*/ 3858560 w 10753706"/>
              <a:gd name="connsiteY109" fmla="*/ 948781 h 1027260"/>
              <a:gd name="connsiteX110" fmla="*/ 3846597 w 10753706"/>
              <a:gd name="connsiteY110" fmla="*/ 948382 h 1027260"/>
              <a:gd name="connsiteX111" fmla="*/ 3736044 w 10753706"/>
              <a:gd name="connsiteY111" fmla="*/ 947759 h 1027260"/>
              <a:gd name="connsiteX112" fmla="*/ 3713136 w 10753706"/>
              <a:gd name="connsiteY112" fmla="*/ 946963 h 1027260"/>
              <a:gd name="connsiteX113" fmla="*/ 3695939 w 10753706"/>
              <a:gd name="connsiteY113" fmla="*/ 943639 h 1027260"/>
              <a:gd name="connsiteX114" fmla="*/ 3694125 w 10753706"/>
              <a:gd name="connsiteY114" fmla="*/ 940567 h 1027260"/>
              <a:gd name="connsiteX115" fmla="*/ 3681925 w 10753706"/>
              <a:gd name="connsiteY115" fmla="*/ 939706 h 1027260"/>
              <a:gd name="connsiteX116" fmla="*/ 3679204 w 10753706"/>
              <a:gd name="connsiteY116" fmla="*/ 938926 h 1027260"/>
              <a:gd name="connsiteX117" fmla="*/ 3615656 w 10753706"/>
              <a:gd name="connsiteY117" fmla="*/ 940320 h 1027260"/>
              <a:gd name="connsiteX118" fmla="*/ 3567983 w 10753706"/>
              <a:gd name="connsiteY118" fmla="*/ 935596 h 1027260"/>
              <a:gd name="connsiteX119" fmla="*/ 3422423 w 10753706"/>
              <a:gd name="connsiteY119" fmla="*/ 932129 h 1027260"/>
              <a:gd name="connsiteX120" fmla="*/ 3310925 w 10753706"/>
              <a:gd name="connsiteY120" fmla="*/ 911072 h 1027260"/>
              <a:gd name="connsiteX121" fmla="*/ 3139421 w 10753706"/>
              <a:gd name="connsiteY121" fmla="*/ 934151 h 1027260"/>
              <a:gd name="connsiteX122" fmla="*/ 2996922 w 10753706"/>
              <a:gd name="connsiteY122" fmla="*/ 927537 h 1027260"/>
              <a:gd name="connsiteX123" fmla="*/ 2982785 w 10753706"/>
              <a:gd name="connsiteY123" fmla="*/ 931453 h 1027260"/>
              <a:gd name="connsiteX124" fmla="*/ 2967478 w 10753706"/>
              <a:gd name="connsiteY124" fmla="*/ 933397 h 1027260"/>
              <a:gd name="connsiteX125" fmla="*/ 2948552 w 10753706"/>
              <a:gd name="connsiteY125" fmla="*/ 932961 h 1027260"/>
              <a:gd name="connsiteX126" fmla="*/ 2944404 w 10753706"/>
              <a:gd name="connsiteY126" fmla="*/ 934452 h 1027260"/>
              <a:gd name="connsiteX127" fmla="*/ 2908608 w 10753706"/>
              <a:gd name="connsiteY127" fmla="*/ 937205 h 1027260"/>
              <a:gd name="connsiteX128" fmla="*/ 2904443 w 10753706"/>
              <a:gd name="connsiteY128" fmla="*/ 936455 h 1027260"/>
              <a:gd name="connsiteX129" fmla="*/ 2868935 w 10753706"/>
              <a:gd name="connsiteY129" fmla="*/ 938022 h 1027260"/>
              <a:gd name="connsiteX130" fmla="*/ 2868586 w 10753706"/>
              <a:gd name="connsiteY130" fmla="*/ 937487 h 1027260"/>
              <a:gd name="connsiteX131" fmla="*/ 2859191 w 10753706"/>
              <a:gd name="connsiteY131" fmla="*/ 935503 h 1027260"/>
              <a:gd name="connsiteX132" fmla="*/ 2840915 w 10753706"/>
              <a:gd name="connsiteY132" fmla="*/ 932977 h 1027260"/>
              <a:gd name="connsiteX133" fmla="*/ 2763509 w 10753706"/>
              <a:gd name="connsiteY133" fmla="*/ 921850 h 1027260"/>
              <a:gd name="connsiteX134" fmla="*/ 2756121 w 10753706"/>
              <a:gd name="connsiteY134" fmla="*/ 921864 h 1027260"/>
              <a:gd name="connsiteX135" fmla="*/ 2755998 w 10753706"/>
              <a:gd name="connsiteY135" fmla="*/ 921739 h 1027260"/>
              <a:gd name="connsiteX136" fmla="*/ 2748255 w 10753706"/>
              <a:gd name="connsiteY136" fmla="*/ 921505 h 1027260"/>
              <a:gd name="connsiteX137" fmla="*/ 2694601 w 10753706"/>
              <a:gd name="connsiteY137" fmla="*/ 915575 h 1027260"/>
              <a:gd name="connsiteX138" fmla="*/ 2635357 w 10753706"/>
              <a:gd name="connsiteY138" fmla="*/ 910976 h 1027260"/>
              <a:gd name="connsiteX139" fmla="*/ 2601047 w 10753706"/>
              <a:gd name="connsiteY139" fmla="*/ 910263 h 1027260"/>
              <a:gd name="connsiteX140" fmla="*/ 2507482 w 10753706"/>
              <a:gd name="connsiteY140" fmla="*/ 906211 h 1027260"/>
              <a:gd name="connsiteX141" fmla="*/ 2413884 w 10753706"/>
              <a:gd name="connsiteY141" fmla="*/ 900545 h 1027260"/>
              <a:gd name="connsiteX142" fmla="*/ 2368912 w 10753706"/>
              <a:gd name="connsiteY142" fmla="*/ 888755 h 1027260"/>
              <a:gd name="connsiteX143" fmla="*/ 2349490 w 10753706"/>
              <a:gd name="connsiteY143" fmla="*/ 889719 h 1027260"/>
              <a:gd name="connsiteX144" fmla="*/ 2344290 w 10753706"/>
              <a:gd name="connsiteY144" fmla="*/ 890584 h 1027260"/>
              <a:gd name="connsiteX145" fmla="*/ 2336488 w 10753706"/>
              <a:gd name="connsiteY145" fmla="*/ 891058 h 1027260"/>
              <a:gd name="connsiteX146" fmla="*/ 2329015 w 10753706"/>
              <a:gd name="connsiteY146" fmla="*/ 891627 h 1027260"/>
              <a:gd name="connsiteX147" fmla="*/ 2293898 w 10753706"/>
              <a:gd name="connsiteY147" fmla="*/ 896431 h 1027260"/>
              <a:gd name="connsiteX148" fmla="*/ 2243927 w 10753706"/>
              <a:gd name="connsiteY148" fmla="*/ 888076 h 1027260"/>
              <a:gd name="connsiteX149" fmla="*/ 2223920 w 10753706"/>
              <a:gd name="connsiteY149" fmla="*/ 887331 h 1027260"/>
              <a:gd name="connsiteX150" fmla="*/ 2213081 w 10753706"/>
              <a:gd name="connsiteY150" fmla="*/ 886302 h 1027260"/>
              <a:gd name="connsiteX151" fmla="*/ 2212307 w 10753706"/>
              <a:gd name="connsiteY151" fmla="*/ 885829 h 1027260"/>
              <a:gd name="connsiteX152" fmla="*/ 2152321 w 10753706"/>
              <a:gd name="connsiteY152" fmla="*/ 894418 h 1027260"/>
              <a:gd name="connsiteX153" fmla="*/ 2140985 w 10753706"/>
              <a:gd name="connsiteY153" fmla="*/ 895968 h 1027260"/>
              <a:gd name="connsiteX154" fmla="*/ 2121210 w 10753706"/>
              <a:gd name="connsiteY154" fmla="*/ 899354 h 1027260"/>
              <a:gd name="connsiteX155" fmla="*/ 2119146 w 10753706"/>
              <a:gd name="connsiteY155" fmla="*/ 899033 h 1027260"/>
              <a:gd name="connsiteX156" fmla="*/ 2105666 w 10753706"/>
              <a:gd name="connsiteY156" fmla="*/ 902240 h 1027260"/>
              <a:gd name="connsiteX157" fmla="*/ 2094924 w 10753706"/>
              <a:gd name="connsiteY157" fmla="*/ 907203 h 1027260"/>
              <a:gd name="connsiteX158" fmla="*/ 1949478 w 10753706"/>
              <a:gd name="connsiteY158" fmla="*/ 913748 h 1027260"/>
              <a:gd name="connsiteX159" fmla="*/ 1749684 w 10753706"/>
              <a:gd name="connsiteY159" fmla="*/ 942223 h 1027260"/>
              <a:gd name="connsiteX160" fmla="*/ 1585576 w 10753706"/>
              <a:gd name="connsiteY160" fmla="*/ 954170 h 1027260"/>
              <a:gd name="connsiteX161" fmla="*/ 1476250 w 10753706"/>
              <a:gd name="connsiteY161" fmla="*/ 950653 h 1027260"/>
              <a:gd name="connsiteX162" fmla="*/ 1433927 w 10753706"/>
              <a:gd name="connsiteY162" fmla="*/ 959926 h 1027260"/>
              <a:gd name="connsiteX163" fmla="*/ 1414893 w 10753706"/>
              <a:gd name="connsiteY163" fmla="*/ 957671 h 1027260"/>
              <a:gd name="connsiteX164" fmla="*/ 1411585 w 10753706"/>
              <a:gd name="connsiteY164" fmla="*/ 957179 h 1027260"/>
              <a:gd name="connsiteX165" fmla="*/ 1398896 w 10753706"/>
              <a:gd name="connsiteY165" fmla="*/ 957460 h 1027260"/>
              <a:gd name="connsiteX166" fmla="*/ 1394632 w 10753706"/>
              <a:gd name="connsiteY166" fmla="*/ 954725 h 1027260"/>
              <a:gd name="connsiteX167" fmla="*/ 1375043 w 10753706"/>
              <a:gd name="connsiteY167" fmla="*/ 953132 h 1027260"/>
              <a:gd name="connsiteX168" fmla="*/ 1351876 w 10753706"/>
              <a:gd name="connsiteY168" fmla="*/ 954436 h 1027260"/>
              <a:gd name="connsiteX169" fmla="*/ 1242676 w 10753706"/>
              <a:gd name="connsiteY169" fmla="*/ 963767 h 1027260"/>
              <a:gd name="connsiteX170" fmla="*/ 1205993 w 10753706"/>
              <a:gd name="connsiteY170" fmla="*/ 974080 h 1027260"/>
              <a:gd name="connsiteX171" fmla="*/ 1052221 w 10753706"/>
              <a:gd name="connsiteY171" fmla="*/ 963954 h 1027260"/>
              <a:gd name="connsiteX172" fmla="*/ 968270 w 10753706"/>
              <a:gd name="connsiteY172" fmla="*/ 964761 h 1027260"/>
              <a:gd name="connsiteX173" fmla="*/ 874493 w 10753706"/>
              <a:gd name="connsiteY173" fmla="*/ 998122 h 1027260"/>
              <a:gd name="connsiteX174" fmla="*/ 814411 w 10753706"/>
              <a:gd name="connsiteY174" fmla="*/ 1007391 h 1027260"/>
              <a:gd name="connsiteX175" fmla="*/ 688604 w 10753706"/>
              <a:gd name="connsiteY175" fmla="*/ 1015631 h 1027260"/>
              <a:gd name="connsiteX176" fmla="*/ 618171 w 10753706"/>
              <a:gd name="connsiteY176" fmla="*/ 1027260 h 1027260"/>
              <a:gd name="connsiteX177" fmla="*/ 570379 w 10753706"/>
              <a:gd name="connsiteY177" fmla="*/ 1023487 h 1027260"/>
              <a:gd name="connsiteX178" fmla="*/ 482519 w 10753706"/>
              <a:gd name="connsiteY178" fmla="*/ 1002108 h 1027260"/>
              <a:gd name="connsiteX179" fmla="*/ 475319 w 10753706"/>
              <a:gd name="connsiteY179" fmla="*/ 1009922 h 1027260"/>
              <a:gd name="connsiteX180" fmla="*/ 431104 w 10753706"/>
              <a:gd name="connsiteY180" fmla="*/ 1009317 h 1027260"/>
              <a:gd name="connsiteX181" fmla="*/ 363782 w 10753706"/>
              <a:gd name="connsiteY181" fmla="*/ 1007585 h 1027260"/>
              <a:gd name="connsiteX182" fmla="*/ 325533 w 10753706"/>
              <a:gd name="connsiteY182" fmla="*/ 1008502 h 1027260"/>
              <a:gd name="connsiteX183" fmla="*/ 220429 w 10753706"/>
              <a:gd name="connsiteY183" fmla="*/ 1008927 h 1027260"/>
              <a:gd name="connsiteX184" fmla="*/ 114676 w 10753706"/>
              <a:gd name="connsiteY184" fmla="*/ 1007765 h 1027260"/>
              <a:gd name="connsiteX185" fmla="*/ 13470 w 10753706"/>
              <a:gd name="connsiteY185" fmla="*/ 998544 h 1027260"/>
              <a:gd name="connsiteX186" fmla="*/ 0 w 10753706"/>
              <a:gd name="connsiteY186" fmla="*/ 997355 h 10272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</a:cxnLst>
            <a:rect l="l" t="t" r="r" b="b"/>
            <a:pathLst>
              <a:path w="10753706" h="1027260">
                <a:moveTo>
                  <a:pt x="0" y="0"/>
                </a:moveTo>
                <a:lnTo>
                  <a:pt x="10753706" y="0"/>
                </a:lnTo>
                <a:lnTo>
                  <a:pt x="10748809" y="2522"/>
                </a:lnTo>
                <a:cubicBezTo>
                  <a:pt x="10744031" y="4644"/>
                  <a:pt x="10737551" y="7204"/>
                  <a:pt x="10725330" y="11977"/>
                </a:cubicBezTo>
                <a:cubicBezTo>
                  <a:pt x="10700888" y="21523"/>
                  <a:pt x="10652058" y="39304"/>
                  <a:pt x="10615423" y="52967"/>
                </a:cubicBezTo>
                <a:cubicBezTo>
                  <a:pt x="10598524" y="49017"/>
                  <a:pt x="10550674" y="61360"/>
                  <a:pt x="10533936" y="53095"/>
                </a:cubicBezTo>
                <a:cubicBezTo>
                  <a:pt x="10519435" y="55674"/>
                  <a:pt x="10480156" y="49393"/>
                  <a:pt x="10466876" y="45180"/>
                </a:cubicBezTo>
                <a:cubicBezTo>
                  <a:pt x="10443145" y="68059"/>
                  <a:pt x="10382269" y="71294"/>
                  <a:pt x="10355090" y="89741"/>
                </a:cubicBezTo>
                <a:cubicBezTo>
                  <a:pt x="10286222" y="95376"/>
                  <a:pt x="10146285" y="63529"/>
                  <a:pt x="10087145" y="66115"/>
                </a:cubicBezTo>
                <a:cubicBezTo>
                  <a:pt x="10067575" y="79584"/>
                  <a:pt x="10043111" y="68921"/>
                  <a:pt x="10015902" y="76178"/>
                </a:cubicBezTo>
                <a:cubicBezTo>
                  <a:pt x="9952302" y="84628"/>
                  <a:pt x="9893286" y="103337"/>
                  <a:pt x="9806005" y="102435"/>
                </a:cubicBezTo>
                <a:cubicBezTo>
                  <a:pt x="9782247" y="141133"/>
                  <a:pt x="9674787" y="151643"/>
                  <a:pt x="9602583" y="179170"/>
                </a:cubicBezTo>
                <a:cubicBezTo>
                  <a:pt x="9557658" y="187584"/>
                  <a:pt x="9478290" y="154235"/>
                  <a:pt x="9469719" y="174721"/>
                </a:cubicBezTo>
                <a:cubicBezTo>
                  <a:pt x="9443779" y="165070"/>
                  <a:pt x="9431317" y="185692"/>
                  <a:pt x="9408692" y="189513"/>
                </a:cubicBezTo>
                <a:cubicBezTo>
                  <a:pt x="9387154" y="183843"/>
                  <a:pt x="9380475" y="191089"/>
                  <a:pt x="9364151" y="194072"/>
                </a:cubicBezTo>
                <a:cubicBezTo>
                  <a:pt x="9354686" y="190222"/>
                  <a:pt x="9340485" y="191782"/>
                  <a:pt x="9337751" y="197579"/>
                </a:cubicBezTo>
                <a:cubicBezTo>
                  <a:pt x="9349566" y="209270"/>
                  <a:pt x="9297468" y="207714"/>
                  <a:pt x="9297166" y="216558"/>
                </a:cubicBezTo>
                <a:cubicBezTo>
                  <a:pt x="9269057" y="220999"/>
                  <a:pt x="9139630" y="221783"/>
                  <a:pt x="9123859" y="237356"/>
                </a:cubicBezTo>
                <a:cubicBezTo>
                  <a:pt x="9068176" y="249209"/>
                  <a:pt x="8975349" y="235349"/>
                  <a:pt x="8950741" y="238020"/>
                </a:cubicBezTo>
                <a:cubicBezTo>
                  <a:pt x="8916265" y="215428"/>
                  <a:pt x="8822808" y="292026"/>
                  <a:pt x="8718236" y="303148"/>
                </a:cubicBezTo>
                <a:cubicBezTo>
                  <a:pt x="8703111" y="302060"/>
                  <a:pt x="8695551" y="302792"/>
                  <a:pt x="8694011" y="308812"/>
                </a:cubicBezTo>
                <a:cubicBezTo>
                  <a:pt x="8661810" y="312764"/>
                  <a:pt x="8637956" y="329628"/>
                  <a:pt x="8611976" y="324819"/>
                </a:cubicBezTo>
                <a:cubicBezTo>
                  <a:pt x="8621849" y="336388"/>
                  <a:pt x="8562809" y="325917"/>
                  <a:pt x="8562074" y="337971"/>
                </a:cubicBezTo>
                <a:cubicBezTo>
                  <a:pt x="8543699" y="343978"/>
                  <a:pt x="8511321" y="356396"/>
                  <a:pt x="8501724" y="360865"/>
                </a:cubicBezTo>
                <a:lnTo>
                  <a:pt x="8504489" y="364790"/>
                </a:lnTo>
                <a:lnTo>
                  <a:pt x="8492774" y="366181"/>
                </a:lnTo>
                <a:lnTo>
                  <a:pt x="8466405" y="368724"/>
                </a:lnTo>
                <a:cubicBezTo>
                  <a:pt x="8455454" y="372229"/>
                  <a:pt x="8440175" y="385805"/>
                  <a:pt x="8427069" y="387211"/>
                </a:cubicBezTo>
                <a:cubicBezTo>
                  <a:pt x="8400442" y="392215"/>
                  <a:pt x="8397079" y="382989"/>
                  <a:pt x="8387766" y="377161"/>
                </a:cubicBezTo>
                <a:cubicBezTo>
                  <a:pt x="8369233" y="378548"/>
                  <a:pt x="8334756" y="390869"/>
                  <a:pt x="8315874" y="395527"/>
                </a:cubicBezTo>
                <a:cubicBezTo>
                  <a:pt x="8306664" y="400500"/>
                  <a:pt x="8272845" y="393679"/>
                  <a:pt x="8274474" y="405112"/>
                </a:cubicBezTo>
                <a:cubicBezTo>
                  <a:pt x="8255483" y="406194"/>
                  <a:pt x="8244963" y="408376"/>
                  <a:pt x="8234664" y="410219"/>
                </a:cubicBezTo>
                <a:lnTo>
                  <a:pt x="8211268" y="416791"/>
                </a:lnTo>
                <a:cubicBezTo>
                  <a:pt x="8204720" y="419941"/>
                  <a:pt x="8197411" y="422004"/>
                  <a:pt x="8188615" y="421755"/>
                </a:cubicBezTo>
                <a:lnTo>
                  <a:pt x="8179981" y="420402"/>
                </a:lnTo>
                <a:lnTo>
                  <a:pt x="8179307" y="422516"/>
                </a:lnTo>
                <a:cubicBezTo>
                  <a:pt x="8179027" y="425797"/>
                  <a:pt x="8175790" y="448341"/>
                  <a:pt x="8147929" y="450302"/>
                </a:cubicBezTo>
                <a:cubicBezTo>
                  <a:pt x="8130300" y="457967"/>
                  <a:pt x="8114933" y="461015"/>
                  <a:pt x="8089136" y="465283"/>
                </a:cubicBezTo>
                <a:cubicBezTo>
                  <a:pt x="8072810" y="465920"/>
                  <a:pt x="8069376" y="451569"/>
                  <a:pt x="8049973" y="454121"/>
                </a:cubicBezTo>
                <a:cubicBezTo>
                  <a:pt x="7974508" y="471465"/>
                  <a:pt x="8006050" y="447139"/>
                  <a:pt x="7965913" y="464415"/>
                </a:cubicBezTo>
                <a:cubicBezTo>
                  <a:pt x="7958234" y="466025"/>
                  <a:pt x="7951405" y="465800"/>
                  <a:pt x="7945093" y="464798"/>
                </a:cubicBezTo>
                <a:lnTo>
                  <a:pt x="7935335" y="462442"/>
                </a:lnTo>
                <a:lnTo>
                  <a:pt x="7904779" y="471429"/>
                </a:lnTo>
                <a:cubicBezTo>
                  <a:pt x="7889387" y="474999"/>
                  <a:pt x="7872867" y="477951"/>
                  <a:pt x="7855604" y="480199"/>
                </a:cubicBezTo>
                <a:cubicBezTo>
                  <a:pt x="7850005" y="476378"/>
                  <a:pt x="7838628" y="483595"/>
                  <a:pt x="7832630" y="485371"/>
                </a:cubicBezTo>
                <a:cubicBezTo>
                  <a:pt x="7831473" y="482645"/>
                  <a:pt x="7816623" y="482661"/>
                  <a:pt x="7812438" y="485391"/>
                </a:cubicBezTo>
                <a:cubicBezTo>
                  <a:pt x="7709470" y="505049"/>
                  <a:pt x="7759426" y="473956"/>
                  <a:pt x="7701399" y="495197"/>
                </a:cubicBezTo>
                <a:cubicBezTo>
                  <a:pt x="7690986" y="496989"/>
                  <a:pt x="7682397" y="496365"/>
                  <a:pt x="7674778" y="494723"/>
                </a:cubicBezTo>
                <a:lnTo>
                  <a:pt x="7660445" y="490194"/>
                </a:lnTo>
                <a:lnTo>
                  <a:pt x="7651781" y="493084"/>
                </a:lnTo>
                <a:cubicBezTo>
                  <a:pt x="7616113" y="496548"/>
                  <a:pt x="7603273" y="491735"/>
                  <a:pt x="7584807" y="499490"/>
                </a:cubicBezTo>
                <a:cubicBezTo>
                  <a:pt x="7549256" y="490212"/>
                  <a:pt x="7563949" y="500167"/>
                  <a:pt x="7541324" y="504184"/>
                </a:cubicBezTo>
                <a:cubicBezTo>
                  <a:pt x="7523851" y="508307"/>
                  <a:pt x="7559546" y="509825"/>
                  <a:pt x="7541756" y="512184"/>
                </a:cubicBezTo>
                <a:cubicBezTo>
                  <a:pt x="7520963" y="510864"/>
                  <a:pt x="7525755" y="520497"/>
                  <a:pt x="7503906" y="518551"/>
                </a:cubicBezTo>
                <a:cubicBezTo>
                  <a:pt x="7505924" y="510774"/>
                  <a:pt x="7464361" y="523683"/>
                  <a:pt x="7460411" y="517415"/>
                </a:cubicBezTo>
                <a:lnTo>
                  <a:pt x="7460116" y="517548"/>
                </a:lnTo>
                <a:cubicBezTo>
                  <a:pt x="7447785" y="530928"/>
                  <a:pt x="7310141" y="550568"/>
                  <a:pt x="7297810" y="563947"/>
                </a:cubicBezTo>
                <a:cubicBezTo>
                  <a:pt x="7221791" y="605698"/>
                  <a:pt x="7039072" y="646008"/>
                  <a:pt x="6946388" y="665244"/>
                </a:cubicBezTo>
                <a:cubicBezTo>
                  <a:pt x="6853704" y="684480"/>
                  <a:pt x="6804875" y="677485"/>
                  <a:pt x="6741704" y="679365"/>
                </a:cubicBezTo>
                <a:lnTo>
                  <a:pt x="6624680" y="677674"/>
                </a:lnTo>
                <a:lnTo>
                  <a:pt x="6605700" y="683566"/>
                </a:lnTo>
                <a:cubicBezTo>
                  <a:pt x="6603309" y="685184"/>
                  <a:pt x="6599550" y="685647"/>
                  <a:pt x="6576922" y="683030"/>
                </a:cubicBezTo>
                <a:cubicBezTo>
                  <a:pt x="6527275" y="698355"/>
                  <a:pt x="6440981" y="702347"/>
                  <a:pt x="6405123" y="721946"/>
                </a:cubicBezTo>
                <a:cubicBezTo>
                  <a:pt x="6407963" y="715467"/>
                  <a:pt x="6383450" y="712913"/>
                  <a:pt x="6368938" y="717341"/>
                </a:cubicBezTo>
                <a:cubicBezTo>
                  <a:pt x="6377914" y="692119"/>
                  <a:pt x="6315316" y="744281"/>
                  <a:pt x="6295102" y="729508"/>
                </a:cubicBezTo>
                <a:cubicBezTo>
                  <a:pt x="6300358" y="744473"/>
                  <a:pt x="6240070" y="776254"/>
                  <a:pt x="6202084" y="767091"/>
                </a:cubicBezTo>
                <a:cubicBezTo>
                  <a:pt x="6152826" y="774744"/>
                  <a:pt x="6122010" y="790367"/>
                  <a:pt x="6067157" y="790339"/>
                </a:cubicBezTo>
                <a:cubicBezTo>
                  <a:pt x="6066310" y="792484"/>
                  <a:pt x="6064283" y="794403"/>
                  <a:pt x="6061443" y="796151"/>
                </a:cubicBezTo>
                <a:lnTo>
                  <a:pt x="6051406" y="800684"/>
                </a:lnTo>
                <a:lnTo>
                  <a:pt x="6049097" y="800636"/>
                </a:lnTo>
                <a:cubicBezTo>
                  <a:pt x="6040408" y="801393"/>
                  <a:pt x="6036299" y="802645"/>
                  <a:pt x="6034222" y="804110"/>
                </a:cubicBezTo>
                <a:lnTo>
                  <a:pt x="6033121" y="806078"/>
                </a:lnTo>
                <a:lnTo>
                  <a:pt x="6023593" y="808842"/>
                </a:lnTo>
                <a:lnTo>
                  <a:pt x="6006639" y="815304"/>
                </a:lnTo>
                <a:lnTo>
                  <a:pt x="6001762" y="815557"/>
                </a:lnTo>
                <a:lnTo>
                  <a:pt x="5973534" y="823815"/>
                </a:lnTo>
                <a:lnTo>
                  <a:pt x="5972336" y="823476"/>
                </a:lnTo>
                <a:cubicBezTo>
                  <a:pt x="5969004" y="822901"/>
                  <a:pt x="5965329" y="822833"/>
                  <a:pt x="5960841" y="823819"/>
                </a:cubicBezTo>
                <a:cubicBezTo>
                  <a:pt x="5955860" y="815655"/>
                  <a:pt x="5953515" y="821882"/>
                  <a:pt x="5940719" y="825514"/>
                </a:cubicBezTo>
                <a:cubicBezTo>
                  <a:pt x="5930130" y="813644"/>
                  <a:pt x="5900943" y="827979"/>
                  <a:pt x="5884298" y="823806"/>
                </a:cubicBezTo>
                <a:cubicBezTo>
                  <a:pt x="5875133" y="826741"/>
                  <a:pt x="5865250" y="829630"/>
                  <a:pt x="5854779" y="832365"/>
                </a:cubicBezTo>
                <a:lnTo>
                  <a:pt x="5848382" y="833844"/>
                </a:lnTo>
                <a:lnTo>
                  <a:pt x="5848066" y="833772"/>
                </a:lnTo>
                <a:cubicBezTo>
                  <a:pt x="5846273" y="833879"/>
                  <a:pt x="5844018" y="834284"/>
                  <a:pt x="5840944" y="835132"/>
                </a:cubicBezTo>
                <a:lnTo>
                  <a:pt x="5836719" y="836539"/>
                </a:lnTo>
                <a:lnTo>
                  <a:pt x="5824311" y="839408"/>
                </a:lnTo>
                <a:lnTo>
                  <a:pt x="5818788" y="839727"/>
                </a:lnTo>
                <a:cubicBezTo>
                  <a:pt x="5797008" y="838594"/>
                  <a:pt x="5786883" y="822081"/>
                  <a:pt x="5763953" y="834282"/>
                </a:cubicBezTo>
                <a:cubicBezTo>
                  <a:pt x="5726813" y="837521"/>
                  <a:pt x="5699446" y="830949"/>
                  <a:pt x="5667748" y="840211"/>
                </a:cubicBezTo>
                <a:cubicBezTo>
                  <a:pt x="5632959" y="843205"/>
                  <a:pt x="5601436" y="842280"/>
                  <a:pt x="5573108" y="847611"/>
                </a:cubicBezTo>
                <a:cubicBezTo>
                  <a:pt x="5560030" y="845832"/>
                  <a:pt x="5549547" y="851598"/>
                  <a:pt x="5539137" y="851033"/>
                </a:cubicBezTo>
                <a:cubicBezTo>
                  <a:pt x="5528728" y="850467"/>
                  <a:pt x="5529256" y="837509"/>
                  <a:pt x="5510651" y="844215"/>
                </a:cubicBezTo>
                <a:cubicBezTo>
                  <a:pt x="5494241" y="833607"/>
                  <a:pt x="5466101" y="839171"/>
                  <a:pt x="5457331" y="839159"/>
                </a:cubicBezTo>
                <a:lnTo>
                  <a:pt x="5410613" y="834358"/>
                </a:lnTo>
                <a:lnTo>
                  <a:pt x="5370040" y="862127"/>
                </a:lnTo>
                <a:cubicBezTo>
                  <a:pt x="5357863" y="856469"/>
                  <a:pt x="5319115" y="868069"/>
                  <a:pt x="5318778" y="855310"/>
                </a:cubicBezTo>
                <a:cubicBezTo>
                  <a:pt x="5303920" y="857760"/>
                  <a:pt x="5296727" y="863736"/>
                  <a:pt x="5298645" y="855171"/>
                </a:cubicBezTo>
                <a:cubicBezTo>
                  <a:pt x="5287819" y="855897"/>
                  <a:pt x="5267444" y="857825"/>
                  <a:pt x="5253828" y="859670"/>
                </a:cubicBezTo>
                <a:lnTo>
                  <a:pt x="5216955" y="866245"/>
                </a:lnTo>
                <a:lnTo>
                  <a:pt x="5214344" y="868102"/>
                </a:lnTo>
                <a:cubicBezTo>
                  <a:pt x="5210778" y="868719"/>
                  <a:pt x="5200859" y="869042"/>
                  <a:pt x="5195561" y="869949"/>
                </a:cubicBezTo>
                <a:lnTo>
                  <a:pt x="5182555" y="873542"/>
                </a:lnTo>
                <a:cubicBezTo>
                  <a:pt x="5178496" y="875023"/>
                  <a:pt x="5175066" y="876746"/>
                  <a:pt x="5172552" y="878801"/>
                </a:cubicBezTo>
                <a:cubicBezTo>
                  <a:pt x="5121406" y="873797"/>
                  <a:pt x="5080096" y="886529"/>
                  <a:pt x="5027993" y="889666"/>
                </a:cubicBezTo>
                <a:cubicBezTo>
                  <a:pt x="4999924" y="877115"/>
                  <a:pt x="4946973" y="919452"/>
                  <a:pt x="4939844" y="934802"/>
                </a:cubicBezTo>
                <a:cubicBezTo>
                  <a:pt x="4895154" y="940701"/>
                  <a:pt x="4844006" y="928240"/>
                  <a:pt x="4792576" y="934820"/>
                </a:cubicBezTo>
                <a:lnTo>
                  <a:pt x="4602423" y="958063"/>
                </a:lnTo>
                <a:cubicBezTo>
                  <a:pt x="4488530" y="967131"/>
                  <a:pt x="4399004" y="969822"/>
                  <a:pt x="4290656" y="969152"/>
                </a:cubicBezTo>
                <a:cubicBezTo>
                  <a:pt x="4182308" y="968482"/>
                  <a:pt x="4046938" y="971167"/>
                  <a:pt x="3952334" y="954043"/>
                </a:cubicBezTo>
                <a:lnTo>
                  <a:pt x="3858560" y="948781"/>
                </a:lnTo>
                <a:lnTo>
                  <a:pt x="3846597" y="948382"/>
                </a:lnTo>
                <a:cubicBezTo>
                  <a:pt x="3807516" y="956616"/>
                  <a:pt x="3767475" y="941640"/>
                  <a:pt x="3736044" y="947759"/>
                </a:cubicBezTo>
                <a:cubicBezTo>
                  <a:pt x="3727323" y="948128"/>
                  <a:pt x="3719828" y="947771"/>
                  <a:pt x="3713136" y="946963"/>
                </a:cubicBezTo>
                <a:lnTo>
                  <a:pt x="3695939" y="943639"/>
                </a:lnTo>
                <a:lnTo>
                  <a:pt x="3694125" y="940567"/>
                </a:lnTo>
                <a:lnTo>
                  <a:pt x="3681925" y="939706"/>
                </a:lnTo>
                <a:lnTo>
                  <a:pt x="3679204" y="938926"/>
                </a:lnTo>
                <a:cubicBezTo>
                  <a:pt x="3668160" y="939028"/>
                  <a:pt x="3634193" y="940875"/>
                  <a:pt x="3615656" y="940320"/>
                </a:cubicBezTo>
                <a:cubicBezTo>
                  <a:pt x="3582626" y="936974"/>
                  <a:pt x="3593904" y="949140"/>
                  <a:pt x="3567983" y="935596"/>
                </a:cubicBezTo>
                <a:cubicBezTo>
                  <a:pt x="3504185" y="939048"/>
                  <a:pt x="3482818" y="922224"/>
                  <a:pt x="3422423" y="932129"/>
                </a:cubicBezTo>
                <a:cubicBezTo>
                  <a:pt x="3369166" y="933413"/>
                  <a:pt x="3329486" y="910108"/>
                  <a:pt x="3310925" y="911072"/>
                </a:cubicBezTo>
                <a:cubicBezTo>
                  <a:pt x="3261363" y="909787"/>
                  <a:pt x="3198415" y="933574"/>
                  <a:pt x="3139421" y="934151"/>
                </a:cubicBezTo>
                <a:cubicBezTo>
                  <a:pt x="3088799" y="931012"/>
                  <a:pt x="3038941" y="938464"/>
                  <a:pt x="2996922" y="927537"/>
                </a:cubicBezTo>
                <a:cubicBezTo>
                  <a:pt x="2992673" y="929234"/>
                  <a:pt x="2987900" y="930498"/>
                  <a:pt x="2982785" y="931453"/>
                </a:cubicBezTo>
                <a:lnTo>
                  <a:pt x="2967478" y="933397"/>
                </a:lnTo>
                <a:lnTo>
                  <a:pt x="2948552" y="932961"/>
                </a:lnTo>
                <a:lnTo>
                  <a:pt x="2944404" y="934452"/>
                </a:lnTo>
                <a:lnTo>
                  <a:pt x="2908608" y="937205"/>
                </a:lnTo>
                <a:lnTo>
                  <a:pt x="2904443" y="936455"/>
                </a:lnTo>
                <a:lnTo>
                  <a:pt x="2868935" y="938022"/>
                </a:lnTo>
                <a:lnTo>
                  <a:pt x="2868586" y="937487"/>
                </a:lnTo>
                <a:cubicBezTo>
                  <a:pt x="2866994" y="936327"/>
                  <a:pt x="2864292" y="935538"/>
                  <a:pt x="2859191" y="935503"/>
                </a:cubicBezTo>
                <a:cubicBezTo>
                  <a:pt x="2869075" y="927418"/>
                  <a:pt x="2856828" y="932364"/>
                  <a:pt x="2840915" y="932977"/>
                </a:cubicBezTo>
                <a:lnTo>
                  <a:pt x="2763509" y="921850"/>
                </a:lnTo>
                <a:lnTo>
                  <a:pt x="2756121" y="921864"/>
                </a:lnTo>
                <a:cubicBezTo>
                  <a:pt x="2756081" y="921822"/>
                  <a:pt x="2756039" y="921781"/>
                  <a:pt x="2755998" y="921739"/>
                </a:cubicBezTo>
                <a:cubicBezTo>
                  <a:pt x="2754445" y="921476"/>
                  <a:pt x="2752036" y="921380"/>
                  <a:pt x="2748255" y="921505"/>
                </a:cubicBezTo>
                <a:lnTo>
                  <a:pt x="2694601" y="915575"/>
                </a:lnTo>
                <a:cubicBezTo>
                  <a:pt x="2671223" y="919874"/>
                  <a:pt x="2666972" y="913376"/>
                  <a:pt x="2635357" y="910976"/>
                </a:cubicBezTo>
                <a:cubicBezTo>
                  <a:pt x="2621906" y="915051"/>
                  <a:pt x="2611315" y="913542"/>
                  <a:pt x="2601047" y="910263"/>
                </a:cubicBezTo>
                <a:cubicBezTo>
                  <a:pt x="2570084" y="912074"/>
                  <a:pt x="2542135" y="907435"/>
                  <a:pt x="2507482" y="906211"/>
                </a:cubicBezTo>
                <a:cubicBezTo>
                  <a:pt x="2469706" y="911437"/>
                  <a:pt x="2450920" y="901812"/>
                  <a:pt x="2413884" y="900545"/>
                </a:cubicBezTo>
                <a:cubicBezTo>
                  <a:pt x="2381338" y="909664"/>
                  <a:pt x="2387753" y="892438"/>
                  <a:pt x="2368912" y="888755"/>
                </a:cubicBezTo>
                <a:lnTo>
                  <a:pt x="2349490" y="889719"/>
                </a:lnTo>
                <a:lnTo>
                  <a:pt x="2344290" y="890584"/>
                </a:lnTo>
                <a:cubicBezTo>
                  <a:pt x="2340673" y="891041"/>
                  <a:pt x="2338228" y="891167"/>
                  <a:pt x="2336488" y="891058"/>
                </a:cubicBezTo>
                <a:lnTo>
                  <a:pt x="2329015" y="891627"/>
                </a:lnTo>
                <a:cubicBezTo>
                  <a:pt x="2316843" y="893039"/>
                  <a:pt x="2305064" y="894669"/>
                  <a:pt x="2293898" y="896431"/>
                </a:cubicBezTo>
                <a:cubicBezTo>
                  <a:pt x="2282637" y="890404"/>
                  <a:pt x="2242346" y="900851"/>
                  <a:pt x="2243927" y="888076"/>
                </a:cubicBezTo>
                <a:cubicBezTo>
                  <a:pt x="2228778" y="890081"/>
                  <a:pt x="2220725" y="895845"/>
                  <a:pt x="2223920" y="887331"/>
                </a:cubicBezTo>
                <a:cubicBezTo>
                  <a:pt x="2218877" y="887756"/>
                  <a:pt x="2215583" y="887254"/>
                  <a:pt x="2213081" y="886302"/>
                </a:cubicBezTo>
                <a:lnTo>
                  <a:pt x="2212307" y="885829"/>
                </a:lnTo>
                <a:lnTo>
                  <a:pt x="2152321" y="894418"/>
                </a:lnTo>
                <a:lnTo>
                  <a:pt x="2140985" y="895968"/>
                </a:lnTo>
                <a:lnTo>
                  <a:pt x="2121210" y="899354"/>
                </a:lnTo>
                <a:lnTo>
                  <a:pt x="2119146" y="899033"/>
                </a:lnTo>
                <a:lnTo>
                  <a:pt x="2105666" y="902240"/>
                </a:lnTo>
                <a:cubicBezTo>
                  <a:pt x="2101407" y="903601"/>
                  <a:pt x="2097735" y="905221"/>
                  <a:pt x="2094924" y="907203"/>
                </a:cubicBezTo>
                <a:cubicBezTo>
                  <a:pt x="2044793" y="900664"/>
                  <a:pt x="2001785" y="912168"/>
                  <a:pt x="1949478" y="913748"/>
                </a:cubicBezTo>
                <a:cubicBezTo>
                  <a:pt x="1891937" y="919585"/>
                  <a:pt x="1810334" y="935486"/>
                  <a:pt x="1749684" y="942223"/>
                </a:cubicBezTo>
                <a:lnTo>
                  <a:pt x="1585576" y="954170"/>
                </a:lnTo>
                <a:cubicBezTo>
                  <a:pt x="1549165" y="943719"/>
                  <a:pt x="1511425" y="950847"/>
                  <a:pt x="1476250" y="950653"/>
                </a:cubicBezTo>
                <a:cubicBezTo>
                  <a:pt x="1488515" y="961596"/>
                  <a:pt x="1432660" y="946795"/>
                  <a:pt x="1433927" y="959926"/>
                </a:cubicBezTo>
                <a:cubicBezTo>
                  <a:pt x="1427485" y="959475"/>
                  <a:pt x="1421205" y="958623"/>
                  <a:pt x="1414893" y="957671"/>
                </a:cubicBezTo>
                <a:lnTo>
                  <a:pt x="1411585" y="957179"/>
                </a:lnTo>
                <a:lnTo>
                  <a:pt x="1398896" y="957460"/>
                </a:lnTo>
                <a:lnTo>
                  <a:pt x="1394632" y="954725"/>
                </a:lnTo>
                <a:lnTo>
                  <a:pt x="1375043" y="953132"/>
                </a:lnTo>
                <a:cubicBezTo>
                  <a:pt x="1367813" y="952970"/>
                  <a:pt x="1360155" y="953305"/>
                  <a:pt x="1351876" y="954436"/>
                </a:cubicBezTo>
                <a:cubicBezTo>
                  <a:pt x="1325912" y="963028"/>
                  <a:pt x="1274459" y="952492"/>
                  <a:pt x="1242676" y="963767"/>
                </a:cubicBezTo>
                <a:cubicBezTo>
                  <a:pt x="1230276" y="966918"/>
                  <a:pt x="1216715" y="977098"/>
                  <a:pt x="1205993" y="974080"/>
                </a:cubicBezTo>
                <a:cubicBezTo>
                  <a:pt x="1174251" y="974112"/>
                  <a:pt x="1086982" y="964420"/>
                  <a:pt x="1052221" y="963954"/>
                </a:cubicBezTo>
                <a:cubicBezTo>
                  <a:pt x="1038515" y="970622"/>
                  <a:pt x="1009522" y="962342"/>
                  <a:pt x="968270" y="964761"/>
                </a:cubicBezTo>
                <a:cubicBezTo>
                  <a:pt x="943437" y="973698"/>
                  <a:pt x="900136" y="991017"/>
                  <a:pt x="874493" y="998122"/>
                </a:cubicBezTo>
                <a:cubicBezTo>
                  <a:pt x="848849" y="1005226"/>
                  <a:pt x="853424" y="1009427"/>
                  <a:pt x="814411" y="1007391"/>
                </a:cubicBezTo>
                <a:cubicBezTo>
                  <a:pt x="765926" y="1022821"/>
                  <a:pt x="732885" y="1009859"/>
                  <a:pt x="688604" y="1015631"/>
                </a:cubicBezTo>
                <a:cubicBezTo>
                  <a:pt x="638045" y="1020877"/>
                  <a:pt x="677999" y="1011556"/>
                  <a:pt x="618171" y="1027260"/>
                </a:cubicBezTo>
                <a:cubicBezTo>
                  <a:pt x="609680" y="1023165"/>
                  <a:pt x="583253" y="1020277"/>
                  <a:pt x="570379" y="1023487"/>
                </a:cubicBezTo>
                <a:cubicBezTo>
                  <a:pt x="543992" y="1022523"/>
                  <a:pt x="505183" y="1001686"/>
                  <a:pt x="482519" y="1002108"/>
                </a:cubicBezTo>
                <a:cubicBezTo>
                  <a:pt x="464011" y="1002285"/>
                  <a:pt x="495211" y="1007995"/>
                  <a:pt x="475319" y="1009922"/>
                </a:cubicBezTo>
                <a:cubicBezTo>
                  <a:pt x="450818" y="1011135"/>
                  <a:pt x="454804" y="1022539"/>
                  <a:pt x="431104" y="1009317"/>
                </a:cubicBezTo>
                <a:cubicBezTo>
                  <a:pt x="406857" y="1014651"/>
                  <a:pt x="399686" y="1008456"/>
                  <a:pt x="363782" y="1007585"/>
                </a:cubicBezTo>
                <a:cubicBezTo>
                  <a:pt x="350440" y="1012231"/>
                  <a:pt x="338145" y="1011245"/>
                  <a:pt x="325533" y="1008502"/>
                </a:cubicBezTo>
                <a:cubicBezTo>
                  <a:pt x="291944" y="1011745"/>
                  <a:pt x="259251" y="1008497"/>
                  <a:pt x="220429" y="1008927"/>
                </a:cubicBezTo>
                <a:cubicBezTo>
                  <a:pt x="180594" y="1015852"/>
                  <a:pt x="156150" y="1007265"/>
                  <a:pt x="114676" y="1007765"/>
                </a:cubicBezTo>
                <a:cubicBezTo>
                  <a:pt x="85718" y="1006195"/>
                  <a:pt x="43316" y="1001491"/>
                  <a:pt x="13470" y="998544"/>
                </a:cubicBezTo>
                <a:lnTo>
                  <a:pt x="0" y="997355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2E0C923C-4858-9A9E-3A83-F5B31FF08B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02206" y="206873"/>
            <a:ext cx="2570098" cy="2820370"/>
          </a:xfrm>
          <a:prstGeom prst="rect">
            <a:avLst/>
          </a:prstGeom>
        </p:spPr>
      </p:pic>
      <p:sp>
        <p:nvSpPr>
          <p:cNvPr id="4" name="CasellaDiTesto 3">
            <a:extLst>
              <a:ext uri="{FF2B5EF4-FFF2-40B4-BE49-F238E27FC236}">
                <a16:creationId xmlns:a16="http://schemas.microsoft.com/office/drawing/2014/main" id="{1B157325-8824-C75C-A452-B32D713D9BC3}"/>
              </a:ext>
            </a:extLst>
          </p:cNvPr>
          <p:cNvSpPr txBox="1"/>
          <p:nvPr/>
        </p:nvSpPr>
        <p:spPr>
          <a:xfrm>
            <a:off x="10280853" y="2558536"/>
            <a:ext cx="10648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(UN, 2015)</a:t>
            </a:r>
            <a:endParaRPr lang="it-IT" sz="2000" dirty="0"/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253172E0-F4A4-302E-A7AF-9C0168829423}"/>
              </a:ext>
            </a:extLst>
          </p:cNvPr>
          <p:cNvSpPr txBox="1"/>
          <p:nvPr/>
        </p:nvSpPr>
        <p:spPr>
          <a:xfrm>
            <a:off x="10280853" y="5033993"/>
            <a:ext cx="10648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(UN, 2015)</a:t>
            </a:r>
            <a:endParaRPr lang="it-IT" sz="2000" dirty="0"/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9534F44E-1F62-7D8C-4C46-75D94C068B5A}"/>
              </a:ext>
            </a:extLst>
          </p:cNvPr>
          <p:cNvSpPr txBox="1"/>
          <p:nvPr/>
        </p:nvSpPr>
        <p:spPr>
          <a:xfrm>
            <a:off x="9780609" y="6469032"/>
            <a:ext cx="15486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(GOV. UK, 2023)</a:t>
            </a:r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10638328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444C7E79-5ADF-2376-85DE-48EC5ABE84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59003"/>
          </a:xfrm>
        </p:spPr>
        <p:txBody>
          <a:bodyPr>
            <a:normAutofit/>
          </a:bodyPr>
          <a:lstStyle/>
          <a:p>
            <a:pPr algn="ctr"/>
            <a:r>
              <a:rPr lang="it-IT" sz="2000" b="1" dirty="0"/>
              <a:t>DEFINITIONS AND KEY CONCEPTS </a:t>
            </a:r>
            <a:endParaRPr lang="it-IT" sz="2000" b="1" dirty="0">
              <a:highlight>
                <a:srgbClr val="FFFF00"/>
              </a:highlight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0F9DC1BD-E177-7B52-26E8-3AFA3F1DF347}"/>
              </a:ext>
            </a:extLst>
          </p:cNvPr>
          <p:cNvSpPr txBox="1"/>
          <p:nvPr/>
        </p:nvSpPr>
        <p:spPr>
          <a:xfrm>
            <a:off x="754227" y="4882334"/>
            <a:ext cx="3156662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NOT MERELY THE ABSENCE OF DISEASE OR INFIRMITY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B8B4918F-3F7A-79BB-633D-E049677D5C3D}"/>
              </a:ext>
            </a:extLst>
          </p:cNvPr>
          <p:cNvSpPr txBox="1"/>
          <p:nvPr/>
        </p:nvSpPr>
        <p:spPr>
          <a:xfrm>
            <a:off x="4335548" y="4270534"/>
            <a:ext cx="1379110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OBJECTIVE</a:t>
            </a:r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7F01F730-CE19-F61C-05D3-C0C622B31274}"/>
              </a:ext>
            </a:extLst>
          </p:cNvPr>
          <p:cNvSpPr txBox="1"/>
          <p:nvPr/>
        </p:nvSpPr>
        <p:spPr>
          <a:xfrm>
            <a:off x="8765033" y="2134147"/>
            <a:ext cx="1793581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b="1" dirty="0"/>
              <a:t>HEALTHY LIVES</a:t>
            </a: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551EF75F-3BCD-3C37-6CA8-34365B9D659B}"/>
              </a:ext>
            </a:extLst>
          </p:cNvPr>
          <p:cNvSpPr txBox="1"/>
          <p:nvPr/>
        </p:nvSpPr>
        <p:spPr>
          <a:xfrm>
            <a:off x="1804301" y="4063370"/>
            <a:ext cx="1115570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social 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A7CFD4BE-DF64-628C-7317-AF22D7A05C08}"/>
              </a:ext>
            </a:extLst>
          </p:cNvPr>
          <p:cNvSpPr txBox="1"/>
          <p:nvPr/>
        </p:nvSpPr>
        <p:spPr>
          <a:xfrm>
            <a:off x="1804301" y="2651390"/>
            <a:ext cx="1115570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 err="1"/>
              <a:t>physical</a:t>
            </a:r>
            <a:r>
              <a:rPr lang="it-IT" dirty="0"/>
              <a:t> 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03D6A0B4-6B1D-7F5B-E0C8-1EAC99C6DA0C}"/>
              </a:ext>
            </a:extLst>
          </p:cNvPr>
          <p:cNvSpPr txBox="1"/>
          <p:nvPr/>
        </p:nvSpPr>
        <p:spPr>
          <a:xfrm>
            <a:off x="1804301" y="3375466"/>
            <a:ext cx="1115570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 err="1"/>
              <a:t>mental</a:t>
            </a:r>
            <a:endParaRPr lang="it-IT" dirty="0"/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B9509056-6E91-C96F-96D8-6B6DEB3F4D3A}"/>
              </a:ext>
            </a:extLst>
          </p:cNvPr>
          <p:cNvSpPr txBox="1"/>
          <p:nvPr/>
        </p:nvSpPr>
        <p:spPr>
          <a:xfrm>
            <a:off x="3278679" y="2136338"/>
            <a:ext cx="513346" cy="258532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vert="horz" wrap="square" rtlCol="0">
            <a:spAutoFit/>
          </a:bodyPr>
          <a:lstStyle/>
          <a:p>
            <a:r>
              <a:rPr lang="it-IT" b="1" dirty="0"/>
              <a:t>W</a:t>
            </a:r>
          </a:p>
          <a:p>
            <a:r>
              <a:rPr lang="it-IT" b="1" dirty="0"/>
              <a:t>E</a:t>
            </a:r>
          </a:p>
          <a:p>
            <a:r>
              <a:rPr lang="it-IT" b="1" dirty="0"/>
              <a:t>L</a:t>
            </a:r>
          </a:p>
          <a:p>
            <a:r>
              <a:rPr lang="it-IT" b="1" dirty="0"/>
              <a:t>L</a:t>
            </a:r>
          </a:p>
          <a:p>
            <a:r>
              <a:rPr lang="it-IT" b="1" dirty="0"/>
              <a:t>B</a:t>
            </a:r>
          </a:p>
          <a:p>
            <a:r>
              <a:rPr lang="it-IT" b="1" dirty="0"/>
              <a:t>E</a:t>
            </a:r>
          </a:p>
          <a:p>
            <a:r>
              <a:rPr lang="it-IT" b="1" dirty="0"/>
              <a:t>I</a:t>
            </a:r>
          </a:p>
          <a:p>
            <a:r>
              <a:rPr lang="it-IT" b="1" dirty="0"/>
              <a:t>N</a:t>
            </a:r>
          </a:p>
          <a:p>
            <a:r>
              <a:rPr lang="it-IT" b="1" dirty="0"/>
              <a:t>G</a:t>
            </a:r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EAAB985E-D0AA-D211-8B02-2ACBF946495A}"/>
              </a:ext>
            </a:extLst>
          </p:cNvPr>
          <p:cNvSpPr txBox="1"/>
          <p:nvPr/>
        </p:nvSpPr>
        <p:spPr>
          <a:xfrm>
            <a:off x="921797" y="2270487"/>
            <a:ext cx="475488" cy="230832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b="1" dirty="0"/>
              <a:t>C</a:t>
            </a:r>
          </a:p>
          <a:p>
            <a:r>
              <a:rPr lang="it-IT" b="1" dirty="0"/>
              <a:t>O</a:t>
            </a:r>
          </a:p>
          <a:p>
            <a:r>
              <a:rPr lang="it-IT" b="1" dirty="0"/>
              <a:t>M</a:t>
            </a:r>
          </a:p>
          <a:p>
            <a:r>
              <a:rPr lang="it-IT" b="1" dirty="0"/>
              <a:t>P</a:t>
            </a:r>
          </a:p>
          <a:p>
            <a:r>
              <a:rPr lang="it-IT" b="1" dirty="0"/>
              <a:t>L</a:t>
            </a:r>
          </a:p>
          <a:p>
            <a:r>
              <a:rPr lang="it-IT" b="1" dirty="0"/>
              <a:t>E</a:t>
            </a:r>
          </a:p>
          <a:p>
            <a:r>
              <a:rPr lang="it-IT" b="1" dirty="0"/>
              <a:t>T</a:t>
            </a:r>
          </a:p>
          <a:p>
            <a:r>
              <a:rPr lang="it-IT" b="1" dirty="0"/>
              <a:t>E</a:t>
            </a:r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46498E98-2372-EAC7-C161-176E96F924A7}"/>
              </a:ext>
            </a:extLst>
          </p:cNvPr>
          <p:cNvSpPr txBox="1"/>
          <p:nvPr/>
        </p:nvSpPr>
        <p:spPr>
          <a:xfrm>
            <a:off x="378855" y="1051494"/>
            <a:ext cx="53659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i="1" dirty="0" err="1"/>
              <a:t>Constitution</a:t>
            </a:r>
            <a:r>
              <a:rPr lang="it-IT" i="1" dirty="0"/>
              <a:t> of the World Health Organization,</a:t>
            </a:r>
            <a:r>
              <a:rPr lang="it-IT" dirty="0"/>
              <a:t> 1948</a:t>
            </a:r>
          </a:p>
          <a:p>
            <a:endParaRPr lang="it-IT" b="1" dirty="0"/>
          </a:p>
          <a:p>
            <a:r>
              <a:rPr lang="it-IT" b="1" dirty="0"/>
              <a:t>TO PROMOTE AND PROTECT  </a:t>
            </a:r>
            <a:r>
              <a:rPr lang="it-IT" b="1" dirty="0">
                <a:highlight>
                  <a:srgbClr val="00FFFF"/>
                </a:highlight>
              </a:rPr>
              <a:t>HEALTH: </a:t>
            </a:r>
          </a:p>
          <a:p>
            <a:r>
              <a:rPr lang="it-IT" b="1" dirty="0"/>
              <a:t>                           </a:t>
            </a:r>
            <a:endParaRPr lang="it-IT" b="1" dirty="0">
              <a:highlight>
                <a:srgbClr val="00FFFF"/>
              </a:highlight>
            </a:endParaRPr>
          </a:p>
        </p:txBody>
      </p:sp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414BB225-5D83-F4AE-27FF-66C1A2066A2E}"/>
              </a:ext>
            </a:extLst>
          </p:cNvPr>
          <p:cNvSpPr txBox="1"/>
          <p:nvPr/>
        </p:nvSpPr>
        <p:spPr>
          <a:xfrm>
            <a:off x="4058219" y="2467531"/>
            <a:ext cx="1552257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SUBJECTIVE</a:t>
            </a:r>
          </a:p>
        </p:txBody>
      </p:sp>
      <p:sp>
        <p:nvSpPr>
          <p:cNvPr id="16" name="CasellaDiTesto 15">
            <a:extLst>
              <a:ext uri="{FF2B5EF4-FFF2-40B4-BE49-F238E27FC236}">
                <a16:creationId xmlns:a16="http://schemas.microsoft.com/office/drawing/2014/main" id="{0E597A88-D63C-5F4D-5BA7-DC848E0B8344}"/>
              </a:ext>
            </a:extLst>
          </p:cNvPr>
          <p:cNvSpPr txBox="1"/>
          <p:nvPr/>
        </p:nvSpPr>
        <p:spPr>
          <a:xfrm>
            <a:off x="6650206" y="1087244"/>
            <a:ext cx="50023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i="1" dirty="0"/>
              <a:t>17 </a:t>
            </a:r>
            <a:r>
              <a:rPr lang="it-IT" i="1" dirty="0" err="1"/>
              <a:t>Sustainable</a:t>
            </a:r>
            <a:r>
              <a:rPr lang="it-IT" i="1" dirty="0"/>
              <a:t> Development Goals </a:t>
            </a:r>
            <a:r>
              <a:rPr lang="it-IT" dirty="0"/>
              <a:t>(UN, 2015)</a:t>
            </a:r>
          </a:p>
        </p:txBody>
      </p:sp>
      <p:sp>
        <p:nvSpPr>
          <p:cNvPr id="17" name="CasellaDiTesto 16">
            <a:extLst>
              <a:ext uri="{FF2B5EF4-FFF2-40B4-BE49-F238E27FC236}">
                <a16:creationId xmlns:a16="http://schemas.microsoft.com/office/drawing/2014/main" id="{FC691B44-1BD1-6173-A731-AB2048F92384}"/>
              </a:ext>
            </a:extLst>
          </p:cNvPr>
          <p:cNvSpPr txBox="1"/>
          <p:nvPr/>
        </p:nvSpPr>
        <p:spPr>
          <a:xfrm>
            <a:off x="6650206" y="1498015"/>
            <a:ext cx="51629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SDG GOAL 3. GOOD</a:t>
            </a:r>
            <a:r>
              <a:rPr lang="it-IT" b="1" dirty="0">
                <a:highlight>
                  <a:srgbClr val="00FFFF"/>
                </a:highlight>
              </a:rPr>
              <a:t> HEALTH AND WELL-BEING</a:t>
            </a:r>
            <a:r>
              <a:rPr lang="it-IT" b="1" dirty="0"/>
              <a:t>: TO ENSURE</a:t>
            </a: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056622DF-D05D-A974-6E37-5CB276930D9D}"/>
              </a:ext>
            </a:extLst>
          </p:cNvPr>
          <p:cNvSpPr txBox="1"/>
          <p:nvPr/>
        </p:nvSpPr>
        <p:spPr>
          <a:xfrm>
            <a:off x="8794534" y="2864608"/>
            <a:ext cx="1734577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b="1" dirty="0"/>
              <a:t>WELL-BEING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578F1B91-B4FD-70CE-9386-15FE1BC8A885}"/>
              </a:ext>
            </a:extLst>
          </p:cNvPr>
          <p:cNvSpPr txBox="1"/>
          <p:nvPr/>
        </p:nvSpPr>
        <p:spPr>
          <a:xfrm>
            <a:off x="8581416" y="3800524"/>
            <a:ext cx="2528047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b="1" dirty="0"/>
              <a:t>FOR ALL AT ALL AGES</a:t>
            </a:r>
          </a:p>
        </p:txBody>
      </p:sp>
      <p:cxnSp>
        <p:nvCxnSpPr>
          <p:cNvPr id="7" name="Connettore 2 6">
            <a:extLst>
              <a:ext uri="{FF2B5EF4-FFF2-40B4-BE49-F238E27FC236}">
                <a16:creationId xmlns:a16="http://schemas.microsoft.com/office/drawing/2014/main" id="{71D6A203-837B-BA24-9C53-A9F68A839259}"/>
              </a:ext>
            </a:extLst>
          </p:cNvPr>
          <p:cNvCxnSpPr>
            <a:cxnSpLocks/>
          </p:cNvCxnSpPr>
          <p:nvPr/>
        </p:nvCxnSpPr>
        <p:spPr>
          <a:xfrm flipV="1">
            <a:off x="3863057" y="2938287"/>
            <a:ext cx="472491" cy="44723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Connettore 2 7">
            <a:extLst>
              <a:ext uri="{FF2B5EF4-FFF2-40B4-BE49-F238E27FC236}">
                <a16:creationId xmlns:a16="http://schemas.microsoft.com/office/drawing/2014/main" id="{89CB90F5-486B-617D-CBEC-AD3F969AAB45}"/>
              </a:ext>
            </a:extLst>
          </p:cNvPr>
          <p:cNvCxnSpPr>
            <a:cxnSpLocks/>
          </p:cNvCxnSpPr>
          <p:nvPr/>
        </p:nvCxnSpPr>
        <p:spPr>
          <a:xfrm>
            <a:off x="3866532" y="3778823"/>
            <a:ext cx="469016" cy="284547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Freccia in giù 24">
            <a:extLst>
              <a:ext uri="{FF2B5EF4-FFF2-40B4-BE49-F238E27FC236}">
                <a16:creationId xmlns:a16="http://schemas.microsoft.com/office/drawing/2014/main" id="{B5ECE4C1-8E6D-F295-9E32-0CCE0A961652}"/>
              </a:ext>
            </a:extLst>
          </p:cNvPr>
          <p:cNvSpPr/>
          <p:nvPr/>
        </p:nvSpPr>
        <p:spPr>
          <a:xfrm>
            <a:off x="9611833" y="3328734"/>
            <a:ext cx="233607" cy="427715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7CD1591B-7F4C-5883-2429-18C148CB2D4F}"/>
              </a:ext>
            </a:extLst>
          </p:cNvPr>
          <p:cNvSpPr txBox="1"/>
          <p:nvPr/>
        </p:nvSpPr>
        <p:spPr>
          <a:xfrm>
            <a:off x="754227" y="5567309"/>
            <a:ext cx="49905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CRITICAL  POINTS: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it-IT" dirty="0" err="1"/>
              <a:t>idealistic</a:t>
            </a:r>
            <a:r>
              <a:rPr lang="it-IT" dirty="0"/>
              <a:t> </a:t>
            </a:r>
            <a:r>
              <a:rPr lang="it-IT" dirty="0" err="1"/>
              <a:t>definition</a:t>
            </a:r>
            <a:r>
              <a:rPr lang="it-IT" dirty="0"/>
              <a:t>,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it-IT" dirty="0"/>
              <a:t> </a:t>
            </a:r>
            <a:r>
              <a:rPr lang="it-IT" dirty="0" err="1"/>
              <a:t>dynamic</a:t>
            </a:r>
            <a:r>
              <a:rPr lang="it-IT" dirty="0"/>
              <a:t> </a:t>
            </a:r>
            <a:r>
              <a:rPr lang="it-IT" dirty="0" err="1"/>
              <a:t>process</a:t>
            </a:r>
            <a:r>
              <a:rPr lang="it-IT" dirty="0"/>
              <a:t>,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it-IT" dirty="0" err="1"/>
              <a:t>productive</a:t>
            </a:r>
            <a:r>
              <a:rPr lang="it-IT" dirty="0"/>
              <a:t> lifestyle.</a:t>
            </a:r>
          </a:p>
        </p:txBody>
      </p:sp>
      <p:sp>
        <p:nvSpPr>
          <p:cNvPr id="27" name="CasellaDiTesto 26">
            <a:extLst>
              <a:ext uri="{FF2B5EF4-FFF2-40B4-BE49-F238E27FC236}">
                <a16:creationId xmlns:a16="http://schemas.microsoft.com/office/drawing/2014/main" id="{2B1C55CF-3285-AE29-C3F1-A26679420E1B}"/>
              </a:ext>
            </a:extLst>
          </p:cNvPr>
          <p:cNvSpPr txBox="1"/>
          <p:nvPr/>
        </p:nvSpPr>
        <p:spPr>
          <a:xfrm>
            <a:off x="6730522" y="4323033"/>
            <a:ext cx="516293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CRITICAL POINTS: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it-IT" dirty="0"/>
              <a:t> </a:t>
            </a:r>
            <a:r>
              <a:rPr lang="it-IT" dirty="0" err="1"/>
              <a:t>only</a:t>
            </a:r>
            <a:r>
              <a:rPr lang="it-IT" dirty="0"/>
              <a:t> </a:t>
            </a:r>
            <a:r>
              <a:rPr lang="it-IT" dirty="0" err="1"/>
              <a:t>predictable</a:t>
            </a:r>
            <a:r>
              <a:rPr lang="it-IT" dirty="0"/>
              <a:t>, </a:t>
            </a:r>
            <a:r>
              <a:rPr lang="it-IT" dirty="0" err="1"/>
              <a:t>not</a:t>
            </a:r>
            <a:r>
              <a:rPr lang="it-IT" dirty="0"/>
              <a:t> </a:t>
            </a:r>
            <a:r>
              <a:rPr lang="it-IT" dirty="0" err="1"/>
              <a:t>measurable</a:t>
            </a:r>
            <a:r>
              <a:rPr lang="it-IT" dirty="0"/>
              <a:t> (Costanza </a:t>
            </a:r>
            <a:r>
              <a:rPr lang="it-IT" i="1" dirty="0"/>
              <a:t>et al.</a:t>
            </a:r>
            <a:r>
              <a:rPr lang="it-IT" dirty="0"/>
              <a:t>, 2016);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it-IT" dirty="0" err="1"/>
              <a:t>consumption</a:t>
            </a:r>
            <a:r>
              <a:rPr lang="it-IT" dirty="0"/>
              <a:t> </a:t>
            </a:r>
            <a:r>
              <a:rPr lang="it-IT" dirty="0" err="1"/>
              <a:t>levels</a:t>
            </a:r>
            <a:r>
              <a:rPr lang="it-IT" dirty="0"/>
              <a:t>, </a:t>
            </a:r>
            <a:r>
              <a:rPr lang="it-IT" dirty="0" err="1"/>
              <a:t>increasing</a:t>
            </a:r>
            <a:r>
              <a:rPr lang="it-IT" dirty="0"/>
              <a:t> </a:t>
            </a:r>
            <a:r>
              <a:rPr lang="it-IT" dirty="0" err="1"/>
              <a:t>population</a:t>
            </a:r>
            <a:r>
              <a:rPr lang="it-IT" dirty="0"/>
              <a:t> and </a:t>
            </a:r>
            <a:r>
              <a:rPr lang="it-IT" dirty="0" err="1"/>
              <a:t>inequalities</a:t>
            </a:r>
            <a:r>
              <a:rPr lang="it-IT" dirty="0"/>
              <a:t> (Henderson, </a:t>
            </a:r>
            <a:r>
              <a:rPr lang="it-IT" dirty="0" err="1"/>
              <a:t>Loreau</a:t>
            </a:r>
            <a:r>
              <a:rPr lang="it-IT" dirty="0"/>
              <a:t>, 2023)</a:t>
            </a:r>
          </a:p>
        </p:txBody>
      </p:sp>
      <p:sp>
        <p:nvSpPr>
          <p:cNvPr id="28" name="CasellaDiTesto 27">
            <a:extLst>
              <a:ext uri="{FF2B5EF4-FFF2-40B4-BE49-F238E27FC236}">
                <a16:creationId xmlns:a16="http://schemas.microsoft.com/office/drawing/2014/main" id="{FBC6519E-8A63-1DAB-23A6-59E6AA337F44}"/>
              </a:ext>
            </a:extLst>
          </p:cNvPr>
          <p:cNvSpPr txBox="1"/>
          <p:nvPr/>
        </p:nvSpPr>
        <p:spPr>
          <a:xfrm>
            <a:off x="7263970" y="2568955"/>
            <a:ext cx="19677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AND PROMOTE</a:t>
            </a:r>
          </a:p>
        </p:txBody>
      </p:sp>
      <p:sp>
        <p:nvSpPr>
          <p:cNvPr id="3" name="Doppia parentesi graffa 2">
            <a:extLst>
              <a:ext uri="{FF2B5EF4-FFF2-40B4-BE49-F238E27FC236}">
                <a16:creationId xmlns:a16="http://schemas.microsoft.com/office/drawing/2014/main" id="{2870BC3A-8821-DAD8-6F8B-28E6BC4783C7}"/>
              </a:ext>
            </a:extLst>
          </p:cNvPr>
          <p:cNvSpPr/>
          <p:nvPr/>
        </p:nvSpPr>
        <p:spPr>
          <a:xfrm>
            <a:off x="1497769" y="2339970"/>
            <a:ext cx="1736185" cy="2308324"/>
          </a:xfrm>
          <a:prstGeom prst="bracePair">
            <a:avLst/>
          </a:prstGeom>
          <a:ln>
            <a:solidFill>
              <a:schemeClr val="tx2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A9455791-07BF-B797-8B59-E76ED45FBDF1}"/>
              </a:ext>
            </a:extLst>
          </p:cNvPr>
          <p:cNvSpPr txBox="1"/>
          <p:nvPr/>
        </p:nvSpPr>
        <p:spPr>
          <a:xfrm>
            <a:off x="1640481" y="2002584"/>
            <a:ext cx="1379111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b="1" dirty="0"/>
              <a:t>A STATE OF</a:t>
            </a:r>
          </a:p>
        </p:txBody>
      </p:sp>
      <p:pic>
        <p:nvPicPr>
          <p:cNvPr id="23" name="Immagine 22">
            <a:extLst>
              <a:ext uri="{FF2B5EF4-FFF2-40B4-BE49-F238E27FC236}">
                <a16:creationId xmlns:a16="http://schemas.microsoft.com/office/drawing/2014/main" id="{07B1070A-5A7D-802C-7361-D09EAEB12D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51767" y="5875607"/>
            <a:ext cx="783144" cy="725771"/>
          </a:xfrm>
          <a:prstGeom prst="rect">
            <a:avLst/>
          </a:prstGeom>
        </p:spPr>
      </p:pic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966D40CD-A8C4-70CE-8DBA-2EF54C7A6962}"/>
              </a:ext>
            </a:extLst>
          </p:cNvPr>
          <p:cNvSpPr txBox="1"/>
          <p:nvPr/>
        </p:nvSpPr>
        <p:spPr>
          <a:xfrm>
            <a:off x="6934911" y="5981933"/>
            <a:ext cx="493400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‘’</a:t>
            </a:r>
            <a:r>
              <a:rPr lang="it-IT" dirty="0" err="1"/>
              <a:t>Shared</a:t>
            </a:r>
            <a:r>
              <a:rPr lang="it-IT" dirty="0"/>
              <a:t> </a:t>
            </a:r>
            <a:r>
              <a:rPr lang="it-IT" dirty="0" err="1"/>
              <a:t>blueprint</a:t>
            </a:r>
            <a:r>
              <a:rPr lang="it-IT" dirty="0"/>
              <a:t> for peace and </a:t>
            </a:r>
            <a:r>
              <a:rPr lang="it-IT" dirty="0" err="1"/>
              <a:t>prosperity</a:t>
            </a:r>
            <a:r>
              <a:rPr lang="it-IT" dirty="0"/>
              <a:t> for people and the </a:t>
            </a:r>
            <a:r>
              <a:rPr lang="it-IT" dirty="0" err="1"/>
              <a:t>planet</a:t>
            </a:r>
            <a:r>
              <a:rPr lang="it-IT" dirty="0"/>
              <a:t>’’</a:t>
            </a:r>
            <a:r>
              <a:rPr lang="it-IT" i="1" dirty="0"/>
              <a:t> (</a:t>
            </a:r>
            <a:r>
              <a:rPr lang="it-IT" dirty="0"/>
              <a:t>UN, 2015)</a:t>
            </a:r>
          </a:p>
        </p:txBody>
      </p:sp>
      <p:pic>
        <p:nvPicPr>
          <p:cNvPr id="29" name="Immagine 28">
            <a:extLst>
              <a:ext uri="{FF2B5EF4-FFF2-40B4-BE49-F238E27FC236}">
                <a16:creationId xmlns:a16="http://schemas.microsoft.com/office/drawing/2014/main" id="{69FA6AEE-ACEB-E82F-8519-8963C8CB0E1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3889" y="2297523"/>
            <a:ext cx="823980" cy="823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97446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772795E5-EBB8-5DAF-B323-8E47935C5B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8731"/>
          </a:xfrm>
        </p:spPr>
        <p:txBody>
          <a:bodyPr>
            <a:normAutofit/>
          </a:bodyPr>
          <a:lstStyle/>
          <a:p>
            <a:pPr algn="ctr"/>
            <a:r>
              <a:rPr lang="it-IT" sz="2000" b="1" dirty="0"/>
              <a:t>INTEGRATION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9715D9C3-D774-8E30-1342-E689FECFEE8D}"/>
              </a:ext>
            </a:extLst>
          </p:cNvPr>
          <p:cNvSpPr txBox="1"/>
          <p:nvPr/>
        </p:nvSpPr>
        <p:spPr>
          <a:xfrm>
            <a:off x="1886599" y="1031114"/>
            <a:ext cx="6769720" cy="203132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it-IT" dirty="0" err="1"/>
              <a:t>Maternal</a:t>
            </a:r>
            <a:r>
              <a:rPr lang="it-IT" dirty="0"/>
              <a:t> and </a:t>
            </a:r>
            <a:r>
              <a:rPr lang="it-IT" dirty="0" err="1"/>
              <a:t>child</a:t>
            </a:r>
            <a:r>
              <a:rPr lang="it-IT" dirty="0"/>
              <a:t> health.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t-IT" dirty="0" err="1"/>
              <a:t>Infectious</a:t>
            </a:r>
            <a:r>
              <a:rPr lang="it-IT" dirty="0"/>
              <a:t> </a:t>
            </a:r>
            <a:r>
              <a:rPr lang="it-IT" dirty="0" err="1"/>
              <a:t>diseases</a:t>
            </a:r>
            <a:r>
              <a:rPr lang="it-IT" dirty="0"/>
              <a:t> (HIV, malaria, </a:t>
            </a:r>
            <a:r>
              <a:rPr lang="it-IT" dirty="0" err="1"/>
              <a:t>tubercolosis</a:t>
            </a:r>
            <a:r>
              <a:rPr lang="it-IT" dirty="0"/>
              <a:t>…)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t-IT" dirty="0"/>
              <a:t>Non-</a:t>
            </a:r>
            <a:r>
              <a:rPr lang="it-IT" dirty="0" err="1"/>
              <a:t>communicable</a:t>
            </a:r>
            <a:r>
              <a:rPr lang="it-IT" dirty="0"/>
              <a:t> </a:t>
            </a:r>
            <a:r>
              <a:rPr lang="it-IT" dirty="0" err="1"/>
              <a:t>diseases</a:t>
            </a:r>
            <a:r>
              <a:rPr lang="it-IT" dirty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t-IT" dirty="0" err="1"/>
              <a:t>Substance</a:t>
            </a:r>
            <a:r>
              <a:rPr lang="it-IT" dirty="0"/>
              <a:t> </a:t>
            </a:r>
            <a:r>
              <a:rPr lang="it-IT" dirty="0" err="1"/>
              <a:t>abuse</a:t>
            </a:r>
            <a:r>
              <a:rPr lang="it-IT" dirty="0"/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t-IT" dirty="0" err="1"/>
              <a:t>Sexual</a:t>
            </a:r>
            <a:r>
              <a:rPr lang="it-IT" dirty="0"/>
              <a:t> and </a:t>
            </a:r>
            <a:r>
              <a:rPr lang="it-IT" dirty="0" err="1"/>
              <a:t>reproductive</a:t>
            </a:r>
            <a:r>
              <a:rPr lang="it-IT" dirty="0"/>
              <a:t> health-care services.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t-IT" dirty="0"/>
              <a:t>Universal health coverage.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it-IT" dirty="0" err="1"/>
              <a:t>Hazardous</a:t>
            </a:r>
            <a:r>
              <a:rPr lang="it-IT" dirty="0"/>
              <a:t> </a:t>
            </a:r>
            <a:r>
              <a:rPr lang="it-IT" dirty="0" err="1"/>
              <a:t>chemical</a:t>
            </a:r>
            <a:r>
              <a:rPr lang="it-IT" dirty="0"/>
              <a:t> and </a:t>
            </a:r>
            <a:r>
              <a:rPr lang="it-IT" dirty="0" err="1"/>
              <a:t>pollution</a:t>
            </a:r>
            <a:r>
              <a:rPr lang="it-IT" dirty="0"/>
              <a:t>.</a:t>
            </a: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9AC05BFC-1114-FE52-6835-FFCDBE920DA3}"/>
              </a:ext>
            </a:extLst>
          </p:cNvPr>
          <p:cNvSpPr txBox="1"/>
          <p:nvPr/>
        </p:nvSpPr>
        <p:spPr>
          <a:xfrm>
            <a:off x="2654300" y="3917736"/>
            <a:ext cx="4685496" cy="33855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sz="1600" b="1" dirty="0"/>
              <a:t>INTEGRATION AND INTEGRATIVE FRAMEWORKS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2DD4590F-99C8-8DAE-C919-A0A84C2E49F4}"/>
              </a:ext>
            </a:extLst>
          </p:cNvPr>
          <p:cNvSpPr txBox="1"/>
          <p:nvPr/>
        </p:nvSpPr>
        <p:spPr>
          <a:xfrm>
            <a:off x="1886599" y="5445618"/>
            <a:ext cx="5680352" cy="110799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b="1" dirty="0"/>
              <a:t>National </a:t>
            </a:r>
            <a:r>
              <a:rPr lang="it-IT" b="1" dirty="0" err="1"/>
              <a:t>Vaccination</a:t>
            </a:r>
            <a:r>
              <a:rPr lang="it-IT" b="1" dirty="0"/>
              <a:t> </a:t>
            </a:r>
            <a:r>
              <a:rPr lang="it-IT" b="1" dirty="0" err="1"/>
              <a:t>campaigns</a:t>
            </a:r>
            <a:endParaRPr lang="it-IT" b="1" dirty="0"/>
          </a:p>
          <a:p>
            <a:endParaRPr lang="it-IT" sz="1600" b="1" dirty="0"/>
          </a:p>
          <a:p>
            <a:r>
              <a:rPr lang="it-IT" sz="1600" b="1" dirty="0"/>
              <a:t> </a:t>
            </a:r>
            <a:r>
              <a:rPr lang="it-IT" sz="1600" dirty="0"/>
              <a:t>‘Stay Strong. </a:t>
            </a:r>
            <a:r>
              <a:rPr lang="it-IT" sz="1600" dirty="0" err="1"/>
              <a:t>Get</a:t>
            </a:r>
            <a:r>
              <a:rPr lang="it-IT" sz="1600" dirty="0"/>
              <a:t> </a:t>
            </a:r>
            <a:r>
              <a:rPr lang="it-IT" sz="1600" dirty="0" err="1"/>
              <a:t>Vaccinated</a:t>
            </a:r>
            <a:r>
              <a:rPr lang="it-IT" sz="1600" dirty="0"/>
              <a:t> </a:t>
            </a:r>
            <a:r>
              <a:rPr lang="it-IT" sz="1600" dirty="0" err="1"/>
              <a:t>Maternity</a:t>
            </a:r>
            <a:r>
              <a:rPr lang="it-IT" sz="1600" dirty="0"/>
              <a:t> </a:t>
            </a:r>
            <a:r>
              <a:rPr lang="it-IT" sz="1600" dirty="0" err="1"/>
              <a:t>Campaign</a:t>
            </a:r>
            <a:r>
              <a:rPr lang="it-IT" sz="1600" dirty="0"/>
              <a:t>’</a:t>
            </a:r>
          </a:p>
          <a:p>
            <a:r>
              <a:rPr lang="it-IT" sz="1600" dirty="0"/>
              <a:t>(20 </a:t>
            </a:r>
            <a:r>
              <a:rPr lang="it-IT" sz="1600" dirty="0" err="1"/>
              <a:t>Sept</a:t>
            </a:r>
            <a:r>
              <a:rPr lang="it-IT" sz="1600" dirty="0"/>
              <a:t>. 2025-  31March 2026)</a:t>
            </a: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D82EC5AC-4DE0-A1F7-6049-EEAF170DB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264" y="977065"/>
            <a:ext cx="1351570" cy="1351570"/>
          </a:xfrm>
          <a:prstGeom prst="rect">
            <a:avLst/>
          </a:prstGeom>
        </p:spPr>
      </p:pic>
      <p:pic>
        <p:nvPicPr>
          <p:cNvPr id="10" name="Immagine 9">
            <a:extLst>
              <a:ext uri="{FF2B5EF4-FFF2-40B4-BE49-F238E27FC236}">
                <a16:creationId xmlns:a16="http://schemas.microsoft.com/office/drawing/2014/main" id="{8174D2C4-D02C-F715-919F-89F3053736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18838" y="909024"/>
            <a:ext cx="1788529" cy="2356419"/>
          </a:xfrm>
          <a:prstGeom prst="rect">
            <a:avLst/>
          </a:prstGeom>
        </p:spPr>
      </p:pic>
      <p:sp>
        <p:nvSpPr>
          <p:cNvPr id="12" name="Freccia a destra 11">
            <a:extLst>
              <a:ext uri="{FF2B5EF4-FFF2-40B4-BE49-F238E27FC236}">
                <a16:creationId xmlns:a16="http://schemas.microsoft.com/office/drawing/2014/main" id="{0AB3E080-409D-FC8A-7FF9-363281265E76}"/>
              </a:ext>
            </a:extLst>
          </p:cNvPr>
          <p:cNvSpPr/>
          <p:nvPr/>
        </p:nvSpPr>
        <p:spPr>
          <a:xfrm>
            <a:off x="9110795" y="1907041"/>
            <a:ext cx="353567" cy="195072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468D510F-655E-273C-AD8E-6299A4173905}"/>
              </a:ext>
            </a:extLst>
          </p:cNvPr>
          <p:cNvSpPr txBox="1"/>
          <p:nvPr/>
        </p:nvSpPr>
        <p:spPr>
          <a:xfrm>
            <a:off x="70104" y="2405080"/>
            <a:ext cx="175869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3 </a:t>
            </a:r>
            <a:r>
              <a:rPr lang="it-IT" b="1" dirty="0" err="1"/>
              <a:t>Pillars</a:t>
            </a:r>
            <a:r>
              <a:rPr lang="it-IT" b="1" dirty="0"/>
              <a:t> of </a:t>
            </a:r>
            <a:r>
              <a:rPr lang="it-IT" b="1" dirty="0" err="1"/>
              <a:t>sustainability</a:t>
            </a:r>
            <a:r>
              <a:rPr lang="it-IT" b="1" dirty="0"/>
              <a:t>:</a:t>
            </a:r>
          </a:p>
          <a:p>
            <a:r>
              <a:rPr lang="it-IT" dirty="0"/>
              <a:t>- Social</a:t>
            </a:r>
          </a:p>
          <a:p>
            <a:r>
              <a:rPr lang="it-IT" dirty="0"/>
              <a:t>- </a:t>
            </a:r>
            <a:r>
              <a:rPr lang="it-IT" dirty="0" err="1"/>
              <a:t>Environmental</a:t>
            </a:r>
            <a:endParaRPr lang="it-IT" dirty="0"/>
          </a:p>
          <a:p>
            <a:r>
              <a:rPr lang="it-IT" dirty="0"/>
              <a:t>- </a:t>
            </a:r>
            <a:r>
              <a:rPr lang="it-IT" dirty="0" err="1"/>
              <a:t>Economic</a:t>
            </a:r>
            <a:endParaRPr lang="it-IT" dirty="0"/>
          </a:p>
        </p:txBody>
      </p:sp>
      <p:sp>
        <p:nvSpPr>
          <p:cNvPr id="17" name="Freccia bidirezionale orizzontale 16">
            <a:extLst>
              <a:ext uri="{FF2B5EF4-FFF2-40B4-BE49-F238E27FC236}">
                <a16:creationId xmlns:a16="http://schemas.microsoft.com/office/drawing/2014/main" id="{83025B2D-AC64-A9B8-89EE-FEA236382C9B}"/>
              </a:ext>
            </a:extLst>
          </p:cNvPr>
          <p:cNvSpPr/>
          <p:nvPr/>
        </p:nvSpPr>
        <p:spPr>
          <a:xfrm>
            <a:off x="4261536" y="3313606"/>
            <a:ext cx="1316736" cy="176751"/>
          </a:xfrm>
          <a:prstGeom prst="leftRightArrow">
            <a:avLst/>
          </a:prstGeom>
          <a:solidFill>
            <a:schemeClr val="accent3">
              <a:lumMod val="60000"/>
              <a:lumOff val="4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6FDC1A79-DDD4-2599-A68E-84B86BBFE277}"/>
              </a:ext>
            </a:extLst>
          </p:cNvPr>
          <p:cNvSpPr txBox="1"/>
          <p:nvPr/>
        </p:nvSpPr>
        <p:spPr>
          <a:xfrm>
            <a:off x="5856993" y="3205805"/>
            <a:ext cx="2358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SUSTAINABILITY</a:t>
            </a: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D2DD19A3-840F-704A-FDFA-2E4B08DCC641}"/>
              </a:ext>
            </a:extLst>
          </p:cNvPr>
          <p:cNvSpPr txBox="1"/>
          <p:nvPr/>
        </p:nvSpPr>
        <p:spPr>
          <a:xfrm>
            <a:off x="2246807" y="3134657"/>
            <a:ext cx="1633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HEALTH WELLBEING</a:t>
            </a:r>
          </a:p>
        </p:txBody>
      </p:sp>
      <p:sp>
        <p:nvSpPr>
          <p:cNvPr id="22" name="Freccia a destra 21">
            <a:extLst>
              <a:ext uri="{FF2B5EF4-FFF2-40B4-BE49-F238E27FC236}">
                <a16:creationId xmlns:a16="http://schemas.microsoft.com/office/drawing/2014/main" id="{E09606F8-46B3-7D04-5B31-4134D0091756}"/>
              </a:ext>
            </a:extLst>
          </p:cNvPr>
          <p:cNvSpPr/>
          <p:nvPr/>
        </p:nvSpPr>
        <p:spPr>
          <a:xfrm rot="5400000">
            <a:off x="4769442" y="3653578"/>
            <a:ext cx="330972" cy="9753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3" name="Freccia a destra 22">
            <a:extLst>
              <a:ext uri="{FF2B5EF4-FFF2-40B4-BE49-F238E27FC236}">
                <a16:creationId xmlns:a16="http://schemas.microsoft.com/office/drawing/2014/main" id="{FCF59663-1A56-4D75-225F-950137923EEF}"/>
              </a:ext>
            </a:extLst>
          </p:cNvPr>
          <p:cNvSpPr/>
          <p:nvPr/>
        </p:nvSpPr>
        <p:spPr>
          <a:xfrm>
            <a:off x="7466393" y="4017515"/>
            <a:ext cx="849967" cy="11995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E6A42692-85B4-3100-314C-7F6CC9A98009}"/>
              </a:ext>
            </a:extLst>
          </p:cNvPr>
          <p:cNvSpPr txBox="1"/>
          <p:nvPr/>
        </p:nvSpPr>
        <p:spPr>
          <a:xfrm>
            <a:off x="8442958" y="3616551"/>
            <a:ext cx="34126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/>
              <a:t>Focus on </a:t>
            </a:r>
            <a:r>
              <a:rPr lang="it-IT" dirty="0" err="1"/>
              <a:t>interpendencies</a:t>
            </a:r>
            <a:r>
              <a:rPr lang="it-IT" dirty="0"/>
              <a:t> </a:t>
            </a:r>
            <a:r>
              <a:rPr lang="it-IT" dirty="0" err="1"/>
              <a:t>between</a:t>
            </a:r>
            <a:r>
              <a:rPr lang="it-IT" dirty="0"/>
              <a:t> </a:t>
            </a:r>
            <a:r>
              <a:rPr lang="it-IT" dirty="0" err="1"/>
              <a:t>SDGs</a:t>
            </a:r>
            <a:r>
              <a:rPr lang="it-IT" dirty="0"/>
              <a:t> </a:t>
            </a:r>
            <a:r>
              <a:rPr lang="it-IT" sz="1600" dirty="0"/>
              <a:t>(Nunes </a:t>
            </a:r>
            <a:r>
              <a:rPr lang="it-IT" sz="1600" i="1" dirty="0"/>
              <a:t>et al.</a:t>
            </a:r>
            <a:r>
              <a:rPr lang="it-IT" sz="1600" dirty="0"/>
              <a:t>, 2016)</a:t>
            </a:r>
            <a:endParaRPr lang="it-IT" dirty="0"/>
          </a:p>
        </p:txBody>
      </p:sp>
      <p:pic>
        <p:nvPicPr>
          <p:cNvPr id="26" name="Immagine 25">
            <a:extLst>
              <a:ext uri="{FF2B5EF4-FFF2-40B4-BE49-F238E27FC236}">
                <a16:creationId xmlns:a16="http://schemas.microsoft.com/office/drawing/2014/main" id="{823868E2-A684-DF14-800F-34AC06E839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7375" y="4539881"/>
            <a:ext cx="3412641" cy="466686"/>
          </a:xfrm>
          <a:prstGeom prst="rect">
            <a:avLst/>
          </a:prstGeom>
        </p:spPr>
      </p:pic>
      <p:pic>
        <p:nvPicPr>
          <p:cNvPr id="28" name="Immagine 27">
            <a:extLst>
              <a:ext uri="{FF2B5EF4-FFF2-40B4-BE49-F238E27FC236}">
                <a16:creationId xmlns:a16="http://schemas.microsoft.com/office/drawing/2014/main" id="{A37E0C68-F83B-4DCB-4B3A-F50EC25FCB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442958" y="4301774"/>
            <a:ext cx="3547659" cy="1030440"/>
          </a:xfrm>
          <a:prstGeom prst="rect">
            <a:avLst/>
          </a:prstGeom>
        </p:spPr>
      </p:pic>
      <p:sp>
        <p:nvSpPr>
          <p:cNvPr id="29" name="Freccia a destra 28">
            <a:extLst>
              <a:ext uri="{FF2B5EF4-FFF2-40B4-BE49-F238E27FC236}">
                <a16:creationId xmlns:a16="http://schemas.microsoft.com/office/drawing/2014/main" id="{D3090001-D0A1-084E-07CA-D792803C5E5D}"/>
              </a:ext>
            </a:extLst>
          </p:cNvPr>
          <p:cNvSpPr/>
          <p:nvPr/>
        </p:nvSpPr>
        <p:spPr>
          <a:xfrm>
            <a:off x="7481737" y="4773224"/>
            <a:ext cx="849967" cy="11995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4" name="Freccia a destra 33">
            <a:extLst>
              <a:ext uri="{FF2B5EF4-FFF2-40B4-BE49-F238E27FC236}">
                <a16:creationId xmlns:a16="http://schemas.microsoft.com/office/drawing/2014/main" id="{76EBA565-7CE5-043A-623C-A2555D165C3B}"/>
              </a:ext>
            </a:extLst>
          </p:cNvPr>
          <p:cNvSpPr/>
          <p:nvPr/>
        </p:nvSpPr>
        <p:spPr>
          <a:xfrm>
            <a:off x="7481736" y="5983573"/>
            <a:ext cx="849967" cy="119956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5" name="CasellaDiTesto 34">
            <a:extLst>
              <a:ext uri="{FF2B5EF4-FFF2-40B4-BE49-F238E27FC236}">
                <a16:creationId xmlns:a16="http://schemas.microsoft.com/office/drawing/2014/main" id="{EC9079AB-BB24-FD32-2238-4DDB52A9C64A}"/>
              </a:ext>
            </a:extLst>
          </p:cNvPr>
          <p:cNvSpPr txBox="1"/>
          <p:nvPr/>
        </p:nvSpPr>
        <p:spPr>
          <a:xfrm>
            <a:off x="9464362" y="5568074"/>
            <a:ext cx="23028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“to make it as easy as possible for people” (NHS, 2025)</a:t>
            </a:r>
            <a:endParaRPr lang="it-IT" sz="1400" dirty="0"/>
          </a:p>
        </p:txBody>
      </p:sp>
      <p:pic>
        <p:nvPicPr>
          <p:cNvPr id="37" name="Immagine 36">
            <a:extLst>
              <a:ext uri="{FF2B5EF4-FFF2-40B4-BE49-F238E27FC236}">
                <a16:creationId xmlns:a16="http://schemas.microsoft.com/office/drawing/2014/main" id="{C67D670E-2B7C-464B-A20D-56DC65388202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6420" t="-1" b="1775"/>
          <a:stretch>
            <a:fillRect/>
          </a:stretch>
        </p:blipFill>
        <p:spPr>
          <a:xfrm>
            <a:off x="8530763" y="5850122"/>
            <a:ext cx="849967" cy="379990"/>
          </a:xfrm>
          <a:prstGeom prst="rect">
            <a:avLst/>
          </a:prstGeom>
        </p:spPr>
      </p:pic>
      <p:pic>
        <p:nvPicPr>
          <p:cNvPr id="18" name="Immagine 17">
            <a:extLst>
              <a:ext uri="{FF2B5EF4-FFF2-40B4-BE49-F238E27FC236}">
                <a16:creationId xmlns:a16="http://schemas.microsoft.com/office/drawing/2014/main" id="{CE85E98B-61A9-1425-D024-BB13721DAE2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104" y="5151250"/>
            <a:ext cx="1657581" cy="1397744"/>
          </a:xfrm>
          <a:prstGeom prst="rect">
            <a:avLst/>
          </a:prstGeom>
        </p:spPr>
      </p:pic>
      <p:sp>
        <p:nvSpPr>
          <p:cNvPr id="6" name="CasellaDiTesto 5">
            <a:extLst>
              <a:ext uri="{FF2B5EF4-FFF2-40B4-BE49-F238E27FC236}">
                <a16:creationId xmlns:a16="http://schemas.microsoft.com/office/drawing/2014/main" id="{43D61509-824C-27A3-EE36-AF1ACC50A5E1}"/>
              </a:ext>
            </a:extLst>
          </p:cNvPr>
          <p:cNvSpPr txBox="1"/>
          <p:nvPr/>
        </p:nvSpPr>
        <p:spPr>
          <a:xfrm>
            <a:off x="10847071" y="3205355"/>
            <a:ext cx="106487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(UN, 2025)</a:t>
            </a:r>
            <a:endParaRPr lang="it-IT" dirty="0"/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51963558-71A4-8E30-38B5-F1950E81A7AD}"/>
              </a:ext>
            </a:extLst>
          </p:cNvPr>
          <p:cNvSpPr txBox="1"/>
          <p:nvPr/>
        </p:nvSpPr>
        <p:spPr>
          <a:xfrm>
            <a:off x="11234972" y="5260297"/>
            <a:ext cx="12317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(GOV. UK</a:t>
            </a:r>
            <a:r>
              <a:rPr lang="it-IT" sz="1400" dirty="0"/>
              <a:t>)</a:t>
            </a:r>
            <a:endParaRPr lang="it-IT" sz="2000" dirty="0"/>
          </a:p>
        </p:txBody>
      </p:sp>
    </p:spTree>
    <p:extLst>
      <p:ext uri="{BB962C8B-B14F-4D97-AF65-F5344CB8AC3E}">
        <p14:creationId xmlns:p14="http://schemas.microsoft.com/office/powerpoint/2010/main" val="6253325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590B64D8-678D-60C6-DB91-8F84C7EA05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49275"/>
          </a:xfrm>
        </p:spPr>
        <p:txBody>
          <a:bodyPr>
            <a:normAutofit/>
          </a:bodyPr>
          <a:lstStyle/>
          <a:p>
            <a:pPr algn="ctr"/>
            <a:r>
              <a:rPr lang="it-IT" sz="2000" b="1" dirty="0"/>
              <a:t>THEORIES</a:t>
            </a:r>
          </a:p>
        </p:txBody>
      </p:sp>
      <p:graphicFrame>
        <p:nvGraphicFramePr>
          <p:cNvPr id="5" name="Tabella 4">
            <a:extLst>
              <a:ext uri="{FF2B5EF4-FFF2-40B4-BE49-F238E27FC236}">
                <a16:creationId xmlns:a16="http://schemas.microsoft.com/office/drawing/2014/main" id="{4D2D3AE7-7276-BCAB-A181-EE63EAF94A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1276812"/>
              </p:ext>
            </p:extLst>
          </p:nvPr>
        </p:nvGraphicFramePr>
        <p:xfrm>
          <a:off x="652272" y="1003853"/>
          <a:ext cx="10887456" cy="5273040"/>
        </p:xfrm>
        <a:graphic>
          <a:graphicData uri="http://schemas.openxmlformats.org/drawingml/2006/table">
            <a:tbl>
              <a:tblPr firstRow="1" bandRow="1">
                <a:tableStyleId>{10A1B5D5-9B99-4C35-A422-299274C87663}</a:tableStyleId>
              </a:tblPr>
              <a:tblGrid>
                <a:gridCol w="3465860">
                  <a:extLst>
                    <a:ext uri="{9D8B030D-6E8A-4147-A177-3AD203B41FA5}">
                      <a16:colId xmlns:a16="http://schemas.microsoft.com/office/drawing/2014/main" val="1311377178"/>
                    </a:ext>
                  </a:extLst>
                </a:gridCol>
                <a:gridCol w="3588330">
                  <a:extLst>
                    <a:ext uri="{9D8B030D-6E8A-4147-A177-3AD203B41FA5}">
                      <a16:colId xmlns:a16="http://schemas.microsoft.com/office/drawing/2014/main" val="3758748997"/>
                    </a:ext>
                  </a:extLst>
                </a:gridCol>
                <a:gridCol w="3833266">
                  <a:extLst>
                    <a:ext uri="{9D8B030D-6E8A-4147-A177-3AD203B41FA5}">
                      <a16:colId xmlns:a16="http://schemas.microsoft.com/office/drawing/2014/main" val="1069455542"/>
                    </a:ext>
                  </a:extLst>
                </a:gridCol>
              </a:tblGrid>
              <a:tr h="1951286">
                <a:tc>
                  <a:txBody>
                    <a:bodyPr/>
                    <a:lstStyle/>
                    <a:p>
                      <a:r>
                        <a:rPr lang="it-IT" b="1" dirty="0">
                          <a:solidFill>
                            <a:sysClr val="windowText" lastClr="000000"/>
                          </a:solidFill>
                        </a:rPr>
                        <a:t>BIOPSYCHOSOCIAL MODEL </a:t>
                      </a:r>
                      <a:r>
                        <a:rPr lang="it-IT" b="0" dirty="0">
                          <a:solidFill>
                            <a:sysClr val="windowText" lastClr="000000"/>
                          </a:solidFill>
                        </a:rPr>
                        <a:t>(Engel, 1977)</a:t>
                      </a:r>
                    </a:p>
                    <a:p>
                      <a:r>
                        <a:rPr lang="it-IT" sz="1600" b="0" dirty="0">
                          <a:solidFill>
                            <a:sysClr val="windowText" lastClr="000000"/>
                          </a:solidFill>
                        </a:rPr>
                        <a:t>CRITICAL POINTS: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it-IT" sz="1600" b="0" dirty="0" err="1">
                          <a:solidFill>
                            <a:sysClr val="windowText" lastClr="000000"/>
                          </a:solidFill>
                        </a:rPr>
                        <a:t>Preferences</a:t>
                      </a:r>
                      <a:r>
                        <a:rPr lang="it-IT" sz="1600" b="0" dirty="0">
                          <a:solidFill>
                            <a:sysClr val="windowText" lastClr="000000"/>
                          </a:solidFill>
                        </a:rPr>
                        <a:t> in </a:t>
                      </a:r>
                      <a:r>
                        <a:rPr lang="it-IT" sz="1600" b="0" dirty="0" err="1">
                          <a:solidFill>
                            <a:sysClr val="windowText" lastClr="000000"/>
                          </a:solidFill>
                        </a:rPr>
                        <a:t>prioritisation</a:t>
                      </a:r>
                      <a:r>
                        <a:rPr lang="it-IT" sz="1600" b="0" dirty="0">
                          <a:solidFill>
                            <a:sysClr val="windowText" lastClr="000000"/>
                          </a:solidFill>
                        </a:rPr>
                        <a:t> of </a:t>
                      </a:r>
                      <a:r>
                        <a:rPr lang="it-IT" sz="1600" b="0" dirty="0" err="1">
                          <a:solidFill>
                            <a:sysClr val="windowText" lastClr="000000"/>
                          </a:solidFill>
                        </a:rPr>
                        <a:t>factors</a:t>
                      </a:r>
                      <a:endParaRPr lang="it-IT" sz="1600" b="0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it-IT" sz="1600" b="0" dirty="0">
                          <a:solidFill>
                            <a:sysClr val="windowText" lastClr="000000"/>
                          </a:solidFill>
                        </a:rPr>
                        <a:t>Not </a:t>
                      </a:r>
                      <a:r>
                        <a:rPr lang="it-IT" sz="1600" b="0" dirty="0" err="1">
                          <a:solidFill>
                            <a:sysClr val="windowText" lastClr="000000"/>
                          </a:solidFill>
                        </a:rPr>
                        <a:t>scientific</a:t>
                      </a:r>
                      <a:endParaRPr lang="it-IT" sz="1600" b="0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marL="0" indent="0">
                        <a:buFontTx/>
                        <a:buNone/>
                      </a:pPr>
                      <a:r>
                        <a:rPr lang="it-IT" sz="1600" b="0" dirty="0">
                          <a:solidFill>
                            <a:sysClr val="windowText" lastClr="000000"/>
                          </a:solidFill>
                        </a:rPr>
                        <a:t>(</a:t>
                      </a:r>
                      <a:r>
                        <a:rPr lang="it-IT" sz="1600" b="0" dirty="0" err="1">
                          <a:solidFill>
                            <a:sysClr val="windowText" lastClr="000000"/>
                          </a:solidFill>
                        </a:rPr>
                        <a:t>Ghaemi</a:t>
                      </a:r>
                      <a:r>
                        <a:rPr lang="it-IT" sz="1600" b="0" dirty="0">
                          <a:solidFill>
                            <a:sysClr val="windowText" lastClr="000000"/>
                          </a:solidFill>
                        </a:rPr>
                        <a:t>, 2018)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spcAft>
                          <a:spcPts val="8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it-IT" b="0" dirty="0" err="1">
                          <a:solidFill>
                            <a:sysClr val="windowText" lastClr="000000"/>
                          </a:solidFill>
                        </a:rPr>
                        <a:t>Medical</a:t>
                      </a:r>
                      <a:r>
                        <a:rPr lang="it-IT" b="0" dirty="0">
                          <a:solidFill>
                            <a:sysClr val="windowText" lastClr="000000"/>
                          </a:solidFill>
                        </a:rPr>
                        <a:t> support</a:t>
                      </a:r>
                    </a:p>
                    <a:p>
                      <a:pPr marL="285750" indent="-285750">
                        <a:spcAft>
                          <a:spcPts val="8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it-IT" b="0" dirty="0" err="1">
                          <a:solidFill>
                            <a:sysClr val="windowText" lastClr="000000"/>
                          </a:solidFill>
                        </a:rPr>
                        <a:t>Psychological</a:t>
                      </a:r>
                      <a:r>
                        <a:rPr lang="it-IT" b="0" dirty="0">
                          <a:solidFill>
                            <a:sysClr val="windowText" lastClr="000000"/>
                          </a:solidFill>
                        </a:rPr>
                        <a:t> support</a:t>
                      </a:r>
                    </a:p>
                    <a:p>
                      <a:pPr marL="285750" indent="-285750">
                        <a:spcAft>
                          <a:spcPts val="8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it-IT" b="0" dirty="0">
                          <a:solidFill>
                            <a:sysClr val="windowText" lastClr="000000"/>
                          </a:solidFill>
                        </a:rPr>
                        <a:t>Social support</a:t>
                      </a:r>
                    </a:p>
                    <a:p>
                      <a:pPr>
                        <a:spcAft>
                          <a:spcPts val="800"/>
                        </a:spcAft>
                      </a:pPr>
                      <a:r>
                        <a:rPr lang="it-IT" b="0" dirty="0">
                          <a:solidFill>
                            <a:sysClr val="windowText" lastClr="000000"/>
                          </a:solidFill>
                        </a:rPr>
                        <a:t>(alternative to </a:t>
                      </a:r>
                      <a:r>
                        <a:rPr lang="it-IT" b="0" dirty="0" err="1">
                          <a:solidFill>
                            <a:sysClr val="windowText" lastClr="000000"/>
                          </a:solidFill>
                        </a:rPr>
                        <a:t>Biomedical</a:t>
                      </a:r>
                      <a:r>
                        <a:rPr lang="it-IT" b="0" dirty="0">
                          <a:solidFill>
                            <a:sysClr val="windowText" lastClr="000000"/>
                          </a:solidFill>
                        </a:rPr>
                        <a:t> model)</a:t>
                      </a:r>
                    </a:p>
                  </a:txBody>
                  <a:tcPr anchor="ctr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1916278"/>
                  </a:ext>
                </a:extLst>
              </a:tr>
              <a:tr h="1706314">
                <a:tc>
                  <a:txBody>
                    <a:bodyPr/>
                    <a:lstStyle/>
                    <a:p>
                      <a:r>
                        <a:rPr lang="it-IT" b="1" dirty="0"/>
                        <a:t>ECOLOGICAL MODEL</a:t>
                      </a:r>
                    </a:p>
                    <a:p>
                      <a:r>
                        <a:rPr lang="it-IT" dirty="0"/>
                        <a:t>(</a:t>
                      </a:r>
                      <a:r>
                        <a:rPr lang="it-IT" dirty="0" err="1"/>
                        <a:t>Dubos</a:t>
                      </a:r>
                      <a:r>
                        <a:rPr lang="it-IT" dirty="0"/>
                        <a:t>, 1965)</a:t>
                      </a:r>
                    </a:p>
                    <a:p>
                      <a:r>
                        <a:rPr lang="it-IT" sz="1600" dirty="0"/>
                        <a:t>CRITICAL POINTS: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it-IT" sz="1600" dirty="0" err="1"/>
                        <a:t>Prevalence</a:t>
                      </a:r>
                      <a:r>
                        <a:rPr lang="it-IT" sz="1600" dirty="0"/>
                        <a:t> of group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it-IT" sz="1600" dirty="0" err="1"/>
                        <a:t>Ecological</a:t>
                      </a:r>
                      <a:r>
                        <a:rPr lang="it-IT" sz="1600" dirty="0"/>
                        <a:t> </a:t>
                      </a:r>
                      <a:r>
                        <a:rPr lang="it-IT" sz="1600" dirty="0" err="1"/>
                        <a:t>fallacy</a:t>
                      </a:r>
                      <a:endParaRPr lang="it-IT" sz="1600" dirty="0"/>
                    </a:p>
                    <a:p>
                      <a:pPr marL="0" indent="0">
                        <a:buFontTx/>
                        <a:buNone/>
                      </a:pPr>
                      <a:r>
                        <a:rPr lang="it-IT" sz="1600" dirty="0"/>
                        <a:t>(Sedgwick, 2014)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  <a:p>
                      <a:endParaRPr lang="it-IT" dirty="0"/>
                    </a:p>
                    <a:p>
                      <a:endParaRPr lang="it-IT" dirty="0"/>
                    </a:p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spcBef>
                          <a:spcPts val="800"/>
                        </a:spcBef>
                        <a:spcAft>
                          <a:spcPts val="8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it-IT" dirty="0" err="1"/>
                        <a:t>Prevention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programs</a:t>
                      </a:r>
                      <a:endParaRPr lang="it-IT" dirty="0"/>
                    </a:p>
                    <a:p>
                      <a:pPr marL="285750" indent="-285750">
                        <a:spcBef>
                          <a:spcPts val="800"/>
                        </a:spcBef>
                        <a:spcAft>
                          <a:spcPts val="800"/>
                        </a:spcAft>
                        <a:buFont typeface="Wingdings" panose="05000000000000000000" pitchFamily="2" charset="2"/>
                        <a:buChar char="Ø"/>
                      </a:pPr>
                      <a:r>
                        <a:rPr lang="it-IT" dirty="0"/>
                        <a:t>Access to health and social care services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85508082"/>
                  </a:ext>
                </a:extLst>
              </a:tr>
              <a:tr h="1119054">
                <a:tc>
                  <a:txBody>
                    <a:bodyPr/>
                    <a:lstStyle/>
                    <a:p>
                      <a:r>
                        <a:rPr lang="it-IT" b="1" dirty="0"/>
                        <a:t>HOLISTIC MODEL </a:t>
                      </a:r>
                    </a:p>
                    <a:p>
                      <a:r>
                        <a:rPr lang="it-IT" dirty="0"/>
                        <a:t>(Huber, 2011)</a:t>
                      </a:r>
                    </a:p>
                    <a:p>
                      <a:r>
                        <a:rPr lang="it-IT" sz="1600" dirty="0"/>
                        <a:t>CRITICAL POINTS: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it-IT" sz="1600" dirty="0" err="1"/>
                        <a:t>Distraction</a:t>
                      </a:r>
                      <a:r>
                        <a:rPr lang="it-IT" sz="1600" dirty="0"/>
                        <a:t> from </a:t>
                      </a:r>
                      <a:r>
                        <a:rPr lang="it-IT" sz="1600" dirty="0" err="1"/>
                        <a:t>most</a:t>
                      </a:r>
                      <a:r>
                        <a:rPr lang="it-IT" sz="1600" dirty="0"/>
                        <a:t> </a:t>
                      </a:r>
                      <a:r>
                        <a:rPr lang="it-IT" sz="1600" dirty="0" err="1"/>
                        <a:t>important</a:t>
                      </a:r>
                      <a:r>
                        <a:rPr lang="it-IT" sz="1600" dirty="0"/>
                        <a:t> health </a:t>
                      </a:r>
                      <a:r>
                        <a:rPr lang="it-IT" sz="1600" dirty="0" err="1"/>
                        <a:t>issues</a:t>
                      </a:r>
                      <a:r>
                        <a:rPr lang="it-IT" sz="1600" dirty="0"/>
                        <a:t> </a:t>
                      </a:r>
                    </a:p>
                    <a:p>
                      <a:pPr marL="0" indent="0">
                        <a:buFontTx/>
                        <a:buNone/>
                      </a:pPr>
                      <a:r>
                        <a:rPr lang="it-IT" sz="1600" dirty="0"/>
                        <a:t>(Ernst, 2007)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it-IT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endParaRPr lang="it-IT" dirty="0"/>
                    </a:p>
                    <a:p>
                      <a:pPr marL="285750" indent="-285750">
                        <a:spcBef>
                          <a:spcPts val="1200"/>
                        </a:spcBef>
                        <a:buFont typeface="Wingdings" panose="05000000000000000000" pitchFamily="2" charset="2"/>
                        <a:buChar char="Ø"/>
                      </a:pPr>
                      <a:r>
                        <a:rPr lang="it-IT" dirty="0" err="1"/>
                        <a:t>Person-centred</a:t>
                      </a:r>
                      <a:r>
                        <a:rPr lang="it-IT" dirty="0"/>
                        <a:t> </a:t>
                      </a:r>
                      <a:r>
                        <a:rPr lang="it-IT" dirty="0" err="1"/>
                        <a:t>approach</a:t>
                      </a:r>
                      <a:endParaRPr lang="it-IT" dirty="0"/>
                    </a:p>
                    <a:p>
                      <a:pPr marL="285750" indent="-285750">
                        <a:buFont typeface="Wingdings" panose="05000000000000000000" pitchFamily="2" charset="2"/>
                        <a:buChar char="Ø"/>
                      </a:pPr>
                      <a:endParaRPr lang="it-IT" dirty="0"/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it-IT" dirty="0"/>
                    </a:p>
                    <a:p>
                      <a:pPr marL="0" indent="0">
                        <a:buFont typeface="Wingdings" panose="05000000000000000000" pitchFamily="2" charset="2"/>
                        <a:buNone/>
                      </a:pPr>
                      <a:endParaRPr lang="it-IT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87021233"/>
                  </a:ext>
                </a:extLst>
              </a:tr>
            </a:tbl>
          </a:graphicData>
        </a:graphic>
      </p:graphicFrame>
      <p:sp>
        <p:nvSpPr>
          <p:cNvPr id="9" name="CasellaDiTesto 8">
            <a:extLst>
              <a:ext uri="{FF2B5EF4-FFF2-40B4-BE49-F238E27FC236}">
                <a16:creationId xmlns:a16="http://schemas.microsoft.com/office/drawing/2014/main" id="{CB2FA95C-C745-741E-2C74-BB0F491A306B}"/>
              </a:ext>
            </a:extLst>
          </p:cNvPr>
          <p:cNvSpPr txBox="1"/>
          <p:nvPr/>
        </p:nvSpPr>
        <p:spPr>
          <a:xfrm>
            <a:off x="4995736" y="1215332"/>
            <a:ext cx="16934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BIOLOGICAL FACTORS</a:t>
            </a:r>
          </a:p>
        </p:txBody>
      </p:sp>
      <p:sp>
        <p:nvSpPr>
          <p:cNvPr id="10" name="CasellaDiTesto 9">
            <a:extLst>
              <a:ext uri="{FF2B5EF4-FFF2-40B4-BE49-F238E27FC236}">
                <a16:creationId xmlns:a16="http://schemas.microsoft.com/office/drawing/2014/main" id="{AE13679A-D078-3F52-8E81-8237CA7DED7E}"/>
              </a:ext>
            </a:extLst>
          </p:cNvPr>
          <p:cNvSpPr txBox="1"/>
          <p:nvPr/>
        </p:nvSpPr>
        <p:spPr>
          <a:xfrm>
            <a:off x="3991907" y="2214352"/>
            <a:ext cx="14325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PSYCHOLOGICAL FACTORS</a:t>
            </a:r>
          </a:p>
        </p:txBody>
      </p:sp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D272DC11-A871-FC72-25D3-A6C9F1C8C30B}"/>
              </a:ext>
            </a:extLst>
          </p:cNvPr>
          <p:cNvSpPr txBox="1"/>
          <p:nvPr/>
        </p:nvSpPr>
        <p:spPr>
          <a:xfrm>
            <a:off x="6398045" y="2220699"/>
            <a:ext cx="12950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SOCIALOGICAL FACTORS</a:t>
            </a:r>
          </a:p>
        </p:txBody>
      </p:sp>
      <p:pic>
        <p:nvPicPr>
          <p:cNvPr id="17" name="Elemento grafico 16" descr="Utente contorno">
            <a:extLst>
              <a:ext uri="{FF2B5EF4-FFF2-40B4-BE49-F238E27FC236}">
                <a16:creationId xmlns:a16="http://schemas.microsoft.com/office/drawing/2014/main" id="{237D6353-5410-AB09-EF08-4D99682225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482694" y="4753843"/>
            <a:ext cx="1100304" cy="1100304"/>
          </a:xfrm>
          <a:prstGeom prst="rect">
            <a:avLst/>
          </a:prstGeom>
        </p:spPr>
      </p:pic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713CDA69-EDD9-6DDB-983C-183772AF1A2F}"/>
              </a:ext>
            </a:extLst>
          </p:cNvPr>
          <p:cNvSpPr txBox="1"/>
          <p:nvPr/>
        </p:nvSpPr>
        <p:spPr>
          <a:xfrm>
            <a:off x="4867121" y="4834517"/>
            <a:ext cx="9753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MENTAL</a:t>
            </a:r>
          </a:p>
        </p:txBody>
      </p:sp>
      <p:sp>
        <p:nvSpPr>
          <p:cNvPr id="19" name="CasellaDiTesto 18">
            <a:extLst>
              <a:ext uri="{FF2B5EF4-FFF2-40B4-BE49-F238E27FC236}">
                <a16:creationId xmlns:a16="http://schemas.microsoft.com/office/drawing/2014/main" id="{64B144BA-6974-0B8F-B1F3-69551DCB7291}"/>
              </a:ext>
            </a:extLst>
          </p:cNvPr>
          <p:cNvSpPr txBox="1"/>
          <p:nvPr/>
        </p:nvSpPr>
        <p:spPr>
          <a:xfrm>
            <a:off x="4510067" y="5149955"/>
            <a:ext cx="914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PHYSICAL</a:t>
            </a:r>
          </a:p>
        </p:txBody>
      </p:sp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783EB1A0-AFFC-A6CF-2696-ECDE936542A6}"/>
              </a:ext>
            </a:extLst>
          </p:cNvPr>
          <p:cNvSpPr txBox="1"/>
          <p:nvPr/>
        </p:nvSpPr>
        <p:spPr>
          <a:xfrm>
            <a:off x="4100377" y="5442995"/>
            <a:ext cx="9753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SPIRITUAL</a:t>
            </a:r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E70D316D-E0A7-6D82-90B5-F359B4663314}"/>
              </a:ext>
            </a:extLst>
          </p:cNvPr>
          <p:cNvSpPr txBox="1"/>
          <p:nvPr/>
        </p:nvSpPr>
        <p:spPr>
          <a:xfrm>
            <a:off x="6500961" y="5054626"/>
            <a:ext cx="139522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/>
              <a:t>7 core </a:t>
            </a:r>
            <a:r>
              <a:rPr lang="it-IT" sz="1600" dirty="0" err="1"/>
              <a:t>dimensions</a:t>
            </a:r>
            <a:endParaRPr lang="it-IT" sz="1600" dirty="0"/>
          </a:p>
          <a:p>
            <a:r>
              <a:rPr lang="it-IT" sz="1600" dirty="0"/>
              <a:t>WELLBEING</a:t>
            </a:r>
            <a:r>
              <a:rPr lang="it-IT" dirty="0"/>
              <a:t> </a:t>
            </a:r>
          </a:p>
        </p:txBody>
      </p:sp>
      <p:sp>
        <p:nvSpPr>
          <p:cNvPr id="23" name="Cerchio vuoto 22">
            <a:extLst>
              <a:ext uri="{FF2B5EF4-FFF2-40B4-BE49-F238E27FC236}">
                <a16:creationId xmlns:a16="http://schemas.microsoft.com/office/drawing/2014/main" id="{6DB34B52-BDD6-FF32-CA58-E2190B27927E}"/>
              </a:ext>
            </a:extLst>
          </p:cNvPr>
          <p:cNvSpPr/>
          <p:nvPr/>
        </p:nvSpPr>
        <p:spPr>
          <a:xfrm>
            <a:off x="5270767" y="3104837"/>
            <a:ext cx="1524157" cy="1452633"/>
          </a:xfrm>
          <a:prstGeom prst="donut">
            <a:avLst>
              <a:gd name="adj" fmla="val 15232"/>
            </a:avLst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>
              <a:solidFill>
                <a:schemeClr val="tx1"/>
              </a:solidFill>
            </a:endParaRPr>
          </a:p>
        </p:txBody>
      </p:sp>
      <p:sp>
        <p:nvSpPr>
          <p:cNvPr id="24" name="CasellaDiTesto 23">
            <a:extLst>
              <a:ext uri="{FF2B5EF4-FFF2-40B4-BE49-F238E27FC236}">
                <a16:creationId xmlns:a16="http://schemas.microsoft.com/office/drawing/2014/main" id="{7A9925E8-9EF0-9832-2F42-8C5304639CC5}"/>
              </a:ext>
            </a:extLst>
          </p:cNvPr>
          <p:cNvSpPr txBox="1"/>
          <p:nvPr/>
        </p:nvSpPr>
        <p:spPr>
          <a:xfrm>
            <a:off x="3965511" y="3295124"/>
            <a:ext cx="12450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/>
              <a:t>MULTI-LEVEL ENVIRONMENT</a:t>
            </a:r>
          </a:p>
        </p:txBody>
      </p:sp>
      <p:pic>
        <p:nvPicPr>
          <p:cNvPr id="25" name="Elemento grafico 24" descr="Utente contorno">
            <a:extLst>
              <a:ext uri="{FF2B5EF4-FFF2-40B4-BE49-F238E27FC236}">
                <a16:creationId xmlns:a16="http://schemas.microsoft.com/office/drawing/2014/main" id="{9AAD321B-759F-6675-D933-073034E4A5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85359" y="3567181"/>
            <a:ext cx="494972" cy="494972"/>
          </a:xfrm>
          <a:prstGeom prst="rect">
            <a:avLst/>
          </a:prstGeom>
        </p:spPr>
      </p:pic>
      <p:pic>
        <p:nvPicPr>
          <p:cNvPr id="29" name="Elemento grafico 28" descr="Diagramma di Venn contorno">
            <a:extLst>
              <a:ext uri="{FF2B5EF4-FFF2-40B4-BE49-F238E27FC236}">
                <a16:creationId xmlns:a16="http://schemas.microsoft.com/office/drawing/2014/main" id="{27FDCB7B-C35E-4EB9-F77E-37684135DD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126201" y="1275848"/>
            <a:ext cx="1432560" cy="1432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8957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1DAB935B-2A27-10B1-0E6E-D4C61EA68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57889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000" b="1" dirty="0"/>
              <a:t>POLICY AND GOVERNANCE</a:t>
            </a:r>
            <a:endParaRPr lang="it-IT" sz="2000" dirty="0"/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15B71EA3-FA70-611F-3127-2C26965DD13A}"/>
              </a:ext>
            </a:extLst>
          </p:cNvPr>
          <p:cNvSpPr txBox="1"/>
          <p:nvPr/>
        </p:nvSpPr>
        <p:spPr>
          <a:xfrm>
            <a:off x="3602501" y="2396649"/>
            <a:ext cx="4710519" cy="1138773"/>
          </a:xfrm>
          <a:prstGeom prst="rect">
            <a:avLst/>
          </a:prstGeom>
          <a:noFill/>
          <a:ln w="38100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endParaRPr lang="it-IT" dirty="0"/>
          </a:p>
          <a:p>
            <a:endParaRPr lang="it-IT" dirty="0"/>
          </a:p>
          <a:p>
            <a:r>
              <a:rPr lang="it-IT" sz="1600" b="1" i="1" dirty="0"/>
              <a:t>2030 Agenda for </a:t>
            </a:r>
            <a:r>
              <a:rPr lang="it-IT" sz="1600" b="1" i="1" dirty="0" err="1"/>
              <a:t>Sustainable</a:t>
            </a:r>
            <a:r>
              <a:rPr lang="it-IT" sz="1600" b="1" i="1" dirty="0"/>
              <a:t> Development </a:t>
            </a:r>
            <a:r>
              <a:rPr lang="it-IT" sz="1600" b="1" dirty="0"/>
              <a:t>(2015)</a:t>
            </a:r>
          </a:p>
          <a:p>
            <a:r>
              <a:rPr lang="it-IT" sz="1600" b="1" dirty="0"/>
              <a:t>SDG 3 Good Health and </a:t>
            </a:r>
            <a:r>
              <a:rPr lang="it-IT" sz="1600" b="1" dirty="0" err="1"/>
              <a:t>Well-being</a:t>
            </a:r>
            <a:endParaRPr lang="it-IT" sz="1600" b="1" dirty="0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id="{F1CEC0D2-4661-9326-3E25-D4E37D7151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6173" y="2463089"/>
            <a:ext cx="2483868" cy="430906"/>
          </a:xfrm>
          <a:prstGeom prst="rect">
            <a:avLst/>
          </a:prstGeom>
        </p:spPr>
      </p:pic>
      <p:pic>
        <p:nvPicPr>
          <p:cNvPr id="7" name="Immagine 6">
            <a:extLst>
              <a:ext uri="{FF2B5EF4-FFF2-40B4-BE49-F238E27FC236}">
                <a16:creationId xmlns:a16="http://schemas.microsoft.com/office/drawing/2014/main" id="{229089C7-B29F-57F9-1A45-C95D7D663C4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5320" y="815468"/>
            <a:ext cx="1661422" cy="472646"/>
          </a:xfrm>
          <a:prstGeom prst="rect">
            <a:avLst/>
          </a:prstGeom>
        </p:spPr>
      </p:pic>
      <p:sp>
        <p:nvSpPr>
          <p:cNvPr id="9" name="CasellaDiTesto 8">
            <a:extLst>
              <a:ext uri="{FF2B5EF4-FFF2-40B4-BE49-F238E27FC236}">
                <a16:creationId xmlns:a16="http://schemas.microsoft.com/office/drawing/2014/main" id="{0AEDECBA-470F-015E-4605-1AB5C3F218A1}"/>
              </a:ext>
            </a:extLst>
          </p:cNvPr>
          <p:cNvSpPr txBox="1"/>
          <p:nvPr/>
        </p:nvSpPr>
        <p:spPr>
          <a:xfrm>
            <a:off x="635661" y="1281444"/>
            <a:ext cx="37711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lang="it-IT" sz="1600" b="1" i="1" dirty="0"/>
              <a:t>Health in </a:t>
            </a:r>
            <a:r>
              <a:rPr lang="it-IT" sz="1600" b="1" i="1" dirty="0" err="1"/>
              <a:t>All</a:t>
            </a:r>
            <a:r>
              <a:rPr lang="it-IT" sz="1600" b="1" i="1" dirty="0"/>
              <a:t> Policies </a:t>
            </a:r>
            <a:r>
              <a:rPr lang="it-IT" sz="1600" b="1" dirty="0"/>
              <a:t>(</a:t>
            </a:r>
            <a:r>
              <a:rPr lang="it-IT" sz="1600" b="1" dirty="0" err="1"/>
              <a:t>HiAP</a:t>
            </a:r>
            <a:r>
              <a:rPr lang="it-IT" sz="1600" b="1" dirty="0"/>
              <a:t>)</a:t>
            </a:r>
          </a:p>
          <a:p>
            <a:pPr lvl="0">
              <a:defRPr/>
            </a:pPr>
            <a:r>
              <a:rPr lang="it-IT" sz="1600" b="1" i="1" dirty="0"/>
              <a:t>International Health </a:t>
            </a:r>
            <a:r>
              <a:rPr lang="it-IT" sz="1600" b="1" i="1" dirty="0" err="1"/>
              <a:t>Regulations</a:t>
            </a:r>
            <a:r>
              <a:rPr lang="it-IT" sz="1600" b="1" i="1" dirty="0"/>
              <a:t> </a:t>
            </a:r>
            <a:r>
              <a:rPr lang="it-IT" sz="1600" b="1" dirty="0"/>
              <a:t>(2005</a:t>
            </a:r>
            <a:r>
              <a:rPr lang="it-IT" sz="1400" b="1" dirty="0"/>
              <a:t>)</a:t>
            </a:r>
            <a:endParaRPr lang="it-IT" sz="1400" b="1" i="1" dirty="0"/>
          </a:p>
        </p:txBody>
      </p:sp>
      <p:cxnSp>
        <p:nvCxnSpPr>
          <p:cNvPr id="12" name="Connettore a gomito 11">
            <a:extLst>
              <a:ext uri="{FF2B5EF4-FFF2-40B4-BE49-F238E27FC236}">
                <a16:creationId xmlns:a16="http://schemas.microsoft.com/office/drawing/2014/main" id="{B6C5446B-466E-9824-C86A-82FD7CB38CD4}"/>
              </a:ext>
            </a:extLst>
          </p:cNvPr>
          <p:cNvCxnSpPr>
            <a:cxnSpLocks/>
          </p:cNvCxnSpPr>
          <p:nvPr/>
        </p:nvCxnSpPr>
        <p:spPr>
          <a:xfrm>
            <a:off x="2307867" y="1863364"/>
            <a:ext cx="1146056" cy="840315"/>
          </a:xfrm>
          <a:prstGeom prst="bentConnector3">
            <a:avLst>
              <a:gd name="adj1" fmla="val 46809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3" name="Immagine 12">
            <a:extLst>
              <a:ext uri="{FF2B5EF4-FFF2-40B4-BE49-F238E27FC236}">
                <a16:creationId xmlns:a16="http://schemas.microsoft.com/office/drawing/2014/main" id="{5B2C6883-C275-954E-B07B-65F092C224B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4336" y="775122"/>
            <a:ext cx="2040600" cy="393103"/>
          </a:xfrm>
          <a:prstGeom prst="rect">
            <a:avLst/>
          </a:prstGeom>
        </p:spPr>
      </p:pic>
      <p:sp>
        <p:nvSpPr>
          <p:cNvPr id="15" name="CasellaDiTesto 14">
            <a:extLst>
              <a:ext uri="{FF2B5EF4-FFF2-40B4-BE49-F238E27FC236}">
                <a16:creationId xmlns:a16="http://schemas.microsoft.com/office/drawing/2014/main" id="{1A6D0076-4CA0-DD64-58FC-886E05D59702}"/>
              </a:ext>
            </a:extLst>
          </p:cNvPr>
          <p:cNvSpPr txBox="1"/>
          <p:nvPr/>
        </p:nvSpPr>
        <p:spPr>
          <a:xfrm>
            <a:off x="4768410" y="1216147"/>
            <a:ext cx="2243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i="1" dirty="0" err="1"/>
              <a:t>Guidelines</a:t>
            </a:r>
            <a:endParaRPr lang="it-IT" sz="1600" b="1" i="1" dirty="0"/>
          </a:p>
        </p:txBody>
      </p:sp>
      <p:cxnSp>
        <p:nvCxnSpPr>
          <p:cNvPr id="17" name="Connettore diritto 16">
            <a:extLst>
              <a:ext uri="{FF2B5EF4-FFF2-40B4-BE49-F238E27FC236}">
                <a16:creationId xmlns:a16="http://schemas.microsoft.com/office/drawing/2014/main" id="{B17724A2-185B-627A-0B6F-45165565A3EC}"/>
              </a:ext>
            </a:extLst>
          </p:cNvPr>
          <p:cNvCxnSpPr/>
          <p:nvPr/>
        </p:nvCxnSpPr>
        <p:spPr>
          <a:xfrm>
            <a:off x="4974336" y="1649388"/>
            <a:ext cx="0" cy="52425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9" name="Immagine 18">
            <a:extLst>
              <a:ext uri="{FF2B5EF4-FFF2-40B4-BE49-F238E27FC236}">
                <a16:creationId xmlns:a16="http://schemas.microsoft.com/office/drawing/2014/main" id="{9B180756-6D29-6DC6-4F66-97D8535FCE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98889" y="788205"/>
            <a:ext cx="676369" cy="304843"/>
          </a:xfrm>
          <a:prstGeom prst="rect">
            <a:avLst/>
          </a:prstGeom>
        </p:spPr>
      </p:pic>
      <p:sp>
        <p:nvSpPr>
          <p:cNvPr id="20" name="CasellaDiTesto 19">
            <a:extLst>
              <a:ext uri="{FF2B5EF4-FFF2-40B4-BE49-F238E27FC236}">
                <a16:creationId xmlns:a16="http://schemas.microsoft.com/office/drawing/2014/main" id="{93701E23-5051-F4DF-D982-F43A54F273E0}"/>
              </a:ext>
            </a:extLst>
          </p:cNvPr>
          <p:cNvSpPr txBox="1"/>
          <p:nvPr/>
        </p:nvSpPr>
        <p:spPr>
          <a:xfrm>
            <a:off x="8708920" y="1154605"/>
            <a:ext cx="25237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b="1" i="1" dirty="0"/>
              <a:t>Long-</a:t>
            </a:r>
            <a:r>
              <a:rPr lang="it-IT" sz="1600" b="1" i="1" dirty="0" err="1"/>
              <a:t>term</a:t>
            </a:r>
            <a:r>
              <a:rPr lang="it-IT" sz="1600" b="1" i="1" dirty="0"/>
              <a:t> Plan </a:t>
            </a:r>
            <a:r>
              <a:rPr lang="it-IT" sz="1600" b="1" dirty="0"/>
              <a:t>(2019) </a:t>
            </a:r>
          </a:p>
        </p:txBody>
      </p:sp>
      <p:cxnSp>
        <p:nvCxnSpPr>
          <p:cNvPr id="21" name="Connettore a gomito 20">
            <a:extLst>
              <a:ext uri="{FF2B5EF4-FFF2-40B4-BE49-F238E27FC236}">
                <a16:creationId xmlns:a16="http://schemas.microsoft.com/office/drawing/2014/main" id="{8979A1CF-9237-FAFE-1031-03171E86D6ED}"/>
              </a:ext>
            </a:extLst>
          </p:cNvPr>
          <p:cNvCxnSpPr>
            <a:cxnSpLocks/>
          </p:cNvCxnSpPr>
          <p:nvPr/>
        </p:nvCxnSpPr>
        <p:spPr>
          <a:xfrm rot="10800000" flipV="1">
            <a:off x="8486372" y="1592716"/>
            <a:ext cx="1261872" cy="1071703"/>
          </a:xfrm>
          <a:prstGeom prst="bent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5" name="Immagine 24">
            <a:extLst>
              <a:ext uri="{FF2B5EF4-FFF2-40B4-BE49-F238E27FC236}">
                <a16:creationId xmlns:a16="http://schemas.microsoft.com/office/drawing/2014/main" id="{24315AB6-AA94-7640-6607-D107CA83190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7939" y="4119245"/>
            <a:ext cx="1333686" cy="400106"/>
          </a:xfrm>
          <a:prstGeom prst="rect">
            <a:avLst/>
          </a:prstGeom>
        </p:spPr>
      </p:pic>
      <p:sp>
        <p:nvSpPr>
          <p:cNvPr id="26" name="CasellaDiTesto 25">
            <a:extLst>
              <a:ext uri="{FF2B5EF4-FFF2-40B4-BE49-F238E27FC236}">
                <a16:creationId xmlns:a16="http://schemas.microsoft.com/office/drawing/2014/main" id="{AA7A48D0-BD0A-7EF4-8CF0-56C446129C61}"/>
              </a:ext>
            </a:extLst>
          </p:cNvPr>
          <p:cNvSpPr txBox="1"/>
          <p:nvPr/>
        </p:nvSpPr>
        <p:spPr>
          <a:xfrm>
            <a:off x="757939" y="4635795"/>
            <a:ext cx="513213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§"/>
              <a:defRPr/>
            </a:pPr>
            <a:r>
              <a:rPr lang="it-IT" sz="1600" b="1" i="1" dirty="0"/>
              <a:t>Health and Care Act </a:t>
            </a:r>
            <a:r>
              <a:rPr lang="it-IT" sz="1600" b="1" dirty="0"/>
              <a:t>(2022)</a:t>
            </a:r>
          </a:p>
          <a:p>
            <a:pPr marL="285750" lvl="0" indent="-285750">
              <a:buFont typeface="Wingdings" panose="05000000000000000000" pitchFamily="2" charset="2"/>
              <a:buChar char="§"/>
              <a:defRPr/>
            </a:pPr>
            <a:r>
              <a:rPr lang="it-IT" sz="1600" b="1" i="1" dirty="0"/>
              <a:t>Public Health </a:t>
            </a:r>
            <a:r>
              <a:rPr lang="it-IT" sz="1600" b="1" i="1" dirty="0" err="1"/>
              <a:t>England</a:t>
            </a:r>
            <a:r>
              <a:rPr lang="it-IT" sz="1600" b="1" i="1" dirty="0"/>
              <a:t> Strategy 2020 to 2025 </a:t>
            </a:r>
            <a:r>
              <a:rPr lang="it-IT" sz="1600" b="1" dirty="0"/>
              <a:t>(2019)</a:t>
            </a:r>
          </a:p>
          <a:p>
            <a:pPr marL="285750" lvl="0" indent="-285750">
              <a:buFont typeface="Wingdings" panose="05000000000000000000" pitchFamily="2" charset="2"/>
              <a:buChar char="§"/>
              <a:defRPr/>
            </a:pPr>
            <a:r>
              <a:rPr lang="it-IT" sz="1600" b="1" i="1" dirty="0" err="1"/>
              <a:t>Tobacco</a:t>
            </a:r>
            <a:r>
              <a:rPr lang="it-IT" sz="1600" b="1" i="1" dirty="0"/>
              <a:t> and </a:t>
            </a:r>
            <a:r>
              <a:rPr lang="it-IT" sz="1600" b="1" i="1" dirty="0" err="1"/>
              <a:t>Related</a:t>
            </a:r>
            <a:r>
              <a:rPr lang="it-IT" sz="1600" b="1" i="1" dirty="0"/>
              <a:t> Product </a:t>
            </a:r>
            <a:r>
              <a:rPr lang="it-IT" sz="1600" b="1" i="1" dirty="0" err="1"/>
              <a:t>Regulations</a:t>
            </a:r>
            <a:r>
              <a:rPr lang="it-IT" sz="1600" b="1" i="1" dirty="0"/>
              <a:t> </a:t>
            </a:r>
            <a:r>
              <a:rPr lang="it-IT" sz="1600" b="1" dirty="0"/>
              <a:t>(2016)</a:t>
            </a:r>
          </a:p>
          <a:p>
            <a:pPr marL="285750" lvl="0" indent="-285750">
              <a:buFont typeface="Wingdings" panose="05000000000000000000" pitchFamily="2" charset="2"/>
              <a:buChar char="§"/>
              <a:defRPr/>
            </a:pPr>
            <a:r>
              <a:rPr lang="it-IT" sz="1600" b="1" i="1" dirty="0"/>
              <a:t>Equality Act (</a:t>
            </a:r>
            <a:r>
              <a:rPr lang="it-IT" sz="1600" b="1" dirty="0"/>
              <a:t>2010)</a:t>
            </a:r>
          </a:p>
          <a:p>
            <a:pPr marL="285750" lvl="0" indent="-285750">
              <a:buFont typeface="Wingdings" panose="05000000000000000000" pitchFamily="2" charset="2"/>
              <a:buChar char="§"/>
              <a:defRPr/>
            </a:pPr>
            <a:r>
              <a:rPr lang="it-IT" sz="1600" b="1" i="1" dirty="0" err="1"/>
              <a:t>Mental</a:t>
            </a:r>
            <a:r>
              <a:rPr lang="it-IT" sz="1600" b="1" i="1" dirty="0"/>
              <a:t> Health Act </a:t>
            </a:r>
            <a:r>
              <a:rPr lang="it-IT" sz="1600" b="1" dirty="0"/>
              <a:t>(1983)</a:t>
            </a:r>
          </a:p>
          <a:p>
            <a:pPr marL="285750" lvl="0" indent="-285750">
              <a:buFont typeface="Wingdings" panose="05000000000000000000" pitchFamily="2" charset="2"/>
              <a:buChar char="§"/>
              <a:defRPr/>
            </a:pPr>
            <a:r>
              <a:rPr lang="en-GB" sz="1600" b="1" dirty="0"/>
              <a:t>(DHSC) </a:t>
            </a:r>
            <a:r>
              <a:rPr lang="en-GB" sz="1600" b="1" i="1" dirty="0"/>
              <a:t>Public Health Outcomes Framework </a:t>
            </a:r>
            <a:r>
              <a:rPr lang="en-GB" sz="1600" b="1" dirty="0"/>
              <a:t>(PHOF) (2012 and updates) </a:t>
            </a:r>
          </a:p>
        </p:txBody>
      </p:sp>
      <p:pic>
        <p:nvPicPr>
          <p:cNvPr id="34" name="Immagine 33">
            <a:extLst>
              <a:ext uri="{FF2B5EF4-FFF2-40B4-BE49-F238E27FC236}">
                <a16:creationId xmlns:a16="http://schemas.microsoft.com/office/drawing/2014/main" id="{C3ED8EBE-98CF-9478-DCBA-21239AFD96D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486681" y="4133060"/>
            <a:ext cx="712208" cy="1005470"/>
          </a:xfrm>
          <a:prstGeom prst="rect">
            <a:avLst/>
          </a:prstGeom>
        </p:spPr>
      </p:pic>
      <p:sp>
        <p:nvSpPr>
          <p:cNvPr id="36" name="CasellaDiTesto 35">
            <a:extLst>
              <a:ext uri="{FF2B5EF4-FFF2-40B4-BE49-F238E27FC236}">
                <a16:creationId xmlns:a16="http://schemas.microsoft.com/office/drawing/2014/main" id="{35220D17-5EDC-6122-4F29-A6388B65BA3F}"/>
              </a:ext>
            </a:extLst>
          </p:cNvPr>
          <p:cNvSpPr txBox="1"/>
          <p:nvPr/>
        </p:nvSpPr>
        <p:spPr>
          <a:xfrm>
            <a:off x="9280898" y="4155793"/>
            <a:ext cx="215316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kern="100" dirty="0">
                <a:ea typeface="DengXian" panose="02010600030101010101" pitchFamily="2" charset="-122"/>
                <a:cs typeface="Arial" panose="020B0604020202020204" pitchFamily="34" charset="0"/>
              </a:rPr>
              <a:t>Marmot, T. </a:t>
            </a:r>
            <a:r>
              <a:rPr lang="en-GB" sz="1600" i="1" kern="100" dirty="0">
                <a:ea typeface="DengXian" panose="02010600030101010101" pitchFamily="2" charset="-122"/>
                <a:cs typeface="Arial" panose="020B0604020202020204" pitchFamily="34" charset="0"/>
              </a:rPr>
              <a:t>et al. </a:t>
            </a:r>
            <a:r>
              <a:rPr lang="en-GB" sz="1600" kern="100" dirty="0">
                <a:ea typeface="DengXian" panose="02010600030101010101" pitchFamily="2" charset="-122"/>
                <a:cs typeface="Arial" panose="020B0604020202020204" pitchFamily="34" charset="0"/>
              </a:rPr>
              <a:t>(2010) </a:t>
            </a:r>
            <a:r>
              <a:rPr lang="en-GB" sz="1600" i="1" kern="100" dirty="0">
                <a:ea typeface="DengXian" panose="02010600030101010101" pitchFamily="2" charset="-122"/>
                <a:cs typeface="Arial" panose="020B0604020202020204" pitchFamily="34" charset="0"/>
              </a:rPr>
              <a:t>Fair society, healthy lives: The Marmot Review</a:t>
            </a:r>
            <a:endParaRPr lang="it-IT" sz="1600" dirty="0"/>
          </a:p>
        </p:txBody>
      </p:sp>
      <p:cxnSp>
        <p:nvCxnSpPr>
          <p:cNvPr id="40" name="Connettore a gomito 39">
            <a:extLst>
              <a:ext uri="{FF2B5EF4-FFF2-40B4-BE49-F238E27FC236}">
                <a16:creationId xmlns:a16="http://schemas.microsoft.com/office/drawing/2014/main" id="{30FE3178-B99A-7A80-C11B-AB34D5DC16DC}"/>
              </a:ext>
            </a:extLst>
          </p:cNvPr>
          <p:cNvCxnSpPr>
            <a:cxnSpLocks/>
          </p:cNvCxnSpPr>
          <p:nvPr/>
        </p:nvCxnSpPr>
        <p:spPr>
          <a:xfrm rot="10800000" flipV="1">
            <a:off x="2256360" y="3297494"/>
            <a:ext cx="1206439" cy="591754"/>
          </a:xfrm>
          <a:prstGeom prst="bentConnector3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Connettore a gomito 42">
            <a:extLst>
              <a:ext uri="{FF2B5EF4-FFF2-40B4-BE49-F238E27FC236}">
                <a16:creationId xmlns:a16="http://schemas.microsoft.com/office/drawing/2014/main" id="{9A66AE95-AFB7-4BC3-BD3D-2FC3706F2D5B}"/>
              </a:ext>
            </a:extLst>
          </p:cNvPr>
          <p:cNvCxnSpPr>
            <a:cxnSpLocks/>
          </p:cNvCxnSpPr>
          <p:nvPr/>
        </p:nvCxnSpPr>
        <p:spPr>
          <a:xfrm>
            <a:off x="8452722" y="2995246"/>
            <a:ext cx="664586" cy="648707"/>
          </a:xfrm>
          <a:prstGeom prst="bentConnector3">
            <a:avLst>
              <a:gd name="adj1" fmla="val 50000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49" name="Immagine 48">
            <a:extLst>
              <a:ext uri="{FF2B5EF4-FFF2-40B4-BE49-F238E27FC236}">
                <a16:creationId xmlns:a16="http://schemas.microsoft.com/office/drawing/2014/main" id="{42137D96-C912-106B-23CA-540164A9546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486372" y="5535467"/>
            <a:ext cx="740745" cy="1004400"/>
          </a:xfrm>
          <a:prstGeom prst="rect">
            <a:avLst/>
          </a:prstGeom>
        </p:spPr>
      </p:pic>
      <p:sp>
        <p:nvSpPr>
          <p:cNvPr id="50" name="CasellaDiTesto 49">
            <a:extLst>
              <a:ext uri="{FF2B5EF4-FFF2-40B4-BE49-F238E27FC236}">
                <a16:creationId xmlns:a16="http://schemas.microsoft.com/office/drawing/2014/main" id="{05220DB3-F330-73B3-980A-F83F18C89927}"/>
              </a:ext>
            </a:extLst>
          </p:cNvPr>
          <p:cNvSpPr txBox="1"/>
          <p:nvPr/>
        </p:nvSpPr>
        <p:spPr>
          <a:xfrm>
            <a:off x="9280898" y="5435478"/>
            <a:ext cx="22928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kern="100" dirty="0">
                <a:ea typeface="DengXian" panose="02010600030101010101" pitchFamily="2" charset="-122"/>
                <a:cs typeface="Arial" panose="020B0604020202020204" pitchFamily="34" charset="0"/>
              </a:rPr>
              <a:t>Marmot, T</a:t>
            </a:r>
            <a:r>
              <a:rPr lang="en-GB" sz="1600" b="1" i="1" kern="100" dirty="0">
                <a:ea typeface="DengXian" panose="02010600030101010101" pitchFamily="2" charset="-122"/>
                <a:cs typeface="Arial" panose="020B0604020202020204" pitchFamily="34" charset="0"/>
              </a:rPr>
              <a:t>. </a:t>
            </a:r>
            <a:r>
              <a:rPr lang="en-GB" sz="1600" i="1" kern="100" dirty="0">
                <a:ea typeface="DengXian" panose="02010600030101010101" pitchFamily="2" charset="-122"/>
                <a:cs typeface="Arial" panose="020B0604020202020204" pitchFamily="34" charset="0"/>
              </a:rPr>
              <a:t>et al.</a:t>
            </a:r>
            <a:r>
              <a:rPr lang="en-GB" sz="1600" kern="100" dirty="0">
                <a:ea typeface="DengXian" panose="02010600030101010101" pitchFamily="2" charset="-122"/>
                <a:cs typeface="Arial" panose="020B0604020202020204" pitchFamily="34" charset="0"/>
              </a:rPr>
              <a:t> (2020) </a:t>
            </a:r>
            <a:r>
              <a:rPr lang="en-GB" sz="1600" i="1" kern="100" dirty="0">
                <a:ea typeface="DengXian" panose="02010600030101010101" pitchFamily="2" charset="-122"/>
                <a:cs typeface="Arial" panose="020B0604020202020204" pitchFamily="34" charset="0"/>
              </a:rPr>
              <a:t>Health equity in England: The Marmot Review 10 years on </a:t>
            </a:r>
            <a:r>
              <a:rPr lang="en-GB" sz="1600" kern="100" dirty="0">
                <a:ea typeface="DengXian" panose="02010600030101010101" pitchFamily="2" charset="-122"/>
                <a:cs typeface="Arial" panose="020B0604020202020204" pitchFamily="34" charset="0"/>
              </a:rPr>
              <a:t> (2020) </a:t>
            </a:r>
            <a:endParaRPr lang="en-GB" sz="1600" i="1" kern="100" dirty="0"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51" name="CasellaDiTesto 50">
            <a:extLst>
              <a:ext uri="{FF2B5EF4-FFF2-40B4-BE49-F238E27FC236}">
                <a16:creationId xmlns:a16="http://schemas.microsoft.com/office/drawing/2014/main" id="{F5696BCE-6910-830F-26DE-8FB29573FA64}"/>
              </a:ext>
            </a:extLst>
          </p:cNvPr>
          <p:cNvSpPr txBox="1"/>
          <p:nvPr/>
        </p:nvSpPr>
        <p:spPr>
          <a:xfrm>
            <a:off x="9227117" y="1632876"/>
            <a:ext cx="23466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err="1"/>
              <a:t>Practical</a:t>
            </a:r>
            <a:r>
              <a:rPr lang="it-IT" sz="1400" dirty="0"/>
              <a:t> action, </a:t>
            </a:r>
            <a:r>
              <a:rPr lang="it-IT" sz="1400" dirty="0" err="1"/>
              <a:t>technology</a:t>
            </a:r>
            <a:r>
              <a:rPr lang="it-IT" sz="1400" dirty="0"/>
              <a:t>, </a:t>
            </a:r>
            <a:r>
              <a:rPr lang="it-IT" sz="1400" dirty="0" err="1"/>
              <a:t>improved</a:t>
            </a:r>
            <a:r>
              <a:rPr lang="it-IT" sz="1400" dirty="0"/>
              <a:t> services, </a:t>
            </a:r>
            <a:r>
              <a:rPr lang="it-IT" sz="1400" dirty="0" err="1"/>
              <a:t>joined</a:t>
            </a:r>
            <a:r>
              <a:rPr lang="it-IT" sz="1400" dirty="0"/>
              <a:t> up care, partnership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it-IT" sz="1400" dirty="0"/>
              <a:t>Long «</a:t>
            </a:r>
            <a:r>
              <a:rPr lang="it-IT" sz="1400" dirty="0" err="1"/>
              <a:t>what</a:t>
            </a:r>
            <a:r>
              <a:rPr lang="it-IT" sz="1400" dirty="0"/>
              <a:t>», short «How» (Stein, T., 2025)</a:t>
            </a:r>
          </a:p>
        </p:txBody>
      </p:sp>
      <p:sp>
        <p:nvSpPr>
          <p:cNvPr id="52" name="CasellaDiTesto 51">
            <a:extLst>
              <a:ext uri="{FF2B5EF4-FFF2-40B4-BE49-F238E27FC236}">
                <a16:creationId xmlns:a16="http://schemas.microsoft.com/office/drawing/2014/main" id="{0ABFAF20-3699-C594-C8E4-4C298CDDD948}"/>
              </a:ext>
            </a:extLst>
          </p:cNvPr>
          <p:cNvSpPr txBox="1"/>
          <p:nvPr/>
        </p:nvSpPr>
        <p:spPr>
          <a:xfrm>
            <a:off x="9087939" y="3334883"/>
            <a:ext cx="252360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err="1"/>
              <a:t>Reduction</a:t>
            </a:r>
            <a:r>
              <a:rPr lang="it-IT" sz="1400" dirty="0"/>
              <a:t> health </a:t>
            </a:r>
            <a:r>
              <a:rPr lang="it-IT" sz="1400" dirty="0" err="1"/>
              <a:t>inequalities</a:t>
            </a:r>
            <a:endParaRPr lang="it-IT" sz="1400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it-IT" sz="1400" dirty="0" err="1"/>
              <a:t>Continual</a:t>
            </a:r>
            <a:r>
              <a:rPr lang="it-IT" sz="1400" dirty="0"/>
              <a:t> review ; </a:t>
            </a:r>
            <a:r>
              <a:rPr lang="it-IT" sz="1400" dirty="0" err="1"/>
              <a:t>localism</a:t>
            </a:r>
            <a:r>
              <a:rPr lang="it-IT" sz="1400" dirty="0"/>
              <a:t> (</a:t>
            </a:r>
            <a:r>
              <a:rPr lang="it-IT" sz="1400" dirty="0" err="1"/>
              <a:t>Goldblatt</a:t>
            </a:r>
            <a:r>
              <a:rPr lang="it-IT" sz="1400" dirty="0"/>
              <a:t>, 2016)</a:t>
            </a:r>
          </a:p>
        </p:txBody>
      </p:sp>
      <p:sp>
        <p:nvSpPr>
          <p:cNvPr id="53" name="CasellaDiTesto 52">
            <a:extLst>
              <a:ext uri="{FF2B5EF4-FFF2-40B4-BE49-F238E27FC236}">
                <a16:creationId xmlns:a16="http://schemas.microsoft.com/office/drawing/2014/main" id="{2F33D1C4-75E0-7914-CF59-AF1C9CE216BC}"/>
              </a:ext>
            </a:extLst>
          </p:cNvPr>
          <p:cNvSpPr txBox="1"/>
          <p:nvPr/>
        </p:nvSpPr>
        <p:spPr>
          <a:xfrm>
            <a:off x="4974337" y="1505700"/>
            <a:ext cx="422455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err="1"/>
              <a:t>Improvement</a:t>
            </a:r>
            <a:r>
              <a:rPr lang="it-IT" sz="1400" dirty="0"/>
              <a:t> Health and Social care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it-IT" sz="1400" dirty="0" err="1"/>
              <a:t>Positivist</a:t>
            </a:r>
            <a:r>
              <a:rPr lang="it-IT" sz="1400" dirty="0"/>
              <a:t> </a:t>
            </a:r>
            <a:r>
              <a:rPr lang="it-IT" sz="1400" dirty="0" err="1"/>
              <a:t>methodologies</a:t>
            </a:r>
            <a:r>
              <a:rPr lang="it-IT" sz="1400" dirty="0"/>
              <a:t>, quantitative data </a:t>
            </a:r>
            <a:r>
              <a:rPr lang="it-IT" sz="1400" dirty="0" err="1"/>
              <a:t>collection</a:t>
            </a:r>
            <a:r>
              <a:rPr lang="it-IT" sz="1400" dirty="0"/>
              <a:t>, age </a:t>
            </a:r>
            <a:r>
              <a:rPr lang="it-IT" sz="1400" dirty="0" err="1"/>
              <a:t>inequalities</a:t>
            </a:r>
            <a:r>
              <a:rPr lang="it-IT" sz="1400" dirty="0"/>
              <a:t> (</a:t>
            </a:r>
            <a:r>
              <a:rPr lang="it-IT" sz="1400" dirty="0" err="1"/>
              <a:t>Fearon</a:t>
            </a:r>
            <a:r>
              <a:rPr lang="it-IT" sz="1400" dirty="0"/>
              <a:t> </a:t>
            </a:r>
            <a:r>
              <a:rPr lang="it-IT" sz="1400" i="1" dirty="0"/>
              <a:t>et al., </a:t>
            </a:r>
            <a:r>
              <a:rPr lang="it-IT" sz="1400" dirty="0"/>
              <a:t>2018)</a:t>
            </a:r>
          </a:p>
        </p:txBody>
      </p:sp>
      <p:sp>
        <p:nvSpPr>
          <p:cNvPr id="55" name="CasellaDiTesto 54">
            <a:extLst>
              <a:ext uri="{FF2B5EF4-FFF2-40B4-BE49-F238E27FC236}">
                <a16:creationId xmlns:a16="http://schemas.microsoft.com/office/drawing/2014/main" id="{A332037E-8AD7-0756-FD8E-E22A03FCE947}"/>
              </a:ext>
            </a:extLst>
          </p:cNvPr>
          <p:cNvSpPr txBox="1"/>
          <p:nvPr/>
        </p:nvSpPr>
        <p:spPr>
          <a:xfrm>
            <a:off x="2173634" y="3949762"/>
            <a:ext cx="60423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Support / Link to general or </a:t>
            </a:r>
            <a:r>
              <a:rPr lang="it-IT" sz="1400" dirty="0" err="1"/>
              <a:t>specific</a:t>
            </a:r>
            <a:r>
              <a:rPr lang="it-IT" sz="1400" dirty="0"/>
              <a:t> targets (one or more) of SDG 3.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it-IT" sz="1400" dirty="0" err="1"/>
              <a:t>Role</a:t>
            </a:r>
            <a:r>
              <a:rPr lang="it-IT" sz="1400" dirty="0"/>
              <a:t> of Independent </a:t>
            </a:r>
            <a:r>
              <a:rPr lang="it-IT" sz="1400" dirty="0" err="1"/>
              <a:t>sector</a:t>
            </a:r>
            <a:r>
              <a:rPr lang="it-IT" sz="1400" dirty="0"/>
              <a:t> health care providers (The </a:t>
            </a:r>
            <a:r>
              <a:rPr lang="it-IT" sz="1400" dirty="0" err="1"/>
              <a:t>Kings’Fund</a:t>
            </a:r>
            <a:r>
              <a:rPr lang="it-IT" sz="1400" dirty="0"/>
              <a:t>, 2023)</a:t>
            </a:r>
          </a:p>
        </p:txBody>
      </p:sp>
      <p:sp>
        <p:nvSpPr>
          <p:cNvPr id="56" name="CasellaDiTesto 55">
            <a:extLst>
              <a:ext uri="{FF2B5EF4-FFF2-40B4-BE49-F238E27FC236}">
                <a16:creationId xmlns:a16="http://schemas.microsoft.com/office/drawing/2014/main" id="{55FC9797-993A-EF42-6F30-FC02C3FBFF1E}"/>
              </a:ext>
            </a:extLst>
          </p:cNvPr>
          <p:cNvSpPr txBox="1"/>
          <p:nvPr/>
        </p:nvSpPr>
        <p:spPr>
          <a:xfrm>
            <a:off x="543886" y="1911516"/>
            <a:ext cx="2307173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/>
              <a:t>International frameworks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it-IT" sz="1400" dirty="0"/>
              <a:t>Health for </a:t>
            </a:r>
            <a:r>
              <a:rPr lang="it-IT" sz="1400" dirty="0" err="1"/>
              <a:t>All</a:t>
            </a:r>
            <a:r>
              <a:rPr lang="it-IT" sz="1400" dirty="0"/>
              <a:t> Policies (Scott, G. </a:t>
            </a:r>
            <a:r>
              <a:rPr lang="it-IT" sz="1400" i="1" dirty="0"/>
              <a:t>et al., 2022)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it-IT" sz="1400" dirty="0" err="1"/>
              <a:t>Difficult</a:t>
            </a:r>
            <a:r>
              <a:rPr lang="it-IT" sz="1400" dirty="0"/>
              <a:t> </a:t>
            </a:r>
            <a:r>
              <a:rPr lang="it-IT" sz="1400" dirty="0" err="1"/>
              <a:t>implementation</a:t>
            </a:r>
            <a:r>
              <a:rPr lang="it-IT" sz="1400" dirty="0"/>
              <a:t> Countries policies (Bartolini, 2021)</a:t>
            </a:r>
          </a:p>
        </p:txBody>
      </p:sp>
      <p:pic>
        <p:nvPicPr>
          <p:cNvPr id="57" name="Immagine 56">
            <a:extLst>
              <a:ext uri="{FF2B5EF4-FFF2-40B4-BE49-F238E27FC236}">
                <a16:creationId xmlns:a16="http://schemas.microsoft.com/office/drawing/2014/main" id="{D485ADB3-FCBB-0E9B-74CD-395E46FEAC4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96037" y="2489236"/>
            <a:ext cx="528635" cy="528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5423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2085F86F-BA19-2CFA-FB76-C2BBC4C8D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85851"/>
          </a:xfrm>
        </p:spPr>
        <p:txBody>
          <a:bodyPr>
            <a:normAutofit fontScale="90000"/>
          </a:bodyPr>
          <a:lstStyle/>
          <a:p>
            <a:pPr algn="ctr"/>
            <a:r>
              <a:rPr lang="it-IT" sz="2000" b="1" dirty="0"/>
              <a:t>A UK– BASED CASE STUDY: THE MATERNAL VACCINATION PROGRAMME (</a:t>
            </a:r>
            <a:r>
              <a:rPr lang="it-IT" sz="2000" b="1" dirty="0" err="1"/>
              <a:t>Sept</a:t>
            </a:r>
            <a:r>
              <a:rPr lang="it-IT" sz="2000" b="1" dirty="0"/>
              <a:t>. 2025- March 2026)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FED0EB43-F6F6-DA36-A75C-5F1923DAE42C}"/>
              </a:ext>
            </a:extLst>
          </p:cNvPr>
          <p:cNvSpPr txBox="1"/>
          <p:nvPr/>
        </p:nvSpPr>
        <p:spPr>
          <a:xfrm>
            <a:off x="448953" y="923226"/>
            <a:ext cx="5814456" cy="18774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it-IT" b="1" dirty="0"/>
              <a:t>‘Stay Strong. </a:t>
            </a:r>
            <a:r>
              <a:rPr lang="it-IT" b="1" dirty="0" err="1"/>
              <a:t>Get</a:t>
            </a:r>
            <a:r>
              <a:rPr lang="it-IT" b="1" dirty="0"/>
              <a:t> </a:t>
            </a:r>
            <a:r>
              <a:rPr lang="it-IT" b="1" dirty="0" err="1"/>
              <a:t>Vaccinated</a:t>
            </a:r>
            <a:r>
              <a:rPr lang="it-IT" b="1" dirty="0"/>
              <a:t> </a:t>
            </a:r>
            <a:r>
              <a:rPr lang="it-IT" b="1" dirty="0" err="1"/>
              <a:t>Maternity</a:t>
            </a:r>
            <a:r>
              <a:rPr lang="it-IT" b="1" dirty="0"/>
              <a:t> </a:t>
            </a:r>
            <a:r>
              <a:rPr lang="it-IT" b="1" dirty="0" err="1"/>
              <a:t>Campaign</a:t>
            </a:r>
            <a:r>
              <a:rPr lang="it-IT" b="1" dirty="0"/>
              <a:t>’</a:t>
            </a:r>
          </a:p>
          <a:p>
            <a:endParaRPr lang="it-IT" b="1" dirty="0"/>
          </a:p>
          <a:p>
            <a:r>
              <a:rPr lang="it-IT" sz="1600" dirty="0" err="1"/>
              <a:t>Promoted</a:t>
            </a:r>
            <a:r>
              <a:rPr lang="it-IT" sz="1600" dirty="0"/>
              <a:t> by: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/>
              <a:t>UK Government, Department of Health and Social Care (DHSC)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/>
              <a:t>National Health Service (NHS)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sz="1600" dirty="0"/>
              <a:t>Stakeholders</a:t>
            </a:r>
          </a:p>
        </p:txBody>
      </p:sp>
      <p:sp>
        <p:nvSpPr>
          <p:cNvPr id="9" name="Piastra 8">
            <a:extLst>
              <a:ext uri="{FF2B5EF4-FFF2-40B4-BE49-F238E27FC236}">
                <a16:creationId xmlns:a16="http://schemas.microsoft.com/office/drawing/2014/main" id="{AEF0713A-7288-950A-C5D9-D2D10DDC0E55}"/>
              </a:ext>
            </a:extLst>
          </p:cNvPr>
          <p:cNvSpPr/>
          <p:nvPr/>
        </p:nvSpPr>
        <p:spPr>
          <a:xfrm>
            <a:off x="4542518" y="2271961"/>
            <a:ext cx="3106964" cy="2118120"/>
          </a:xfrm>
          <a:prstGeom prst="plaque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10" name="Immagine 9">
            <a:extLst>
              <a:ext uri="{FF2B5EF4-FFF2-40B4-BE49-F238E27FC236}">
                <a16:creationId xmlns:a16="http://schemas.microsoft.com/office/drawing/2014/main" id="{2353EDE5-42F3-0FB0-BD8B-949375DB46C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762" r="3712" b="650"/>
          <a:stretch>
            <a:fillRect/>
          </a:stretch>
        </p:blipFill>
        <p:spPr>
          <a:xfrm>
            <a:off x="5266592" y="2515413"/>
            <a:ext cx="1649508" cy="1631216"/>
          </a:xfrm>
          <a:prstGeom prst="rect">
            <a:avLst/>
          </a:prstGeom>
        </p:spPr>
      </p:pic>
      <p:sp>
        <p:nvSpPr>
          <p:cNvPr id="11" name="CasellaDiTesto 10">
            <a:extLst>
              <a:ext uri="{FF2B5EF4-FFF2-40B4-BE49-F238E27FC236}">
                <a16:creationId xmlns:a16="http://schemas.microsoft.com/office/drawing/2014/main" id="{86285E4E-4C37-0C7C-373F-D5D025E0016A}"/>
              </a:ext>
            </a:extLst>
          </p:cNvPr>
          <p:cNvSpPr txBox="1"/>
          <p:nvPr/>
        </p:nvSpPr>
        <p:spPr>
          <a:xfrm>
            <a:off x="7500780" y="1573925"/>
            <a:ext cx="3450283" cy="9233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b="1" dirty="0"/>
              <a:t>HEALTH:</a:t>
            </a:r>
          </a:p>
          <a:p>
            <a:r>
              <a:rPr lang="en-US" dirty="0"/>
              <a:t>flu, RSV, whooping cough </a:t>
            </a:r>
          </a:p>
          <a:p>
            <a:endParaRPr lang="it-IT" dirty="0"/>
          </a:p>
        </p:txBody>
      </p:sp>
      <p:sp>
        <p:nvSpPr>
          <p:cNvPr id="12" name="CasellaDiTesto 11">
            <a:extLst>
              <a:ext uri="{FF2B5EF4-FFF2-40B4-BE49-F238E27FC236}">
                <a16:creationId xmlns:a16="http://schemas.microsoft.com/office/drawing/2014/main" id="{3BAFBC7E-BF5B-DAC4-9394-DF64DBC7C41C}"/>
              </a:ext>
            </a:extLst>
          </p:cNvPr>
          <p:cNvSpPr txBox="1"/>
          <p:nvPr/>
        </p:nvSpPr>
        <p:spPr>
          <a:xfrm>
            <a:off x="7500780" y="4235952"/>
            <a:ext cx="3138556" cy="189282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b="1" dirty="0"/>
              <a:t>WELLBEING:</a:t>
            </a:r>
          </a:p>
          <a:p>
            <a:pPr>
              <a:lnSpc>
                <a:spcPct val="150000"/>
              </a:lnSpc>
            </a:pPr>
            <a:r>
              <a:rPr lang="it-IT" b="1" dirty="0"/>
              <a:t>SDG. GOAL 3: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dirty="0" err="1"/>
              <a:t>Maternal</a:t>
            </a:r>
            <a:r>
              <a:rPr lang="it-IT" dirty="0"/>
              <a:t> health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dirty="0"/>
              <a:t> Child health </a:t>
            </a:r>
          </a:p>
          <a:p>
            <a:endParaRPr lang="it-IT" dirty="0"/>
          </a:p>
        </p:txBody>
      </p:sp>
      <p:sp>
        <p:nvSpPr>
          <p:cNvPr id="13" name="CasellaDiTesto 12">
            <a:extLst>
              <a:ext uri="{FF2B5EF4-FFF2-40B4-BE49-F238E27FC236}">
                <a16:creationId xmlns:a16="http://schemas.microsoft.com/office/drawing/2014/main" id="{BCF4F042-7A56-E9C2-78D6-30D9F2A060B2}"/>
              </a:ext>
            </a:extLst>
          </p:cNvPr>
          <p:cNvSpPr txBox="1"/>
          <p:nvPr/>
        </p:nvSpPr>
        <p:spPr>
          <a:xfrm>
            <a:off x="733370" y="4205436"/>
            <a:ext cx="3957851" cy="244169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it-IT" b="1" dirty="0"/>
              <a:t>                                       SUSTAINABILITY:</a:t>
            </a:r>
          </a:p>
          <a:p>
            <a:pPr>
              <a:spcBef>
                <a:spcPts val="800"/>
              </a:spcBef>
            </a:pPr>
            <a:r>
              <a:rPr lang="it-IT" dirty="0"/>
              <a:t>3 </a:t>
            </a:r>
            <a:r>
              <a:rPr lang="it-IT" dirty="0" err="1"/>
              <a:t>pillars</a:t>
            </a:r>
            <a:r>
              <a:rPr lang="it-IT" dirty="0"/>
              <a:t>:</a:t>
            </a:r>
          </a:p>
          <a:p>
            <a:pPr marL="285750" indent="-285750">
              <a:spcBef>
                <a:spcPts val="800"/>
              </a:spcBef>
              <a:buFontTx/>
              <a:buChar char="-"/>
            </a:pPr>
            <a:r>
              <a:rPr lang="it-IT" dirty="0"/>
              <a:t>Social: information, promotion and  </a:t>
            </a:r>
            <a:r>
              <a:rPr lang="it-IT" dirty="0" err="1"/>
              <a:t>protection</a:t>
            </a:r>
            <a:endParaRPr lang="it-IT" dirty="0"/>
          </a:p>
          <a:p>
            <a:pPr marL="285750" indent="-285750">
              <a:spcBef>
                <a:spcPts val="800"/>
              </a:spcBef>
              <a:buFontTx/>
              <a:buChar char="-"/>
            </a:pPr>
            <a:r>
              <a:rPr lang="it-IT" dirty="0" err="1"/>
              <a:t>Environmental</a:t>
            </a:r>
            <a:r>
              <a:rPr lang="it-IT" dirty="0"/>
              <a:t>: </a:t>
            </a:r>
            <a:r>
              <a:rPr lang="it-IT" dirty="0" err="1"/>
              <a:t>medical</a:t>
            </a:r>
            <a:r>
              <a:rPr lang="it-IT" dirty="0"/>
              <a:t> </a:t>
            </a:r>
            <a:r>
              <a:rPr lang="it-IT" dirty="0" err="1"/>
              <a:t>waste</a:t>
            </a:r>
            <a:endParaRPr lang="it-IT" dirty="0"/>
          </a:p>
          <a:p>
            <a:pPr marL="285750" indent="-285750">
              <a:spcBef>
                <a:spcPts val="800"/>
              </a:spcBef>
              <a:buFontTx/>
              <a:buChar char="-"/>
            </a:pPr>
            <a:r>
              <a:rPr lang="it-IT" dirty="0" err="1"/>
              <a:t>Economical</a:t>
            </a:r>
            <a:r>
              <a:rPr lang="it-IT" dirty="0"/>
              <a:t>: </a:t>
            </a:r>
            <a:r>
              <a:rPr lang="it-IT" dirty="0" err="1"/>
              <a:t>vaccination</a:t>
            </a:r>
            <a:r>
              <a:rPr lang="it-IT" dirty="0"/>
              <a:t> plan and goals (NHS, 2025)</a:t>
            </a:r>
            <a:endParaRPr lang="it-IT" b="1" dirty="0"/>
          </a:p>
        </p:txBody>
      </p:sp>
      <p:sp>
        <p:nvSpPr>
          <p:cNvPr id="14" name="CasellaDiTesto 13">
            <a:extLst>
              <a:ext uri="{FF2B5EF4-FFF2-40B4-BE49-F238E27FC236}">
                <a16:creationId xmlns:a16="http://schemas.microsoft.com/office/drawing/2014/main" id="{605557CB-A2BE-CDC5-4F0B-9BC0BEE946EE}"/>
              </a:ext>
            </a:extLst>
          </p:cNvPr>
          <p:cNvSpPr txBox="1"/>
          <p:nvPr/>
        </p:nvSpPr>
        <p:spPr>
          <a:xfrm>
            <a:off x="448953" y="3138055"/>
            <a:ext cx="3526891" cy="369332"/>
          </a:xfrm>
          <a:prstGeom prst="rect">
            <a:avLst/>
          </a:prstGeom>
          <a:solidFill>
            <a:schemeClr val="bg1"/>
          </a:solidFill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b="1" dirty="0"/>
              <a:t>Health </a:t>
            </a:r>
            <a:r>
              <a:rPr lang="it-IT" b="1" dirty="0" err="1"/>
              <a:t>Belief</a:t>
            </a:r>
            <a:r>
              <a:rPr lang="it-IT" b="1" dirty="0"/>
              <a:t> Model (HBM)</a:t>
            </a:r>
          </a:p>
        </p:txBody>
      </p:sp>
    </p:spTree>
    <p:extLst>
      <p:ext uri="{BB962C8B-B14F-4D97-AF65-F5344CB8AC3E}">
        <p14:creationId xmlns:p14="http://schemas.microsoft.com/office/powerpoint/2010/main" val="30728234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8B63DBD8-B000-215E-12D1-4430D176C9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553802"/>
          </a:xfrm>
        </p:spPr>
        <p:txBody>
          <a:bodyPr>
            <a:normAutofit/>
          </a:bodyPr>
          <a:lstStyle/>
          <a:p>
            <a:pPr algn="ctr"/>
            <a:r>
              <a:rPr lang="it-IT" sz="2000" b="1" dirty="0"/>
              <a:t>EQUITY AND ACCESS</a:t>
            </a:r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A17D1615-C4DF-6AE9-6C45-809C04AFDAB4}"/>
              </a:ext>
            </a:extLst>
          </p:cNvPr>
          <p:cNvSpPr txBox="1"/>
          <p:nvPr/>
        </p:nvSpPr>
        <p:spPr>
          <a:xfrm>
            <a:off x="4419686" y="872944"/>
            <a:ext cx="3858241" cy="3693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INEQUALITIES IN HEALTH: CAUSES</a:t>
            </a:r>
          </a:p>
        </p:txBody>
      </p:sp>
      <p:sp>
        <p:nvSpPr>
          <p:cNvPr id="7" name="Ovale 6">
            <a:extLst>
              <a:ext uri="{FF2B5EF4-FFF2-40B4-BE49-F238E27FC236}">
                <a16:creationId xmlns:a16="http://schemas.microsoft.com/office/drawing/2014/main" id="{E9E41096-3714-AC56-29A8-6E9BEEF8526A}"/>
              </a:ext>
            </a:extLst>
          </p:cNvPr>
          <p:cNvSpPr/>
          <p:nvPr/>
        </p:nvSpPr>
        <p:spPr>
          <a:xfrm>
            <a:off x="4484111" y="1349772"/>
            <a:ext cx="3793816" cy="154927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901D24CB-2137-01D3-1A1B-29796309644C}"/>
              </a:ext>
            </a:extLst>
          </p:cNvPr>
          <p:cNvSpPr txBox="1"/>
          <p:nvPr/>
        </p:nvSpPr>
        <p:spPr>
          <a:xfrm>
            <a:off x="4951377" y="1662746"/>
            <a:ext cx="2885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err="1"/>
              <a:t>Marmot</a:t>
            </a:r>
            <a:r>
              <a:rPr lang="it-IT" b="1" dirty="0"/>
              <a:t>, M. (2010; 2020)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Social </a:t>
            </a:r>
            <a:r>
              <a:rPr lang="it-IT" dirty="0" err="1"/>
              <a:t>indicators</a:t>
            </a:r>
            <a:endParaRPr lang="it-IT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it-IT" dirty="0"/>
              <a:t> </a:t>
            </a:r>
            <a:r>
              <a:rPr lang="it-IT" dirty="0" err="1"/>
              <a:t>Demografic</a:t>
            </a:r>
            <a:r>
              <a:rPr lang="it-IT" dirty="0"/>
              <a:t> </a:t>
            </a:r>
            <a:r>
              <a:rPr lang="it-IT" dirty="0" err="1"/>
              <a:t>indicators</a:t>
            </a:r>
            <a:endParaRPr lang="it-IT" dirty="0"/>
          </a:p>
        </p:txBody>
      </p:sp>
      <p:cxnSp>
        <p:nvCxnSpPr>
          <p:cNvPr id="10" name="Connettore diritto 9">
            <a:extLst>
              <a:ext uri="{FF2B5EF4-FFF2-40B4-BE49-F238E27FC236}">
                <a16:creationId xmlns:a16="http://schemas.microsoft.com/office/drawing/2014/main" id="{00CC0ADC-D9D6-31B2-3EAC-6033C8E2AC6D}"/>
              </a:ext>
            </a:extLst>
          </p:cNvPr>
          <p:cNvCxnSpPr/>
          <p:nvPr/>
        </p:nvCxnSpPr>
        <p:spPr>
          <a:xfrm>
            <a:off x="5764696" y="1457917"/>
            <a:ext cx="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Ovale 19">
            <a:extLst>
              <a:ext uri="{FF2B5EF4-FFF2-40B4-BE49-F238E27FC236}">
                <a16:creationId xmlns:a16="http://schemas.microsoft.com/office/drawing/2014/main" id="{6CBB2DAA-3D0F-21A5-89C5-169D8F87F4F9}"/>
              </a:ext>
            </a:extLst>
          </p:cNvPr>
          <p:cNvSpPr/>
          <p:nvPr/>
        </p:nvSpPr>
        <p:spPr>
          <a:xfrm>
            <a:off x="287366" y="1208933"/>
            <a:ext cx="3972035" cy="193312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1" name="CasellaDiTesto 20">
            <a:extLst>
              <a:ext uri="{FF2B5EF4-FFF2-40B4-BE49-F238E27FC236}">
                <a16:creationId xmlns:a16="http://schemas.microsoft.com/office/drawing/2014/main" id="{08A15EE0-C672-0B3B-5181-A3CACC126E07}"/>
              </a:ext>
            </a:extLst>
          </p:cNvPr>
          <p:cNvSpPr txBox="1"/>
          <p:nvPr/>
        </p:nvSpPr>
        <p:spPr>
          <a:xfrm>
            <a:off x="1279502" y="1428760"/>
            <a:ext cx="1987761" cy="6463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b="1" dirty="0" err="1"/>
              <a:t>Dahlgren</a:t>
            </a:r>
            <a:r>
              <a:rPr lang="it-IT" b="1" dirty="0"/>
              <a:t> and Whitehead (1991)</a:t>
            </a:r>
          </a:p>
        </p:txBody>
      </p:sp>
      <p:sp>
        <p:nvSpPr>
          <p:cNvPr id="22" name="CasellaDiTesto 21">
            <a:extLst>
              <a:ext uri="{FF2B5EF4-FFF2-40B4-BE49-F238E27FC236}">
                <a16:creationId xmlns:a16="http://schemas.microsoft.com/office/drawing/2014/main" id="{549F21F6-D311-AAE9-EA8F-24FED05C691F}"/>
              </a:ext>
            </a:extLst>
          </p:cNvPr>
          <p:cNvSpPr txBox="1"/>
          <p:nvPr/>
        </p:nvSpPr>
        <p:spPr>
          <a:xfrm>
            <a:off x="632240" y="2079995"/>
            <a:ext cx="1205153" cy="58477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sz="1600" dirty="0"/>
              <a:t>RAINBOW MODEL</a:t>
            </a:r>
          </a:p>
        </p:txBody>
      </p:sp>
      <p:sp>
        <p:nvSpPr>
          <p:cNvPr id="24" name="Ovale 23">
            <a:extLst>
              <a:ext uri="{FF2B5EF4-FFF2-40B4-BE49-F238E27FC236}">
                <a16:creationId xmlns:a16="http://schemas.microsoft.com/office/drawing/2014/main" id="{1B9E28D2-A337-741B-ADB9-4A43B7B1C8BC}"/>
              </a:ext>
            </a:extLst>
          </p:cNvPr>
          <p:cNvSpPr/>
          <p:nvPr/>
        </p:nvSpPr>
        <p:spPr>
          <a:xfrm>
            <a:off x="8502637" y="1304211"/>
            <a:ext cx="3401997" cy="183784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52C7C4FE-DCA4-C3E6-F6E4-6FF92DCFDCD7}"/>
              </a:ext>
            </a:extLst>
          </p:cNvPr>
          <p:cNvSpPr txBox="1"/>
          <p:nvPr/>
        </p:nvSpPr>
        <p:spPr>
          <a:xfrm>
            <a:off x="9579207" y="1564141"/>
            <a:ext cx="1441577" cy="375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WHO (2023)</a:t>
            </a:r>
          </a:p>
        </p:txBody>
      </p:sp>
      <p:pic>
        <p:nvPicPr>
          <p:cNvPr id="29" name="Immagine 28">
            <a:extLst>
              <a:ext uri="{FF2B5EF4-FFF2-40B4-BE49-F238E27FC236}">
                <a16:creationId xmlns:a16="http://schemas.microsoft.com/office/drawing/2014/main" id="{AA774E50-73B5-7119-3CBB-0081172547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1480" y="1997429"/>
            <a:ext cx="1606013" cy="901621"/>
          </a:xfrm>
          <a:prstGeom prst="rect">
            <a:avLst/>
          </a:prstGeom>
        </p:spPr>
      </p:pic>
      <p:sp>
        <p:nvSpPr>
          <p:cNvPr id="31" name="CasellaDiTesto 30">
            <a:extLst>
              <a:ext uri="{FF2B5EF4-FFF2-40B4-BE49-F238E27FC236}">
                <a16:creationId xmlns:a16="http://schemas.microsoft.com/office/drawing/2014/main" id="{A0C96865-E7B9-8689-027F-8B2F6ACEA1BF}"/>
              </a:ext>
            </a:extLst>
          </p:cNvPr>
          <p:cNvSpPr txBox="1"/>
          <p:nvPr/>
        </p:nvSpPr>
        <p:spPr>
          <a:xfrm>
            <a:off x="9216084" y="1892710"/>
            <a:ext cx="2215820" cy="95934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Social </a:t>
            </a:r>
            <a:r>
              <a:rPr lang="it-IT" dirty="0" err="1"/>
              <a:t>Determinans</a:t>
            </a:r>
            <a:r>
              <a:rPr lang="it-IT" dirty="0"/>
              <a:t> of Health</a:t>
            </a:r>
          </a:p>
          <a:p>
            <a:r>
              <a:rPr lang="it-IT" dirty="0"/>
              <a:t> (SDH)</a:t>
            </a:r>
          </a:p>
        </p:txBody>
      </p:sp>
      <p:sp>
        <p:nvSpPr>
          <p:cNvPr id="33" name="Freccia in giù 32">
            <a:extLst>
              <a:ext uri="{FF2B5EF4-FFF2-40B4-BE49-F238E27FC236}">
                <a16:creationId xmlns:a16="http://schemas.microsoft.com/office/drawing/2014/main" id="{2786B8B4-A9EB-F32E-6D61-C349A0C642F4}"/>
              </a:ext>
            </a:extLst>
          </p:cNvPr>
          <p:cNvSpPr/>
          <p:nvPr/>
        </p:nvSpPr>
        <p:spPr>
          <a:xfrm>
            <a:off x="6096000" y="3429001"/>
            <a:ext cx="460395" cy="369332"/>
          </a:xfrm>
          <a:prstGeom prst="down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cxnSp>
        <p:nvCxnSpPr>
          <p:cNvPr id="35" name="Connettore diritto 34">
            <a:extLst>
              <a:ext uri="{FF2B5EF4-FFF2-40B4-BE49-F238E27FC236}">
                <a16:creationId xmlns:a16="http://schemas.microsoft.com/office/drawing/2014/main" id="{24FF33C8-2435-73C6-B960-D38D9123809B}"/>
              </a:ext>
            </a:extLst>
          </p:cNvPr>
          <p:cNvCxnSpPr/>
          <p:nvPr/>
        </p:nvCxnSpPr>
        <p:spPr>
          <a:xfrm>
            <a:off x="1517707" y="3370659"/>
            <a:ext cx="915658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6" name="CasellaDiTesto 35">
            <a:extLst>
              <a:ext uri="{FF2B5EF4-FFF2-40B4-BE49-F238E27FC236}">
                <a16:creationId xmlns:a16="http://schemas.microsoft.com/office/drawing/2014/main" id="{76F022A0-7197-B128-65E4-0D4653631357}"/>
              </a:ext>
            </a:extLst>
          </p:cNvPr>
          <p:cNvSpPr txBox="1"/>
          <p:nvPr/>
        </p:nvSpPr>
        <p:spPr>
          <a:xfrm>
            <a:off x="3267263" y="3856674"/>
            <a:ext cx="6700312" cy="36933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r>
              <a:rPr lang="it-IT" dirty="0"/>
              <a:t>BARRIERS, INEQUALITIES IN ACCESS AND IN QUALITY CARE</a:t>
            </a:r>
          </a:p>
        </p:txBody>
      </p:sp>
      <p:pic>
        <p:nvPicPr>
          <p:cNvPr id="41" name="Elemento grafico 40" descr="Post-it con riempimento a tinta unita">
            <a:extLst>
              <a:ext uri="{FF2B5EF4-FFF2-40B4-BE49-F238E27FC236}">
                <a16:creationId xmlns:a16="http://schemas.microsoft.com/office/drawing/2014/main" id="{ADB6A19B-80CB-4747-D8ED-BC1430F822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663889" y="4520474"/>
            <a:ext cx="506959" cy="506959"/>
          </a:xfrm>
          <a:prstGeom prst="rect">
            <a:avLst/>
          </a:prstGeom>
          <a:effectLst>
            <a:glow rad="101600">
              <a:srgbClr val="FFC000">
                <a:alpha val="60000"/>
              </a:srgbClr>
            </a:glow>
          </a:effectLst>
        </p:spPr>
      </p:pic>
      <p:sp>
        <p:nvSpPr>
          <p:cNvPr id="42" name="CasellaDiTesto 41">
            <a:extLst>
              <a:ext uri="{FF2B5EF4-FFF2-40B4-BE49-F238E27FC236}">
                <a16:creationId xmlns:a16="http://schemas.microsoft.com/office/drawing/2014/main" id="{55D4A67A-A7A5-9D5F-2365-2DBD7A4F11F1}"/>
              </a:ext>
            </a:extLst>
          </p:cNvPr>
          <p:cNvSpPr txBox="1"/>
          <p:nvPr/>
        </p:nvSpPr>
        <p:spPr>
          <a:xfrm>
            <a:off x="7268901" y="4653487"/>
            <a:ext cx="480349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RECOMMENDATION: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it-IT" dirty="0" err="1"/>
              <a:t>Continuous</a:t>
            </a:r>
            <a:r>
              <a:rPr lang="it-IT" dirty="0"/>
              <a:t> data </a:t>
            </a:r>
            <a:r>
              <a:rPr lang="it-IT" dirty="0" err="1"/>
              <a:t>updating</a:t>
            </a:r>
            <a:r>
              <a:rPr lang="it-IT" dirty="0"/>
              <a:t> (</a:t>
            </a:r>
            <a:r>
              <a:rPr lang="it-IT" dirty="0" err="1"/>
              <a:t>indicators</a:t>
            </a:r>
            <a:r>
              <a:rPr lang="it-IT" dirty="0"/>
              <a:t>).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it-IT" dirty="0"/>
              <a:t>Focus on </a:t>
            </a:r>
            <a:r>
              <a:rPr lang="it-IT" dirty="0" err="1"/>
              <a:t>effective</a:t>
            </a:r>
            <a:r>
              <a:rPr lang="it-IT" dirty="0"/>
              <a:t> action on </a:t>
            </a:r>
            <a:r>
              <a:rPr lang="it-IT" dirty="0" err="1"/>
              <a:t>causes</a:t>
            </a:r>
            <a:r>
              <a:rPr lang="it-IT" dirty="0"/>
              <a:t> </a:t>
            </a:r>
            <a:r>
              <a:rPr lang="it-IT" dirty="0" err="1"/>
              <a:t>rather</a:t>
            </a:r>
            <a:r>
              <a:rPr lang="it-IT" dirty="0"/>
              <a:t> </a:t>
            </a:r>
            <a:r>
              <a:rPr lang="it-IT" dirty="0" err="1"/>
              <a:t>process</a:t>
            </a:r>
            <a:r>
              <a:rPr lang="it-IT" dirty="0"/>
              <a:t> targets (policy, </a:t>
            </a:r>
            <a:r>
              <a:rPr lang="it-IT" dirty="0" err="1"/>
              <a:t>initiatives</a:t>
            </a:r>
            <a:r>
              <a:rPr lang="it-IT" dirty="0"/>
              <a:t>).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it-IT" dirty="0"/>
              <a:t>Stakeholder partnership.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it-IT" dirty="0" err="1"/>
              <a:t>Dissemination</a:t>
            </a:r>
            <a:r>
              <a:rPr lang="it-IT" dirty="0"/>
              <a:t>, staff training.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it-IT" dirty="0"/>
              <a:t> </a:t>
            </a:r>
            <a:r>
              <a:rPr lang="it-IT" dirty="0" err="1"/>
              <a:t>Awareness</a:t>
            </a:r>
            <a:r>
              <a:rPr lang="it-IT" dirty="0"/>
              <a:t> </a:t>
            </a:r>
            <a:r>
              <a:rPr lang="it-IT" dirty="0" err="1"/>
              <a:t>campaigns</a:t>
            </a:r>
            <a:r>
              <a:rPr lang="it-IT" dirty="0"/>
              <a:t> (media, community)</a:t>
            </a:r>
          </a:p>
        </p:txBody>
      </p:sp>
      <p:sp>
        <p:nvSpPr>
          <p:cNvPr id="46" name="CasellaDiTesto 45">
            <a:extLst>
              <a:ext uri="{FF2B5EF4-FFF2-40B4-BE49-F238E27FC236}">
                <a16:creationId xmlns:a16="http://schemas.microsoft.com/office/drawing/2014/main" id="{073F9792-F135-0B26-4C84-768B4B6F0A9D}"/>
              </a:ext>
            </a:extLst>
          </p:cNvPr>
          <p:cNvSpPr txBox="1"/>
          <p:nvPr/>
        </p:nvSpPr>
        <p:spPr>
          <a:xfrm>
            <a:off x="1147313" y="4572987"/>
            <a:ext cx="589655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/>
              <a:t>POLICIES / INITIATIVES</a:t>
            </a:r>
            <a:r>
              <a:rPr lang="it-IT" dirty="0"/>
              <a:t>:</a:t>
            </a:r>
          </a:p>
          <a:p>
            <a:endParaRPr lang="it-IT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it-IT" b="1" dirty="0"/>
              <a:t>ACTION ON CAUSES</a:t>
            </a:r>
            <a:r>
              <a:rPr lang="it-IT" dirty="0"/>
              <a:t>: (</a:t>
            </a:r>
            <a:r>
              <a:rPr lang="it-IT" dirty="0" err="1"/>
              <a:t>Marmot</a:t>
            </a:r>
            <a:r>
              <a:rPr lang="it-IT" dirty="0"/>
              <a:t>, M. , 2010, 2020)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it-IT" b="1" dirty="0"/>
              <a:t>ANALYSIS INDICATORS</a:t>
            </a:r>
            <a:r>
              <a:rPr lang="it-IT" dirty="0"/>
              <a:t>: </a:t>
            </a:r>
            <a:r>
              <a:rPr lang="en-GB" dirty="0"/>
              <a:t>DHSC, </a:t>
            </a:r>
            <a:r>
              <a:rPr lang="en-GB" i="1" dirty="0"/>
              <a:t>Public Health Outcomes Framework </a:t>
            </a:r>
            <a:r>
              <a:rPr lang="en-GB" dirty="0"/>
              <a:t>(PHOF) (2012 and updates) </a:t>
            </a:r>
            <a:endParaRPr lang="it-IT" dirty="0"/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it-IT" b="1" dirty="0"/>
              <a:t>GUIDANCE</a:t>
            </a:r>
            <a:r>
              <a:rPr lang="it-IT" dirty="0"/>
              <a:t>: NICE </a:t>
            </a:r>
            <a:r>
              <a:rPr lang="it-IT" dirty="0" err="1"/>
              <a:t>Guidelines</a:t>
            </a:r>
            <a:r>
              <a:rPr lang="it-IT" dirty="0"/>
              <a:t>; 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it-IT" b="1" dirty="0"/>
              <a:t>STRATEGY</a:t>
            </a:r>
            <a:r>
              <a:rPr lang="it-IT" dirty="0"/>
              <a:t>: NHS </a:t>
            </a:r>
            <a:r>
              <a:rPr lang="it-IT" i="1" dirty="0"/>
              <a:t>Long-</a:t>
            </a:r>
            <a:r>
              <a:rPr lang="it-IT" i="1" dirty="0" err="1"/>
              <a:t>term</a:t>
            </a:r>
            <a:r>
              <a:rPr lang="it-IT" i="1" dirty="0"/>
              <a:t> Plan </a:t>
            </a:r>
            <a:r>
              <a:rPr lang="it-IT" dirty="0"/>
              <a:t>(2019)</a:t>
            </a:r>
          </a:p>
        </p:txBody>
      </p:sp>
      <p:pic>
        <p:nvPicPr>
          <p:cNvPr id="50" name="Elemento grafico 49" descr="Libro chiuso contorno">
            <a:extLst>
              <a:ext uri="{FF2B5EF4-FFF2-40B4-BE49-F238E27FC236}">
                <a16:creationId xmlns:a16="http://schemas.microsoft.com/office/drawing/2014/main" id="{2653B676-C576-7B80-A313-922628E43CB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81425" y="4653487"/>
            <a:ext cx="538903" cy="538903"/>
          </a:xfrm>
          <a:prstGeom prst="rect">
            <a:avLst/>
          </a:prstGeom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3631843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A7D18BEB-0A57-D124-9C36-96355878E2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02971"/>
          </a:xfrm>
        </p:spPr>
        <p:txBody>
          <a:bodyPr>
            <a:normAutofit/>
          </a:bodyPr>
          <a:lstStyle/>
          <a:p>
            <a:pPr algn="ctr"/>
            <a:r>
              <a:rPr lang="it-IT" sz="1800" b="1" dirty="0"/>
              <a:t>CONCLUSIONS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1625301F-B077-21D1-D9A1-4E37FBCF73F7}"/>
              </a:ext>
            </a:extLst>
          </p:cNvPr>
          <p:cNvSpPr txBox="1"/>
          <p:nvPr/>
        </p:nvSpPr>
        <p:spPr>
          <a:xfrm>
            <a:off x="743235" y="768096"/>
            <a:ext cx="10515600" cy="5627631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600" dirty="0"/>
              <a:t>In the </a:t>
            </a:r>
            <a:r>
              <a:rPr lang="it-IT" sz="1600" i="1" dirty="0"/>
              <a:t>17 </a:t>
            </a:r>
            <a:r>
              <a:rPr lang="it-IT" sz="1600" i="1" dirty="0" err="1"/>
              <a:t>Sustainable</a:t>
            </a:r>
            <a:r>
              <a:rPr lang="it-IT" sz="1600" i="1" dirty="0"/>
              <a:t> Development Goals (SDG), </a:t>
            </a:r>
            <a:r>
              <a:rPr lang="it-IT" sz="1600" dirty="0"/>
              <a:t>the concepts of Health and </a:t>
            </a:r>
            <a:r>
              <a:rPr lang="it-IT" sz="1600" dirty="0" err="1"/>
              <a:t>Wellbeing</a:t>
            </a:r>
            <a:r>
              <a:rPr lang="it-IT" sz="1600" dirty="0"/>
              <a:t> are </a:t>
            </a:r>
            <a:r>
              <a:rPr lang="it-IT" sz="1600" dirty="0" err="1"/>
              <a:t>addressed</a:t>
            </a:r>
            <a:r>
              <a:rPr lang="it-IT" sz="1600" dirty="0"/>
              <a:t> to «</a:t>
            </a:r>
            <a:r>
              <a:rPr lang="it-IT" sz="1600" dirty="0" err="1"/>
              <a:t>all</a:t>
            </a:r>
            <a:r>
              <a:rPr lang="it-IT" sz="1600" dirty="0"/>
              <a:t> people </a:t>
            </a:r>
            <a:r>
              <a:rPr lang="it-IT" sz="1600" dirty="0" err="1"/>
              <a:t>at</a:t>
            </a:r>
            <a:r>
              <a:rPr lang="it-IT" sz="1600" dirty="0"/>
              <a:t> </a:t>
            </a:r>
            <a:r>
              <a:rPr lang="it-IT" sz="1600" dirty="0" err="1"/>
              <a:t>all</a:t>
            </a:r>
            <a:r>
              <a:rPr lang="it-IT" sz="1600" dirty="0"/>
              <a:t> ages» (UN, 2015) and are </a:t>
            </a:r>
            <a:r>
              <a:rPr lang="it-IT" sz="1600" dirty="0" err="1"/>
              <a:t>linked</a:t>
            </a:r>
            <a:r>
              <a:rPr lang="it-IT" sz="1600" dirty="0"/>
              <a:t> to the concept of </a:t>
            </a:r>
            <a:r>
              <a:rPr lang="it-IT" sz="1600" dirty="0" err="1"/>
              <a:t>Sustainability</a:t>
            </a:r>
            <a:r>
              <a:rPr lang="it-IT" sz="1600" dirty="0"/>
              <a:t>.</a:t>
            </a: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600" dirty="0"/>
              <a:t>The </a:t>
            </a:r>
            <a:r>
              <a:rPr lang="it-IT" sz="1600" dirty="0" err="1"/>
              <a:t>three</a:t>
            </a:r>
            <a:r>
              <a:rPr lang="it-IT" sz="1600" dirty="0"/>
              <a:t> key </a:t>
            </a:r>
            <a:r>
              <a:rPr lang="it-IT" sz="1600" dirty="0" err="1"/>
              <a:t>aspect</a:t>
            </a:r>
            <a:r>
              <a:rPr lang="it-IT" sz="1600" dirty="0"/>
              <a:t> are </a:t>
            </a:r>
            <a:r>
              <a:rPr lang="it-IT" sz="1600" dirty="0" err="1"/>
              <a:t>integrated</a:t>
            </a:r>
            <a:r>
              <a:rPr lang="it-IT" sz="1600" dirty="0"/>
              <a:t> in the SDG Goal 3 ‘Good Health and </a:t>
            </a:r>
            <a:r>
              <a:rPr lang="it-IT" sz="1600" dirty="0" err="1"/>
              <a:t>Well-being</a:t>
            </a:r>
            <a:r>
              <a:rPr lang="it-IT" sz="1600" dirty="0"/>
              <a:t>’ and </a:t>
            </a:r>
            <a:r>
              <a:rPr lang="it-IT" sz="1600" dirty="0" err="1"/>
              <a:t>influence</a:t>
            </a:r>
            <a:r>
              <a:rPr lang="it-IT" sz="1600" dirty="0"/>
              <a:t> the national policies </a:t>
            </a:r>
            <a:r>
              <a:rPr lang="it-IT" sz="1600" dirty="0" err="1"/>
              <a:t>about</a:t>
            </a:r>
            <a:r>
              <a:rPr lang="it-IT" sz="1600" dirty="0"/>
              <a:t> Health and Social care. </a:t>
            </a: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600" dirty="0"/>
              <a:t>In practice, service and delivery are </a:t>
            </a:r>
            <a:r>
              <a:rPr lang="it-IT" sz="1600" dirty="0" err="1"/>
              <a:t>affected</a:t>
            </a:r>
            <a:r>
              <a:rPr lang="it-IT" sz="1600" dirty="0"/>
              <a:t> by models (</a:t>
            </a:r>
            <a:r>
              <a:rPr lang="it-IT" sz="1600" dirty="0" err="1"/>
              <a:t>Biopsychological</a:t>
            </a:r>
            <a:r>
              <a:rPr lang="it-IT" sz="1600" dirty="0"/>
              <a:t> model, </a:t>
            </a:r>
            <a:r>
              <a:rPr lang="it-IT" sz="1600" dirty="0" err="1"/>
              <a:t>Ecological</a:t>
            </a:r>
            <a:r>
              <a:rPr lang="it-IT" sz="1600" dirty="0"/>
              <a:t> Model and </a:t>
            </a:r>
            <a:r>
              <a:rPr lang="it-IT" sz="1600" dirty="0" err="1"/>
              <a:t>Holistic</a:t>
            </a:r>
            <a:r>
              <a:rPr lang="it-IT" sz="1600" dirty="0"/>
              <a:t> Model) with </a:t>
            </a:r>
            <a:r>
              <a:rPr lang="it-IT" sz="1600" dirty="0" err="1"/>
              <a:t>different</a:t>
            </a:r>
            <a:r>
              <a:rPr lang="it-IT" sz="1600" dirty="0"/>
              <a:t> </a:t>
            </a:r>
            <a:r>
              <a:rPr lang="it-IT" sz="1600" dirty="0" err="1"/>
              <a:t>outcomes</a:t>
            </a:r>
            <a:r>
              <a:rPr lang="it-IT" sz="1600" dirty="0"/>
              <a:t>.</a:t>
            </a: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600" dirty="0"/>
              <a:t>By the </a:t>
            </a:r>
            <a:r>
              <a:rPr lang="it-IT" sz="1600" dirty="0" err="1"/>
              <a:t>political</a:t>
            </a:r>
            <a:r>
              <a:rPr lang="it-IT" sz="1600" dirty="0"/>
              <a:t> point of </a:t>
            </a:r>
            <a:r>
              <a:rPr lang="it-IT" sz="1600" dirty="0" err="1"/>
              <a:t>view</a:t>
            </a:r>
            <a:r>
              <a:rPr lang="it-IT" sz="1600" dirty="0"/>
              <a:t>, the </a:t>
            </a:r>
            <a:r>
              <a:rPr lang="it-IT" sz="1600" dirty="0" err="1"/>
              <a:t>implementation</a:t>
            </a:r>
            <a:r>
              <a:rPr lang="it-IT" sz="1600" dirty="0"/>
              <a:t> of the SDG Goal 3 in the international and national policy and governance </a:t>
            </a:r>
            <a:r>
              <a:rPr lang="it-IT" sz="1600" dirty="0" err="1"/>
              <a:t>requires</a:t>
            </a:r>
            <a:r>
              <a:rPr lang="it-IT" sz="1600" dirty="0"/>
              <a:t> </a:t>
            </a:r>
            <a:r>
              <a:rPr lang="it-IT" sz="1600" dirty="0" err="1"/>
              <a:t>improvement</a:t>
            </a:r>
            <a:r>
              <a:rPr lang="it-IT" sz="1600" dirty="0"/>
              <a:t>.</a:t>
            </a: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600" dirty="0"/>
              <a:t>For </a:t>
            </a:r>
            <a:r>
              <a:rPr lang="it-IT" sz="1600" dirty="0" err="1"/>
              <a:t>example</a:t>
            </a:r>
            <a:r>
              <a:rPr lang="it-IT" sz="1600" dirty="0"/>
              <a:t>, the </a:t>
            </a:r>
            <a:r>
              <a:rPr lang="it-IT" sz="1600" dirty="0" err="1"/>
              <a:t>current</a:t>
            </a:r>
            <a:r>
              <a:rPr lang="it-IT" sz="1600" dirty="0"/>
              <a:t> ‘</a:t>
            </a:r>
            <a:r>
              <a:rPr lang="it-IT" sz="1600" dirty="0" err="1"/>
              <a:t>Maternal</a:t>
            </a:r>
            <a:r>
              <a:rPr lang="it-IT" sz="1600" dirty="0"/>
              <a:t> </a:t>
            </a:r>
            <a:r>
              <a:rPr lang="it-IT" sz="1600" dirty="0" err="1"/>
              <a:t>Vaccination</a:t>
            </a:r>
            <a:r>
              <a:rPr lang="it-IT" sz="1600" dirty="0"/>
              <a:t> </a:t>
            </a:r>
            <a:r>
              <a:rPr lang="it-IT" sz="1600" dirty="0" err="1"/>
              <a:t>Campaign</a:t>
            </a:r>
            <a:r>
              <a:rPr lang="it-IT" sz="1600" dirty="0"/>
              <a:t> and </a:t>
            </a:r>
            <a:r>
              <a:rPr lang="it-IT" sz="1600" dirty="0" err="1"/>
              <a:t>Programme</a:t>
            </a:r>
            <a:r>
              <a:rPr lang="it-IT" sz="1600" dirty="0"/>
              <a:t>’ (</a:t>
            </a:r>
            <a:r>
              <a:rPr lang="it-IT" sz="1600" dirty="0" err="1"/>
              <a:t>Sept</a:t>
            </a:r>
            <a:r>
              <a:rPr lang="it-IT" sz="1600" dirty="0"/>
              <a:t>. 2025-March 2026) follows the  SDG Goal 3, and highlights the </a:t>
            </a:r>
            <a:r>
              <a:rPr lang="it-IT" sz="1600" dirty="0" err="1"/>
              <a:t>integration</a:t>
            </a:r>
            <a:r>
              <a:rPr lang="it-IT" sz="1600" dirty="0"/>
              <a:t> </a:t>
            </a:r>
            <a:r>
              <a:rPr lang="it-IT" sz="1600" dirty="0" err="1"/>
              <a:t>among</a:t>
            </a:r>
            <a:r>
              <a:rPr lang="it-IT" sz="1600" dirty="0"/>
              <a:t> Health, </a:t>
            </a:r>
            <a:r>
              <a:rPr lang="it-IT" sz="1600" dirty="0" err="1"/>
              <a:t>Wellbeing</a:t>
            </a:r>
            <a:r>
              <a:rPr lang="it-IT" sz="1600" dirty="0"/>
              <a:t> and </a:t>
            </a:r>
            <a:r>
              <a:rPr lang="it-IT" sz="1600" dirty="0" err="1"/>
              <a:t>Sustainability</a:t>
            </a:r>
            <a:r>
              <a:rPr lang="it-IT" sz="1600" dirty="0"/>
              <a:t>. </a:t>
            </a:r>
            <a:r>
              <a:rPr lang="it-IT" sz="1600" dirty="0" err="1"/>
              <a:t>It</a:t>
            </a:r>
            <a:r>
              <a:rPr lang="it-IT" sz="1600" dirty="0"/>
              <a:t>  </a:t>
            </a:r>
            <a:r>
              <a:rPr lang="it-IT" sz="1600" dirty="0" err="1"/>
              <a:t>tries</a:t>
            </a:r>
            <a:r>
              <a:rPr lang="it-IT" sz="1600" dirty="0"/>
              <a:t> to </a:t>
            </a:r>
            <a:r>
              <a:rPr lang="it-IT" sz="1600" dirty="0" err="1"/>
              <a:t>overcome</a:t>
            </a:r>
            <a:r>
              <a:rPr lang="it-IT" sz="1600" dirty="0"/>
              <a:t> the </a:t>
            </a:r>
            <a:r>
              <a:rPr lang="it-IT" sz="1600" dirty="0" err="1"/>
              <a:t>people’s</a:t>
            </a:r>
            <a:r>
              <a:rPr lang="it-IT" sz="1600" dirty="0"/>
              <a:t> </a:t>
            </a:r>
            <a:r>
              <a:rPr lang="it-IT" sz="1600" dirty="0" err="1"/>
              <a:t>resistance</a:t>
            </a:r>
            <a:r>
              <a:rPr lang="it-IT" sz="1600" dirty="0"/>
              <a:t> (Health </a:t>
            </a:r>
            <a:r>
              <a:rPr lang="it-IT" sz="1600" dirty="0" err="1"/>
              <a:t>Belief</a:t>
            </a:r>
            <a:r>
              <a:rPr lang="it-IT" sz="1600" dirty="0"/>
              <a:t> Model), </a:t>
            </a:r>
            <a:r>
              <a:rPr lang="it-IT" sz="1600" dirty="0" err="1"/>
              <a:t>providing</a:t>
            </a:r>
            <a:r>
              <a:rPr lang="it-IT" sz="1600" dirty="0"/>
              <a:t> information and making </a:t>
            </a:r>
            <a:r>
              <a:rPr lang="it-IT" sz="1600" dirty="0" err="1"/>
              <a:t>vaccination</a:t>
            </a:r>
            <a:r>
              <a:rPr lang="it-IT" sz="1600" dirty="0"/>
              <a:t> </a:t>
            </a:r>
            <a:r>
              <a:rPr lang="it-IT" sz="1600" dirty="0" err="1"/>
              <a:t>as</a:t>
            </a:r>
            <a:r>
              <a:rPr lang="it-IT" sz="1600" dirty="0"/>
              <a:t> easy </a:t>
            </a:r>
            <a:r>
              <a:rPr lang="it-IT" sz="1600" dirty="0" err="1"/>
              <a:t>as</a:t>
            </a:r>
            <a:r>
              <a:rPr lang="it-IT" sz="1600" dirty="0"/>
              <a:t> possibile. </a:t>
            </a: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it-IT" sz="1600" dirty="0" err="1"/>
              <a:t>However</a:t>
            </a:r>
            <a:r>
              <a:rPr lang="it-IT" sz="1600" dirty="0"/>
              <a:t>, </a:t>
            </a:r>
            <a:r>
              <a:rPr lang="it-IT" sz="1600" dirty="0" err="1"/>
              <a:t>barriers</a:t>
            </a:r>
            <a:r>
              <a:rPr lang="it-IT" sz="1600" dirty="0"/>
              <a:t> and </a:t>
            </a:r>
            <a:r>
              <a:rPr lang="it-IT" sz="1600" dirty="0" err="1"/>
              <a:t>inequalities</a:t>
            </a:r>
            <a:r>
              <a:rPr lang="it-IT" sz="1600" dirty="0"/>
              <a:t> (</a:t>
            </a:r>
            <a:r>
              <a:rPr lang="it-IT" sz="1600" dirty="0" err="1"/>
              <a:t>Dahlgren</a:t>
            </a:r>
            <a:r>
              <a:rPr lang="it-IT" sz="1600" dirty="0"/>
              <a:t> and Whitehead, 1991; </a:t>
            </a:r>
            <a:r>
              <a:rPr lang="it-IT" sz="1600" dirty="0" err="1"/>
              <a:t>Marmot</a:t>
            </a:r>
            <a:r>
              <a:rPr lang="it-IT" sz="1600" dirty="0"/>
              <a:t>, M. 2010; 2020 and WHO, 2023) </a:t>
            </a:r>
            <a:r>
              <a:rPr lang="it-IT" sz="1600" dirty="0" err="1"/>
              <a:t>still</a:t>
            </a:r>
            <a:r>
              <a:rPr lang="it-IT" sz="1600" dirty="0"/>
              <a:t> </a:t>
            </a:r>
            <a:r>
              <a:rPr lang="it-IT" sz="1600" dirty="0" err="1"/>
              <a:t>limit</a:t>
            </a:r>
            <a:r>
              <a:rPr lang="it-IT" sz="1600" dirty="0"/>
              <a:t> the concrete achievement of equity in the access and in the </a:t>
            </a:r>
            <a:r>
              <a:rPr lang="it-IT" sz="1600" dirty="0" err="1"/>
              <a:t>quality</a:t>
            </a:r>
            <a:r>
              <a:rPr lang="it-IT" sz="1600" dirty="0"/>
              <a:t> care (SDG Goal 3, 2015). </a:t>
            </a:r>
          </a:p>
        </p:txBody>
      </p:sp>
    </p:spTree>
    <p:extLst>
      <p:ext uri="{BB962C8B-B14F-4D97-AF65-F5344CB8AC3E}">
        <p14:creationId xmlns:p14="http://schemas.microsoft.com/office/powerpoint/2010/main" val="42014864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>
            <a:extLst>
              <a:ext uri="{FF2B5EF4-FFF2-40B4-BE49-F238E27FC236}">
                <a16:creationId xmlns:a16="http://schemas.microsoft.com/office/drawing/2014/main" id="{3E3A9E1F-FCF2-EA1E-5488-F1582C299E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02971"/>
          </a:xfrm>
        </p:spPr>
        <p:txBody>
          <a:bodyPr>
            <a:normAutofit/>
          </a:bodyPr>
          <a:lstStyle/>
          <a:p>
            <a:r>
              <a:rPr lang="it-IT" sz="2000" b="1" dirty="0"/>
              <a:t>REFERENCES </a:t>
            </a:r>
          </a:p>
        </p:txBody>
      </p:sp>
      <p:sp>
        <p:nvSpPr>
          <p:cNvPr id="3" name="CasellaDiTesto 2">
            <a:extLst>
              <a:ext uri="{FF2B5EF4-FFF2-40B4-BE49-F238E27FC236}">
                <a16:creationId xmlns:a16="http://schemas.microsoft.com/office/drawing/2014/main" id="{CBB57EFB-E32E-1582-1926-450F05247A57}"/>
              </a:ext>
            </a:extLst>
          </p:cNvPr>
          <p:cNvSpPr txBox="1"/>
          <p:nvPr/>
        </p:nvSpPr>
        <p:spPr>
          <a:xfrm>
            <a:off x="146957" y="768096"/>
            <a:ext cx="11348357" cy="5119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GB" sz="1600" dirty="0"/>
              <a:t>Bartolini, G. (2021) ‘The failure of ‘core capacities’ under the who international health regulations’, </a:t>
            </a:r>
            <a:r>
              <a:rPr lang="en-GB" sz="1600" i="1" dirty="0"/>
              <a:t>International and Comparative Law Quarterly,</a:t>
            </a:r>
            <a:r>
              <a:rPr lang="en-GB" sz="1600" dirty="0"/>
              <a:t> 2021;70(1):233-250. doi:10.1017/S0020589320000470. Available at: </a:t>
            </a:r>
            <a:r>
              <a:rPr lang="en-GB" sz="1600" u="sng" dirty="0">
                <a:hlinkClick r:id="rId2"/>
              </a:rPr>
              <a:t>https://www.cambridge.org/core/journals/international-and-comparative-law-quarterly/article/failure-of-core-capacities-under-the-who-international-health-regulations/D00B890119F5145D8E41731F3D912744</a:t>
            </a:r>
            <a:r>
              <a:rPr lang="en-GB" sz="1600" dirty="0"/>
              <a:t> (Accessed:10 October 2025).</a:t>
            </a:r>
            <a:endParaRPr lang="it-IT" sz="1600" dirty="0"/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GB" sz="1600" dirty="0"/>
              <a:t>Costanza, R. </a:t>
            </a:r>
            <a:r>
              <a:rPr lang="en-GB" sz="1600" i="1" dirty="0"/>
              <a:t>et al.</a:t>
            </a:r>
            <a:r>
              <a:rPr lang="en-GB" sz="1600" dirty="0"/>
              <a:t> (2016) ‘Modelling and measuring sustainable wellbeing in connection with the UN Sustainable Development Goals’, </a:t>
            </a:r>
            <a:r>
              <a:rPr lang="en-GB" sz="1600" i="1" dirty="0"/>
              <a:t>Ecological Economics</a:t>
            </a:r>
            <a:r>
              <a:rPr lang="en-GB" sz="1600" dirty="0"/>
              <a:t>, 130 (October 2016), pp. 350-355. </a:t>
            </a:r>
            <a:r>
              <a:rPr lang="en-GB" sz="1600" u="sng" dirty="0">
                <a:hlinkClick r:id="rId3" tooltip="Persistent link using digital object identifier"/>
              </a:rPr>
              <a:t>https://doi.org/10.1016/j.ecolecon.2016.07.009</a:t>
            </a:r>
            <a:r>
              <a:rPr lang="en-GB" sz="1600" u="sng" dirty="0"/>
              <a:t> </a:t>
            </a:r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GB" sz="1600" dirty="0"/>
              <a:t>Department of Health and Social Care (2025) ‘Stay Strong Get Vaccinated Maternity Campaign’, </a:t>
            </a:r>
            <a:r>
              <a:rPr lang="en-GB" sz="1600" i="1" dirty="0"/>
              <a:t>Campaigns</a:t>
            </a:r>
            <a:r>
              <a:rPr lang="en-GB" sz="1600" dirty="0"/>
              <a:t>. Available at: </a:t>
            </a:r>
            <a:r>
              <a:rPr lang="en-GB" sz="1600" u="sng" dirty="0">
                <a:hlinkClick r:id="rId4"/>
              </a:rPr>
              <a:t>https://campaignresources.dhsc.gov.uk/campaigns/vaccinations/stay-strong-get-vaccinated/</a:t>
            </a:r>
            <a:r>
              <a:rPr lang="en-GB" sz="1600" dirty="0"/>
              <a:t> (Accessed:10 October 2025).</a:t>
            </a:r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GB" sz="1600" dirty="0"/>
              <a:t>Department of Health &amp; Social Care (2023) Policy paper ‘Global Health Framework: working together towards a healthier world, May 2023’,  </a:t>
            </a:r>
            <a:r>
              <a:rPr lang="en-GB" sz="1600" i="1" dirty="0"/>
              <a:t>Health in developing countries</a:t>
            </a:r>
            <a:r>
              <a:rPr lang="en-GB" sz="1600" dirty="0"/>
              <a:t>. Available at: </a:t>
            </a:r>
            <a:r>
              <a:rPr lang="en-GB" sz="1600" u="sng" dirty="0">
                <a:hlinkClick r:id="rId5"/>
              </a:rPr>
              <a:t>https://www.gov.uk/government/publications/global-health-framework-working-together-towards-a-healthier-world/global-health-framework-working-together-towards-a-healthier-world-may-2023</a:t>
            </a:r>
            <a:r>
              <a:rPr lang="it-IT" sz="1600" dirty="0"/>
              <a:t> </a:t>
            </a:r>
            <a:r>
              <a:rPr lang="en-GB" sz="1600" dirty="0"/>
              <a:t>(Accessed:10 October 2025) </a:t>
            </a:r>
            <a:endParaRPr lang="it-IT" sz="1600" dirty="0"/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GB" sz="1600" dirty="0"/>
              <a:t>Department of Health and Social Care (2022). </a:t>
            </a:r>
            <a:r>
              <a:rPr lang="en-GB" sz="1600" i="1" dirty="0"/>
              <a:t>Health and Care Act </a:t>
            </a:r>
            <a:r>
              <a:rPr lang="en-GB" sz="1600" dirty="0"/>
              <a:t>(2022). Available at: </a:t>
            </a:r>
            <a:r>
              <a:rPr lang="en-GB" sz="1600" u="sng" dirty="0">
                <a:hlinkClick r:id="rId6"/>
              </a:rPr>
              <a:t>https://www.gov.uk/government/collections/health-and-care-act-2022</a:t>
            </a:r>
            <a:r>
              <a:rPr lang="en-GB" sz="1600" dirty="0"/>
              <a:t> (Accessed:10 October 2025).</a:t>
            </a:r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GB" dirty="0"/>
              <a:t>Department of Health and Social Care (2013, 2025). </a:t>
            </a:r>
            <a:r>
              <a:rPr lang="en-GB" i="1" dirty="0"/>
              <a:t>Public Health Outcomes Framework </a:t>
            </a:r>
            <a:r>
              <a:rPr lang="en-GB" dirty="0"/>
              <a:t>(PHOF). Available at: </a:t>
            </a:r>
            <a:r>
              <a:rPr lang="en-GB" u="sng" dirty="0">
                <a:hlinkClick r:id="rId7"/>
              </a:rPr>
              <a:t>https://www.gov.uk/government/collections/public-health-outcomes-framework</a:t>
            </a:r>
            <a:r>
              <a:rPr lang="en-GB" u="sng" dirty="0"/>
              <a:t>(</a:t>
            </a:r>
            <a:r>
              <a:rPr lang="en-GB" dirty="0"/>
              <a:t>Accessed:10 October 2025).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42542102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>
            <a:extLst>
              <a:ext uri="{FF2B5EF4-FFF2-40B4-BE49-F238E27FC236}">
                <a16:creationId xmlns:a16="http://schemas.microsoft.com/office/drawing/2014/main" id="{6F71EDA8-B96F-CDBC-C2E7-7D69FAAFA897}"/>
              </a:ext>
            </a:extLst>
          </p:cNvPr>
          <p:cNvSpPr txBox="1"/>
          <p:nvPr/>
        </p:nvSpPr>
        <p:spPr>
          <a:xfrm>
            <a:off x="289367" y="310243"/>
            <a:ext cx="11434547" cy="5468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GB" sz="1600" dirty="0"/>
              <a:t>Fearon, D. </a:t>
            </a:r>
            <a:r>
              <a:rPr lang="en-GB" sz="1600" i="1" dirty="0"/>
              <a:t>et al</a:t>
            </a:r>
            <a:r>
              <a:rPr lang="en-GB" sz="1600" dirty="0"/>
              <a:t>. (2018)  ‘A philosophical critique of the UK’s National Institute for Health and Care Excellence guideline ‘Palliative care for adults: strong opioids for pain relief’’, </a:t>
            </a:r>
            <a:r>
              <a:rPr lang="en-GB" sz="1600" i="1" dirty="0"/>
              <a:t>British Journal of Pain</a:t>
            </a:r>
            <a:r>
              <a:rPr lang="en-GB" sz="1600" dirty="0"/>
              <a:t> 12(3). </a:t>
            </a:r>
            <a:r>
              <a:rPr lang="en-GB" sz="1600" u="sng" dirty="0">
                <a:hlinkClick r:id="rId2"/>
              </a:rPr>
              <a:t>https://doi.org/10.1177/2049463717753021</a:t>
            </a:r>
            <a:r>
              <a:rPr lang="en-GB" sz="1600" u="sng" dirty="0"/>
              <a:t>  </a:t>
            </a:r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GB" sz="1600" dirty="0"/>
              <a:t>Ernst, E. (2007) ‘Holistic health care?’, </a:t>
            </a:r>
            <a:r>
              <a:rPr lang="en-GB" sz="1600" i="1" dirty="0"/>
              <a:t>Br J Gen </a:t>
            </a:r>
            <a:r>
              <a:rPr lang="en-GB" sz="1600" i="1" dirty="0" err="1"/>
              <a:t>Pract</a:t>
            </a:r>
            <a:r>
              <a:rPr lang="en-GB" sz="1600" dirty="0"/>
              <a:t>. 2007 Feb 1;57(535):162–163. Available at: </a:t>
            </a:r>
            <a:r>
              <a:rPr lang="en-GB" sz="1600" u="sng" dirty="0">
                <a:hlinkClick r:id="rId3"/>
              </a:rPr>
              <a:t>https://pmc.ncbi.nlm.nih.gov/articles/PMC2034187/</a:t>
            </a:r>
            <a:r>
              <a:rPr lang="en-GB" sz="1600" dirty="0"/>
              <a:t>  (Accessed:10 October 2025).</a:t>
            </a:r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GB" sz="1600" dirty="0"/>
              <a:t>Goldblatt, P. (2016) ‘Moving forward monitoring of the social determinants of health in a country: lessons from England 5 years after the Marmot Review’, </a:t>
            </a:r>
            <a:r>
              <a:rPr lang="it-IT" sz="1600" i="1" dirty="0" err="1"/>
              <a:t>Glob</a:t>
            </a:r>
            <a:r>
              <a:rPr lang="it-IT" sz="1600" i="1" dirty="0"/>
              <a:t> Health Action, </a:t>
            </a:r>
            <a:r>
              <a:rPr lang="it-IT" sz="1600" dirty="0"/>
              <a:t>2016 </a:t>
            </a:r>
            <a:r>
              <a:rPr lang="it-IT" sz="1600" dirty="0" err="1"/>
              <a:t>Feb</a:t>
            </a:r>
            <a:r>
              <a:rPr lang="it-IT" sz="1600" dirty="0"/>
              <a:t> 25;9:10.3402/gha.v9.29627. </a:t>
            </a:r>
            <a:r>
              <a:rPr lang="it-IT" sz="1600" dirty="0" err="1"/>
              <a:t>doi</a:t>
            </a:r>
            <a:r>
              <a:rPr lang="it-IT" sz="1600" dirty="0"/>
              <a:t>: </a:t>
            </a:r>
            <a:r>
              <a:rPr lang="it-IT" sz="1600" u="sng" dirty="0">
                <a:hlinkClick r:id="rId4"/>
              </a:rPr>
              <a:t>10.3402/gha.v9.29627</a:t>
            </a:r>
            <a:endParaRPr lang="it-IT" sz="1600" dirty="0"/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GB" sz="1600" dirty="0"/>
              <a:t>Gov.UK (2019) </a:t>
            </a:r>
            <a:r>
              <a:rPr lang="en-GB" sz="1600" i="1" dirty="0"/>
              <a:t>Public Health England Strategy 2020 to 2025. </a:t>
            </a:r>
            <a:r>
              <a:rPr lang="en-GB" sz="1600" dirty="0"/>
              <a:t>Available at: </a:t>
            </a:r>
            <a:r>
              <a:rPr lang="en-GB" sz="1600" u="sng" dirty="0">
                <a:hlinkClick r:id="rId5"/>
              </a:rPr>
              <a:t>https://www.gov.uk/government/publications/phe-strategy-2020-to-2025</a:t>
            </a:r>
            <a:r>
              <a:rPr lang="en-GB" sz="1600" dirty="0"/>
              <a:t>  (Accessed:10 October 2025). </a:t>
            </a:r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GB" sz="1600" dirty="0"/>
              <a:t>Gov. UK (2016) </a:t>
            </a:r>
            <a:r>
              <a:rPr lang="en-GB" sz="1600" i="1" dirty="0"/>
              <a:t>Tobacco and Related Product Regulations </a:t>
            </a:r>
            <a:r>
              <a:rPr lang="en-GB" sz="1600" dirty="0"/>
              <a:t>(2016). Available at: </a:t>
            </a:r>
            <a:r>
              <a:rPr lang="en-GB" sz="1600" u="sng" dirty="0">
                <a:hlinkClick r:id="rId6"/>
              </a:rPr>
              <a:t>https://www.legislation.gov.uk/uksi/2016/507/contents</a:t>
            </a:r>
            <a:r>
              <a:rPr lang="en-GB" sz="1600" dirty="0"/>
              <a:t> (Accessed:10 October 2025).</a:t>
            </a:r>
            <a:endParaRPr lang="en-GB" sz="1600" dirty="0">
              <a:highlight>
                <a:srgbClr val="FFFF00"/>
              </a:highlight>
            </a:endParaRPr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GB" sz="1600" dirty="0"/>
              <a:t>Gov. UK (2010) </a:t>
            </a:r>
            <a:r>
              <a:rPr lang="en-GB" sz="1600" i="1" dirty="0"/>
              <a:t>Equality Act (</a:t>
            </a:r>
            <a:r>
              <a:rPr lang="en-GB" sz="1600" dirty="0"/>
              <a:t>2010). Available at: </a:t>
            </a:r>
            <a:r>
              <a:rPr lang="en-GB" sz="1600" u="sng" dirty="0">
                <a:hlinkClick r:id="rId7"/>
              </a:rPr>
              <a:t>https://www.legislation.gov.uk/ukpga/2010/15/contents</a:t>
            </a:r>
            <a:r>
              <a:rPr lang="en-GB" sz="1600" dirty="0"/>
              <a:t> (Accessed:10 October 2025). </a:t>
            </a:r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GB" sz="1600" dirty="0"/>
              <a:t>Gov. UK (1983) </a:t>
            </a:r>
            <a:r>
              <a:rPr lang="en-GB" sz="1600" i="1" dirty="0"/>
              <a:t>Mental Health Act </a:t>
            </a:r>
            <a:r>
              <a:rPr lang="en-GB" sz="1600" dirty="0"/>
              <a:t>(1983). Available at: </a:t>
            </a:r>
            <a:r>
              <a:rPr lang="en-GB" sz="1600" u="sng" dirty="0">
                <a:hlinkClick r:id="rId8"/>
              </a:rPr>
              <a:t>https://www.legislation.gov.uk/ukpga/1983/20/contents</a:t>
            </a:r>
            <a:r>
              <a:rPr lang="en-GB" sz="1600" dirty="0"/>
              <a:t> (Accessed:10 October 2025).</a:t>
            </a:r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nl-NL" sz="1600" dirty="0"/>
              <a:t>Greer, S. </a:t>
            </a:r>
            <a:r>
              <a:rPr lang="nl-NL" sz="1600" i="1" dirty="0"/>
              <a:t>et al. </a:t>
            </a:r>
            <a:r>
              <a:rPr lang="en-GB" sz="1600" dirty="0"/>
              <a:t>(2022) ‘From Health in All Policies to Health for All Policies’, </a:t>
            </a:r>
            <a:r>
              <a:rPr lang="en-GB" sz="1600" i="1" dirty="0"/>
              <a:t>Lancet Public Health </a:t>
            </a:r>
            <a:r>
              <a:rPr lang="en-GB" sz="1600" dirty="0"/>
              <a:t>(7). Available at: </a:t>
            </a:r>
            <a:r>
              <a:rPr lang="en-GB" sz="1600" u="sng" dirty="0">
                <a:hlinkClick r:id="rId9"/>
              </a:rPr>
              <a:t>https://www.thelancet.com/pdfs/journals/lanpub/PIIS2468-2667(22)00155-4.pdf</a:t>
            </a:r>
            <a:r>
              <a:rPr lang="en-GB" sz="1600" dirty="0"/>
              <a:t> (Accessed:10 October 2025).</a:t>
            </a:r>
            <a:endParaRPr lang="it-IT" sz="1600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914079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sellaDiTesto 2">
            <a:extLst>
              <a:ext uri="{FF2B5EF4-FFF2-40B4-BE49-F238E27FC236}">
                <a16:creationId xmlns:a16="http://schemas.microsoft.com/office/drawing/2014/main" id="{0F4C83BD-2E34-9DA0-521E-4E980117DAD9}"/>
              </a:ext>
            </a:extLst>
          </p:cNvPr>
          <p:cNvSpPr txBox="1"/>
          <p:nvPr/>
        </p:nvSpPr>
        <p:spPr>
          <a:xfrm>
            <a:off x="250268" y="180112"/>
            <a:ext cx="11413671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GB" sz="1600" dirty="0"/>
              <a:t>Henderson, K., </a:t>
            </a:r>
            <a:r>
              <a:rPr lang="en-GB" sz="1600" dirty="0" err="1"/>
              <a:t>Loreau</a:t>
            </a:r>
            <a:r>
              <a:rPr lang="en-GB" sz="1600" dirty="0"/>
              <a:t> M. (2023) ‘A model of Sustainable Development Goals: Challenges and opportunities in promoting human well-being and environmental sustainability’. Available at: </a:t>
            </a:r>
            <a:r>
              <a:rPr lang="en-GB" sz="1600" u="sng" dirty="0">
                <a:hlinkClick r:id="rId2"/>
              </a:rPr>
              <a:t>https://www.sciencedirect.com/science/article/abs/pii/S0304380022002654</a:t>
            </a:r>
            <a:r>
              <a:rPr lang="it-IT" sz="1600" dirty="0"/>
              <a:t> (Accessed:10 October 2025) </a:t>
            </a:r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GB" sz="1600" dirty="0"/>
              <a:t>Marmot, T.</a:t>
            </a:r>
            <a:r>
              <a:rPr lang="en-GB" sz="1600" b="1" dirty="0"/>
              <a:t> </a:t>
            </a:r>
            <a:r>
              <a:rPr lang="en-GB" sz="1600" i="1" dirty="0"/>
              <a:t>et al. </a:t>
            </a:r>
            <a:r>
              <a:rPr lang="en-GB" sz="1600" dirty="0"/>
              <a:t>(2010) </a:t>
            </a:r>
            <a:r>
              <a:rPr lang="en-GB" sz="1600" i="1" dirty="0"/>
              <a:t>Fair society, healthy lives: The Marmot Review</a:t>
            </a:r>
            <a:r>
              <a:rPr lang="en-GB" sz="1600" dirty="0"/>
              <a:t>. Available at: </a:t>
            </a:r>
            <a:r>
              <a:rPr lang="en-GB" sz="1600" u="sng" dirty="0">
                <a:hlinkClick r:id="rId3"/>
              </a:rPr>
              <a:t>https://www.gov.uk/research-for-development-outputs/fair-society-healthy-lives-the-marmot-review-strategic-review-of-health-inequalities-in-england-post-2010</a:t>
            </a:r>
            <a:r>
              <a:rPr lang="en-GB" sz="1600" dirty="0"/>
              <a:t> (Accessed:10 October 2025) </a:t>
            </a:r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GB" sz="1600" dirty="0"/>
              <a:t>Marmot, T</a:t>
            </a:r>
            <a:r>
              <a:rPr lang="en-GB" sz="1600" i="1" dirty="0"/>
              <a:t>.</a:t>
            </a:r>
            <a:r>
              <a:rPr lang="en-GB" sz="1600" b="1" i="1" dirty="0"/>
              <a:t> </a:t>
            </a:r>
            <a:r>
              <a:rPr lang="en-GB" sz="1600" i="1" dirty="0"/>
              <a:t>et al.</a:t>
            </a:r>
            <a:r>
              <a:rPr lang="en-GB" sz="1600" dirty="0"/>
              <a:t> (2020) </a:t>
            </a:r>
            <a:r>
              <a:rPr lang="en-GB" sz="1600" i="1" dirty="0"/>
              <a:t>Health equity in England: The Marmot Review 10 years on </a:t>
            </a:r>
            <a:r>
              <a:rPr lang="en-GB" sz="1600" dirty="0"/>
              <a:t> (2020). Available </a:t>
            </a:r>
            <a:r>
              <a:rPr lang="en-GB" sz="1600" dirty="0" err="1"/>
              <a:t>at:</a:t>
            </a:r>
            <a:r>
              <a:rPr lang="en-GB" sz="1600" u="sng" dirty="0" err="1">
                <a:hlinkClick r:id="rId4"/>
              </a:rPr>
              <a:t>ww.health.org.uk</a:t>
            </a:r>
            <a:r>
              <a:rPr lang="en-GB" sz="1600" u="sng" dirty="0">
                <a:hlinkClick r:id="rId4"/>
              </a:rPr>
              <a:t>/sites/default/files/upload/publications/2020/Health%20Equity%20in%20England_The%20Marmot%20Review%2010%20Years%20On_full%20report.pdf</a:t>
            </a:r>
            <a:r>
              <a:rPr lang="en-GB" sz="1600" dirty="0"/>
              <a:t> (Accessed:10 October 2025).</a:t>
            </a:r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GB" sz="1600" dirty="0"/>
              <a:t>National Health Service – NHS (2025) ‘NHS kicks off flu and COVID jabs to ‘winter-proof’ vulnerable’,  </a:t>
            </a:r>
            <a:r>
              <a:rPr lang="en-GB" sz="1600" i="1" dirty="0"/>
              <a:t>News</a:t>
            </a:r>
            <a:r>
              <a:rPr lang="en-GB" sz="1600" dirty="0"/>
              <a:t>, 1 October. Available at: </a:t>
            </a:r>
            <a:r>
              <a:rPr lang="en-GB" sz="1600" u="sng" dirty="0">
                <a:hlinkClick r:id="rId5"/>
              </a:rPr>
              <a:t>https://www.england.nhs.uk/2025/10/nhs-kicks-off-flu-and-covid-jabs-to-winter-proof-vulnerable/</a:t>
            </a:r>
            <a:r>
              <a:rPr lang="en-GB" sz="1600" dirty="0"/>
              <a:t> (Accessed:10 October 2025).</a:t>
            </a:r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GB" sz="1600" dirty="0"/>
              <a:t>National Health Service – NHS (2019) </a:t>
            </a:r>
            <a:r>
              <a:rPr lang="en-GB" sz="1600" i="1" dirty="0"/>
              <a:t>Long-term plan. </a:t>
            </a:r>
            <a:r>
              <a:rPr lang="en-GB" sz="1600" dirty="0"/>
              <a:t>Available at: </a:t>
            </a:r>
            <a:r>
              <a:rPr lang="en-GB" sz="1600" dirty="0">
                <a:hlinkClick r:id="rId6"/>
              </a:rPr>
              <a:t>https://webarchive.nationalarchives.gov.uk/ukgwa/20230418155402/https:/www.longtermplan.nhs.uk/publication/nhs-long-term-plan/</a:t>
            </a:r>
            <a:r>
              <a:rPr lang="en-GB" sz="1600" dirty="0"/>
              <a:t> (Accessed:10 October 2025).</a:t>
            </a:r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GB" sz="1600" dirty="0"/>
              <a:t>Nassir Ghaemi, S. (2018) ‘The rise and fall of the biopsychosocial model’. </a:t>
            </a:r>
            <a:r>
              <a:rPr lang="en-GB" sz="1600" i="1" dirty="0"/>
              <a:t>The British Journal of Psychiatry</a:t>
            </a:r>
            <a:r>
              <a:rPr lang="en-GB" sz="1600" dirty="0"/>
              <a:t> (195;1). Available at: </a:t>
            </a:r>
            <a:r>
              <a:rPr lang="en-GB" sz="1600" u="sng" dirty="0">
                <a:hlinkClick r:id="rId7"/>
              </a:rPr>
              <a:t>https://www.cambridge.org/core/journals/the-british-journal-of-psychiatry/article/rise-and-fall-of-the-biopsychosocial-model/A31DAA3BED6569F6080A1DF2C1D15A64</a:t>
            </a:r>
            <a:r>
              <a:rPr lang="en-GB" sz="1600" u="sng" dirty="0"/>
              <a:t>(Accessed:10 October 2025) </a:t>
            </a:r>
            <a:r>
              <a:rPr lang="en-GB" sz="1600" dirty="0"/>
              <a:t> </a:t>
            </a:r>
          </a:p>
          <a:p>
            <a:pPr>
              <a:spcBef>
                <a:spcPts val="800"/>
              </a:spcBef>
              <a:spcAft>
                <a:spcPts val="800"/>
              </a:spcAft>
            </a:pPr>
            <a:r>
              <a:rPr lang="en-GB" sz="1600" dirty="0"/>
              <a:t>Nunes A. R. et al. (2016) ‘The importance of an integrating framework for achieving the Sustainable Development Goals: the example of health and well-being’, </a:t>
            </a:r>
            <a:r>
              <a:rPr lang="en-GB" sz="1600" i="1" dirty="0"/>
              <a:t>BMJ Global Health,</a:t>
            </a:r>
            <a:r>
              <a:rPr lang="en-GB" sz="1600" dirty="0"/>
              <a:t> 2016;1:e000068. </a:t>
            </a:r>
            <a:r>
              <a:rPr lang="en-GB" sz="1600" u="sng" dirty="0">
                <a:hlinkClick r:id="rId8"/>
              </a:rPr>
              <a:t>https://doi.org/10.1136/bmjgh-2016-000068</a:t>
            </a:r>
            <a:r>
              <a:rPr lang="it-IT" sz="1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7509492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>
            <a:extLst>
              <a:ext uri="{FF2B5EF4-FFF2-40B4-BE49-F238E27FC236}">
                <a16:creationId xmlns:a16="http://schemas.microsoft.com/office/drawing/2014/main" id="{C1E6D533-7E62-BCC3-F328-0C5E2F7E1603}"/>
              </a:ext>
            </a:extLst>
          </p:cNvPr>
          <p:cNvSpPr txBox="1"/>
          <p:nvPr/>
        </p:nvSpPr>
        <p:spPr>
          <a:xfrm>
            <a:off x="130629" y="0"/>
            <a:ext cx="11688535" cy="7376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GB" sz="1600" dirty="0"/>
              <a:t>Office for National Statistics (2025) ‘</a:t>
            </a:r>
            <a:r>
              <a:rPr lang="en-GB" sz="1600" dirty="0"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Goal 3 - Good Health and Well-Being - U.K. Indicators For The Sustainable Development Goals</a:t>
            </a:r>
            <a:r>
              <a:rPr lang="en-GB" sz="1600" dirty="0"/>
              <a:t>’. Available at: </a:t>
            </a:r>
            <a:r>
              <a:rPr lang="en-GB" sz="1600" u="sng" dirty="0">
                <a:hlinkClick r:id="rId2"/>
              </a:rPr>
              <a:t>https://sdgdata.gov.uk/3</a:t>
            </a:r>
            <a:r>
              <a:rPr lang="en-GB" sz="1600" dirty="0">
                <a:hlinkClick r:id="rId2"/>
              </a:rPr>
              <a:t>/</a:t>
            </a:r>
            <a:r>
              <a:rPr lang="en-GB" sz="1600" dirty="0"/>
              <a:t> (Accessed:10 October 2025).</a:t>
            </a:r>
            <a:endParaRPr lang="it-IT" sz="1600" dirty="0"/>
          </a:p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GB" sz="1600" dirty="0"/>
              <a:t>Sedgwick, P. (2014) ‘Ecological studies: advantages and disadvantages’. </a:t>
            </a:r>
            <a:r>
              <a:rPr lang="en-GB" sz="1600" i="1" dirty="0"/>
              <a:t>The BMJ</a:t>
            </a:r>
            <a:r>
              <a:rPr lang="en-GB" sz="1600" dirty="0"/>
              <a:t> 348(may02 4):g2979. Available at: </a:t>
            </a:r>
            <a:r>
              <a:rPr lang="en-GB" sz="1600" u="sng" dirty="0">
                <a:hlinkClick r:id="rId3"/>
              </a:rPr>
              <a:t>https://www.researchgate.net/publication/264904899_Ecological_studies_Advantages_and_disadvantages</a:t>
            </a:r>
            <a:r>
              <a:rPr lang="en-GB" sz="1600" dirty="0"/>
              <a:t> (Accessed:10 October 2025).</a:t>
            </a:r>
          </a:p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GB" sz="1600" dirty="0"/>
              <a:t>Stein, T. (2025) ‘NHS plan is long on the ‘what’ and short on the ‘how’’, </a:t>
            </a:r>
            <a:r>
              <a:rPr lang="en-GB" sz="1600" i="1" dirty="0"/>
              <a:t>Financial Times</a:t>
            </a:r>
            <a:r>
              <a:rPr lang="en-GB" sz="1600" dirty="0"/>
              <a:t> (4 Jul.). Available at: </a:t>
            </a:r>
            <a:r>
              <a:rPr lang="en-GB" sz="1600" u="sng" dirty="0">
                <a:hlinkClick r:id="rId4"/>
              </a:rPr>
              <a:t>https://www.ft.com/content/eeff0ce1-7f9e-44e1-957f-9e201448ee0b</a:t>
            </a:r>
            <a:r>
              <a:rPr lang="en-GB" sz="1600" dirty="0"/>
              <a:t> (Accessed:10 October 2025).</a:t>
            </a:r>
          </a:p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GB" sz="1600" dirty="0"/>
              <a:t>The </a:t>
            </a:r>
            <a:r>
              <a:rPr lang="en-GB" sz="1600" dirty="0" err="1"/>
              <a:t>King’sFund</a:t>
            </a:r>
            <a:r>
              <a:rPr lang="en-GB" sz="1600" dirty="0"/>
              <a:t> (2023) ‘Independent health care and the NHS’. Available at: </a:t>
            </a:r>
            <a:r>
              <a:rPr lang="en-GB" sz="1600" u="sng" dirty="0">
                <a:hlinkClick r:id="rId5"/>
              </a:rPr>
              <a:t>https://assets.kingsfund.org.uk/f/256914/x/5e4aed4284/independent_health_care_and_nhs_2023.pdf</a:t>
            </a:r>
            <a:r>
              <a:rPr lang="en-GB" sz="1600" dirty="0"/>
              <a:t> (Accessed:10 October 2025).</a:t>
            </a:r>
            <a:endParaRPr lang="it-IT" sz="1600" dirty="0">
              <a:highlight>
                <a:srgbClr val="FFFF00"/>
              </a:highlight>
            </a:endParaRPr>
          </a:p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GB" sz="1600" dirty="0"/>
              <a:t>UK Health Security Agency (2025) ‘National vaccination campaign to protect newborns this winter’, </a:t>
            </a:r>
            <a:r>
              <a:rPr lang="en-GB" sz="1600" i="1" dirty="0"/>
              <a:t>Press release</a:t>
            </a:r>
            <a:r>
              <a:rPr lang="en-GB" sz="1600" dirty="0"/>
              <a:t>, 22 September. Available at: </a:t>
            </a:r>
            <a:r>
              <a:rPr lang="en-GB" sz="1600" u="sng" dirty="0">
                <a:hlinkClick r:id="rId6"/>
              </a:rPr>
              <a:t>https://www.gov.uk/government/news/national-vaccination-campaign-to-protect-newborns-this-winter</a:t>
            </a:r>
            <a:r>
              <a:rPr lang="it-IT" sz="1600" dirty="0"/>
              <a:t> (Accessed:10 October 2025).</a:t>
            </a:r>
          </a:p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GB" sz="1600" dirty="0"/>
              <a:t>United Nations (2015) ‘Sustainable Development Goals’. Available at: </a:t>
            </a:r>
            <a:r>
              <a:rPr lang="en-GB" sz="1600" u="sng" dirty="0">
                <a:hlinkClick r:id="rId7"/>
              </a:rPr>
              <a:t>https://sdgs.un.org/goals</a:t>
            </a:r>
            <a:r>
              <a:rPr lang="it-IT" sz="1600" dirty="0"/>
              <a:t> (Accessed: 9 October 2025).</a:t>
            </a:r>
          </a:p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GB" sz="1600" dirty="0"/>
              <a:t>United Nations (2015) ‘Goals: 3 Ensure healthy lives and promote well-being for all at all ages’. Available at: </a:t>
            </a:r>
            <a:r>
              <a:rPr lang="en-GB" sz="1600" u="sng" dirty="0">
                <a:hlinkClick r:id="rId8"/>
              </a:rPr>
              <a:t>https://sdgs.un.org/goals/goal3</a:t>
            </a:r>
            <a:r>
              <a:rPr lang="it-IT" sz="1600" dirty="0"/>
              <a:t> (Accessed:10 October 2025).</a:t>
            </a:r>
          </a:p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GB" sz="1600" dirty="0"/>
              <a:t>United Nations (2025) </a:t>
            </a:r>
            <a:r>
              <a:rPr lang="en-GB" sz="1600" i="1" dirty="0"/>
              <a:t>The Sustainable Development Goals Report 2025. </a:t>
            </a:r>
            <a:r>
              <a:rPr lang="en-GB" sz="1600" dirty="0"/>
              <a:t>Available at: </a:t>
            </a:r>
            <a:r>
              <a:rPr lang="en-GB" sz="1600" u="sng" dirty="0">
                <a:hlinkClick r:id="rId9"/>
              </a:rPr>
              <a:t>https://unstats.un.org/sdgs/report/2025</a:t>
            </a:r>
            <a:r>
              <a:rPr lang="en-GB" sz="1600" dirty="0">
                <a:hlinkClick r:id="rId9"/>
              </a:rPr>
              <a:t>/</a:t>
            </a:r>
            <a:r>
              <a:rPr lang="en-GB" sz="1600" dirty="0"/>
              <a:t>(Accessed:10 October 2025).</a:t>
            </a:r>
          </a:p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GB" sz="1600" dirty="0"/>
              <a:t>United Nations (2025) ‘Health and Population’. Available at: </a:t>
            </a:r>
            <a:r>
              <a:rPr lang="en-GB" sz="1600" u="sng" dirty="0">
                <a:hlinkClick r:id="rId10"/>
              </a:rPr>
              <a:t>https://sdgs.un.org/topics/health-and-population</a:t>
            </a:r>
            <a:r>
              <a:rPr lang="en-GB" sz="1600" u="sng" dirty="0"/>
              <a:t>(Accessed:10 October 2025).</a:t>
            </a:r>
          </a:p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GB" sz="1600" dirty="0"/>
              <a:t>World Health Organization WHO (1948) ‘Constitution’. Available at: </a:t>
            </a:r>
            <a:r>
              <a:rPr lang="en-GB" sz="1600" u="sng" dirty="0">
                <a:hlinkClick r:id="rId11"/>
              </a:rPr>
              <a:t>https://www.who.int/about/governance/constitution</a:t>
            </a:r>
            <a:r>
              <a:rPr lang="it-IT" sz="1600" dirty="0"/>
              <a:t> (Accessed:10 October 2025).</a:t>
            </a:r>
          </a:p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en-GB" sz="1600" dirty="0"/>
              <a:t>World Health Organization WHO (2005) </a:t>
            </a:r>
            <a:r>
              <a:rPr lang="it-IT" sz="1600" i="1" dirty="0"/>
              <a:t>International Health </a:t>
            </a:r>
            <a:r>
              <a:rPr lang="it-IT" sz="1600" i="1" dirty="0" err="1"/>
              <a:t>Regulations</a:t>
            </a:r>
            <a:r>
              <a:rPr lang="it-IT" sz="1600" i="1" dirty="0"/>
              <a:t>. </a:t>
            </a:r>
            <a:r>
              <a:rPr lang="it-IT" sz="1600" dirty="0"/>
              <a:t>Available at: </a:t>
            </a:r>
            <a:r>
              <a:rPr lang="it-IT" sz="1600" dirty="0">
                <a:hlinkClick r:id="rId12"/>
              </a:rPr>
              <a:t>https://www.who.int/publications/i/item/9789241580496</a:t>
            </a:r>
            <a:r>
              <a:rPr lang="it-IT" sz="1600" dirty="0"/>
              <a:t>(Accessed:11 October 2025). </a:t>
            </a:r>
          </a:p>
          <a:p>
            <a:pPr>
              <a:spcBef>
                <a:spcPts val="400"/>
              </a:spcBef>
              <a:spcAft>
                <a:spcPts val="400"/>
              </a:spcAft>
            </a:pPr>
            <a:r>
              <a:rPr lang="it-IT" sz="1600" dirty="0"/>
              <a:t> </a:t>
            </a:r>
            <a:r>
              <a:rPr lang="en-GB" sz="1600" dirty="0"/>
              <a:t>World Health Organization WHO,</a:t>
            </a:r>
            <a:r>
              <a:rPr lang="en-GB" sz="1600" i="1" dirty="0"/>
              <a:t> </a:t>
            </a:r>
            <a:r>
              <a:rPr lang="it-IT" sz="1600" i="1" dirty="0"/>
              <a:t>Health in </a:t>
            </a:r>
            <a:r>
              <a:rPr lang="it-IT" sz="1600" i="1" dirty="0" err="1"/>
              <a:t>All</a:t>
            </a:r>
            <a:r>
              <a:rPr lang="it-IT" sz="1600" i="1" dirty="0"/>
              <a:t> Policies (</a:t>
            </a:r>
            <a:r>
              <a:rPr lang="it-IT" sz="1600" i="1" dirty="0" err="1"/>
              <a:t>HiAP</a:t>
            </a:r>
            <a:r>
              <a:rPr lang="it-IT" sz="1600" i="1" dirty="0"/>
              <a:t>). </a:t>
            </a:r>
            <a:r>
              <a:rPr lang="it-IT" sz="1600" dirty="0" err="1"/>
              <a:t>Available</a:t>
            </a:r>
            <a:r>
              <a:rPr lang="it-IT" sz="1600" dirty="0"/>
              <a:t> </a:t>
            </a:r>
            <a:r>
              <a:rPr lang="it-IT" sz="1600" dirty="0" err="1"/>
              <a:t>at</a:t>
            </a:r>
            <a:r>
              <a:rPr lang="it-IT" sz="1600" dirty="0"/>
              <a:t>:</a:t>
            </a:r>
            <a:r>
              <a:rPr lang="en-GB" sz="1600" dirty="0"/>
              <a:t> </a:t>
            </a:r>
            <a:r>
              <a:rPr lang="en-GB" sz="1600" dirty="0">
                <a:hlinkClick r:id="rId13"/>
              </a:rPr>
              <a:t>https://www.who.int/activities/promoting-health-in-all-policies-and-intersectoral-action-capacities</a:t>
            </a:r>
            <a:r>
              <a:rPr lang="en-GB" sz="1600" dirty="0"/>
              <a:t> (Accessed:11 October 2025).</a:t>
            </a:r>
            <a:endParaRPr lang="it-IT" sz="1600" dirty="0"/>
          </a:p>
        </p:txBody>
      </p:sp>
    </p:spTree>
    <p:extLst>
      <p:ext uri="{BB962C8B-B14F-4D97-AF65-F5344CB8AC3E}">
        <p14:creationId xmlns:p14="http://schemas.microsoft.com/office/powerpoint/2010/main" val="35128650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0</TotalTime>
  <Words>2733</Words>
  <Application>Microsoft Office PowerPoint</Application>
  <PresentationFormat>Widescreen</PresentationFormat>
  <Paragraphs>233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DengXian</vt:lpstr>
      <vt:lpstr>Aptos</vt:lpstr>
      <vt:lpstr>Aptos Display</vt:lpstr>
      <vt:lpstr>Arial</vt:lpstr>
      <vt:lpstr>Wingdings</vt:lpstr>
      <vt:lpstr>Tema di Office</vt:lpstr>
      <vt:lpstr>PowerPoint Presentation</vt:lpstr>
      <vt:lpstr>INTRODUCTION</vt:lpstr>
      <vt:lpstr>DEFINITIONS AND KEY CONCEPTS </vt:lpstr>
      <vt:lpstr>INTEGRATION</vt:lpstr>
      <vt:lpstr>THEORIES</vt:lpstr>
      <vt:lpstr>POLICY AND GOVERNANCE</vt:lpstr>
      <vt:lpstr>A UK– BASED CASE STUDY: THE MATERNAL VACCINATION PROGRAMME (Sept. 2025- March 2026)</vt:lpstr>
      <vt:lpstr>EQUITY AND ACCESS</vt:lpstr>
      <vt:lpstr>CONCLUSIONS</vt:lpstr>
      <vt:lpstr>REFERENCES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Luana Marangon</dc:creator>
  <cp:lastModifiedBy>E-mail Notice</cp:lastModifiedBy>
  <cp:revision>111</cp:revision>
  <dcterms:created xsi:type="dcterms:W3CDTF">2025-10-02T17:51:07Z</dcterms:created>
  <dcterms:modified xsi:type="dcterms:W3CDTF">2025-10-12T12:00:00Z</dcterms:modified>
</cp:coreProperties>
</file>