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7"/>
  </p:notesMasterIdLst>
  <p:handoutMasterIdLst>
    <p:handoutMasterId r:id="rId38"/>
  </p:handoutMasterIdLst>
  <p:sldIdLst>
    <p:sldId id="256" r:id="rId5"/>
    <p:sldId id="300" r:id="rId6"/>
    <p:sldId id="257" r:id="rId7"/>
    <p:sldId id="308" r:id="rId8"/>
    <p:sldId id="301" r:id="rId9"/>
    <p:sldId id="302" r:id="rId10"/>
    <p:sldId id="303" r:id="rId11"/>
    <p:sldId id="304" r:id="rId12"/>
    <p:sldId id="286" r:id="rId13"/>
    <p:sldId id="258" r:id="rId14"/>
    <p:sldId id="259" r:id="rId15"/>
    <p:sldId id="260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8" r:id="rId24"/>
    <p:sldId id="269" r:id="rId25"/>
    <p:sldId id="270" r:id="rId26"/>
    <p:sldId id="271" r:id="rId27"/>
    <p:sldId id="273" r:id="rId28"/>
    <p:sldId id="274" r:id="rId29"/>
    <p:sldId id="288" r:id="rId30"/>
    <p:sldId id="289" r:id="rId31"/>
    <p:sldId id="305" r:id="rId32"/>
    <p:sldId id="306" r:id="rId33"/>
    <p:sldId id="307" r:id="rId34"/>
    <p:sldId id="309" r:id="rId35"/>
    <p:sldId id="277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47"/>
    <p:restoredTop sz="94694"/>
  </p:normalViewPr>
  <p:slideViewPr>
    <p:cSldViewPr>
      <p:cViewPr varScale="1">
        <p:scale>
          <a:sx n="121" d="100"/>
          <a:sy n="121" d="100"/>
        </p:scale>
        <p:origin x="69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726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0C00F-F97F-4BEC-8104-0B2BFE37471F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B9E922-6F04-4379-8D44-49FF560F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583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200657-78AF-954F-908D-B7F42BE7BF5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52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Three groups:</a:t>
            </a:r>
          </a:p>
          <a:p>
            <a:endParaRPr lang="en-US" dirty="0"/>
          </a:p>
          <a:p>
            <a:pPr marL="228600" indent="-228600">
              <a:buAutoNum type="arabicPeriod"/>
            </a:pPr>
            <a:r>
              <a:rPr lang="en-US" dirty="0"/>
              <a:t>Tell me your story as a PCET professional </a:t>
            </a:r>
            <a:r>
              <a:rPr lang="en-US" baseline="0" dirty="0"/>
              <a:t>from the humanist philosophy: How will you approach your learners?? E.G. See yourself as a facilitator of learning rather than a teacher</a:t>
            </a:r>
          </a:p>
          <a:p>
            <a:pPr marL="228600" indent="-228600">
              <a:buAutoNum type="arabicPeriod"/>
            </a:pPr>
            <a:endParaRPr lang="en-US" baseline="0" dirty="0"/>
          </a:p>
          <a:p>
            <a:pPr marL="228600" indent="-228600">
              <a:buAutoNum type="arabicPeriod"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Stories have the power to reach within us, to command emotion, to compel involvement, and to transport us into timelessness. Stories are a way of thinking, a primary </a:t>
            </a:r>
            <a:r>
              <a:rPr lang="en-US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organiser</a:t>
            </a: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of information and ideas, the soul of a culture, and the consciousness of a people. Stories are a way in which we can know, remember and understand.</a:t>
            </a:r>
            <a:endParaRPr lang="en-US" baseline="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200657-78AF-954F-908D-B7F42BE7BF51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528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200657-78AF-954F-908D-B7F42BE7BF51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528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692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463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77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146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23/06/2020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371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198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041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841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489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060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579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155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Mh1LYuZ3B4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Mh1LYuZ3B4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9FEwsKcPsKs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ire.org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gdjeNZtqPQ" TargetMode="External"/><Relationship Id="rId2" Type="http://schemas.openxmlformats.org/officeDocument/2006/relationships/hyperlink" Target="https://www.youtube.com/watch?v=uZXrM5GMEy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Humanism</a:t>
            </a:r>
            <a:endParaRPr lang="en-US" altLang="en-US" sz="4000" i="1" dirty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defRPr/>
            </a:pPr>
            <a:r>
              <a:rPr lang="en-GB" sz="2100" dirty="0">
                <a:cs typeface="Arial"/>
              </a:rPr>
              <a:t>Awareness of Humanistic learning theories and their role</a:t>
            </a:r>
          </a:p>
          <a:p>
            <a:pPr>
              <a:lnSpc>
                <a:spcPct val="150000"/>
              </a:lnSpc>
              <a:buFont typeface="Arial"/>
              <a:buChar char="•"/>
              <a:defRPr/>
            </a:pPr>
            <a:r>
              <a:rPr lang="en-US" sz="2100" dirty="0">
                <a:solidFill>
                  <a:srgbClr val="000000"/>
                </a:solidFill>
                <a:cs typeface="Arial"/>
              </a:rPr>
              <a:t>State the principles of the Humanistic Approach</a:t>
            </a:r>
            <a:endParaRPr lang="en-GB" sz="2100" dirty="0">
              <a:cs typeface="Arial"/>
            </a:endParaRPr>
          </a:p>
          <a:p>
            <a:pPr>
              <a:lnSpc>
                <a:spcPct val="150000"/>
              </a:lnSpc>
              <a:buFont typeface="Arial"/>
              <a:buChar char="•"/>
              <a:defRPr/>
            </a:pPr>
            <a:r>
              <a:rPr lang="en-US" sz="2100" dirty="0">
                <a:solidFill>
                  <a:srgbClr val="000000"/>
                </a:solidFill>
                <a:cs typeface="Arial"/>
              </a:rPr>
              <a:t>Note the key contributors to humanistic learning  theories </a:t>
            </a:r>
          </a:p>
          <a:p>
            <a:pPr>
              <a:lnSpc>
                <a:spcPct val="150000"/>
              </a:lnSpc>
              <a:defRPr/>
            </a:pPr>
            <a:r>
              <a:rPr lang="en-US" sz="2100" dirty="0">
                <a:solidFill>
                  <a:srgbClr val="000000"/>
                </a:solidFill>
                <a:cs typeface="Arial"/>
              </a:rPr>
              <a:t>Consider the implications in the adoption of humanistic learning  theories </a:t>
            </a:r>
          </a:p>
          <a:p>
            <a:pPr algn="just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901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Humanist Learning Theory 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789040"/>
            <a:ext cx="3168352" cy="1586820"/>
          </a:xfrm>
        </p:spPr>
      </p:pic>
      <p:sp>
        <p:nvSpPr>
          <p:cNvPr id="4" name="Rectangle 3"/>
          <p:cNvSpPr/>
          <p:nvPr/>
        </p:nvSpPr>
        <p:spPr>
          <a:xfrm>
            <a:off x="971600" y="2468621"/>
            <a:ext cx="669674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What is it about humanity that loves a challenge 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theorists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Arial"/>
              <a:buChar char="•"/>
              <a:defRPr/>
            </a:pPr>
            <a:r>
              <a:rPr lang="en-GB" sz="2000" dirty="0">
                <a:cs typeface="Arial"/>
              </a:rPr>
              <a:t>John Dewey</a:t>
            </a:r>
          </a:p>
          <a:p>
            <a:pPr>
              <a:lnSpc>
                <a:spcPct val="150000"/>
              </a:lnSpc>
              <a:buFont typeface="Arial"/>
              <a:buChar char="•"/>
              <a:defRPr/>
            </a:pPr>
            <a:r>
              <a:rPr lang="en-GB" sz="2000" dirty="0">
                <a:cs typeface="Arial"/>
              </a:rPr>
              <a:t>Carl Rogers</a:t>
            </a:r>
          </a:p>
          <a:p>
            <a:pPr>
              <a:lnSpc>
                <a:spcPct val="150000"/>
              </a:lnSpc>
              <a:buFont typeface="Arial"/>
              <a:buChar char="•"/>
              <a:defRPr/>
            </a:pPr>
            <a:r>
              <a:rPr lang="en-GB" sz="2000" dirty="0">
                <a:cs typeface="Arial"/>
              </a:rPr>
              <a:t>Abraham Maslow</a:t>
            </a:r>
          </a:p>
          <a:p>
            <a:pPr>
              <a:lnSpc>
                <a:spcPct val="150000"/>
              </a:lnSpc>
              <a:buFont typeface="Arial"/>
              <a:buChar char="•"/>
              <a:defRPr/>
            </a:pPr>
            <a:r>
              <a:rPr lang="en-GB" sz="2000" dirty="0">
                <a:cs typeface="Arial"/>
              </a:rPr>
              <a:t>Malcolm Knowles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689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Learning theory?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buFont typeface="Arial"/>
              <a:buChar char="•"/>
              <a:defRPr/>
            </a:pPr>
            <a:r>
              <a:rPr lang="en-GB" dirty="0">
                <a:cs typeface="Arial"/>
              </a:rPr>
              <a:t>Learning theories is concerned with the way people learn</a:t>
            </a:r>
          </a:p>
          <a:p>
            <a:pPr>
              <a:lnSpc>
                <a:spcPct val="110000"/>
              </a:lnSpc>
              <a:buFont typeface="Arial"/>
              <a:buChar char="•"/>
              <a:defRPr/>
            </a:pPr>
            <a:r>
              <a:rPr lang="en-GB" dirty="0">
                <a:cs typeface="Arial"/>
              </a:rPr>
              <a:t>There are differing learning theories </a:t>
            </a:r>
          </a:p>
          <a:p>
            <a:pPr>
              <a:lnSpc>
                <a:spcPct val="110000"/>
              </a:lnSpc>
              <a:buFont typeface="Arial"/>
              <a:buChar char="•"/>
              <a:defRPr/>
            </a:pPr>
            <a:r>
              <a:rPr lang="en-GB" dirty="0">
                <a:cs typeface="Arial"/>
              </a:rPr>
              <a:t>All learning theories seek to achieve change through learning: cognitive, affective, psychomotor</a:t>
            </a:r>
          </a:p>
          <a:p>
            <a:pPr>
              <a:lnSpc>
                <a:spcPct val="110000"/>
              </a:lnSpc>
              <a:buFont typeface="Arial"/>
              <a:buChar char="•"/>
              <a:defRPr/>
            </a:pPr>
            <a:r>
              <a:rPr lang="en-GB" b="1" dirty="0">
                <a:cs typeface="Arial"/>
              </a:rPr>
              <a:t>Good learning theories </a:t>
            </a:r>
            <a:r>
              <a:rPr lang="en-GB" dirty="0">
                <a:cs typeface="Arial"/>
              </a:rPr>
              <a:t>determine the </a:t>
            </a:r>
            <a:r>
              <a:rPr lang="en-GB" b="1" dirty="0">
                <a:cs typeface="Arial"/>
              </a:rPr>
              <a:t>roles for learners </a:t>
            </a:r>
            <a:r>
              <a:rPr lang="en-GB" dirty="0">
                <a:cs typeface="Arial"/>
              </a:rPr>
              <a:t>and </a:t>
            </a:r>
            <a:r>
              <a:rPr lang="en-GB" b="1" dirty="0">
                <a:cs typeface="Arial"/>
              </a:rPr>
              <a:t>teachers / educators </a:t>
            </a:r>
            <a:r>
              <a:rPr lang="en-GB" dirty="0">
                <a:cs typeface="Arial"/>
              </a:rPr>
              <a:t>and the </a:t>
            </a:r>
            <a:r>
              <a:rPr lang="en-GB" b="1" dirty="0">
                <a:cs typeface="Arial"/>
              </a:rPr>
              <a:t>relationships between them</a:t>
            </a:r>
          </a:p>
          <a:p>
            <a:pPr>
              <a:lnSpc>
                <a:spcPct val="110000"/>
              </a:lnSpc>
              <a:buFont typeface="Arial"/>
              <a:buChar char="•"/>
              <a:defRPr/>
            </a:pPr>
            <a:r>
              <a:rPr lang="en-GB" dirty="0">
                <a:cs typeface="Arial"/>
              </a:rPr>
              <a:t>Learning theory fundamentals help users of theories implement effective teaching strategies </a:t>
            </a:r>
          </a:p>
          <a:p>
            <a:pPr>
              <a:lnSpc>
                <a:spcPct val="110000"/>
              </a:lnSpc>
              <a:buFont typeface="Arial"/>
              <a:buChar char="•"/>
              <a:defRPr/>
            </a:pPr>
            <a:r>
              <a:rPr lang="en-GB" dirty="0">
                <a:cs typeface="Arial"/>
              </a:rPr>
              <a:t>Understanding the role of learning theories can help guide educators to enable learners growth and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881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Humanism?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  <a:buFont typeface="Arial"/>
              <a:buChar char="•"/>
              <a:defRPr/>
            </a:pPr>
            <a:r>
              <a:rPr lang="en-GB" dirty="0">
                <a:cs typeface="Arial"/>
              </a:rPr>
              <a:t>Humanism is a paradigm or philosophy of beliefs concerned with the needs of people and their being </a:t>
            </a:r>
          </a:p>
          <a:p>
            <a:pPr algn="just">
              <a:lnSpc>
                <a:spcPct val="120000"/>
              </a:lnSpc>
              <a:buFont typeface="Arial"/>
              <a:buChar char="•"/>
              <a:defRPr/>
            </a:pPr>
            <a:r>
              <a:rPr lang="en-GB" dirty="0">
                <a:cs typeface="Arial"/>
              </a:rPr>
              <a:t>The Humanist Approach is a method of doing something that is concerned with the needs of people</a:t>
            </a:r>
          </a:p>
          <a:p>
            <a:pPr algn="just">
              <a:lnSpc>
                <a:spcPct val="120000"/>
              </a:lnSpc>
              <a:buFont typeface="Arial"/>
              <a:buChar char="•"/>
              <a:defRPr/>
            </a:pPr>
            <a:r>
              <a:rPr lang="en-GB" dirty="0">
                <a:cs typeface="Arial"/>
              </a:rPr>
              <a:t>It is a world living in complexity, uncertainty, instability, the uniqueness of individual response and the conflicts of values</a:t>
            </a:r>
          </a:p>
          <a:p>
            <a:pPr algn="just">
              <a:lnSpc>
                <a:spcPct val="120000"/>
              </a:lnSpc>
              <a:buFont typeface="Arial"/>
              <a:buChar char="•"/>
              <a:defRPr/>
            </a:pPr>
            <a:r>
              <a:rPr lang="en-GB" dirty="0">
                <a:cs typeface="Arial"/>
              </a:rPr>
              <a:t>Self / motivation / experience / goals of interest</a:t>
            </a:r>
          </a:p>
        </p:txBody>
      </p:sp>
    </p:spTree>
    <p:extLst>
      <p:ext uri="{BB962C8B-B14F-4D97-AF65-F5344CB8AC3E}">
        <p14:creationId xmlns:p14="http://schemas.microsoft.com/office/powerpoint/2010/main" val="16337744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FIVE Principles OF HUMANISTIC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dirty="0">
                <a:cs typeface="Arial"/>
              </a:rPr>
              <a:t>Self – direction and independence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dirty="0">
                <a:cs typeface="Arial"/>
              </a:rPr>
              <a:t>Wanting &amp; knowing how to learn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dirty="0">
                <a:cs typeface="Arial"/>
              </a:rPr>
              <a:t>Self-reflection &amp; Evaluation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dirty="0">
                <a:cs typeface="Arial"/>
              </a:rPr>
              <a:t>Importance of feelings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  <a:defRPr/>
            </a:pPr>
            <a:r>
              <a:rPr lang="en-GB" dirty="0">
                <a:cs typeface="Arial"/>
              </a:rPr>
              <a:t>Freedom from threat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744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Humanistic educators believe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cs typeface="Arial"/>
              </a:rPr>
              <a:t>Learning how to learn is more important than acquiring information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000" dirty="0">
                <a:cs typeface="Arial"/>
              </a:rPr>
              <a:t>that both feelings (affective) and knowledge (cognitive) are as important to the learning process</a:t>
            </a:r>
          </a:p>
          <a:p>
            <a:pPr>
              <a:lnSpc>
                <a:spcPct val="150000"/>
              </a:lnSpc>
              <a:buFont typeface="Arial"/>
              <a:buChar char="•"/>
              <a:defRPr/>
            </a:pPr>
            <a:r>
              <a:rPr lang="en-GB" sz="2000" dirty="0">
                <a:cs typeface="Arial"/>
              </a:rPr>
              <a:t> teachers must give equal attention to both</a:t>
            </a:r>
          </a:p>
          <a:p>
            <a:endParaRPr lang="en-GB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116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3568" y="2708920"/>
            <a:ext cx="7425889" cy="23463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GB" sz="2000" dirty="0">
                <a:cs typeface="Arial"/>
              </a:rPr>
              <a:t>An important principle of Humanism is that learning is maximised when it takes place in safe environment </a:t>
            </a:r>
          </a:p>
          <a:p>
            <a:pPr>
              <a:lnSpc>
                <a:spcPct val="150000"/>
              </a:lnSpc>
              <a:defRPr/>
            </a:pPr>
            <a:endParaRPr lang="en-GB" sz="2000" dirty="0">
              <a:cs typeface="Arial"/>
            </a:endParaRPr>
          </a:p>
          <a:p>
            <a:pPr>
              <a:lnSpc>
                <a:spcPct val="150000"/>
              </a:lnSpc>
              <a:defRPr/>
            </a:pPr>
            <a:r>
              <a:rPr lang="en-GB" sz="2000" dirty="0">
                <a:cs typeface="Arial"/>
              </a:rPr>
              <a:t>Teachers must seek to </a:t>
            </a:r>
            <a:r>
              <a:rPr lang="en-GB" sz="2000" b="1" dirty="0">
                <a:cs typeface="Arial"/>
              </a:rPr>
              <a:t>create and sustain </a:t>
            </a:r>
            <a:r>
              <a:rPr lang="en-GB" sz="2000" dirty="0">
                <a:cs typeface="Arial"/>
              </a:rPr>
              <a:t>this </a:t>
            </a:r>
            <a:r>
              <a:rPr lang="en-GB" sz="2000" b="1" dirty="0">
                <a:cs typeface="Arial"/>
              </a:rPr>
              <a:t>safe learning environment</a:t>
            </a:r>
            <a:r>
              <a:rPr lang="en-GB" sz="2000" dirty="0">
                <a:cs typeface="Arial"/>
              </a:rPr>
              <a:t> for our learners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95663" y="30525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000" dirty="0">
                <a:solidFill>
                  <a:srgbClr val="000000"/>
                </a:solidFill>
                <a:cs typeface="Arial"/>
              </a:rPr>
              <a:t>Humanism – Freedom From Threat</a:t>
            </a:r>
            <a:br>
              <a:rPr lang="en-US" sz="2800" i="1" dirty="0"/>
            </a:b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334292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what it’s not....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5269961" cy="310198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Humanistic Theory emerged </a:t>
            </a:r>
          </a:p>
          <a:p>
            <a:r>
              <a:rPr lang="en-GB" dirty="0"/>
              <a:t>as a reaction to hierarchy of behaviourist theories</a:t>
            </a:r>
          </a:p>
          <a:p>
            <a:r>
              <a:rPr lang="en-GB" dirty="0"/>
              <a:t>and represents a reduction of control over learning by learner’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sz="1400" dirty="0"/>
              <a:t>Rogers (2002)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559570"/>
            <a:ext cx="1135917" cy="1656184"/>
          </a:xfrm>
        </p:spPr>
      </p:pic>
    </p:spTree>
    <p:extLst>
      <p:ext uri="{BB962C8B-B14F-4D97-AF65-F5344CB8AC3E}">
        <p14:creationId xmlns:p14="http://schemas.microsoft.com/office/powerpoint/2010/main" val="8304881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Humanist Theories as Reaction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879"/>
            <a:ext cx="8229600" cy="2911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09252"/>
            <a:ext cx="986895" cy="1102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896701"/>
            <a:ext cx="660083" cy="727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6845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1800" dirty="0"/>
              <a:t>Dewey – You Tube Film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6045" y="2638045"/>
            <a:ext cx="7070411" cy="3101983"/>
          </a:xfrm>
        </p:spPr>
        <p:txBody>
          <a:bodyPr>
            <a:normAutofit/>
          </a:bodyPr>
          <a:lstStyle/>
          <a:p>
            <a:r>
              <a:rPr lang="en-GB" dirty="0"/>
              <a:t>John Dewey- Importance to American Philosophy/Education</a:t>
            </a:r>
          </a:p>
          <a:p>
            <a:r>
              <a:rPr lang="en-GB" dirty="0"/>
              <a:t>In this short video clip A.G. </a:t>
            </a:r>
            <a:r>
              <a:rPr lang="en-GB" dirty="0" err="1"/>
              <a:t>Rud</a:t>
            </a:r>
            <a:r>
              <a:rPr lang="en-GB" dirty="0"/>
              <a:t> explains how the ideas of John Dewey—whose life spanned from the Civil War through World War II—are still very relevant to education in the 21st Century. </a:t>
            </a:r>
          </a:p>
          <a:p>
            <a:endParaRPr lang="en-GB" dirty="0"/>
          </a:p>
          <a:p>
            <a:r>
              <a:rPr lang="en-GB" dirty="0"/>
              <a:t>You can access the video at You tube </a:t>
            </a: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http://www.youtube.com/watch?v=wMh1LYuZ3B4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580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John Dewey </a:t>
            </a:r>
            <a:br>
              <a:rPr lang="en-GB" sz="2000" dirty="0"/>
            </a:br>
            <a:r>
              <a:rPr lang="en-GB" sz="2000" dirty="0"/>
              <a:t>Influential Publications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i="1" dirty="0"/>
              <a:t>Democracy and Education. An introduction to the philosophy of education (1916)</a:t>
            </a:r>
          </a:p>
          <a:p>
            <a:r>
              <a:rPr lang="en-GB" sz="2400" i="1" dirty="0"/>
              <a:t>How We Think. A restatement of the relation of reflective thinking to the educative process (1933)</a:t>
            </a:r>
            <a:endParaRPr lang="en-GB" sz="2400" dirty="0"/>
          </a:p>
          <a:p>
            <a:r>
              <a:rPr lang="en-GB" sz="2400" i="1" dirty="0"/>
              <a:t>Experience and Education (1938)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412776"/>
            <a:ext cx="1101353" cy="180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32461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Dewey’s Principles </a:t>
            </a:r>
            <a:br>
              <a:rPr lang="en-GB" dirty="0"/>
            </a:br>
            <a:r>
              <a:rPr lang="en-GB" dirty="0"/>
              <a:t>in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Philosophical pragmatism </a:t>
            </a:r>
          </a:p>
          <a:p>
            <a:r>
              <a:rPr lang="en-GB" sz="2000" dirty="0"/>
              <a:t>Concern with interaction</a:t>
            </a:r>
          </a:p>
          <a:p>
            <a:r>
              <a:rPr lang="en-GB" sz="2000" dirty="0"/>
              <a:t>Reflection and experience</a:t>
            </a:r>
          </a:p>
          <a:p>
            <a:r>
              <a:rPr lang="en-GB" sz="2000" dirty="0"/>
              <a:t>Interest in community and democracy</a:t>
            </a:r>
          </a:p>
          <a:p>
            <a:pPr marL="228600" lvl="1" indent="0" algn="r">
              <a:buNone/>
            </a:pPr>
            <a:r>
              <a:rPr lang="en-GB" dirty="0" err="1"/>
              <a:t>Infed</a:t>
            </a:r>
            <a:r>
              <a:rPr lang="en-GB" dirty="0"/>
              <a:t> (2013)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840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Dewey- Learning concepts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i="1" dirty="0"/>
              <a:t>Experiential learning </a:t>
            </a:r>
          </a:p>
          <a:p>
            <a:r>
              <a:rPr lang="en-GB" sz="2000" dirty="0"/>
              <a:t>Education must engage with and enlarge experience </a:t>
            </a:r>
          </a:p>
          <a:p>
            <a:r>
              <a:rPr lang="en-GB" sz="2000" dirty="0"/>
              <a:t>Education must engage with and enlarge experience </a:t>
            </a:r>
          </a:p>
          <a:p>
            <a:r>
              <a:rPr lang="en-GB" sz="2000" dirty="0"/>
              <a:t>Difficult v Simple is defined by context/culture </a:t>
            </a:r>
            <a:r>
              <a:rPr lang="en-GB" sz="2000" dirty="0" err="1"/>
              <a:t>etc</a:t>
            </a:r>
            <a:r>
              <a:rPr lang="en-GB" sz="2000" dirty="0"/>
              <a:t> </a:t>
            </a:r>
          </a:p>
          <a:p>
            <a:r>
              <a:rPr lang="en-GB" sz="2000" dirty="0"/>
              <a:t>Informal /formal learning</a:t>
            </a:r>
          </a:p>
        </p:txBody>
      </p:sp>
    </p:spTree>
    <p:extLst>
      <p:ext uri="{BB962C8B-B14F-4D97-AF65-F5344CB8AC3E}">
        <p14:creationId xmlns:p14="http://schemas.microsoft.com/office/powerpoint/2010/main" val="28343408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Dewey Influenced other educational thinkers 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56" y="2780928"/>
            <a:ext cx="2145978" cy="2859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861" y="2780928"/>
            <a:ext cx="2773363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051" y="2879542"/>
            <a:ext cx="2206625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3059677" y="6021288"/>
            <a:ext cx="22720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Kolb,    Rogers, Schön </a:t>
            </a:r>
          </a:p>
        </p:txBody>
      </p:sp>
    </p:spTree>
    <p:extLst>
      <p:ext uri="{BB962C8B-B14F-4D97-AF65-F5344CB8AC3E}">
        <p14:creationId xmlns:p14="http://schemas.microsoft.com/office/powerpoint/2010/main" val="3058713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Maslow – You Tube film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155356"/>
            <a:ext cx="1323063" cy="1678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755576" y="2924944"/>
            <a:ext cx="7776864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/>
          </a:p>
          <a:p>
            <a:r>
              <a:rPr lang="en-GB" sz="2000" dirty="0"/>
              <a:t>Maslow is a key Humanist thinker </a:t>
            </a:r>
          </a:p>
          <a:p>
            <a:endParaRPr lang="en-GB" sz="2000" dirty="0"/>
          </a:p>
          <a:p>
            <a:r>
              <a:rPr lang="en-GB" sz="2000" dirty="0"/>
              <a:t>Follow link to YouTube to view a short documentary on the life and influence of Abraham Maslow.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access the video at You tube </a:t>
            </a:r>
            <a:endParaRPr lang="en-GB" dirty="0">
              <a:hlinkClick r:id="rId3"/>
            </a:endParaRPr>
          </a:p>
          <a:p>
            <a:endParaRPr lang="en-GB" dirty="0"/>
          </a:p>
          <a:p>
            <a:r>
              <a:rPr lang="en-GB" dirty="0">
                <a:hlinkClick r:id="rId4"/>
              </a:rPr>
              <a:t>http://www.youtube.com/watch?v=9FEwsKcPsKs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4365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Maslow : Hierarchy of needs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1724" y="2219050"/>
            <a:ext cx="4118347" cy="3280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724128" y="2879406"/>
            <a:ext cx="2795752" cy="1080120"/>
          </a:xfrm>
        </p:spPr>
        <p:txBody>
          <a:bodyPr/>
          <a:lstStyle/>
          <a:p>
            <a:r>
              <a:rPr lang="en-GB" dirty="0"/>
              <a:t>Intrinsic motivation</a:t>
            </a:r>
          </a:p>
          <a:p>
            <a:r>
              <a:rPr lang="en-GB" dirty="0"/>
              <a:t>Extrinsic motivation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1409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Maslow –Triangle? 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1725" y="2880933"/>
            <a:ext cx="3289300" cy="2616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51387" y="2957916"/>
            <a:ext cx="3290888" cy="2462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53328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Theorists/sources (signposts)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McGregor (Theory X /Y)</a:t>
            </a:r>
          </a:p>
          <a:p>
            <a:r>
              <a:rPr lang="en-GB" dirty="0"/>
              <a:t>Herzberg (hygiene factors)</a:t>
            </a:r>
          </a:p>
          <a:p>
            <a:r>
              <a:rPr lang="en-GB" dirty="0"/>
              <a:t>HOLT J (1970) How Children Fail Harmondsworth: Penguin</a:t>
            </a:r>
          </a:p>
          <a:p>
            <a:r>
              <a:rPr lang="en-GB" dirty="0"/>
              <a:t>“real learning" does not necessarily equate to mastering the basics of reading, writing, and arithmetic, but rather, occurs when a child is encouraged to develop his own gifts and talents.”</a:t>
            </a:r>
          </a:p>
          <a:p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52269" y="2747962"/>
            <a:ext cx="1892300" cy="288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57317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Three stages of learning;</a:t>
            </a:r>
            <a:br>
              <a:rPr lang="en-GB" sz="2400" dirty="0"/>
            </a:br>
            <a:r>
              <a:rPr lang="en-GB" dirty="0"/>
              <a:t>Freire (1972)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656308"/>
            <a:ext cx="1675080" cy="1388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1187624" y="2636912"/>
            <a:ext cx="6678488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Task related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Personal related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Conscientization</a:t>
            </a:r>
            <a:endParaRPr lang="en-GB" sz="2800" dirty="0"/>
          </a:p>
          <a:p>
            <a:endParaRPr lang="en-GB" dirty="0"/>
          </a:p>
          <a:p>
            <a:r>
              <a:rPr lang="en-GB" sz="2400" dirty="0"/>
              <a:t>“To speak a true word is to transform the world.”</a:t>
            </a:r>
          </a:p>
          <a:p>
            <a:endParaRPr lang="en-GB" dirty="0"/>
          </a:p>
          <a:p>
            <a:r>
              <a:rPr lang="en-GB" dirty="0"/>
              <a:t>You can read more at this website :</a:t>
            </a:r>
          </a:p>
          <a:p>
            <a:r>
              <a:rPr lang="en-GB" dirty="0">
                <a:hlinkClick r:id="rId3"/>
              </a:rPr>
              <a:t>http://www.freire.org/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7466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Carl Rogers </a:t>
            </a:r>
            <a:br>
              <a:rPr lang="en-GB" sz="2000" dirty="0"/>
            </a:br>
            <a:r>
              <a:rPr lang="en-GB" sz="2000" dirty="0"/>
              <a:t>Humanist Revolution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’a quiet revolution is underway... A promise of moving us forward to a more human, more person centred world.’</a:t>
            </a:r>
          </a:p>
          <a:p>
            <a:pPr algn="r"/>
            <a:r>
              <a:rPr lang="en-GB" dirty="0"/>
              <a:t> (Rogers,1969)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56963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Principles - Rogers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000" dirty="0"/>
              <a:t>Significant learning takes place when the subject matter is relevant to the personal interests of the student </a:t>
            </a:r>
          </a:p>
          <a:p>
            <a:r>
              <a:rPr lang="en-GB" sz="2000" dirty="0"/>
              <a:t>Learning which is threatening to the self (e.g., new attitudes or perspectives) are more easily assimilated when external threats are at a minimum </a:t>
            </a:r>
          </a:p>
          <a:p>
            <a:r>
              <a:rPr lang="en-GB" sz="2000" dirty="0"/>
              <a:t>Learning proceeds faster when the threat to the self is low </a:t>
            </a:r>
          </a:p>
          <a:p>
            <a:r>
              <a:rPr lang="en-GB" sz="2000" dirty="0"/>
              <a:t>Self-initiated learning is the most lasting and pervasive. </a:t>
            </a:r>
          </a:p>
        </p:txBody>
      </p:sp>
    </p:spTree>
    <p:extLst>
      <p:ext uri="{BB962C8B-B14F-4D97-AF65-F5344CB8AC3E}">
        <p14:creationId xmlns:p14="http://schemas.microsoft.com/office/powerpoint/2010/main" val="3176619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Carl Rogers – You tube film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6062049" cy="310198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Therapy as learning </a:t>
            </a:r>
          </a:p>
          <a:p>
            <a:r>
              <a:rPr lang="en-GB" dirty="0"/>
              <a:t>Journey Into Self is a documentary concerning a group-therapy session of eight well-adjusted people who have never met before. </a:t>
            </a:r>
          </a:p>
          <a:p>
            <a:r>
              <a:rPr lang="en-GB" dirty="0"/>
              <a:t>Doctors Richard </a:t>
            </a:r>
            <a:r>
              <a:rPr lang="en-GB" dirty="0" err="1"/>
              <a:t>Farson</a:t>
            </a:r>
            <a:r>
              <a:rPr lang="en-GB" dirty="0"/>
              <a:t> and Carl Rogers lead the group discussion which include a cashier, a theology student, a teacher, a principal, three businessmen and a housewife. </a:t>
            </a:r>
          </a:p>
          <a:p>
            <a:r>
              <a:rPr lang="en-GB" dirty="0"/>
              <a:t>The 16-hour session is edited to a revealing 47 minutes in which the participants reveal their innermost feelings, wants and needs in this engaging psychological study. here is the rest: </a:t>
            </a:r>
            <a:r>
              <a:rPr lang="en-GB" dirty="0">
                <a:hlinkClick r:id="rId2"/>
              </a:rPr>
              <a:t>http://www.youtube.com/watch?v=uZXrM5...</a:t>
            </a:r>
            <a:r>
              <a:rPr lang="en-GB" dirty="0"/>
              <a:t> </a:t>
            </a:r>
          </a:p>
          <a:p>
            <a:r>
              <a:rPr lang="en-GB" dirty="0"/>
              <a:t>You can view the short video here </a:t>
            </a:r>
          </a:p>
          <a:p>
            <a:r>
              <a:rPr lang="en-GB" dirty="0">
                <a:hlinkClick r:id="rId3"/>
              </a:rPr>
              <a:t>http://www.youtube.com/watch?v=LgdjeNZtqPQ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80312" y="2153412"/>
            <a:ext cx="1194495" cy="1145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19384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Humanism mean for your practice as a an educator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06430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39552" y="1988840"/>
            <a:ext cx="7776864" cy="33478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defRPr/>
            </a:pPr>
            <a:r>
              <a:rPr lang="en-GB" sz="2000" b="1" i="1" dirty="0" err="1">
                <a:solidFill>
                  <a:srgbClr val="000000"/>
                </a:solidFill>
                <a:latin typeface="Arial"/>
                <a:cs typeface="Arial"/>
              </a:rPr>
              <a:t>Storytellling</a:t>
            </a:r>
            <a:r>
              <a:rPr lang="en-GB" sz="2000" b="1" i="1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</a:p>
          <a:p>
            <a:pPr algn="ctr">
              <a:lnSpc>
                <a:spcPct val="150000"/>
              </a:lnSpc>
              <a:defRPr/>
            </a:pPr>
            <a:r>
              <a:rPr lang="en-US" sz="2000" dirty="0">
                <a:latin typeface="Arial"/>
                <a:cs typeface="Arial"/>
              </a:rPr>
              <a:t>Stories have the power to reach within us, to command emotion, to compel involvement, and to transport us into timelessness. Stories are a way of thinking, a primary </a:t>
            </a:r>
            <a:r>
              <a:rPr lang="en-US" sz="2000" dirty="0" err="1">
                <a:latin typeface="Arial"/>
                <a:cs typeface="Arial"/>
              </a:rPr>
              <a:t>organiser</a:t>
            </a:r>
            <a:r>
              <a:rPr lang="en-US" sz="2000" dirty="0">
                <a:latin typeface="Arial"/>
                <a:cs typeface="Arial"/>
              </a:rPr>
              <a:t> of information and ideas, the soul of a culture, and the consciousness of a people. Stories are a way in which we can know, remember and understand.</a:t>
            </a:r>
          </a:p>
          <a:p>
            <a:pPr algn="ctr">
              <a:lnSpc>
                <a:spcPct val="150000"/>
              </a:lnSpc>
              <a:defRPr/>
            </a:pPr>
            <a:endParaRPr lang="en-GB" sz="2400" dirty="0">
              <a:latin typeface="Arial"/>
              <a:cs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95663" y="30525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109" y="260648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i="1" dirty="0">
                <a:solidFill>
                  <a:srgbClr val="000000"/>
                </a:solidFill>
                <a:cs typeface="Arial"/>
              </a:rPr>
            </a:br>
            <a:r>
              <a:rPr lang="en-GB" sz="4000" i="1" dirty="0">
                <a:solidFill>
                  <a:srgbClr val="000000"/>
                </a:solidFill>
                <a:cs typeface="Arial"/>
              </a:rPr>
              <a:t>Humanism in praxis  </a:t>
            </a:r>
            <a:br>
              <a:rPr lang="en-US" sz="3600" i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2053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979713" y="2252334"/>
            <a:ext cx="5472608" cy="11352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defRPr/>
            </a:pPr>
            <a:r>
              <a:rPr lang="en-GB" sz="2400" dirty="0">
                <a:cs typeface="Arial"/>
              </a:rPr>
              <a:t>How does you understanding of humanism shape your approach to Learners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95663" y="305255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4800" b="1" dirty="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en-GB" sz="2700" b="1" i="1" dirty="0">
                <a:solidFill>
                  <a:srgbClr val="000000"/>
                </a:solidFill>
                <a:latin typeface="Arial"/>
                <a:cs typeface="Arial"/>
              </a:rPr>
              <a:t>Humanism – Application to Teaching practice </a:t>
            </a:r>
            <a:br>
              <a:rPr lang="en-US" sz="4000" i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1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i="1" dirty="0">
                <a:solidFill>
                  <a:srgbClr val="000000"/>
                </a:solidFill>
                <a:latin typeface="+mn-lt"/>
                <a:cs typeface="Arial"/>
              </a:rPr>
              <a:t>Humanism </a:t>
            </a:r>
            <a:br>
              <a:rPr lang="en-GB" sz="3100" b="1" i="1" dirty="0">
                <a:solidFill>
                  <a:srgbClr val="000000"/>
                </a:solidFill>
                <a:latin typeface="+mn-lt"/>
                <a:cs typeface="Arial"/>
              </a:rPr>
            </a:br>
            <a:r>
              <a:rPr lang="en-GB" sz="3100" b="1" i="1" dirty="0">
                <a:solidFill>
                  <a:srgbClr val="000000"/>
                </a:solidFill>
                <a:latin typeface="+mn-lt"/>
                <a:cs typeface="Arial"/>
              </a:rPr>
              <a:t>Approach to Learners</a:t>
            </a:r>
            <a:br>
              <a:rPr lang="en-US" sz="4000" i="1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457200" indent="-4572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GB" sz="5000" dirty="0">
                <a:cs typeface="Arial"/>
              </a:rPr>
              <a:t>See your learners as self-directed and independent and help them to self-learn and set realistic goals for their growth and development </a:t>
            </a:r>
          </a:p>
          <a:p>
            <a:pPr marL="457200" indent="-4572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GB" sz="5000" dirty="0">
                <a:cs typeface="Arial"/>
              </a:rPr>
              <a:t>See yourself as a facilitator – an enabler of learning how to learn </a:t>
            </a:r>
          </a:p>
          <a:p>
            <a:pPr marL="457200" indent="-4572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GB" sz="5000" dirty="0">
                <a:cs typeface="Arial"/>
              </a:rPr>
              <a:t>Understand that your learners are curious about their world and want to explore it</a:t>
            </a:r>
          </a:p>
          <a:p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DCCCF79-37FF-3E41-AE69-4E8A5B0F7F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457200" indent="-4572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GB" sz="4800" dirty="0">
                <a:cs typeface="Arial"/>
              </a:rPr>
              <a:t>Holistic learning: head, hands and heart </a:t>
            </a:r>
          </a:p>
          <a:p>
            <a:pPr marL="457200" indent="-4572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GB" sz="4800" dirty="0">
                <a:cs typeface="Arial"/>
              </a:rPr>
              <a:t>Create and maintain a positive learning environment </a:t>
            </a:r>
          </a:p>
          <a:p>
            <a:pPr marL="457200" indent="-4572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GB" sz="4800" dirty="0">
                <a:cs typeface="Arial"/>
              </a:rPr>
              <a:t>Enable and help learners to participate in co-operative learning groups </a:t>
            </a:r>
          </a:p>
          <a:p>
            <a:pPr marL="457200" indent="-457200" algn="just">
              <a:lnSpc>
                <a:spcPct val="200000"/>
              </a:lnSpc>
              <a:buFont typeface="+mj-lt"/>
              <a:buAutoNum type="arabicPeriod"/>
              <a:defRPr/>
            </a:pPr>
            <a:r>
              <a:rPr lang="en-GB" sz="4800" dirty="0">
                <a:cs typeface="Arial"/>
              </a:rPr>
              <a:t>Be a positive role model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1877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i="1" dirty="0">
                <a:solidFill>
                  <a:srgbClr val="000000"/>
                </a:solidFill>
                <a:latin typeface="Arial"/>
                <a:cs typeface="Arial"/>
              </a:rPr>
              <a:t>Humanism –in practice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b="1" dirty="0">
                <a:latin typeface="Arial"/>
                <a:cs typeface="Arial"/>
              </a:rPr>
              <a:t>Teacher facilitates </a:t>
            </a:r>
            <a:r>
              <a:rPr lang="en-GB" dirty="0">
                <a:latin typeface="Arial"/>
                <a:cs typeface="Arial"/>
              </a:rPr>
              <a:t>the activity that has been done by the learners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dirty="0">
                <a:latin typeface="Arial"/>
                <a:cs typeface="Arial"/>
              </a:rPr>
              <a:t>The whole learner group take part in the activity through </a:t>
            </a:r>
            <a:r>
              <a:rPr lang="en-GB" b="1" dirty="0">
                <a:latin typeface="Arial"/>
                <a:cs typeface="Arial"/>
              </a:rPr>
              <a:t>critical thinking </a:t>
            </a:r>
            <a:r>
              <a:rPr lang="en-GB" dirty="0">
                <a:latin typeface="Arial"/>
                <a:cs typeface="Arial"/>
              </a:rPr>
              <a:t>process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dirty="0">
                <a:latin typeface="Arial"/>
                <a:cs typeface="Arial"/>
              </a:rPr>
              <a:t>Teachers apply </a:t>
            </a:r>
            <a:r>
              <a:rPr lang="en-GB" b="1" dirty="0">
                <a:latin typeface="Arial"/>
                <a:cs typeface="Arial"/>
              </a:rPr>
              <a:t>fair learning </a:t>
            </a:r>
            <a:r>
              <a:rPr lang="en-GB" dirty="0">
                <a:latin typeface="Arial"/>
                <a:cs typeface="Arial"/>
              </a:rPr>
              <a:t>process in which every learner is given the chance to show their ability and express their view 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dirty="0">
                <a:latin typeface="Arial"/>
                <a:cs typeface="Arial"/>
              </a:rPr>
              <a:t>Everything being taught must be explained all and not to one person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dirty="0">
                <a:latin typeface="Arial"/>
                <a:cs typeface="Arial"/>
              </a:rPr>
              <a:t>Teacher sets the task to group yet evaluates individually thus creating a </a:t>
            </a:r>
            <a:r>
              <a:rPr lang="en-GB" b="1" dirty="0">
                <a:latin typeface="Arial"/>
                <a:cs typeface="Arial"/>
              </a:rPr>
              <a:t>safe learning environment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9644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i="1" dirty="0">
                <a:solidFill>
                  <a:srgbClr val="000000"/>
                </a:solidFill>
                <a:latin typeface="Arial"/>
                <a:cs typeface="Arial"/>
              </a:rPr>
              <a:t>Humanism – Learning Methods</a:t>
            </a:r>
            <a:br>
              <a:rPr lang="en-US" sz="4000" i="1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900" dirty="0">
                <a:latin typeface="Arial"/>
                <a:cs typeface="Arial"/>
              </a:rPr>
              <a:t>Brainstorming / Discussion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900" dirty="0">
                <a:latin typeface="Arial"/>
                <a:cs typeface="Arial"/>
              </a:rPr>
              <a:t>Drawing / Artwork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900" dirty="0">
                <a:latin typeface="Arial"/>
                <a:cs typeface="Arial"/>
              </a:rPr>
              <a:t>Field trips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900" dirty="0">
                <a:latin typeface="Arial"/>
                <a:cs typeface="Arial"/>
              </a:rPr>
              <a:t>Games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900" dirty="0">
                <a:latin typeface="Arial"/>
                <a:cs typeface="Arial"/>
              </a:rPr>
              <a:t>Metaphor / Analogy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500" dirty="0">
                <a:latin typeface="Arial"/>
                <a:cs typeface="Arial"/>
              </a:rPr>
              <a:t>Problem-Based Instruction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500" dirty="0">
                <a:latin typeface="Arial"/>
                <a:cs typeface="Arial"/>
              </a:rPr>
              <a:t>Co-operative Learning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500" dirty="0">
                <a:latin typeface="Arial"/>
                <a:cs typeface="Arial"/>
              </a:rPr>
              <a:t>Role-Play / Drama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500" dirty="0">
                <a:latin typeface="Arial"/>
                <a:cs typeface="Arial"/>
              </a:rPr>
              <a:t>Story Telling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500" dirty="0">
                <a:latin typeface="Arial"/>
                <a:cs typeface="Arial"/>
              </a:rPr>
              <a:t>Visualization</a:t>
            </a:r>
          </a:p>
          <a:p>
            <a:pPr algn="just">
              <a:lnSpc>
                <a:spcPct val="150000"/>
              </a:lnSpc>
              <a:buFont typeface="Arial"/>
              <a:buChar char="•"/>
              <a:defRPr/>
            </a:pPr>
            <a:r>
              <a:rPr lang="en-GB" sz="2500" dirty="0">
                <a:latin typeface="Arial"/>
                <a:cs typeface="Arial"/>
              </a:rPr>
              <a:t>Writing / Journals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0119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11E5F1-7EA3-2443-A254-6C136C588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i="1" dirty="0">
                <a:solidFill>
                  <a:srgbClr val="000000"/>
                </a:solidFill>
                <a:latin typeface="Arial"/>
                <a:cs typeface="Arial"/>
              </a:rPr>
              <a:t>Humanism – Learning Methods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10F720-0964-A94E-9533-A9F01541C3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cs typeface="Arial"/>
              </a:rPr>
              <a:t>Promote self discovery, increased motivation, creates a positive learning environment and gives choice in learning style and produces life-long learners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0750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Sources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Books</a:t>
            </a:r>
          </a:p>
          <a:p>
            <a:r>
              <a:rPr lang="en-GB" dirty="0"/>
              <a:t>Coles, A., (2004) Teaching in Post Compulsory Education ; Policy,  Practice and Values; Fulton publishers </a:t>
            </a:r>
          </a:p>
          <a:p>
            <a:r>
              <a:rPr lang="en-GB" dirty="0"/>
              <a:t>Rogers, A., (2002) Teaching Adults Open University Press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Internet sources </a:t>
            </a:r>
          </a:p>
          <a:p>
            <a:r>
              <a:rPr lang="en-GB" dirty="0"/>
              <a:t>http://infed.org/mobi/humanistic-orientations-to-learning/ [Accessed 28-10-13]</a:t>
            </a:r>
          </a:p>
          <a:p>
            <a:r>
              <a:rPr lang="en-GB" dirty="0"/>
              <a:t>http://www.educationreformbooks.net/failure.htm [Accessed 28-10-13]</a:t>
            </a:r>
          </a:p>
          <a:p>
            <a:r>
              <a:rPr lang="en-GB" dirty="0"/>
              <a:t>http://www.learningandteaching.info/learning/referenc.htm#HOLT [Accessed 28-10-13]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55764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XML/1998/namespace"/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{CDA3DA51-2DDE-064D-9780-CDC0ECBA7CDD}tf10001120</Template>
  <TotalTime>220</TotalTime>
  <Words>1410</Words>
  <Application>Microsoft Macintosh PowerPoint</Application>
  <PresentationFormat>On-screen Show (4:3)</PresentationFormat>
  <Paragraphs>169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Gill Sans MT</vt:lpstr>
      <vt:lpstr>Parcel</vt:lpstr>
      <vt:lpstr>Learning theory</vt:lpstr>
      <vt:lpstr>Learning Objectives</vt:lpstr>
      <vt:lpstr>Humanist Learning Theory </vt:lpstr>
      <vt:lpstr>Key theorists </vt:lpstr>
      <vt:lpstr>What is a Learning theory? </vt:lpstr>
      <vt:lpstr>What is Humanism?</vt:lpstr>
      <vt:lpstr>FIVE Principles OF HUMANISTIC LEARNING</vt:lpstr>
      <vt:lpstr>Humanistic educators believe</vt:lpstr>
      <vt:lpstr>Humanism – Freedom From Threat </vt:lpstr>
      <vt:lpstr>It is what it’s not....</vt:lpstr>
      <vt:lpstr>Humanist Theories as Reaction</vt:lpstr>
      <vt:lpstr>Dewey – You Tube Film</vt:lpstr>
      <vt:lpstr>John Dewey  Influential Publications</vt:lpstr>
      <vt:lpstr>Dewey’s Principles  in summary</vt:lpstr>
      <vt:lpstr>Dewey- Learning concepts </vt:lpstr>
      <vt:lpstr>Dewey Influenced other educational thinkers </vt:lpstr>
      <vt:lpstr>Maslow – You Tube film</vt:lpstr>
      <vt:lpstr>Maslow : Hierarchy of needs</vt:lpstr>
      <vt:lpstr>Maslow –Triangle? </vt:lpstr>
      <vt:lpstr>Other Theorists/sources (signposts)</vt:lpstr>
      <vt:lpstr>Three stages of learning; Freire (1972)</vt:lpstr>
      <vt:lpstr>Carl Rogers  Humanist Revolution </vt:lpstr>
      <vt:lpstr>Principles - Rogers </vt:lpstr>
      <vt:lpstr>Carl Rogers – You tube film </vt:lpstr>
      <vt:lpstr>Activity </vt:lpstr>
      <vt:lpstr> Humanism in praxis   </vt:lpstr>
      <vt:lpstr> Humanism – Application to Teaching practice  </vt:lpstr>
      <vt:lpstr>Humanism  Approach to Learners </vt:lpstr>
      <vt:lpstr>Humanism –in practice</vt:lpstr>
      <vt:lpstr>Humanism – Learning Methods </vt:lpstr>
      <vt:lpstr>Humanism – Learning Methods</vt:lpstr>
      <vt:lpstr>Sources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 Flagg</cp:lastModifiedBy>
  <cp:revision>18</cp:revision>
  <dcterms:created xsi:type="dcterms:W3CDTF">2015-04-14T15:21:28Z</dcterms:created>
  <dcterms:modified xsi:type="dcterms:W3CDTF">2020-06-23T19:36:19Z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