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9"/>
  </p:notesMasterIdLst>
  <p:sldIdLst>
    <p:sldId id="257" r:id="rId2"/>
    <p:sldId id="268" r:id="rId3"/>
    <p:sldId id="258" r:id="rId4"/>
    <p:sldId id="269" r:id="rId5"/>
    <p:sldId id="270" r:id="rId6"/>
    <p:sldId id="271" r:id="rId7"/>
    <p:sldId id="267" r:id="rId8"/>
    <p:sldId id="272" r:id="rId9"/>
    <p:sldId id="273" r:id="rId10"/>
    <p:sldId id="274" r:id="rId11"/>
    <p:sldId id="275" r:id="rId12"/>
    <p:sldId id="276" r:id="rId13"/>
    <p:sldId id="277" r:id="rId14"/>
    <p:sldId id="278" r:id="rId15"/>
    <p:sldId id="279" r:id="rId16"/>
    <p:sldId id="280" r:id="rId17"/>
    <p:sldId id="259" r:id="rId18"/>
    <p:sldId id="281" r:id="rId19"/>
    <p:sldId id="282" r:id="rId20"/>
    <p:sldId id="283" r:id="rId21"/>
    <p:sldId id="284" r:id="rId22"/>
    <p:sldId id="285" r:id="rId23"/>
    <p:sldId id="286" r:id="rId24"/>
    <p:sldId id="287" r:id="rId25"/>
    <p:sldId id="288" r:id="rId26"/>
    <p:sldId id="289" r:id="rId27"/>
    <p:sldId id="291"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20"/>
    <p:restoredTop sz="83125" autoAdjust="0"/>
  </p:normalViewPr>
  <p:slideViewPr>
    <p:cSldViewPr>
      <p:cViewPr varScale="1">
        <p:scale>
          <a:sx n="55" d="100"/>
          <a:sy n="55" d="100"/>
        </p:scale>
        <p:origin x="-77" y="-36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498A02-6BCF-4961-A355-9F49CA46A011}" type="datetimeFigureOut">
              <a:rPr lang="en-GB" smtClean="0"/>
              <a:pPr/>
              <a:t>16/12/2024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147F5D-8904-428A-8674-A57B8E89693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13</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14</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17</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18</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19</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0147F5D-8904-428A-8674-A57B8E89693E}" type="slidenum">
              <a:rPr lang="en-GB" smtClean="0"/>
              <a:pPr/>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53B9049B-7D7E-4FFA-9792-DE14A7A676D5}" type="datetimeFigureOut">
              <a:rPr lang="en-GB" smtClean="0"/>
              <a:pPr/>
              <a:t>16/12/2024</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8A28BCED-C249-4DCE-8E27-C5C33B73D1C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3B9049B-7D7E-4FFA-9792-DE14A7A676D5}" type="datetimeFigureOut">
              <a:rPr lang="en-GB" smtClean="0"/>
              <a:pPr/>
              <a:t>16/12/2024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28BCED-C249-4DCE-8E27-C5C33B73D1C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3B9049B-7D7E-4FFA-9792-DE14A7A676D5}" type="datetimeFigureOut">
              <a:rPr lang="en-GB" smtClean="0"/>
              <a:pPr/>
              <a:t>16/12/2024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28BCED-C249-4DCE-8E27-C5C33B73D1C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3B9049B-7D7E-4FFA-9792-DE14A7A676D5}" type="datetimeFigureOut">
              <a:rPr lang="en-GB" smtClean="0"/>
              <a:pPr/>
              <a:t>16/12/2024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28BCED-C249-4DCE-8E27-C5C33B73D1C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3B9049B-7D7E-4FFA-9792-DE14A7A676D5}" type="datetimeFigureOut">
              <a:rPr lang="en-GB" smtClean="0"/>
              <a:pPr/>
              <a:t>16/12/2024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28BCED-C249-4DCE-8E27-C5C33B73D1C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3B9049B-7D7E-4FFA-9792-DE14A7A676D5}" type="datetimeFigureOut">
              <a:rPr lang="en-GB" smtClean="0"/>
              <a:pPr/>
              <a:t>16/12/2024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28BCED-C249-4DCE-8E27-C5C33B73D1C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B9049B-7D7E-4FFA-9792-DE14A7A676D5}" type="datetimeFigureOut">
              <a:rPr lang="en-GB" smtClean="0"/>
              <a:pPr/>
              <a:t>16/12/2024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28BCED-C249-4DCE-8E27-C5C33B73D1C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3B9049B-7D7E-4FFA-9792-DE14A7A676D5}" type="datetimeFigureOut">
              <a:rPr lang="en-GB" smtClean="0"/>
              <a:pPr/>
              <a:t>16/12/2024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28BCED-C249-4DCE-8E27-C5C33B73D1C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3B9049B-7D7E-4FFA-9792-DE14A7A676D5}" type="datetimeFigureOut">
              <a:rPr lang="en-GB" smtClean="0"/>
              <a:pPr/>
              <a:t>16/12/2024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8A28BCED-C249-4DCE-8E27-C5C33B73D1C8}"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3B9049B-7D7E-4FFA-9792-DE14A7A676D5}" type="datetimeFigureOut">
              <a:rPr lang="en-GB" smtClean="0"/>
              <a:pPr/>
              <a:t>16/12/2024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28BCED-C249-4DCE-8E27-C5C33B73D1C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3B9049B-7D7E-4FFA-9792-DE14A7A676D5}" type="datetimeFigureOut">
              <a:rPr lang="en-GB" smtClean="0"/>
              <a:pPr/>
              <a:t>16/12/2024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28BCED-C249-4DCE-8E27-C5C33B73D1C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53B9049B-7D7E-4FFA-9792-DE14A7A676D5}" type="datetimeFigureOut">
              <a:rPr lang="en-GB" smtClean="0"/>
              <a:pPr/>
              <a:t>16/12/2024</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A28BCED-C249-4DCE-8E27-C5C33B73D1C8}"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britannica.com/biography/Alexander-the-Grea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800200"/>
          </a:xfrm>
        </p:spPr>
        <p:txBody>
          <a:bodyPr>
            <a:normAutofit fontScale="90000"/>
          </a:bodyPr>
          <a:lstStyle/>
          <a:p>
            <a:pPr algn="ctr"/>
            <a:r>
              <a:rPr lang="en-GB" sz="4900" b="1" dirty="0" smtClean="0"/>
              <a:t/>
            </a:r>
            <a:br>
              <a:rPr lang="en-GB" sz="4900" b="1" dirty="0" smtClean="0"/>
            </a:br>
            <a:r>
              <a:rPr lang="en-GB" sz="4900" b="1" dirty="0" smtClean="0"/>
              <a:t/>
            </a:r>
            <a:br>
              <a:rPr lang="en-GB" sz="4900" b="1" dirty="0" smtClean="0"/>
            </a:br>
            <a:r>
              <a:rPr lang="en-GB" sz="4900" b="1" dirty="0" smtClean="0"/>
              <a:t>Tyrant or the ‘Great’?</a:t>
            </a:r>
            <a:r>
              <a:rPr lang="en-GB" dirty="0" smtClean="0"/>
              <a:t/>
            </a:r>
            <a:br>
              <a:rPr lang="en-GB" dirty="0" smtClean="0"/>
            </a:br>
            <a:endParaRPr lang="en-GB" dirty="0"/>
          </a:p>
        </p:txBody>
      </p:sp>
      <p:sp>
        <p:nvSpPr>
          <p:cNvPr id="3" name="Content Placeholder 2"/>
          <p:cNvSpPr>
            <a:spLocks noGrp="1"/>
          </p:cNvSpPr>
          <p:nvPr>
            <p:ph idx="1"/>
          </p:nvPr>
        </p:nvSpPr>
        <p:spPr>
          <a:xfrm>
            <a:off x="467544" y="1628801"/>
            <a:ext cx="4248472" cy="1368152"/>
          </a:xfrm>
        </p:spPr>
        <p:txBody>
          <a:bodyPr/>
          <a:lstStyle/>
          <a:p>
            <a:r>
              <a:rPr lang="en-GB" dirty="0"/>
              <a:t>Was Alexander’s rule a violation of the principles of good governance</a:t>
            </a:r>
            <a:r>
              <a:rPr lang="en-GB" dirty="0" smtClean="0"/>
              <a:t>?</a:t>
            </a:r>
            <a:endParaRPr lang="en-GB" dirty="0"/>
          </a:p>
        </p:txBody>
      </p:sp>
      <p:pic>
        <p:nvPicPr>
          <p:cNvPr id="4098" name="Picture 2"/>
          <p:cNvPicPr>
            <a:picLocks noChangeAspect="1" noChangeArrowheads="1"/>
          </p:cNvPicPr>
          <p:nvPr/>
        </p:nvPicPr>
        <p:blipFill>
          <a:blip r:embed="rId3" cstate="print"/>
          <a:srcRect/>
          <a:stretch>
            <a:fillRect/>
          </a:stretch>
        </p:blipFill>
        <p:spPr bwMode="auto">
          <a:xfrm>
            <a:off x="5148064" y="1628800"/>
            <a:ext cx="3683471" cy="3631834"/>
          </a:xfrm>
          <a:prstGeom prst="rect">
            <a:avLst/>
          </a:prstGeom>
          <a:noFill/>
          <a:ln w="9525">
            <a:noFill/>
            <a:miter lim="800000"/>
            <a:headEnd/>
            <a:tailEnd/>
          </a:ln>
        </p:spPr>
      </p:pic>
      <p:sp>
        <p:nvSpPr>
          <p:cNvPr id="5" name="TextBox 4"/>
          <p:cNvSpPr txBox="1"/>
          <p:nvPr/>
        </p:nvSpPr>
        <p:spPr>
          <a:xfrm>
            <a:off x="611560" y="3212976"/>
            <a:ext cx="4053097" cy="3416320"/>
          </a:xfrm>
          <a:prstGeom prst="rect">
            <a:avLst/>
          </a:prstGeom>
          <a:noFill/>
        </p:spPr>
        <p:txBody>
          <a:bodyPr wrap="none" rtlCol="0">
            <a:spAutoFit/>
          </a:bodyPr>
          <a:lstStyle/>
          <a:p>
            <a:r>
              <a:rPr lang="en-GB" dirty="0" smtClean="0"/>
              <a:t>In this presentation, we will take a look</a:t>
            </a:r>
          </a:p>
          <a:p>
            <a:r>
              <a:rPr lang="en-GB" dirty="0"/>
              <a:t>a</a:t>
            </a:r>
            <a:r>
              <a:rPr lang="en-GB" dirty="0" smtClean="0"/>
              <a:t>t multiple frameworks to measure </a:t>
            </a:r>
          </a:p>
          <a:p>
            <a:r>
              <a:rPr lang="en-GB" dirty="0"/>
              <a:t>a</a:t>
            </a:r>
            <a:r>
              <a:rPr lang="en-GB" dirty="0" smtClean="0"/>
              <a:t>nd ascertain whether Alexander  was</a:t>
            </a:r>
          </a:p>
          <a:p>
            <a:r>
              <a:rPr lang="en-GB" dirty="0"/>
              <a:t>a</a:t>
            </a:r>
            <a:r>
              <a:rPr lang="en-GB" dirty="0" smtClean="0"/>
              <a:t> tyrant and whether he violated </a:t>
            </a:r>
          </a:p>
          <a:p>
            <a:r>
              <a:rPr lang="en-GB" dirty="0"/>
              <a:t>p</a:t>
            </a:r>
            <a:r>
              <a:rPr lang="en-GB" dirty="0" smtClean="0"/>
              <a:t>rinciples of good governance. </a:t>
            </a:r>
          </a:p>
          <a:p>
            <a:endParaRPr lang="en-GB" dirty="0" smtClean="0"/>
          </a:p>
          <a:p>
            <a:r>
              <a:rPr lang="en-GB" dirty="0" smtClean="0"/>
              <a:t>We will look at criteria from Aristotle,</a:t>
            </a:r>
          </a:p>
          <a:p>
            <a:r>
              <a:rPr lang="en-GB" dirty="0" smtClean="0"/>
              <a:t>Plato, Machiavelli, Marx, Liberal </a:t>
            </a:r>
          </a:p>
          <a:p>
            <a:r>
              <a:rPr lang="en-GB" dirty="0" smtClean="0"/>
              <a:t>Democratic Principles, Christian</a:t>
            </a:r>
          </a:p>
          <a:p>
            <a:r>
              <a:rPr lang="en-GB" dirty="0"/>
              <a:t>a</a:t>
            </a:r>
            <a:r>
              <a:rPr lang="en-GB" dirty="0" smtClean="0"/>
              <a:t>nd Islamic frameworks with constant</a:t>
            </a:r>
          </a:p>
          <a:p>
            <a:r>
              <a:rPr lang="en-GB" dirty="0" smtClean="0"/>
              <a:t>contextualising  and contrasting with </a:t>
            </a:r>
          </a:p>
          <a:p>
            <a:r>
              <a:rPr lang="en-GB" dirty="0" smtClean="0"/>
              <a:t>modern examples. </a:t>
            </a:r>
            <a:endParaRPr lang="en-GB" dirty="0"/>
          </a:p>
        </p:txBody>
      </p:sp>
      <p:sp>
        <p:nvSpPr>
          <p:cNvPr id="6" name="Rectangle 5"/>
          <p:cNvSpPr/>
          <p:nvPr/>
        </p:nvSpPr>
        <p:spPr>
          <a:xfrm>
            <a:off x="5148064" y="5301208"/>
            <a:ext cx="3672408" cy="1200329"/>
          </a:xfrm>
          <a:prstGeom prst="rect">
            <a:avLst/>
          </a:prstGeom>
        </p:spPr>
        <p:txBody>
          <a:bodyPr wrap="square">
            <a:spAutoFit/>
          </a:bodyPr>
          <a:lstStyle/>
          <a:p>
            <a:r>
              <a:rPr lang="en-GB" dirty="0" smtClean="0"/>
              <a:t>Alexander </a:t>
            </a:r>
            <a:r>
              <a:rPr lang="en-GB" dirty="0" smtClean="0"/>
              <a:t>the Great, detail from </a:t>
            </a:r>
            <a:r>
              <a:rPr lang="en-GB" i="1" dirty="0" smtClean="0"/>
              <a:t>Alexander and </a:t>
            </a:r>
            <a:r>
              <a:rPr lang="en-GB" i="1" dirty="0" err="1" smtClean="0"/>
              <a:t>Porus</a:t>
            </a:r>
            <a:r>
              <a:rPr lang="en-GB" dirty="0" smtClean="0"/>
              <a:t>, painting by Charles Le </a:t>
            </a:r>
            <a:r>
              <a:rPr lang="en-GB" dirty="0" err="1" smtClean="0"/>
              <a:t>Brun</a:t>
            </a:r>
            <a:r>
              <a:rPr lang="en-GB" dirty="0" smtClean="0"/>
              <a:t>, 17th century; in the Louvre, Paris, France.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716800"/>
          </a:xfrm>
        </p:spPr>
        <p:txBody>
          <a:bodyPr>
            <a:normAutofit/>
          </a:bodyPr>
          <a:lstStyle/>
          <a:p>
            <a:pPr algn="ctr"/>
            <a:r>
              <a:rPr lang="en-GB" b="1" dirty="0" smtClean="0"/>
              <a:t>Who was Alexander the Great?</a:t>
            </a:r>
            <a:r>
              <a:rPr lang="en-GB" dirty="0" smtClean="0"/>
              <a:t/>
            </a:r>
            <a:br>
              <a:rPr lang="en-GB" dirty="0" smtClean="0"/>
            </a:br>
            <a:endParaRPr lang="en-GB" dirty="0"/>
          </a:p>
        </p:txBody>
      </p:sp>
      <p:sp>
        <p:nvSpPr>
          <p:cNvPr id="3" name="Content Placeholder 2"/>
          <p:cNvSpPr>
            <a:spLocks noGrp="1"/>
          </p:cNvSpPr>
          <p:nvPr>
            <p:ph idx="1"/>
          </p:nvPr>
        </p:nvSpPr>
        <p:spPr>
          <a:xfrm>
            <a:off x="395536" y="2564904"/>
            <a:ext cx="8229600" cy="3869784"/>
          </a:xfrm>
        </p:spPr>
        <p:txBody>
          <a:bodyPr>
            <a:normAutofit/>
          </a:bodyPr>
          <a:lstStyle/>
          <a:p>
            <a:r>
              <a:rPr lang="en-GB" sz="2800" dirty="0" smtClean="0"/>
              <a:t>Alexander </a:t>
            </a:r>
            <a:r>
              <a:rPr lang="en-GB" sz="2800" dirty="0"/>
              <a:t>(356-323 BCE)</a:t>
            </a:r>
          </a:p>
          <a:p>
            <a:r>
              <a:rPr lang="en-GB" sz="2800" dirty="0"/>
              <a:t>He is one of the most successful and well known military rulers ever. His vast empire and what he achieved impacted the world significantly.</a:t>
            </a:r>
          </a:p>
          <a:p>
            <a:r>
              <a:rPr lang="en-GB" sz="2800" dirty="0"/>
              <a:t>There are, however drawbacks and criticisms of his rule especially as more territory was conquered, he exhibited greater signs of tyranny.</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755576" y="1484784"/>
            <a:ext cx="7272808" cy="3706050"/>
          </a:xfrm>
          <a:prstGeom prst="rect">
            <a:avLst/>
          </a:prstGeom>
          <a:noFill/>
          <a:ln w="9525">
            <a:noFill/>
            <a:miter lim="800000"/>
            <a:headEnd/>
            <a:tailEnd/>
          </a:ln>
        </p:spPr>
      </p:pic>
      <p:sp>
        <p:nvSpPr>
          <p:cNvPr id="7" name="TextBox 6"/>
          <p:cNvSpPr txBox="1"/>
          <p:nvPr/>
        </p:nvSpPr>
        <p:spPr>
          <a:xfrm>
            <a:off x="2123728" y="692696"/>
            <a:ext cx="4464496" cy="461665"/>
          </a:xfrm>
          <a:prstGeom prst="rect">
            <a:avLst/>
          </a:prstGeom>
          <a:noFill/>
        </p:spPr>
        <p:txBody>
          <a:bodyPr wrap="square" rtlCol="0">
            <a:spAutoFit/>
          </a:bodyPr>
          <a:lstStyle/>
          <a:p>
            <a:pPr algn="ctr"/>
            <a:r>
              <a:rPr lang="en-GB" sz="2400" dirty="0" smtClean="0">
                <a:solidFill>
                  <a:schemeClr val="tx2"/>
                </a:solidFill>
              </a:rPr>
              <a:t>Extent of Alexander’s Empire</a:t>
            </a:r>
            <a:endParaRPr lang="en-GB" sz="2400" dirty="0">
              <a:solidFill>
                <a:schemeClr val="tx2"/>
              </a:solidFill>
            </a:endParaRPr>
          </a:p>
        </p:txBody>
      </p:sp>
      <p:sp>
        <p:nvSpPr>
          <p:cNvPr id="4" name="Rectangle 3"/>
          <p:cNvSpPr/>
          <p:nvPr/>
        </p:nvSpPr>
        <p:spPr>
          <a:xfrm>
            <a:off x="827584" y="5445224"/>
            <a:ext cx="7272808" cy="646331"/>
          </a:xfrm>
          <a:prstGeom prst="rect">
            <a:avLst/>
          </a:prstGeom>
        </p:spPr>
        <p:txBody>
          <a:bodyPr wrap="square">
            <a:spAutoFit/>
          </a:bodyPr>
          <a:lstStyle/>
          <a:p>
            <a:r>
              <a:rPr lang="en-GB" dirty="0" smtClean="0"/>
              <a:t>Alexander the </a:t>
            </a:r>
            <a:r>
              <a:rPr lang="en-GB" dirty="0" err="1" smtClean="0"/>
              <a:t>Great's</a:t>
            </a:r>
            <a:r>
              <a:rPr lang="en-GB" dirty="0" smtClean="0"/>
              <a:t> conquests spread Greek civilization and culture into Asia and Egypt. His vast empire stretched eastward into India.</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447800"/>
            <a:ext cx="8291264" cy="4933528"/>
          </a:xfrm>
        </p:spPr>
        <p:txBody>
          <a:bodyPr>
            <a:normAutofit/>
          </a:bodyPr>
          <a:lstStyle/>
          <a:p>
            <a:r>
              <a:rPr lang="en-GB" dirty="0" smtClean="0"/>
              <a:t>Undeniably </a:t>
            </a:r>
            <a:r>
              <a:rPr lang="en-GB" dirty="0"/>
              <a:t>one of the most famous/infamous leader/ruler</a:t>
            </a:r>
          </a:p>
          <a:p>
            <a:r>
              <a:rPr lang="en-GB" dirty="0"/>
              <a:t>One of the largest empires </a:t>
            </a:r>
          </a:p>
          <a:p>
            <a:r>
              <a:rPr lang="en-GB" dirty="0"/>
              <a:t>All his achievements occurred before he turned 30</a:t>
            </a:r>
          </a:p>
          <a:p>
            <a:r>
              <a:rPr lang="en-GB" dirty="0"/>
              <a:t>Conquered Persian Empire</a:t>
            </a:r>
          </a:p>
          <a:p>
            <a:r>
              <a:rPr lang="en-GB" dirty="0" smtClean="0"/>
              <a:t>Hero of the Hellenistic </a:t>
            </a:r>
            <a:r>
              <a:rPr lang="en-GB" dirty="0"/>
              <a:t>Empire and Enduring Greek influence (Roman Empire and West)</a:t>
            </a:r>
          </a:p>
          <a:p>
            <a:r>
              <a:rPr lang="en-GB" dirty="0"/>
              <a:t>Founded new cities still named after </a:t>
            </a:r>
            <a:r>
              <a:rPr lang="en-GB" dirty="0" smtClean="0"/>
              <a:t>him such as Alexandria in Egypt</a:t>
            </a:r>
            <a:endParaRPr lang="en-GB" dirty="0"/>
          </a:p>
          <a:p>
            <a:pPr>
              <a:buNone/>
            </a:pPr>
            <a:endParaRPr lang="en-GB" dirty="0"/>
          </a:p>
        </p:txBody>
      </p:sp>
      <p:sp>
        <p:nvSpPr>
          <p:cNvPr id="4" name="Rectangle 3"/>
          <p:cNvSpPr/>
          <p:nvPr/>
        </p:nvSpPr>
        <p:spPr>
          <a:xfrm>
            <a:off x="1691680" y="764704"/>
            <a:ext cx="4140547" cy="523220"/>
          </a:xfrm>
          <a:prstGeom prst="rect">
            <a:avLst/>
          </a:prstGeom>
        </p:spPr>
        <p:txBody>
          <a:bodyPr wrap="square">
            <a:spAutoFit/>
          </a:bodyPr>
          <a:lstStyle/>
          <a:p>
            <a:pPr marL="274320" lvl="0" indent="-274320" algn="ctr">
              <a:spcBef>
                <a:spcPct val="20000"/>
              </a:spcBef>
              <a:buClr>
                <a:srgbClr val="0BD0D9"/>
              </a:buClr>
              <a:buSzPct val="95000"/>
            </a:pPr>
            <a:r>
              <a:rPr lang="en-GB" sz="2800" dirty="0" smtClean="0">
                <a:solidFill>
                  <a:schemeClr val="tx2"/>
                </a:solidFill>
              </a:rPr>
              <a:t>His main achievements</a:t>
            </a:r>
            <a:endParaRPr lang="en-GB" sz="2800" dirty="0">
              <a:solidFill>
                <a:schemeClr val="tx2"/>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Conquered Egypt and became a Pharaoh</a:t>
            </a:r>
          </a:p>
          <a:p>
            <a:r>
              <a:rPr lang="en-GB" dirty="0" smtClean="0"/>
              <a:t>Conquered Parts of India</a:t>
            </a:r>
          </a:p>
          <a:p>
            <a:r>
              <a:rPr lang="en-GB" dirty="0" smtClean="0"/>
              <a:t>Great military tactician and innovator (Siege warfare and new weaponry)</a:t>
            </a:r>
          </a:p>
          <a:p>
            <a:r>
              <a:rPr lang="en-GB" dirty="0" smtClean="0"/>
              <a:t>Promoted religious tolerance and cultural fusion (Persian court, attire, customs)</a:t>
            </a:r>
          </a:p>
          <a:p>
            <a:r>
              <a:rPr lang="en-GB" dirty="0" smtClean="0"/>
              <a:t>Attained an almost divine status</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smtClean="0"/>
              <a:t>Tyrannical traits</a:t>
            </a:r>
            <a:r>
              <a:rPr lang="en-GB" dirty="0" smtClean="0"/>
              <a:t/>
            </a:r>
            <a:br>
              <a:rPr lang="en-GB" dirty="0" smtClean="0"/>
            </a:br>
            <a:endParaRPr lang="en-GB" dirty="0"/>
          </a:p>
        </p:txBody>
      </p:sp>
      <p:sp>
        <p:nvSpPr>
          <p:cNvPr id="3" name="Content Placeholder 2"/>
          <p:cNvSpPr>
            <a:spLocks noGrp="1"/>
          </p:cNvSpPr>
          <p:nvPr>
            <p:ph idx="1"/>
          </p:nvPr>
        </p:nvSpPr>
        <p:spPr>
          <a:xfrm>
            <a:off x="457200" y="1340768"/>
            <a:ext cx="8219256" cy="5184576"/>
          </a:xfrm>
        </p:spPr>
        <p:txBody>
          <a:bodyPr>
            <a:normAutofit fontScale="77500" lnSpcReduction="20000"/>
          </a:bodyPr>
          <a:lstStyle/>
          <a:p>
            <a:r>
              <a:rPr lang="en-GB" sz="2800" dirty="0" smtClean="0"/>
              <a:t>His </a:t>
            </a:r>
            <a:r>
              <a:rPr lang="en-GB" sz="2800" dirty="0"/>
              <a:t>power was absolute and he was an autocrat (divine right to rule)</a:t>
            </a:r>
          </a:p>
          <a:p>
            <a:r>
              <a:rPr lang="en-GB" sz="2800" dirty="0"/>
              <a:t>Ruthlessly suppressed dissent, rebellion and disobedience</a:t>
            </a:r>
          </a:p>
          <a:p>
            <a:r>
              <a:rPr lang="en-GB" sz="2800" dirty="0"/>
              <a:t>Mass executioner and purging of populations and of even his own circle</a:t>
            </a:r>
          </a:p>
          <a:p>
            <a:r>
              <a:rPr lang="en-GB" sz="2800" dirty="0"/>
              <a:t>Paranoid – Constant fear of potential rivals </a:t>
            </a:r>
          </a:p>
          <a:p>
            <a:r>
              <a:rPr lang="en-GB" sz="2800" dirty="0"/>
              <a:t>Unpredictable – Killing of </a:t>
            </a:r>
            <a:r>
              <a:rPr lang="en-GB" sz="2800" dirty="0" err="1"/>
              <a:t>Cleitus</a:t>
            </a:r>
            <a:r>
              <a:rPr lang="en-GB" sz="2800" dirty="0"/>
              <a:t> the Black</a:t>
            </a:r>
          </a:p>
          <a:p>
            <a:r>
              <a:rPr lang="en-GB" sz="2800" dirty="0"/>
              <a:t>Forcefully imposed foreign methods (Clothes, bowing etc)</a:t>
            </a:r>
          </a:p>
          <a:p>
            <a:r>
              <a:rPr lang="en-GB" sz="2800" dirty="0" smtClean="0"/>
              <a:t>Disregard </a:t>
            </a:r>
            <a:r>
              <a:rPr lang="en-GB" sz="2800" dirty="0"/>
              <a:t>of Greek values and customs (democratic principles)</a:t>
            </a:r>
          </a:p>
          <a:p>
            <a:r>
              <a:rPr lang="en-GB" sz="2800" dirty="0"/>
              <a:t>Imposition of high taxation </a:t>
            </a:r>
          </a:p>
          <a:p>
            <a:r>
              <a:rPr lang="en-GB" sz="2800" dirty="0"/>
              <a:t>Exploitation of resources and wealth of new territories</a:t>
            </a:r>
          </a:p>
          <a:p>
            <a:r>
              <a:rPr lang="en-GB" sz="2800" dirty="0"/>
              <a:t>Forced marriage to local girls of his soldiers</a:t>
            </a:r>
          </a:p>
          <a:p>
            <a:r>
              <a:rPr lang="en-GB" sz="2800" dirty="0" smtClean="0"/>
              <a:t>Had no plan on who would succeed him so after him his empire </a:t>
            </a:r>
            <a:r>
              <a:rPr lang="en-GB" sz="2800" dirty="0"/>
              <a:t>disintegrated</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Grp="1" noChangeAspect="1" noChangeArrowheads="1"/>
          </p:cNvPicPr>
          <p:nvPr>
            <p:ph idx="1"/>
          </p:nvPr>
        </p:nvPicPr>
        <p:blipFill>
          <a:blip r:embed="rId3" cstate="print"/>
          <a:srcRect/>
          <a:stretch>
            <a:fillRect/>
          </a:stretch>
        </p:blipFill>
        <p:spPr bwMode="auto">
          <a:xfrm>
            <a:off x="899592" y="1268760"/>
            <a:ext cx="7358489" cy="3888432"/>
          </a:xfrm>
          <a:prstGeom prst="rect">
            <a:avLst/>
          </a:prstGeom>
          <a:noFill/>
          <a:ln w="9525">
            <a:noFill/>
            <a:miter lim="800000"/>
            <a:headEnd/>
            <a:tailEnd/>
          </a:ln>
        </p:spPr>
      </p:pic>
      <p:sp>
        <p:nvSpPr>
          <p:cNvPr id="6" name="TextBox 5"/>
          <p:cNvSpPr txBox="1"/>
          <p:nvPr/>
        </p:nvSpPr>
        <p:spPr>
          <a:xfrm>
            <a:off x="1403648" y="764704"/>
            <a:ext cx="6555642" cy="461665"/>
          </a:xfrm>
          <a:prstGeom prst="rect">
            <a:avLst/>
          </a:prstGeom>
          <a:noFill/>
        </p:spPr>
        <p:txBody>
          <a:bodyPr wrap="none" rtlCol="0">
            <a:spAutoFit/>
          </a:bodyPr>
          <a:lstStyle/>
          <a:p>
            <a:pPr algn="ctr"/>
            <a:r>
              <a:rPr lang="en-GB" sz="2400" dirty="0" smtClean="0">
                <a:solidFill>
                  <a:schemeClr val="tx2"/>
                </a:solidFill>
              </a:rPr>
              <a:t>Picture of Alexander subduing the Persian Army</a:t>
            </a:r>
            <a:endParaRPr lang="en-GB" sz="2400" dirty="0">
              <a:solidFill>
                <a:schemeClr val="tx2"/>
              </a:solidFill>
            </a:endParaRPr>
          </a:p>
        </p:txBody>
      </p:sp>
      <p:sp>
        <p:nvSpPr>
          <p:cNvPr id="4" name="Rectangle 3"/>
          <p:cNvSpPr/>
          <p:nvPr/>
        </p:nvSpPr>
        <p:spPr>
          <a:xfrm>
            <a:off x="827584" y="5301208"/>
            <a:ext cx="7704856" cy="1200329"/>
          </a:xfrm>
          <a:prstGeom prst="rect">
            <a:avLst/>
          </a:prstGeom>
        </p:spPr>
        <p:txBody>
          <a:bodyPr wrap="square">
            <a:spAutoFit/>
          </a:bodyPr>
          <a:lstStyle/>
          <a:p>
            <a:r>
              <a:rPr lang="en-GB" dirty="0" smtClean="0"/>
              <a:t>Battle of Issus, Alexander </a:t>
            </a:r>
            <a:r>
              <a:rPr lang="en-GB" dirty="0" smtClean="0"/>
              <a:t>the Great leading his forces against the retreating Persian army led by Darius III at the Battle of Issus in 333 </a:t>
            </a:r>
            <a:r>
              <a:rPr lang="en-GB" cap="all" dirty="0" err="1" smtClean="0"/>
              <a:t>bce</a:t>
            </a:r>
            <a:r>
              <a:rPr lang="en-GB" dirty="0" smtClean="0"/>
              <a:t>, detail of a mosaic from the House of the Faun, Pompeii; in the National Archaeological Museum, Naples, Italy.</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428768"/>
          </a:xfrm>
        </p:spPr>
        <p:txBody>
          <a:bodyPr>
            <a:noAutofit/>
          </a:bodyPr>
          <a:lstStyle/>
          <a:p>
            <a:pPr algn="ctr"/>
            <a:r>
              <a:rPr lang="en-GB" sz="4000" b="1" dirty="0"/>
              <a:t>Aristotle Framework – Tyrant </a:t>
            </a:r>
            <a:r>
              <a:rPr lang="en-GB" sz="4000" b="1" dirty="0" err="1"/>
              <a:t>vs</a:t>
            </a:r>
            <a:r>
              <a:rPr lang="en-GB" sz="4000" b="1" dirty="0"/>
              <a:t> ideal monarch</a:t>
            </a:r>
          </a:p>
        </p:txBody>
      </p:sp>
      <p:sp>
        <p:nvSpPr>
          <p:cNvPr id="3" name="Content Placeholder 2"/>
          <p:cNvSpPr>
            <a:spLocks noGrp="1"/>
          </p:cNvSpPr>
          <p:nvPr>
            <p:ph idx="1"/>
          </p:nvPr>
        </p:nvSpPr>
        <p:spPr>
          <a:xfrm>
            <a:off x="539552" y="2276872"/>
            <a:ext cx="8229600" cy="4013800"/>
          </a:xfrm>
        </p:spPr>
        <p:txBody>
          <a:bodyPr>
            <a:normAutofit fontScale="92500" lnSpcReduction="10000"/>
          </a:bodyPr>
          <a:lstStyle/>
          <a:p>
            <a:r>
              <a:rPr lang="en-GB" sz="3000" dirty="0"/>
              <a:t>Politics: Book 3, Chapter 7, Book 5</a:t>
            </a:r>
          </a:p>
          <a:p>
            <a:r>
              <a:rPr lang="en-GB" sz="3000" dirty="0"/>
              <a:t>Tyrant rules based on self-gain as opposed to a monarch who has more legitimacy and rules for the betterment of the citizens – </a:t>
            </a:r>
            <a:r>
              <a:rPr lang="en-GB" sz="3000" dirty="0" smtClean="0"/>
              <a:t>All about him </a:t>
            </a:r>
            <a:r>
              <a:rPr lang="en-GB" sz="3000" dirty="0"/>
              <a:t>or </a:t>
            </a:r>
            <a:r>
              <a:rPr lang="en-GB" sz="3000" dirty="0" smtClean="0"/>
              <a:t>a cosmopolitan </a:t>
            </a:r>
            <a:r>
              <a:rPr lang="en-GB" sz="3000" dirty="0"/>
              <a:t>empire?</a:t>
            </a:r>
          </a:p>
          <a:p>
            <a:r>
              <a:rPr lang="en-GB" sz="3000" dirty="0"/>
              <a:t>Tyrants rule is unlawful as it lacks a mandate or legitimacy – How did he assume power?</a:t>
            </a:r>
          </a:p>
          <a:p>
            <a:r>
              <a:rPr lang="en-GB" sz="3000" dirty="0"/>
              <a:t>Laws and governing principles - absent or abided by? </a:t>
            </a:r>
          </a:p>
          <a:p>
            <a:pPr>
              <a:buNone/>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5199856"/>
          </a:xfrm>
        </p:spPr>
        <p:txBody>
          <a:bodyPr>
            <a:normAutofit/>
          </a:bodyPr>
          <a:lstStyle/>
          <a:p>
            <a:r>
              <a:rPr lang="en-GB" sz="2800" dirty="0" smtClean="0"/>
              <a:t>Corruption of power – Lack of checks and balances, eliminating potential rivals and paranoid?</a:t>
            </a:r>
          </a:p>
          <a:p>
            <a:r>
              <a:rPr lang="en-GB" sz="2800" dirty="0" smtClean="0"/>
              <a:t>Use of Intimidation to control and to </a:t>
            </a:r>
            <a:r>
              <a:rPr lang="en-GB" sz="2800" dirty="0" err="1" smtClean="0"/>
              <a:t>instill</a:t>
            </a:r>
            <a:r>
              <a:rPr lang="en-GB" sz="2800" dirty="0" smtClean="0"/>
              <a:t> fear – mass killings, torture, executions, destruction of cities (Persepolis)</a:t>
            </a:r>
          </a:p>
          <a:p>
            <a:r>
              <a:rPr lang="en-GB" sz="2800" dirty="0" smtClean="0"/>
              <a:t>Virtue in society – Corrupted or upheld?</a:t>
            </a:r>
          </a:p>
          <a:p>
            <a:r>
              <a:rPr lang="en-GB" sz="2800" dirty="0" smtClean="0"/>
              <a:t>Stable or unstable – Rebellion and resistance and measures to counter it?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788808"/>
          </a:xfrm>
        </p:spPr>
        <p:txBody>
          <a:bodyPr>
            <a:normAutofit/>
          </a:bodyPr>
          <a:lstStyle/>
          <a:p>
            <a:pPr algn="ctr"/>
            <a:r>
              <a:rPr lang="en-GB" sz="4400" b="1" dirty="0" smtClean="0"/>
              <a:t>Plato Framework – More spiritual (The Republic)</a:t>
            </a:r>
            <a:endParaRPr lang="en-GB" dirty="0"/>
          </a:p>
        </p:txBody>
      </p:sp>
      <p:sp>
        <p:nvSpPr>
          <p:cNvPr id="3" name="Content Placeholder 2"/>
          <p:cNvSpPr>
            <a:spLocks noGrp="1"/>
          </p:cNvSpPr>
          <p:nvPr>
            <p:ph idx="1"/>
          </p:nvPr>
        </p:nvSpPr>
        <p:spPr>
          <a:xfrm>
            <a:off x="467544" y="2780928"/>
            <a:ext cx="8363272" cy="3600400"/>
          </a:xfrm>
        </p:spPr>
        <p:txBody>
          <a:bodyPr>
            <a:normAutofit lnSpcReduction="10000"/>
          </a:bodyPr>
          <a:lstStyle/>
          <a:p>
            <a:r>
              <a:rPr lang="en-GB" sz="2800" dirty="0" smtClean="0"/>
              <a:t>Slave </a:t>
            </a:r>
            <a:r>
              <a:rPr lang="en-GB" sz="2800" dirty="0"/>
              <a:t>of one’s desires – accumulation of wealth, sexual appetite and pleasure seeker, drunken orgies</a:t>
            </a:r>
          </a:p>
          <a:p>
            <a:r>
              <a:rPr lang="en-GB" sz="2800" dirty="0"/>
              <a:t>Pursuit of power through greed – Killed his father and rivals?</a:t>
            </a:r>
          </a:p>
          <a:p>
            <a:r>
              <a:rPr lang="en-GB" sz="2800" dirty="0"/>
              <a:t>Relies on an inordinate need to be praised – Divine traits and pharaoh status, bowing?</a:t>
            </a:r>
          </a:p>
          <a:p>
            <a:r>
              <a:rPr lang="en-GB" sz="2800" dirty="0" smtClean="0"/>
              <a:t>Manipulating </a:t>
            </a:r>
            <a:r>
              <a:rPr lang="en-GB" sz="2800" dirty="0"/>
              <a:t>– </a:t>
            </a:r>
            <a:r>
              <a:rPr lang="en-GB" sz="2800" dirty="0" err="1"/>
              <a:t>Narcissim</a:t>
            </a:r>
            <a:r>
              <a:rPr lang="en-GB" sz="2800" dirty="0"/>
              <a:t>?</a:t>
            </a:r>
          </a:p>
          <a:p>
            <a:r>
              <a:rPr lang="en-GB" sz="2800" dirty="0"/>
              <a:t>Morality and soul – Degeneracy?</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35480"/>
            <a:ext cx="8229600" cy="4085808"/>
          </a:xfrm>
        </p:spPr>
        <p:txBody>
          <a:bodyPr>
            <a:normAutofit fontScale="92500" lnSpcReduction="10000"/>
          </a:bodyPr>
          <a:lstStyle/>
          <a:p>
            <a:r>
              <a:rPr lang="en-GB" sz="3000" dirty="0" smtClean="0"/>
              <a:t>Status of state, polis, and city – Preference of Persian codes of conduct and customs? Hellenistic pride?</a:t>
            </a:r>
          </a:p>
          <a:p>
            <a:r>
              <a:rPr lang="en-GB" sz="3000" dirty="0" smtClean="0"/>
              <a:t>Ruthless use of fear, intimidation and compulsion - mass killings, torture, executions, destruction of cities (Persepolis)</a:t>
            </a:r>
          </a:p>
          <a:p>
            <a:r>
              <a:rPr lang="en-GB" sz="3000" dirty="0" smtClean="0"/>
              <a:t>Isolationism – From Greek society</a:t>
            </a:r>
          </a:p>
          <a:p>
            <a:r>
              <a:rPr lang="en-GB" sz="3000" dirty="0" smtClean="0"/>
              <a:t>Discontented soul – Lacks harmony? Paranoia? Guilt?</a:t>
            </a:r>
          </a:p>
          <a:p>
            <a:pPr>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1642194"/>
          </a:xfrm>
        </p:spPr>
        <p:txBody>
          <a:bodyPr>
            <a:normAutofit/>
          </a:bodyPr>
          <a:lstStyle/>
          <a:p>
            <a:pPr algn="ctr"/>
            <a:r>
              <a:rPr lang="en-GB" sz="3600" b="1" dirty="0" smtClean="0"/>
              <a:t>Machiavelli Framework – Traits of tyrants (The Prince, Discourses)</a:t>
            </a:r>
            <a:endParaRPr lang="en-GB" b="1" dirty="0"/>
          </a:p>
        </p:txBody>
      </p:sp>
      <p:sp>
        <p:nvSpPr>
          <p:cNvPr id="3" name="Content Placeholder 2"/>
          <p:cNvSpPr>
            <a:spLocks noGrp="1"/>
          </p:cNvSpPr>
          <p:nvPr>
            <p:ph idx="1"/>
          </p:nvPr>
        </p:nvSpPr>
        <p:spPr>
          <a:xfrm>
            <a:off x="395536" y="1988840"/>
            <a:ext cx="7772400" cy="4572000"/>
          </a:xfrm>
        </p:spPr>
        <p:txBody>
          <a:bodyPr>
            <a:normAutofit/>
          </a:bodyPr>
          <a:lstStyle/>
          <a:p>
            <a:r>
              <a:rPr lang="en-GB" dirty="0" smtClean="0"/>
              <a:t>Feared </a:t>
            </a:r>
            <a:r>
              <a:rPr lang="en-GB" dirty="0"/>
              <a:t>over loved – Wanted both? Rivals? Loyalty of new subjects?</a:t>
            </a:r>
          </a:p>
          <a:p>
            <a:r>
              <a:rPr lang="en-GB" dirty="0"/>
              <a:t>Rule by laws or spontaneous and at will - Lack of checks and balances, eliminating potential rivals and paranoid? Persian court system over Greek democracy?</a:t>
            </a:r>
          </a:p>
          <a:p>
            <a:r>
              <a:rPr lang="en-GB" dirty="0"/>
              <a:t>Power through forceful means – Killed his father and rivals?</a:t>
            </a:r>
          </a:p>
          <a:p>
            <a:r>
              <a:rPr lang="en-GB" dirty="0"/>
              <a:t>Benefit of self over people and exploitation – Land grabs, usurping of crops and wealth of locals</a:t>
            </a:r>
            <a:r>
              <a:rPr lang="en-GB" dirty="0" smtClean="0"/>
              <a:t>?</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8229600" cy="5343872"/>
          </a:xfrm>
        </p:spPr>
        <p:txBody>
          <a:bodyPr>
            <a:normAutofit/>
          </a:bodyPr>
          <a:lstStyle/>
          <a:p>
            <a:r>
              <a:rPr lang="en-GB" sz="2800" dirty="0" smtClean="0"/>
              <a:t>Paranoid and trust issues – Fear of rivals? Satraps over his own circle?</a:t>
            </a:r>
          </a:p>
          <a:p>
            <a:r>
              <a:rPr lang="en-GB" sz="2800" dirty="0" smtClean="0"/>
              <a:t>Military dependency – Iron grip and oppression?</a:t>
            </a:r>
          </a:p>
          <a:p>
            <a:r>
              <a:rPr lang="en-GB" sz="2800" dirty="0" smtClean="0"/>
              <a:t>Virtue and values – Was spiritual, prayed and healthy lifestyle but also degenerate?</a:t>
            </a:r>
          </a:p>
          <a:p>
            <a:r>
              <a:rPr lang="en-GB" sz="2800" dirty="0" smtClean="0"/>
              <a:t>Political structures – Moved from Greek to Persian governance and court? Undermined democratic principles?</a:t>
            </a:r>
          </a:p>
          <a:p>
            <a:r>
              <a:rPr lang="en-GB" sz="2800" dirty="0" smtClean="0"/>
              <a:t>Instability – Too much power, too difficult to maintain? Murder theory?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764704"/>
            <a:ext cx="8229600" cy="1858218"/>
          </a:xfrm>
        </p:spPr>
        <p:txBody>
          <a:bodyPr>
            <a:normAutofit fontScale="90000"/>
          </a:bodyPr>
          <a:lstStyle/>
          <a:p>
            <a:pPr algn="ctr"/>
            <a:r>
              <a:rPr lang="en-GB" sz="3600" b="1" dirty="0" smtClean="0"/>
              <a:t>Marxist Framework – Socialist principles (Communist Manifesto, </a:t>
            </a:r>
            <a:r>
              <a:rPr lang="en-GB" sz="3600" b="1" dirty="0" smtClean="0"/>
              <a:t>Das </a:t>
            </a:r>
            <a:r>
              <a:rPr lang="en-GB" sz="3600" b="1" dirty="0" err="1" smtClean="0"/>
              <a:t>Kapital</a:t>
            </a:r>
            <a:r>
              <a:rPr lang="en-GB" sz="3600" b="1" dirty="0" smtClean="0"/>
              <a:t>)</a:t>
            </a:r>
            <a:r>
              <a:rPr lang="en-GB" dirty="0" smtClean="0"/>
              <a:t/>
            </a:r>
            <a:br>
              <a:rPr lang="en-GB" dirty="0" smtClean="0"/>
            </a:br>
            <a:endParaRPr lang="en-GB" dirty="0"/>
          </a:p>
        </p:txBody>
      </p:sp>
      <p:sp>
        <p:nvSpPr>
          <p:cNvPr id="3" name="Content Placeholder 2"/>
          <p:cNvSpPr>
            <a:spLocks noGrp="1"/>
          </p:cNvSpPr>
          <p:nvPr>
            <p:ph idx="1"/>
          </p:nvPr>
        </p:nvSpPr>
        <p:spPr>
          <a:xfrm>
            <a:off x="539552" y="2564904"/>
            <a:ext cx="8229600" cy="3993307"/>
          </a:xfrm>
        </p:spPr>
        <p:txBody>
          <a:bodyPr>
            <a:normAutofit fontScale="92500" lnSpcReduction="10000"/>
          </a:bodyPr>
          <a:lstStyle/>
          <a:p>
            <a:r>
              <a:rPr lang="en-GB" dirty="0" smtClean="0"/>
              <a:t>Power </a:t>
            </a:r>
            <a:r>
              <a:rPr lang="en-GB" dirty="0"/>
              <a:t>by one person – Alexander</a:t>
            </a:r>
          </a:p>
          <a:p>
            <a:r>
              <a:rPr lang="en-GB" dirty="0"/>
              <a:t>Working class being oppressed – Wealth for the citizens or the state?</a:t>
            </a:r>
          </a:p>
          <a:p>
            <a:r>
              <a:rPr lang="en-GB" dirty="0"/>
              <a:t>Repressive state – Used own oppressive rules to govern and punish?</a:t>
            </a:r>
          </a:p>
          <a:p>
            <a:r>
              <a:rPr lang="en-GB" dirty="0"/>
              <a:t>Workers feel abandoned and unfairly treated – Content citizenry?</a:t>
            </a:r>
          </a:p>
          <a:p>
            <a:r>
              <a:rPr lang="en-GB" dirty="0"/>
              <a:t>Fear of revolution – Treatment of opposition and rivals?</a:t>
            </a:r>
          </a:p>
          <a:p>
            <a:r>
              <a:rPr lang="en-GB" dirty="0"/>
              <a:t>Creation of ideology to keep power – Merging of Persian and Greek cultures and beliefs?</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146250"/>
          </a:xfrm>
        </p:spPr>
        <p:txBody>
          <a:bodyPr>
            <a:normAutofit fontScale="90000"/>
          </a:bodyPr>
          <a:lstStyle/>
          <a:p>
            <a:pPr algn="ctr"/>
            <a:r>
              <a:rPr lang="en-GB" b="1" dirty="0" smtClean="0"/>
              <a:t>Modern Liberal Democratic Framework</a:t>
            </a:r>
            <a:r>
              <a:rPr lang="en-GB" dirty="0" smtClean="0"/>
              <a:t/>
            </a:r>
            <a:br>
              <a:rPr lang="en-GB" dirty="0" smtClean="0"/>
            </a:br>
            <a:endParaRPr lang="en-GB" dirty="0"/>
          </a:p>
        </p:txBody>
      </p:sp>
      <p:sp>
        <p:nvSpPr>
          <p:cNvPr id="3" name="Content Placeholder 2"/>
          <p:cNvSpPr>
            <a:spLocks noGrp="1"/>
          </p:cNvSpPr>
          <p:nvPr>
            <p:ph idx="1"/>
          </p:nvPr>
        </p:nvSpPr>
        <p:spPr>
          <a:xfrm>
            <a:off x="457200" y="2204864"/>
            <a:ext cx="8229600" cy="3921299"/>
          </a:xfrm>
        </p:spPr>
        <p:txBody>
          <a:bodyPr>
            <a:normAutofit fontScale="92500" lnSpcReduction="20000"/>
          </a:bodyPr>
          <a:lstStyle/>
          <a:p>
            <a:r>
              <a:rPr lang="en-GB" dirty="0" smtClean="0"/>
              <a:t>Taking </a:t>
            </a:r>
            <a:r>
              <a:rPr lang="en-GB" dirty="0"/>
              <a:t>advantage of and abusing power – Usurping wealth, violence, oppression, no checks and balances, Rivals and opposition?</a:t>
            </a:r>
          </a:p>
          <a:p>
            <a:r>
              <a:rPr lang="en-GB" dirty="0"/>
              <a:t>Undermining rules and laws – Upholding democratic principles or not?</a:t>
            </a:r>
          </a:p>
          <a:p>
            <a:r>
              <a:rPr lang="en-GB" dirty="0"/>
              <a:t>Power is centralised – Alexander</a:t>
            </a:r>
          </a:p>
          <a:p>
            <a:r>
              <a:rPr lang="en-GB" dirty="0"/>
              <a:t>Lack of respect for human rights – Mass murder, execution?</a:t>
            </a:r>
          </a:p>
          <a:p>
            <a:r>
              <a:rPr lang="en-GB" dirty="0"/>
              <a:t>Elections – </a:t>
            </a:r>
            <a:r>
              <a:rPr lang="en-GB" dirty="0" smtClean="0"/>
              <a:t>No elections and a one </a:t>
            </a:r>
            <a:r>
              <a:rPr lang="en-GB" dirty="0"/>
              <a:t>man system?</a:t>
            </a:r>
          </a:p>
          <a:p>
            <a:r>
              <a:rPr lang="en-GB" dirty="0"/>
              <a:t>Populism as a tool for control – preferring satraps over own circle but disregard for people of Bactria etc</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514432"/>
          </a:xfrm>
        </p:spPr>
        <p:txBody>
          <a:bodyPr>
            <a:normAutofit fontScale="90000"/>
          </a:bodyPr>
          <a:lstStyle/>
          <a:p>
            <a:pPr algn="ctr"/>
            <a:r>
              <a:rPr lang="en-GB" b="1" dirty="0" smtClean="0"/>
              <a:t>Christian Framework</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Did </a:t>
            </a:r>
            <a:r>
              <a:rPr lang="en-GB" dirty="0"/>
              <a:t>he abuse power and did he oppress?</a:t>
            </a:r>
          </a:p>
          <a:p>
            <a:r>
              <a:rPr lang="en-GB" dirty="0"/>
              <a:t>Did he uphold justice or fail in this regard?</a:t>
            </a:r>
          </a:p>
          <a:p>
            <a:r>
              <a:rPr lang="en-GB" dirty="0"/>
              <a:t>Did he rule to the people or for his personal gain?</a:t>
            </a:r>
          </a:p>
          <a:p>
            <a:r>
              <a:rPr lang="en-GB" dirty="0"/>
              <a:t>Did he respect the people and take measure to support the welfare?</a:t>
            </a:r>
          </a:p>
          <a:p>
            <a:r>
              <a:rPr lang="en-GB" dirty="0"/>
              <a:t>Did he follow laws that are unfair and corrupt?</a:t>
            </a:r>
          </a:p>
          <a:p>
            <a:r>
              <a:rPr lang="en-GB" dirty="0"/>
              <a:t>Did he deify himself?</a:t>
            </a:r>
          </a:p>
          <a:p>
            <a:r>
              <a:rPr lang="en-GB" dirty="0"/>
              <a:t>Did he promote and respect the freedom of religion?</a:t>
            </a:r>
          </a:p>
          <a:p>
            <a:r>
              <a:rPr lang="en-GB" dirty="0"/>
              <a:t>Did he rule through fear, intimidation and compulsion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smtClean="0"/>
              <a:t>Islamic View </a:t>
            </a:r>
            <a:r>
              <a:rPr lang="en-GB" dirty="0" smtClean="0"/>
              <a:t/>
            </a:r>
            <a:br>
              <a:rPr lang="en-GB" dirty="0" smtClean="0"/>
            </a:br>
            <a:endParaRPr lang="en-GB" dirty="0"/>
          </a:p>
        </p:txBody>
      </p:sp>
      <p:sp>
        <p:nvSpPr>
          <p:cNvPr id="3" name="Content Placeholder 2"/>
          <p:cNvSpPr>
            <a:spLocks noGrp="1"/>
          </p:cNvSpPr>
          <p:nvPr>
            <p:ph idx="1"/>
          </p:nvPr>
        </p:nvSpPr>
        <p:spPr>
          <a:xfrm>
            <a:off x="395536" y="1700808"/>
            <a:ext cx="8229600" cy="3877891"/>
          </a:xfrm>
        </p:spPr>
        <p:txBody>
          <a:bodyPr/>
          <a:lstStyle/>
          <a:p>
            <a:r>
              <a:rPr lang="en-GB" dirty="0" smtClean="0"/>
              <a:t>He </a:t>
            </a:r>
            <a:r>
              <a:rPr lang="en-GB" dirty="0"/>
              <a:t>it is not for certain, there is mention of the two horned one, </a:t>
            </a:r>
            <a:r>
              <a:rPr lang="en-GB" dirty="0" err="1"/>
              <a:t>Dhul</a:t>
            </a:r>
            <a:r>
              <a:rPr lang="en-GB" dirty="0"/>
              <a:t> </a:t>
            </a:r>
            <a:r>
              <a:rPr lang="en-GB" dirty="0" err="1"/>
              <a:t>Qarnayn</a:t>
            </a:r>
            <a:r>
              <a:rPr lang="en-GB" dirty="0"/>
              <a:t> in the Quran which talks about his successes and vast empire. </a:t>
            </a:r>
          </a:p>
          <a:p>
            <a:endParaRPr lang="en-GB" dirty="0"/>
          </a:p>
        </p:txBody>
      </p:sp>
      <p:pic>
        <p:nvPicPr>
          <p:cNvPr id="2050" name="Picture 2"/>
          <p:cNvPicPr>
            <a:picLocks noChangeAspect="1" noChangeArrowheads="1"/>
          </p:cNvPicPr>
          <p:nvPr/>
        </p:nvPicPr>
        <p:blipFill>
          <a:blip r:embed="rId3" cstate="print"/>
          <a:srcRect/>
          <a:stretch>
            <a:fillRect/>
          </a:stretch>
        </p:blipFill>
        <p:spPr bwMode="auto">
          <a:xfrm>
            <a:off x="827584" y="3212976"/>
            <a:ext cx="7402460" cy="3513187"/>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smtClean="0"/>
              <a:t>Islamic Framework</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err="1" smtClean="0"/>
              <a:t>Zulm</a:t>
            </a:r>
            <a:r>
              <a:rPr lang="en-GB" dirty="0" smtClean="0"/>
              <a:t> </a:t>
            </a:r>
            <a:r>
              <a:rPr lang="en-GB" dirty="0"/>
              <a:t>– Justice?</a:t>
            </a:r>
          </a:p>
          <a:p>
            <a:r>
              <a:rPr lang="en-GB" dirty="0" err="1"/>
              <a:t>Shura</a:t>
            </a:r>
            <a:r>
              <a:rPr lang="en-GB" dirty="0"/>
              <a:t> - Rule with consent or without?</a:t>
            </a:r>
          </a:p>
          <a:p>
            <a:r>
              <a:rPr lang="en-GB" dirty="0"/>
              <a:t>Personal character – self-serving, arrogance, pride?</a:t>
            </a:r>
          </a:p>
          <a:p>
            <a:r>
              <a:rPr lang="en-GB" dirty="0"/>
              <a:t>Freedom of religion or compulsion?</a:t>
            </a:r>
          </a:p>
          <a:p>
            <a:r>
              <a:rPr lang="en-GB" dirty="0"/>
              <a:t>Respect of vulnerable people or oppression of them?</a:t>
            </a:r>
          </a:p>
          <a:p>
            <a:r>
              <a:rPr lang="en-GB" dirty="0"/>
              <a:t>Equal and fair distribution of wealth and resources?</a:t>
            </a:r>
          </a:p>
          <a:p>
            <a:r>
              <a:rPr lang="en-GB" dirty="0"/>
              <a:t>Forcefulness?</a:t>
            </a:r>
          </a:p>
          <a:p>
            <a:r>
              <a:rPr lang="en-GB" dirty="0"/>
              <a:t>Rule of law and checks and balances?</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smtClean="0"/>
              <a:t>Zoroastrian view</a:t>
            </a:r>
            <a:r>
              <a:rPr lang="en-GB" dirty="0" smtClean="0"/>
              <a:t/>
            </a:r>
            <a:br>
              <a:rPr lang="en-GB" dirty="0" smtClean="0"/>
            </a:br>
            <a:endParaRPr lang="en-GB" dirty="0"/>
          </a:p>
        </p:txBody>
      </p:sp>
      <p:sp>
        <p:nvSpPr>
          <p:cNvPr id="3" name="Content Placeholder 2"/>
          <p:cNvSpPr>
            <a:spLocks noGrp="1"/>
          </p:cNvSpPr>
          <p:nvPr>
            <p:ph idx="1"/>
          </p:nvPr>
        </p:nvSpPr>
        <p:spPr>
          <a:xfrm>
            <a:off x="323528" y="1700808"/>
            <a:ext cx="8229600" cy="4525963"/>
          </a:xfrm>
        </p:spPr>
        <p:txBody>
          <a:bodyPr>
            <a:normAutofit/>
          </a:bodyPr>
          <a:lstStyle/>
          <a:p>
            <a:r>
              <a:rPr lang="en-GB" dirty="0" smtClean="0"/>
              <a:t>The </a:t>
            </a:r>
            <a:r>
              <a:rPr lang="en-GB" dirty="0"/>
              <a:t>book of </a:t>
            </a:r>
            <a:r>
              <a:rPr lang="en-GB" dirty="0" err="1"/>
              <a:t>Arda</a:t>
            </a:r>
            <a:r>
              <a:rPr lang="en-GB" dirty="0"/>
              <a:t> </a:t>
            </a:r>
            <a:r>
              <a:rPr lang="en-GB" dirty="0" err="1"/>
              <a:t>Viraf</a:t>
            </a:r>
            <a:endParaRPr lang="en-GB" dirty="0"/>
          </a:p>
          <a:p>
            <a:r>
              <a:rPr lang="en-GB" dirty="0"/>
              <a:t>Zoroastrians viewed him negatively and a result, Persians still hold a negative view of </a:t>
            </a:r>
            <a:r>
              <a:rPr lang="en-GB" dirty="0" smtClean="0"/>
              <a:t>him </a:t>
            </a:r>
            <a:endParaRPr lang="en-GB" dirty="0"/>
          </a:p>
          <a:p>
            <a:r>
              <a:rPr lang="en-GB" dirty="0" smtClean="0"/>
              <a:t>Oppose conquerors to the point of outright enmity and hatred </a:t>
            </a:r>
            <a:r>
              <a:rPr lang="en-GB" dirty="0"/>
              <a:t>- Omar </a:t>
            </a:r>
            <a:r>
              <a:rPr lang="en-GB" dirty="0" err="1"/>
              <a:t>Ibn</a:t>
            </a:r>
            <a:r>
              <a:rPr lang="en-GB" dirty="0"/>
              <a:t> Al </a:t>
            </a:r>
            <a:r>
              <a:rPr lang="en-GB" dirty="0" err="1"/>
              <a:t>Khattab</a:t>
            </a:r>
            <a:r>
              <a:rPr lang="en-GB" dirty="0"/>
              <a:t> </a:t>
            </a:r>
          </a:p>
          <a:p>
            <a:pPr>
              <a:buNone/>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r>
              <a:rPr lang="en-GB" sz="2900" dirty="0"/>
              <a:t>‘Then, during the reign of </a:t>
            </a:r>
            <a:r>
              <a:rPr lang="en-GB" sz="2900" dirty="0" err="1"/>
              <a:t>Dārāe</a:t>
            </a:r>
            <a:r>
              <a:rPr lang="en-GB" sz="2900" dirty="0"/>
              <a:t> son-of-</a:t>
            </a:r>
            <a:r>
              <a:rPr lang="en-GB" sz="2900" dirty="0" err="1"/>
              <a:t>Dārāe</a:t>
            </a:r>
            <a:r>
              <a:rPr lang="en-GB" sz="2900" dirty="0"/>
              <a:t>, the emperor </a:t>
            </a:r>
            <a:r>
              <a:rPr lang="en-GB" sz="2900" dirty="0" err="1"/>
              <a:t>alexander</a:t>
            </a:r>
            <a:r>
              <a:rPr lang="en-GB" sz="2900" dirty="0"/>
              <a:t> came</a:t>
            </a:r>
            <a:br>
              <a:rPr lang="en-GB" sz="2900" dirty="0"/>
            </a:br>
            <a:r>
              <a:rPr lang="en-GB" sz="2900" dirty="0"/>
              <a:t>to </a:t>
            </a:r>
            <a:r>
              <a:rPr lang="en-GB" sz="2900" dirty="0" err="1"/>
              <a:t>irānsahr</a:t>
            </a:r>
            <a:r>
              <a:rPr lang="en-GB" sz="2900" dirty="0"/>
              <a:t>, </a:t>
            </a:r>
            <a:r>
              <a:rPr lang="en-GB" sz="2900" dirty="0" err="1"/>
              <a:t>hying</a:t>
            </a:r>
            <a:r>
              <a:rPr lang="en-GB" sz="2900" dirty="0"/>
              <a:t> from </a:t>
            </a:r>
            <a:r>
              <a:rPr lang="en-GB" sz="2900" dirty="0" err="1"/>
              <a:t>arūm</a:t>
            </a:r>
            <a:r>
              <a:rPr lang="en-GB" sz="2900" dirty="0"/>
              <a:t> (i.e. Greece), killed king </a:t>
            </a:r>
            <a:r>
              <a:rPr lang="en-GB" sz="2900" dirty="0" err="1"/>
              <a:t>Dārāe</a:t>
            </a:r>
            <a:r>
              <a:rPr lang="en-GB" sz="2900" dirty="0"/>
              <a:t>, destroyed all</a:t>
            </a:r>
            <a:br>
              <a:rPr lang="en-GB" sz="2900" dirty="0"/>
            </a:br>
            <a:r>
              <a:rPr lang="en-GB" sz="2900" dirty="0"/>
              <a:t>the families of rulers, magi, and public-men of </a:t>
            </a:r>
            <a:r>
              <a:rPr lang="en-GB" sz="2900" dirty="0" err="1"/>
              <a:t>irānsahr</a:t>
            </a:r>
            <a:r>
              <a:rPr lang="en-GB" sz="2900" dirty="0"/>
              <a:t>, extinguished an</a:t>
            </a:r>
            <a:br>
              <a:rPr lang="en-GB" sz="2900" dirty="0"/>
            </a:br>
            <a:r>
              <a:rPr lang="en-GB" sz="2900" dirty="0"/>
              <a:t>immense number of sacred-fires, seized the commentary of the revelation</a:t>
            </a:r>
            <a:br>
              <a:rPr lang="en-GB" sz="2900" dirty="0"/>
            </a:br>
            <a:r>
              <a:rPr lang="en-GB" sz="2900" dirty="0"/>
              <a:t>of </a:t>
            </a:r>
            <a:r>
              <a:rPr lang="en-GB" sz="2900" dirty="0" err="1"/>
              <a:t>mazda</a:t>
            </a:r>
            <a:r>
              <a:rPr lang="en-GB" sz="2900" dirty="0"/>
              <a:t>-worship, and sent it to </a:t>
            </a:r>
            <a:r>
              <a:rPr lang="en-GB" sz="2900" dirty="0" err="1"/>
              <a:t>arūm</a:t>
            </a:r>
            <a:r>
              <a:rPr lang="en-GB" sz="2900" dirty="0"/>
              <a:t>, burned the </a:t>
            </a:r>
            <a:r>
              <a:rPr lang="en-GB" sz="2900" dirty="0" err="1"/>
              <a:t>Avesta</a:t>
            </a:r>
            <a:r>
              <a:rPr lang="en-GB" sz="2900" dirty="0"/>
              <a:t>, and divided</a:t>
            </a:r>
            <a:br>
              <a:rPr lang="en-GB" sz="2900" dirty="0"/>
            </a:br>
            <a:r>
              <a:rPr lang="en-GB" sz="2900" dirty="0" err="1"/>
              <a:t>irānsahr</a:t>
            </a:r>
            <a:r>
              <a:rPr lang="en-GB" sz="2900" dirty="0"/>
              <a:t> among ninety petty-rulers.’</a:t>
            </a:r>
          </a:p>
          <a:p>
            <a:r>
              <a:rPr lang="en-GB" sz="2900" dirty="0"/>
              <a:t>They say that, once upon a time, the pious </a:t>
            </a:r>
            <a:r>
              <a:rPr lang="en-GB" sz="2900" dirty="0" err="1"/>
              <a:t>Zartosht</a:t>
            </a:r>
            <a:r>
              <a:rPr lang="en-GB" sz="2900" dirty="0"/>
              <a:t> made the religion, which he had received, current in the world; and till the completion of 300 years, the religion was in purity, and men were without doubts. But afterward, the accursed evil spirit, the wicked one, in order to make men doubtful of this religion, instigated the accursed Alexander, the </a:t>
            </a:r>
            <a:r>
              <a:rPr lang="en-GB" sz="2900" dirty="0" err="1"/>
              <a:t>Ruman</a:t>
            </a:r>
            <a:r>
              <a:rPr lang="en-GB" sz="2900" dirty="0"/>
              <a:t>, who was dwelling in Egypt, so that he came to the country of Iran with severe cruelty and war and devastation; he also slew the ruler of Iran, and destroyed the metropolis and empire, and made them desolate.</a:t>
            </a:r>
          </a:p>
          <a:p>
            <a:pPr>
              <a:buNone/>
            </a:pP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Perspectives</a:t>
            </a:r>
            <a:endParaRPr lang="en-GB" b="1" dirty="0"/>
          </a:p>
        </p:txBody>
      </p:sp>
      <p:sp>
        <p:nvSpPr>
          <p:cNvPr id="3" name="Content Placeholder 2"/>
          <p:cNvSpPr>
            <a:spLocks noGrp="1"/>
          </p:cNvSpPr>
          <p:nvPr>
            <p:ph idx="1"/>
          </p:nvPr>
        </p:nvSpPr>
        <p:spPr/>
        <p:txBody>
          <a:bodyPr>
            <a:normAutofit fontScale="92500" lnSpcReduction="20000"/>
          </a:bodyPr>
          <a:lstStyle/>
          <a:p>
            <a:r>
              <a:rPr lang="en-GB" dirty="0" smtClean="0"/>
              <a:t>Ancient </a:t>
            </a:r>
            <a:r>
              <a:rPr lang="en-GB" dirty="0" err="1" smtClean="0"/>
              <a:t>vs</a:t>
            </a:r>
            <a:r>
              <a:rPr lang="en-GB" dirty="0" smtClean="0"/>
              <a:t> modern standards</a:t>
            </a:r>
          </a:p>
          <a:p>
            <a:r>
              <a:rPr lang="en-GB" dirty="0" smtClean="0"/>
              <a:t>Cultural </a:t>
            </a:r>
            <a:r>
              <a:rPr lang="en-GB" dirty="0"/>
              <a:t>context - Despite his tyrannical traits, his rule was consistent with and typical of the standards of ancients leaders and governments</a:t>
            </a:r>
          </a:p>
          <a:p>
            <a:pPr>
              <a:buNone/>
            </a:pPr>
            <a:r>
              <a:rPr lang="en-GB" dirty="0"/>
              <a:t> </a:t>
            </a:r>
          </a:p>
          <a:p>
            <a:r>
              <a:rPr lang="en-GB" dirty="0"/>
              <a:t>Outcome – Good or bad?</a:t>
            </a:r>
          </a:p>
          <a:p>
            <a:r>
              <a:rPr lang="en-GB" dirty="0"/>
              <a:t>Long terms impacts and spreading Hellenistic culture. But to what extent?</a:t>
            </a:r>
          </a:p>
          <a:p>
            <a:pPr>
              <a:buNone/>
            </a:pPr>
            <a:r>
              <a:rPr lang="en-GB" dirty="0"/>
              <a:t> </a:t>
            </a:r>
          </a:p>
          <a:p>
            <a:r>
              <a:rPr lang="en-GB" dirty="0"/>
              <a:t>Intent </a:t>
            </a:r>
            <a:r>
              <a:rPr lang="en-GB" dirty="0" err="1"/>
              <a:t>vs</a:t>
            </a:r>
            <a:r>
              <a:rPr lang="en-GB" dirty="0"/>
              <a:t> Impact</a:t>
            </a:r>
          </a:p>
          <a:p>
            <a:r>
              <a:rPr lang="en-GB" dirty="0"/>
              <a:t>Should short terms losses count more than grand visions of creating a cosmopolitan empire? Genuine or pragmatism?</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smtClean="0"/>
              <a:t>Historiography  </a:t>
            </a:r>
            <a:endParaRPr lang="en-GB" b="1" dirty="0"/>
          </a:p>
        </p:txBody>
      </p:sp>
      <p:sp>
        <p:nvSpPr>
          <p:cNvPr id="3" name="Content Placeholder 2"/>
          <p:cNvSpPr>
            <a:spLocks noGrp="1"/>
          </p:cNvSpPr>
          <p:nvPr>
            <p:ph idx="1"/>
          </p:nvPr>
        </p:nvSpPr>
        <p:spPr/>
        <p:txBody>
          <a:bodyPr>
            <a:normAutofit fontScale="92500" lnSpcReduction="20000"/>
          </a:bodyPr>
          <a:lstStyle/>
          <a:p>
            <a:r>
              <a:rPr lang="en-GB" dirty="0" smtClean="0"/>
              <a:t>Not Tyrannical – </a:t>
            </a:r>
            <a:r>
              <a:rPr lang="en-GB" dirty="0" smtClean="0"/>
              <a:t>Traditionalist/Classicist historians</a:t>
            </a:r>
            <a:endParaRPr lang="en-GB" dirty="0" smtClean="0"/>
          </a:p>
          <a:p>
            <a:r>
              <a:rPr lang="en-GB" dirty="0" smtClean="0"/>
              <a:t>William </a:t>
            </a:r>
            <a:r>
              <a:rPr lang="en-GB" dirty="0"/>
              <a:t>Tarn</a:t>
            </a:r>
          </a:p>
          <a:p>
            <a:r>
              <a:rPr lang="en-GB" dirty="0"/>
              <a:t>Robin Lane Fox</a:t>
            </a:r>
          </a:p>
          <a:p>
            <a:r>
              <a:rPr lang="en-GB" dirty="0"/>
              <a:t>Frank Holt</a:t>
            </a:r>
          </a:p>
          <a:p>
            <a:pPr>
              <a:buNone/>
            </a:pPr>
            <a:r>
              <a:rPr lang="en-GB" dirty="0"/>
              <a:t> </a:t>
            </a:r>
          </a:p>
          <a:p>
            <a:pPr>
              <a:buNone/>
            </a:pPr>
            <a:r>
              <a:rPr lang="en-GB" dirty="0"/>
              <a:t> </a:t>
            </a:r>
          </a:p>
          <a:p>
            <a:r>
              <a:rPr lang="en-GB" dirty="0" smtClean="0"/>
              <a:t>Tyrannical </a:t>
            </a:r>
            <a:r>
              <a:rPr lang="en-GB" dirty="0" smtClean="0"/>
              <a:t>– Revisionist historians</a:t>
            </a:r>
            <a:endParaRPr lang="en-GB" dirty="0"/>
          </a:p>
          <a:p>
            <a:r>
              <a:rPr lang="en-GB" dirty="0"/>
              <a:t>Fritz </a:t>
            </a:r>
            <a:r>
              <a:rPr lang="en-GB" dirty="0" err="1"/>
              <a:t>Schachermeyr</a:t>
            </a:r>
            <a:endParaRPr lang="en-GB" dirty="0"/>
          </a:p>
          <a:p>
            <a:r>
              <a:rPr lang="en-GB" dirty="0"/>
              <a:t>Eugene  N. </a:t>
            </a:r>
            <a:r>
              <a:rPr lang="en-GB" dirty="0" err="1"/>
              <a:t>Borza</a:t>
            </a:r>
            <a:endParaRPr lang="en-GB" dirty="0"/>
          </a:p>
          <a:p>
            <a:r>
              <a:rPr lang="en-GB" dirty="0"/>
              <a:t>Paul </a:t>
            </a:r>
            <a:r>
              <a:rPr lang="en-GB" dirty="0" err="1"/>
              <a:t>Cartledge</a:t>
            </a:r>
            <a:endParaRPr lang="en-GB" dirty="0"/>
          </a:p>
          <a:p>
            <a:r>
              <a:rPr lang="en-GB" dirty="0"/>
              <a:t>Ian Worthington</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pPr algn="ctr"/>
            <a:r>
              <a:rPr lang="en-GB" b="1" dirty="0" smtClean="0"/>
              <a:t>Summary</a:t>
            </a:r>
            <a:endParaRPr lang="en-GB" b="1" dirty="0"/>
          </a:p>
        </p:txBody>
      </p:sp>
      <p:sp>
        <p:nvSpPr>
          <p:cNvPr id="3" name="Content Placeholder 2"/>
          <p:cNvSpPr>
            <a:spLocks noGrp="1"/>
          </p:cNvSpPr>
          <p:nvPr>
            <p:ph idx="1"/>
          </p:nvPr>
        </p:nvSpPr>
        <p:spPr>
          <a:xfrm>
            <a:off x="539552" y="1196752"/>
            <a:ext cx="8229600" cy="4301832"/>
          </a:xfrm>
        </p:spPr>
        <p:txBody>
          <a:bodyPr>
            <a:noAutofit/>
          </a:bodyPr>
          <a:lstStyle/>
          <a:p>
            <a:r>
              <a:rPr lang="en-GB" sz="2400" dirty="0"/>
              <a:t>Classicists tend to be more apologetics, sympathetic and dismissive of tyrannical traits. At most, gloss over some aspects more as acknowledgment rather than criticism. </a:t>
            </a:r>
          </a:p>
          <a:p>
            <a:r>
              <a:rPr lang="en-GB" sz="2400" dirty="0"/>
              <a:t>Historians from affected areas take a more critical stance</a:t>
            </a:r>
          </a:p>
          <a:p>
            <a:r>
              <a:rPr lang="en-GB" sz="2400" dirty="0"/>
              <a:t>Revisionists are critical </a:t>
            </a:r>
            <a:r>
              <a:rPr lang="en-GB" sz="2400" dirty="0" smtClean="0"/>
              <a:t>too</a:t>
            </a:r>
            <a:endParaRPr lang="en-GB" sz="2400" dirty="0"/>
          </a:p>
          <a:p>
            <a:r>
              <a:rPr lang="en-GB" sz="2400" dirty="0"/>
              <a:t>Partly based on revisionism, greater assessment of primary source records and by applying more enlightened values, ideals and frameworks; we can conclude that he was indeed a tyrant.</a:t>
            </a:r>
          </a:p>
          <a:p>
            <a:r>
              <a:rPr lang="en-GB" sz="2400" dirty="0"/>
              <a:t>Compared and contrasted to modern day tyrants, he fits the bill well and would very much be the equivalent of Putin, Stalin or Hitler today. His tyranny would be adjusted to modernity, his tools would be militarised tanks and sophisticated modern weaponry.</a:t>
            </a:r>
          </a:p>
          <a:p>
            <a:endParaRPr lang="en-GB" sz="9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5505475"/>
          </a:xfrm>
        </p:spPr>
        <p:txBody>
          <a:bodyPr>
            <a:normAutofit fontScale="77500" lnSpcReduction="20000"/>
          </a:bodyPr>
          <a:lstStyle/>
          <a:p>
            <a:r>
              <a:rPr lang="en-GB" sz="3400" dirty="0" smtClean="0"/>
              <a:t>Reversed </a:t>
            </a:r>
            <a:r>
              <a:rPr lang="en-GB" sz="3400" dirty="0" err="1"/>
              <a:t>rulership</a:t>
            </a:r>
            <a:endParaRPr lang="en-GB" sz="3400" dirty="0"/>
          </a:p>
          <a:p>
            <a:r>
              <a:rPr lang="en-GB" sz="3400" dirty="0"/>
              <a:t>His killing sprees would be the equivalent of modern day genocide.</a:t>
            </a:r>
          </a:p>
          <a:p>
            <a:r>
              <a:rPr lang="en-GB" sz="3400" dirty="0"/>
              <a:t>His exiling would be the equivalent of modern day ethnic cleansing. </a:t>
            </a:r>
          </a:p>
          <a:p>
            <a:r>
              <a:rPr lang="en-GB" sz="3400" dirty="0"/>
              <a:t>Mass forced marriages the equivalent of forced Han marriages to Uyghur women</a:t>
            </a:r>
          </a:p>
          <a:p>
            <a:r>
              <a:rPr lang="en-GB" sz="3400" dirty="0"/>
              <a:t>Mass executions like </a:t>
            </a:r>
            <a:r>
              <a:rPr lang="en-GB" sz="3400" dirty="0" err="1"/>
              <a:t>Vlad</a:t>
            </a:r>
            <a:r>
              <a:rPr lang="en-GB" sz="3400" dirty="0"/>
              <a:t> the </a:t>
            </a:r>
            <a:r>
              <a:rPr lang="en-GB" sz="3400" dirty="0" err="1"/>
              <a:t>Impaler</a:t>
            </a:r>
            <a:r>
              <a:rPr lang="en-GB" sz="3400" dirty="0"/>
              <a:t>, Ivan the Terrible, Stalin and </a:t>
            </a:r>
            <a:r>
              <a:rPr lang="en-GB" sz="3400" dirty="0" err="1"/>
              <a:t>Circassians</a:t>
            </a:r>
            <a:endParaRPr lang="en-GB" sz="3400" dirty="0"/>
          </a:p>
          <a:p>
            <a:r>
              <a:rPr lang="en-GB" sz="3400" dirty="0"/>
              <a:t>Military innovations the equivalent of a Military Industrial Complex</a:t>
            </a:r>
          </a:p>
          <a:p>
            <a:r>
              <a:rPr lang="en-GB" sz="3400" dirty="0"/>
              <a:t>Destruction of Persepolis the equivalent of the razing of Baghdad by the Mongols or Dresden and Gaza more recently</a:t>
            </a:r>
          </a:p>
          <a:p>
            <a:pPr>
              <a:buNone/>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692696"/>
            <a:ext cx="8147248" cy="5327104"/>
          </a:xfrm>
        </p:spPr>
        <p:txBody>
          <a:bodyPr>
            <a:normAutofit/>
          </a:bodyPr>
          <a:lstStyle/>
          <a:p>
            <a:r>
              <a:rPr lang="en-GB" dirty="0" smtClean="0"/>
              <a:t>His centralisation of power the equivalent of </a:t>
            </a:r>
          </a:p>
          <a:p>
            <a:r>
              <a:rPr lang="en-GB" dirty="0" smtClean="0"/>
              <a:t>Adoption of Persian clothes the equivalent of most of the world adopting western attire</a:t>
            </a:r>
          </a:p>
          <a:p>
            <a:r>
              <a:rPr lang="en-GB" dirty="0"/>
              <a:t>Satraps the equivalent of vassal states and puppet leaders like </a:t>
            </a:r>
            <a:r>
              <a:rPr lang="en-GB" dirty="0" err="1" smtClean="0"/>
              <a:t>Lukashenko</a:t>
            </a:r>
            <a:r>
              <a:rPr lang="en-GB" dirty="0" smtClean="0"/>
              <a:t> for Putin</a:t>
            </a:r>
            <a:endParaRPr lang="en-GB" dirty="0"/>
          </a:p>
          <a:p>
            <a:r>
              <a:rPr lang="en-GB" dirty="0"/>
              <a:t>What are </a:t>
            </a:r>
            <a:r>
              <a:rPr lang="en-GB" dirty="0" smtClean="0"/>
              <a:t>the potential dangerous </a:t>
            </a:r>
            <a:r>
              <a:rPr lang="en-GB" dirty="0"/>
              <a:t>consequences of taking these historical figures as heroes and role models? Jordan Peterson – Judeo Christian values and </a:t>
            </a:r>
            <a:r>
              <a:rPr lang="en-GB" dirty="0" smtClean="0"/>
              <a:t>conservative </a:t>
            </a:r>
            <a:r>
              <a:rPr lang="en-GB" dirty="0"/>
              <a:t>thought, </a:t>
            </a:r>
            <a:r>
              <a:rPr lang="en-GB" dirty="0" smtClean="0"/>
              <a:t>stoicism</a:t>
            </a:r>
            <a:r>
              <a:rPr lang="en-GB" dirty="0"/>
              <a:t>, </a:t>
            </a:r>
            <a:r>
              <a:rPr lang="en-GB" dirty="0" smtClean="0"/>
              <a:t>philosopher</a:t>
            </a:r>
            <a:r>
              <a:rPr lang="en-GB" dirty="0"/>
              <a:t>, </a:t>
            </a:r>
            <a:r>
              <a:rPr lang="en-GB" dirty="0" smtClean="0"/>
              <a:t>large </a:t>
            </a:r>
            <a:r>
              <a:rPr lang="en-GB" dirty="0" smtClean="0"/>
              <a:t>following – “give </a:t>
            </a:r>
            <a:r>
              <a:rPr lang="en-GB" dirty="0" err="1" smtClean="0"/>
              <a:t>em</a:t>
            </a:r>
            <a:r>
              <a:rPr lang="en-GB" dirty="0" smtClean="0"/>
              <a:t> hell” – quote regarding genocide against Palestinians</a:t>
            </a:r>
            <a:endParaRPr lang="en-GB" dirty="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440160"/>
          </a:xfrm>
        </p:spPr>
        <p:txBody>
          <a:bodyPr/>
          <a:lstStyle/>
          <a:p>
            <a:pPr algn="ctr"/>
            <a:r>
              <a:rPr lang="en-GB" b="1" dirty="0" smtClean="0"/>
              <a:t>Bibliography</a:t>
            </a:r>
            <a:endParaRPr lang="en-GB" b="1" dirty="0"/>
          </a:p>
        </p:txBody>
      </p:sp>
      <p:sp>
        <p:nvSpPr>
          <p:cNvPr id="3" name="Content Placeholder 2"/>
          <p:cNvSpPr>
            <a:spLocks noGrp="1"/>
          </p:cNvSpPr>
          <p:nvPr>
            <p:ph idx="1"/>
          </p:nvPr>
        </p:nvSpPr>
        <p:spPr>
          <a:xfrm>
            <a:off x="457200" y="1556792"/>
            <a:ext cx="8686800" cy="4248472"/>
          </a:xfrm>
        </p:spPr>
        <p:txBody>
          <a:bodyPr>
            <a:noAutofit/>
          </a:bodyPr>
          <a:lstStyle/>
          <a:p>
            <a:r>
              <a:rPr lang="en-GB" sz="1800" dirty="0" smtClean="0">
                <a:latin typeface="Times New Roman" pitchFamily="18" charset="0"/>
                <a:cs typeface="Times New Roman" pitchFamily="18" charset="0"/>
              </a:rPr>
              <a:t>Slide 1, Image</a:t>
            </a:r>
            <a:r>
              <a:rPr lang="en-GB" sz="1800" dirty="0" smtClean="0">
                <a:latin typeface="Times New Roman" pitchFamily="18" charset="0"/>
                <a:cs typeface="Times New Roman" pitchFamily="18" charset="0"/>
              </a:rPr>
              <a:t>. Frank W. </a:t>
            </a:r>
            <a:r>
              <a:rPr lang="en-GB" sz="1800" dirty="0" err="1" smtClean="0">
                <a:latin typeface="Times New Roman" pitchFamily="18" charset="0"/>
                <a:cs typeface="Times New Roman" pitchFamily="18" charset="0"/>
              </a:rPr>
              <a:t>Walbank</a:t>
            </a:r>
            <a:r>
              <a:rPr lang="en-GB" sz="1800" dirty="0" smtClean="0">
                <a:latin typeface="Times New Roman" pitchFamily="18" charset="0"/>
                <a:cs typeface="Times New Roman" pitchFamily="18" charset="0"/>
              </a:rPr>
              <a:t>, </a:t>
            </a:r>
            <a:r>
              <a:rPr lang="en-GB" sz="1800" i="1" dirty="0" smtClean="0">
                <a:latin typeface="Times New Roman" pitchFamily="18" charset="0"/>
                <a:cs typeface="Times New Roman" pitchFamily="18" charset="0"/>
              </a:rPr>
              <a:t>Alexander the Great, King of Macedonia, </a:t>
            </a:r>
            <a:r>
              <a:rPr lang="en-GB" sz="1800" dirty="0" smtClean="0">
                <a:latin typeface="Times New Roman" pitchFamily="18" charset="0"/>
                <a:cs typeface="Times New Roman" pitchFamily="18" charset="0"/>
              </a:rPr>
              <a:t>Britannica , 2024, (https</a:t>
            </a:r>
            <a:r>
              <a:rPr lang="en-GB" sz="1800" dirty="0" smtClean="0">
                <a:latin typeface="Times New Roman" pitchFamily="18" charset="0"/>
                <a:cs typeface="Times New Roman" pitchFamily="18" charset="0"/>
              </a:rPr>
              <a:t>://</a:t>
            </a:r>
            <a:r>
              <a:rPr lang="en-GB" sz="1800" dirty="0" smtClean="0">
                <a:latin typeface="Times New Roman" pitchFamily="18" charset="0"/>
                <a:cs typeface="Times New Roman" pitchFamily="18" charset="0"/>
              </a:rPr>
              <a:t>www.britannica.com/biography/Alexander-the-Great)</a:t>
            </a:r>
            <a:endParaRPr lang="en-GB" sz="1800" dirty="0" smtClean="0">
              <a:latin typeface="Times New Roman" pitchFamily="18" charset="0"/>
              <a:cs typeface="Times New Roman" pitchFamily="18" charset="0"/>
            </a:endParaRPr>
          </a:p>
          <a:p>
            <a:r>
              <a:rPr lang="en-GB" sz="1800" dirty="0" smtClean="0">
                <a:latin typeface="Times New Roman" pitchFamily="18" charset="0"/>
                <a:cs typeface="Times New Roman" pitchFamily="18" charset="0"/>
              </a:rPr>
              <a:t>Slide 2</a:t>
            </a:r>
            <a:r>
              <a:rPr lang="en-GB" sz="1800" dirty="0" smtClean="0">
                <a:latin typeface="Times New Roman" pitchFamily="18" charset="0"/>
                <a:cs typeface="Times New Roman" pitchFamily="18" charset="0"/>
              </a:rPr>
              <a:t>. </a:t>
            </a:r>
            <a:r>
              <a:rPr lang="en-GB" sz="1800" dirty="0" smtClean="0">
                <a:latin typeface="Times New Roman" pitchFamily="18" charset="0"/>
                <a:cs typeface="Times New Roman" pitchFamily="18" charset="0"/>
              </a:rPr>
              <a:t>John P. Bays, </a:t>
            </a:r>
            <a:r>
              <a:rPr lang="en-GB" sz="1800" i="1" dirty="0" smtClean="0">
                <a:latin typeface="Times New Roman" pitchFamily="18" charset="0"/>
                <a:cs typeface="Times New Roman" pitchFamily="18" charset="0"/>
              </a:rPr>
              <a:t>Assessing </a:t>
            </a:r>
            <a:r>
              <a:rPr lang="en-GB" sz="1800" i="1" dirty="0" smtClean="0">
                <a:latin typeface="Times New Roman" pitchFamily="18" charset="0"/>
                <a:cs typeface="Times New Roman" pitchFamily="18" charset="0"/>
              </a:rPr>
              <a:t>Alexander</a:t>
            </a:r>
            <a:r>
              <a:rPr lang="en-GB" sz="1800" dirty="0" smtClean="0">
                <a:latin typeface="Times New Roman" pitchFamily="18" charset="0"/>
                <a:cs typeface="Times New Roman" pitchFamily="18" charset="0"/>
              </a:rPr>
              <a:t>,  Dr. Lee Patterson’s HIS 4865:  Alexander the Great (https</a:t>
            </a:r>
            <a:r>
              <a:rPr lang="en-GB" sz="1800" dirty="0" smtClean="0">
                <a:latin typeface="Times New Roman" pitchFamily="18" charset="0"/>
                <a:cs typeface="Times New Roman" pitchFamily="18" charset="0"/>
              </a:rPr>
              <a:t>://</a:t>
            </a:r>
            <a:r>
              <a:rPr lang="en-GB" sz="1800" dirty="0" smtClean="0">
                <a:latin typeface="Times New Roman" pitchFamily="18" charset="0"/>
                <a:cs typeface="Times New Roman" pitchFamily="18" charset="0"/>
              </a:rPr>
              <a:t>www.eiu.edu/historia/Bays2017.pdf</a:t>
            </a:r>
            <a:r>
              <a:rPr lang="en-GB" sz="1800" dirty="0" smtClean="0">
                <a:latin typeface="Times New Roman" pitchFamily="18" charset="0"/>
                <a:cs typeface="Times New Roman" pitchFamily="18" charset="0"/>
              </a:rPr>
              <a:t>)</a:t>
            </a:r>
            <a:endParaRPr lang="en-GB" sz="1800" dirty="0" smtClean="0">
              <a:latin typeface="Times New Roman" pitchFamily="18" charset="0"/>
              <a:cs typeface="Times New Roman" pitchFamily="18" charset="0"/>
            </a:endParaRPr>
          </a:p>
          <a:p>
            <a:r>
              <a:rPr lang="en-GB" sz="1800" dirty="0" smtClean="0">
                <a:latin typeface="Times New Roman" pitchFamily="18" charset="0"/>
                <a:cs typeface="Times New Roman" pitchFamily="18" charset="0"/>
              </a:rPr>
              <a:t>Slide 3, Image : Frank </a:t>
            </a:r>
            <a:r>
              <a:rPr lang="en-GB" sz="1800" dirty="0" smtClean="0">
                <a:latin typeface="Times New Roman" pitchFamily="18" charset="0"/>
                <a:cs typeface="Times New Roman" pitchFamily="18" charset="0"/>
              </a:rPr>
              <a:t>W. </a:t>
            </a:r>
            <a:r>
              <a:rPr lang="en-GB" sz="1800" dirty="0" err="1" smtClean="0">
                <a:latin typeface="Times New Roman" pitchFamily="18" charset="0"/>
                <a:cs typeface="Times New Roman" pitchFamily="18" charset="0"/>
              </a:rPr>
              <a:t>Walbank</a:t>
            </a:r>
            <a:r>
              <a:rPr lang="en-GB" sz="1800" dirty="0" smtClean="0">
                <a:latin typeface="Times New Roman" pitchFamily="18" charset="0"/>
                <a:cs typeface="Times New Roman" pitchFamily="18" charset="0"/>
              </a:rPr>
              <a:t>, Alexander the Great, King of Macedonia, </a:t>
            </a:r>
            <a:r>
              <a:rPr lang="en-GB" sz="1800" dirty="0" smtClean="0">
                <a:latin typeface="Times New Roman" pitchFamily="18" charset="0"/>
                <a:cs typeface="Times New Roman" pitchFamily="18" charset="0"/>
              </a:rPr>
              <a:t>Britannica, 2024 </a:t>
            </a:r>
            <a:r>
              <a:rPr lang="en-GB" sz="1800" dirty="0" smtClean="0">
                <a:latin typeface="Times New Roman" pitchFamily="18" charset="0"/>
                <a:cs typeface="Times New Roman" pitchFamily="18" charset="0"/>
              </a:rPr>
              <a:t>(https://www.britannica.com/biography/Alexander-the-Great)</a:t>
            </a:r>
            <a:endParaRPr lang="en-GB" sz="1800" dirty="0" smtClean="0">
              <a:latin typeface="Times New Roman" pitchFamily="18" charset="0"/>
              <a:cs typeface="Times New Roman" pitchFamily="18" charset="0"/>
            </a:endParaRPr>
          </a:p>
          <a:p>
            <a:r>
              <a:rPr lang="en-GB" sz="1800" dirty="0" smtClean="0">
                <a:latin typeface="Times New Roman" pitchFamily="18" charset="0"/>
                <a:cs typeface="Times New Roman" pitchFamily="18" charset="0"/>
              </a:rPr>
              <a:t>Slide 5. </a:t>
            </a:r>
            <a:r>
              <a:rPr lang="en-GB" sz="1800" dirty="0" smtClean="0">
                <a:latin typeface="Times New Roman" pitchFamily="18" charset="0"/>
                <a:cs typeface="Times New Roman" pitchFamily="18" charset="0"/>
              </a:rPr>
              <a:t>Peter </a:t>
            </a:r>
            <a:r>
              <a:rPr lang="en-GB" sz="1800" dirty="0" err="1" smtClean="0">
                <a:latin typeface="Times New Roman" pitchFamily="18" charset="0"/>
                <a:cs typeface="Times New Roman" pitchFamily="18" charset="0"/>
              </a:rPr>
              <a:t>Frankopan</a:t>
            </a:r>
            <a:r>
              <a:rPr lang="en-GB" sz="1800" dirty="0" smtClean="0">
                <a:latin typeface="Times New Roman" pitchFamily="18" charset="0"/>
                <a:cs typeface="Times New Roman" pitchFamily="18" charset="0"/>
              </a:rPr>
              <a:t>, </a:t>
            </a:r>
            <a:r>
              <a:rPr lang="en-GB" sz="1800" i="1" dirty="0" smtClean="0">
                <a:latin typeface="Times New Roman" pitchFamily="18" charset="0"/>
                <a:cs typeface="Times New Roman" pitchFamily="18" charset="0"/>
              </a:rPr>
              <a:t>The Silk Roads</a:t>
            </a:r>
            <a:r>
              <a:rPr lang="en-GB" sz="1800" dirty="0" smtClean="0">
                <a:latin typeface="Times New Roman" pitchFamily="18" charset="0"/>
                <a:cs typeface="Times New Roman" pitchFamily="18" charset="0"/>
              </a:rPr>
              <a:t>, Bloomsbury Paperbacks, 2015,  </a:t>
            </a:r>
            <a:r>
              <a:rPr lang="en-GB" sz="1800" dirty="0" smtClean="0">
                <a:latin typeface="Times New Roman" pitchFamily="18" charset="0"/>
                <a:cs typeface="Times New Roman" pitchFamily="18" charset="0"/>
              </a:rPr>
              <a:t>p5</a:t>
            </a:r>
          </a:p>
          <a:p>
            <a:r>
              <a:rPr lang="en-GB" sz="1800" dirty="0" smtClean="0">
                <a:latin typeface="Times New Roman" pitchFamily="18" charset="0"/>
                <a:cs typeface="Times New Roman" pitchFamily="18" charset="0"/>
              </a:rPr>
              <a:t>Slide 6</a:t>
            </a:r>
            <a:r>
              <a:rPr lang="en-GB" sz="1800" dirty="0" smtClean="0">
                <a:latin typeface="Times New Roman" pitchFamily="18" charset="0"/>
                <a:cs typeface="Times New Roman" pitchFamily="18" charset="0"/>
              </a:rPr>
              <a:t>. Brooke Allen, </a:t>
            </a:r>
            <a:r>
              <a:rPr lang="en-GB" sz="1800" i="1" dirty="0" smtClean="0">
                <a:latin typeface="Times New Roman" pitchFamily="18" charset="0"/>
                <a:cs typeface="Times New Roman" pitchFamily="18" charset="0"/>
              </a:rPr>
              <a:t>Alexander the Great: Or the Terrible? </a:t>
            </a:r>
            <a:r>
              <a:rPr lang="en-GB" sz="1800" dirty="0" smtClean="0">
                <a:latin typeface="Times New Roman" pitchFamily="18" charset="0"/>
                <a:cs typeface="Times New Roman" pitchFamily="18" charset="0"/>
              </a:rPr>
              <a:t>The Hudson Review, Vol. 58, No. 2 (2005), pp </a:t>
            </a:r>
            <a:r>
              <a:rPr lang="en-GB" sz="1800" dirty="0" smtClean="0">
                <a:latin typeface="Times New Roman" pitchFamily="18" charset="0"/>
                <a:cs typeface="Times New Roman" pitchFamily="18" charset="0"/>
              </a:rPr>
              <a:t>220-230</a:t>
            </a:r>
          </a:p>
          <a:p>
            <a:r>
              <a:rPr lang="en-GB" sz="1800" dirty="0" smtClean="0">
                <a:latin typeface="Times New Roman" pitchFamily="18" charset="0"/>
                <a:cs typeface="Times New Roman" pitchFamily="18" charset="0"/>
              </a:rPr>
              <a:t>Slide 6. Hugh </a:t>
            </a:r>
            <a:r>
              <a:rPr lang="en-GB" sz="1800" dirty="0" smtClean="0">
                <a:latin typeface="Times New Roman" pitchFamily="18" charset="0"/>
                <a:cs typeface="Times New Roman" pitchFamily="18" charset="0"/>
              </a:rPr>
              <a:t>Bowden, </a:t>
            </a:r>
            <a:r>
              <a:rPr lang="en-GB" sz="1800" i="1" dirty="0" smtClean="0">
                <a:latin typeface="Times New Roman" pitchFamily="18" charset="0"/>
                <a:cs typeface="Times New Roman" pitchFamily="18" charset="0"/>
              </a:rPr>
              <a:t>Alexander the Great, A very Short Introduction</a:t>
            </a:r>
            <a:r>
              <a:rPr lang="en-GB" sz="1800" dirty="0" smtClean="0">
                <a:latin typeface="Times New Roman" pitchFamily="18" charset="0"/>
                <a:cs typeface="Times New Roman" pitchFamily="18" charset="0"/>
              </a:rPr>
              <a:t>, p80</a:t>
            </a:r>
            <a:endParaRPr lang="en-GB" sz="1800" dirty="0" smtClean="0">
              <a:latin typeface="Times New Roman" pitchFamily="18" charset="0"/>
              <a:cs typeface="Times New Roman" pitchFamily="18" charset="0"/>
            </a:endParaRPr>
          </a:p>
          <a:p>
            <a:r>
              <a:rPr lang="en-GB" sz="1800" dirty="0" smtClean="0">
                <a:latin typeface="Times New Roman" pitchFamily="18" charset="0"/>
                <a:cs typeface="Times New Roman" pitchFamily="18" charset="0"/>
              </a:rPr>
              <a:t>Slide 7: Image. Frank W. </a:t>
            </a:r>
            <a:r>
              <a:rPr lang="en-GB" sz="1800" dirty="0" err="1" smtClean="0">
                <a:latin typeface="Times New Roman" pitchFamily="18" charset="0"/>
                <a:cs typeface="Times New Roman" pitchFamily="18" charset="0"/>
              </a:rPr>
              <a:t>Walbank</a:t>
            </a:r>
            <a:r>
              <a:rPr lang="en-GB" sz="1800" dirty="0" smtClean="0">
                <a:latin typeface="Times New Roman" pitchFamily="18" charset="0"/>
                <a:cs typeface="Times New Roman" pitchFamily="18" charset="0"/>
              </a:rPr>
              <a:t>, </a:t>
            </a:r>
            <a:r>
              <a:rPr lang="en-GB" sz="1800" i="1" dirty="0" smtClean="0">
                <a:latin typeface="Times New Roman" pitchFamily="18" charset="0"/>
                <a:cs typeface="Times New Roman" pitchFamily="18" charset="0"/>
              </a:rPr>
              <a:t>Alexander the Great, King of Macedonia, </a:t>
            </a:r>
            <a:r>
              <a:rPr lang="en-GB" sz="1800" dirty="0" smtClean="0">
                <a:latin typeface="Times New Roman" pitchFamily="18" charset="0"/>
                <a:cs typeface="Times New Roman" pitchFamily="18" charset="0"/>
              </a:rPr>
              <a:t>Britannica , 2024, (https://www.britannica.com/biography/Alexander-the-Great</a:t>
            </a:r>
            <a:r>
              <a:rPr lang="en-GB" sz="1800" dirty="0" smtClean="0">
                <a:latin typeface="Times New Roman" pitchFamily="18" charset="0"/>
                <a:cs typeface="Times New Roman" pitchFamily="18" charset="0"/>
              </a:rPr>
              <a:t>)</a:t>
            </a:r>
            <a:endParaRPr lang="en-GB" sz="1800" dirty="0" smtClean="0">
              <a:latin typeface="Times New Roman" pitchFamily="18" charset="0"/>
              <a:cs typeface="Times New Roman" pitchFamily="18" charset="0"/>
            </a:endParaRPr>
          </a:p>
          <a:p>
            <a:r>
              <a:rPr lang="en-GB" sz="1800" dirty="0" smtClean="0">
                <a:latin typeface="Times New Roman" pitchFamily="18" charset="0"/>
                <a:cs typeface="Times New Roman" pitchFamily="18" charset="0"/>
              </a:rPr>
              <a:t>Slides 8 - 9</a:t>
            </a:r>
            <a:r>
              <a:rPr lang="en-GB" sz="1800" dirty="0" smtClean="0">
                <a:latin typeface="Times New Roman" pitchFamily="18" charset="0"/>
                <a:cs typeface="Times New Roman" pitchFamily="18" charset="0"/>
              </a:rPr>
              <a:t>. </a:t>
            </a:r>
            <a:r>
              <a:rPr lang="en-GB" sz="1800" dirty="0" smtClean="0">
                <a:latin typeface="Times New Roman" pitchFamily="18" charset="0"/>
                <a:cs typeface="Times New Roman" pitchFamily="18" charset="0"/>
              </a:rPr>
              <a:t>Aristotle, </a:t>
            </a:r>
            <a:r>
              <a:rPr lang="en-GB" sz="1800" i="1" dirty="0" smtClean="0">
                <a:latin typeface="Times New Roman" pitchFamily="18" charset="0"/>
                <a:cs typeface="Times New Roman" pitchFamily="18" charset="0"/>
              </a:rPr>
              <a:t>Politics,</a:t>
            </a:r>
            <a:r>
              <a:rPr lang="en-GB" sz="1800" dirty="0" smtClean="0">
                <a:latin typeface="Times New Roman" pitchFamily="18" charset="0"/>
                <a:cs typeface="Times New Roman" pitchFamily="18" charset="0"/>
              </a:rPr>
              <a:t> H. </a:t>
            </a:r>
            <a:r>
              <a:rPr lang="en-GB" sz="1800" dirty="0" err="1" smtClean="0">
                <a:latin typeface="Times New Roman" pitchFamily="18" charset="0"/>
                <a:cs typeface="Times New Roman" pitchFamily="18" charset="0"/>
              </a:rPr>
              <a:t>Rackman</a:t>
            </a:r>
            <a:r>
              <a:rPr lang="en-GB" sz="1800" dirty="0" smtClean="0">
                <a:latin typeface="Times New Roman" pitchFamily="18" charset="0"/>
                <a:cs typeface="Times New Roman" pitchFamily="18" charset="0"/>
              </a:rPr>
              <a:t>, Harvard University Press, 1932</a:t>
            </a:r>
          </a:p>
          <a:p>
            <a:r>
              <a:rPr lang="en-GB" sz="1800" dirty="0" smtClean="0">
                <a:latin typeface="Times New Roman" pitchFamily="18" charset="0"/>
                <a:cs typeface="Times New Roman" pitchFamily="18" charset="0"/>
              </a:rPr>
              <a:t>Slides 10 - 11</a:t>
            </a:r>
            <a:r>
              <a:rPr lang="en-GB" sz="1800" dirty="0" smtClean="0">
                <a:latin typeface="Times New Roman" pitchFamily="18" charset="0"/>
                <a:cs typeface="Times New Roman" pitchFamily="18" charset="0"/>
              </a:rPr>
              <a:t> </a:t>
            </a:r>
            <a:r>
              <a:rPr lang="en-GB" sz="1800" dirty="0" smtClean="0">
                <a:latin typeface="Times New Roman" pitchFamily="18" charset="0"/>
                <a:cs typeface="Times New Roman" pitchFamily="18" charset="0"/>
              </a:rPr>
              <a:t>Plato, </a:t>
            </a:r>
            <a:r>
              <a:rPr lang="en-GB" sz="1800" i="1" dirty="0" smtClean="0">
                <a:latin typeface="Times New Roman" pitchFamily="18" charset="0"/>
                <a:cs typeface="Times New Roman" pitchFamily="18" charset="0"/>
              </a:rPr>
              <a:t>The Republic</a:t>
            </a:r>
            <a:r>
              <a:rPr lang="en-GB" sz="1800" dirty="0" smtClean="0">
                <a:latin typeface="Times New Roman" pitchFamily="18" charset="0"/>
                <a:cs typeface="Times New Roman" pitchFamily="18" charset="0"/>
              </a:rPr>
              <a:t>, Penguin Classics, 2007</a:t>
            </a:r>
          </a:p>
          <a:p>
            <a:r>
              <a:rPr lang="en-GB" sz="1800" dirty="0" smtClean="0">
                <a:latin typeface="Times New Roman" pitchFamily="18" charset="0"/>
                <a:cs typeface="Times New Roman" pitchFamily="18" charset="0"/>
              </a:rPr>
              <a:t>Slides 12 – 13.</a:t>
            </a:r>
            <a:r>
              <a:rPr lang="en-GB" sz="1800" dirty="0" smtClean="0">
                <a:latin typeface="Times New Roman" pitchFamily="18" charset="0"/>
                <a:cs typeface="Times New Roman" pitchFamily="18" charset="0"/>
              </a:rPr>
              <a:t> </a:t>
            </a:r>
            <a:r>
              <a:rPr lang="en-GB" sz="1800" dirty="0" err="1" smtClean="0">
                <a:latin typeface="Times New Roman" pitchFamily="18" charset="0"/>
                <a:cs typeface="Times New Roman" pitchFamily="18" charset="0"/>
              </a:rPr>
              <a:t>Niccolo</a:t>
            </a:r>
            <a:r>
              <a:rPr lang="en-GB" sz="1800" dirty="0" smtClean="0">
                <a:latin typeface="Times New Roman" pitchFamily="18" charset="0"/>
                <a:cs typeface="Times New Roman" pitchFamily="18" charset="0"/>
              </a:rPr>
              <a:t> Machiavelli, </a:t>
            </a:r>
            <a:r>
              <a:rPr lang="en-GB" sz="1800" i="1" dirty="0" smtClean="0">
                <a:latin typeface="Times New Roman" pitchFamily="18" charset="0"/>
                <a:cs typeface="Times New Roman" pitchFamily="18" charset="0"/>
              </a:rPr>
              <a:t>The Prince</a:t>
            </a:r>
            <a:r>
              <a:rPr lang="en-GB" sz="1800" dirty="0" smtClean="0">
                <a:latin typeface="Times New Roman" pitchFamily="18" charset="0"/>
                <a:cs typeface="Times New Roman" pitchFamily="18" charset="0"/>
              </a:rPr>
              <a:t>, Penguin Classics, 2005</a:t>
            </a:r>
          </a:p>
          <a:p>
            <a:r>
              <a:rPr lang="en-GB" sz="1800" dirty="0" smtClean="0">
                <a:latin typeface="Times New Roman" pitchFamily="18" charset="0"/>
                <a:cs typeface="Times New Roman" pitchFamily="18" charset="0"/>
              </a:rPr>
              <a:t>Slides 12 – 13. </a:t>
            </a:r>
            <a:r>
              <a:rPr lang="en-GB" sz="1800" dirty="0" err="1" smtClean="0">
                <a:latin typeface="Times New Roman" pitchFamily="18" charset="0"/>
                <a:cs typeface="Times New Roman" pitchFamily="18" charset="0"/>
              </a:rPr>
              <a:t>Niccolo</a:t>
            </a:r>
            <a:r>
              <a:rPr lang="en-GB" sz="1800" dirty="0" smtClean="0">
                <a:latin typeface="Times New Roman" pitchFamily="18" charset="0"/>
                <a:cs typeface="Times New Roman" pitchFamily="18" charset="0"/>
              </a:rPr>
              <a:t> </a:t>
            </a:r>
            <a:r>
              <a:rPr lang="en-GB" sz="1800" dirty="0" smtClean="0">
                <a:latin typeface="Times New Roman" pitchFamily="18" charset="0"/>
                <a:cs typeface="Times New Roman" pitchFamily="18" charset="0"/>
              </a:rPr>
              <a:t>Machiavelli, </a:t>
            </a:r>
            <a:r>
              <a:rPr lang="en-GB" sz="1800" i="1" dirty="0" smtClean="0">
                <a:latin typeface="Times New Roman" pitchFamily="18" charset="0"/>
                <a:cs typeface="Times New Roman" pitchFamily="18" charset="0"/>
              </a:rPr>
              <a:t>Discourses of Livy</a:t>
            </a:r>
            <a:r>
              <a:rPr lang="en-GB" sz="1800" dirty="0" smtClean="0">
                <a:latin typeface="Times New Roman" pitchFamily="18" charset="0"/>
                <a:cs typeface="Times New Roman" pitchFamily="18" charset="0"/>
              </a:rPr>
              <a:t>, Penguin Classics, </a:t>
            </a:r>
            <a:r>
              <a:rPr lang="en-GB" sz="1800" dirty="0" smtClean="0">
                <a:latin typeface="Times New Roman" pitchFamily="18" charset="0"/>
                <a:cs typeface="Times New Roman" pitchFamily="18" charset="0"/>
              </a:rPr>
              <a:t>2005</a:t>
            </a:r>
            <a:endParaRPr lang="en-GB" sz="1800" dirty="0" smtClean="0">
              <a:latin typeface="Times New Roman" pitchFamily="18" charset="0"/>
              <a:cs typeface="Times New Roman"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440160"/>
          </a:xfrm>
        </p:spPr>
        <p:txBody>
          <a:bodyPr/>
          <a:lstStyle/>
          <a:p>
            <a:pPr algn="ctr"/>
            <a:r>
              <a:rPr lang="en-GB" b="1" dirty="0" smtClean="0"/>
              <a:t>Bibliography</a:t>
            </a:r>
            <a:endParaRPr lang="en-GB" b="1" dirty="0"/>
          </a:p>
        </p:txBody>
      </p:sp>
      <p:sp>
        <p:nvSpPr>
          <p:cNvPr id="3" name="Content Placeholder 2"/>
          <p:cNvSpPr>
            <a:spLocks noGrp="1"/>
          </p:cNvSpPr>
          <p:nvPr>
            <p:ph idx="1"/>
          </p:nvPr>
        </p:nvSpPr>
        <p:spPr>
          <a:xfrm>
            <a:off x="457200" y="1268760"/>
            <a:ext cx="8686800" cy="4248472"/>
          </a:xfrm>
        </p:spPr>
        <p:txBody>
          <a:bodyPr>
            <a:noAutofit/>
          </a:bodyPr>
          <a:lstStyle/>
          <a:p>
            <a:pPr>
              <a:buNone/>
            </a:pPr>
            <a:endParaRPr lang="en-GB" sz="1800" dirty="0" smtClean="0">
              <a:latin typeface="Times New Roman" pitchFamily="18" charset="0"/>
              <a:cs typeface="Times New Roman" pitchFamily="18" charset="0"/>
            </a:endParaRPr>
          </a:p>
          <a:p>
            <a:r>
              <a:rPr lang="en-GB" sz="1800" dirty="0" smtClean="0">
                <a:latin typeface="Times New Roman" pitchFamily="18" charset="0"/>
                <a:cs typeface="Times New Roman" pitchFamily="18" charset="0"/>
              </a:rPr>
              <a:t>Slide 14. Karl </a:t>
            </a:r>
            <a:r>
              <a:rPr lang="en-GB" sz="1800" dirty="0" smtClean="0">
                <a:latin typeface="Times New Roman" pitchFamily="18" charset="0"/>
                <a:cs typeface="Times New Roman" pitchFamily="18" charset="0"/>
              </a:rPr>
              <a:t>Marx and Friedrich Engels, </a:t>
            </a:r>
            <a:r>
              <a:rPr lang="en-GB" sz="1800" i="1" dirty="0" smtClean="0">
                <a:latin typeface="Times New Roman" pitchFamily="18" charset="0"/>
                <a:cs typeface="Times New Roman" pitchFamily="18" charset="0"/>
              </a:rPr>
              <a:t>The Communist Manifesto</a:t>
            </a:r>
            <a:r>
              <a:rPr lang="en-GB" sz="1800" dirty="0" smtClean="0">
                <a:latin typeface="Times New Roman" pitchFamily="18" charset="0"/>
                <a:cs typeface="Times New Roman" pitchFamily="18" charset="0"/>
              </a:rPr>
              <a:t>, Penguin Classics, </a:t>
            </a:r>
            <a:r>
              <a:rPr lang="en-GB" sz="1800" dirty="0" smtClean="0">
                <a:latin typeface="Times New Roman" pitchFamily="18" charset="0"/>
                <a:cs typeface="Times New Roman" pitchFamily="18" charset="0"/>
              </a:rPr>
              <a:t>2002</a:t>
            </a:r>
            <a:br>
              <a:rPr lang="en-GB" sz="1800" dirty="0" smtClean="0">
                <a:latin typeface="Times New Roman" pitchFamily="18" charset="0"/>
                <a:cs typeface="Times New Roman" pitchFamily="18" charset="0"/>
              </a:rPr>
            </a:br>
            <a:r>
              <a:rPr lang="en-GB" sz="1800" dirty="0" smtClean="0">
                <a:latin typeface="Times New Roman" pitchFamily="18" charset="0"/>
                <a:cs typeface="Times New Roman" pitchFamily="18" charset="0"/>
              </a:rPr>
              <a:t>Slide 14: Karl Marx, Serge L. </a:t>
            </a:r>
            <a:r>
              <a:rPr lang="en-GB" sz="1800" dirty="0" err="1" smtClean="0">
                <a:latin typeface="Times New Roman" pitchFamily="18" charset="0"/>
                <a:cs typeface="Times New Roman" pitchFamily="18" charset="0"/>
              </a:rPr>
              <a:t>Levitsky</a:t>
            </a:r>
            <a:r>
              <a:rPr lang="en-GB" sz="1800" dirty="0" smtClean="0">
                <a:latin typeface="Times New Roman" pitchFamily="18" charset="0"/>
                <a:cs typeface="Times New Roman" pitchFamily="18" charset="0"/>
              </a:rPr>
              <a:t>, </a:t>
            </a:r>
            <a:r>
              <a:rPr lang="en-GB" sz="1800" i="1" dirty="0" smtClean="0">
                <a:latin typeface="Times New Roman" pitchFamily="18" charset="0"/>
                <a:cs typeface="Times New Roman" pitchFamily="18" charset="0"/>
              </a:rPr>
              <a:t>Das </a:t>
            </a:r>
            <a:r>
              <a:rPr lang="en-GB" sz="1800" i="1" dirty="0" err="1" smtClean="0">
                <a:latin typeface="Times New Roman" pitchFamily="18" charset="0"/>
                <a:cs typeface="Times New Roman" pitchFamily="18" charset="0"/>
              </a:rPr>
              <a:t>Kapital</a:t>
            </a:r>
            <a:r>
              <a:rPr lang="en-GB" sz="1800" i="1" dirty="0" smtClean="0">
                <a:latin typeface="Times New Roman" pitchFamily="18" charset="0"/>
                <a:cs typeface="Times New Roman" pitchFamily="18" charset="0"/>
              </a:rPr>
              <a:t>, A Critique of Political Economy - Volume 1</a:t>
            </a:r>
            <a:r>
              <a:rPr lang="en-GB" sz="1800" dirty="0" smtClean="0">
                <a:latin typeface="Times New Roman" pitchFamily="18" charset="0"/>
                <a:cs typeface="Times New Roman" pitchFamily="18" charset="0"/>
              </a:rPr>
              <a:t>, </a:t>
            </a:r>
            <a:r>
              <a:rPr lang="en-GB" sz="1800" dirty="0" err="1" smtClean="0">
                <a:latin typeface="Times New Roman" pitchFamily="18" charset="0"/>
                <a:cs typeface="Times New Roman" pitchFamily="18" charset="0"/>
              </a:rPr>
              <a:t>Skyhorse</a:t>
            </a:r>
            <a:r>
              <a:rPr lang="en-GB" sz="1800" dirty="0" smtClean="0">
                <a:latin typeface="Times New Roman" pitchFamily="18" charset="0"/>
                <a:cs typeface="Times New Roman" pitchFamily="18" charset="0"/>
              </a:rPr>
              <a:t> Publishing, 1996</a:t>
            </a:r>
            <a:endParaRPr lang="en-GB" sz="1800" dirty="0" smtClean="0">
              <a:latin typeface="Times New Roman" pitchFamily="18" charset="0"/>
              <a:cs typeface="Times New Roman" pitchFamily="18" charset="0"/>
            </a:endParaRPr>
          </a:p>
          <a:p>
            <a:r>
              <a:rPr lang="en-GB" sz="1800" dirty="0" smtClean="0">
                <a:latin typeface="Times New Roman" pitchFamily="18" charset="0"/>
                <a:cs typeface="Times New Roman" pitchFamily="18" charset="0"/>
              </a:rPr>
              <a:t>Slide 17: </a:t>
            </a:r>
            <a:r>
              <a:rPr lang="en-GB" sz="1800" i="1" dirty="0" smtClean="0">
                <a:latin typeface="Times New Roman" pitchFamily="18" charset="0"/>
                <a:cs typeface="Times New Roman" pitchFamily="18" charset="0"/>
              </a:rPr>
              <a:t>My Islam, </a:t>
            </a:r>
            <a:r>
              <a:rPr lang="en-GB" sz="1800" i="1" dirty="0" err="1" smtClean="0">
                <a:latin typeface="Times New Roman" pitchFamily="18" charset="0"/>
                <a:cs typeface="Times New Roman" pitchFamily="18" charset="0"/>
              </a:rPr>
              <a:t>Surah</a:t>
            </a:r>
            <a:r>
              <a:rPr lang="en-GB" sz="1800" i="1" dirty="0" smtClean="0">
                <a:latin typeface="Times New Roman" pitchFamily="18" charset="0"/>
                <a:cs typeface="Times New Roman" pitchFamily="18" charset="0"/>
              </a:rPr>
              <a:t> Al-</a:t>
            </a:r>
            <a:r>
              <a:rPr lang="en-GB" sz="1800" i="1" dirty="0" err="1" smtClean="0">
                <a:latin typeface="Times New Roman" pitchFamily="18" charset="0"/>
                <a:cs typeface="Times New Roman" pitchFamily="18" charset="0"/>
              </a:rPr>
              <a:t>Kahf</a:t>
            </a:r>
            <a:r>
              <a:rPr lang="en-GB" sz="1800" i="1" dirty="0" smtClean="0">
                <a:latin typeface="Times New Roman" pitchFamily="18" charset="0"/>
                <a:cs typeface="Times New Roman" pitchFamily="18" charset="0"/>
              </a:rPr>
              <a:t> </a:t>
            </a:r>
            <a:r>
              <a:rPr lang="en-GB" sz="1800" i="1" dirty="0" err="1" smtClean="0">
                <a:latin typeface="Times New Roman" pitchFamily="18" charset="0"/>
                <a:cs typeface="Times New Roman" pitchFamily="18" charset="0"/>
              </a:rPr>
              <a:t>Ayat</a:t>
            </a:r>
            <a:r>
              <a:rPr lang="en-GB" sz="1800" i="1" dirty="0" smtClean="0">
                <a:latin typeface="Times New Roman" pitchFamily="18" charset="0"/>
                <a:cs typeface="Times New Roman" pitchFamily="18" charset="0"/>
              </a:rPr>
              <a:t> 83 </a:t>
            </a:r>
            <a:r>
              <a:rPr lang="en-GB" sz="1800" dirty="0" smtClean="0">
                <a:latin typeface="Times New Roman" pitchFamily="18" charset="0"/>
                <a:cs typeface="Times New Roman" pitchFamily="18" charset="0"/>
              </a:rPr>
              <a:t>(83:83 Quran) (https</a:t>
            </a:r>
            <a:r>
              <a:rPr lang="en-GB" sz="1800" dirty="0" smtClean="0">
                <a:latin typeface="Times New Roman" pitchFamily="18" charset="0"/>
                <a:cs typeface="Times New Roman" pitchFamily="18" charset="0"/>
              </a:rPr>
              <a:t>://</a:t>
            </a:r>
            <a:r>
              <a:rPr lang="en-GB" sz="1800" dirty="0" smtClean="0">
                <a:latin typeface="Times New Roman" pitchFamily="18" charset="0"/>
                <a:cs typeface="Times New Roman" pitchFamily="18" charset="0"/>
              </a:rPr>
              <a:t>myislam.org/surah-kahf/ayat-83)</a:t>
            </a:r>
            <a:endParaRPr lang="en-GB" sz="1800" dirty="0" smtClean="0">
              <a:latin typeface="Times New Roman" pitchFamily="18" charset="0"/>
              <a:cs typeface="Times New Roman" pitchFamily="18" charset="0"/>
            </a:endParaRPr>
          </a:p>
          <a:p>
            <a:r>
              <a:rPr lang="en-GB" sz="1800" dirty="0" smtClean="0">
                <a:latin typeface="Times New Roman" pitchFamily="18" charset="0"/>
                <a:cs typeface="Times New Roman" pitchFamily="18" charset="0"/>
              </a:rPr>
              <a:t>Slide 20</a:t>
            </a:r>
            <a:r>
              <a:rPr lang="en-GB" sz="1800" dirty="0" smtClean="0">
                <a:latin typeface="Times New Roman" pitchFamily="18" charset="0"/>
                <a:cs typeface="Times New Roman" pitchFamily="18" charset="0"/>
              </a:rPr>
              <a:t>:</a:t>
            </a:r>
            <a:r>
              <a:rPr lang="en-GB" sz="1800" dirty="0" smtClean="0">
                <a:latin typeface="Times New Roman" pitchFamily="18" charset="0"/>
                <a:cs typeface="Times New Roman" pitchFamily="18" charset="0"/>
              </a:rPr>
              <a:t> </a:t>
            </a:r>
            <a:r>
              <a:rPr lang="en-GB" sz="1800" dirty="0" err="1" smtClean="0">
                <a:latin typeface="Times New Roman" pitchFamily="18" charset="0"/>
                <a:cs typeface="Times New Roman" pitchFamily="18" charset="0"/>
              </a:rPr>
              <a:t>Parivash</a:t>
            </a:r>
            <a:r>
              <a:rPr lang="en-GB" sz="1800" dirty="0" smtClean="0">
                <a:latin typeface="Times New Roman" pitchFamily="18" charset="0"/>
                <a:cs typeface="Times New Roman" pitchFamily="18" charset="0"/>
              </a:rPr>
              <a:t> </a:t>
            </a:r>
            <a:r>
              <a:rPr lang="en-GB" sz="1800" dirty="0" err="1" smtClean="0">
                <a:latin typeface="Times New Roman" pitchFamily="18" charset="0"/>
                <a:cs typeface="Times New Roman" pitchFamily="18" charset="0"/>
              </a:rPr>
              <a:t>Jamzadeh</a:t>
            </a:r>
            <a:r>
              <a:rPr lang="en-GB" sz="1800" dirty="0" smtClean="0">
                <a:latin typeface="Times New Roman" pitchFamily="18" charset="0"/>
                <a:cs typeface="Times New Roman" pitchFamily="18" charset="0"/>
              </a:rPr>
              <a:t>, </a:t>
            </a:r>
            <a:r>
              <a:rPr lang="en-GB" sz="1800" i="1" dirty="0" smtClean="0">
                <a:latin typeface="Times New Roman" pitchFamily="18" charset="0"/>
                <a:cs typeface="Times New Roman" pitchFamily="18" charset="0"/>
              </a:rPr>
              <a:t>Alexander Histories and Iranian Reflections</a:t>
            </a:r>
            <a:r>
              <a:rPr lang="en-GB" sz="1800" dirty="0" smtClean="0">
                <a:latin typeface="Times New Roman" pitchFamily="18" charset="0"/>
                <a:cs typeface="Times New Roman" pitchFamily="18" charset="0"/>
              </a:rPr>
              <a:t>, </a:t>
            </a:r>
            <a:r>
              <a:rPr lang="en-GB" sz="1800" dirty="0" smtClean="0">
                <a:latin typeface="Times New Roman" pitchFamily="18" charset="0"/>
                <a:cs typeface="Times New Roman" pitchFamily="18" charset="0"/>
              </a:rPr>
              <a:t> p 173-175 (https</a:t>
            </a:r>
            <a:r>
              <a:rPr lang="en-GB" sz="1800" dirty="0" smtClean="0">
                <a:latin typeface="Times New Roman" pitchFamily="18" charset="0"/>
                <a:cs typeface="Times New Roman" pitchFamily="18" charset="0"/>
              </a:rPr>
              <a:t>://</a:t>
            </a:r>
            <a:r>
              <a:rPr lang="en-GB" sz="1800" dirty="0" smtClean="0">
                <a:latin typeface="Times New Roman" pitchFamily="18" charset="0"/>
                <a:cs typeface="Times New Roman" pitchFamily="18" charset="0"/>
              </a:rPr>
              <a:t>brill.com/display/book/9789004217522/B9789004217522_016.xml)</a:t>
            </a:r>
          </a:p>
          <a:p>
            <a:r>
              <a:rPr lang="en-GB" sz="1800" dirty="0" smtClean="0">
                <a:latin typeface="Times New Roman" pitchFamily="18" charset="0"/>
                <a:cs typeface="Times New Roman" pitchFamily="18" charset="0"/>
              </a:rPr>
              <a:t>Slide 20: Prof. Martin </a:t>
            </a:r>
            <a:r>
              <a:rPr lang="en-GB" sz="1800" dirty="0" err="1" smtClean="0">
                <a:latin typeface="Times New Roman" pitchFamily="18" charset="0"/>
                <a:cs typeface="Times New Roman" pitchFamily="18" charset="0"/>
              </a:rPr>
              <a:t>Haug</a:t>
            </a:r>
            <a:r>
              <a:rPr lang="en-GB" sz="1800" dirty="0" smtClean="0">
                <a:latin typeface="Times New Roman" pitchFamily="18" charset="0"/>
                <a:cs typeface="Times New Roman" pitchFamily="18" charset="0"/>
              </a:rPr>
              <a:t>, </a:t>
            </a:r>
            <a:r>
              <a:rPr lang="en-GB" sz="1800" i="1" dirty="0" smtClean="0">
                <a:latin typeface="Times New Roman" pitchFamily="18" charset="0"/>
                <a:cs typeface="Times New Roman" pitchFamily="18" charset="0"/>
              </a:rPr>
              <a:t>The Scared Books and Early Literature of the East, Ancient Persia,</a:t>
            </a:r>
            <a:r>
              <a:rPr lang="en-GB" sz="1800" dirty="0" smtClean="0">
                <a:latin typeface="Times New Roman" pitchFamily="18" charset="0"/>
                <a:cs typeface="Times New Roman" pitchFamily="18" charset="0"/>
              </a:rPr>
              <a:t> </a:t>
            </a:r>
            <a:r>
              <a:rPr lang="en-GB" sz="1800" dirty="0" smtClean="0">
                <a:latin typeface="Times New Roman" pitchFamily="18" charset="0"/>
                <a:cs typeface="Times New Roman" pitchFamily="18" charset="0"/>
              </a:rPr>
              <a:t>1917 (https://</a:t>
            </a:r>
            <a:r>
              <a:rPr lang="en-GB" sz="1800" dirty="0" smtClean="0">
                <a:latin typeface="Times New Roman" pitchFamily="18" charset="0"/>
                <a:cs typeface="Times New Roman" pitchFamily="18" charset="0"/>
              </a:rPr>
              <a:t>www.avesta.org/mp/viraf.html)</a:t>
            </a:r>
            <a:endParaRPr lang="en-GB" sz="1800" dirty="0" smtClean="0">
              <a:latin typeface="Times New Roman" pitchFamily="18" charset="0"/>
              <a:cs typeface="Times New Roman" pitchFamily="18" charset="0"/>
            </a:endParaRPr>
          </a:p>
          <a:p>
            <a:r>
              <a:rPr lang="en-GB" sz="1800" dirty="0" smtClean="0">
                <a:latin typeface="Times New Roman" pitchFamily="18" charset="0"/>
                <a:cs typeface="Times New Roman" pitchFamily="18" charset="0"/>
              </a:rPr>
              <a:t>Jack </a:t>
            </a:r>
            <a:r>
              <a:rPr lang="en-GB" sz="1800" dirty="0" err="1" smtClean="0">
                <a:latin typeface="Times New Roman" pitchFamily="18" charset="0"/>
                <a:cs typeface="Times New Roman" pitchFamily="18" charset="0"/>
              </a:rPr>
              <a:t>Finegan</a:t>
            </a:r>
            <a:r>
              <a:rPr lang="en-GB" sz="1800" dirty="0" smtClean="0">
                <a:latin typeface="Times New Roman" pitchFamily="18" charset="0"/>
                <a:cs typeface="Times New Roman" pitchFamily="18" charset="0"/>
              </a:rPr>
              <a:t>, </a:t>
            </a:r>
            <a:r>
              <a:rPr lang="en-GB" sz="1800" i="1" dirty="0" smtClean="0">
                <a:latin typeface="Times New Roman" pitchFamily="18" charset="0"/>
                <a:cs typeface="Times New Roman" pitchFamily="18" charset="0"/>
              </a:rPr>
              <a:t>Archaeology of World Religions</a:t>
            </a:r>
            <a:r>
              <a:rPr lang="en-GB" sz="1800" dirty="0" smtClean="0">
                <a:latin typeface="Times New Roman" pitchFamily="18" charset="0"/>
                <a:cs typeface="Times New Roman" pitchFamily="18" charset="0"/>
              </a:rPr>
              <a:t>,  Princeton University Press, 1952 (https://archive.org/details/jack-finegan-the-archeology-of-world-religions-1952/page/n9/mode/2up)</a:t>
            </a:r>
          </a:p>
          <a:p>
            <a:r>
              <a:rPr lang="en-GB" sz="1800" dirty="0" smtClean="0">
                <a:latin typeface="Times New Roman" pitchFamily="18" charset="0"/>
                <a:cs typeface="Times New Roman" pitchFamily="18" charset="0"/>
              </a:rPr>
              <a:t>Irina </a:t>
            </a:r>
            <a:r>
              <a:rPr lang="en-GB" sz="1800" dirty="0" err="1" smtClean="0">
                <a:latin typeface="Times New Roman" pitchFamily="18" charset="0"/>
                <a:cs typeface="Times New Roman" pitchFamily="18" charset="0"/>
              </a:rPr>
              <a:t>Frasin</a:t>
            </a:r>
            <a:r>
              <a:rPr lang="en-GB" sz="1800" dirty="0" smtClean="0">
                <a:latin typeface="Times New Roman" pitchFamily="18" charset="0"/>
                <a:cs typeface="Times New Roman" pitchFamily="18" charset="0"/>
              </a:rPr>
              <a:t>, </a:t>
            </a:r>
            <a:r>
              <a:rPr lang="en-GB" sz="1800" i="1" dirty="0" smtClean="0">
                <a:latin typeface="Times New Roman" pitchFamily="18" charset="0"/>
                <a:cs typeface="Times New Roman" pitchFamily="18" charset="0"/>
              </a:rPr>
              <a:t>The Formula For an Empire</a:t>
            </a:r>
            <a:r>
              <a:rPr lang="en-GB" sz="1800" dirty="0" smtClean="0">
                <a:latin typeface="Times New Roman" pitchFamily="18" charset="0"/>
                <a:cs typeface="Times New Roman" pitchFamily="18" charset="0"/>
              </a:rPr>
              <a:t>, Athens Journal of History – Volume 5, Issue 3 – 2019, p211 (https</a:t>
            </a:r>
            <a:r>
              <a:rPr lang="en-GB" sz="1800" dirty="0" smtClean="0">
                <a:latin typeface="Times New Roman" pitchFamily="18" charset="0"/>
                <a:cs typeface="Times New Roman" pitchFamily="18" charset="0"/>
              </a:rPr>
              <a:t>://</a:t>
            </a:r>
            <a:r>
              <a:rPr lang="en-GB" sz="1800" dirty="0" smtClean="0">
                <a:latin typeface="Times New Roman" pitchFamily="18" charset="0"/>
                <a:cs typeface="Times New Roman" pitchFamily="18" charset="0"/>
              </a:rPr>
              <a:t>www.athensjournals.gr/history/2019-5-3-4-Frasin.pdf)</a:t>
            </a:r>
            <a:endParaRPr lang="en-GB" sz="1800" dirty="0" smtClean="0">
              <a:latin typeface="Times New Roman" pitchFamily="18" charset="0"/>
              <a:cs typeface="Times New Roman" pitchFamily="18" charset="0"/>
              <a:hlinkClick r:id="rId2"/>
            </a:endParaRPr>
          </a:p>
          <a:p>
            <a:r>
              <a:rPr lang="en-GB" sz="1800" dirty="0" smtClean="0">
                <a:latin typeface="Times New Roman" pitchFamily="18" charset="0"/>
                <a:cs typeface="Times New Roman" pitchFamily="18" charset="0"/>
              </a:rPr>
              <a:t>Larry </a:t>
            </a:r>
            <a:r>
              <a:rPr lang="en-GB" sz="1800" dirty="0" err="1" smtClean="0">
                <a:latin typeface="Times New Roman" pitchFamily="18" charset="0"/>
                <a:cs typeface="Times New Roman" pitchFamily="18" charset="0"/>
              </a:rPr>
              <a:t>Arnhart</a:t>
            </a:r>
            <a:r>
              <a:rPr lang="en-GB" sz="1800" dirty="0" smtClean="0">
                <a:latin typeface="Times New Roman" pitchFamily="18" charset="0"/>
                <a:cs typeface="Times New Roman" pitchFamily="18" charset="0"/>
              </a:rPr>
              <a:t>, </a:t>
            </a:r>
            <a:r>
              <a:rPr lang="en-GB" sz="1800" i="1" dirty="0" smtClean="0">
                <a:latin typeface="Times New Roman" pitchFamily="18" charset="0"/>
                <a:cs typeface="Times New Roman" pitchFamily="18" charset="0"/>
              </a:rPr>
              <a:t>Theories of Tyranny from  Plato to Arendt,</a:t>
            </a:r>
            <a:r>
              <a:rPr lang="en-GB" sz="1800" dirty="0" smtClean="0">
                <a:latin typeface="Times New Roman" pitchFamily="18" charset="0"/>
                <a:cs typeface="Times New Roman" pitchFamily="18" charset="0"/>
              </a:rPr>
              <a:t> The American Political Science Review, Vol. 90, No. 4 (1996) p887</a:t>
            </a:r>
            <a:endParaRPr lang="en-GB" sz="1800" dirty="0" smtClean="0">
              <a:latin typeface="Times New Roman" pitchFamily="18" charset="0"/>
              <a:cs typeface="Times New Roman" pitchFamily="18" charset="0"/>
            </a:endParaRPr>
          </a:p>
          <a:p>
            <a:endParaRPr lang="en-GB" sz="1800" dirty="0" smtClean="0">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247</TotalTime>
  <Words>1777</Words>
  <Application>Microsoft Office PowerPoint</Application>
  <PresentationFormat>On-screen Show (4:3)</PresentationFormat>
  <Paragraphs>190</Paragraphs>
  <Slides>27</Slides>
  <Notes>15</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Flow</vt:lpstr>
      <vt:lpstr>  Tyrant or the ‘Great’? </vt:lpstr>
      <vt:lpstr>Who was Alexander the Great? </vt:lpstr>
      <vt:lpstr>Slide 3</vt:lpstr>
      <vt:lpstr>Slide 4</vt:lpstr>
      <vt:lpstr>Slide 5</vt:lpstr>
      <vt:lpstr>Tyrannical traits </vt:lpstr>
      <vt:lpstr>Slide 7</vt:lpstr>
      <vt:lpstr>Aristotle Framework – Tyrant vs ideal monarch</vt:lpstr>
      <vt:lpstr>Slide 9</vt:lpstr>
      <vt:lpstr>Plato Framework – More spiritual (The Republic)</vt:lpstr>
      <vt:lpstr>Slide 11</vt:lpstr>
      <vt:lpstr>Machiavelli Framework – Traits of tyrants (The Prince, Discourses)</vt:lpstr>
      <vt:lpstr>Slide 13</vt:lpstr>
      <vt:lpstr>Marxist Framework – Socialist principles (Communist Manifesto, Das Kapital) </vt:lpstr>
      <vt:lpstr>Modern Liberal Democratic Framework </vt:lpstr>
      <vt:lpstr>Christian Framework </vt:lpstr>
      <vt:lpstr>Islamic View  </vt:lpstr>
      <vt:lpstr>Islamic Framework </vt:lpstr>
      <vt:lpstr>Zoroastrian view </vt:lpstr>
      <vt:lpstr>Slide 20</vt:lpstr>
      <vt:lpstr>Perspectives</vt:lpstr>
      <vt:lpstr>Historiography  </vt:lpstr>
      <vt:lpstr>Summary</vt:lpstr>
      <vt:lpstr>Slide 24</vt:lpstr>
      <vt:lpstr>Slide 25</vt:lpstr>
      <vt:lpstr>Bibliography</vt:lpstr>
      <vt:lpstr>Bibliography</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HP</cp:lastModifiedBy>
  <cp:revision>55</cp:revision>
  <dcterms:created xsi:type="dcterms:W3CDTF">2024-12-16T15:13:47Z</dcterms:created>
  <dcterms:modified xsi:type="dcterms:W3CDTF">2024-12-16T22:58:11Z</dcterms:modified>
</cp:coreProperties>
</file>