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24"/>
  </p:notes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290" r:id="rId2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entury Gothic" panose="020B0502020202020204" pitchFamily="34" charset="0"/>
      <p:regular r:id="rId29"/>
      <p:bold r:id="rId30"/>
      <p:italic r:id="rId31"/>
      <p:boldItalic r:id="rId32"/>
    </p:embeddedFont>
    <p:embeddedFont>
      <p:font typeface="Wingdings 3" panose="05040102010807070707" pitchFamily="18" charset="2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04/09/2017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smtClean="0"/>
              <a:t>and </a:t>
            </a:r>
            <a:r>
              <a:rPr lang="en-GB" smtClean="0"/>
              <a:t>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12</a:t>
            </a:r>
          </a:p>
          <a:p>
            <a:r>
              <a:rPr lang="en-GB" dirty="0" smtClean="0"/>
              <a:t>Tables and Graphs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 steps in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you present your data depends on </a:t>
            </a:r>
          </a:p>
          <a:p>
            <a:pPr lvl="1"/>
            <a:r>
              <a:rPr lang="en-GB" dirty="0" smtClean="0"/>
              <a:t>What you are trying to say</a:t>
            </a:r>
          </a:p>
          <a:p>
            <a:pPr lvl="1"/>
            <a:r>
              <a:rPr lang="en-GB" dirty="0" smtClean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 smtClean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Design the  display to show the information </a:t>
            </a:r>
            <a:r>
              <a:rPr lang="en-GB" b="1" dirty="0" smtClean="0"/>
              <a:t>simply</a:t>
            </a:r>
            <a:r>
              <a:rPr lang="en-GB" dirty="0" smtClean="0"/>
              <a:t>, </a:t>
            </a:r>
            <a:r>
              <a:rPr lang="en-GB" b="1" dirty="0" smtClean="0"/>
              <a:t>clearly</a:t>
            </a:r>
            <a:r>
              <a:rPr lang="en-GB" dirty="0" smtClean="0"/>
              <a:t> and </a:t>
            </a:r>
            <a:r>
              <a:rPr lang="en-GB" b="1" dirty="0" smtClean="0"/>
              <a:t>accurately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47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Determining your message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message is normally closely related to your aim and objectives</a:t>
            </a:r>
          </a:p>
          <a:p>
            <a:pPr lvl="1"/>
            <a:r>
              <a:rPr lang="en-GB" dirty="0" smtClean="0"/>
              <a:t>The objectives are the things that you intend to do/show to meet your aim</a:t>
            </a:r>
          </a:p>
          <a:p>
            <a:r>
              <a:rPr lang="en-GB" dirty="0" smtClean="0"/>
              <a:t>Objectives are often of the forms</a:t>
            </a:r>
          </a:p>
          <a:p>
            <a:pPr lvl="1"/>
            <a:r>
              <a:rPr lang="en-GB" i="1" dirty="0" smtClean="0"/>
              <a:t>Identify a relationship between…</a:t>
            </a:r>
          </a:p>
          <a:p>
            <a:pPr lvl="1"/>
            <a:r>
              <a:rPr lang="en-GB" i="1" dirty="0" smtClean="0"/>
              <a:t>Compare the responses of…</a:t>
            </a:r>
          </a:p>
          <a:p>
            <a:pPr lvl="1"/>
            <a:r>
              <a:rPr lang="en-GB" i="1" dirty="0"/>
              <a:t>M</a:t>
            </a:r>
            <a:r>
              <a:rPr lang="en-GB" i="1" dirty="0" smtClean="0"/>
              <a:t>easure the performance of…</a:t>
            </a:r>
          </a:p>
          <a:p>
            <a:r>
              <a:rPr lang="en-GB" dirty="0" smtClean="0"/>
              <a:t>The data presentation is therefore likely to show</a:t>
            </a:r>
          </a:p>
          <a:p>
            <a:pPr lvl="1"/>
            <a:r>
              <a:rPr lang="en-GB" dirty="0" smtClean="0"/>
              <a:t>Relationships</a:t>
            </a:r>
          </a:p>
          <a:p>
            <a:pPr lvl="1"/>
            <a:r>
              <a:rPr lang="en-GB" dirty="0" smtClean="0"/>
              <a:t>Comparisons</a:t>
            </a:r>
            <a:endParaRPr lang="en-GB" dirty="0"/>
          </a:p>
          <a:p>
            <a:pPr lvl="1"/>
            <a:r>
              <a:rPr lang="en-GB" dirty="0" smtClean="0"/>
              <a:t>Measurements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92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the display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forms of data display within technical reports and papers</a:t>
            </a:r>
          </a:p>
          <a:p>
            <a:pPr lvl="1"/>
            <a:r>
              <a:rPr lang="en-GB" dirty="0" smtClean="0"/>
              <a:t>Tables</a:t>
            </a:r>
          </a:p>
          <a:p>
            <a:pPr lvl="1"/>
            <a:r>
              <a:rPr lang="en-GB" dirty="0" smtClean="0"/>
              <a:t>Graphs</a:t>
            </a:r>
          </a:p>
          <a:p>
            <a:endParaRPr lang="en-GB" dirty="0"/>
          </a:p>
          <a:p>
            <a:r>
              <a:rPr lang="en-GB" dirty="0" smtClean="0"/>
              <a:t>These are </a:t>
            </a:r>
            <a:r>
              <a:rPr lang="en-GB" b="1" dirty="0" smtClean="0"/>
              <a:t>not</a:t>
            </a:r>
            <a:r>
              <a:rPr lang="en-GB" dirty="0" smtClean="0"/>
              <a:t> interchangeable</a:t>
            </a:r>
          </a:p>
          <a:p>
            <a:endParaRPr lang="en-GB" dirty="0"/>
          </a:p>
          <a:p>
            <a:r>
              <a:rPr lang="en-GB" dirty="0" smtClean="0"/>
              <a:t>‘Graphs’ includes a wide range of displays including (but not limited to!) classic histograms and line graphs</a:t>
            </a:r>
          </a:p>
          <a:p>
            <a:pPr lvl="1"/>
            <a:r>
              <a:rPr lang="en-GB" dirty="0" smtClean="0"/>
              <a:t>We’ve seen these before in earlier lectures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72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Use tables when:</a:t>
            </a:r>
          </a:p>
          <a:p>
            <a:r>
              <a:rPr lang="en-GB" dirty="0" smtClean="0"/>
              <a:t>The display will be used to look up individual values</a:t>
            </a:r>
          </a:p>
          <a:p>
            <a:r>
              <a:rPr lang="en-GB" dirty="0" smtClean="0"/>
              <a:t>The display will only be used to compare individual values rather than whole series of values</a:t>
            </a:r>
          </a:p>
          <a:p>
            <a:r>
              <a:rPr lang="en-GB" dirty="0" smtClean="0"/>
              <a:t>Precise values are required</a:t>
            </a:r>
          </a:p>
          <a:p>
            <a:r>
              <a:rPr lang="en-GB" dirty="0" smtClean="0"/>
              <a:t>Values involve more than one unit of measurement</a:t>
            </a:r>
          </a:p>
          <a:p>
            <a:r>
              <a:rPr lang="en-GB" dirty="0" smtClean="0"/>
              <a:t>Values must be presented at various levels of aggregation (e.g. summary and detail)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0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Use graphs when:</a:t>
            </a:r>
          </a:p>
          <a:p>
            <a:r>
              <a:rPr lang="en-GB" dirty="0" smtClean="0"/>
              <a:t>The message in contained in patterns, trends and exceptions</a:t>
            </a:r>
          </a:p>
          <a:p>
            <a:r>
              <a:rPr lang="en-GB" dirty="0" smtClean="0"/>
              <a:t>Entire series must be seen as a whole</a:t>
            </a:r>
          </a:p>
          <a:p>
            <a:r>
              <a:rPr lang="en-GB" dirty="0" smtClean="0"/>
              <a:t>Entire series must be compared with each other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87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Tables are used to communicate lists of quantitative information</a:t>
            </a:r>
          </a:p>
          <a:p>
            <a:r>
              <a:rPr lang="en-GB" dirty="0" smtClean="0"/>
              <a:t>Tables consist of two components</a:t>
            </a:r>
          </a:p>
          <a:p>
            <a:pPr lvl="1"/>
            <a:r>
              <a:rPr lang="en-GB" dirty="0" smtClean="0"/>
              <a:t>Information components</a:t>
            </a:r>
          </a:p>
          <a:p>
            <a:pPr lvl="2"/>
            <a:r>
              <a:rPr lang="en-GB" dirty="0" smtClean="0"/>
              <a:t>Categorical labels</a:t>
            </a:r>
          </a:p>
          <a:p>
            <a:pPr lvl="2"/>
            <a:r>
              <a:rPr lang="en-GB" dirty="0" smtClean="0"/>
              <a:t>Quantitative values</a:t>
            </a:r>
          </a:p>
          <a:p>
            <a:pPr lvl="2"/>
            <a:r>
              <a:rPr lang="en-GB" dirty="0" smtClean="0"/>
              <a:t>Complementary text</a:t>
            </a:r>
          </a:p>
          <a:p>
            <a:pPr lvl="1"/>
            <a:r>
              <a:rPr lang="en-GB" dirty="0" smtClean="0"/>
              <a:t>Support components</a:t>
            </a:r>
          </a:p>
          <a:p>
            <a:pPr lvl="2"/>
            <a:r>
              <a:rPr lang="en-GB" dirty="0" smtClean="0"/>
              <a:t>White space</a:t>
            </a:r>
          </a:p>
          <a:p>
            <a:pPr lvl="2"/>
            <a:r>
              <a:rPr lang="en-GB" dirty="0" smtClean="0"/>
              <a:t>Rules and grids</a:t>
            </a:r>
          </a:p>
          <a:p>
            <a:pPr lvl="2"/>
            <a:r>
              <a:rPr lang="en-GB" dirty="0" smtClean="0"/>
              <a:t>Fill colours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77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I – with lines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30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I - white space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65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I – MS ‘standard’ colouring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77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I - combined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</a:t>
                      </a:r>
                      <a:r>
                        <a:rPr lang="en-GB" b="1" baseline="0" dirty="0" smtClean="0"/>
                        <a:t> 1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 2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 3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Phase</a:t>
                      </a:r>
                      <a:r>
                        <a:rPr lang="en-GB" b="1" baseline="0" dirty="0" smtClean="0"/>
                        <a:t> average</a:t>
                      </a:r>
                      <a:endParaRPr lang="en-GB" b="1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26.3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25.0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32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Table I – with varied lines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Phase</a:t>
                      </a:r>
                      <a:r>
                        <a:rPr lang="en-GB" b="1" baseline="0" dirty="0" smtClean="0"/>
                        <a:t> average</a:t>
                      </a:r>
                      <a:endParaRPr lang="en-GB" b="1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26.3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25.0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70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8A42-0F1F-4575-A884-26A6CBB8C26B}" type="slidenum">
              <a:rPr lang="en-GB"/>
              <a:pPr/>
              <a:t>13</a:t>
            </a:fld>
            <a:endParaRPr lang="en-GB"/>
          </a:p>
        </p:txBody>
      </p:sp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Graphs</a:t>
            </a:r>
            <a:endParaRPr lang="en-US" dirty="0"/>
          </a:p>
        </p:txBody>
      </p:sp>
      <p:sp>
        <p:nvSpPr>
          <p:cNvPr id="225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052736"/>
            <a:ext cx="8229600" cy="532859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Selecting graphs is more complicated, given that there are often more variables to be shown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There are many different types of graph that can be used, but the really useful ones can be divided into 4 types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Point graphs (e.g. scatterplots)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Line graphs (e.g. continuous lines, lines through points)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Bar charts (horizontal or vertical)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Box charts (e.g. boxplots, horizontal or vertical)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Each of the types has more than one use</a:t>
            </a:r>
          </a:p>
        </p:txBody>
      </p:sp>
    </p:spTree>
    <p:extLst>
      <p:ext uri="{BB962C8B-B14F-4D97-AF65-F5344CB8AC3E}">
        <p14:creationId xmlns:p14="http://schemas.microsoft.com/office/powerpoint/2010/main" val="1973931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>
          <a:xfrm>
            <a:off x="533400" y="310815"/>
            <a:ext cx="6554867" cy="642695"/>
          </a:xfrm>
        </p:spPr>
        <p:txBody>
          <a:bodyPr>
            <a:normAutofit/>
          </a:bodyPr>
          <a:lstStyle/>
          <a:p>
            <a:r>
              <a:rPr lang="en-GB" dirty="0" smtClean="0"/>
              <a:t>4 graph types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1259632" y="1124744"/>
            <a:ext cx="3312368" cy="2520280"/>
            <a:chOff x="683568" y="980728"/>
            <a:chExt cx="3312368" cy="2520280"/>
          </a:xfrm>
          <a:solidFill>
            <a:schemeClr val="tx1"/>
          </a:solidFill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97126"/>
              <a:ext cx="1415772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Scatterplot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1259632" y="3645024"/>
            <a:ext cx="3312368" cy="2520280"/>
            <a:chOff x="683568" y="3501008"/>
            <a:chExt cx="3312368" cy="2520280"/>
          </a:xfrm>
          <a:solidFill>
            <a:schemeClr val="tx1"/>
          </a:solidFill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6" y="5651956"/>
              <a:ext cx="1374094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Line graph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4572000" y="1124744"/>
            <a:ext cx="3312368" cy="2520280"/>
            <a:chOff x="3995936" y="980728"/>
            <a:chExt cx="3312368" cy="2520280"/>
          </a:xfrm>
          <a:solidFill>
            <a:schemeClr val="tx1"/>
          </a:solidFill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106902"/>
              <a:ext cx="1138453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 err="1" smtClean="0">
                  <a:solidFill>
                    <a:schemeClr val="bg1"/>
                  </a:solidFill>
                </a:rPr>
                <a:t>Barchart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4572000" y="3645024"/>
            <a:ext cx="3312368" cy="2520280"/>
            <a:chOff x="3995936" y="3501008"/>
            <a:chExt cx="3312368" cy="2520280"/>
          </a:xfrm>
          <a:solidFill>
            <a:schemeClr val="tx1"/>
          </a:solidFill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2" y="5651956"/>
              <a:ext cx="1011815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Boxplot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4948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Time series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/>
          <a:lstStyle/>
          <a:p>
            <a:r>
              <a:rPr lang="en-GB" dirty="0" smtClean="0"/>
              <a:t>Time series show how something changed over a period of time</a:t>
            </a:r>
          </a:p>
          <a:p>
            <a:pPr lvl="1"/>
            <a:r>
              <a:rPr lang="en-GB" dirty="0" smtClean="0"/>
              <a:t>Line graphs and bar charts are good, and can be used with multiple attributes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 smtClean="0"/>
              <a:t>Scatterplots should only be used if you’re calculating a trend</a:t>
            </a:r>
          </a:p>
          <a:p>
            <a:pPr lvl="1"/>
            <a:r>
              <a:rPr lang="en-GB" dirty="0" smtClean="0"/>
              <a:t>Boxplots should be only be used to show how a distribution varies over time</a:t>
            </a:r>
            <a:endParaRPr lang="en-GB" dirty="0"/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490839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875835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124744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1" name="Group 100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103" name="Rectangle 102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12" name="Straight Connector 111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9" name="Oval 118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0" name="Oval 119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Oval 120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Oval 121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Oval 122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4" name="Oval 123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5" name="Oval 124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Oval 125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7" name="Oval 126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8" name="Group 127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129" name="Rectangle 128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0" name="TextBox 129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1" name="Straight Connector 130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" name="Oval 132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4" name="Oval 133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5" name="Straight Connector 134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Oval 135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7" name="Oval 136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8" name="Straight Connector 137"/>
            <p:cNvCxnSpPr>
              <a:stCxn id="133" idx="7"/>
              <a:endCxn id="134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>
              <a:endCxn id="136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/>
            <p:cNvCxnSpPr>
              <a:stCxn id="136" idx="6"/>
              <a:endCxn id="137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Group 143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145" name="Rectangle 144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6" name="TextBox 145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47" name="Straight Connector 146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0" name="Rectangle 14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5" name="Rectangle 15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6" name="Rectangle 15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7" name="Rectangle 15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8" name="Rectangle 15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9" name="Group 158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60" name="Rectangle 159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1" name="TextBox 160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62" name="Straight Connector 161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5" name="Rectangle 164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tangle 167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tangle 168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0" name="Rectangle 169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71" name="Straight Connector 170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92015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/>
          <a:lstStyle/>
          <a:p>
            <a:r>
              <a:rPr lang="en-GB" dirty="0" smtClean="0"/>
              <a:t>Values are ordered by size (ascending or descending)</a:t>
            </a:r>
          </a:p>
          <a:p>
            <a:pPr lvl="1"/>
            <a:r>
              <a:rPr lang="en-GB" dirty="0" smtClean="0"/>
              <a:t>Bar charts are good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are good when the quantitative scale does not start at zero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 smtClean="0"/>
              <a:t>Boxplots should only be used when displaying a ranked set of dispersions</a:t>
            </a:r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2550053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350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8" name="Group 97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99" name="Rectangle 98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0" name="TextBox 99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05" name="Straight Connector 104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8" name="Oval 117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9" name="Oval 118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0" name="Oval 119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Oval 120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Oval 121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Oval 122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4" name="Oval 123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5" name="Oval 124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Oval 125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7" name="Group 126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128" name="Rectangle 127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9" name="TextBox 128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0" name="Straight Connector 12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Oval 131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3" name="Oval 132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4" name="Straight Connector 133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5" name="Oval 134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6" name="Oval 135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7" name="Straight Connector 136"/>
            <p:cNvCxnSpPr>
              <a:stCxn id="132" idx="7"/>
              <a:endCxn id="133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>
              <a:endCxn id="135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>
              <a:stCxn id="135" idx="6"/>
              <a:endCxn id="136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Group 142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144" name="Rectangle 143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5" name="TextBox 144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46" name="Straight Connector 145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9" name="Rectangle 148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5" name="Rectangle 154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6" name="Rectangle 155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7" name="Rectangle 156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8" name="Group 157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59" name="Rectangle 158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0" name="TextBox 159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61" name="Straight Connector 160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Rectangle 163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tangle 167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tangle 168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70" name="Straight Connector 16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52070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Differences between two sets of values (e.g. expected and actual values)</a:t>
            </a:r>
          </a:p>
          <a:p>
            <a:pPr lvl="1"/>
            <a:r>
              <a:rPr lang="en-GB" dirty="0" smtClean="0"/>
              <a:t>Line graphs  and bar charts are good</a:t>
            </a:r>
          </a:p>
          <a:p>
            <a:pPr lvl="2"/>
            <a:r>
              <a:rPr lang="en-GB" dirty="0"/>
              <a:t>O</a:t>
            </a:r>
            <a:r>
              <a:rPr lang="en-GB" dirty="0" smtClean="0"/>
              <a:t>ne axis may set to the predicted value, in which case the difference between values, not the actual value, is shown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</a:t>
            </a:r>
            <a:r>
              <a:rPr lang="en-GB" dirty="0" smtClean="0"/>
              <a:t>should only be used when </a:t>
            </a:r>
            <a:r>
              <a:rPr lang="en-GB" dirty="0"/>
              <a:t>the quantitative scale does not start at </a:t>
            </a:r>
            <a:r>
              <a:rPr lang="en-GB" dirty="0" smtClean="0"/>
              <a:t>zero</a:t>
            </a:r>
          </a:p>
          <a:p>
            <a:r>
              <a:rPr lang="en-GB" dirty="0" smtClean="0"/>
              <a:t>Use colour or shape to identify the two sets of values</a:t>
            </a:r>
            <a:endParaRPr lang="en-GB" dirty="0"/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5454640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6366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8" name="Group 97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99" name="Rectangle 98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0" name="TextBox 99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05" name="Straight Connector 104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8" name="Oval 117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9" name="Oval 118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0" name="Oval 119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Oval 120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Oval 121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Oval 122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4" name="Oval 123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5" name="Oval 124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Oval 125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7" name="Group 126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128" name="Rectangle 127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9" name="TextBox 128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0" name="Straight Connector 12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Oval 131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3" name="Oval 132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4" name="Straight Connector 133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5" name="Oval 134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6" name="Oval 135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7" name="Straight Connector 136"/>
            <p:cNvCxnSpPr>
              <a:stCxn id="132" idx="7"/>
              <a:endCxn id="133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>
              <a:endCxn id="135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>
              <a:stCxn id="135" idx="6"/>
              <a:endCxn id="136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Group 142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144" name="Rectangle 143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5" name="TextBox 144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46" name="Straight Connector 145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9" name="Rectangle 148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5" name="Rectangle 154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6" name="Rectangle 155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7" name="Rectangle 156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8" name="Group 157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59" name="Rectangle 158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0" name="TextBox 159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61" name="Straight Connector 160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Rectangle 163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tangle 167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tangle 168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70" name="Straight Connector 16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1091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Differences between two sets of values (e.g. expected and actual values)</a:t>
            </a:r>
          </a:p>
          <a:p>
            <a:pPr lvl="1"/>
            <a:r>
              <a:rPr lang="en-GB" dirty="0" smtClean="0"/>
              <a:t>Line graphs  and bar charts are good</a:t>
            </a:r>
          </a:p>
          <a:p>
            <a:pPr lvl="2"/>
            <a:r>
              <a:rPr lang="en-GB" dirty="0"/>
              <a:t>O</a:t>
            </a:r>
            <a:r>
              <a:rPr lang="en-GB" dirty="0" smtClean="0"/>
              <a:t>ne axis may set to the predicted value, in which case the difference between values, not the actual value, is shown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</a:t>
            </a:r>
            <a:r>
              <a:rPr lang="en-GB" dirty="0" smtClean="0"/>
              <a:t>should only be used when </a:t>
            </a:r>
            <a:r>
              <a:rPr lang="en-GB" dirty="0"/>
              <a:t>the quantitative scale does not start at </a:t>
            </a:r>
            <a:r>
              <a:rPr lang="en-GB" dirty="0" smtClean="0"/>
              <a:t>zero</a:t>
            </a:r>
          </a:p>
          <a:p>
            <a:r>
              <a:rPr lang="en-GB" dirty="0" smtClean="0"/>
              <a:t>Use colour or shape to identify the two sets of values</a:t>
            </a:r>
            <a:endParaRPr lang="en-GB" dirty="0"/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5454640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6366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8" name="Group 97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99" name="Rectangle 98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0" name="TextBox 99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05" name="Straight Connector 104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8" name="Oval 117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9" name="Oval 118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0" name="Oval 119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Oval 120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Oval 121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Oval 122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4" name="Oval 123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5" name="Oval 124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Oval 125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7" name="Group 126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128" name="Rectangle 127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9" name="TextBox 128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0" name="Straight Connector 12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Oval 131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3" name="Oval 132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4" name="Straight Connector 133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5" name="Oval 134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6" name="Oval 135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7" name="Straight Connector 136"/>
            <p:cNvCxnSpPr>
              <a:stCxn id="132" idx="7"/>
              <a:endCxn id="133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/>
            <p:cNvCxnSpPr>
              <a:endCxn id="135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>
              <a:stCxn id="135" idx="6"/>
              <a:endCxn id="136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Group 142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144" name="Rectangle 143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5" name="TextBox 144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46" name="Straight Connector 145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9" name="Rectangle 148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0" name="Rectangle 149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5" name="Rectangle 154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6" name="Rectangle 155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7" name="Rectangle 156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8" name="Group 157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59" name="Rectangle 158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0" name="TextBox 159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61" name="Straight Connector 160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Rectangle 163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5" name="Rectangle 164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tangle 167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tangle 168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70" name="Straight Connector 16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1792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Comparison of two paired sets of values (e.g. the heights and weights of people) to see if there is a relationship between them</a:t>
            </a:r>
          </a:p>
          <a:p>
            <a:pPr lvl="1"/>
            <a:r>
              <a:rPr lang="en-GB" dirty="0" smtClean="0"/>
              <a:t>Scatterplots are good</a:t>
            </a:r>
          </a:p>
          <a:p>
            <a:pPr lvl="2"/>
            <a:r>
              <a:rPr lang="en-GB" dirty="0" smtClean="0"/>
              <a:t>Positive correlation – as x increases, y increases</a:t>
            </a:r>
          </a:p>
          <a:p>
            <a:pPr lvl="2"/>
            <a:r>
              <a:rPr lang="en-GB" dirty="0" smtClean="0"/>
              <a:t>Negative correlation – as x increases, y decreases</a:t>
            </a: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5" name="Rectangle 4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4744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8000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8" name="Group 127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29" name="Rectangle 128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0" name="TextBox 129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1" name="Straight Connector 130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ectangle 133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5" name="Rectangle 134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6" name="Rectangle 135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7" name="Rectangle 136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8" name="Rectangle 137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9" name="Rectangle 138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40" name="Straight Connector 13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740946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Simple comparison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A simple comparison of the values of a set of unordered items (e.g. types of user, algorithm used)</a:t>
            </a:r>
          </a:p>
          <a:p>
            <a:pPr lvl="1"/>
            <a:r>
              <a:rPr lang="en-GB" dirty="0" smtClean="0"/>
              <a:t>Bar charts are good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should only be used when the quantitative scale does not start at zero</a:t>
            </a:r>
          </a:p>
          <a:p>
            <a:pPr marL="411480" lvl="1" indent="0">
              <a:buNone/>
            </a:pPr>
            <a:endParaRPr lang="en-GB" dirty="0" smtClean="0"/>
          </a:p>
        </p:txBody>
      </p: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1820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Group 98"/>
          <p:cNvGrpSpPr/>
          <p:nvPr/>
        </p:nvGrpSpPr>
        <p:grpSpPr>
          <a:xfrm>
            <a:off x="6088833" y="980728"/>
            <a:ext cx="1840369" cy="1262028"/>
            <a:chOff x="6088833" y="980728"/>
            <a:chExt cx="1840369" cy="1262028"/>
          </a:xfrm>
        </p:grpSpPr>
        <p:sp>
          <p:nvSpPr>
            <p:cNvPr id="101" name="Rectangle 100"/>
            <p:cNvSpPr/>
            <p:nvPr/>
          </p:nvSpPr>
          <p:spPr>
            <a:xfrm>
              <a:off x="6088833" y="980728"/>
              <a:ext cx="1840369" cy="122413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6646439" y="1988840"/>
              <a:ext cx="899605" cy="2539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>
                  <a:solidFill>
                    <a:schemeClr val="bg1"/>
                  </a:solidFill>
                </a:rPr>
                <a:t>Scatterplot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  <p:cxnSp>
          <p:nvCxnSpPr>
            <p:cNvPr id="112" name="Straight Connector 111"/>
            <p:cNvCxnSpPr/>
            <p:nvPr/>
          </p:nvCxnSpPr>
          <p:spPr>
            <a:xfrm>
              <a:off x="6368889" y="1015703"/>
              <a:ext cx="0" cy="90935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 flipH="1">
              <a:off x="6368889" y="1925061"/>
              <a:ext cx="1320265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9" name="Oval 118"/>
            <p:cNvSpPr/>
            <p:nvPr/>
          </p:nvSpPr>
          <p:spPr>
            <a:xfrm>
              <a:off x="6646439" y="169125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0" name="Oval 119"/>
            <p:cNvSpPr/>
            <p:nvPr/>
          </p:nvSpPr>
          <p:spPr>
            <a:xfrm>
              <a:off x="6888993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1" name="Oval 120"/>
            <p:cNvSpPr/>
            <p:nvPr/>
          </p:nvSpPr>
          <p:spPr>
            <a:xfrm>
              <a:off x="7129042" y="1525719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Oval 121"/>
            <p:cNvSpPr/>
            <p:nvPr/>
          </p:nvSpPr>
          <p:spPr>
            <a:xfrm>
              <a:off x="6845605" y="1664076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Oval 122"/>
            <p:cNvSpPr/>
            <p:nvPr/>
          </p:nvSpPr>
          <p:spPr>
            <a:xfrm>
              <a:off x="6488913" y="1806835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4" name="Oval 123"/>
            <p:cNvSpPr/>
            <p:nvPr/>
          </p:nvSpPr>
          <p:spPr>
            <a:xfrm>
              <a:off x="7099609" y="1435407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5" name="Oval 124"/>
            <p:cNvSpPr/>
            <p:nvPr/>
          </p:nvSpPr>
          <p:spPr>
            <a:xfrm>
              <a:off x="7337974" y="1400432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Oval 125"/>
            <p:cNvSpPr/>
            <p:nvPr/>
          </p:nvSpPr>
          <p:spPr>
            <a:xfrm>
              <a:off x="7409098" y="126053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7" name="Oval 126"/>
            <p:cNvSpPr/>
            <p:nvPr/>
          </p:nvSpPr>
          <p:spPr>
            <a:xfrm>
              <a:off x="7569130" y="1222780"/>
              <a:ext cx="40008" cy="34975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8" name="Group 127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129" name="Rectangle 128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0" name="TextBox 129"/>
            <p:cNvSpPr txBox="1"/>
            <p:nvPr/>
          </p:nvSpPr>
          <p:spPr>
            <a:xfrm>
              <a:off x="1701597" y="5527891"/>
              <a:ext cx="1523936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Line graph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31" name="Straight Connector 130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" name="Oval 132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4" name="Oval 133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5" name="Straight Connector 134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Oval 135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7" name="Oval 136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8" name="Straight Connector 137"/>
            <p:cNvCxnSpPr>
              <a:stCxn id="133" idx="7"/>
              <a:endCxn id="134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/>
            <p:cNvCxnSpPr>
              <a:endCxn id="136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/>
            <p:cNvCxnSpPr>
              <a:stCxn id="136" idx="6"/>
              <a:endCxn id="137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Group 143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145" name="Rectangle 144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6" name="TextBox 145"/>
            <p:cNvSpPr txBox="1"/>
            <p:nvPr/>
          </p:nvSpPr>
          <p:spPr>
            <a:xfrm>
              <a:off x="5113350" y="3043530"/>
              <a:ext cx="1290238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>
                  <a:solidFill>
                    <a:schemeClr val="bg1"/>
                  </a:solidFill>
                </a:rPr>
                <a:t>Barchart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47" name="Straight Connector 146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0" name="Rectangle 14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Rectangle 15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3" name="Rectangle 15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4" name="Rectangle 15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5" name="Rectangle 15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6" name="Rectangle 15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7" name="Rectangle 15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8" name="Rectangle 15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9" name="Group 158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160" name="Rectangle 159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1" name="TextBox 160"/>
            <p:cNvSpPr txBox="1"/>
            <p:nvPr/>
          </p:nvSpPr>
          <p:spPr>
            <a:xfrm>
              <a:off x="5162243" y="5563890"/>
              <a:ext cx="1157521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>
                  <a:solidFill>
                    <a:schemeClr val="bg1"/>
                  </a:solidFill>
                </a:rPr>
                <a:t>Boxplot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62" name="Straight Connector 161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5" name="Rectangle 164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6" name="Rectangle 165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7" name="Rectangle 166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" name="Rectangle 167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9" name="Rectangle 168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0" name="Rectangle 169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71" name="Straight Connector 170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00897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you present your data depends on </a:t>
            </a:r>
          </a:p>
          <a:p>
            <a:pPr lvl="1"/>
            <a:r>
              <a:rPr lang="en-GB" dirty="0" smtClean="0"/>
              <a:t>What you are trying to say</a:t>
            </a:r>
          </a:p>
          <a:p>
            <a:pPr lvl="1"/>
            <a:r>
              <a:rPr lang="en-GB" dirty="0" smtClean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 smtClean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Design the  display to show the information </a:t>
            </a:r>
            <a:r>
              <a:rPr lang="en-GB" b="1" dirty="0" smtClean="0"/>
              <a:t>simply</a:t>
            </a:r>
            <a:r>
              <a:rPr lang="en-GB" dirty="0" smtClean="0"/>
              <a:t>, </a:t>
            </a:r>
            <a:r>
              <a:rPr lang="en-GB" b="1" dirty="0" smtClean="0"/>
              <a:t>clearly</a:t>
            </a:r>
            <a:r>
              <a:rPr lang="en-GB" dirty="0" smtClean="0"/>
              <a:t> and </a:t>
            </a:r>
            <a:r>
              <a:rPr lang="en-GB" b="1" dirty="0" smtClean="0"/>
              <a:t>accurately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985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Assignment Workshop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6 </a:t>
            </a:r>
            <a:r>
              <a:rPr lang="en-GB" smtClean="0"/>
              <a:t>of </a:t>
            </a:r>
            <a:r>
              <a:rPr lang="en-GB" i="1" smtClean="0"/>
              <a:t>Show Me The Numbers</a:t>
            </a:r>
            <a:r>
              <a:rPr lang="en-GB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18583</TotalTime>
  <Words>1139</Words>
  <Application>Microsoft Office PowerPoint</Application>
  <PresentationFormat>On-screen Show (4:3)</PresentationFormat>
  <Paragraphs>393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Century Gothic</vt:lpstr>
      <vt:lpstr>Wingdings 3</vt:lpstr>
      <vt:lpstr>Slice</vt:lpstr>
      <vt:lpstr>Data Analysis  and Visualisation</vt:lpstr>
      <vt:lpstr>Basic steps in design</vt:lpstr>
      <vt:lpstr>Determining your message</vt:lpstr>
      <vt:lpstr>Selecting the display form</vt:lpstr>
      <vt:lpstr>Tables</vt:lpstr>
      <vt:lpstr>Graphs</vt:lpstr>
      <vt:lpstr>Table types</vt:lpstr>
      <vt:lpstr>Table I – with lines</vt:lpstr>
      <vt:lpstr>Table I - white space</vt:lpstr>
      <vt:lpstr>Table I – MS ‘standard’ colouring</vt:lpstr>
      <vt:lpstr>Table I - combined</vt:lpstr>
      <vt:lpstr>Table I – with varied lines</vt:lpstr>
      <vt:lpstr>Graphs</vt:lpstr>
      <vt:lpstr>4 graph types</vt:lpstr>
      <vt:lpstr>Time series</vt:lpstr>
      <vt:lpstr>Ranking</vt:lpstr>
      <vt:lpstr>Deviation</vt:lpstr>
      <vt:lpstr>Distribution</vt:lpstr>
      <vt:lpstr>Correlation</vt:lpstr>
      <vt:lpstr>Simple comparison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156</cp:revision>
  <dcterms:created xsi:type="dcterms:W3CDTF">2017-06-08T10:43:23Z</dcterms:created>
  <dcterms:modified xsi:type="dcterms:W3CDTF">2017-09-04T15:18:17Z</dcterms:modified>
</cp:coreProperties>
</file>