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0342" autoAdjust="0"/>
  </p:normalViewPr>
  <p:slideViewPr>
    <p:cSldViewPr snapToGrid="0" showGuides="1">
      <p:cViewPr>
        <p:scale>
          <a:sx n="70" d="100"/>
          <a:sy n="70" d="100"/>
        </p:scale>
        <p:origin x="512"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ED17E-4837-4B6A-9A15-9B54593B405A}"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FABE2B-2C51-4DDB-A7BE-B65FD80AA094}" type="slidenum">
              <a:rPr lang="en-US" smtClean="0"/>
              <a:t>‹#›</a:t>
            </a:fld>
            <a:endParaRPr lang="en-US"/>
          </a:p>
        </p:txBody>
      </p:sp>
    </p:spTree>
    <p:extLst>
      <p:ext uri="{BB962C8B-B14F-4D97-AF65-F5344CB8AC3E}">
        <p14:creationId xmlns:p14="http://schemas.microsoft.com/office/powerpoint/2010/main" val="1547477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an experienced Health Care Assistant, I have developed strong interpersonal and practical care skills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within hospitals and care homes. My long-term goal is to qualify as an Adult Nurse and continue providing compassionate, evidence-based care. Conducting a SWOT analysis allows me to evaluate my current position and plan for growth in the healthcare sector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Gurel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&amp; Tat,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CFABE2B-2C51-4DDB-A7BE-B65FD80AA094}" type="slidenum">
              <a:rPr lang="en-US" smtClean="0"/>
              <a:t>4</a:t>
            </a:fld>
            <a:endParaRPr lang="en-US"/>
          </a:p>
        </p:txBody>
      </p:sp>
    </p:spTree>
    <p:extLst>
      <p:ext uri="{BB962C8B-B14F-4D97-AF65-F5344CB8AC3E}">
        <p14:creationId xmlns:p14="http://schemas.microsoft.com/office/powerpoint/2010/main" val="326945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 SWOT analysis is a reflective tool commonly used in strategic planning and career development. It helps individuals understand what they do well and where they need improvement while identifying opportunities and external challenges that may impact their goals (MindTools, 2023). In health and social care, this is essential for setting realistic professional development objectives.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CFABE2B-2C51-4DDB-A7BE-B65FD80AA094}" type="slidenum">
              <a:rPr lang="en-US" smtClean="0"/>
              <a:t>5</a:t>
            </a:fld>
            <a:endParaRPr lang="en-US"/>
          </a:p>
        </p:txBody>
      </p:sp>
    </p:spTree>
    <p:extLst>
      <p:ext uri="{BB962C8B-B14F-4D97-AF65-F5344CB8AC3E}">
        <p14:creationId xmlns:p14="http://schemas.microsoft.com/office/powerpoint/2010/main" val="3578368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One of my main strengths is my ability to communicate effectively with patients, families, and colleagues, ensuring trust and comfort in care delivery. My experience across varied healthcare settings has enhanced my adaptability and teamwork, qualities essential for nursing (NHS, 2024). My empathy allows me to deliver compassionate, person-</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care aligned with the NHS values of respect and dignity.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CFABE2B-2C51-4DDB-A7BE-B65FD80AA094}" type="slidenum">
              <a:rPr lang="en-US" smtClean="0"/>
              <a:t>7</a:t>
            </a:fld>
            <a:endParaRPr lang="en-US"/>
          </a:p>
        </p:txBody>
      </p:sp>
    </p:spTree>
    <p:extLst>
      <p:ext uri="{BB962C8B-B14F-4D97-AF65-F5344CB8AC3E}">
        <p14:creationId xmlns:p14="http://schemas.microsoft.com/office/powerpoint/2010/main" val="3678162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There are many opportunities available to me, including the chance to transition into nursing through apprenticeship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or university pathways. Continuous professional development (CPD) opportunities and mentorship schemes within the NHS also offer ways to strengthen my knowledge and prepare for future roles. With the ongoing national demand for qualified nurses, this is an ideal time to pursue this goal (Health Education England, 2023).</a:t>
            </a:r>
            <a:endParaRPr lang="en-US" dirty="0"/>
          </a:p>
        </p:txBody>
      </p:sp>
      <p:sp>
        <p:nvSpPr>
          <p:cNvPr id="4" name="Slide Number Placeholder 3"/>
          <p:cNvSpPr>
            <a:spLocks noGrp="1"/>
          </p:cNvSpPr>
          <p:nvPr>
            <p:ph type="sldNum" sz="quarter" idx="5"/>
          </p:nvPr>
        </p:nvSpPr>
        <p:spPr/>
        <p:txBody>
          <a:bodyPr/>
          <a:lstStyle/>
          <a:p>
            <a:fld id="{6CFABE2B-2C51-4DDB-A7BE-B65FD80AA094}" type="slidenum">
              <a:rPr lang="en-US" smtClean="0"/>
              <a:t>8</a:t>
            </a:fld>
            <a:endParaRPr lang="en-US"/>
          </a:p>
        </p:txBody>
      </p:sp>
    </p:spTree>
    <p:extLst>
      <p:ext uri="{BB962C8B-B14F-4D97-AF65-F5344CB8AC3E}">
        <p14:creationId xmlns:p14="http://schemas.microsoft.com/office/powerpoint/2010/main" val="3531537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conducting this SWOT analysis has helped me reflect critically on my current skills and identify specific steps toward my goal of becoming an Adult Nurse. By leveraging my strengths and opportunities while addressing my weaknesses and threats, I can strategically plan for academic and professional success.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CFABE2B-2C51-4DDB-A7BE-B65FD80AA094}" type="slidenum">
              <a:rPr lang="en-US" smtClean="0"/>
              <a:t>9</a:t>
            </a:fld>
            <a:endParaRPr lang="en-US"/>
          </a:p>
        </p:txBody>
      </p:sp>
    </p:spTree>
    <p:extLst>
      <p:ext uri="{BB962C8B-B14F-4D97-AF65-F5344CB8AC3E}">
        <p14:creationId xmlns:p14="http://schemas.microsoft.com/office/powerpoint/2010/main" val="182042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69611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2666534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2918029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08/11/2025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3868849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08/11/2025</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390200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08/11/2025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2270277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08/11/2025</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3295986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08/11/2025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42179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08/11/2025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519039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191553556"/>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06523868"/>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454160701"/>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4421317"/>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867734436"/>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11780966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08/11/2025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5619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08/11/2025</a:t>
            </a:fld>
            <a:endParaRPr lang="en-GB"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982877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altLang="en-US" b="1" i="1" dirty="0" err="1"/>
              <a:t>Ndeye</a:t>
            </a:r>
            <a:r>
              <a:rPr lang="en-GB" altLang="en-US" b="1" i="1" dirty="0"/>
              <a:t> </a:t>
            </a:r>
            <a:r>
              <a:rPr lang="en-GB" altLang="en-US" b="1" i="1" dirty="0" err="1"/>
              <a:t>Rohkeya</a:t>
            </a:r>
            <a:r>
              <a:rPr lang="en-GB" altLang="en-US" b="1" i="1" dirty="0"/>
              <a:t> Bop</a:t>
            </a:r>
          </a:p>
          <a:p>
            <a:r>
              <a:rPr lang="en-GB" altLang="en-US" u="sng" dirty="0"/>
              <a:t>Student ID: 2419596</a:t>
            </a:r>
            <a:endParaRPr lang="en-GB" altLang="en-US" b="1" i="1" dirty="0"/>
          </a:p>
          <a:p>
            <a:r>
              <a:rPr lang="en-GB" altLang="en-US" u="sng" dirty="0"/>
              <a:t>Lecturer’s Name</a:t>
            </a:r>
            <a:r>
              <a:rPr lang="en-GB" altLang="en-US" b="1" i="1" dirty="0"/>
              <a:t>: Lou Wells</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buNone/>
            </a:pPr>
            <a:r>
              <a:rPr lang="en-US" sz="2400" dirty="0">
                <a:effectLst/>
                <a:latin typeface="Times New Roman" panose="02020603050405020304" pitchFamily="18" charset="0"/>
                <a:ea typeface="Times New Roman" panose="02020603050405020304" pitchFamily="18" charset="0"/>
              </a:rPr>
              <a:t>I have used </a:t>
            </a:r>
            <a:r>
              <a:rPr lang="en-US" sz="2400" i="1" dirty="0">
                <a:effectLst/>
                <a:latin typeface="Times New Roman" panose="02020603050405020304" pitchFamily="18" charset="0"/>
                <a:ea typeface="Times New Roman" panose="02020603050405020304" pitchFamily="18" charset="0"/>
              </a:rPr>
              <a:t>ChatGPT (GPT-5)</a:t>
            </a:r>
            <a:r>
              <a:rPr lang="en-US" sz="2400" dirty="0">
                <a:effectLst/>
                <a:latin typeface="Times New Roman" panose="02020603050405020304" pitchFamily="18" charset="0"/>
                <a:ea typeface="Times New Roman" panose="02020603050405020304" pitchFamily="18" charset="0"/>
              </a:rPr>
              <a:t> to support the structure, proofreading, and formatting of this presentation. </a:t>
            </a:r>
          </a:p>
          <a:p>
            <a:pPr marL="0" indent="0">
              <a:buNone/>
            </a:pPr>
            <a:r>
              <a:rPr lang="en-US" sz="2400" dirty="0">
                <a:effectLst/>
                <a:latin typeface="Times New Roman" panose="02020603050405020304" pitchFamily="18" charset="0"/>
                <a:ea typeface="Times New Roman" panose="02020603050405020304" pitchFamily="18" charset="0"/>
              </a:rPr>
              <a:t>All reflections and examples are based on my own professional experience as a Health Care Assistant.</a:t>
            </a:r>
          </a:p>
          <a:p>
            <a:pPr marL="0" indent="0">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272209" y="1122947"/>
            <a:ext cx="8938591" cy="3679641"/>
          </a:xfrm>
        </p:spPr>
        <p:txBody>
          <a:bodyPr>
            <a:normAutofit lnSpcReduction="10000"/>
          </a:bodyPr>
          <a:lstStyle/>
          <a:p>
            <a:pPr>
              <a:defRPr/>
            </a:pPr>
            <a:r>
              <a:rPr lang="en-GB" altLang="en-US" sz="2400" dirty="0">
                <a:latin typeface="Times New Roman" panose="02020603050405020304" pitchFamily="18" charset="0"/>
                <a:cs typeface="Times New Roman" panose="02020603050405020304" pitchFamily="18" charset="0"/>
              </a:rPr>
              <a:t>Introduction </a:t>
            </a:r>
          </a:p>
          <a:p>
            <a:r>
              <a:rPr lang="en-US" sz="2400" dirty="0">
                <a:latin typeface="Times New Roman" panose="02020603050405020304" pitchFamily="18" charset="0"/>
                <a:cs typeface="Times New Roman" panose="02020603050405020304" pitchFamily="18" charset="0"/>
              </a:rPr>
              <a:t>What is a SWOT Analysis?</a:t>
            </a:r>
          </a:p>
          <a:p>
            <a:r>
              <a:rPr lang="en-US" sz="2400" dirty="0">
                <a:latin typeface="Times New Roman" panose="02020603050405020304" pitchFamily="18" charset="0"/>
                <a:cs typeface="Times New Roman" panose="02020603050405020304" pitchFamily="18" charset="0"/>
              </a:rPr>
              <a:t>How I could leverage my strengths </a:t>
            </a:r>
          </a:p>
          <a:p>
            <a:r>
              <a:rPr lang="en-US" sz="2400" dirty="0">
                <a:latin typeface="Times New Roman" panose="02020603050405020304" pitchFamily="18" charset="0"/>
                <a:cs typeface="Times New Roman" panose="02020603050405020304" pitchFamily="18" charset="0"/>
              </a:rPr>
              <a:t>My SWOT</a:t>
            </a:r>
          </a:p>
          <a:p>
            <a:r>
              <a:rPr lang="en-US" sz="2400" dirty="0">
                <a:latin typeface="Times New Roman" panose="02020603050405020304" pitchFamily="18" charset="0"/>
                <a:cs typeface="Times New Roman" panose="02020603050405020304" pitchFamily="18" charset="0"/>
              </a:rPr>
              <a:t>Opportunities available to me, and how I will </a:t>
            </a:r>
            <a:r>
              <a:rPr lang="en-US" sz="2400" dirty="0" err="1">
                <a:latin typeface="Times New Roman" panose="02020603050405020304" pitchFamily="18" charset="0"/>
                <a:cs typeface="Times New Roman" panose="02020603050405020304" pitchFamily="18" charset="0"/>
              </a:rPr>
              <a:t>utilise</a:t>
            </a:r>
            <a:r>
              <a:rPr lang="en-US" sz="2400" dirty="0">
                <a:latin typeface="Times New Roman" panose="02020603050405020304" pitchFamily="18" charset="0"/>
                <a:cs typeface="Times New Roman" panose="02020603050405020304" pitchFamily="18" charset="0"/>
              </a:rPr>
              <a:t> them with my strengths</a:t>
            </a:r>
            <a:endParaRPr lang="en-GB" altLang="en-US" sz="2400" dirty="0">
              <a:latin typeface="Times New Roman" panose="02020603050405020304" pitchFamily="18" charset="0"/>
              <a:cs typeface="Times New Roman" panose="02020603050405020304" pitchFamily="18" charset="0"/>
            </a:endParaRPr>
          </a:p>
          <a:p>
            <a:pPr>
              <a:defRPr/>
            </a:pPr>
            <a:r>
              <a:rPr lang="en-GB" altLang="en-US" sz="2400" dirty="0">
                <a:latin typeface="Times New Roman" panose="02020603050405020304" pitchFamily="18" charset="0"/>
                <a:cs typeface="Times New Roman" panose="02020603050405020304" pitchFamily="18" charset="0"/>
              </a:rPr>
              <a:t>Conclusion </a:t>
            </a:r>
          </a:p>
          <a:p>
            <a:pPr>
              <a:defRPr/>
            </a:pPr>
            <a:r>
              <a:rPr lang="en-GB" altLang="en-US" sz="2400" dirty="0">
                <a:latin typeface="Times New Roman" panose="02020603050405020304" pitchFamily="18" charset="0"/>
                <a:cs typeface="Times New Roman" panose="02020603050405020304" pitchFamily="18" charset="0"/>
              </a:rPr>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p:txBody>
          <a:bodyPr/>
          <a:lstStyle/>
          <a:p>
            <a:pPr>
              <a:defRPr/>
            </a:pPr>
            <a:fld id="{9F458A58-9170-4293-9FCB-97B777C99F2B}" type="datetime1">
              <a:rPr lang="en-GB" altLang="en-US" smtClean="0"/>
              <a:pPr>
                <a:defRPr/>
              </a:pPr>
              <a:t>08/11/2025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993913" y="1224501"/>
            <a:ext cx="9216887" cy="3116911"/>
          </a:xfrm>
        </p:spPr>
        <p:txBody>
          <a:bodyPr/>
          <a:lstStyle/>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Six years of experience as a health care assistant (HCA)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My goal of becoming a dedicated adult nurse;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Dedicated to patient-centered care and lifelong learning</a:t>
            </a:r>
            <a:endParaRPr lang="en-US" sz="2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SWOT analysis facilitates reflection and career advancement.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defRPr/>
            </a:pPr>
            <a:endParaRPr lang="en-GB" b="1" dirty="0"/>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600" y="1377156"/>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A SWOT analysis is a method for strategic planning that finds external opportunities and threats as well as internal strengths and weaknesses. </a:t>
            </a: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It is important for both professional and personal development since it gives a clear picture of one's strengths, weaknesses, opportunities for career advancement, and challenges, which helps in goal-setting and decision-making (</a:t>
            </a:r>
            <a:r>
              <a:rPr lang="en-US" sz="2400" dirty="0" err="1">
                <a:effectLst/>
                <a:latin typeface="Times New Roman" panose="02020603050405020304" pitchFamily="18" charset="0"/>
                <a:ea typeface="Times New Roman" panose="02020603050405020304" pitchFamily="18" charset="0"/>
                <a:cs typeface="Times New Roman" panose="02020603050405020304" pitchFamily="18" charset="0"/>
              </a:rPr>
              <a:t>Gurel</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&amp; Tat, 2017; MindTools, 2023).</a:t>
            </a:r>
            <a:endParaRPr lang="en-GB" sz="2400" dirty="0"/>
          </a:p>
          <a:p>
            <a:pPr>
              <a:defRPr/>
            </a:pP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normAutofit fontScale="90000"/>
          </a:bodyPr>
          <a:lstStyle/>
          <a:p>
            <a:r>
              <a:rPr lang="en-GB" sz="2800" b="1" dirty="0"/>
              <a:t>Describe your own Strengths, Weaknesses, Opportunities, and Threats</a:t>
            </a:r>
            <a:endParaRPr lang="en-GB" sz="1000" b="1"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277725" y="1302300"/>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pPr lvl="0">
              <a:lnSpc>
                <a:spcPct val="107000"/>
              </a:lnSpc>
              <a:spcAft>
                <a:spcPts val="800"/>
              </a:spcAft>
              <a:buSzPts val="1000"/>
              <a:tabLst>
                <a:tab pos="457200" algn="l"/>
              </a:tabLs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Six years of practical experience in patient care</a:t>
            </a:r>
          </a:p>
          <a:p>
            <a:pPr lvl="0">
              <a:lnSpc>
                <a:spcPct val="107000"/>
              </a:lnSpc>
              <a:spcAft>
                <a:spcPts val="800"/>
              </a:spcAft>
              <a:buSzPts val="1000"/>
              <a:tabLst>
                <a:tab pos="457200" algn="l"/>
              </a:tabLs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Outstanding communication and soft skills</a:t>
            </a:r>
            <a:b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Excellent teamwork and flexibility</a:t>
            </a:r>
            <a:b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Dedication to ethics and person-centered care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b="1" dirty="0"/>
          </a:p>
          <a:p>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260130"/>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Limited experience in higher education;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Occasional self-doubt when making difficult clinical judgments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Need to develop academic writing and IT skills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277725" y="3509575"/>
            <a:ext cx="5445871" cy="1983914"/>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Opportunities for mentoring and shadowing registered nurse</a:t>
            </a: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Access to online education and NHS-funded continuing professional development</a:t>
            </a: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 pathway to adult nursing through degree apprenticeship</a:t>
            </a:r>
            <a:b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The NHS's growing need for qualified nurses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335491" y="3422121"/>
            <a:ext cx="5246909" cy="2071367"/>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Finding a balance between work, school, and family obligations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Increased competition for nursing placements;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Burnout and stress in the healthcare sector</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normAutofit fontScale="90000"/>
          </a:bodyPr>
          <a:lstStyle/>
          <a:p>
            <a:r>
              <a:rPr lang="en-GB" sz="3200" b="1" dirty="0"/>
              <a:t>Using examples: Explain how you could leverage your strengths to overcome your weaknesses and minimise threats</a:t>
            </a:r>
            <a:br>
              <a:rPr lang="en-GB" sz="3200" b="1" dirty="0"/>
            </a:br>
            <a:br>
              <a:rPr lang="en-GB" sz="3200" b="1" dirty="0"/>
            </a:br>
            <a:endParaRPr lang="en-GB" sz="32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2275366"/>
            <a:ext cx="10972800" cy="3765995"/>
          </a:xfrm>
        </p:spPr>
        <p:txBody>
          <a:bodyPr/>
          <a:lstStyle/>
          <a:p>
            <a:pPr>
              <a:lnSpc>
                <a:spcPct val="107000"/>
              </a:lnSpc>
              <a:buSzPts val="1000"/>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Maintain ethics and person-centered values to manage stress and prevent burnout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SzPts val="1000"/>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use communication and teamwork to seek academic support and mentorship</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SzPts val="1000"/>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use flexibility and planning skills to balance work, study, and family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SzPts val="1000"/>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draw on six years of patient care experience to boost confidence in decision-making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SzPts val="1000"/>
              <a:tabLst>
                <a:tab pos="457200" algn="l"/>
              </a:tabLs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participate in CPD and online training to improve IT and academic writing skills</a:t>
            </a: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normAutofit fontScale="90000"/>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Apply for degree apprenticeship programs utilizing six years of experience;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take part in NHS-funded CPD and online learning to improve academic and IT skills;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participate in mentoring and shadowing to build clinical confidence. </a:t>
            </a:r>
            <a:b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To address the expanding nursing needs of the NHS, employ cooperation, morality, and adaptability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922351" y="1600201"/>
            <a:ext cx="10328745" cy="3432975"/>
          </a:xfrm>
        </p:spPr>
        <p:txBody>
          <a:bodyPr/>
          <a:lstStyle/>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SWOT helps identify important areas for personal growth</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I will build on my strengths, </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improve</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my </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weaknesses</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and seize opportunities to become an adult nurse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P</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rovides clarity and </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motivation</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 for career advancement.</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105231" y="1600200"/>
            <a:ext cx="9931179" cy="3592001"/>
          </a:xfrm>
        </p:spPr>
        <p:txBody>
          <a:bodyPr>
            <a:normAutofit lnSpcReduction="10000"/>
          </a:bodyPr>
          <a:lstStyle/>
          <a:p>
            <a:r>
              <a:rPr lang="en-US" sz="2400" dirty="0" err="1">
                <a:latin typeface="Times New Roman" panose="02020603050405020304" pitchFamily="18" charset="0"/>
                <a:cs typeface="Times New Roman" panose="02020603050405020304" pitchFamily="18" charset="0"/>
              </a:rPr>
              <a:t>Gurel</a:t>
            </a:r>
            <a:r>
              <a:rPr lang="en-US" sz="2400" dirty="0">
                <a:latin typeface="Times New Roman" panose="02020603050405020304" pitchFamily="18" charset="0"/>
                <a:cs typeface="Times New Roman" panose="02020603050405020304" pitchFamily="18" charset="0"/>
              </a:rPr>
              <a:t>, E. &amp; Tat, M. (2017) </a:t>
            </a:r>
            <a:r>
              <a:rPr lang="en-US" sz="2400" i="1" dirty="0">
                <a:latin typeface="Times New Roman" panose="02020603050405020304" pitchFamily="18" charset="0"/>
                <a:cs typeface="Times New Roman" panose="02020603050405020304" pitchFamily="18" charset="0"/>
              </a:rPr>
              <a:t>SWOT Analysis: A Theoretical Review. Journal of International Social Research, </a:t>
            </a:r>
            <a:r>
              <a:rPr lang="en-US" sz="2400" dirty="0">
                <a:latin typeface="Times New Roman" panose="02020603050405020304" pitchFamily="18" charset="0"/>
                <a:cs typeface="Times New Roman" panose="02020603050405020304" pitchFamily="18" charset="0"/>
              </a:rPr>
              <a:t>10(51), 994–1006.</a:t>
            </a:r>
          </a:p>
          <a:p>
            <a:r>
              <a:rPr lang="en-US" sz="2400" dirty="0">
                <a:latin typeface="Times New Roman" panose="02020603050405020304" pitchFamily="18" charset="0"/>
                <a:cs typeface="Times New Roman" panose="02020603050405020304" pitchFamily="18" charset="0"/>
              </a:rPr>
              <a:t>Health Education England (2023) </a:t>
            </a:r>
            <a:r>
              <a:rPr lang="en-US" sz="2400" i="1" dirty="0">
                <a:latin typeface="Times New Roman" panose="02020603050405020304" pitchFamily="18" charset="0"/>
                <a:cs typeface="Times New Roman" panose="02020603050405020304" pitchFamily="18" charset="0"/>
              </a:rPr>
              <a:t>Nursing Career Pathways and Development Opportunities</a:t>
            </a:r>
            <a:r>
              <a:rPr lang="en-US" sz="2400" dirty="0">
                <a:latin typeface="Times New Roman" panose="02020603050405020304" pitchFamily="18" charset="0"/>
                <a:cs typeface="Times New Roman" panose="02020603050405020304" pitchFamily="18" charset="0"/>
              </a:rPr>
              <a:t>. Available at: https://www.hee.nhs.uk (Accessed: 1 November 2025).</a:t>
            </a:r>
          </a:p>
          <a:p>
            <a:r>
              <a:rPr lang="en-US" sz="2400" dirty="0">
                <a:latin typeface="Times New Roman" panose="02020603050405020304" pitchFamily="18" charset="0"/>
                <a:cs typeface="Times New Roman" panose="02020603050405020304" pitchFamily="18" charset="0"/>
              </a:rPr>
              <a:t>MindTools (2023) </a:t>
            </a:r>
            <a:r>
              <a:rPr lang="en-US" sz="2400" i="1" dirty="0">
                <a:latin typeface="Times New Roman" panose="02020603050405020304" pitchFamily="18" charset="0"/>
                <a:cs typeface="Times New Roman" panose="02020603050405020304" pitchFamily="18" charset="0"/>
              </a:rPr>
              <a:t>SWOT Analysis: How to Develop Your Strategy. </a:t>
            </a:r>
            <a:r>
              <a:rPr lang="en-US" sz="2400" dirty="0">
                <a:latin typeface="Times New Roman" panose="02020603050405020304" pitchFamily="18" charset="0"/>
                <a:cs typeface="Times New Roman" panose="02020603050405020304" pitchFamily="18" charset="0"/>
              </a:rPr>
              <a:t>Available at: https://www.mindtools.com (Accessed: 1 November 2025).</a:t>
            </a:r>
          </a:p>
          <a:p>
            <a:r>
              <a:rPr lang="en-US" sz="2400" dirty="0">
                <a:latin typeface="Times New Roman" panose="02020603050405020304" pitchFamily="18" charset="0"/>
                <a:cs typeface="Times New Roman" panose="02020603050405020304" pitchFamily="18" charset="0"/>
              </a:rPr>
              <a:t>NHS (2024) The NHS Constitution: </a:t>
            </a:r>
            <a:r>
              <a:rPr lang="en-US" sz="2400" i="1" dirty="0">
                <a:latin typeface="Times New Roman" panose="02020603050405020304" pitchFamily="18" charset="0"/>
                <a:cs typeface="Times New Roman" panose="02020603050405020304" pitchFamily="18" charset="0"/>
              </a:rPr>
              <a:t>Values and Principles</a:t>
            </a:r>
            <a:r>
              <a:rPr lang="en-US" sz="2400" dirty="0">
                <a:latin typeface="Times New Roman" panose="02020603050405020304" pitchFamily="18" charset="0"/>
                <a:cs typeface="Times New Roman" panose="02020603050405020304" pitchFamily="18" charset="0"/>
              </a:rPr>
              <a:t>. Available at: https://www.nhs.uk (Accessed: 1 November 2025).</a:t>
            </a:r>
          </a:p>
          <a:p>
            <a:pPr marL="0" indent="0">
              <a:buNone/>
            </a:pPr>
            <a:endParaRPr lang="en-GB" altLang="en-US" sz="24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460</TotalTime>
  <Words>1011</Words>
  <Application>Microsoft Office PowerPoint</Application>
  <PresentationFormat>Widescreen</PresentationFormat>
  <Paragraphs>93</Paragraphs>
  <Slides>10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Myriad Pro</vt:lpstr>
      <vt:lpstr>Times New Roman</vt:lpstr>
      <vt:lpstr>Trebuchet MS</vt:lpstr>
      <vt:lpstr>Wingdings 3</vt:lpstr>
      <vt:lpstr>Facet</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  </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Ndeye rokheya Bop</cp:lastModifiedBy>
  <cp:revision>36</cp:revision>
  <dcterms:created xsi:type="dcterms:W3CDTF">2025-02-21T18:28:54Z</dcterms:created>
  <dcterms:modified xsi:type="dcterms:W3CDTF">2025-11-08T14:46:42Z</dcterms:modified>
</cp:coreProperties>
</file>