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2"/>
  </p:sldMasterIdLst>
  <p:notesMasterIdLst>
    <p:notesMasterId r:id="rId13"/>
  </p:notesMasterIdLst>
  <p:sldIdLst>
    <p:sldId id="256" r:id="rId3"/>
    <p:sldId id="257" r:id="rId4"/>
    <p:sldId id="260" r:id="rId5"/>
    <p:sldId id="258" r:id="rId6"/>
    <p:sldId id="261" r:id="rId7"/>
    <p:sldId id="264" r:id="rId8"/>
    <p:sldId id="265" r:id="rId9"/>
    <p:sldId id="262" r:id="rId10"/>
    <p:sldId id="263" r:id="rId11"/>
    <p:sldId id="259"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1F0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340" autoAdjust="0"/>
  </p:normalViewPr>
  <p:slideViewPr>
    <p:cSldViewPr snapToGrid="0" snapToObjects="1">
      <p:cViewPr varScale="1">
        <p:scale>
          <a:sx n="74" d="100"/>
          <a:sy n="74" d="100"/>
        </p:scale>
        <p:origin x="-1044"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60" d="100"/>
          <a:sy n="60" d="100"/>
        </p:scale>
        <p:origin x="-2490"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998538-251A-48AC-BD1C-4FDE44864346}" type="datetimeFigureOut">
              <a:rPr lang="en-US" smtClean="0"/>
              <a:pPr/>
              <a:t>11/9/2010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438274-69FB-4E7A-AC5B-590AF80E70AB}" type="slidenum">
              <a:rPr lang="en-US" smtClean="0"/>
              <a:pPr/>
              <a:t>‹#›</a:t>
            </a:fld>
            <a:endParaRPr lang="en-US" dirty="0"/>
          </a:p>
        </p:txBody>
      </p:sp>
    </p:spTree>
    <p:extLst>
      <p:ext uri="{BB962C8B-B14F-4D97-AF65-F5344CB8AC3E}">
        <p14:creationId xmlns:p14="http://schemas.microsoft.com/office/powerpoint/2010/main" val="452799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A438274-69FB-4E7A-AC5B-590AF80E70AB}" type="slidenum">
              <a:rPr lang="en-US" smtClean="0"/>
              <a:pPr/>
              <a:t>2</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p:cNvSpPr/>
          <p:nvPr userDrawn="1"/>
        </p:nvSpPr>
        <p:spPr>
          <a:xfrm>
            <a:off x="0" y="4394816"/>
            <a:ext cx="9144000" cy="2463184"/>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DA0AA17-4F23-4263-AAA9-139D48C3F423}" type="slidenum">
              <a:rPr lang="en-GB" smtClean="0"/>
              <a:pPr/>
              <a:t>‹#›</a:t>
            </a:fld>
            <a:endParaRPr lang="en-GB" dirty="0"/>
          </a:p>
        </p:txBody>
      </p:sp>
      <p:pic>
        <p:nvPicPr>
          <p:cNvPr id="7" name="Picture 6" descr="cityscape.png"/>
          <p:cNvPicPr>
            <a:picLocks noChangeAspect="1"/>
          </p:cNvPicPr>
          <p:nvPr userDrawn="1"/>
        </p:nvPicPr>
        <p:blipFill>
          <a:blip r:embed="rId2" cstate="print"/>
          <a:stretch>
            <a:fillRect/>
          </a:stretch>
        </p:blipFill>
        <p:spPr>
          <a:xfrm>
            <a:off x="-1" y="2463184"/>
            <a:ext cx="9583388" cy="1931632"/>
          </a:xfrm>
          <a:prstGeom prst="rect">
            <a:avLst/>
          </a:prstGeom>
        </p:spPr>
      </p:pic>
      <p:pic>
        <p:nvPicPr>
          <p:cNvPr id="9" name="Picture 8" descr="econdisaster.png"/>
          <p:cNvPicPr>
            <a:picLocks noChangeAspect="1"/>
          </p:cNvPicPr>
          <p:nvPr userDrawn="1"/>
        </p:nvPicPr>
        <p:blipFill>
          <a:blip r:embed="rId3" cstate="print">
            <a:duotone>
              <a:schemeClr val="accent1">
                <a:shade val="45000"/>
                <a:satMod val="135000"/>
              </a:schemeClr>
              <a:prstClr val="white"/>
            </a:duotone>
            <a:lum bright="-7000" contrast="14000"/>
          </a:blip>
          <a:stretch>
            <a:fillRect/>
          </a:stretch>
        </p:blipFill>
        <p:spPr>
          <a:xfrm>
            <a:off x="0" y="5124374"/>
            <a:ext cx="8360681" cy="1703835"/>
          </a:xfrm>
          <a:prstGeom prst="rect">
            <a:avLst/>
          </a:prstGeom>
        </p:spPr>
      </p:pic>
      <p:pic>
        <p:nvPicPr>
          <p:cNvPr id="10" name="Picture 9" descr="interestrates.png"/>
          <p:cNvPicPr>
            <a:picLocks noChangeAspect="1"/>
          </p:cNvPicPr>
          <p:nvPr userDrawn="1"/>
        </p:nvPicPr>
        <p:blipFill>
          <a:blip r:embed="rId4" cstate="print"/>
          <a:stretch>
            <a:fillRect/>
          </a:stretch>
        </p:blipFill>
        <p:spPr>
          <a:xfrm>
            <a:off x="2771592" y="4394816"/>
            <a:ext cx="4279401" cy="990602"/>
          </a:xfrm>
          <a:prstGeom prst="rect">
            <a:avLst/>
          </a:prstGeom>
        </p:spPr>
      </p:pic>
      <p:pic>
        <p:nvPicPr>
          <p:cNvPr id="13" name="Picture 12" descr="emergencyloans.png"/>
          <p:cNvPicPr>
            <a:picLocks noChangeAspect="1"/>
          </p:cNvPicPr>
          <p:nvPr userDrawn="1"/>
        </p:nvPicPr>
        <p:blipFill>
          <a:blip r:embed="rId5" cstate="print">
            <a:duotone>
              <a:prstClr val="black"/>
              <a:schemeClr val="accent2">
                <a:tint val="45000"/>
                <a:satMod val="400000"/>
              </a:schemeClr>
            </a:duotone>
            <a:lum bright="30000" contrast="52000"/>
          </a:blip>
          <a:stretch>
            <a:fillRect/>
          </a:stretch>
        </p:blipFill>
        <p:spPr>
          <a:xfrm>
            <a:off x="0" y="4394816"/>
            <a:ext cx="3224791" cy="505969"/>
          </a:xfrm>
          <a:prstGeom prst="rect">
            <a:avLst/>
          </a:prstGeom>
        </p:spPr>
      </p:pic>
      <p:pic>
        <p:nvPicPr>
          <p:cNvPr id="14" name="Picture 13" descr="profitsdown.png"/>
          <p:cNvPicPr>
            <a:picLocks noChangeAspect="1"/>
          </p:cNvPicPr>
          <p:nvPr userDrawn="1"/>
        </p:nvPicPr>
        <p:blipFill>
          <a:blip r:embed="rId6" cstate="print"/>
          <a:stretch>
            <a:fillRect/>
          </a:stretch>
        </p:blipFill>
        <p:spPr>
          <a:xfrm>
            <a:off x="6900130" y="4905911"/>
            <a:ext cx="2243870" cy="505529"/>
          </a:xfrm>
          <a:prstGeom prst="rect">
            <a:avLst/>
          </a:prstGeom>
        </p:spPr>
      </p:pic>
      <p:pic>
        <p:nvPicPr>
          <p:cNvPr id="15" name="Picture 14" descr="crash.png"/>
          <p:cNvPicPr>
            <a:picLocks noChangeAspect="1"/>
          </p:cNvPicPr>
          <p:nvPr userDrawn="1"/>
        </p:nvPicPr>
        <p:blipFill>
          <a:blip r:embed="rId7" cstate="print">
            <a:duotone>
              <a:schemeClr val="accent2">
                <a:shade val="45000"/>
                <a:satMod val="135000"/>
              </a:schemeClr>
              <a:prstClr val="white"/>
            </a:duotone>
            <a:lum bright="-21000" contrast="29000"/>
          </a:blip>
          <a:stretch>
            <a:fillRect/>
          </a:stretch>
        </p:blipFill>
        <p:spPr>
          <a:xfrm>
            <a:off x="2771592" y="6050279"/>
            <a:ext cx="1647447" cy="807721"/>
          </a:xfrm>
          <a:prstGeom prst="rect">
            <a:avLst/>
          </a:prstGeom>
        </p:spPr>
      </p:pic>
      <p:pic>
        <p:nvPicPr>
          <p:cNvPr id="16" name="Picture 15" descr="fincrisis.png"/>
          <p:cNvPicPr>
            <a:picLocks noChangeAspect="1"/>
          </p:cNvPicPr>
          <p:nvPr userDrawn="1"/>
        </p:nvPicPr>
        <p:blipFill>
          <a:blip r:embed="rId8" cstate="print"/>
          <a:stretch>
            <a:fillRect/>
          </a:stretch>
        </p:blipFill>
        <p:spPr>
          <a:xfrm>
            <a:off x="-58881" y="5591122"/>
            <a:ext cx="2649681" cy="459157"/>
          </a:xfrm>
          <a:prstGeom prst="rect">
            <a:avLst/>
          </a:prstGeom>
        </p:spPr>
      </p:pic>
      <p:pic>
        <p:nvPicPr>
          <p:cNvPr id="17" name="Picture 16" descr="risk.png"/>
          <p:cNvPicPr>
            <a:picLocks noChangeAspect="1"/>
          </p:cNvPicPr>
          <p:nvPr userDrawn="1"/>
        </p:nvPicPr>
        <p:blipFill>
          <a:blip r:embed="rId9" cstate="print"/>
          <a:stretch>
            <a:fillRect/>
          </a:stretch>
        </p:blipFill>
        <p:spPr>
          <a:xfrm>
            <a:off x="3978234" y="5124264"/>
            <a:ext cx="848713" cy="510209"/>
          </a:xfrm>
          <a:prstGeom prst="rect">
            <a:avLst/>
          </a:prstGeom>
        </p:spPr>
      </p:pic>
      <p:pic>
        <p:nvPicPr>
          <p:cNvPr id="18" name="Picture 17" descr="downturn.png"/>
          <p:cNvPicPr>
            <a:picLocks noChangeAspect="1"/>
          </p:cNvPicPr>
          <p:nvPr userDrawn="1"/>
        </p:nvPicPr>
        <p:blipFill>
          <a:blip r:embed="rId10" cstate="print">
            <a:duotone>
              <a:prstClr val="black"/>
              <a:schemeClr val="accent3">
                <a:tint val="45000"/>
                <a:satMod val="400000"/>
              </a:schemeClr>
            </a:duotone>
            <a:lum bright="9000" contrast="24000"/>
          </a:blip>
          <a:stretch>
            <a:fillRect/>
          </a:stretch>
        </p:blipFill>
        <p:spPr>
          <a:xfrm>
            <a:off x="7050993" y="4319740"/>
            <a:ext cx="2093007" cy="586171"/>
          </a:xfrm>
          <a:prstGeom prst="rect">
            <a:avLst/>
          </a:prstGeom>
        </p:spPr>
      </p:pic>
      <p:pic>
        <p:nvPicPr>
          <p:cNvPr id="19" name="Picture 18" descr="globaltrends.png"/>
          <p:cNvPicPr>
            <a:picLocks noChangeAspect="1"/>
          </p:cNvPicPr>
          <p:nvPr userDrawn="1"/>
        </p:nvPicPr>
        <p:blipFill>
          <a:blip r:embed="rId11" cstate="print">
            <a:duotone>
              <a:prstClr val="black"/>
              <a:schemeClr val="accent6">
                <a:tint val="45000"/>
                <a:satMod val="400000"/>
              </a:schemeClr>
            </a:duotone>
            <a:lum contrast="12000"/>
          </a:blip>
          <a:stretch>
            <a:fillRect/>
          </a:stretch>
        </p:blipFill>
        <p:spPr>
          <a:xfrm>
            <a:off x="4927649" y="5124374"/>
            <a:ext cx="1625551" cy="435988"/>
          </a:xfrm>
          <a:prstGeom prst="rect">
            <a:avLst/>
          </a:prstGeom>
        </p:spPr>
      </p:pic>
      <p:pic>
        <p:nvPicPr>
          <p:cNvPr id="20" name="Picture 19" descr="stimpackage.png"/>
          <p:cNvPicPr>
            <a:picLocks noChangeAspect="1"/>
          </p:cNvPicPr>
          <p:nvPr userDrawn="1"/>
        </p:nvPicPr>
        <p:blipFill>
          <a:blip r:embed="rId12" cstate="print"/>
          <a:stretch>
            <a:fillRect/>
          </a:stretch>
        </p:blipFill>
        <p:spPr>
          <a:xfrm>
            <a:off x="0" y="5297604"/>
            <a:ext cx="1780803" cy="525516"/>
          </a:xfrm>
          <a:prstGeom prst="rect">
            <a:avLst/>
          </a:prstGeom>
        </p:spPr>
      </p:pic>
      <p:pic>
        <p:nvPicPr>
          <p:cNvPr id="22" name="Picture 21" descr="worthless.png"/>
          <p:cNvPicPr>
            <a:picLocks noChangeAspect="1"/>
          </p:cNvPicPr>
          <p:nvPr userDrawn="1"/>
        </p:nvPicPr>
        <p:blipFill>
          <a:blip r:embed="rId13" cstate="print">
            <a:duotone>
              <a:prstClr val="black"/>
              <a:schemeClr val="accent1">
                <a:tint val="45000"/>
                <a:satMod val="400000"/>
              </a:schemeClr>
            </a:duotone>
            <a:lum bright="26000" contrast="57000"/>
          </a:blip>
          <a:stretch>
            <a:fillRect/>
          </a:stretch>
        </p:blipFill>
        <p:spPr>
          <a:xfrm>
            <a:off x="2343906" y="4213459"/>
            <a:ext cx="4456185" cy="362713"/>
          </a:xfrm>
          <a:prstGeom prst="rect">
            <a:avLst/>
          </a:prstGeom>
        </p:spPr>
      </p:pic>
      <p:pic>
        <p:nvPicPr>
          <p:cNvPr id="11" name="Picture 10" descr="stockstumble.png"/>
          <p:cNvPicPr>
            <a:picLocks noChangeAspect="1"/>
          </p:cNvPicPr>
          <p:nvPr userDrawn="1"/>
        </p:nvPicPr>
        <p:blipFill>
          <a:blip r:embed="rId14" cstate="print">
            <a:duotone>
              <a:prstClr val="black"/>
              <a:schemeClr val="accent4">
                <a:tint val="45000"/>
                <a:satMod val="400000"/>
              </a:schemeClr>
            </a:duotone>
            <a:lum bright="28000" contrast="51000"/>
          </a:blip>
          <a:stretch>
            <a:fillRect/>
          </a:stretch>
        </p:blipFill>
        <p:spPr>
          <a:xfrm>
            <a:off x="5355771" y="5976292"/>
            <a:ext cx="3614501" cy="881708"/>
          </a:xfrm>
          <a:prstGeom prst="rect">
            <a:avLst/>
          </a:prstGeom>
        </p:spPr>
      </p:pic>
      <p:pic>
        <p:nvPicPr>
          <p:cNvPr id="8" name="Picture 7" descr="assets.png"/>
          <p:cNvPicPr>
            <a:picLocks noChangeAspect="1"/>
          </p:cNvPicPr>
          <p:nvPr userDrawn="1"/>
        </p:nvPicPr>
        <p:blipFill>
          <a:blip r:embed="rId15" cstate="print"/>
          <a:stretch>
            <a:fillRect/>
          </a:stretch>
        </p:blipFill>
        <p:spPr>
          <a:xfrm>
            <a:off x="8093036" y="5638800"/>
            <a:ext cx="1021278" cy="298629"/>
          </a:xfrm>
          <a:prstGeom prst="rect">
            <a:avLst/>
          </a:prstGeom>
        </p:spPr>
      </p:pic>
      <p:pic>
        <p:nvPicPr>
          <p:cNvPr id="12" name="Picture 11" descr="capitalinvestment.png"/>
          <p:cNvPicPr>
            <a:picLocks noChangeAspect="1"/>
          </p:cNvPicPr>
          <p:nvPr userDrawn="1"/>
        </p:nvPicPr>
        <p:blipFill>
          <a:blip r:embed="rId16" cstate="print">
            <a:duotone>
              <a:prstClr val="black"/>
              <a:schemeClr val="accent6">
                <a:tint val="45000"/>
                <a:satMod val="400000"/>
              </a:schemeClr>
            </a:duotone>
            <a:lum bright="16000" contrast="35000"/>
          </a:blip>
          <a:stretch>
            <a:fillRect/>
          </a:stretch>
        </p:blipFill>
        <p:spPr>
          <a:xfrm>
            <a:off x="0" y="4900785"/>
            <a:ext cx="3978234" cy="674313"/>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gradFill flip="none" rotWithShape="1">
          <a:gsLst>
            <a:gs pos="0">
              <a:schemeClr val="accent1">
                <a:lumMod val="60000"/>
                <a:lumOff val="40000"/>
              </a:schemeClr>
            </a:gs>
            <a:gs pos="20000">
              <a:schemeClr val="accent1">
                <a:tint val="44500"/>
                <a:satMod val="160000"/>
              </a:schemeClr>
            </a:gs>
            <a:gs pos="59000">
              <a:schemeClr val="bg1">
                <a:lumMod val="95000"/>
              </a:schemeClr>
            </a:gs>
          </a:gsLst>
          <a:lin ang="54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DA0AA17-4F23-4263-AAA9-139D48C3F423}" type="slidenum">
              <a:rPr lang="en-GB" smtClean="0"/>
              <a:pPr/>
              <a:t>‹#›</a:t>
            </a:fld>
            <a:endParaRPr lang="en-GB" dirty="0"/>
          </a:p>
        </p:txBody>
      </p:sp>
      <p:pic>
        <p:nvPicPr>
          <p:cNvPr id="7" name="Picture 6" descr="cityscape.png"/>
          <p:cNvPicPr>
            <a:picLocks noChangeAspect="1"/>
          </p:cNvPicPr>
          <p:nvPr userDrawn="1"/>
        </p:nvPicPr>
        <p:blipFill>
          <a:blip r:embed="rId2" cstate="print"/>
          <a:stretch>
            <a:fillRect/>
          </a:stretch>
        </p:blipFill>
        <p:spPr>
          <a:xfrm>
            <a:off x="3420094" y="5654823"/>
            <a:ext cx="5723906" cy="1209151"/>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Click icon to add picture</a:t>
            </a:r>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069086A0-9309-478B-86FA-E099D701665F}" type="datetimeFigureOut">
              <a:rPr lang="en-GB" smtClean="0"/>
              <a:pPr/>
              <a:t>09/11/2010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DA0AA17-4F23-4263-AAA9-139D48C3F423}"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2">
                <a:lumMod val="75000"/>
              </a:schemeClr>
            </a:gs>
            <a:gs pos="50000">
              <a:schemeClr val="accent1">
                <a:tint val="44500"/>
                <a:satMod val="160000"/>
              </a:schemeClr>
            </a:gs>
            <a:gs pos="59000">
              <a:schemeClr val="bg1">
                <a:lumMod val="95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9086A0-9309-478B-86FA-E099D701665F}" type="datetimeFigureOut">
              <a:rPr lang="en-GB" smtClean="0"/>
              <a:pPr/>
              <a:t>09/11/2010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A0AA17-4F23-4263-AAA9-139D48C3F42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76896"/>
            <a:ext cx="7772400" cy="940158"/>
          </a:xfrm>
        </p:spPr>
        <p:txBody>
          <a:bodyPr>
            <a:normAutofit fontScale="90000"/>
          </a:bodyPr>
          <a:lstStyle/>
          <a:p>
            <a:r>
              <a:rPr lang="en-US" b="1" dirty="0" smtClean="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latin typeface="Cambria" pitchFamily="18" charset="0"/>
              </a:rPr>
              <a:t>The Do’s &amp; Don'ts of</a:t>
            </a:r>
            <a:br>
              <a:rPr lang="en-US" b="1" dirty="0" smtClean="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latin typeface="Cambria" pitchFamily="18" charset="0"/>
              </a:rPr>
            </a:br>
            <a:r>
              <a:rPr lang="en-US" b="1" dirty="0" smtClean="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latin typeface="Cambria" pitchFamily="18" charset="0"/>
              </a:rPr>
              <a:t>Ongoing Turbulence</a:t>
            </a:r>
            <a:endParaRPr lang="en-US"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latin typeface="Cambria" pitchFamily="18" charset="0"/>
            </a:endParaRPr>
          </a:p>
        </p:txBody>
      </p:sp>
      <p:sp>
        <p:nvSpPr>
          <p:cNvPr id="3" name="Subtitle 2"/>
          <p:cNvSpPr>
            <a:spLocks noGrp="1"/>
          </p:cNvSpPr>
          <p:nvPr>
            <p:ph type="subTitle" idx="1"/>
          </p:nvPr>
        </p:nvSpPr>
        <p:spPr>
          <a:xfrm>
            <a:off x="296215" y="1217054"/>
            <a:ext cx="8474298" cy="1854491"/>
          </a:xfrm>
        </p:spPr>
        <p:txBody>
          <a:bodyPr/>
          <a:lstStyle/>
          <a:p>
            <a:r>
              <a:rPr lang="en-US" dirty="0" smtClean="0">
                <a:solidFill>
                  <a:schemeClr val="tx1"/>
                </a:solidFill>
                <a:latin typeface="Cambria" pitchFamily="18" charset="0"/>
              </a:rPr>
              <a:t>Presented By </a:t>
            </a:r>
          </a:p>
          <a:p>
            <a:r>
              <a:rPr lang="en-US" dirty="0" smtClean="0">
                <a:solidFill>
                  <a:schemeClr val="tx1"/>
                </a:solidFill>
                <a:latin typeface="Cambria" pitchFamily="18" charset="0"/>
              </a:rPr>
              <a:t>Bethan Kelham &amp; Chris Teulon</a:t>
            </a:r>
            <a:endParaRPr lang="en-US" dirty="0">
              <a:solidFill>
                <a:schemeClr val="tx1"/>
              </a:solidFill>
              <a:latin typeface="Cambria" pitchFamily="18" charset="0"/>
            </a:endParaRPr>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5824"/>
          </a:xfrm>
        </p:spPr>
        <p:txBody>
          <a:bodyPr>
            <a:scene3d>
              <a:camera prst="orthographicFront">
                <a:rot lat="0" lon="0" rev="0"/>
              </a:camera>
              <a:lightRig rig="contrasting" dir="t">
                <a:rot lat="0" lon="0" rev="4500000"/>
              </a:lightRig>
            </a:scene3d>
            <a:sp3d extrusionH="57150" contourW="6350" prstMaterial="metal">
              <a:bevelT w="127000" h="31750"/>
              <a:contourClr>
                <a:schemeClr val="accent1">
                  <a:shade val="75000"/>
                </a:schemeClr>
              </a:contourClr>
            </a:sp3d>
          </a:bodyPr>
          <a:lstStyle/>
          <a:p>
            <a:r>
              <a:rPr lang="en-US" b="1" cap="all" dirty="0" smtClean="0">
                <a:ln w="0"/>
                <a:effectLst>
                  <a:reflection blurRad="6350" stA="55000" endA="300" endPos="45500" dir="5400000" sy="-100000" algn="bl" rotWithShape="0"/>
                </a:effectLst>
                <a:latin typeface="Cambria" pitchFamily="18" charset="0"/>
              </a:rPr>
              <a:t>Change </a:t>
            </a:r>
            <a:endParaRPr lang="en-US" b="1" cap="all" dirty="0">
              <a:ln w="0"/>
              <a:effectLst>
                <a:reflection blurRad="6350" stA="55000" endA="300" endPos="45500" dir="5400000" sy="-100000" algn="bl" rotWithShape="0"/>
              </a:effectLst>
              <a:latin typeface="Cambria" pitchFamily="18" charset="0"/>
            </a:endParaRPr>
          </a:p>
        </p:txBody>
      </p:sp>
      <p:sp>
        <p:nvSpPr>
          <p:cNvPr id="3" name="Content Placeholder 2"/>
          <p:cNvSpPr>
            <a:spLocks noGrp="1"/>
          </p:cNvSpPr>
          <p:nvPr>
            <p:ph idx="1"/>
          </p:nvPr>
        </p:nvSpPr>
        <p:spPr>
          <a:xfrm>
            <a:off x="457200" y="1296625"/>
            <a:ext cx="4705643" cy="5561375"/>
          </a:xfrm>
        </p:spPr>
        <p:txBody>
          <a:bodyPr>
            <a:normAutofit fontScale="85000" lnSpcReduction="10000"/>
          </a:bodyPr>
          <a:lstStyle/>
          <a:p>
            <a:pPr algn="ctr">
              <a:buNone/>
            </a:pPr>
            <a:r>
              <a:rPr lang="en-GB" sz="3300" dirty="0" smtClean="0">
                <a:latin typeface="Cambria" pitchFamily="18" charset="0"/>
              </a:rPr>
              <a:t>Almost all people are nervous about change. Many will resist it - consciously or subconsciously. Sometimes those fears are well founded - the change really will have a negative impact for them. In many cases, however, the target population for the change will come to realise that the change was for the better.</a:t>
            </a:r>
          </a:p>
          <a:p>
            <a:pPr>
              <a:buNone/>
            </a:pPr>
            <a:endParaRPr lang="en-US" b="1" dirty="0" smtClean="0">
              <a:latin typeface="Cambria" pitchFamily="18" charset="0"/>
            </a:endParaRPr>
          </a:p>
          <a:p>
            <a:pPr>
              <a:buNone/>
            </a:pPr>
            <a:endParaRPr lang="en-US" dirty="0"/>
          </a:p>
        </p:txBody>
      </p:sp>
      <p:pic>
        <p:nvPicPr>
          <p:cNvPr id="5122" name="Picture 2" descr="http://passionweiss.com/wp-content/uploads/2008/12/27634change-posters.jpg"/>
          <p:cNvPicPr>
            <a:picLocks noChangeAspect="1" noChangeArrowheads="1"/>
          </p:cNvPicPr>
          <p:nvPr/>
        </p:nvPicPr>
        <p:blipFill>
          <a:blip r:embed="rId3" cstate="print"/>
          <a:srcRect/>
          <a:stretch>
            <a:fillRect/>
          </a:stretch>
        </p:blipFill>
        <p:spPr bwMode="auto">
          <a:xfrm>
            <a:off x="5679815" y="1477106"/>
            <a:ext cx="3006986" cy="3910819"/>
          </a:xfrm>
          <a:prstGeom prst="rect">
            <a:avLst/>
          </a:prstGeom>
          <a:noFill/>
        </p:spPr>
      </p:pic>
    </p:spTree>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0"/>
                <a:effectLst>
                  <a:reflection blurRad="6350" stA="55000" endA="300" endPos="45500" dir="5400000" sy="-100000" algn="bl" rotWithShape="0"/>
                </a:effectLst>
                <a:latin typeface="Cambria" pitchFamily="18" charset="0"/>
              </a:rPr>
              <a:t>CHANGE MANAGEMENT</a:t>
            </a:r>
            <a:endParaRPr lang="en-GB" dirty="0"/>
          </a:p>
        </p:txBody>
      </p:sp>
      <p:sp>
        <p:nvSpPr>
          <p:cNvPr id="3" name="Content Placeholder 2"/>
          <p:cNvSpPr>
            <a:spLocks noGrp="1"/>
          </p:cNvSpPr>
          <p:nvPr>
            <p:ph idx="1"/>
          </p:nvPr>
        </p:nvSpPr>
        <p:spPr>
          <a:xfrm>
            <a:off x="457200" y="1600200"/>
            <a:ext cx="4902591" cy="4842803"/>
          </a:xfrm>
        </p:spPr>
        <p:txBody>
          <a:bodyPr>
            <a:normAutofit fontScale="85000" lnSpcReduction="20000"/>
          </a:bodyPr>
          <a:lstStyle/>
          <a:p>
            <a:pPr algn="ctr">
              <a:buNone/>
            </a:pPr>
            <a:r>
              <a:rPr lang="en-US" dirty="0" smtClean="0">
                <a:latin typeface="Cambria" pitchFamily="18" charset="0"/>
              </a:rPr>
              <a:t>“</a:t>
            </a:r>
            <a:r>
              <a:rPr lang="en-GB" dirty="0" smtClean="0">
                <a:latin typeface="Cambria" pitchFamily="18" charset="0"/>
              </a:rPr>
              <a:t>Change management entails thoughtful planning and sensitive implementation, and above all, consultation with, and involvement of, the people affected by the changes. If you force change on people normally problems arise. Change must be realistic, achievable and measurable. These aspects are especially relevant to managing personal change.”[1]</a:t>
            </a:r>
          </a:p>
        </p:txBody>
      </p:sp>
      <p:pic>
        <p:nvPicPr>
          <p:cNvPr id="1026" name="Picture 2" descr="http://t1.gstatic.com/images?q=tbn:ANd9GcTuKVnUFblO8O9xvC0kNqxZAWAQR-hbyWFn0vJHxsozgki3eoo&amp;t=1&amp;usg=__PTQmwZZ1O39wEC2GNBTIj_ZPjfw="/>
          <p:cNvPicPr>
            <a:picLocks noChangeAspect="1" noChangeArrowheads="1"/>
          </p:cNvPicPr>
          <p:nvPr/>
        </p:nvPicPr>
        <p:blipFill>
          <a:blip r:embed="rId2" cstate="print"/>
          <a:srcRect/>
          <a:stretch>
            <a:fillRect/>
          </a:stretch>
        </p:blipFill>
        <p:spPr bwMode="auto">
          <a:xfrm>
            <a:off x="5421054" y="1825283"/>
            <a:ext cx="2796627" cy="349230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all" dirty="0" smtClean="0">
                <a:ln w="0"/>
                <a:effectLst>
                  <a:reflection blurRad="6350" stA="55000" endA="300" endPos="45500" dir="5400000" sy="-100000" algn="bl" rotWithShape="0"/>
                </a:effectLst>
                <a:latin typeface="Cambria" pitchFamily="18" charset="0"/>
              </a:rPr>
              <a:t>The Speed of change</a:t>
            </a:r>
            <a:endParaRPr lang="en-GB" dirty="0">
              <a:latin typeface="Cambria" pitchFamily="18" charset="0"/>
            </a:endParaRPr>
          </a:p>
        </p:txBody>
      </p:sp>
      <p:sp>
        <p:nvSpPr>
          <p:cNvPr id="3" name="Content Placeholder 2"/>
          <p:cNvSpPr>
            <a:spLocks noGrp="1"/>
          </p:cNvSpPr>
          <p:nvPr>
            <p:ph idx="1"/>
          </p:nvPr>
        </p:nvSpPr>
        <p:spPr>
          <a:xfrm>
            <a:off x="180753" y="1417638"/>
            <a:ext cx="6262577" cy="5025692"/>
          </a:xfrm>
        </p:spPr>
        <p:txBody>
          <a:bodyPr>
            <a:noAutofit/>
          </a:bodyPr>
          <a:lstStyle/>
          <a:p>
            <a:pPr>
              <a:buNone/>
            </a:pPr>
            <a:r>
              <a:rPr lang="en-GB" sz="1400" dirty="0" smtClean="0">
                <a:latin typeface="Cambria" pitchFamily="18" charset="0"/>
              </a:rPr>
              <a:t>	When imposing change, focus needs to be made on the speed of change and how to deal with the turbulence this speed creates? This is challenging and of all the current strategies for managing change  it's a perspective that is increasingly relevant in the current climate.</a:t>
            </a:r>
            <a:br>
              <a:rPr lang="en-GB" sz="1400" dirty="0" smtClean="0">
                <a:latin typeface="Cambria" pitchFamily="18" charset="0"/>
              </a:rPr>
            </a:br>
            <a:r>
              <a:rPr lang="en-GB" sz="1400" dirty="0" smtClean="0">
                <a:latin typeface="Cambria" pitchFamily="18" charset="0"/>
              </a:rPr>
              <a:t/>
            </a:r>
            <a:br>
              <a:rPr lang="en-GB" sz="1400" dirty="0" smtClean="0">
                <a:latin typeface="Cambria" pitchFamily="18" charset="0"/>
              </a:rPr>
            </a:br>
            <a:r>
              <a:rPr lang="en-GB" sz="1400" dirty="0" smtClean="0">
                <a:latin typeface="Cambria" pitchFamily="18" charset="0"/>
              </a:rPr>
              <a:t>Business guru Daryl Conner offers a fresh view on change management and says that given that people will resist change - and that resistance will be articulated as "why?" - and he suggests [in his book "Managing at the Speed of Change"] that senior management prepare very thorough answers to the following questions:</a:t>
            </a:r>
            <a:br>
              <a:rPr lang="en-GB" sz="1400" dirty="0" smtClean="0">
                <a:latin typeface="Cambria" pitchFamily="18" charset="0"/>
              </a:rPr>
            </a:br>
            <a:r>
              <a:rPr lang="en-GB" sz="1400" dirty="0" smtClean="0">
                <a:latin typeface="Cambria" pitchFamily="18" charset="0"/>
              </a:rPr>
              <a:t/>
            </a:r>
            <a:br>
              <a:rPr lang="en-GB" sz="1400" dirty="0" smtClean="0">
                <a:latin typeface="Cambria" pitchFamily="18" charset="0"/>
              </a:rPr>
            </a:br>
            <a:r>
              <a:rPr lang="en-GB" sz="1400" dirty="0" smtClean="0">
                <a:latin typeface="Cambria" pitchFamily="18" charset="0"/>
              </a:rPr>
              <a:t> What's so very wrong with the way that we've been doing things up to now?[2]</a:t>
            </a:r>
            <a:br>
              <a:rPr lang="en-GB" sz="1400" dirty="0" smtClean="0">
                <a:latin typeface="Cambria" pitchFamily="18" charset="0"/>
              </a:rPr>
            </a:br>
            <a:r>
              <a:rPr lang="en-GB" sz="1400" dirty="0" smtClean="0">
                <a:latin typeface="Cambria" pitchFamily="18" charset="0"/>
              </a:rPr>
              <a:t>- Why were we doing them wrong before?</a:t>
            </a:r>
            <a:br>
              <a:rPr lang="en-GB" sz="1400" dirty="0" smtClean="0">
                <a:latin typeface="Cambria" pitchFamily="18" charset="0"/>
              </a:rPr>
            </a:br>
            <a:r>
              <a:rPr lang="en-GB" sz="1400" dirty="0" smtClean="0">
                <a:latin typeface="Cambria" pitchFamily="18" charset="0"/>
              </a:rPr>
              <a:t>- What will happen to me?</a:t>
            </a:r>
            <a:br>
              <a:rPr lang="en-GB" sz="1400" dirty="0" smtClean="0">
                <a:latin typeface="Cambria" pitchFamily="18" charset="0"/>
              </a:rPr>
            </a:br>
            <a:r>
              <a:rPr lang="en-GB" sz="1400" dirty="0" smtClean="0">
                <a:latin typeface="Cambria" pitchFamily="18" charset="0"/>
              </a:rPr>
              <a:t>- When will happen to me?</a:t>
            </a:r>
            <a:br>
              <a:rPr lang="en-GB" sz="1400" dirty="0" smtClean="0">
                <a:latin typeface="Cambria" pitchFamily="18" charset="0"/>
              </a:rPr>
            </a:br>
            <a:r>
              <a:rPr lang="en-GB" sz="1400" dirty="0" smtClean="0">
                <a:latin typeface="Cambria" pitchFamily="18" charset="0"/>
              </a:rPr>
              <a:t>- What if anything can I do about it</a:t>
            </a:r>
            <a:br>
              <a:rPr lang="en-GB" sz="1400" dirty="0" smtClean="0">
                <a:latin typeface="Cambria" pitchFamily="18" charset="0"/>
              </a:rPr>
            </a:br>
            <a:r>
              <a:rPr lang="en-GB" sz="1400" dirty="0" smtClean="0">
                <a:latin typeface="Cambria" pitchFamily="18" charset="0"/>
              </a:rPr>
              <a:t>- What then is expected of me?</a:t>
            </a:r>
            <a:br>
              <a:rPr lang="en-GB" sz="1400" dirty="0" smtClean="0">
                <a:latin typeface="Cambria" pitchFamily="18" charset="0"/>
              </a:rPr>
            </a:br>
            <a:r>
              <a:rPr lang="en-GB" sz="1400" dirty="0" smtClean="0">
                <a:latin typeface="Cambria" pitchFamily="18" charset="0"/>
              </a:rPr>
              <a:t>- What does this mean for me in my day-to-day job?</a:t>
            </a:r>
            <a:br>
              <a:rPr lang="en-GB" sz="1400" dirty="0" smtClean="0">
                <a:latin typeface="Cambria" pitchFamily="18" charset="0"/>
              </a:rPr>
            </a:br>
            <a:r>
              <a:rPr lang="en-GB" sz="1400" dirty="0" smtClean="0">
                <a:latin typeface="Cambria" pitchFamily="18" charset="0"/>
              </a:rPr>
              <a:t>- What will you the management or leadership do about it?</a:t>
            </a:r>
            <a:br>
              <a:rPr lang="en-GB" sz="1400" dirty="0" smtClean="0">
                <a:latin typeface="Cambria" pitchFamily="18" charset="0"/>
              </a:rPr>
            </a:br>
            <a:r>
              <a:rPr lang="en-GB" sz="1400" dirty="0" smtClean="0">
                <a:latin typeface="Cambria" pitchFamily="18" charset="0"/>
              </a:rPr>
              <a:t>- If [or more likely when] I encounter problems, what do I do, to whom do I turn?</a:t>
            </a:r>
            <a:r>
              <a:rPr lang="en-GB" sz="1400" dirty="0" smtClean="0">
                <a:solidFill>
                  <a:srgbClr val="5E1F08"/>
                </a:solidFill>
                <a:latin typeface="Cambria" pitchFamily="18" charset="0"/>
              </a:rPr>
              <a:t/>
            </a:r>
            <a:br>
              <a:rPr lang="en-GB" sz="1400" dirty="0" smtClean="0">
                <a:solidFill>
                  <a:srgbClr val="5E1F08"/>
                </a:solidFill>
                <a:latin typeface="Cambria" pitchFamily="18" charset="0"/>
              </a:rPr>
            </a:br>
            <a:r>
              <a:rPr lang="en-GB" sz="1400" b="1" dirty="0" smtClean="0">
                <a:solidFill>
                  <a:srgbClr val="5E1F08"/>
                </a:solidFill>
                <a:latin typeface="Cambria" pitchFamily="18" charset="0"/>
              </a:rPr>
              <a:t/>
            </a:r>
            <a:br>
              <a:rPr lang="en-GB" sz="1400" b="1" dirty="0" smtClean="0">
                <a:solidFill>
                  <a:srgbClr val="5E1F08"/>
                </a:solidFill>
                <a:latin typeface="Cambria" pitchFamily="18" charset="0"/>
              </a:rPr>
            </a:br>
            <a:endParaRPr lang="en-GB" sz="1400" dirty="0" smtClean="0">
              <a:solidFill>
                <a:srgbClr val="5E1F08"/>
              </a:solidFill>
              <a:latin typeface="Cambria" pitchFamily="18" charset="0"/>
            </a:endParaRPr>
          </a:p>
          <a:p>
            <a:pPr>
              <a:buNone/>
            </a:pPr>
            <a:endParaRPr lang="en-GB" sz="1400" dirty="0">
              <a:solidFill>
                <a:srgbClr val="5E1F08"/>
              </a:solidFill>
              <a:latin typeface="Cambria" pitchFamily="18" charset="0"/>
            </a:endParaRPr>
          </a:p>
        </p:txBody>
      </p:sp>
      <p:pic>
        <p:nvPicPr>
          <p:cNvPr id="3074" name="Picture 2" descr="http://covers.openlibrary.org/b/id/417374-L.jpg"/>
          <p:cNvPicPr>
            <a:picLocks noChangeAspect="1" noChangeArrowheads="1"/>
          </p:cNvPicPr>
          <p:nvPr/>
        </p:nvPicPr>
        <p:blipFill>
          <a:blip r:embed="rId2" cstate="print"/>
          <a:srcRect/>
          <a:stretch>
            <a:fillRect/>
          </a:stretch>
        </p:blipFill>
        <p:spPr bwMode="auto">
          <a:xfrm>
            <a:off x="6535750" y="1809307"/>
            <a:ext cx="2353068" cy="35814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0"/>
                <a:effectLst>
                  <a:reflection blurRad="6350" stA="55000" endA="300" endPos="45500" dir="5400000" sy="-100000" algn="bl" rotWithShape="0"/>
                </a:effectLst>
                <a:latin typeface="Cambria" pitchFamily="18" charset="0"/>
              </a:rPr>
              <a:t>Conners theory</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latin typeface="Cambria" pitchFamily="18" charset="0"/>
              </a:rPr>
              <a:t>What is the Conners theory all about? [3]</a:t>
            </a:r>
          </a:p>
          <a:p>
            <a:r>
              <a:rPr lang="en-GB" dirty="0" smtClean="0">
                <a:latin typeface="Cambria" pitchFamily="18" charset="0"/>
              </a:rPr>
              <a:t>He starts with the idea that “Uniformed Optimism” is always followed by Informed Pessimism.</a:t>
            </a:r>
          </a:p>
          <a:p>
            <a:r>
              <a:rPr lang="en-GB" dirty="0" smtClean="0">
                <a:latin typeface="Cambria" pitchFamily="18" charset="0"/>
              </a:rPr>
              <a:t>Choose comfort of the current norm the over the unknown.</a:t>
            </a:r>
          </a:p>
          <a:p>
            <a:r>
              <a:rPr lang="en-GB" dirty="0" smtClean="0">
                <a:latin typeface="Cambria" pitchFamily="18" charset="0"/>
              </a:rPr>
              <a:t>He suggest that as we live in an era of perpetual change and disturbance that we need to except that change is constant</a:t>
            </a:r>
          </a:p>
          <a:p>
            <a:pPr marL="0" indent="0">
              <a:buNone/>
            </a:pPr>
            <a:r>
              <a:rPr lang="en-GB" dirty="0" smtClean="0">
                <a:latin typeface="Cambria" pitchFamily="18" charset="0"/>
              </a:rPr>
              <a:t>“we need to stop assuming we are one project away from things settling down.”</a:t>
            </a:r>
          </a:p>
          <a:p>
            <a:r>
              <a:rPr lang="en-GB" dirty="0" smtClean="0">
                <a:latin typeface="Cambria" pitchFamily="18" charset="0"/>
              </a:rPr>
              <a:t>During change so much time is spent trying to make people feeling comfortable where in reality is they wont because dramatic change is uncomfortable.</a:t>
            </a:r>
          </a:p>
          <a:p>
            <a:endParaRPr lang="en-GB" dirty="0" smtClean="0">
              <a:latin typeface="Cambria" pitchFamily="18" charset="0"/>
            </a:endParaRPr>
          </a:p>
          <a:p>
            <a:pPr marL="0" indent="0">
              <a:buNone/>
            </a:pPr>
            <a:endParaRPr lang="en-GB" dirty="0" smtClean="0">
              <a:latin typeface="Cambria" pitchFamily="18" charset="0"/>
            </a:endParaRPr>
          </a:p>
          <a:p>
            <a:pPr marL="0" indent="0">
              <a:buNone/>
            </a:pPr>
            <a:endParaRPr lang="en-GB" dirty="0">
              <a:latin typeface="Cambria"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a:ln w="0"/>
                <a:effectLst>
                  <a:reflection blurRad="6350" stA="55000" endA="300" endPos="45500" dir="5400000" sy="-100000" algn="bl" rotWithShape="0"/>
                </a:effectLst>
                <a:latin typeface="Cambria" pitchFamily="18" charset="0"/>
              </a:rPr>
              <a:t>Conners theory</a:t>
            </a:r>
            <a:endParaRPr lang="en-GB" dirty="0"/>
          </a:p>
        </p:txBody>
      </p:sp>
      <p:sp>
        <p:nvSpPr>
          <p:cNvPr id="3" name="Content Placeholder 2"/>
          <p:cNvSpPr>
            <a:spLocks noGrp="1"/>
          </p:cNvSpPr>
          <p:nvPr>
            <p:ph idx="1"/>
          </p:nvPr>
        </p:nvSpPr>
        <p:spPr/>
        <p:txBody>
          <a:bodyPr>
            <a:normAutofit/>
          </a:bodyPr>
          <a:lstStyle/>
          <a:p>
            <a:r>
              <a:rPr lang="en-GB" dirty="0" smtClean="0"/>
              <a:t>The leaders role in time of change is not to make people feel more comfortable through the change but to make them succeed despite their discomfort. [3]</a:t>
            </a:r>
          </a:p>
          <a:p>
            <a:pPr marL="0" indent="0">
              <a:buNone/>
            </a:pPr>
            <a:endParaRPr lang="en-GB" dirty="0"/>
          </a:p>
        </p:txBody>
      </p:sp>
    </p:spTree>
    <p:extLst>
      <p:ext uri="{BB962C8B-B14F-4D97-AF65-F5344CB8AC3E}">
        <p14:creationId xmlns:p14="http://schemas.microsoft.com/office/powerpoint/2010/main" val="339161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Managing Change Graph</a:t>
            </a:r>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17779"/>
          <a:stretch/>
        </p:blipFill>
        <p:spPr>
          <a:xfrm>
            <a:off x="849442" y="1600199"/>
            <a:ext cx="7393040" cy="4081575"/>
          </a:xfrm>
          <a:prstGeom prst="rect">
            <a:avLst/>
          </a:prstGeom>
          <a:noFill/>
          <a:ln>
            <a:noFill/>
          </a:ln>
        </p:spPr>
      </p:pic>
    </p:spTree>
    <p:extLst>
      <p:ext uri="{BB962C8B-B14F-4D97-AF65-F5344CB8AC3E}">
        <p14:creationId xmlns:p14="http://schemas.microsoft.com/office/powerpoint/2010/main" val="1516421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0"/>
                <a:effectLst>
                  <a:reflection blurRad="6350" stA="55000" endA="300" endPos="45500" dir="5400000" sy="-100000" algn="bl" rotWithShape="0"/>
                </a:effectLst>
                <a:latin typeface="Cambria" pitchFamily="18" charset="0"/>
              </a:rPr>
              <a:t>The do’s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latin typeface="Cambria" pitchFamily="18" charset="0"/>
              </a:rPr>
              <a:t>Be </a:t>
            </a:r>
            <a:r>
              <a:rPr lang="en-GB" dirty="0">
                <a:latin typeface="Cambria" pitchFamily="18" charset="0"/>
              </a:rPr>
              <a:t>honest - more not less turmoil lies </a:t>
            </a:r>
            <a:r>
              <a:rPr lang="en-GB" dirty="0" smtClean="0">
                <a:latin typeface="Cambria" pitchFamily="18" charset="0"/>
              </a:rPr>
              <a:t>ahead</a:t>
            </a:r>
            <a:endParaRPr lang="en-GB" dirty="0">
              <a:latin typeface="Cambria" pitchFamily="18" charset="0"/>
            </a:endParaRPr>
          </a:p>
          <a:p>
            <a:r>
              <a:rPr lang="en-GB" dirty="0" smtClean="0">
                <a:latin typeface="Cambria" pitchFamily="18" charset="0"/>
              </a:rPr>
              <a:t>Be </a:t>
            </a:r>
            <a:r>
              <a:rPr lang="en-GB" dirty="0">
                <a:latin typeface="Cambria" pitchFamily="18" charset="0"/>
              </a:rPr>
              <a:t>concerned with whether people can successfully assimilate additional changes when new initiatives are being </a:t>
            </a:r>
            <a:r>
              <a:rPr lang="en-GB" dirty="0" smtClean="0">
                <a:latin typeface="Cambria" pitchFamily="18" charset="0"/>
              </a:rPr>
              <a:t>considered</a:t>
            </a:r>
            <a:endParaRPr lang="en-GB" dirty="0">
              <a:latin typeface="Cambria" pitchFamily="18" charset="0"/>
            </a:endParaRPr>
          </a:p>
          <a:p>
            <a:r>
              <a:rPr lang="en-GB" dirty="0" smtClean="0">
                <a:latin typeface="Cambria" pitchFamily="18" charset="0"/>
              </a:rPr>
              <a:t>Pay </a:t>
            </a:r>
            <a:r>
              <a:rPr lang="en-GB" dirty="0">
                <a:latin typeface="Cambria" pitchFamily="18" charset="0"/>
              </a:rPr>
              <a:t>more attention to how you learn than to what you </a:t>
            </a:r>
            <a:r>
              <a:rPr lang="en-GB" dirty="0" smtClean="0">
                <a:latin typeface="Cambria" pitchFamily="18" charset="0"/>
              </a:rPr>
              <a:t>learn</a:t>
            </a:r>
            <a:endParaRPr lang="en-GB" dirty="0">
              <a:latin typeface="Cambria" pitchFamily="18" charset="0"/>
            </a:endParaRPr>
          </a:p>
          <a:p>
            <a:r>
              <a:rPr lang="en-GB" dirty="0" smtClean="0">
                <a:latin typeface="Cambria" pitchFamily="18" charset="0"/>
              </a:rPr>
              <a:t>Remember </a:t>
            </a:r>
            <a:r>
              <a:rPr lang="en-GB" dirty="0">
                <a:latin typeface="Cambria" pitchFamily="18" charset="0"/>
              </a:rPr>
              <a:t>that it is everyone's job is to succeed in unfamiliar </a:t>
            </a:r>
            <a:r>
              <a:rPr lang="en-GB" dirty="0" smtClean="0">
                <a:latin typeface="Cambria" pitchFamily="18" charset="0"/>
              </a:rPr>
              <a:t>environments</a:t>
            </a:r>
            <a:endParaRPr lang="en-GB" dirty="0">
              <a:latin typeface="Cambria" pitchFamily="18" charset="0"/>
            </a:endParaRPr>
          </a:p>
          <a:p>
            <a:r>
              <a:rPr lang="en-GB" dirty="0" smtClean="0">
                <a:latin typeface="Cambria" pitchFamily="18" charset="0"/>
              </a:rPr>
              <a:t>Increase </a:t>
            </a:r>
            <a:r>
              <a:rPr lang="en-GB" dirty="0">
                <a:latin typeface="Cambria" pitchFamily="18" charset="0"/>
              </a:rPr>
              <a:t>your tolerance for ambiguity during periods of </a:t>
            </a:r>
            <a:r>
              <a:rPr lang="en-GB" dirty="0" smtClean="0">
                <a:latin typeface="Cambria" pitchFamily="18" charset="0"/>
              </a:rPr>
              <a:t>uncertainty</a:t>
            </a:r>
            <a:endParaRPr lang="en-GB" dirty="0">
              <a:latin typeface="Cambria" pitchFamily="18" charset="0"/>
            </a:endParaRPr>
          </a:p>
          <a:p>
            <a:r>
              <a:rPr lang="en-GB" dirty="0" smtClean="0">
                <a:latin typeface="Cambria" pitchFamily="18" charset="0"/>
              </a:rPr>
              <a:t>View </a:t>
            </a:r>
            <a:r>
              <a:rPr lang="en-GB" dirty="0">
                <a:latin typeface="Cambria" pitchFamily="18" charset="0"/>
              </a:rPr>
              <a:t>some of today's disturbance as the potential for tomorrow's new </a:t>
            </a:r>
            <a:r>
              <a:rPr lang="en-GB" dirty="0" smtClean="0">
                <a:latin typeface="Cambria" pitchFamily="18" charset="0"/>
              </a:rPr>
              <a:t>possibilities</a:t>
            </a:r>
            <a:endParaRPr lang="en-GB" dirty="0">
              <a:latin typeface="Cambria" pitchFamily="18" charset="0"/>
            </a:endParaRPr>
          </a:p>
          <a:p>
            <a:r>
              <a:rPr lang="en-GB" dirty="0" smtClean="0">
                <a:latin typeface="Cambria" pitchFamily="18" charset="0"/>
              </a:rPr>
              <a:t>Translate </a:t>
            </a:r>
            <a:r>
              <a:rPr lang="en-GB" dirty="0">
                <a:latin typeface="Cambria" pitchFamily="18" charset="0"/>
              </a:rPr>
              <a:t>"either/or" choices into "both/and" </a:t>
            </a:r>
            <a:r>
              <a:rPr lang="en-GB" dirty="0" smtClean="0">
                <a:latin typeface="Cambria" pitchFamily="18" charset="0"/>
              </a:rPr>
              <a:t>thinking</a:t>
            </a:r>
            <a:endParaRPr lang="en-GB" dirty="0">
              <a:latin typeface="Cambria" pitchFamily="18" charset="0"/>
            </a:endParaRPr>
          </a:p>
          <a:p>
            <a:r>
              <a:rPr lang="en-GB" dirty="0" smtClean="0">
                <a:latin typeface="Cambria" pitchFamily="18" charset="0"/>
              </a:rPr>
              <a:t>Take </a:t>
            </a:r>
            <a:r>
              <a:rPr lang="en-GB" dirty="0">
                <a:latin typeface="Cambria" pitchFamily="18" charset="0"/>
              </a:rPr>
              <a:t>some of the mystery and mystique out of change by learning to understand its patterns and </a:t>
            </a:r>
            <a:r>
              <a:rPr lang="en-GB" dirty="0" smtClean="0">
                <a:latin typeface="Cambria" pitchFamily="18" charset="0"/>
              </a:rPr>
              <a:t>dynamics</a:t>
            </a:r>
            <a:endParaRPr lang="en-GB" dirty="0">
              <a:latin typeface="Cambria" pitchFamily="18" charset="0"/>
            </a:endParaRPr>
          </a:p>
          <a:p>
            <a:r>
              <a:rPr lang="en-GB" dirty="0" smtClean="0">
                <a:latin typeface="Cambria" pitchFamily="18" charset="0"/>
              </a:rPr>
              <a:t>Experiment </a:t>
            </a:r>
            <a:r>
              <a:rPr lang="en-GB" dirty="0">
                <a:latin typeface="Cambria" pitchFamily="18" charset="0"/>
              </a:rPr>
              <a:t>with all and everything that you can, but remember to maintain your core values so you have an internal reference point for making key </a:t>
            </a:r>
            <a:r>
              <a:rPr lang="en-GB" dirty="0" smtClean="0">
                <a:latin typeface="Cambria" pitchFamily="18" charset="0"/>
              </a:rPr>
              <a:t>decisions [5]</a:t>
            </a:r>
            <a:endParaRPr lang="en-GB" dirty="0">
              <a:latin typeface="Cambria"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0"/>
                <a:effectLst>
                  <a:reflection blurRad="6350" stA="55000" endA="300" endPos="45500" dir="5400000" sy="-100000" algn="bl" rotWithShape="0"/>
                </a:effectLst>
                <a:latin typeface="Cambria" pitchFamily="18" charset="0"/>
              </a:rPr>
              <a:t>the don’ts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latin typeface="Cambria" pitchFamily="18" charset="0"/>
              </a:rPr>
              <a:t>Don't </a:t>
            </a:r>
            <a:r>
              <a:rPr lang="en-GB" dirty="0">
                <a:latin typeface="Cambria" pitchFamily="18" charset="0"/>
              </a:rPr>
              <a:t>wait for things to slow </a:t>
            </a:r>
            <a:r>
              <a:rPr lang="en-GB" dirty="0" smtClean="0">
                <a:latin typeface="Cambria" pitchFamily="18" charset="0"/>
              </a:rPr>
              <a:t>down</a:t>
            </a:r>
            <a:endParaRPr lang="en-GB" dirty="0">
              <a:latin typeface="Cambria" pitchFamily="18" charset="0"/>
            </a:endParaRPr>
          </a:p>
          <a:p>
            <a:r>
              <a:rPr lang="en-GB" dirty="0" smtClean="0">
                <a:latin typeface="Cambria" pitchFamily="18" charset="0"/>
              </a:rPr>
              <a:t>Don't </a:t>
            </a:r>
            <a:r>
              <a:rPr lang="en-GB" dirty="0">
                <a:latin typeface="Cambria" pitchFamily="18" charset="0"/>
              </a:rPr>
              <a:t>ever think your organisation is one step from </a:t>
            </a:r>
            <a:r>
              <a:rPr lang="en-GB" dirty="0" smtClean="0">
                <a:latin typeface="Cambria" pitchFamily="18" charset="0"/>
              </a:rPr>
              <a:t>tranquillity</a:t>
            </a:r>
            <a:endParaRPr lang="en-GB" dirty="0">
              <a:latin typeface="Cambria" pitchFamily="18" charset="0"/>
            </a:endParaRPr>
          </a:p>
          <a:p>
            <a:r>
              <a:rPr lang="en-GB" dirty="0" smtClean="0">
                <a:latin typeface="Cambria" pitchFamily="18" charset="0"/>
              </a:rPr>
              <a:t>Stop </a:t>
            </a:r>
            <a:r>
              <a:rPr lang="en-GB" dirty="0">
                <a:latin typeface="Cambria" pitchFamily="18" charset="0"/>
              </a:rPr>
              <a:t>feeling sorry for yourself that life has become so </a:t>
            </a:r>
            <a:r>
              <a:rPr lang="en-GB" dirty="0" smtClean="0">
                <a:latin typeface="Cambria" pitchFamily="18" charset="0"/>
              </a:rPr>
              <a:t>challenging</a:t>
            </a:r>
            <a:endParaRPr lang="en-GB" dirty="0">
              <a:latin typeface="Cambria" pitchFamily="18" charset="0"/>
            </a:endParaRPr>
          </a:p>
          <a:p>
            <a:r>
              <a:rPr lang="en-GB" dirty="0" smtClean="0">
                <a:latin typeface="Cambria" pitchFamily="18" charset="0"/>
              </a:rPr>
              <a:t>Stop </a:t>
            </a:r>
            <a:r>
              <a:rPr lang="en-GB" dirty="0">
                <a:latin typeface="Cambria" pitchFamily="18" charset="0"/>
              </a:rPr>
              <a:t>feeling like a victim when you don't get what you </a:t>
            </a:r>
            <a:r>
              <a:rPr lang="en-GB" dirty="0" smtClean="0">
                <a:latin typeface="Cambria" pitchFamily="18" charset="0"/>
              </a:rPr>
              <a:t>want</a:t>
            </a:r>
            <a:endParaRPr lang="en-GB" dirty="0">
              <a:latin typeface="Cambria" pitchFamily="18" charset="0"/>
            </a:endParaRPr>
          </a:p>
          <a:p>
            <a:r>
              <a:rPr lang="en-GB" dirty="0" smtClean="0">
                <a:latin typeface="Cambria" pitchFamily="18" charset="0"/>
              </a:rPr>
              <a:t>Don't </a:t>
            </a:r>
            <a:r>
              <a:rPr lang="en-GB" dirty="0">
                <a:latin typeface="Cambria" pitchFamily="18" charset="0"/>
              </a:rPr>
              <a:t>think that your people are entitled to always feel comfortable during change, or that you or your organisation has failed if this doesn't </a:t>
            </a:r>
            <a:r>
              <a:rPr lang="en-GB" dirty="0" smtClean="0">
                <a:latin typeface="Cambria" pitchFamily="18" charset="0"/>
              </a:rPr>
              <a:t>happen</a:t>
            </a:r>
            <a:endParaRPr lang="en-GB" dirty="0">
              <a:latin typeface="Cambria" pitchFamily="18" charset="0"/>
            </a:endParaRPr>
          </a:p>
          <a:p>
            <a:r>
              <a:rPr lang="en-GB" dirty="0" smtClean="0">
                <a:latin typeface="Cambria" pitchFamily="18" charset="0"/>
              </a:rPr>
              <a:t>Stop </a:t>
            </a:r>
            <a:r>
              <a:rPr lang="en-GB" dirty="0">
                <a:latin typeface="Cambria" pitchFamily="18" charset="0"/>
              </a:rPr>
              <a:t>being drawn to the excitement of initiating change bit </a:t>
            </a:r>
            <a:r>
              <a:rPr lang="en-GB" dirty="0" smtClean="0">
                <a:latin typeface="Cambria" pitchFamily="18" charset="0"/>
              </a:rPr>
              <a:t>bored </a:t>
            </a:r>
            <a:r>
              <a:rPr lang="en-GB" dirty="0">
                <a:latin typeface="Cambria" pitchFamily="18" charset="0"/>
              </a:rPr>
              <a:t>or distracted with what it takes to sustain </a:t>
            </a:r>
            <a:r>
              <a:rPr lang="en-GB" dirty="0" smtClean="0">
                <a:latin typeface="Cambria" pitchFamily="18" charset="0"/>
              </a:rPr>
              <a:t>it</a:t>
            </a:r>
            <a:endParaRPr lang="en-GB" dirty="0">
              <a:latin typeface="Cambria" pitchFamily="18" charset="0"/>
            </a:endParaRPr>
          </a:p>
          <a:p>
            <a:r>
              <a:rPr lang="en-GB" dirty="0" smtClean="0">
                <a:latin typeface="Cambria" pitchFamily="18" charset="0"/>
              </a:rPr>
              <a:t>Don't </a:t>
            </a:r>
            <a:r>
              <a:rPr lang="en-GB" dirty="0">
                <a:latin typeface="Cambria" pitchFamily="18" charset="0"/>
              </a:rPr>
              <a:t>think that any one person or single group can resolve the really important issues in </a:t>
            </a:r>
            <a:r>
              <a:rPr lang="en-GB" dirty="0" smtClean="0">
                <a:latin typeface="Cambria" pitchFamily="18" charset="0"/>
              </a:rPr>
              <a:t>isolation</a:t>
            </a:r>
            <a:endParaRPr lang="en-GB" dirty="0">
              <a:latin typeface="Cambria" pitchFamily="18" charset="0"/>
            </a:endParaRPr>
          </a:p>
          <a:p>
            <a:r>
              <a:rPr lang="en-GB" dirty="0" smtClean="0">
                <a:latin typeface="Cambria" pitchFamily="18" charset="0"/>
              </a:rPr>
              <a:t>Stop </a:t>
            </a:r>
            <a:r>
              <a:rPr lang="en-GB" dirty="0">
                <a:latin typeface="Cambria" pitchFamily="18" charset="0"/>
              </a:rPr>
              <a:t>relying on your own knowledge, assumptions, and perceptions as the only valid basis of determining what to do </a:t>
            </a:r>
            <a:r>
              <a:rPr lang="en-GB" dirty="0" smtClean="0">
                <a:latin typeface="Cambria" pitchFamily="18" charset="0"/>
              </a:rPr>
              <a:t>next [5]</a:t>
            </a:r>
            <a:endParaRPr lang="en-GB" dirty="0">
              <a:latin typeface="Cambria"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ln w="0"/>
                <a:effectLst>
                  <a:reflection blurRad="6350" stA="55000" endA="300" endPos="45500" dir="5400000" sy="-100000" algn="bl" rotWithShape="0"/>
                </a:effectLst>
                <a:latin typeface="Cambria" pitchFamily="18" charset="0"/>
              </a:rPr>
              <a:t>References</a:t>
            </a:r>
            <a:endParaRPr lang="en-GB" dirty="0"/>
          </a:p>
        </p:txBody>
      </p:sp>
      <p:sp>
        <p:nvSpPr>
          <p:cNvPr id="3" name="Content Placeholder 2"/>
          <p:cNvSpPr>
            <a:spLocks noGrp="1"/>
          </p:cNvSpPr>
          <p:nvPr>
            <p:ph idx="1"/>
          </p:nvPr>
        </p:nvSpPr>
        <p:spPr/>
        <p:txBody>
          <a:bodyPr>
            <a:normAutofit fontScale="85000" lnSpcReduction="10000"/>
          </a:bodyPr>
          <a:lstStyle/>
          <a:p>
            <a:pPr marL="514350" indent="-514350">
              <a:buFont typeface="+mj-lt"/>
              <a:buAutoNum type="arabicPeriod"/>
            </a:pPr>
            <a:r>
              <a:rPr lang="en-GB" dirty="0" smtClean="0">
                <a:latin typeface="Cambria" pitchFamily="18" charset="0"/>
              </a:rPr>
              <a:t>http://www.iqpc.com/redcontent.aspx?id=66036</a:t>
            </a:r>
          </a:p>
          <a:p>
            <a:pPr marL="514350" indent="-514350">
              <a:buFont typeface="+mj-lt"/>
              <a:buAutoNum type="arabicPeriod"/>
            </a:pPr>
            <a:r>
              <a:rPr lang="en-GB" dirty="0" smtClean="0">
                <a:latin typeface="Cambria" pitchFamily="18" charset="0"/>
              </a:rPr>
              <a:t>http://</a:t>
            </a:r>
            <a:r>
              <a:rPr lang="en-GB" dirty="0" smtClean="0">
                <a:latin typeface="Cambria" pitchFamily="18" charset="0"/>
              </a:rPr>
              <a:t>www.articlesbase.com/advertising-articles/how-to-manage-change-the-does-and-don039ts-of-turbulence-1153513.html</a:t>
            </a:r>
          </a:p>
          <a:p>
            <a:pPr marL="514350" indent="-514350">
              <a:buFont typeface="+mj-lt"/>
              <a:buAutoNum type="arabicPeriod"/>
            </a:pPr>
            <a:r>
              <a:rPr lang="en-GB" dirty="0">
                <a:latin typeface="Cambria" pitchFamily="18" charset="0"/>
              </a:rPr>
              <a:t>http://</a:t>
            </a:r>
            <a:r>
              <a:rPr lang="en-GB" dirty="0" smtClean="0">
                <a:latin typeface="Cambria" pitchFamily="18" charset="0"/>
              </a:rPr>
              <a:t>www.strategies-for-managing-change.com/daryl-conner.html</a:t>
            </a:r>
          </a:p>
          <a:p>
            <a:pPr marL="514350" indent="-514350">
              <a:buFont typeface="+mj-lt"/>
              <a:buAutoNum type="arabicPeriod"/>
            </a:pPr>
            <a:r>
              <a:rPr lang="en-GB" dirty="0">
                <a:latin typeface="Cambria" pitchFamily="18" charset="0"/>
              </a:rPr>
              <a:t>http://</a:t>
            </a:r>
            <a:r>
              <a:rPr lang="en-GB" dirty="0" smtClean="0">
                <a:latin typeface="Cambria" pitchFamily="18" charset="0"/>
              </a:rPr>
              <a:t>www.strategies-for-managing-change.com/support-files/connorchangemodel.pdf</a:t>
            </a:r>
          </a:p>
          <a:p>
            <a:pPr marL="514350" indent="-514350">
              <a:buFont typeface="+mj-lt"/>
              <a:buAutoNum type="arabicPeriod"/>
            </a:pPr>
            <a:r>
              <a:rPr lang="en-GB" dirty="0">
                <a:latin typeface="Cambria" pitchFamily="18" charset="0"/>
              </a:rPr>
              <a:t>http://www.articlesbase.com/advertising-articles/how-to-manage-change-the-does-and-don039ts-of-turbulence-1153513.html</a:t>
            </a:r>
            <a:endParaRPr lang="en-GB" dirty="0" smtClean="0">
              <a:latin typeface="Cambria" pitchFamily="18" charset="0"/>
            </a:endParaRPr>
          </a:p>
          <a:p>
            <a:pPr marL="514350" indent="-514350">
              <a:buFont typeface="+mj-lt"/>
              <a:buAutoNum type="arabicPeriod"/>
            </a:pPr>
            <a:endParaRPr lang="en-GB" dirty="0">
              <a:latin typeface="Cambria" pitchFamily="18" charset="0"/>
            </a:endParaRPr>
          </a:p>
        </p:txBody>
      </p:sp>
    </p:spTree>
  </p:cSld>
  <p:clrMapOvr>
    <a:masterClrMapping/>
  </p:clrMapOvr>
</p:sld>
</file>

<file path=ppt/theme/theme1.xml><?xml version="1.0" encoding="utf-8"?>
<a:theme xmlns:a="http://schemas.openxmlformats.org/drawingml/2006/main" name="TP030004557">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772F1BBC-A976-4F69-9B46-250C487C745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TP030004557</Template>
  <TotalTime>292</TotalTime>
  <Words>554</Words>
  <Application>Microsoft Office PowerPoint</Application>
  <PresentationFormat>On-screen Show (4:3)</PresentationFormat>
  <Paragraphs>46</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TP030004557</vt:lpstr>
      <vt:lpstr>The Do’s &amp; Don'ts of Ongoing Turbulence</vt:lpstr>
      <vt:lpstr>Change </vt:lpstr>
      <vt:lpstr>CHANGE MANAGEMENT</vt:lpstr>
      <vt:lpstr>The Speed of change</vt:lpstr>
      <vt:lpstr>Conners theory</vt:lpstr>
      <vt:lpstr>Conners theory</vt:lpstr>
      <vt:lpstr>Managing Change Graph</vt:lpstr>
      <vt:lpstr>The do’s</vt:lpstr>
      <vt:lpstr>the don’ts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Do’s &amp; Don'ts of Ongoing Turbulence</dc:title>
  <dc:creator>Bethan</dc:creator>
  <cp:lastModifiedBy>Toolong</cp:lastModifiedBy>
  <cp:revision>23</cp:revision>
  <dcterms:created xsi:type="dcterms:W3CDTF">2010-11-08T13:05:18Z</dcterms:created>
  <dcterms:modified xsi:type="dcterms:W3CDTF">2010-11-09T15:14:29Z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TC300045579990</vt:lpwstr>
  </property>
</Properties>
</file>