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9" r:id="rId5"/>
  </p:sldMasterIdLst>
  <p:notesMasterIdLst>
    <p:notesMasterId r:id="rId16"/>
  </p:notesMasterIdLst>
  <p:sldIdLst>
    <p:sldId id="719" r:id="rId6"/>
    <p:sldId id="873" r:id="rId7"/>
    <p:sldId id="869" r:id="rId8"/>
    <p:sldId id="870" r:id="rId9"/>
    <p:sldId id="871" r:id="rId10"/>
    <p:sldId id="872" r:id="rId11"/>
    <p:sldId id="868" r:id="rId12"/>
    <p:sldId id="874" r:id="rId13"/>
    <p:sldId id="875" r:id="rId14"/>
    <p:sldId id="72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24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DCDEBF4A-ADE1-46B0-8788-884BD2D20AA4}"/>
    <pc:docChg chg="delSld modSld sldOrd">
      <pc:chgData name="Jenifer Prince Devaraj" userId="c3fb109c-09d1-42a6-93f4-69472d709861" providerId="ADAL" clId="{DCDEBF4A-ADE1-46B0-8788-884BD2D20AA4}" dt="2025-11-21T13:34:52.086" v="56" actId="20577"/>
      <pc:docMkLst>
        <pc:docMk/>
      </pc:docMkLst>
      <pc:sldChg chg="modSp mod">
        <pc:chgData name="Jenifer Prince Devaraj" userId="c3fb109c-09d1-42a6-93f4-69472d709861" providerId="ADAL" clId="{DCDEBF4A-ADE1-46B0-8788-884BD2D20AA4}" dt="2025-11-21T13:34:52.086" v="56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DCDEBF4A-ADE1-46B0-8788-884BD2D20AA4}" dt="2025-11-21T13:34:52.086" v="56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del">
        <pc:chgData name="Jenifer Prince Devaraj" userId="c3fb109c-09d1-42a6-93f4-69472d709861" providerId="ADAL" clId="{DCDEBF4A-ADE1-46B0-8788-884BD2D20AA4}" dt="2025-11-21T13:33:55.798" v="36" actId="47"/>
        <pc:sldMkLst>
          <pc:docMk/>
          <pc:sldMk cId="2858809897" sldId="843"/>
        </pc:sldMkLst>
      </pc:sldChg>
      <pc:sldChg chg="del">
        <pc:chgData name="Jenifer Prince Devaraj" userId="c3fb109c-09d1-42a6-93f4-69472d709861" providerId="ADAL" clId="{DCDEBF4A-ADE1-46B0-8788-884BD2D20AA4}" dt="2025-11-21T13:33:56.287" v="37" actId="47"/>
        <pc:sldMkLst>
          <pc:docMk/>
          <pc:sldMk cId="3587937032" sldId="852"/>
        </pc:sldMkLst>
      </pc:sldChg>
      <pc:sldChg chg="del">
        <pc:chgData name="Jenifer Prince Devaraj" userId="c3fb109c-09d1-42a6-93f4-69472d709861" providerId="ADAL" clId="{DCDEBF4A-ADE1-46B0-8788-884BD2D20AA4}" dt="2025-11-21T13:33:58.163" v="39" actId="47"/>
        <pc:sldMkLst>
          <pc:docMk/>
          <pc:sldMk cId="1817205847" sldId="853"/>
        </pc:sldMkLst>
      </pc:sldChg>
      <pc:sldChg chg="del">
        <pc:chgData name="Jenifer Prince Devaraj" userId="c3fb109c-09d1-42a6-93f4-69472d709861" providerId="ADAL" clId="{DCDEBF4A-ADE1-46B0-8788-884BD2D20AA4}" dt="2025-11-21T13:33:58.686" v="40" actId="47"/>
        <pc:sldMkLst>
          <pc:docMk/>
          <pc:sldMk cId="667300386" sldId="854"/>
        </pc:sldMkLst>
      </pc:sldChg>
      <pc:sldChg chg="del">
        <pc:chgData name="Jenifer Prince Devaraj" userId="c3fb109c-09d1-42a6-93f4-69472d709861" providerId="ADAL" clId="{DCDEBF4A-ADE1-46B0-8788-884BD2D20AA4}" dt="2025-11-21T13:33:57.146" v="38" actId="47"/>
        <pc:sldMkLst>
          <pc:docMk/>
          <pc:sldMk cId="2381642235" sldId="855"/>
        </pc:sldMkLst>
      </pc:sldChg>
      <pc:sldChg chg="del">
        <pc:chgData name="Jenifer Prince Devaraj" userId="c3fb109c-09d1-42a6-93f4-69472d709861" providerId="ADAL" clId="{DCDEBF4A-ADE1-46B0-8788-884BD2D20AA4}" dt="2025-11-21T13:34:30.864" v="45" actId="47"/>
        <pc:sldMkLst>
          <pc:docMk/>
          <pc:sldMk cId="2742848574" sldId="856"/>
        </pc:sldMkLst>
      </pc:sldChg>
      <pc:sldChg chg="del">
        <pc:chgData name="Jenifer Prince Devaraj" userId="c3fb109c-09d1-42a6-93f4-69472d709861" providerId="ADAL" clId="{DCDEBF4A-ADE1-46B0-8788-884BD2D20AA4}" dt="2025-11-21T13:34:39.383" v="46" actId="47"/>
        <pc:sldMkLst>
          <pc:docMk/>
          <pc:sldMk cId="2994075976" sldId="857"/>
        </pc:sldMkLst>
      </pc:sldChg>
      <pc:sldChg chg="del">
        <pc:chgData name="Jenifer Prince Devaraj" userId="c3fb109c-09d1-42a6-93f4-69472d709861" providerId="ADAL" clId="{DCDEBF4A-ADE1-46B0-8788-884BD2D20AA4}" dt="2025-11-21T13:34:00.754" v="42" actId="47"/>
        <pc:sldMkLst>
          <pc:docMk/>
          <pc:sldMk cId="1460841404" sldId="858"/>
        </pc:sldMkLst>
      </pc:sldChg>
      <pc:sldChg chg="del">
        <pc:chgData name="Jenifer Prince Devaraj" userId="c3fb109c-09d1-42a6-93f4-69472d709861" providerId="ADAL" clId="{DCDEBF4A-ADE1-46B0-8788-884BD2D20AA4}" dt="2025-11-21T13:34:41.195" v="47" actId="47"/>
        <pc:sldMkLst>
          <pc:docMk/>
          <pc:sldMk cId="3343024452" sldId="859"/>
        </pc:sldMkLst>
      </pc:sldChg>
      <pc:sldChg chg="del">
        <pc:chgData name="Jenifer Prince Devaraj" userId="c3fb109c-09d1-42a6-93f4-69472d709861" providerId="ADAL" clId="{DCDEBF4A-ADE1-46B0-8788-884BD2D20AA4}" dt="2025-11-21T13:34:41.909" v="50" actId="47"/>
        <pc:sldMkLst>
          <pc:docMk/>
          <pc:sldMk cId="3990304137" sldId="860"/>
        </pc:sldMkLst>
      </pc:sldChg>
      <pc:sldChg chg="del">
        <pc:chgData name="Jenifer Prince Devaraj" userId="c3fb109c-09d1-42a6-93f4-69472d709861" providerId="ADAL" clId="{DCDEBF4A-ADE1-46B0-8788-884BD2D20AA4}" dt="2025-11-21T13:34:42.663" v="52" actId="47"/>
        <pc:sldMkLst>
          <pc:docMk/>
          <pc:sldMk cId="1328152600" sldId="861"/>
        </pc:sldMkLst>
      </pc:sldChg>
      <pc:sldChg chg="del">
        <pc:chgData name="Jenifer Prince Devaraj" userId="c3fb109c-09d1-42a6-93f4-69472d709861" providerId="ADAL" clId="{DCDEBF4A-ADE1-46B0-8788-884BD2D20AA4}" dt="2025-11-21T13:34:42.147" v="51" actId="47"/>
        <pc:sldMkLst>
          <pc:docMk/>
          <pc:sldMk cId="3717650092" sldId="864"/>
        </pc:sldMkLst>
      </pc:sldChg>
      <pc:sldChg chg="del">
        <pc:chgData name="Jenifer Prince Devaraj" userId="c3fb109c-09d1-42a6-93f4-69472d709861" providerId="ADAL" clId="{DCDEBF4A-ADE1-46B0-8788-884BD2D20AA4}" dt="2025-11-21T13:34:43.094" v="53" actId="47"/>
        <pc:sldMkLst>
          <pc:docMk/>
          <pc:sldMk cId="65191362" sldId="865"/>
        </pc:sldMkLst>
      </pc:sldChg>
      <pc:sldChg chg="del">
        <pc:chgData name="Jenifer Prince Devaraj" userId="c3fb109c-09d1-42a6-93f4-69472d709861" providerId="ADAL" clId="{DCDEBF4A-ADE1-46B0-8788-884BD2D20AA4}" dt="2025-11-21T13:34:43.570" v="54" actId="47"/>
        <pc:sldMkLst>
          <pc:docMk/>
          <pc:sldMk cId="855463143" sldId="866"/>
        </pc:sldMkLst>
      </pc:sldChg>
      <pc:sldChg chg="del">
        <pc:chgData name="Jenifer Prince Devaraj" userId="c3fb109c-09d1-42a6-93f4-69472d709861" providerId="ADAL" clId="{DCDEBF4A-ADE1-46B0-8788-884BD2D20AA4}" dt="2025-11-21T13:34:00.198" v="41" actId="47"/>
        <pc:sldMkLst>
          <pc:docMk/>
          <pc:sldMk cId="952100256" sldId="867"/>
        </pc:sldMkLst>
      </pc:sldChg>
      <pc:sldChg chg="ord">
        <pc:chgData name="Jenifer Prince Devaraj" userId="c3fb109c-09d1-42a6-93f4-69472d709861" providerId="ADAL" clId="{DCDEBF4A-ADE1-46B0-8788-884BD2D20AA4}" dt="2025-11-21T13:34:20.513" v="44"/>
        <pc:sldMkLst>
          <pc:docMk/>
          <pc:sldMk cId="3665866418" sldId="869"/>
        </pc:sldMkLst>
      </pc:sldChg>
      <pc:sldChg chg="ord">
        <pc:chgData name="Jenifer Prince Devaraj" userId="c3fb109c-09d1-42a6-93f4-69472d709861" providerId="ADAL" clId="{DCDEBF4A-ADE1-46B0-8788-884BD2D20AA4}" dt="2025-11-21T13:34:20.513" v="44"/>
        <pc:sldMkLst>
          <pc:docMk/>
          <pc:sldMk cId="334299382" sldId="870"/>
        </pc:sldMkLst>
      </pc:sldChg>
      <pc:sldChg chg="ord">
        <pc:chgData name="Jenifer Prince Devaraj" userId="c3fb109c-09d1-42a6-93f4-69472d709861" providerId="ADAL" clId="{DCDEBF4A-ADE1-46B0-8788-884BD2D20AA4}" dt="2025-11-21T13:34:20.513" v="44"/>
        <pc:sldMkLst>
          <pc:docMk/>
          <pc:sldMk cId="1245481388" sldId="871"/>
        </pc:sldMkLst>
      </pc:sldChg>
      <pc:sldChg chg="ord">
        <pc:chgData name="Jenifer Prince Devaraj" userId="c3fb109c-09d1-42a6-93f4-69472d709861" providerId="ADAL" clId="{DCDEBF4A-ADE1-46B0-8788-884BD2D20AA4}" dt="2025-11-21T13:34:20.513" v="44"/>
        <pc:sldMkLst>
          <pc:docMk/>
          <pc:sldMk cId="3784796818" sldId="872"/>
        </pc:sldMkLst>
      </pc:sldChg>
      <pc:sldChg chg="ord">
        <pc:chgData name="Jenifer Prince Devaraj" userId="c3fb109c-09d1-42a6-93f4-69472d709861" providerId="ADAL" clId="{DCDEBF4A-ADE1-46B0-8788-884BD2D20AA4}" dt="2025-11-21T13:34:20.513" v="44"/>
        <pc:sldMkLst>
          <pc:docMk/>
          <pc:sldMk cId="4198233918" sldId="873"/>
        </pc:sldMkLst>
      </pc:sldChg>
      <pc:sldChg chg="del">
        <pc:chgData name="Jenifer Prince Devaraj" userId="c3fb109c-09d1-42a6-93f4-69472d709861" providerId="ADAL" clId="{DCDEBF4A-ADE1-46B0-8788-884BD2D20AA4}" dt="2025-11-21T13:34:41.693" v="49" actId="47"/>
        <pc:sldMkLst>
          <pc:docMk/>
          <pc:sldMk cId="3854130389" sldId="876"/>
        </pc:sldMkLst>
      </pc:sldChg>
      <pc:sldChg chg="del">
        <pc:chgData name="Jenifer Prince Devaraj" userId="c3fb109c-09d1-42a6-93f4-69472d709861" providerId="ADAL" clId="{DCDEBF4A-ADE1-46B0-8788-884BD2D20AA4}" dt="2025-11-21T13:34:41.465" v="48" actId="47"/>
        <pc:sldMkLst>
          <pc:docMk/>
          <pc:sldMk cId="3684891746" sldId="87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0787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73605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31531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95176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99583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9353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47601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36484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2382731" y="1680640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H- Bridge Motor and ADC Values 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16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280072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Operation of the L293D Motor Driver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3A16465-4C38-454E-BD62-3A694EA6CF1B}"/>
              </a:ext>
            </a:extLst>
          </p:cNvPr>
          <p:cNvSpPr txBox="1"/>
          <p:nvPr/>
        </p:nvSpPr>
        <p:spPr>
          <a:xfrm>
            <a:off x="783914" y="2354803"/>
            <a:ext cx="9205204" cy="27867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The L293D is a dual H-bridge motor driver IC.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It allows a microcontroller (PIC, Arduino, AVR) to control two DC motors.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Supports forward, reverse, stop, and brake.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Provides high current and high voltage power to motors safely.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Includes internal flyback diodes for motor protection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B6882A0-A293-49C0-8810-DA7AE98669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39327" y="1472905"/>
            <a:ext cx="2392268" cy="2589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82339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280072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Why L293D is needed?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3A16465-4C38-454E-BD62-3A694EA6CF1B}"/>
              </a:ext>
            </a:extLst>
          </p:cNvPr>
          <p:cNvSpPr txBox="1"/>
          <p:nvPr/>
        </p:nvSpPr>
        <p:spPr>
          <a:xfrm>
            <a:off x="1012513" y="2021171"/>
            <a:ext cx="9205204" cy="389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A PIC microcontroller can only output:</a:t>
            </a:r>
          </a:p>
          <a:p>
            <a:pPr marL="835025" lvl="1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5V</a:t>
            </a:r>
          </a:p>
          <a:p>
            <a:pPr marL="835025" lvl="1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20mA (low current)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A DC motor typically needs:</a:t>
            </a:r>
          </a:p>
          <a:p>
            <a:pPr marL="835025" lvl="1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6–12V</a:t>
            </a:r>
          </a:p>
          <a:p>
            <a:pPr marL="835025" lvl="1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100–500mA</a:t>
            </a:r>
          </a:p>
          <a:p>
            <a:pPr marL="285750" lvl="1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The L293D acts as a power amplifier between the PIC and motor.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6E20759-9890-425F-B279-B59A6EE76A88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50000"/>
          </a:blip>
          <a:stretch>
            <a:fillRect/>
          </a:stretch>
        </p:blipFill>
        <p:spPr>
          <a:xfrm>
            <a:off x="9300794" y="1392460"/>
            <a:ext cx="2349621" cy="3022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58664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280072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L293D Terminals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3A16465-4C38-454E-BD62-3A694EA6CF1B}"/>
              </a:ext>
            </a:extLst>
          </p:cNvPr>
          <p:cNvSpPr txBox="1"/>
          <p:nvPr/>
        </p:nvSpPr>
        <p:spPr>
          <a:xfrm>
            <a:off x="541585" y="2342448"/>
            <a:ext cx="8341552" cy="33407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The L293D contains two H-bridges and can control two motors independently.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Each H-bridge has:</a:t>
            </a:r>
          </a:p>
          <a:p>
            <a:pPr marL="1292225" lvl="2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2 input pins (IN1, IN2)</a:t>
            </a:r>
          </a:p>
          <a:p>
            <a:pPr marL="1292225" lvl="2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2 output pins (OUT1, OUT2)</a:t>
            </a:r>
          </a:p>
          <a:p>
            <a:pPr marL="1292225" lvl="2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1 enable pin (EN1)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6E20759-9890-425F-B279-B59A6EE76A88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50000"/>
          </a:blip>
          <a:stretch>
            <a:fillRect/>
          </a:stretch>
        </p:blipFill>
        <p:spPr>
          <a:xfrm>
            <a:off x="9300794" y="1392460"/>
            <a:ext cx="2349621" cy="3022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2993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280072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L293D : Truth Table for Motor Direction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5090DA7-8B52-483B-B12A-2696C0AFDC4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9663458"/>
              </p:ext>
            </p:extLst>
          </p:nvPr>
        </p:nvGraphicFramePr>
        <p:xfrm>
          <a:off x="1579478" y="2706176"/>
          <a:ext cx="7718984" cy="3008826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1929746">
                  <a:extLst>
                    <a:ext uri="{9D8B030D-6E8A-4147-A177-3AD203B41FA5}">
                      <a16:colId xmlns:a16="http://schemas.microsoft.com/office/drawing/2014/main" val="2549768896"/>
                    </a:ext>
                  </a:extLst>
                </a:gridCol>
                <a:gridCol w="1929746">
                  <a:extLst>
                    <a:ext uri="{9D8B030D-6E8A-4147-A177-3AD203B41FA5}">
                      <a16:colId xmlns:a16="http://schemas.microsoft.com/office/drawing/2014/main" val="546385694"/>
                    </a:ext>
                  </a:extLst>
                </a:gridCol>
                <a:gridCol w="1929746">
                  <a:extLst>
                    <a:ext uri="{9D8B030D-6E8A-4147-A177-3AD203B41FA5}">
                      <a16:colId xmlns:a16="http://schemas.microsoft.com/office/drawing/2014/main" val="2869987526"/>
                    </a:ext>
                  </a:extLst>
                </a:gridCol>
                <a:gridCol w="1929746">
                  <a:extLst>
                    <a:ext uri="{9D8B030D-6E8A-4147-A177-3AD203B41FA5}">
                      <a16:colId xmlns:a16="http://schemas.microsoft.com/office/drawing/2014/main" val="3722350546"/>
                    </a:ext>
                  </a:extLst>
                </a:gridCol>
              </a:tblGrid>
              <a:tr h="501471">
                <a:tc>
                  <a:txBody>
                    <a:bodyPr/>
                    <a:lstStyle/>
                    <a:p>
                      <a:r>
                        <a:rPr lang="en-GB" sz="1800" dirty="0"/>
                        <a:t>EN1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IN1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IN2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Motor Action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3041734"/>
                  </a:ext>
                </a:extLst>
              </a:tr>
              <a:tr h="501471">
                <a:tc>
                  <a:txBody>
                    <a:bodyPr/>
                    <a:lstStyle/>
                    <a:p>
                      <a:r>
                        <a:rPr lang="en-GB" sz="1800"/>
                        <a:t>1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0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Forward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64235667"/>
                  </a:ext>
                </a:extLst>
              </a:tr>
              <a:tr h="501471">
                <a:tc>
                  <a:txBody>
                    <a:bodyPr/>
                    <a:lstStyle/>
                    <a:p>
                      <a:r>
                        <a:rPr lang="en-GB" sz="1800"/>
                        <a:t>1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0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1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Reverse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316296"/>
                  </a:ext>
                </a:extLst>
              </a:tr>
              <a:tr h="501471">
                <a:tc>
                  <a:txBody>
                    <a:bodyPr/>
                    <a:lstStyle/>
                    <a:p>
                      <a:r>
                        <a:rPr lang="en-GB" sz="1800"/>
                        <a:t>1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1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Brake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2368325"/>
                  </a:ext>
                </a:extLst>
              </a:tr>
              <a:tr h="501471">
                <a:tc>
                  <a:txBody>
                    <a:bodyPr/>
                    <a:lstStyle/>
                    <a:p>
                      <a:r>
                        <a:rPr lang="en-GB" sz="1800"/>
                        <a:t>1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0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0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Coast / Stop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96630231"/>
                  </a:ext>
                </a:extLst>
              </a:tr>
              <a:tr h="501471">
                <a:tc>
                  <a:txBody>
                    <a:bodyPr/>
                    <a:lstStyle/>
                    <a:p>
                      <a:r>
                        <a:rPr lang="en-GB" sz="1800"/>
                        <a:t>0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X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X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Disabled (OFF)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12587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454813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280072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L293D : Connection for Dual Motor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EC30EE4-4944-439D-854F-3BDC7DBCFB14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50000"/>
          </a:blip>
          <a:stretch>
            <a:fillRect/>
          </a:stretch>
        </p:blipFill>
        <p:spPr>
          <a:xfrm>
            <a:off x="3144188" y="2729844"/>
            <a:ext cx="4251909" cy="2552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47968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280072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PIC: ADC 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3A16465-4C38-454E-BD62-3A694EA6CF1B}"/>
                  </a:ext>
                </a:extLst>
              </p:cNvPr>
              <p:cNvSpPr txBox="1"/>
              <p:nvPr/>
            </p:nvSpPr>
            <p:spPr>
              <a:xfrm>
                <a:off x="759201" y="1996498"/>
                <a:ext cx="9205204" cy="35814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77825" indent="-285750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  <a:tabLst>
                    <a:tab pos="358775" algn="l"/>
                  </a:tabLst>
                </a:pPr>
                <a:r>
                  <a:rPr lang="en-GB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PIC16F877A has:</a:t>
                </a:r>
              </a:p>
              <a:p>
                <a:pPr marL="835025" lvl="1" indent="-285750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  <a:tabLst>
                    <a:tab pos="358775" algn="l"/>
                  </a:tabLst>
                </a:pPr>
                <a:r>
                  <a:rPr lang="en-GB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10-bit ADC (0–1023 steps)</a:t>
                </a:r>
              </a:p>
              <a:p>
                <a:pPr marL="835025" lvl="1" indent="-285750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  <a:tabLst>
                    <a:tab pos="358775" algn="l"/>
                  </a:tabLst>
                </a:pPr>
                <a:r>
                  <a:rPr lang="en-GB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0–5V </a:t>
                </a:r>
                <a:r>
                  <a:rPr lang="en-GB" dirty="0" err="1">
                    <a:latin typeface="Book Antiqua" panose="02040602050305030304" pitchFamily="18" charset="0"/>
                    <a:ea typeface="Cambria" panose="02040503050406030204" pitchFamily="18" charset="0"/>
                  </a:rPr>
                  <a:t>analog</a:t>
                </a:r>
                <a:r>
                  <a:rPr lang="en-GB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 input range</a:t>
                </a:r>
              </a:p>
              <a:p>
                <a:pPr marL="358775" lvl="1" indent="-285750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  <a:tabLst>
                    <a:tab pos="358775" algn="l"/>
                  </a:tabLst>
                </a:pPr>
                <a:r>
                  <a:rPr lang="en-GB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ADC step size:</a:t>
                </a:r>
              </a:p>
              <a:p>
                <a:pPr marL="73025" lvl="1" algn="just">
                  <a:lnSpc>
                    <a:spcPct val="200000"/>
                  </a:lnSpc>
                  <a:tabLst>
                    <a:tab pos="358775" algn="l"/>
                  </a:tabLst>
                </a:pPr>
                <a:r>
                  <a:rPr lang="en-GB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𝑆𝑡𝑒𝑝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5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1023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=4.88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𝑚𝑉</m:t>
                    </m:r>
                  </m:oMath>
                </a14:m>
                <a:endParaRPr lang="en-GB" b="0" dirty="0">
                  <a:latin typeface="Book Antiqua" panose="02040602050305030304" pitchFamily="18" charset="0"/>
                  <a:ea typeface="Cambria" panose="02040503050406030204" pitchFamily="18" charset="0"/>
                </a:endParaRPr>
              </a:p>
              <a:p>
                <a:pPr marL="358775" lvl="1" indent="-285750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  <a:tabLst>
                    <a:tab pos="358775" algn="l"/>
                  </a:tabLst>
                </a:pPr>
                <a:r>
                  <a:rPr lang="en-GB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Therefore, each ADC Steps refers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𝟒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𝟖𝟖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𝒎𝑽</m:t>
                    </m:r>
                  </m:oMath>
                </a14:m>
                <a:endParaRPr lang="en-GB" dirty="0">
                  <a:latin typeface="Book Antiqua" panose="02040602050305030304" pitchFamily="18" charset="0"/>
                  <a:ea typeface="Cambria" panose="02040503050406030204" pitchFamily="18" charset="0"/>
                </a:endParaRPr>
              </a:p>
            </p:txBody>
          </p:sp>
        </mc:Choice>
        <mc:Fallback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3A16465-4C38-454E-BD62-3A694EA6CF1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9201" y="1996498"/>
                <a:ext cx="9205204" cy="3581430"/>
              </a:xfrm>
              <a:prstGeom prst="rect">
                <a:avLst/>
              </a:prstGeom>
              <a:blipFill>
                <a:blip r:embed="rId3"/>
                <a:stretch>
                  <a:fillRect b="-204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4" name="Picture 13">
            <a:extLst>
              <a:ext uri="{FF2B5EF4-FFF2-40B4-BE49-F238E27FC236}">
                <a16:creationId xmlns:a16="http://schemas.microsoft.com/office/drawing/2014/main" id="{70E493A0-9726-42B9-85A1-57773F56E47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3318" y="2776446"/>
            <a:ext cx="5239481" cy="1305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65751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280072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PIC: Converting ADC to Temperature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3A16465-4C38-454E-BD62-3A694EA6CF1B}"/>
                  </a:ext>
                </a:extLst>
              </p:cNvPr>
              <p:cNvSpPr txBox="1"/>
              <p:nvPr/>
            </p:nvSpPr>
            <p:spPr>
              <a:xfrm>
                <a:off x="314357" y="1884341"/>
                <a:ext cx="5987589" cy="386740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77825" indent="-285750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  <a:tabLst>
                    <a:tab pos="358775" algn="l"/>
                  </a:tabLst>
                </a:pPr>
                <a:r>
                  <a:rPr lang="en-GB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LM35 outputs 10 mV per °C</a:t>
                </a:r>
              </a:p>
              <a:p>
                <a:pPr marL="377825" indent="-285750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  <a:tabLst>
                    <a:tab pos="358775" algn="l"/>
                  </a:tabLst>
                </a:pPr>
                <a:r>
                  <a:rPr lang="en-GB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ADC resolution is 4.88 mV per step</a:t>
                </a:r>
              </a:p>
              <a:p>
                <a:pPr marL="377825" indent="-285750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  <a:tabLst>
                    <a:tab pos="358775" algn="l"/>
                  </a:tabLst>
                </a:pPr>
                <a:r>
                  <a:rPr lang="en-GB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For a 25 </a:t>
                </a:r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℃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,</m:t>
                    </m:r>
                  </m:oMath>
                </a14:m>
                <a:endParaRPr lang="en-GB" b="0" dirty="0">
                  <a:latin typeface="Book Antiqua" panose="02040602050305030304" pitchFamily="18" charset="0"/>
                  <a:ea typeface="Cambria Math" panose="02040503050406030204" pitchFamily="18" charset="0"/>
                </a:endParaRPr>
              </a:p>
              <a:p>
                <a:pPr marL="835025" lvl="1" indent="-285750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  <a:tabLst>
                    <a:tab pos="358775" algn="l"/>
                  </a:tabLst>
                </a:pPr>
                <a:r>
                  <a:rPr lang="en-GB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The Value of ADC 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  <a:ea typeface="Cambria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" panose="02040503050406030204" pitchFamily="18" charset="0"/>
                              </a:rPr>
                              <m:t>𝐿𝑀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" panose="02040503050406030204" pitchFamily="18" charset="0"/>
                              </a:rPr>
                              <m:t>35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𝐴𝐷𝐶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 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𝑆𝑡𝑒𝑝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=</m:t>
                    </m:r>
                  </m:oMath>
                </a14:m>
                <a:r>
                  <a:rPr lang="en-GB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25 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𝑋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10 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𝑚𝑉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488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𝑚𝑉</m:t>
                        </m:r>
                      </m:den>
                    </m:f>
                    <m:r>
                      <a:rPr lang="en-GB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≈</m:t>
                    </m:r>
                  </m:oMath>
                </a14:m>
                <a:r>
                  <a:rPr lang="en-GB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51.15</a:t>
                </a:r>
              </a:p>
              <a:p>
                <a:pPr marL="835025" lvl="1" indent="-285750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  <a:tabLst>
                    <a:tab pos="358775" algn="l"/>
                  </a:tabLst>
                </a:pPr>
                <a:r>
                  <a:rPr lang="en-GB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1 ADC Count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4.8876 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𝑚𝑉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10 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𝑚𝑉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=</m:t>
                    </m:r>
                    <m:r>
                      <a:rPr lang="en-GB" i="1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0.488</m:t>
                    </m:r>
                  </m:oMath>
                </a14:m>
                <a:endParaRPr lang="en-GB" dirty="0">
                  <a:latin typeface="Book Antiqua" panose="02040602050305030304" pitchFamily="18" charset="0"/>
                  <a:ea typeface="Cambria" panose="02040503050406030204" pitchFamily="18" charset="0"/>
                </a:endParaRPr>
              </a:p>
              <a:p>
                <a:pPr marL="835025" lvl="1" indent="-285750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  <a:tabLst>
                    <a:tab pos="358775" algn="l"/>
                  </a:tabLst>
                </a:pPr>
                <a:endParaRPr lang="en-GB" dirty="0">
                  <a:latin typeface="Book Antiqua" panose="02040602050305030304" pitchFamily="18" charset="0"/>
                  <a:ea typeface="Cambria" panose="02040503050406030204" pitchFamily="18" charset="0"/>
                </a:endParaRPr>
              </a:p>
            </p:txBody>
          </p:sp>
        </mc:Choice>
        <mc:Fallback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3A16465-4C38-454E-BD62-3A694EA6CF1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4357" y="1884341"/>
                <a:ext cx="5987589" cy="3867405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A51267BA-CDCD-488F-8B27-B7468940E139}"/>
                  </a:ext>
                </a:extLst>
              </p:cNvPr>
              <p:cNvSpPr txBox="1"/>
              <p:nvPr/>
            </p:nvSpPr>
            <p:spPr>
              <a:xfrm>
                <a:off x="6272309" y="2670531"/>
                <a:ext cx="5605334" cy="167757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835025" lvl="1" indent="-285750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  <a:tabLst>
                    <a:tab pos="358775" algn="l"/>
                  </a:tabLst>
                </a:pPr>
                <a:r>
                  <a:rPr lang="en-GB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To convert Back to Temperature </a:t>
                </a:r>
              </a:p>
              <a:p>
                <a:pPr marL="1292225" lvl="2" indent="-285750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  <a:tabLst>
                    <a:tab pos="358775" algn="l"/>
                  </a:tabLst>
                </a:pPr>
                <a:r>
                  <a:rPr lang="en-GB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T =Value of ADC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 ∗1 </m:t>
                    </m:r>
                    <m:r>
                      <a:rPr lang="en-GB" i="1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𝐴𝐷𝐶</m:t>
                    </m:r>
                    <m:r>
                      <a:rPr lang="en-GB" i="1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 </m:t>
                    </m:r>
                    <m:r>
                      <a:rPr lang="en-GB" i="1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𝐶𝑜𝑢𝑛𝑡</m:t>
                    </m:r>
                  </m:oMath>
                </a14:m>
                <a:endParaRPr lang="en-GB" dirty="0">
                  <a:latin typeface="Book Antiqua" panose="02040602050305030304" pitchFamily="18" charset="0"/>
                  <a:ea typeface="Cambria" panose="02040503050406030204" pitchFamily="18" charset="0"/>
                </a:endParaRPr>
              </a:p>
              <a:p>
                <a:pPr marL="1292225" lvl="2" indent="-285750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  <a:tabLst>
                    <a:tab pos="358775" algn="l"/>
                  </a:tabLst>
                </a:pPr>
                <a14:m>
                  <m:oMath xmlns:m="http://schemas.openxmlformats.org/officeDocument/2006/math">
                    <m:r>
                      <m:rPr>
                        <m:nor/>
                      </m:rPr>
                      <a:rPr lang="en-GB" dirty="0">
                        <a:latin typeface="Book Antiqua" panose="02040602050305030304" pitchFamily="18" charset="0"/>
                        <a:ea typeface="Cambria" panose="02040503050406030204" pitchFamily="18" charset="0"/>
                      </a:rPr>
                      <m:t>T</m:t>
                    </m:r>
                    <m:r>
                      <m:rPr>
                        <m:nor/>
                      </m:rPr>
                      <a:rPr lang="en-GB" dirty="0">
                        <a:latin typeface="Book Antiqua" panose="02040602050305030304" pitchFamily="18" charset="0"/>
                        <a:ea typeface="Cambria" panose="02040503050406030204" pitchFamily="18" charset="0"/>
                      </a:rPr>
                      <m:t>=51.15</m:t>
                    </m:r>
                    <m:r>
                      <a:rPr lang="en-GB" i="1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∗0.488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=</m:t>
                    </m:r>
                    <m:r>
                      <a:rPr lang="en-GB" i="1" smtClean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𝐴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𝐷𝐶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 ∗0.488=</m:t>
                    </m:r>
                    <m:r>
                      <m:rPr>
                        <m:nor/>
                      </m:rPr>
                      <a:rPr lang="en-GB" dirty="0">
                        <a:latin typeface="Book Antiqua" panose="02040602050305030304" pitchFamily="18" charset="0"/>
                        <a:ea typeface="Cambria" panose="02040503050406030204" pitchFamily="18" charset="0"/>
                      </a:rPr>
                      <m:t>2</m:t>
                    </m:r>
                    <m:r>
                      <m:rPr>
                        <m:nor/>
                      </m:rPr>
                      <a:rPr lang="en-GB" b="0" i="0" dirty="0" smtClean="0">
                        <a:latin typeface="Book Antiqua" panose="02040602050305030304" pitchFamily="18" charset="0"/>
                        <a:ea typeface="Cambria" panose="02040503050406030204" pitchFamily="18" charset="0"/>
                      </a:rPr>
                      <m:t>4.9</m:t>
                    </m:r>
                    <m:r>
                      <m:rPr>
                        <m:nor/>
                      </m:rPr>
                      <a:rPr lang="en-GB" dirty="0">
                        <a:latin typeface="Book Antiqua" panose="02040602050305030304" pitchFamily="18" charset="0"/>
                        <a:ea typeface="Cambria" panose="02040503050406030204" pitchFamily="18" charset="0"/>
                      </a:rPr>
                      <m:t> 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℃</m:t>
                    </m:r>
                  </m:oMath>
                </a14:m>
                <a:endParaRPr lang="en-GB" dirty="0"/>
              </a:p>
            </p:txBody>
          </p:sp>
        </mc:Choice>
        <mc:Fallback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A51267BA-CDCD-488F-8B27-B7468940E13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72309" y="2670531"/>
                <a:ext cx="5605334" cy="1677575"/>
              </a:xfrm>
              <a:prstGeom prst="rect">
                <a:avLst/>
              </a:prstGeom>
              <a:blipFill>
                <a:blip r:embed="rId4"/>
                <a:stretch>
                  <a:fillRect b="-363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868BFC6-441D-465A-B725-8D77DEECF9FD}"/>
              </a:ext>
            </a:extLst>
          </p:cNvPr>
          <p:cNvCxnSpPr/>
          <p:nvPr/>
        </p:nvCxnSpPr>
        <p:spPr>
          <a:xfrm>
            <a:off x="6627855" y="2099112"/>
            <a:ext cx="0" cy="4083973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67647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280072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PIC: Converting ADC to Temperature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3A16465-4C38-454E-BD62-3A694EA6CF1B}"/>
              </a:ext>
            </a:extLst>
          </p:cNvPr>
          <p:cNvSpPr txBox="1"/>
          <p:nvPr/>
        </p:nvSpPr>
        <p:spPr>
          <a:xfrm>
            <a:off x="314357" y="1598974"/>
            <a:ext cx="5987589" cy="5707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b="1" dirty="0">
                <a:latin typeface="Book Antiqua" panose="02040602050305030304" pitchFamily="18" charset="0"/>
                <a:ea typeface="Cambria" panose="02040503050406030204" pitchFamily="18" charset="0"/>
              </a:rPr>
              <a:t>Code to include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A51267BA-CDCD-488F-8B27-B7468940E139}"/>
                  </a:ext>
                </a:extLst>
              </p:cNvPr>
              <p:cNvSpPr txBox="1"/>
              <p:nvPr/>
            </p:nvSpPr>
            <p:spPr>
              <a:xfrm>
                <a:off x="2126134" y="4940074"/>
                <a:ext cx="5605334" cy="167757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835025" lvl="1" indent="-285750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  <a:tabLst>
                    <a:tab pos="358775" algn="l"/>
                  </a:tabLst>
                </a:pPr>
                <a:r>
                  <a:rPr lang="en-GB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Temperature </a:t>
                </a:r>
              </a:p>
              <a:p>
                <a:pPr marL="1292225" lvl="2" indent="-285750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  <a:tabLst>
                    <a:tab pos="358775" algn="l"/>
                  </a:tabLst>
                </a:pPr>
                <a:r>
                  <a:rPr lang="en-GB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T =Value of ADC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 ∗1 </m:t>
                    </m:r>
                    <m:r>
                      <a:rPr lang="en-GB" i="1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𝐴𝐷𝐶</m:t>
                    </m:r>
                    <m:r>
                      <a:rPr lang="en-GB" i="1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 </m:t>
                    </m:r>
                    <m:r>
                      <a:rPr lang="en-GB" i="1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𝐶𝑜𝑢𝑛𝑡</m:t>
                    </m:r>
                  </m:oMath>
                </a14:m>
                <a:endParaRPr lang="en-GB" dirty="0">
                  <a:latin typeface="Book Antiqua" panose="02040602050305030304" pitchFamily="18" charset="0"/>
                  <a:ea typeface="Cambria" panose="02040503050406030204" pitchFamily="18" charset="0"/>
                </a:endParaRPr>
              </a:p>
              <a:p>
                <a:pPr marL="1292225" lvl="2" indent="-285750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  <a:tabLst>
                    <a:tab pos="358775" algn="l"/>
                  </a:tabLst>
                </a:pPr>
                <a14:m>
                  <m:oMath xmlns:m="http://schemas.openxmlformats.org/officeDocument/2006/math">
                    <m:r>
                      <m:rPr>
                        <m:nor/>
                      </m:rPr>
                      <a:rPr lang="en-GB" dirty="0">
                        <a:latin typeface="Book Antiqua" panose="02040602050305030304" pitchFamily="18" charset="0"/>
                        <a:ea typeface="Cambria" panose="02040503050406030204" pitchFamily="18" charset="0"/>
                      </a:rPr>
                      <m:t>T</m:t>
                    </m:r>
                    <m:r>
                      <m:rPr>
                        <m:nor/>
                      </m:rPr>
                      <a:rPr lang="en-GB" dirty="0">
                        <a:latin typeface="Book Antiqua" panose="02040602050305030304" pitchFamily="18" charset="0"/>
                        <a:ea typeface="Cambria" panose="02040503050406030204" pitchFamily="18" charset="0"/>
                      </a:rPr>
                      <m:t>=51.15</m:t>
                    </m:r>
                    <m:r>
                      <a:rPr lang="en-GB" i="1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∗0.488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=</m:t>
                    </m:r>
                    <m:r>
                      <a:rPr lang="en-GB" i="1" smtClean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𝐴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𝐷𝐶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 ∗0.488=</m:t>
                    </m:r>
                    <m:r>
                      <m:rPr>
                        <m:nor/>
                      </m:rPr>
                      <a:rPr lang="en-GB" dirty="0">
                        <a:latin typeface="Book Antiqua" panose="02040602050305030304" pitchFamily="18" charset="0"/>
                        <a:ea typeface="Cambria" panose="02040503050406030204" pitchFamily="18" charset="0"/>
                      </a:rPr>
                      <m:t>2</m:t>
                    </m:r>
                    <m:r>
                      <m:rPr>
                        <m:nor/>
                      </m:rPr>
                      <a:rPr lang="en-GB" b="0" i="0" dirty="0" smtClean="0">
                        <a:latin typeface="Book Antiqua" panose="02040602050305030304" pitchFamily="18" charset="0"/>
                        <a:ea typeface="Cambria" panose="02040503050406030204" pitchFamily="18" charset="0"/>
                      </a:rPr>
                      <m:t>4.9</m:t>
                    </m:r>
                    <m:r>
                      <m:rPr>
                        <m:nor/>
                      </m:rPr>
                      <a:rPr lang="en-GB" dirty="0">
                        <a:latin typeface="Book Antiqua" panose="02040602050305030304" pitchFamily="18" charset="0"/>
                        <a:ea typeface="Cambria" panose="02040503050406030204" pitchFamily="18" charset="0"/>
                      </a:rPr>
                      <m:t> 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℃</m:t>
                    </m:r>
                  </m:oMath>
                </a14:m>
                <a:endParaRPr lang="en-GB" dirty="0"/>
              </a:p>
            </p:txBody>
          </p:sp>
        </mc:Choice>
        <mc:Fallback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A51267BA-CDCD-488F-8B27-B7468940E13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6134" y="4940074"/>
                <a:ext cx="5605334" cy="1677575"/>
              </a:xfrm>
              <a:prstGeom prst="rect">
                <a:avLst/>
              </a:prstGeom>
              <a:blipFill>
                <a:blip r:embed="rId3"/>
                <a:stretch>
                  <a:fillRect b="-326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FC219DAD-1CDA-41CC-AAAA-DB463775BF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0407" y="2578642"/>
            <a:ext cx="5981061" cy="22524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47124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1076</TotalTime>
  <Words>484</Words>
  <Application>Microsoft Office PowerPoint</Application>
  <PresentationFormat>Widescreen</PresentationFormat>
  <Paragraphs>126</Paragraphs>
  <Slides>10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Arial</vt:lpstr>
      <vt:lpstr>Book Antiqua</vt:lpstr>
      <vt:lpstr>Calibri</vt:lpstr>
      <vt:lpstr>Calibri Light</vt:lpstr>
      <vt:lpstr>Cambria</vt:lpstr>
      <vt:lpstr>Cambria Math</vt:lpstr>
      <vt:lpstr>UWTSD 200_Title Page 2</vt:lpstr>
      <vt:lpstr>UWTSD 200_Text 3</vt:lpstr>
      <vt:lpstr>PowerPoint Presentation</vt:lpstr>
      <vt:lpstr>Operation of the L293D Motor Driver</vt:lpstr>
      <vt:lpstr>Why L293D is needed?</vt:lpstr>
      <vt:lpstr>L293D Terminals</vt:lpstr>
      <vt:lpstr>L293D : Truth Table for Motor Direction</vt:lpstr>
      <vt:lpstr>L293D : Connection for Dual Motor</vt:lpstr>
      <vt:lpstr>PIC: ADC </vt:lpstr>
      <vt:lpstr>PIC: Converting ADC to Temperature</vt:lpstr>
      <vt:lpstr>PIC: Converting ADC to Temperature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35</cp:revision>
  <dcterms:created xsi:type="dcterms:W3CDTF">2021-03-09T15:35:42Z</dcterms:created>
  <dcterms:modified xsi:type="dcterms:W3CDTF">2025-11-21T13:34:53Z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