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63" r:id="rId4"/>
    <p:sldId id="266" r:id="rId5"/>
    <p:sldId id="272" r:id="rId6"/>
    <p:sldId id="273" r:id="rId7"/>
    <p:sldId id="275" r:id="rId8"/>
    <p:sldId id="267" r:id="rId9"/>
    <p:sldId id="269" r:id="rId10"/>
    <p:sldId id="270" r:id="rId11"/>
    <p:sldId id="271" r:id="rId12"/>
    <p:sldId id="276" r:id="rId13"/>
    <p:sldId id="27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D09F85-AE3F-434D-9A5D-E422DE152316}" v="78" dt="2026-08-06T22:19:20.3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F617D-1243-96F2-0032-2288BBD09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BB5F54-B04A-36A2-1C44-BD412EF667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B5841C-2CEE-7FC4-0587-BB631FC76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E08DC-316D-988D-AEE9-E0107FA48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9BAAA-9FE5-E04E-F965-EC0A45347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81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73190-5CF7-3370-FBCB-53F983FA1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7B1B1-D546-8E40-616A-C6B0F7C13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8B009-6EB9-A9AD-D517-35A988621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DBFFB-7394-A70F-D7E6-3518A864E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DE778-CCAB-51FB-DFCE-657B7BDB8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65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68EF6-5425-3F19-98A1-F40B84DFE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82CB8F-33A1-DF2A-FACE-EA0A17B25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E60499-2913-2415-F2F2-38158F9F3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5172F-7513-4C81-C622-B3387A8FA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765693-0E0B-AEFE-28BD-BDB433021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937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05ABB-86C0-E573-DAAF-9AEBF75DB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DBA77-5188-03FA-6A0F-C022FBEEF2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0D908A-62CD-8F3E-D2B2-0E4FD04E6F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5FC4C-29DE-D693-7C12-359908AB8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DB0FD0-391C-D850-0500-72BDB08D6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0E71AF-51D9-7A4F-00D0-6D0C88A0C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85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8E92F-DAB2-9412-B69E-286822F6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20C11C-2307-957F-4BDB-BDD04694E3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704F4E-A2F8-1457-6666-10B6E3CCD3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918D0F-C623-07C1-7251-4DBF0D9247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5D2B48-0118-69BF-F9F5-16A05AA821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B04165-520D-7CA8-80F0-DD0457140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54D890-9178-1244-F0FA-269E2B37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DD3FDF-4137-16EC-513B-A64F776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548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0227E-C741-FB06-B00B-D62EA179F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A13B58-C3C9-E53F-8DAE-8A0F72687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3C9116-198A-6538-EBA9-B88E29AD3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3A0C06-60C7-6A70-9D4B-AE5C008E4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323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CE09B2-7559-712F-372B-3C227C274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DA4CF8-F8BB-960C-25E8-95096825D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B9A2FA-426A-E131-4F84-480B85E62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41044-F919-0791-A845-A810005CB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99BA8-1D8C-6C46-FEF6-344C552CE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CA1936-AC80-8FA6-0E00-90026AE000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77D7B5-8906-C3A0-8C14-4602CC357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42F927-546B-5BED-EC2C-990602CEF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0CF851-9615-D34C-C33E-0E0F3D421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258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26954-8B3C-2F9B-8824-4F95D044B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751E1-AA9E-3E4D-F235-B9D58A90CE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FCE863-DD9C-8CAF-E73F-7488315758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4BF1EC-BAF7-EC10-301B-C66912E80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E81D68-8666-6A17-24D4-15526059D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347A9C-D771-7705-8A42-50060E4B2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81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73543-F078-061E-EC1E-473D227EE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A382FB-A44D-DA39-4C0A-C24C99942C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A9219-D1B4-DD07-6313-F01B7E8D1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8C1DE2-1424-982E-BCB5-79524878C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E6B7D9-3E82-0702-799B-E7A5E54A9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501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302C34-06E5-54D9-C4FB-074A7C73A2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E9A7AD-8696-D92F-4AA1-6EE60A9C6D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F6FE1-FEB6-CDA1-85E3-E2664776A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74491-F613-7ACF-4244-31687C757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85A9A-983C-06D6-E438-3C554073B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4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672CF4-9214-E793-38DD-5BA9B2F3F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4077C2-7B38-0176-8A8C-3980104AEA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2FB2A-0F2B-330F-E5C3-8AFECBBBD6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F5FC51-32F6-4F38-B05A-E0CF35997B21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942A8-ED8C-BAC7-3728-D49C383A94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9480-F29F-08B4-3FE1-31C42A11C6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3BFD5B-F87D-4459-A07D-C92839D41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139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5D321-95BD-041F-92D0-D6CC811A2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2885"/>
            <a:ext cx="10515600" cy="560161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800" b="1" dirty="0"/>
            </a:br>
            <a:br>
              <a:rPr lang="en-GB" sz="2800" b="1" dirty="0"/>
            </a:br>
            <a:r>
              <a:rPr lang="en-GB" sz="3100" b="1" dirty="0"/>
              <a:t>Enterprise and Entrepreneurship</a:t>
            </a:r>
            <a:br>
              <a:rPr lang="en-GB" sz="3100" b="1" dirty="0"/>
            </a:br>
            <a:br>
              <a:rPr lang="en-GB" sz="3100" b="1" dirty="0"/>
            </a:br>
            <a:endParaRPr lang="en-GB" sz="31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B4B04-D9FD-86B0-CDD5-B0C20F698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171" y="1796143"/>
            <a:ext cx="10515600" cy="449580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br>
              <a:rPr lang="en-GB" dirty="0"/>
            </a:br>
            <a:r>
              <a:rPr lang="en-GB" b="1" dirty="0"/>
              <a:t>Business Plan and Introduction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Programme of Study:</a:t>
            </a:r>
            <a:r>
              <a:rPr lang="en-GB" dirty="0"/>
              <a:t> Certificate in Higher Education Business Skills for the Workplace</a:t>
            </a:r>
            <a:br>
              <a:rPr lang="en-GB" dirty="0"/>
            </a:br>
            <a:r>
              <a:rPr lang="en-GB" b="1" dirty="0"/>
              <a:t>Module Name and Code:</a:t>
            </a:r>
            <a:r>
              <a:rPr lang="en-GB" dirty="0"/>
              <a:t> Enterprise and Entrepreneurship LCLM4006</a:t>
            </a:r>
            <a:br>
              <a:rPr lang="en-GB" dirty="0"/>
            </a:br>
            <a:r>
              <a:rPr lang="en-GB" b="1" dirty="0"/>
              <a:t>Assignment Title:</a:t>
            </a:r>
            <a:r>
              <a:rPr lang="en-GB" dirty="0"/>
              <a:t> Business Plan for Community Care</a:t>
            </a:r>
            <a:br>
              <a:rPr lang="en-GB" dirty="0"/>
            </a:br>
            <a:r>
              <a:rPr lang="en-GB" b="1" dirty="0"/>
              <a:t>Lecturer’s Name:</a:t>
            </a:r>
            <a:r>
              <a:rPr lang="en-GB" dirty="0"/>
              <a:t> Dr Charles </a:t>
            </a:r>
            <a:r>
              <a:rPr lang="en-GB" dirty="0" err="1"/>
              <a:t>Oham</a:t>
            </a:r>
            <a:br>
              <a:rPr lang="en-GB" dirty="0"/>
            </a:br>
            <a:r>
              <a:rPr lang="en-GB" b="1" dirty="0"/>
              <a:t>Business Name:</a:t>
            </a:r>
            <a:r>
              <a:rPr lang="en-GB" dirty="0"/>
              <a:t> Community Care</a:t>
            </a:r>
            <a:br>
              <a:rPr lang="en-GB" dirty="0"/>
            </a:br>
            <a:r>
              <a:rPr lang="en-GB" b="1" dirty="0"/>
              <a:t>Location:</a:t>
            </a:r>
            <a:r>
              <a:rPr lang="en-GB" dirty="0"/>
              <a:t> London Borough of Newham</a:t>
            </a:r>
          </a:p>
        </p:txBody>
      </p:sp>
    </p:spTree>
    <p:extLst>
      <p:ext uri="{BB962C8B-B14F-4D97-AF65-F5344CB8AC3E}">
        <p14:creationId xmlns:p14="http://schemas.microsoft.com/office/powerpoint/2010/main" val="1340380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298FE43-C1D5-DC6E-3D6B-4A40E693E5DA}"/>
              </a:ext>
            </a:extLst>
          </p:cNvPr>
          <p:cNvSpPr txBox="1"/>
          <p:nvPr/>
        </p:nvSpPr>
        <p:spPr>
          <a:xfrm>
            <a:off x="2079171" y="1443841"/>
            <a:ext cx="84582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Table of Contents</a:t>
            </a:r>
          </a:p>
          <a:p>
            <a:br>
              <a:rPr lang="en-GB" sz="2800" dirty="0"/>
            </a:br>
            <a:r>
              <a:rPr lang="en-GB" sz="2200" dirty="0"/>
              <a:t>Overview of the Business Idea</a:t>
            </a:r>
            <a:br>
              <a:rPr lang="en-GB" sz="2200" dirty="0"/>
            </a:br>
            <a:r>
              <a:rPr lang="en-GB" sz="2200" dirty="0"/>
              <a:t>Organisational Structure</a:t>
            </a:r>
            <a:br>
              <a:rPr lang="en-GB" sz="2200" dirty="0"/>
            </a:br>
            <a:r>
              <a:rPr lang="en-GB" sz="2200" dirty="0"/>
              <a:t>Market Research</a:t>
            </a:r>
            <a:br>
              <a:rPr lang="en-GB" sz="2200" dirty="0"/>
            </a:br>
            <a:r>
              <a:rPr lang="en-GB" sz="2200" dirty="0"/>
              <a:t>Marketing Communications</a:t>
            </a:r>
            <a:br>
              <a:rPr lang="en-GB" sz="2200" dirty="0"/>
            </a:br>
            <a:r>
              <a:rPr lang="en-GB" sz="2200" dirty="0"/>
              <a:t>Financials</a:t>
            </a:r>
            <a:br>
              <a:rPr lang="en-GB" sz="2200" dirty="0"/>
            </a:br>
            <a:r>
              <a:rPr lang="en-GB" sz="2200" dirty="0"/>
              <a:t>Conclusion</a:t>
            </a:r>
            <a:br>
              <a:rPr lang="en-GB" sz="2200" dirty="0"/>
            </a:br>
            <a:r>
              <a:rPr lang="en-GB" sz="22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080928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AA5D07F-FC64-A1C6-BB9F-0DF67705661A}"/>
              </a:ext>
            </a:extLst>
          </p:cNvPr>
          <p:cNvSpPr txBox="1"/>
          <p:nvPr/>
        </p:nvSpPr>
        <p:spPr>
          <a:xfrm>
            <a:off x="2149929" y="968829"/>
            <a:ext cx="7892142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Community Care will be a London-based care agency operating mainly in the London borough of Newham.</a:t>
            </a:r>
            <a:br>
              <a:rPr lang="en-GB" sz="2200" dirty="0"/>
            </a:br>
            <a:r>
              <a:rPr lang="en-GB" sz="2200" dirty="0"/>
              <a:t>Its main objective is to support elderly people and people with disabilities, especially those recovering from hospital and those who need care in their own homes.</a:t>
            </a:r>
            <a:br>
              <a:rPr lang="en-GB" sz="2200" dirty="0"/>
            </a:br>
            <a:r>
              <a:rPr lang="en-GB" sz="2200" dirty="0"/>
              <a:t>Services will include: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200" dirty="0"/>
              <a:t>Regulated personal Care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200" dirty="0"/>
              <a:t>Meal preparation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200" dirty="0"/>
              <a:t>Medication Assistance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200" dirty="0"/>
              <a:t>Companionship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200" dirty="0"/>
              <a:t>And other domiciliary support</a:t>
            </a:r>
          </a:p>
          <a:p>
            <a:r>
              <a:rPr lang="en-GB" sz="2200" dirty="0"/>
              <a:t>An ageing population supports this business, as does a growing preference for home care.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3602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247364-5545-AC74-228B-0669D680899D}"/>
              </a:ext>
            </a:extLst>
          </p:cNvPr>
          <p:cNvSpPr txBox="1"/>
          <p:nvPr/>
        </p:nvSpPr>
        <p:spPr>
          <a:xfrm>
            <a:off x="370113" y="210816"/>
            <a:ext cx="11571516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I chose a Private Limited Company for the following reasons: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200" dirty="0"/>
              <a:t>Shareholders and the company are different entities, meaning personal assets are shielded from the company's debts and liabilities.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200" dirty="0"/>
              <a:t>Access to funding: A limited company attracts investors by selling shares, which helps expand the business through increased investment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200" dirty="0"/>
              <a:t>Profit Management; Limited companies allow the business to reinvest profits rather than taking all earnings as personal income.</a:t>
            </a:r>
          </a:p>
        </p:txBody>
      </p:sp>
      <p:pic>
        <p:nvPicPr>
          <p:cNvPr id="5" name="Graphic 1">
            <a:extLst>
              <a:ext uri="{FF2B5EF4-FFF2-40B4-BE49-F238E27FC236}">
                <a16:creationId xmlns:a16="http://schemas.microsoft.com/office/drawing/2014/main" id="{5849133D-07D8-EFF0-2B19-E7482C4446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8086" y="3009529"/>
            <a:ext cx="11016343" cy="3637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9A4A44-964D-8183-2812-0155DCF7700C}"/>
              </a:ext>
            </a:extLst>
          </p:cNvPr>
          <p:cNvSpPr txBox="1"/>
          <p:nvPr/>
        </p:nvSpPr>
        <p:spPr>
          <a:xfrm>
            <a:off x="370113" y="2578641"/>
            <a:ext cx="410391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Organisational Structure</a:t>
            </a:r>
          </a:p>
        </p:txBody>
      </p:sp>
    </p:spTree>
    <p:extLst>
      <p:ext uri="{BB962C8B-B14F-4D97-AF65-F5344CB8AC3E}">
        <p14:creationId xmlns:p14="http://schemas.microsoft.com/office/powerpoint/2010/main" val="1464357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CA139D7D-4F11-F2EC-0C7A-9A39CB6F4217}"/>
              </a:ext>
            </a:extLst>
          </p:cNvPr>
          <p:cNvSpPr txBox="1"/>
          <p:nvPr/>
        </p:nvSpPr>
        <p:spPr>
          <a:xfrm>
            <a:off x="615242" y="566057"/>
            <a:ext cx="226953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/>
              <a:t>PESTEL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DBF26C-3F2E-9199-CC32-1C47F832BEF1}"/>
              </a:ext>
            </a:extLst>
          </p:cNvPr>
          <p:cNvSpPr txBox="1"/>
          <p:nvPr/>
        </p:nvSpPr>
        <p:spPr>
          <a:xfrm>
            <a:off x="718457" y="996944"/>
            <a:ext cx="11081657" cy="48688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Political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Underfunding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the NHS and LA causes unfair distribution of funds to service users; as a result, private clients have closed the gap.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Staf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 shortage 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due to immigration restrictions limits recruitment by the NHS and LA, which rely on agencies.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Economy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Inflation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wages, high cost of living means profit margin reduction. Mitigation: join buying consortia, partner with other care providers.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Structure squeeze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by large organisation who fixes the price; agencies can’t increase price. To close the gap, private clients.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Demographic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shift and complex needs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; as a result, a growing number of older people and complex needs creates demand for care.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Changing family structure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decline of informal care has created demand for formal care.</a:t>
            </a:r>
          </a:p>
        </p:txBody>
      </p:sp>
    </p:spTree>
    <p:extLst>
      <p:ext uri="{BB962C8B-B14F-4D97-AF65-F5344CB8AC3E}">
        <p14:creationId xmlns:p14="http://schemas.microsoft.com/office/powerpoint/2010/main" val="3349126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8AC5228-90CC-B2FC-5AD5-9695E2C44544}"/>
              </a:ext>
            </a:extLst>
          </p:cNvPr>
          <p:cNvSpPr txBox="1"/>
          <p:nvPr/>
        </p:nvSpPr>
        <p:spPr>
          <a:xfrm>
            <a:off x="707571" y="968829"/>
            <a:ext cx="10493829" cy="48688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Technological: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electronic care plan, medication record, rota software, family updates ease communication and reduce duplication of paperwork.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Remote care delivery: virtual consultation reduces the need for physical visits.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Environmental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Waste Reduction 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through paperless records and gradual use of hybrid cars.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Extreme weather and climate change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heat wave hostile to older people, forcing agencies to implement cooling protocol systems.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Legal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Workplace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safety standards like PPE observations and training for challenging behaviours toward clients.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procurement and tendering laws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bidding procedure must be followed and accreditation from CQC. </a:t>
            </a:r>
          </a:p>
        </p:txBody>
      </p:sp>
    </p:spTree>
    <p:extLst>
      <p:ext uri="{BB962C8B-B14F-4D97-AF65-F5344CB8AC3E}">
        <p14:creationId xmlns:p14="http://schemas.microsoft.com/office/powerpoint/2010/main" val="2519934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B4910D-B6F7-67B4-0EF7-5A293FB0CDCB}"/>
              </a:ext>
            </a:extLst>
          </p:cNvPr>
          <p:cNvSpPr txBox="1"/>
          <p:nvPr/>
        </p:nvSpPr>
        <p:spPr>
          <a:xfrm>
            <a:off x="642257" y="405095"/>
            <a:ext cx="10907486" cy="30239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Marketing Strategies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Target Analysis – Vulnerable people and an increasing ageing population, </a:t>
            </a:r>
            <a:b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(Primary customer segments) include clients under the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22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Private Pensioners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USPs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Diverse workforce (multi-lingual, culturally aware due to diversity of borough) Specialised training such as Dementia and Alzheimer's</a:t>
            </a:r>
          </a:p>
          <a:p>
            <a:pPr>
              <a:buNone/>
            </a:pPr>
            <a:r>
              <a:rPr lang="en-GB" sz="2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Marketing will focus on healthcare referrals, community partnerships, and online presence via social media and search-engine visibility </a:t>
            </a:r>
            <a:endParaRPr lang="en-GB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94E167-AA82-637B-0D58-9D30FF394951}"/>
              </a:ext>
            </a:extLst>
          </p:cNvPr>
          <p:cNvSpPr txBox="1"/>
          <p:nvPr/>
        </p:nvSpPr>
        <p:spPr>
          <a:xfrm>
            <a:off x="642256" y="3848235"/>
            <a:ext cx="10319657" cy="1733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Funding Required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Total amount of funding sought: £22.576</a:t>
            </a:r>
            <a:b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following tables illustrate the breakdown and allocation of funds, the monthly financial forecast progression and Community Care Agency’s breakeven analysis</a:t>
            </a:r>
          </a:p>
        </p:txBody>
      </p:sp>
    </p:spTree>
    <p:extLst>
      <p:ext uri="{BB962C8B-B14F-4D97-AF65-F5344CB8AC3E}">
        <p14:creationId xmlns:p14="http://schemas.microsoft.com/office/powerpoint/2010/main" val="71666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9332189-FDD6-4ACF-B0E8-82E2072E27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395840"/>
              </p:ext>
            </p:extLst>
          </p:nvPr>
        </p:nvGraphicFramePr>
        <p:xfrm>
          <a:off x="956734" y="830647"/>
          <a:ext cx="10515600" cy="57111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238953390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188166911"/>
                    </a:ext>
                  </a:extLst>
                </a:gridCol>
              </a:tblGrid>
              <a:tr h="347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Expense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Estimated Cost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53537709"/>
                  </a:ext>
                </a:extLst>
              </a:tr>
              <a:tr h="698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CQC registration and compliance preparation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2,500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25665982"/>
                  </a:ext>
                </a:extLst>
              </a:tr>
              <a:tr h="347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Office rent and deposit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67745246"/>
                  </a:ext>
                </a:extLst>
              </a:tr>
              <a:tr h="347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Insurance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800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41690478"/>
                  </a:ext>
                </a:extLst>
              </a:tr>
              <a:tr h="698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IT equipment and care management software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2,500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39851763"/>
                  </a:ext>
                </a:extLst>
              </a:tr>
              <a:tr h="347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Website development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1,000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65842046"/>
                  </a:ext>
                </a:extLst>
              </a:tr>
              <a:tr h="347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Initial marketing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1,500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53078338"/>
                  </a:ext>
                </a:extLst>
              </a:tr>
              <a:tr h="698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Recruitment, advertising and enhanced DBS checks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3,000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85402501"/>
                  </a:ext>
                </a:extLst>
              </a:tr>
              <a:tr h="698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Staff uniforms and care equipment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2,000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97893319"/>
                  </a:ext>
                </a:extLst>
              </a:tr>
              <a:tr h="264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Office furniture and equipment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2,000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07225765"/>
                  </a:ext>
                </a:extLst>
              </a:tr>
              <a:tr h="347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dirty="0">
                          <a:effectLst/>
                        </a:rPr>
                        <a:t>Total Start-up Funding Required</a:t>
                      </a:r>
                      <a:endParaRPr lang="en-GB" sz="2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18,500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1108042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DDA33F6-937A-7E8A-5BB8-58E11A22DA03}"/>
              </a:ext>
            </a:extLst>
          </p:cNvPr>
          <p:cNvSpPr txBox="1"/>
          <p:nvPr/>
        </p:nvSpPr>
        <p:spPr>
          <a:xfrm>
            <a:off x="3331029" y="225847"/>
            <a:ext cx="6096000" cy="4624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Table 1. Estimated First-Month Start-up Costs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369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292DBE7-9E30-9274-D77C-5EB7FB114E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1853883"/>
              </p:ext>
            </p:extLst>
          </p:nvPr>
        </p:nvGraphicFramePr>
        <p:xfrm>
          <a:off x="1077684" y="1621767"/>
          <a:ext cx="10515603" cy="44306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76601">
                  <a:extLst>
                    <a:ext uri="{9D8B030D-6E8A-4147-A177-3AD203B41FA5}">
                      <a16:colId xmlns:a16="http://schemas.microsoft.com/office/drawing/2014/main" val="3569262066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95586202"/>
                    </a:ext>
                  </a:extLst>
                </a:gridCol>
                <a:gridCol w="1197429">
                  <a:extLst>
                    <a:ext uri="{9D8B030D-6E8A-4147-A177-3AD203B41FA5}">
                      <a16:colId xmlns:a16="http://schemas.microsoft.com/office/drawing/2014/main" val="1811583346"/>
                    </a:ext>
                  </a:extLst>
                </a:gridCol>
                <a:gridCol w="1197428">
                  <a:extLst>
                    <a:ext uri="{9D8B030D-6E8A-4147-A177-3AD203B41FA5}">
                      <a16:colId xmlns:a16="http://schemas.microsoft.com/office/drawing/2014/main" val="3898712258"/>
                    </a:ext>
                  </a:extLst>
                </a:gridCol>
                <a:gridCol w="1208315">
                  <a:extLst>
                    <a:ext uri="{9D8B030D-6E8A-4147-A177-3AD203B41FA5}">
                      <a16:colId xmlns:a16="http://schemas.microsoft.com/office/drawing/2014/main" val="1675979000"/>
                    </a:ext>
                  </a:extLst>
                </a:gridCol>
                <a:gridCol w="979714">
                  <a:extLst>
                    <a:ext uri="{9D8B030D-6E8A-4147-A177-3AD203B41FA5}">
                      <a16:colId xmlns:a16="http://schemas.microsoft.com/office/drawing/2014/main" val="46656698"/>
                    </a:ext>
                  </a:extLst>
                </a:gridCol>
                <a:gridCol w="1132116">
                  <a:extLst>
                    <a:ext uri="{9D8B030D-6E8A-4147-A177-3AD203B41FA5}">
                      <a16:colId xmlns:a16="http://schemas.microsoft.com/office/drawing/2014/main" val="2371975154"/>
                    </a:ext>
                  </a:extLst>
                </a:gridCol>
              </a:tblGrid>
              <a:tr h="4362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Fixed Cost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M1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M2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M3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M4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M5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M6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88113026"/>
                  </a:ext>
                </a:extLst>
              </a:tr>
              <a:tr h="4362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Office Rent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3891863"/>
                  </a:ext>
                </a:extLst>
              </a:tr>
              <a:tr h="895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Care Management Software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300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42200994"/>
                  </a:ext>
                </a:extLst>
              </a:tr>
              <a:tr h="895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Telephone &amp; Internet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9252677"/>
                  </a:ext>
                </a:extLst>
              </a:tr>
              <a:tr h="4362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Utilities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7293677"/>
                  </a:ext>
                </a:extLst>
              </a:tr>
              <a:tr h="8952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Insurance (Monthly Equivalent)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67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67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67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67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67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67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9176746"/>
                  </a:ext>
                </a:extLst>
              </a:tr>
              <a:tr h="4362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Total Fixed Costs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1,867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1,867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1,867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1,867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1,867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1,867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735524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8525EAC-54F7-B81A-3BE7-11B706E3F4FA}"/>
              </a:ext>
            </a:extLst>
          </p:cNvPr>
          <p:cNvSpPr txBox="1"/>
          <p:nvPr/>
        </p:nvSpPr>
        <p:spPr>
          <a:xfrm>
            <a:off x="1077684" y="805542"/>
            <a:ext cx="2068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Fixed Costs</a:t>
            </a:r>
          </a:p>
        </p:txBody>
      </p:sp>
    </p:spTree>
    <p:extLst>
      <p:ext uri="{BB962C8B-B14F-4D97-AF65-F5344CB8AC3E}">
        <p14:creationId xmlns:p14="http://schemas.microsoft.com/office/powerpoint/2010/main" val="2770402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2A7C9BD-6B8D-3329-36BF-A37ED55108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670758"/>
              </p:ext>
            </p:extLst>
          </p:nvPr>
        </p:nvGraphicFramePr>
        <p:xfrm>
          <a:off x="838198" y="1099457"/>
          <a:ext cx="10515603" cy="54758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60917">
                  <a:extLst>
                    <a:ext uri="{9D8B030D-6E8A-4147-A177-3AD203B41FA5}">
                      <a16:colId xmlns:a16="http://schemas.microsoft.com/office/drawing/2014/main" val="22275182"/>
                    </a:ext>
                  </a:extLst>
                </a:gridCol>
                <a:gridCol w="1404257">
                  <a:extLst>
                    <a:ext uri="{9D8B030D-6E8A-4147-A177-3AD203B41FA5}">
                      <a16:colId xmlns:a16="http://schemas.microsoft.com/office/drawing/2014/main" val="475379035"/>
                    </a:ext>
                  </a:extLst>
                </a:gridCol>
                <a:gridCol w="1273628">
                  <a:extLst>
                    <a:ext uri="{9D8B030D-6E8A-4147-A177-3AD203B41FA5}">
                      <a16:colId xmlns:a16="http://schemas.microsoft.com/office/drawing/2014/main" val="987728811"/>
                    </a:ext>
                  </a:extLst>
                </a:gridCol>
                <a:gridCol w="1328058">
                  <a:extLst>
                    <a:ext uri="{9D8B030D-6E8A-4147-A177-3AD203B41FA5}">
                      <a16:colId xmlns:a16="http://schemas.microsoft.com/office/drawing/2014/main" val="2604683901"/>
                    </a:ext>
                  </a:extLst>
                </a:gridCol>
                <a:gridCol w="1338942">
                  <a:extLst>
                    <a:ext uri="{9D8B030D-6E8A-4147-A177-3AD203B41FA5}">
                      <a16:colId xmlns:a16="http://schemas.microsoft.com/office/drawing/2014/main" val="3988158636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1426503583"/>
                    </a:ext>
                  </a:extLst>
                </a:gridCol>
                <a:gridCol w="1066801">
                  <a:extLst>
                    <a:ext uri="{9D8B030D-6E8A-4147-A177-3AD203B41FA5}">
                      <a16:colId xmlns:a16="http://schemas.microsoft.com/office/drawing/2014/main" val="450904703"/>
                    </a:ext>
                  </a:extLst>
                </a:gridCol>
              </a:tblGrid>
              <a:tr h="576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Variable Cost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M1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M2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M3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M4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M5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M6 (£)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39476347"/>
                  </a:ext>
                </a:extLst>
              </a:tr>
              <a:tr h="576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Care Staff Wages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3,500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5,500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8,000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10,500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12,500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14,500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31630149"/>
                  </a:ext>
                </a:extLst>
              </a:tr>
              <a:tr h="864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Recruitment &amp; Advertising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800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600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400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98557496"/>
                  </a:ext>
                </a:extLst>
              </a:tr>
              <a:tr h="576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Fuel &amp; Travel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500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700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900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1,100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1,500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6491254"/>
                  </a:ext>
                </a:extLst>
              </a:tr>
              <a:tr h="576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Consumables/PPE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250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450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550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650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750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88934645"/>
                  </a:ext>
                </a:extLst>
              </a:tr>
              <a:tr h="864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Office &amp; Cleaning Supplies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150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175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225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275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36170776"/>
                  </a:ext>
                </a:extLst>
              </a:tr>
              <a:tr h="576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Staff Training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300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200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200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 dirty="0">
                          <a:effectLst/>
                        </a:rPr>
                        <a:t>250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82654182"/>
                  </a:ext>
                </a:extLst>
              </a:tr>
              <a:tr h="864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00">
                          <a:effectLst/>
                        </a:rPr>
                        <a:t>Total Variable Costs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dirty="0">
                          <a:effectLst/>
                        </a:rPr>
                        <a:t>5,500</a:t>
                      </a:r>
                      <a:endParaRPr lang="en-GB" sz="2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dirty="0">
                          <a:effectLst/>
                        </a:rPr>
                        <a:t>7,525</a:t>
                      </a:r>
                      <a:endParaRPr lang="en-GB" sz="2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dirty="0">
                          <a:effectLst/>
                        </a:rPr>
                        <a:t>10,150</a:t>
                      </a:r>
                      <a:endParaRPr lang="en-GB" sz="2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dirty="0">
                          <a:effectLst/>
                        </a:rPr>
                        <a:t>12,875</a:t>
                      </a:r>
                      <a:endParaRPr lang="en-GB" sz="2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dirty="0">
                          <a:effectLst/>
                        </a:rPr>
                        <a:t>15,250</a:t>
                      </a:r>
                      <a:endParaRPr lang="en-GB" sz="2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dirty="0">
                          <a:effectLst/>
                        </a:rPr>
                        <a:t>17,575</a:t>
                      </a:r>
                      <a:endParaRPr lang="en-GB" sz="2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5963769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2E67C66-A58E-1F14-055C-2C2539285E89}"/>
              </a:ext>
            </a:extLst>
          </p:cNvPr>
          <p:cNvSpPr txBox="1"/>
          <p:nvPr/>
        </p:nvSpPr>
        <p:spPr>
          <a:xfrm>
            <a:off x="838198" y="565275"/>
            <a:ext cx="30588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Variable Costs</a:t>
            </a:r>
          </a:p>
        </p:txBody>
      </p:sp>
    </p:spTree>
    <p:extLst>
      <p:ext uri="{BB962C8B-B14F-4D97-AF65-F5344CB8AC3E}">
        <p14:creationId xmlns:p14="http://schemas.microsoft.com/office/powerpoint/2010/main" val="2336317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A7F8A815-CAA6-EFF5-5C71-A4113525D6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7574908"/>
              </p:ext>
            </p:extLst>
          </p:nvPr>
        </p:nvGraphicFramePr>
        <p:xfrm>
          <a:off x="631372" y="247083"/>
          <a:ext cx="10733313" cy="63638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9742847" imgH="4678778" progId="Word.Document.12">
                  <p:embed/>
                </p:oleObj>
              </mc:Choice>
              <mc:Fallback>
                <p:oleObj name="Document" r:id="rId2" imgW="9742847" imgH="4678778" progId="Word.Documen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A7F8A815-CAA6-EFF5-5C71-A4113525D6C7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31372" y="247083"/>
                        <a:ext cx="10733313" cy="636383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42189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847756-27DD-6EE8-9DA2-93814978A938}"/>
              </a:ext>
            </a:extLst>
          </p:cNvPr>
          <p:cNvSpPr txBox="1"/>
          <p:nvPr/>
        </p:nvSpPr>
        <p:spPr>
          <a:xfrm>
            <a:off x="555171" y="949772"/>
            <a:ext cx="10842172" cy="29011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Conclusion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Community Care can meet rising demand for quality home care in Newham. An ageing population, </a:t>
            </a:r>
            <a:r>
              <a:rPr lang="en-GB" sz="22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growing preference for home care, plus 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stretched health and social care services create strong conditions for growth and viability. With funding, a clear marketing plan, and a focus on person‑centred care, the business can build a trusted local reputation. Long‑term success will rely on accreditation, governance, </a:t>
            </a:r>
            <a:r>
              <a:rPr lang="en-GB" sz="22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main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taining care standards and financial efficiency.</a:t>
            </a:r>
          </a:p>
        </p:txBody>
      </p:sp>
    </p:spTree>
    <p:extLst>
      <p:ext uri="{BB962C8B-B14F-4D97-AF65-F5344CB8AC3E}">
        <p14:creationId xmlns:p14="http://schemas.microsoft.com/office/powerpoint/2010/main" val="242819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F6ADA65-5AFB-D80A-3F94-E6511AC2D516}"/>
              </a:ext>
            </a:extLst>
          </p:cNvPr>
          <p:cNvSpPr txBox="1"/>
          <p:nvPr/>
        </p:nvSpPr>
        <p:spPr>
          <a:xfrm>
            <a:off x="397128" y="768344"/>
            <a:ext cx="1165335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Burns, P. (2022) </a:t>
            </a:r>
            <a:r>
              <a:rPr lang="en-GB" sz="2200" i="1" dirty="0"/>
              <a:t>Entrepreneurship and small business: start-up, growth and maturity</a:t>
            </a:r>
            <a:r>
              <a:rPr lang="en-GB" sz="2200" dirty="0"/>
              <a:t>. 5th </a:t>
            </a:r>
            <a:r>
              <a:rPr lang="en-GB" sz="2200" dirty="0" err="1"/>
              <a:t>edn</a:t>
            </a:r>
            <a:r>
              <a:rPr lang="en-GB" sz="2200" dirty="0"/>
              <a:t>. London: Bloomsbury Publishing.</a:t>
            </a:r>
          </a:p>
          <a:p>
            <a:r>
              <a:rPr lang="en-GB" sz="2200" dirty="0"/>
              <a:t>Care Quality Commission (2026) </a:t>
            </a:r>
            <a:r>
              <a:rPr lang="en-GB" sz="2200" i="1" dirty="0"/>
              <a:t>Register as a provider</a:t>
            </a:r>
            <a:r>
              <a:rPr lang="en-GB" sz="2200" dirty="0"/>
              <a:t>. Available at: https://www.cqc.org.uk/guidance-providers/registration/register-provider (Accessed: 14 July 2026).</a:t>
            </a:r>
          </a:p>
          <a:p>
            <a:r>
              <a:rPr lang="en-GB" sz="2200" dirty="0"/>
              <a:t>Healey, J., Davey, V., Liddle, J., O’Rourke, G., Hanratty, B. and Beresford, B. (2024) ‘UK homecare providers’ views about, and experiences of, digitalisation: A national survey’, </a:t>
            </a:r>
            <a:r>
              <a:rPr lang="en-GB" sz="2200" i="1" dirty="0"/>
              <a:t>Digital Health</a:t>
            </a:r>
            <a:r>
              <a:rPr lang="en-GB" sz="2200" dirty="0"/>
              <a:t>, 10.</a:t>
            </a:r>
          </a:p>
          <a:p>
            <a:r>
              <a:rPr lang="en-GB" sz="2200" dirty="0"/>
              <a:t>Kotler, P. and Armstrong, G. (2021) </a:t>
            </a:r>
            <a:r>
              <a:rPr lang="en-GB" sz="2200" i="1" dirty="0"/>
              <a:t>Principles of marketing</a:t>
            </a:r>
            <a:r>
              <a:rPr lang="en-GB" sz="2200" dirty="0"/>
              <a:t>. 18th </a:t>
            </a:r>
            <a:r>
              <a:rPr lang="en-GB" sz="2200" dirty="0" err="1"/>
              <a:t>edn</a:t>
            </a:r>
            <a:r>
              <a:rPr lang="en-GB" sz="2200" dirty="0"/>
              <a:t>. Harlow: Pearson.</a:t>
            </a:r>
          </a:p>
          <a:p>
            <a:r>
              <a:rPr lang="en-GB" sz="2200" dirty="0"/>
              <a:t>Leverton, M. et al. (2021) ‘“You can’t just put somebody in a situation with no armour”: An ethnographic exploration of the training and support needs of homecare workers caring for people living with dementia’, </a:t>
            </a:r>
            <a:r>
              <a:rPr lang="en-GB" sz="2200" i="1" dirty="0"/>
              <a:t>Dementia</a:t>
            </a:r>
            <a:r>
              <a:rPr lang="en-GB" sz="2200" dirty="0"/>
              <a:t>, 20(8), pp. 2982–3005.</a:t>
            </a:r>
          </a:p>
          <a:p>
            <a:r>
              <a:rPr lang="en-GB" sz="2200" dirty="0"/>
              <a:t>Office for National Statistics (2026) </a:t>
            </a:r>
            <a:r>
              <a:rPr lang="en-GB" sz="2200" i="1" dirty="0"/>
              <a:t>National population projections: 2024-based</a:t>
            </a:r>
            <a:r>
              <a:rPr lang="en-GB" sz="2200" dirty="0"/>
              <a:t>. Available at: https://www.ons.gov.uk/peoplepopulationandcommunity/populationandmigration/populationprojections (Accessed: 14 July 2026).</a:t>
            </a:r>
          </a:p>
          <a:p>
            <a:r>
              <a:rPr lang="en-GB" sz="2200" dirty="0"/>
              <a:t>Skills for Care (2025) </a:t>
            </a:r>
            <a:r>
              <a:rPr lang="en-GB" sz="2200" i="1" dirty="0"/>
              <a:t>The state of the adult social care sector and workforce in England 2025: executive summary</a:t>
            </a:r>
            <a:r>
              <a:rPr lang="en-GB" sz="2200" dirty="0"/>
              <a:t>. Leeds: Skills for Care.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8568A2-9027-6A23-915B-6D21758E7080}"/>
              </a:ext>
            </a:extLst>
          </p:cNvPr>
          <p:cNvSpPr txBox="1"/>
          <p:nvPr/>
        </p:nvSpPr>
        <p:spPr>
          <a:xfrm>
            <a:off x="397128" y="337457"/>
            <a:ext cx="3167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234427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2940</TotalTime>
  <Words>1133</Words>
  <Application>Microsoft Office PowerPoint</Application>
  <PresentationFormat>Widescreen</PresentationFormat>
  <Paragraphs>177</Paragraphs>
  <Slides>13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Wingdings</vt:lpstr>
      <vt:lpstr>Office Theme</vt:lpstr>
      <vt:lpstr>Document</vt:lpstr>
      <vt:lpstr>  Enterprise and Entrepreneurship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Ephraim Namanya</dc:creator>
  <cp:lastModifiedBy>Ephraim Namanya</cp:lastModifiedBy>
  <cp:revision>2</cp:revision>
  <dcterms:created xsi:type="dcterms:W3CDTF">2026-08-01T15:49:19Z</dcterms:created>
  <dcterms:modified xsi:type="dcterms:W3CDTF">2026-08-07T20:39:42Z</dcterms:modified>
</cp:coreProperties>
</file>