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9"/>
  </p:notesMasterIdLst>
  <p:handoutMasterIdLst>
    <p:handoutMasterId r:id="rId20"/>
  </p:handoutMasterIdLst>
  <p:sldIdLst>
    <p:sldId id="264" r:id="rId5"/>
    <p:sldId id="265" r:id="rId6"/>
    <p:sldId id="266" r:id="rId7"/>
    <p:sldId id="267" r:id="rId8"/>
    <p:sldId id="271" r:id="rId9"/>
    <p:sldId id="273" r:id="rId10"/>
    <p:sldId id="268" r:id="rId11"/>
    <p:sldId id="269" r:id="rId12"/>
    <p:sldId id="270" r:id="rId13"/>
    <p:sldId id="274" r:id="rId14"/>
    <p:sldId id="276" r:id="rId15"/>
    <p:sldId id="277" r:id="rId16"/>
    <p:sldId id="272" r:id="rId17"/>
    <p:sldId id="275" r:id="rId18"/>
  </p:sldIdLst>
  <p:sldSz cx="12188825" cy="6858000"/>
  <p:notesSz cx="6797675" cy="9926638"/>
  <p:defaultTex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9" pos="3839" userDrawn="1">
          <p15:clr>
            <a:srgbClr val="A4A3A4"/>
          </p15:clr>
        </p15:guide>
        <p15:guide id="10" orient="horz" pos="2160" userDrawn="1">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280" autoAdjust="0"/>
  </p:normalViewPr>
  <p:slideViewPr>
    <p:cSldViewPr showGuides="1">
      <p:cViewPr varScale="1">
        <p:scale>
          <a:sx n="60" d="100"/>
          <a:sy n="60" d="100"/>
        </p:scale>
        <p:origin x="40" y="752"/>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1986" y="10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a:solidFill>
                <a:schemeClr val="tx2"/>
              </a:solidFill>
            </a:endParaRPr>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E973C59C-4E16-4A64-A766-34DB213E11B3}" type="datetimeFigureOut">
              <a:rPr lang="en-US">
                <a:solidFill>
                  <a:schemeClr val="tx2"/>
                </a:solidFill>
              </a:rPr>
              <a:t>2/10/2022</a:t>
            </a:fld>
            <a:endParaRPr>
              <a:solidFill>
                <a:schemeClr val="tx2"/>
              </a:solidFill>
            </a:endParaRPr>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a:solidFill>
                <a:schemeClr val="tx2"/>
              </a:solidFill>
            </a:endParaRPr>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CFD77566-CD65-4859-9FA1-43956DC85B8C}" type="slidenum">
              <a:rPr>
                <a:solidFill>
                  <a:schemeClr val="tx2"/>
                </a:solidFill>
              </a:rPr>
              <a:t>‹#›</a:t>
            </a:fld>
            <a:endParaRPr>
              <a:solidFill>
                <a:schemeClr val="tx2"/>
              </a:solidFill>
            </a:endParaRPr>
          </a:p>
        </p:txBody>
      </p:sp>
    </p:spTree>
    <p:extLst>
      <p:ext uri="{BB962C8B-B14F-4D97-AF65-F5344CB8AC3E}">
        <p14:creationId xmlns:p14="http://schemas.microsoft.com/office/powerpoint/2010/main" val="27087983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solidFill>
                  <a:schemeClr val="tx2"/>
                </a:solidFill>
              </a:defRPr>
            </a:lvl1pPr>
          </a:lstStyle>
          <a:p>
            <a:endParaRPr/>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solidFill>
                  <a:schemeClr val="tx2"/>
                </a:solidFill>
              </a:defRPr>
            </a:lvl1pPr>
          </a:lstStyle>
          <a:p>
            <a:fld id="{F95CF31C-F757-429C-A789-86504F04C3BE}" type="datetimeFigureOut">
              <a:rPr lang="en-US"/>
              <a:pPr/>
              <a:t>2/10/2022</a:t>
            </a:fld>
            <a:endParaRPr/>
          </a:p>
        </p:txBody>
      </p:sp>
      <p:sp>
        <p:nvSpPr>
          <p:cNvPr id="4" name="Slide Image Placeholder 3"/>
          <p:cNvSpPr>
            <a:spLocks noGrp="1" noRot="1" noChangeAspect="1"/>
          </p:cNvSpPr>
          <p:nvPr>
            <p:ph type="sldImg" idx="2"/>
          </p:nvPr>
        </p:nvSpPr>
        <p:spPr>
          <a:xfrm>
            <a:off x="92075" y="744538"/>
            <a:ext cx="6613525" cy="37226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solidFill>
                  <a:schemeClr val="tx2"/>
                </a:solidFill>
              </a:defRPr>
            </a:lvl1pPr>
          </a:lstStyle>
          <a:p>
            <a:endParaRPr/>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solidFill>
                  <a:schemeClr val="tx2"/>
                </a:solidFill>
              </a:defRPr>
            </a:lvl1pPr>
          </a:lstStyle>
          <a:p>
            <a:fld id="{B8796F01-7154-41E0-B48B-A6921757531A}" type="slidenum">
              <a:rPr/>
              <a:pPr/>
              <a:t>‹#›</a:t>
            </a:fld>
            <a:endParaRPr/>
          </a:p>
        </p:txBody>
      </p:sp>
    </p:spTree>
    <p:extLst>
      <p:ext uri="{BB962C8B-B14F-4D97-AF65-F5344CB8AC3E}">
        <p14:creationId xmlns:p14="http://schemas.microsoft.com/office/powerpoint/2010/main" val="44077566"/>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2"/>
        </a:solidFill>
        <a:latin typeface="+mn-lt"/>
        <a:ea typeface="+mn-ea"/>
        <a:cs typeface="+mn-cs"/>
      </a:defRPr>
    </a:lvl1pPr>
    <a:lvl2pPr marL="609493" algn="l" defTabSz="1218987" rtl="0" eaLnBrk="1" latinLnBrk="0" hangingPunct="1">
      <a:defRPr sz="1600" kern="1200">
        <a:solidFill>
          <a:schemeClr val="tx2"/>
        </a:solidFill>
        <a:latin typeface="+mn-lt"/>
        <a:ea typeface="+mn-ea"/>
        <a:cs typeface="+mn-cs"/>
      </a:defRPr>
    </a:lvl2pPr>
    <a:lvl3pPr marL="1218987" algn="l" defTabSz="1218987" rtl="0" eaLnBrk="1" latinLnBrk="0" hangingPunct="1">
      <a:defRPr sz="1600" kern="1200">
        <a:solidFill>
          <a:schemeClr val="tx2"/>
        </a:solidFill>
        <a:latin typeface="+mn-lt"/>
        <a:ea typeface="+mn-ea"/>
        <a:cs typeface="+mn-cs"/>
      </a:defRPr>
    </a:lvl3pPr>
    <a:lvl4pPr marL="1828480" algn="l" defTabSz="1218987" rtl="0" eaLnBrk="1" latinLnBrk="0" hangingPunct="1">
      <a:defRPr sz="1600" kern="1200">
        <a:solidFill>
          <a:schemeClr val="tx2"/>
        </a:solidFill>
        <a:latin typeface="+mn-lt"/>
        <a:ea typeface="+mn-ea"/>
        <a:cs typeface="+mn-cs"/>
      </a:defRPr>
    </a:lvl4pPr>
    <a:lvl5pPr marL="2437973" algn="l" defTabSz="1218987" rtl="0" eaLnBrk="1" latinLnBrk="0" hangingPunct="1">
      <a:defRPr sz="1600" kern="1200">
        <a:solidFill>
          <a:schemeClr val="tx2"/>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672383" y="1498601"/>
            <a:ext cx="7008574" cy="3298825"/>
          </a:xfrm>
        </p:spPr>
        <p:txBody>
          <a:bodyPr>
            <a:normAutofit/>
          </a:bodyPr>
          <a:lstStyle>
            <a:lvl1pPr>
              <a:lnSpc>
                <a:spcPct val="90000"/>
              </a:lnSpc>
              <a:defRPr sz="5400" cap="none" baseline="0"/>
            </a:lvl1pPr>
          </a:lstStyle>
          <a:p>
            <a:r>
              <a:rPr lang="en-US"/>
              <a:t>Click to edit Master title style</a:t>
            </a:r>
            <a:endParaRPr/>
          </a:p>
        </p:txBody>
      </p:sp>
      <p:sp>
        <p:nvSpPr>
          <p:cNvPr id="3" name="Subtitle 2"/>
          <p:cNvSpPr>
            <a:spLocks noGrp="1"/>
          </p:cNvSpPr>
          <p:nvPr>
            <p:ph type="subTitle" idx="1"/>
          </p:nvPr>
        </p:nvSpPr>
        <p:spPr>
          <a:xfrm>
            <a:off x="4672383" y="4927600"/>
            <a:ext cx="7008574" cy="1244600"/>
          </a:xfrm>
        </p:spPr>
        <p:txBody>
          <a:bodyPr>
            <a:normAutofit/>
          </a:bodyPr>
          <a:lstStyle>
            <a:lvl1pPr marL="0" indent="0" algn="l">
              <a:spcBef>
                <a:spcPts val="0"/>
              </a:spcBef>
              <a:buNone/>
              <a:defRPr sz="2800" b="0">
                <a:solidFill>
                  <a:schemeClr val="tx1"/>
                </a:solidFill>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32227708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8B5A30F4-0B4E-4E4B-BC36-C30CD13F4E17}" type="datetimeFigureOut">
              <a:rPr lang="en-US"/>
              <a:t>2/10/2022</a:t>
            </a:fld>
            <a:endParaRPr dirty="0"/>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DA60BA0E-20D0-4E7C-B286-26C960A6788F}" type="slidenum">
              <a:rPr/>
              <a:t>‹#›</a:t>
            </a:fld>
            <a:endParaRPr/>
          </a:p>
        </p:txBody>
      </p:sp>
    </p:spTree>
    <p:extLst>
      <p:ext uri="{BB962C8B-B14F-4D97-AF65-F5344CB8AC3E}">
        <p14:creationId xmlns:p14="http://schemas.microsoft.com/office/powerpoint/2010/main" val="1563524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12589" y="4445000"/>
            <a:ext cx="7008574" cy="1930400"/>
          </a:xfrm>
        </p:spPr>
        <p:txBody>
          <a:bodyPr anchor="t">
            <a:normAutofit/>
          </a:bodyPr>
          <a:lstStyle>
            <a:lvl1pPr algn="l">
              <a:defRPr sz="5400" b="0" cap="none" baseline="0"/>
            </a:lvl1pPr>
          </a:lstStyle>
          <a:p>
            <a:r>
              <a:rPr lang="en-US"/>
              <a:t>Click to edit Master title style</a:t>
            </a:r>
            <a:endParaRPr dirty="0"/>
          </a:p>
        </p:txBody>
      </p:sp>
      <p:sp>
        <p:nvSpPr>
          <p:cNvPr id="3" name="Text Placeholder 2"/>
          <p:cNvSpPr>
            <a:spLocks noGrp="1"/>
          </p:cNvSpPr>
          <p:nvPr>
            <p:ph type="body" idx="1"/>
          </p:nvPr>
        </p:nvSpPr>
        <p:spPr>
          <a:xfrm>
            <a:off x="812589" y="3124200"/>
            <a:ext cx="7008574" cy="1296987"/>
          </a:xfrm>
        </p:spPr>
        <p:txBody>
          <a:bodyPr anchor="b">
            <a:normAutofit/>
          </a:bodyPr>
          <a:lstStyle>
            <a:lvl1pPr marL="0" indent="0">
              <a:spcBef>
                <a:spcPts val="0"/>
              </a:spcBef>
              <a:buNone/>
              <a:defRPr sz="2800">
                <a:solidFill>
                  <a:schemeClr val="tx1"/>
                </a:solidFill>
              </a:defRPr>
            </a:lvl1pPr>
            <a:lvl2pPr marL="609493" indent="0">
              <a:buNone/>
              <a:defRPr sz="2400">
                <a:solidFill>
                  <a:schemeClr val="tx1">
                    <a:tint val="75000"/>
                  </a:schemeClr>
                </a:solidFill>
              </a:defRPr>
            </a:lvl2pPr>
            <a:lvl3pPr marL="1218987" indent="0">
              <a:buNone/>
              <a:defRPr sz="2100">
                <a:solidFill>
                  <a:schemeClr val="tx1">
                    <a:tint val="75000"/>
                  </a:schemeClr>
                </a:solidFill>
              </a:defRPr>
            </a:lvl3pPr>
            <a:lvl4pPr marL="1828480" indent="0">
              <a:buNone/>
              <a:defRPr sz="1900">
                <a:solidFill>
                  <a:schemeClr val="tx1">
                    <a:tint val="75000"/>
                  </a:schemeClr>
                </a:solidFill>
              </a:defRPr>
            </a:lvl4pPr>
            <a:lvl5pPr marL="2437973" indent="0">
              <a:buNone/>
              <a:defRPr sz="1900">
                <a:solidFill>
                  <a:schemeClr val="tx1">
                    <a:tint val="75000"/>
                  </a:schemeClr>
                </a:solidFill>
              </a:defRPr>
            </a:lvl5pPr>
            <a:lvl6pPr marL="3047467" indent="0">
              <a:buNone/>
              <a:defRPr sz="1900">
                <a:solidFill>
                  <a:schemeClr val="tx1">
                    <a:tint val="75000"/>
                  </a:schemeClr>
                </a:solidFill>
              </a:defRPr>
            </a:lvl6pPr>
            <a:lvl7pPr marL="3656960" indent="0">
              <a:buNone/>
              <a:defRPr sz="1900">
                <a:solidFill>
                  <a:schemeClr val="tx1">
                    <a:tint val="75000"/>
                  </a:schemeClr>
                </a:solidFill>
              </a:defRPr>
            </a:lvl7pPr>
            <a:lvl8pPr marL="4266453" indent="0">
              <a:buNone/>
              <a:defRPr sz="1900">
                <a:solidFill>
                  <a:schemeClr val="tx1">
                    <a:tint val="75000"/>
                  </a:schemeClr>
                </a:solidFill>
              </a:defRPr>
            </a:lvl8pPr>
            <a:lvl9pPr marL="4875947" indent="0">
              <a:buNone/>
              <a:defRPr sz="19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419634022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11730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1706581" indent="0">
              <a:buNone/>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9755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2DD204D1-F9BD-4643-8480-6EA41EB484F1}" type="datetimeFigureOut">
              <a:rPr lang="en-US"/>
              <a:t>2/10/2022</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489339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12137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4" name="Content Placeholder 3"/>
          <p:cNvSpPr>
            <a:spLocks noGrp="1"/>
          </p:cNvSpPr>
          <p:nvPr>
            <p:ph sz="half" idx="2"/>
          </p:nvPr>
        </p:nvSpPr>
        <p:spPr>
          <a:xfrm>
            <a:off x="111730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30162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6" name="Content Placeholder 5"/>
          <p:cNvSpPr>
            <a:spLocks noGrp="1"/>
          </p:cNvSpPr>
          <p:nvPr>
            <p:ph sz="quarter" idx="4"/>
          </p:nvPr>
        </p:nvSpPr>
        <p:spPr>
          <a:xfrm>
            <a:off x="629755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p>
            <a:fld id="{2DD204D1-F9BD-4643-8480-6EA41EB484F1}" type="datetimeFigureOut">
              <a:rPr lang="en-US"/>
              <a:t>2/10/2022</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552830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2DD204D1-F9BD-4643-8480-6EA41EB484F1}" type="datetimeFigureOut">
              <a:rPr lang="en-US"/>
              <a:t>2/10/2022</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5167638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D204D1-F9BD-4643-8480-6EA41EB484F1}" type="datetimeFigureOut">
              <a:rPr lang="en-US"/>
              <a:t>2/10/2022</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20687318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3961368" y="0"/>
            <a:ext cx="7922736"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304721" y="1701800"/>
            <a:ext cx="3351927" cy="2844800"/>
          </a:xfrm>
        </p:spPr>
        <p:txBody>
          <a:bodyPr anchor="b">
            <a:normAutofit/>
          </a:bodyPr>
          <a:lstStyle>
            <a:lvl1pPr algn="l">
              <a:defRPr sz="2000" b="1"/>
            </a:lvl1pPr>
          </a:lstStyle>
          <a:p>
            <a:r>
              <a:rPr lang="en-US"/>
              <a:t>Click to edit Master title style</a:t>
            </a:r>
            <a:endParaRPr/>
          </a:p>
        </p:txBody>
      </p:sp>
      <p:sp>
        <p:nvSpPr>
          <p:cNvPr id="4" name="Text Placeholder 3"/>
          <p:cNvSpPr>
            <a:spLocks noGrp="1"/>
          </p:cNvSpPr>
          <p:nvPr>
            <p:ph type="body" sz="half" idx="2"/>
          </p:nvPr>
        </p:nvSpPr>
        <p:spPr>
          <a:xfrm>
            <a:off x="304721" y="4648200"/>
            <a:ext cx="3351927" cy="1727200"/>
          </a:xfrm>
        </p:spPr>
        <p:txBody>
          <a:bodyPr>
            <a:normAutofit/>
          </a:bodyPr>
          <a:lstStyle>
            <a:lvl1pPr marL="0" indent="0">
              <a:spcBef>
                <a:spcPts val="120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3" name="Content Placeholder 2"/>
          <p:cNvSpPr>
            <a:spLocks noGrp="1"/>
          </p:cNvSpPr>
          <p:nvPr>
            <p:ph idx="1"/>
          </p:nvPr>
        </p:nvSpPr>
        <p:spPr>
          <a:xfrm>
            <a:off x="4469236" y="482600"/>
            <a:ext cx="6805427" cy="5892800"/>
          </a:xfrm>
        </p:spPr>
        <p:txBody>
          <a:bodyPr>
            <a:normAutofit/>
          </a:bodyPr>
          <a:lstStyle>
            <a:lvl1pPr>
              <a:defRPr sz="24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126BF754-515F-40B9-8D24-D54D5825B3D0}" type="datetimeFigureOut">
              <a:rPr lang="en-US"/>
              <a:t>2/10/2022</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2DFBB78A-01B4-41F2-96B0-677A4A282832}" type="slidenum">
              <a:rPr/>
              <a:t>‹#›</a:t>
            </a:fld>
            <a:endParaRPr/>
          </a:p>
        </p:txBody>
      </p:sp>
    </p:spTree>
    <p:extLst>
      <p:ext uri="{BB962C8B-B14F-4D97-AF65-F5344CB8AC3E}">
        <p14:creationId xmlns:p14="http://schemas.microsoft.com/office/powerpoint/2010/main" val="1968072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2082258" y="0"/>
            <a:ext cx="8024310"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2437765" y="4800600"/>
            <a:ext cx="7313295" cy="762000"/>
          </a:xfrm>
        </p:spPr>
        <p:txBody>
          <a:bodyPr anchor="b">
            <a:normAutofit/>
          </a:bodyPr>
          <a:lstStyle>
            <a:lvl1pPr algn="l">
              <a:defRPr sz="2000" b="1"/>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2437765" y="279401"/>
            <a:ext cx="7313295" cy="4448175"/>
          </a:xfrm>
        </p:spPr>
        <p:txBody>
          <a:bodyPr>
            <a:normAutofit/>
          </a:bodyPr>
          <a:lstStyle>
            <a:lvl1pPr marL="0" indent="0">
              <a:buNone/>
              <a:defRPr sz="2800"/>
            </a:lvl1pPr>
            <a:lvl2pPr marL="609493" indent="0">
              <a:buNone/>
              <a:defRPr sz="3700"/>
            </a:lvl2pPr>
            <a:lvl3pPr marL="1218987" indent="0">
              <a:buNone/>
              <a:defRPr sz="3200"/>
            </a:lvl3pPr>
            <a:lvl4pPr marL="1828480" indent="0">
              <a:buNone/>
              <a:defRPr sz="2700"/>
            </a:lvl4pPr>
            <a:lvl5pPr marL="2437973" indent="0">
              <a:buNone/>
              <a:defRPr sz="2700"/>
            </a:lvl5pPr>
            <a:lvl6pPr marL="3047467" indent="0">
              <a:buNone/>
              <a:defRPr sz="2700"/>
            </a:lvl6pPr>
            <a:lvl7pPr marL="3656960" indent="0">
              <a:buNone/>
              <a:defRPr sz="2700"/>
            </a:lvl7pPr>
            <a:lvl8pPr marL="4266453" indent="0">
              <a:buNone/>
              <a:defRPr sz="2700"/>
            </a:lvl8pPr>
            <a:lvl9pPr marL="4875947" indent="0">
              <a:buNone/>
              <a:defRPr sz="2700"/>
            </a:lvl9pPr>
          </a:lstStyle>
          <a:p>
            <a:r>
              <a:rPr lang="en-US"/>
              <a:t>Click icon to add picture</a:t>
            </a:r>
            <a:endParaRPr/>
          </a:p>
        </p:txBody>
      </p:sp>
      <p:sp>
        <p:nvSpPr>
          <p:cNvPr id="4" name="Text Placeholder 3"/>
          <p:cNvSpPr>
            <a:spLocks noGrp="1"/>
          </p:cNvSpPr>
          <p:nvPr>
            <p:ph type="body" sz="half" idx="2"/>
          </p:nvPr>
        </p:nvSpPr>
        <p:spPr>
          <a:xfrm>
            <a:off x="2437765" y="5562600"/>
            <a:ext cx="7313295" cy="812800"/>
          </a:xfrm>
        </p:spPr>
        <p:txBody>
          <a:bodyPr>
            <a:normAutofit/>
          </a:bodyPr>
          <a:lstStyle>
            <a:lvl1pPr marL="0" indent="0">
              <a:spcBef>
                <a:spcPts val="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126BF754-515F-40B9-8D24-D54D5825B3D0}" type="datetimeFigureOut">
              <a:rPr lang="en-US"/>
              <a:t>2/10/2022</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2DFBB78A-01B4-41F2-96B0-677A4A282832}" type="slidenum">
              <a:rPr/>
              <a:t>‹#›</a:t>
            </a:fld>
            <a:endParaRPr/>
          </a:p>
        </p:txBody>
      </p:sp>
    </p:spTree>
    <p:extLst>
      <p:ext uri="{BB962C8B-B14F-4D97-AF65-F5344CB8AC3E}">
        <p14:creationId xmlns:p14="http://schemas.microsoft.com/office/powerpoint/2010/main" val="12213374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7AECB6C2-1084-4AED-A74A-DF028B0094EA}" type="datetimeFigureOut">
              <a:rPr lang="en-US"/>
              <a:t>2/10/2022</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591C5AD9-787D-40FA-8A4D-16A055B9AF81}" type="slidenum">
              <a:rPr/>
              <a:t>‹#›</a:t>
            </a:fld>
            <a:endParaRPr/>
          </a:p>
        </p:txBody>
      </p:sp>
    </p:spTree>
    <p:extLst>
      <p:ext uri="{BB962C8B-B14F-4D97-AF65-F5344CB8AC3E}">
        <p14:creationId xmlns:p14="http://schemas.microsoft.com/office/powerpoint/2010/main" val="10104347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52633" y="274638"/>
            <a:ext cx="1422030" cy="5897561"/>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117309" y="274638"/>
            <a:ext cx="8532178" cy="589756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7AECB6C2-1084-4AED-A74A-DF028B0094EA}" type="datetimeFigureOut">
              <a:rPr lang="en-US"/>
              <a:t>2/10/2022</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591C5AD9-787D-40FA-8A4D-16A055B9AF81}" type="slidenum">
              <a:rPr/>
              <a:t>‹#›</a:t>
            </a:fld>
            <a:endParaRPr/>
          </a:p>
        </p:txBody>
      </p:sp>
    </p:spTree>
    <p:extLst>
      <p:ext uri="{BB962C8B-B14F-4D97-AF65-F5344CB8AC3E}">
        <p14:creationId xmlns:p14="http://schemas.microsoft.com/office/powerpoint/2010/main" val="36507153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9" name="Rectangle 8"/>
          <p:cNvSpPr/>
          <p:nvPr/>
        </p:nvSpPr>
        <p:spPr>
          <a:xfrm>
            <a:off x="304721" y="0"/>
            <a:ext cx="11579384"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Placeholder 1"/>
          <p:cNvSpPr>
            <a:spLocks noGrp="1"/>
          </p:cNvSpPr>
          <p:nvPr>
            <p:ph type="title"/>
          </p:nvPr>
        </p:nvSpPr>
        <p:spPr>
          <a:xfrm>
            <a:off x="1117309" y="76200"/>
            <a:ext cx="10157354" cy="1397000"/>
          </a:xfrm>
          <a:prstGeom prst="rect">
            <a:avLst/>
          </a:prstGeom>
        </p:spPr>
        <p:txBody>
          <a:bodyPr vert="horz" lIns="121899" tIns="60949" rIns="121899" bIns="60949" rtlCol="0" anchor="b">
            <a:normAutofit/>
          </a:bodyPr>
          <a:lstStyle/>
          <a:p>
            <a:r>
              <a:rPr lang="en-US"/>
              <a:t>Click to edit Master title style</a:t>
            </a:r>
            <a:endParaRPr dirty="0"/>
          </a:p>
        </p:txBody>
      </p:sp>
      <p:sp>
        <p:nvSpPr>
          <p:cNvPr id="3" name="Text Placeholder 2"/>
          <p:cNvSpPr>
            <a:spLocks noGrp="1"/>
          </p:cNvSpPr>
          <p:nvPr>
            <p:ph type="body" idx="1"/>
          </p:nvPr>
        </p:nvSpPr>
        <p:spPr>
          <a:xfrm>
            <a:off x="1117309" y="1701800"/>
            <a:ext cx="10157354" cy="4470400"/>
          </a:xfrm>
          <a:prstGeom prst="rect">
            <a:avLst/>
          </a:prstGeom>
        </p:spPr>
        <p:txBody>
          <a:bodyPr vert="horz" lIns="121899" tIns="60949" rIns="121899" bIns="60949"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2"/>
          </p:nvPr>
        </p:nvSpPr>
        <p:spPr>
          <a:xfrm>
            <a:off x="1117309" y="6400801"/>
            <a:ext cx="2742486" cy="320675"/>
          </a:xfrm>
          <a:prstGeom prst="rect">
            <a:avLst/>
          </a:prstGeom>
        </p:spPr>
        <p:txBody>
          <a:bodyPr vert="horz" lIns="121899" tIns="60949" rIns="121899" bIns="60949" rtlCol="0" anchor="b"/>
          <a:lstStyle>
            <a:lvl1pPr algn="l">
              <a:defRPr sz="1200" baseline="0">
                <a:solidFill>
                  <a:schemeClr val="tx2">
                    <a:lumMod val="65000"/>
                    <a:lumOff val="35000"/>
                  </a:schemeClr>
                </a:solidFill>
              </a:defRPr>
            </a:lvl1pPr>
          </a:lstStyle>
          <a:p>
            <a:fld id="{2DD204D1-F9BD-4643-8480-6EA41EB484F1}" type="datetimeFigureOut">
              <a:rPr lang="en-US" smtClean="0"/>
              <a:pPr/>
              <a:t>2/10/2022</a:t>
            </a:fld>
            <a:endParaRPr lang="en-US"/>
          </a:p>
        </p:txBody>
      </p:sp>
      <p:sp>
        <p:nvSpPr>
          <p:cNvPr id="5" name="Footer Placeholder 4"/>
          <p:cNvSpPr>
            <a:spLocks noGrp="1"/>
          </p:cNvSpPr>
          <p:nvPr>
            <p:ph type="ftr" sz="quarter" idx="3"/>
          </p:nvPr>
        </p:nvSpPr>
        <p:spPr>
          <a:xfrm>
            <a:off x="3907842" y="6400801"/>
            <a:ext cx="6216301" cy="320675"/>
          </a:xfrm>
          <a:prstGeom prst="rect">
            <a:avLst/>
          </a:prstGeom>
        </p:spPr>
        <p:txBody>
          <a:bodyPr vert="horz" lIns="121899" tIns="60949" rIns="121899" bIns="60949" rtlCol="0" anchor="b"/>
          <a:lstStyle>
            <a:lvl1pPr algn="ctr">
              <a:defRPr sz="1200" baseline="0">
                <a:solidFill>
                  <a:schemeClr val="tx2">
                    <a:lumMod val="65000"/>
                    <a:lumOff val="35000"/>
                  </a:schemeClr>
                </a:solidFill>
              </a:defRPr>
            </a:lvl1pPr>
          </a:lstStyle>
          <a:p>
            <a:endParaRPr lang="en-US"/>
          </a:p>
        </p:txBody>
      </p:sp>
      <p:sp>
        <p:nvSpPr>
          <p:cNvPr id="6" name="Slide Number Placeholder 5"/>
          <p:cNvSpPr>
            <a:spLocks noGrp="1"/>
          </p:cNvSpPr>
          <p:nvPr>
            <p:ph type="sldNum" sz="quarter" idx="4"/>
          </p:nvPr>
        </p:nvSpPr>
        <p:spPr>
          <a:xfrm>
            <a:off x="10167146" y="6400801"/>
            <a:ext cx="1107518" cy="320675"/>
          </a:xfrm>
          <a:prstGeom prst="rect">
            <a:avLst/>
          </a:prstGeom>
        </p:spPr>
        <p:txBody>
          <a:bodyPr vert="horz" lIns="121899" tIns="60949" rIns="121899" bIns="60949" rtlCol="0" anchor="b"/>
          <a:lstStyle>
            <a:lvl1pPr algn="r">
              <a:defRPr sz="1200" baseline="0">
                <a:solidFill>
                  <a:schemeClr val="tx2">
                    <a:lumMod val="65000"/>
                    <a:lumOff val="35000"/>
                  </a:schemeClr>
                </a:solidFill>
              </a:defRPr>
            </a:lvl1pPr>
          </a:lstStyle>
          <a:p>
            <a:fld id="{EB37DED6-D4C7-42EE-AB49-D2E39E64FDE4}" type="slidenum">
              <a:rPr lang="en-US" smtClean="0"/>
              <a:pPr/>
              <a:t>‹#›</a:t>
            </a:fld>
            <a:endParaRPr lang="en-US"/>
          </a:p>
        </p:txBody>
      </p:sp>
    </p:spTree>
    <p:extLst>
      <p:ext uri="{BB962C8B-B14F-4D97-AF65-F5344CB8AC3E}">
        <p14:creationId xmlns:p14="http://schemas.microsoft.com/office/powerpoint/2010/main" val="1544047913"/>
      </p:ext>
    </p:extLst>
  </p:cSld>
  <p:clrMap bg1="lt1" tx1="dk1" bg2="lt2" tx2="dk2" accent1="accent1" accent2="accent2" accent3="accent3" accent4="accent4" accent5="accent5" accent6="accent6" hlink="hlink" folHlink="folHlink"/>
  <p:sldLayoutIdLst>
    <p:sldLayoutId id="2147483661" r:id="rId1"/>
    <p:sldLayoutId id="2147483679" r:id="rId2"/>
    <p:sldLayoutId id="2147483663" r:id="rId3"/>
    <p:sldLayoutId id="2147483664" r:id="rId4"/>
    <p:sldLayoutId id="2147483665" r:id="rId5"/>
    <p:sldLayoutId id="2147483666" r:id="rId6"/>
    <p:sldLayoutId id="2147483667" r:id="rId7"/>
    <p:sldLayoutId id="2147483675" r:id="rId8"/>
    <p:sldLayoutId id="2147483676" r:id="rId9"/>
    <p:sldLayoutId id="2147483677" r:id="rId10"/>
    <p:sldLayoutId id="2147483678"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1218987" rtl="0" eaLnBrk="1" latinLnBrk="0" hangingPunct="1">
        <a:lnSpc>
          <a:spcPct val="85000"/>
        </a:lnSpc>
        <a:spcBef>
          <a:spcPct val="0"/>
        </a:spcBef>
        <a:buNone/>
        <a:tabLst/>
        <a:defRPr sz="4400" kern="1200" cap="none" baseline="0">
          <a:solidFill>
            <a:schemeClr val="tx1"/>
          </a:solidFill>
          <a:latin typeface="+mj-lt"/>
          <a:ea typeface="+mj-ea"/>
          <a:cs typeface="+mj-cs"/>
        </a:defRPr>
      </a:lvl1pPr>
    </p:titleStyle>
    <p:bodyStyle>
      <a:lvl1pPr marL="304747" indent="-304747" algn="l" defTabSz="1218987" rtl="0" eaLnBrk="1" latinLnBrk="0" hangingPunct="1">
        <a:lnSpc>
          <a:spcPct val="95000"/>
        </a:lnSpc>
        <a:spcBef>
          <a:spcPts val="1866"/>
        </a:spcBef>
        <a:buSzPct val="100000"/>
        <a:buFont typeface="Arial" pitchFamily="34" charset="0"/>
        <a:buChar char="•"/>
        <a:defRPr sz="2400" kern="1200">
          <a:solidFill>
            <a:schemeClr val="tx1"/>
          </a:solidFill>
          <a:latin typeface="+mn-lt"/>
          <a:ea typeface="+mn-ea"/>
          <a:cs typeface="+mn-cs"/>
        </a:defRPr>
      </a:lvl1pPr>
      <a:lvl2pPr marL="731392" indent="-304747" algn="l" defTabSz="1218987" rtl="0" eaLnBrk="1" latinLnBrk="0" hangingPunct="1">
        <a:lnSpc>
          <a:spcPct val="95000"/>
        </a:lnSpc>
        <a:spcBef>
          <a:spcPts val="1066"/>
        </a:spcBef>
        <a:buSzPct val="100000"/>
        <a:buFont typeface="Century Gothic" pitchFamily="34" charset="0"/>
        <a:buChar char="–"/>
        <a:defRPr sz="2000" kern="1200">
          <a:solidFill>
            <a:schemeClr val="tx1"/>
          </a:solidFill>
          <a:latin typeface="+mn-lt"/>
          <a:ea typeface="+mn-ea"/>
          <a:cs typeface="+mn-cs"/>
        </a:defRPr>
      </a:lvl2pPr>
      <a:lvl3pPr marL="1158037"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3pPr>
      <a:lvl4pPr marL="1584683"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4pPr>
      <a:lvl5pPr marL="2011328"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5pPr>
      <a:lvl6pPr marL="2437973"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6pPr>
      <a:lvl7pPr marL="286461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7pPr>
      <a:lvl8pPr marL="3291264"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8pPr>
      <a:lvl9pPr marL="377885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9pPr>
    </p:bodyStyle>
    <p:otherStyle>
      <a:defPPr>
        <a:defRPr/>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learning.londonmet.ac.uk/TLTC/learnhigher/Plagiarism/jukebox/jukebox.html"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youtube.com/watch?v=0VBMgPlz_5g"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hyperlink" Target="http://learning.londonmet.ac.uk/TLTC/learnhigher/Plagiarism/"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Plagiarism</a:t>
            </a:r>
          </a:p>
        </p:txBody>
      </p:sp>
      <p:sp>
        <p:nvSpPr>
          <p:cNvPr id="4" name="Subtitle 3"/>
          <p:cNvSpPr>
            <a:spLocks noGrp="1"/>
          </p:cNvSpPr>
          <p:nvPr>
            <p:ph type="subTitle" idx="1"/>
          </p:nvPr>
        </p:nvSpPr>
        <p:spPr/>
        <p:txBody>
          <a:bodyPr/>
          <a:lstStyle/>
          <a:p>
            <a:endParaRPr lang="en-GB"/>
          </a:p>
        </p:txBody>
      </p:sp>
    </p:spTree>
    <p:extLst>
      <p:ext uri="{BB962C8B-B14F-4D97-AF65-F5344CB8AC3E}">
        <p14:creationId xmlns:p14="http://schemas.microsoft.com/office/powerpoint/2010/main" val="3650340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25860" y="2564904"/>
            <a:ext cx="10157354" cy="1397000"/>
          </a:xfrm>
        </p:spPr>
        <p:txBody>
          <a:bodyPr/>
          <a:lstStyle/>
          <a:p>
            <a:r>
              <a:rPr lang="en-GB" dirty="0"/>
              <a:t>What does plagiarism mean?</a:t>
            </a:r>
          </a:p>
        </p:txBody>
      </p:sp>
    </p:spTree>
    <p:extLst>
      <p:ext uri="{BB962C8B-B14F-4D97-AF65-F5344CB8AC3E}">
        <p14:creationId xmlns:p14="http://schemas.microsoft.com/office/powerpoint/2010/main" val="38505224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Plagiarism means …</a:t>
            </a:r>
          </a:p>
        </p:txBody>
      </p:sp>
      <p:sp>
        <p:nvSpPr>
          <p:cNvPr id="3" name="Content Placeholder 2"/>
          <p:cNvSpPr>
            <a:spLocks noGrp="1"/>
          </p:cNvSpPr>
          <p:nvPr>
            <p:ph idx="1"/>
          </p:nvPr>
        </p:nvSpPr>
        <p:spPr/>
        <p:txBody>
          <a:bodyPr>
            <a:normAutofit fontScale="92500" lnSpcReduction="10000"/>
          </a:bodyPr>
          <a:lstStyle/>
          <a:p>
            <a:r>
              <a:rPr lang="en-GB" dirty="0"/>
              <a:t>‘Plagiarism, in basic terms, is presenting the work or ideas of another as one's own, without acknowledging one’s sources.’ (London Metropolitan University, 2017).</a:t>
            </a:r>
          </a:p>
          <a:p>
            <a:r>
              <a:rPr lang="en-GB" dirty="0"/>
              <a:t>Plagiarism is theft – ‘if you do not provide your sources when you write you are in effect [stealing] someone else’s work and passing it off as your own.’</a:t>
            </a:r>
          </a:p>
          <a:p>
            <a:r>
              <a:rPr lang="en-GB" dirty="0"/>
              <a:t>‘Plagiarism is a major academic offence for which you can fail a module, be suspended from University or even have your whole degree annulled.’(Burns and </a:t>
            </a:r>
            <a:r>
              <a:rPr lang="en-GB" dirty="0" err="1"/>
              <a:t>Sinfield</a:t>
            </a:r>
            <a:r>
              <a:rPr lang="en-GB" dirty="0"/>
              <a:t>, 2012: 150)</a:t>
            </a:r>
          </a:p>
          <a:p>
            <a:r>
              <a:rPr lang="en-GB" dirty="0"/>
              <a:t>Students often accidentally ‘stumble’ into Plagiarism. </a:t>
            </a:r>
          </a:p>
          <a:p>
            <a:pPr marL="0" indent="0" algn="r">
              <a:buNone/>
            </a:pPr>
            <a:r>
              <a:rPr lang="en-GB" dirty="0"/>
              <a:t>(Burns and </a:t>
            </a:r>
            <a:r>
              <a:rPr lang="en-GB" dirty="0" err="1"/>
              <a:t>Sinfield</a:t>
            </a:r>
            <a:r>
              <a:rPr lang="en-GB" dirty="0"/>
              <a:t>, 2012: 236)</a:t>
            </a:r>
          </a:p>
          <a:p>
            <a:pPr marL="0" indent="0">
              <a:buNone/>
            </a:pPr>
            <a:endParaRPr lang="en-GB" dirty="0"/>
          </a:p>
        </p:txBody>
      </p:sp>
    </p:spTree>
    <p:extLst>
      <p:ext uri="{BB962C8B-B14F-4D97-AF65-F5344CB8AC3E}">
        <p14:creationId xmlns:p14="http://schemas.microsoft.com/office/powerpoint/2010/main" val="32521538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 what?</a:t>
            </a:r>
          </a:p>
        </p:txBody>
      </p:sp>
      <p:sp>
        <p:nvSpPr>
          <p:cNvPr id="3" name="Content Placeholder 2"/>
          <p:cNvSpPr>
            <a:spLocks noGrp="1"/>
          </p:cNvSpPr>
          <p:nvPr>
            <p:ph idx="1"/>
          </p:nvPr>
        </p:nvSpPr>
        <p:spPr/>
        <p:txBody>
          <a:bodyPr>
            <a:normAutofit lnSpcReduction="10000"/>
          </a:bodyPr>
          <a:lstStyle/>
          <a:p>
            <a:r>
              <a:rPr lang="en-GB" dirty="0"/>
              <a:t>Whilst reading for your degree you are ‘acquiring ideas, arguments and evidence from other people.’</a:t>
            </a:r>
          </a:p>
          <a:p>
            <a:r>
              <a:rPr lang="en-GB" dirty="0"/>
              <a:t>You are expected to read to ‘gain an understanding of the guiding principles of your discipline and knowledge of the key ideas, concepts and theories’ relating to your chosen degree subject.</a:t>
            </a:r>
          </a:p>
          <a:p>
            <a:r>
              <a:rPr lang="en-GB" dirty="0"/>
              <a:t>‘you are not supposed to be making it up as you go along …’</a:t>
            </a:r>
          </a:p>
          <a:p>
            <a:r>
              <a:rPr lang="en-GB" dirty="0"/>
              <a:t>‘… your are not expected to have all the ideas and answers before you [begin] …’</a:t>
            </a:r>
          </a:p>
          <a:p>
            <a:pPr marL="0" indent="0" algn="r">
              <a:buNone/>
            </a:pPr>
            <a:r>
              <a:rPr lang="en-GB" dirty="0"/>
              <a:t>(Burns and </a:t>
            </a:r>
            <a:r>
              <a:rPr lang="en-GB" dirty="0" err="1"/>
              <a:t>Sinfield</a:t>
            </a:r>
            <a:r>
              <a:rPr lang="en-GB" dirty="0"/>
              <a:t>, 2012: 236 - 237)</a:t>
            </a:r>
          </a:p>
          <a:p>
            <a:endParaRPr lang="en-GB" dirty="0"/>
          </a:p>
        </p:txBody>
      </p:sp>
    </p:spTree>
    <p:extLst>
      <p:ext uri="{BB962C8B-B14F-4D97-AF65-F5344CB8AC3E}">
        <p14:creationId xmlns:p14="http://schemas.microsoft.com/office/powerpoint/2010/main" val="38388789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 what?</a:t>
            </a:r>
          </a:p>
        </p:txBody>
      </p:sp>
      <p:sp>
        <p:nvSpPr>
          <p:cNvPr id="3" name="Content Placeholder 2"/>
          <p:cNvSpPr>
            <a:spLocks noGrp="1"/>
          </p:cNvSpPr>
          <p:nvPr>
            <p:ph idx="1"/>
          </p:nvPr>
        </p:nvSpPr>
        <p:spPr/>
        <p:txBody>
          <a:bodyPr/>
          <a:lstStyle/>
          <a:p>
            <a:r>
              <a:rPr lang="en-GB" dirty="0"/>
              <a:t>‘…academic integrity’ is therefore very important.</a:t>
            </a:r>
          </a:p>
          <a:p>
            <a:r>
              <a:rPr lang="en-GB" dirty="0"/>
              <a:t>It is essential that students ‘acknowledge’ their sources and ‘credit the work of other people.’(Burns and </a:t>
            </a:r>
            <a:r>
              <a:rPr lang="en-GB" dirty="0" err="1"/>
              <a:t>Sinfield</a:t>
            </a:r>
            <a:r>
              <a:rPr lang="en-GB" dirty="0"/>
              <a:t>, 2012: 236 - 237)</a:t>
            </a:r>
          </a:p>
          <a:p>
            <a:r>
              <a:rPr lang="en-GB" dirty="0"/>
              <a:t>You do this by recording references (citations) in your assignment and including a full reference list at the end of the assignment.</a:t>
            </a:r>
          </a:p>
          <a:p>
            <a:pPr marL="0" indent="0" algn="r">
              <a:buNone/>
            </a:pPr>
            <a:r>
              <a:rPr lang="en-GB" dirty="0"/>
              <a:t>(Burns and </a:t>
            </a:r>
            <a:r>
              <a:rPr lang="en-GB" dirty="0" err="1"/>
              <a:t>Sinfield</a:t>
            </a:r>
            <a:r>
              <a:rPr lang="en-GB" dirty="0"/>
              <a:t>, 2012)</a:t>
            </a:r>
          </a:p>
          <a:p>
            <a:endParaRPr lang="en-GB" dirty="0"/>
          </a:p>
          <a:p>
            <a:endParaRPr lang="en-GB" dirty="0"/>
          </a:p>
        </p:txBody>
      </p:sp>
    </p:spTree>
    <p:extLst>
      <p:ext uri="{BB962C8B-B14F-4D97-AF65-F5344CB8AC3E}">
        <p14:creationId xmlns:p14="http://schemas.microsoft.com/office/powerpoint/2010/main" val="36211525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Student Views on Plagiarism</a:t>
            </a:r>
          </a:p>
        </p:txBody>
      </p:sp>
      <p:sp>
        <p:nvSpPr>
          <p:cNvPr id="3" name="Content Placeholder 2"/>
          <p:cNvSpPr>
            <a:spLocks noGrp="1"/>
          </p:cNvSpPr>
          <p:nvPr>
            <p:ph idx="1"/>
          </p:nvPr>
        </p:nvSpPr>
        <p:spPr/>
        <p:txBody>
          <a:bodyPr/>
          <a:lstStyle/>
          <a:p>
            <a:r>
              <a:rPr lang="en-GB" dirty="0"/>
              <a:t>Listen to the comments of students about plagiarism from the link below.</a:t>
            </a:r>
            <a:endParaRPr lang="en-GB" dirty="0">
              <a:hlinkClick r:id="rId2"/>
            </a:endParaRPr>
          </a:p>
          <a:p>
            <a:r>
              <a:rPr lang="en-GB" dirty="0">
                <a:hlinkClick r:id="rId2"/>
              </a:rPr>
              <a:t>http://learning.londonmet.ac.uk/TLTC/learnhigher/Plagiarism/jukebox/jukebox.html</a:t>
            </a:r>
            <a:endParaRPr lang="en-GB" dirty="0"/>
          </a:p>
          <a:p>
            <a:endParaRPr lang="en-GB" dirty="0"/>
          </a:p>
          <a:p>
            <a:r>
              <a:rPr lang="en-GB" dirty="0"/>
              <a:t>Other examples available on page 238 of Burns and </a:t>
            </a:r>
            <a:r>
              <a:rPr lang="en-GB" dirty="0" err="1"/>
              <a:t>Sinfield</a:t>
            </a:r>
            <a:r>
              <a:rPr lang="en-GB" dirty="0"/>
              <a:t>, (2012)</a:t>
            </a:r>
          </a:p>
          <a:p>
            <a:endParaRPr lang="en-GB" dirty="0"/>
          </a:p>
        </p:txBody>
      </p:sp>
    </p:spTree>
    <p:extLst>
      <p:ext uri="{BB962C8B-B14F-4D97-AF65-F5344CB8AC3E}">
        <p14:creationId xmlns:p14="http://schemas.microsoft.com/office/powerpoint/2010/main" val="1204582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do students plagiarise?</a:t>
            </a:r>
          </a:p>
        </p:txBody>
      </p:sp>
      <p:sp>
        <p:nvSpPr>
          <p:cNvPr id="3" name="Content Placeholder 2"/>
          <p:cNvSpPr>
            <a:spLocks noGrp="1"/>
          </p:cNvSpPr>
          <p:nvPr>
            <p:ph idx="1"/>
          </p:nvPr>
        </p:nvSpPr>
        <p:spPr/>
        <p:txBody>
          <a:bodyPr/>
          <a:lstStyle/>
          <a:p>
            <a:r>
              <a:rPr lang="en-GB" b="1" dirty="0"/>
              <a:t>Intentional plagiarism</a:t>
            </a:r>
          </a:p>
          <a:p>
            <a:r>
              <a:rPr lang="en-GB" dirty="0"/>
              <a:t>UK survey (JISCPAS, June 2004) - quarter of students have plagiarised(9% once, 16% more often)</a:t>
            </a:r>
          </a:p>
          <a:p>
            <a:r>
              <a:rPr lang="en-GB" b="1" dirty="0"/>
              <a:t>The main reasons: </a:t>
            </a:r>
          </a:p>
          <a:p>
            <a:r>
              <a:rPr lang="en-GB" dirty="0"/>
              <a:t>too much pressure (time/workload)</a:t>
            </a:r>
          </a:p>
          <a:p>
            <a:r>
              <a:rPr lang="en-GB" dirty="0"/>
              <a:t>easier to plagiarise than do the work</a:t>
            </a:r>
          </a:p>
          <a:p>
            <a:pPr marL="0" indent="0" algn="r">
              <a:buNone/>
            </a:pPr>
            <a:r>
              <a:rPr lang="en-GB" dirty="0"/>
              <a:t>(London Metropolitan University, 2017).</a:t>
            </a:r>
          </a:p>
          <a:p>
            <a:pPr marL="0" indent="0">
              <a:buNone/>
            </a:pPr>
            <a:endParaRPr lang="en-GB" dirty="0"/>
          </a:p>
          <a:p>
            <a:endParaRPr lang="en-GB" dirty="0"/>
          </a:p>
        </p:txBody>
      </p:sp>
    </p:spTree>
    <p:extLst>
      <p:ext uri="{BB962C8B-B14F-4D97-AF65-F5344CB8AC3E}">
        <p14:creationId xmlns:p14="http://schemas.microsoft.com/office/powerpoint/2010/main" val="31750509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do students plagiarise?</a:t>
            </a:r>
          </a:p>
        </p:txBody>
      </p:sp>
      <p:sp>
        <p:nvSpPr>
          <p:cNvPr id="3" name="Content Placeholder 2"/>
          <p:cNvSpPr>
            <a:spLocks noGrp="1"/>
          </p:cNvSpPr>
          <p:nvPr>
            <p:ph idx="1"/>
          </p:nvPr>
        </p:nvSpPr>
        <p:spPr/>
        <p:txBody>
          <a:bodyPr>
            <a:normAutofit fontScale="85000" lnSpcReduction="20000"/>
          </a:bodyPr>
          <a:lstStyle/>
          <a:p>
            <a:r>
              <a:rPr lang="en-GB" b="1" dirty="0"/>
              <a:t>Other factors identified in the plagiarism literature</a:t>
            </a:r>
          </a:p>
          <a:p>
            <a:r>
              <a:rPr lang="en-GB" dirty="0"/>
              <a:t>overassessment</a:t>
            </a:r>
          </a:p>
          <a:p>
            <a:r>
              <a:rPr lang="en-GB" dirty="0"/>
              <a:t>poor time management; laziness</a:t>
            </a:r>
          </a:p>
          <a:p>
            <a:r>
              <a:rPr lang="en-GB" dirty="0"/>
              <a:t>pressures to succeed; fear of failure</a:t>
            </a:r>
          </a:p>
          <a:p>
            <a:r>
              <a:rPr lang="en-GB" dirty="0"/>
              <a:t>lack of language proficiency</a:t>
            </a:r>
          </a:p>
          <a:p>
            <a:r>
              <a:rPr lang="en-GB" dirty="0"/>
              <a:t>temptation due to internet (but few use essay services)</a:t>
            </a:r>
          </a:p>
          <a:p>
            <a:r>
              <a:rPr lang="en-GB" dirty="0"/>
              <a:t>belief that will not be caught, perception that offence/consequences not serious</a:t>
            </a:r>
          </a:p>
          <a:p>
            <a:r>
              <a:rPr lang="en-GB" dirty="0"/>
              <a:t>indifference to the course or topic (unmotivated)</a:t>
            </a:r>
          </a:p>
          <a:p>
            <a:pPr marL="0" indent="0">
              <a:buNone/>
            </a:pPr>
            <a:r>
              <a:rPr lang="en-GB" dirty="0"/>
              <a:t>(JISCPAS, 2004 cited in London Metropolitan University, 2017).</a:t>
            </a:r>
          </a:p>
          <a:p>
            <a:pPr marL="0" indent="0">
              <a:buNone/>
            </a:pPr>
            <a:endParaRPr lang="en-GB" dirty="0"/>
          </a:p>
        </p:txBody>
      </p:sp>
    </p:spTree>
    <p:extLst>
      <p:ext uri="{BB962C8B-B14F-4D97-AF65-F5344CB8AC3E}">
        <p14:creationId xmlns:p14="http://schemas.microsoft.com/office/powerpoint/2010/main" val="19034980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do students plagiarise?</a:t>
            </a:r>
          </a:p>
        </p:txBody>
      </p:sp>
      <p:sp>
        <p:nvSpPr>
          <p:cNvPr id="3" name="Content Placeholder 2"/>
          <p:cNvSpPr>
            <a:spLocks noGrp="1"/>
          </p:cNvSpPr>
          <p:nvPr>
            <p:ph idx="1"/>
          </p:nvPr>
        </p:nvSpPr>
        <p:spPr/>
        <p:txBody>
          <a:bodyPr>
            <a:normAutofit fontScale="85000" lnSpcReduction="20000"/>
          </a:bodyPr>
          <a:lstStyle/>
          <a:p>
            <a:r>
              <a:rPr lang="en-GB" b="1" dirty="0"/>
              <a:t>Unintentional plagiarism</a:t>
            </a:r>
          </a:p>
          <a:p>
            <a:r>
              <a:rPr lang="en-GB" dirty="0"/>
              <a:t>poor understanding/ignorance of referencing and plagiarism</a:t>
            </a:r>
          </a:p>
          <a:p>
            <a:r>
              <a:rPr lang="en-GB" dirty="0"/>
              <a:t>"surface" conceptions of learning as reproduction of knowledge</a:t>
            </a:r>
          </a:p>
          <a:p>
            <a:r>
              <a:rPr lang="en-GB" dirty="0"/>
              <a:t>failure to understand role of academic tasks in preparing them for future professional work</a:t>
            </a:r>
          </a:p>
          <a:p>
            <a:r>
              <a:rPr lang="en-GB" dirty="0"/>
              <a:t>carelessness (in note taking)</a:t>
            </a:r>
          </a:p>
          <a:p>
            <a:r>
              <a:rPr lang="en-GB" dirty="0"/>
              <a:t>prior education (schooling does not address attribution)</a:t>
            </a:r>
          </a:p>
          <a:p>
            <a:r>
              <a:rPr lang="en-GB" dirty="0"/>
              <a:t>cultural background</a:t>
            </a:r>
          </a:p>
          <a:p>
            <a:r>
              <a:rPr lang="en-GB" dirty="0"/>
              <a:t>working in a "second" language ("</a:t>
            </a:r>
            <a:r>
              <a:rPr lang="en-GB" dirty="0" err="1"/>
              <a:t>ventriloquising</a:t>
            </a:r>
            <a:r>
              <a:rPr lang="en-GB" dirty="0"/>
              <a:t>")</a:t>
            </a:r>
          </a:p>
          <a:p>
            <a:pPr marL="0" indent="0">
              <a:buNone/>
            </a:pPr>
            <a:r>
              <a:rPr lang="en-GB" dirty="0"/>
              <a:t>(London Metropolitan University, 2017).</a:t>
            </a:r>
          </a:p>
          <a:p>
            <a:pPr marL="0" indent="0">
              <a:buNone/>
            </a:pPr>
            <a:endParaRPr lang="en-GB" dirty="0"/>
          </a:p>
        </p:txBody>
      </p:sp>
    </p:spTree>
    <p:extLst>
      <p:ext uri="{BB962C8B-B14F-4D97-AF65-F5344CB8AC3E}">
        <p14:creationId xmlns:p14="http://schemas.microsoft.com/office/powerpoint/2010/main" val="7853509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Preventing Plagiarism at UWTSD</a:t>
            </a:r>
          </a:p>
        </p:txBody>
      </p:sp>
      <p:sp>
        <p:nvSpPr>
          <p:cNvPr id="3" name="Content Placeholder 2"/>
          <p:cNvSpPr>
            <a:spLocks noGrp="1"/>
          </p:cNvSpPr>
          <p:nvPr>
            <p:ph idx="1"/>
          </p:nvPr>
        </p:nvSpPr>
        <p:spPr/>
        <p:txBody>
          <a:bodyPr/>
          <a:lstStyle/>
          <a:p>
            <a:r>
              <a:rPr lang="en-GB" dirty="0"/>
              <a:t>Make notes of your reference information as you go along, whilst you are reading.</a:t>
            </a:r>
          </a:p>
          <a:p>
            <a:r>
              <a:rPr lang="en-GB" dirty="0"/>
              <a:t>Reference your assignments following university guidelines.</a:t>
            </a:r>
          </a:p>
          <a:p>
            <a:r>
              <a:rPr lang="en-GB" dirty="0"/>
              <a:t>Avoid copying large sections of information.</a:t>
            </a:r>
          </a:p>
          <a:p>
            <a:r>
              <a:rPr lang="en-GB" dirty="0"/>
              <a:t>Learn how to paraphrase.</a:t>
            </a:r>
          </a:p>
          <a:p>
            <a:r>
              <a:rPr lang="en-GB" dirty="0"/>
              <a:t>Submit your draft and final assignment through the </a:t>
            </a:r>
            <a:r>
              <a:rPr lang="en-GB" dirty="0" err="1"/>
              <a:t>Turnitin</a:t>
            </a:r>
            <a:r>
              <a:rPr lang="en-GB" dirty="0"/>
              <a:t> links included within each module on Moodle.</a:t>
            </a:r>
          </a:p>
          <a:p>
            <a:r>
              <a:rPr lang="en-GB" dirty="0"/>
              <a:t>Look at your originality score – does it need to be reduced before final submission?</a:t>
            </a:r>
          </a:p>
        </p:txBody>
      </p:sp>
    </p:spTree>
    <p:extLst>
      <p:ext uri="{BB962C8B-B14F-4D97-AF65-F5344CB8AC3E}">
        <p14:creationId xmlns:p14="http://schemas.microsoft.com/office/powerpoint/2010/main" val="29530109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7FE2D-00FD-478B-95E6-28ACEDEC741E}"/>
              </a:ext>
            </a:extLst>
          </p:cNvPr>
          <p:cNvSpPr>
            <a:spLocks noGrp="1"/>
          </p:cNvSpPr>
          <p:nvPr>
            <p:ph type="title"/>
          </p:nvPr>
        </p:nvSpPr>
        <p:spPr/>
        <p:txBody>
          <a:bodyPr/>
          <a:lstStyle/>
          <a:p>
            <a:r>
              <a:rPr lang="en-GB" dirty="0"/>
              <a:t>Submitting Assignments at UWTSD</a:t>
            </a:r>
          </a:p>
        </p:txBody>
      </p:sp>
      <p:sp>
        <p:nvSpPr>
          <p:cNvPr id="3" name="Content Placeholder 2">
            <a:extLst>
              <a:ext uri="{FF2B5EF4-FFF2-40B4-BE49-F238E27FC236}">
                <a16:creationId xmlns:a16="http://schemas.microsoft.com/office/drawing/2014/main" id="{CC3D01E2-E081-44F0-A734-2C82975E601D}"/>
              </a:ext>
            </a:extLst>
          </p:cNvPr>
          <p:cNvSpPr>
            <a:spLocks noGrp="1"/>
          </p:cNvSpPr>
          <p:nvPr>
            <p:ph idx="1"/>
          </p:nvPr>
        </p:nvSpPr>
        <p:spPr/>
        <p:txBody>
          <a:bodyPr>
            <a:normAutofit fontScale="92500" lnSpcReduction="20000"/>
          </a:bodyPr>
          <a:lstStyle/>
          <a:p>
            <a:r>
              <a:rPr lang="en-GB" dirty="0"/>
              <a:t>Each module will have specific Turnitin links within Moodle for students to submit their work electronically.</a:t>
            </a:r>
          </a:p>
          <a:p>
            <a:r>
              <a:rPr lang="en-GB" dirty="0"/>
              <a:t>Turnitin is an online </a:t>
            </a:r>
            <a:r>
              <a:rPr lang="en-GB" b="0" i="0" dirty="0">
                <a:effectLst/>
              </a:rPr>
              <a:t>originality checking and plagiarism prevention service that checks your writing for citation mistakes or inappropriate copying.    When you submit your paper, Turnitin compares it to text in its extensive database of student work, websites, books, articles. </a:t>
            </a:r>
            <a:endParaRPr lang="en-GB" dirty="0"/>
          </a:p>
          <a:p>
            <a:r>
              <a:rPr lang="en-GB" dirty="0"/>
              <a:t>Turnitin will check students’ work against a range of source within its database to identify similarities with the student’s work and potential plagiarism.</a:t>
            </a:r>
          </a:p>
          <a:p>
            <a:r>
              <a:rPr lang="en-GB" dirty="0"/>
              <a:t>Click on the link below to watch a video about Turnitin’s originality checker.</a:t>
            </a:r>
          </a:p>
          <a:p>
            <a:r>
              <a:rPr lang="en-GB" dirty="0">
                <a:hlinkClick r:id="rId2"/>
              </a:rPr>
              <a:t>https://www.youtube.com/watch?v=0VBMgPlz_5g</a:t>
            </a:r>
            <a:endParaRPr lang="en-GB" dirty="0"/>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41550371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C2B5B-FBE7-4529-A34B-4EBF54322EAC}"/>
              </a:ext>
            </a:extLst>
          </p:cNvPr>
          <p:cNvSpPr>
            <a:spLocks noGrp="1"/>
          </p:cNvSpPr>
          <p:nvPr>
            <p:ph type="title"/>
          </p:nvPr>
        </p:nvSpPr>
        <p:spPr>
          <a:xfrm>
            <a:off x="1117309" y="76200"/>
            <a:ext cx="10157354" cy="1397000"/>
          </a:xfrm>
        </p:spPr>
        <p:txBody>
          <a:bodyPr anchor="b">
            <a:normAutofit/>
          </a:bodyPr>
          <a:lstStyle/>
          <a:p>
            <a:r>
              <a:rPr lang="en-GB" dirty="0"/>
              <a:t>Finding the link for Study Skills</a:t>
            </a:r>
          </a:p>
        </p:txBody>
      </p:sp>
      <p:sp>
        <p:nvSpPr>
          <p:cNvPr id="3" name="Content Placeholder 2">
            <a:extLst>
              <a:ext uri="{FF2B5EF4-FFF2-40B4-BE49-F238E27FC236}">
                <a16:creationId xmlns:a16="http://schemas.microsoft.com/office/drawing/2014/main" id="{76E9BD8D-53AF-428F-9ECC-C0A690C4B4C1}"/>
              </a:ext>
            </a:extLst>
          </p:cNvPr>
          <p:cNvSpPr>
            <a:spLocks noGrp="1"/>
          </p:cNvSpPr>
          <p:nvPr>
            <p:ph sz="half" idx="1"/>
          </p:nvPr>
        </p:nvSpPr>
        <p:spPr>
          <a:xfrm>
            <a:off x="1117309" y="1701800"/>
            <a:ext cx="4977104" cy="4470400"/>
          </a:xfrm>
        </p:spPr>
        <p:txBody>
          <a:bodyPr>
            <a:normAutofit/>
          </a:bodyPr>
          <a:lstStyle/>
          <a:p>
            <a:r>
              <a:rPr lang="en-GB" dirty="0"/>
              <a:t>Click on the Assessment Tile</a:t>
            </a:r>
          </a:p>
          <a:p>
            <a:endParaRPr lang="en-GB" dirty="0"/>
          </a:p>
        </p:txBody>
      </p:sp>
      <p:pic>
        <p:nvPicPr>
          <p:cNvPr id="5" name="Picture 4">
            <a:extLst>
              <a:ext uri="{FF2B5EF4-FFF2-40B4-BE49-F238E27FC236}">
                <a16:creationId xmlns:a16="http://schemas.microsoft.com/office/drawing/2014/main" id="{1F1F8CDC-5920-4F68-AC7D-D061E43501CF}"/>
              </a:ext>
            </a:extLst>
          </p:cNvPr>
          <p:cNvPicPr>
            <a:picLocks noChangeAspect="1"/>
          </p:cNvPicPr>
          <p:nvPr/>
        </p:nvPicPr>
        <p:blipFill>
          <a:blip r:embed="rId2"/>
          <a:stretch>
            <a:fillRect/>
          </a:stretch>
        </p:blipFill>
        <p:spPr>
          <a:xfrm>
            <a:off x="6297559" y="2275892"/>
            <a:ext cx="4977104" cy="3322216"/>
          </a:xfrm>
          <a:prstGeom prst="rect">
            <a:avLst/>
          </a:prstGeom>
          <a:noFill/>
        </p:spPr>
      </p:pic>
    </p:spTree>
    <p:extLst>
      <p:ext uri="{BB962C8B-B14F-4D97-AF65-F5344CB8AC3E}">
        <p14:creationId xmlns:p14="http://schemas.microsoft.com/office/powerpoint/2010/main" val="41605228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Preventing Plagiarism Course</a:t>
            </a:r>
          </a:p>
        </p:txBody>
      </p:sp>
      <p:sp>
        <p:nvSpPr>
          <p:cNvPr id="3" name="Content Placeholder 2"/>
          <p:cNvSpPr>
            <a:spLocks noGrp="1"/>
          </p:cNvSpPr>
          <p:nvPr>
            <p:ph idx="1"/>
          </p:nvPr>
        </p:nvSpPr>
        <p:spPr/>
        <p:txBody>
          <a:bodyPr/>
          <a:lstStyle/>
          <a:p>
            <a:r>
              <a:rPr lang="en-GB" dirty="0"/>
              <a:t>To learn more about Plagiarism take the Preventing Plagiarism course recommended by Sage in Burns and </a:t>
            </a:r>
            <a:r>
              <a:rPr lang="en-GB" dirty="0" err="1"/>
              <a:t>Sinfield</a:t>
            </a:r>
            <a:r>
              <a:rPr lang="en-GB" dirty="0"/>
              <a:t>, (2012) available at the link below.</a:t>
            </a:r>
          </a:p>
          <a:p>
            <a:r>
              <a:rPr lang="en-GB" dirty="0">
                <a:hlinkClick r:id="rId2"/>
              </a:rPr>
              <a:t>http://learning.londonmet.ac.uk/TLTC/learnhigher/Plagiarism/</a:t>
            </a:r>
            <a:endParaRPr lang="en-GB" dirty="0"/>
          </a:p>
          <a:p>
            <a:pPr marL="0" indent="0">
              <a:buNone/>
            </a:pPr>
            <a:endParaRPr lang="en-GB" dirty="0"/>
          </a:p>
        </p:txBody>
      </p:sp>
    </p:spTree>
    <p:extLst>
      <p:ext uri="{BB962C8B-B14F-4D97-AF65-F5344CB8AC3E}">
        <p14:creationId xmlns:p14="http://schemas.microsoft.com/office/powerpoint/2010/main" val="2816596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lstStyle/>
          <a:p>
            <a:r>
              <a:rPr lang="en-GB" dirty="0"/>
              <a:t>Burns, T. and </a:t>
            </a:r>
            <a:r>
              <a:rPr lang="en-GB" dirty="0" err="1"/>
              <a:t>Sinfield</a:t>
            </a:r>
            <a:r>
              <a:rPr lang="en-GB" dirty="0"/>
              <a:t>, S. (2012) </a:t>
            </a:r>
            <a:r>
              <a:rPr lang="en-GB" i="1" dirty="0"/>
              <a:t>Essential Study Skills: The complete Guide to Success at University. </a:t>
            </a:r>
            <a:r>
              <a:rPr lang="en-GB" dirty="0"/>
              <a:t>3</a:t>
            </a:r>
            <a:r>
              <a:rPr lang="en-GB" baseline="30000" dirty="0"/>
              <a:t>rd</a:t>
            </a:r>
            <a:r>
              <a:rPr lang="en-GB" dirty="0"/>
              <a:t> Edition. London: Sage.</a:t>
            </a:r>
          </a:p>
          <a:p>
            <a:r>
              <a:rPr lang="en-GB" dirty="0"/>
              <a:t>London Metropolitan University (2017) </a:t>
            </a:r>
            <a:r>
              <a:rPr lang="en-GB" i="1" dirty="0"/>
              <a:t>Preventing Plagiarism. </a:t>
            </a:r>
            <a:r>
              <a:rPr lang="en-GB" dirty="0"/>
              <a:t>[Online] Available at: http://learning.londonmet.ac.uk/TLTC/connorj/plagiarism/Staff/ (Accessed 26</a:t>
            </a:r>
            <a:r>
              <a:rPr lang="en-GB" baseline="30000" dirty="0"/>
              <a:t>th</a:t>
            </a:r>
            <a:r>
              <a:rPr lang="en-GB" dirty="0"/>
              <a:t> July 2017).</a:t>
            </a:r>
            <a:endParaRPr lang="en-GB" u="sng" dirty="0"/>
          </a:p>
        </p:txBody>
      </p:sp>
    </p:spTree>
    <p:extLst>
      <p:ext uri="{BB962C8B-B14F-4D97-AF65-F5344CB8AC3E}">
        <p14:creationId xmlns:p14="http://schemas.microsoft.com/office/powerpoint/2010/main" val="35855408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Books 16x9">
  <a:themeElements>
    <a:clrScheme name="Books_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extLst>
    <a:ext uri="{05A4C25C-085E-4340-85A3-A5531E510DB2}">
      <thm15:themeFamily xmlns:thm15="http://schemas.microsoft.com/office/thememl/2012/main" name="TF02787940.potx" id="{F769AD3B-90E4-4F81-9CF2-8BD9F607FEC3}" vid="{18F656D2-BE2F-4155-8430-D393897A45F9}"/>
    </a:ext>
  </a:extLst>
</a:theme>
</file>

<file path=ppt/theme/theme2.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ppt/theme/theme3.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ocPublishedLinkedAssetsLookup xmlns="4873beb7-5857-4685-be1f-d57550cc96cc" xsi:nil="true"/>
    <ApprovalStatus xmlns="4873beb7-5857-4685-be1f-d57550cc96cc">InProgress</ApprovalStatus>
    <MarketSpecific xmlns="4873beb7-5857-4685-be1f-d57550cc96cc">false</MarketSpecific>
    <LocComments xmlns="4873beb7-5857-4685-be1f-d57550cc96cc" xsi:nil="true"/>
    <LocLastLocAttemptVersionTypeLookup xmlns="4873beb7-5857-4685-be1f-d57550cc96cc" xsi:nil="true"/>
    <DirectSourceMarket xmlns="4873beb7-5857-4685-be1f-d57550cc96cc" xsi:nil="true"/>
    <ThumbnailAssetId xmlns="4873beb7-5857-4685-be1f-d57550cc96cc" xsi:nil="true"/>
    <PrimaryImageGen xmlns="4873beb7-5857-4685-be1f-d57550cc96cc">false</PrimaryImageGen>
    <LocNewPublishedVersionLookup xmlns="4873beb7-5857-4685-be1f-d57550cc96cc" xsi:nil="true"/>
    <LegacyData xmlns="4873beb7-5857-4685-be1f-d57550cc96cc" xsi:nil="true"/>
    <LocRecommendedHandoff xmlns="4873beb7-5857-4685-be1f-d57550cc96cc" xsi:nil="true"/>
    <BusinessGroup xmlns="4873beb7-5857-4685-be1f-d57550cc96cc" xsi:nil="true"/>
    <BlockPublish xmlns="4873beb7-5857-4685-be1f-d57550cc96cc">false</BlockPublish>
    <TPFriendlyName xmlns="4873beb7-5857-4685-be1f-d57550cc96cc" xsi:nil="true"/>
    <LocOverallPublishStatusLookup xmlns="4873beb7-5857-4685-be1f-d57550cc96cc" xsi:nil="true"/>
    <NumericId xmlns="4873beb7-5857-4685-be1f-d57550cc96cc" xsi:nil="true"/>
    <APEditor xmlns="4873beb7-5857-4685-be1f-d57550cc96cc">
      <UserInfo>
        <DisplayName/>
        <AccountId xsi:nil="true"/>
        <AccountType/>
      </UserInfo>
    </APEditor>
    <SourceTitle xmlns="4873beb7-5857-4685-be1f-d57550cc96cc" xsi:nil="true"/>
    <OpenTemplate xmlns="4873beb7-5857-4685-be1f-d57550cc96cc">true</OpenTemplate>
    <LocOverallLocStatusLookup xmlns="4873beb7-5857-4685-be1f-d57550cc96cc" xsi:nil="true"/>
    <UALocComments xmlns="4873beb7-5857-4685-be1f-d57550cc96cc" xsi:nil="true"/>
    <ParentAssetId xmlns="4873beb7-5857-4685-be1f-d57550cc96cc" xsi:nil="true"/>
    <IntlLangReviewDate xmlns="4873beb7-5857-4685-be1f-d57550cc96cc" xsi:nil="true"/>
    <FeatureTagsTaxHTField0 xmlns="4873beb7-5857-4685-be1f-d57550cc96cc">
      <Terms xmlns="http://schemas.microsoft.com/office/infopath/2007/PartnerControls"/>
    </FeatureTagsTaxHTField0>
    <PublishStatusLookup xmlns="4873beb7-5857-4685-be1f-d57550cc96cc">
      <Value>1345039</Value>
    </PublishStatusLookup>
    <Providers xmlns="4873beb7-5857-4685-be1f-d57550cc96cc" xsi:nil="true"/>
    <MachineTranslated xmlns="4873beb7-5857-4685-be1f-d57550cc96cc">false</MachineTranslated>
    <OriginalSourceMarket xmlns="4873beb7-5857-4685-be1f-d57550cc96cc" xsi:nil="true"/>
    <APDescription xmlns="4873beb7-5857-4685-be1f-d57550cc96cc">The bookstacks present on most slides  make this a good choice for students, teachers, reading enthusiasts, and others in education. This presentation template contains multiple slide layouts in widescreen format (16x9) and includes a sample table and chart that you can easily  modify.</APDescription>
    <ClipArtFilename xmlns="4873beb7-5857-4685-be1f-d57550cc96cc" xsi:nil="true"/>
    <ContentItem xmlns="4873beb7-5857-4685-be1f-d57550cc96cc" xsi:nil="true"/>
    <TPInstallLocation xmlns="4873beb7-5857-4685-be1f-d57550cc96cc" xsi:nil="true"/>
    <PublishTargets xmlns="4873beb7-5857-4685-be1f-d57550cc96cc">OfficeOnlineVNext</PublishTargets>
    <TimesCloned xmlns="4873beb7-5857-4685-be1f-d57550cc96cc" xsi:nil="true"/>
    <AssetStart xmlns="4873beb7-5857-4685-be1f-d57550cc96cc">2011-11-26T00:00:00+00:00</AssetStart>
    <Provider xmlns="4873beb7-5857-4685-be1f-d57550cc96cc" xsi:nil="true"/>
    <AcquiredFrom xmlns="4873beb7-5857-4685-be1f-d57550cc96cc">Internal MS</AcquiredFrom>
    <FriendlyTitle xmlns="4873beb7-5857-4685-be1f-d57550cc96cc" xsi:nil="true"/>
    <LastHandOff xmlns="4873beb7-5857-4685-be1f-d57550cc96cc" xsi:nil="true"/>
    <TPClientViewer xmlns="4873beb7-5857-4685-be1f-d57550cc96cc" xsi:nil="true"/>
    <TemplateStatus xmlns="4873beb7-5857-4685-be1f-d57550cc96cc">Complete</TemplateStatus>
    <Downloads xmlns="4873beb7-5857-4685-be1f-d57550cc96cc">0</Downloads>
    <OOCacheId xmlns="4873beb7-5857-4685-be1f-d57550cc96cc" xsi:nil="true"/>
    <IsDeleted xmlns="4873beb7-5857-4685-be1f-d57550cc96cc">false</IsDeleted>
    <LocPublishedDependentAssetsLookup xmlns="4873beb7-5857-4685-be1f-d57550cc96cc" xsi:nil="true"/>
    <AssetExpire xmlns="4873beb7-5857-4685-be1f-d57550cc96cc">2029-05-12T07:00:00+00:00</AssetExpire>
    <DSATActionTaken xmlns="4873beb7-5857-4685-be1f-d57550cc96cc" xsi:nil="true"/>
    <CSXSubmissionMarket xmlns="4873beb7-5857-4685-be1f-d57550cc96cc" xsi:nil="true"/>
    <TPExecutable xmlns="4873beb7-5857-4685-be1f-d57550cc96cc" xsi:nil="true"/>
    <EditorialTags xmlns="4873beb7-5857-4685-be1f-d57550cc96cc" xsi:nil="true"/>
    <SubmitterId xmlns="4873beb7-5857-4685-be1f-d57550cc96cc" xsi:nil="true"/>
    <ApprovalLog xmlns="4873beb7-5857-4685-be1f-d57550cc96cc" xsi:nil="true"/>
    <AssetType xmlns="4873beb7-5857-4685-be1f-d57550cc96cc">TP</AssetType>
    <BugNumber xmlns="4873beb7-5857-4685-be1f-d57550cc96cc" xsi:nil="true"/>
    <CSXSubmissionDate xmlns="4873beb7-5857-4685-be1f-d57550cc96cc" xsi:nil="true"/>
    <CSXUpdate xmlns="4873beb7-5857-4685-be1f-d57550cc96cc">false</CSXUpdate>
    <Milestone xmlns="4873beb7-5857-4685-be1f-d57550cc96cc" xsi:nil="true"/>
    <RecommendationsModifier xmlns="4873beb7-5857-4685-be1f-d57550cc96cc" xsi:nil="true"/>
    <OriginAsset xmlns="4873beb7-5857-4685-be1f-d57550cc96cc" xsi:nil="true"/>
    <TPComponent xmlns="4873beb7-5857-4685-be1f-d57550cc96cc" xsi:nil="true"/>
    <AssetId xmlns="4873beb7-5857-4685-be1f-d57550cc96cc">TP102787939</AssetId>
    <IntlLocPriority xmlns="4873beb7-5857-4685-be1f-d57550cc96cc" xsi:nil="true"/>
    <PolicheckWords xmlns="4873beb7-5857-4685-be1f-d57550cc96cc" xsi:nil="true"/>
    <TPLaunchHelpLink xmlns="4873beb7-5857-4685-be1f-d57550cc96cc" xsi:nil="true"/>
    <TPApplication xmlns="4873beb7-5857-4685-be1f-d57550cc96cc" xsi:nil="true"/>
    <CrawlForDependencies xmlns="4873beb7-5857-4685-be1f-d57550cc96cc">false</CrawlForDependencies>
    <HandoffToMSDN xmlns="4873beb7-5857-4685-be1f-d57550cc96cc" xsi:nil="true"/>
    <PlannedPubDate xmlns="4873beb7-5857-4685-be1f-d57550cc96cc" xsi:nil="true"/>
    <IntlLangReviewer xmlns="4873beb7-5857-4685-be1f-d57550cc96cc" xsi:nil="true"/>
    <TrustLevel xmlns="4873beb7-5857-4685-be1f-d57550cc96cc">1 Microsoft Managed Content</TrustLevel>
    <LocLastLocAttemptVersionLookup xmlns="4873beb7-5857-4685-be1f-d57550cc96cc">694216</LocLastLocAttemptVersionLookup>
    <LocProcessedForHandoffsLookup xmlns="4873beb7-5857-4685-be1f-d57550cc96cc" xsi:nil="true"/>
    <IsSearchable xmlns="4873beb7-5857-4685-be1f-d57550cc96cc">true</IsSearchable>
    <TemplateTemplateType xmlns="4873beb7-5857-4685-be1f-d57550cc96cc">PowerPoint Presentation Template</TemplateTemplateType>
    <CampaignTagsTaxHTField0 xmlns="4873beb7-5857-4685-be1f-d57550cc96cc">
      <Terms xmlns="http://schemas.microsoft.com/office/infopath/2007/PartnerControls"/>
    </CampaignTagsTaxHTField0>
    <TPNamespace xmlns="4873beb7-5857-4685-be1f-d57550cc96cc" xsi:nil="true"/>
    <LocOverallPreviewStatusLookup xmlns="4873beb7-5857-4685-be1f-d57550cc96cc" xsi:nil="true"/>
    <TaxCatchAll xmlns="4873beb7-5857-4685-be1f-d57550cc96cc"/>
    <Markets xmlns="4873beb7-5857-4685-be1f-d57550cc96cc"/>
    <UAProjectedTotalWords xmlns="4873beb7-5857-4685-be1f-d57550cc96cc" xsi:nil="true"/>
    <IntlLangReview xmlns="4873beb7-5857-4685-be1f-d57550cc96cc" xsi:nil="true"/>
    <OutputCachingOn xmlns="4873beb7-5857-4685-be1f-d57550cc96cc">false</OutputCachingOn>
    <AverageRating xmlns="4873beb7-5857-4685-be1f-d57550cc96cc" xsi:nil="true"/>
    <APAuthor xmlns="4873beb7-5857-4685-be1f-d57550cc96cc">
      <UserInfo>
        <DisplayName>REDMOND\kristaa</DisplayName>
        <AccountId>136</AccountId>
        <AccountType/>
      </UserInfo>
    </APAuthor>
    <LocManualTestRequired xmlns="4873beb7-5857-4685-be1f-d57550cc96cc">false</LocManualTestRequired>
    <TPCommandLine xmlns="4873beb7-5857-4685-be1f-d57550cc96cc" xsi:nil="true"/>
    <TPAppVersion xmlns="4873beb7-5857-4685-be1f-d57550cc96cc" xsi:nil="true"/>
    <EditorialStatus xmlns="4873beb7-5857-4685-be1f-d57550cc96cc">Complete</EditorialStatus>
    <LastModifiedDateTime xmlns="4873beb7-5857-4685-be1f-d57550cc96cc" xsi:nil="true"/>
    <ScenarioTagsTaxHTField0 xmlns="4873beb7-5857-4685-be1f-d57550cc96cc">
      <Terms xmlns="http://schemas.microsoft.com/office/infopath/2007/PartnerControls"/>
    </ScenarioTagsTaxHTField0>
    <LocProcessedForMarketsLookup xmlns="4873beb7-5857-4685-be1f-d57550cc96cc" xsi:nil="true"/>
    <TPLaunchHelpLinkType xmlns="4873beb7-5857-4685-be1f-d57550cc96cc">Template</TPLaunchHelpLinkType>
    <OriginalRelease xmlns="4873beb7-5857-4685-be1f-d57550cc96cc">15</OriginalRelease>
    <LocalizationTagsTaxHTField0 xmlns="4873beb7-5857-4685-be1f-d57550cc96cc">
      <Terms xmlns="http://schemas.microsoft.com/office/infopath/2007/PartnerControls"/>
    </LocalizationTagsTaxHTField0>
    <UACurrentWords xmlns="4873beb7-5857-4685-be1f-d57550cc96cc" xsi:nil="true"/>
    <ArtSampleDocs xmlns="4873beb7-5857-4685-be1f-d57550cc96cc" xsi:nil="true"/>
    <UALocRecommendation xmlns="4873beb7-5857-4685-be1f-d57550cc96cc">Localize</UALocRecommendation>
    <Manager xmlns="4873beb7-5857-4685-be1f-d57550cc96cc" xsi:nil="true"/>
    <LocOverallHandbackStatusLookup xmlns="4873beb7-5857-4685-be1f-d57550cc96cc" xsi:nil="true"/>
    <ShowIn xmlns="4873beb7-5857-4685-be1f-d57550cc96cc">Show everywhere</ShowIn>
    <UANotes xmlns="4873beb7-5857-4685-be1f-d57550cc96cc" xsi:nil="true"/>
    <InternalTagsTaxHTField0 xmlns="4873beb7-5857-4685-be1f-d57550cc96cc">
      <Terms xmlns="http://schemas.microsoft.com/office/infopath/2007/PartnerControls"/>
    </InternalTagsTaxHTField0>
    <CSXHash xmlns="4873beb7-5857-4685-be1f-d57550cc96cc" xsi:nil="true"/>
    <VoteCount xmlns="4873beb7-5857-4685-be1f-d57550cc96cc" xsi:nil="true"/>
    <LocMarketGroupTiers2 xmlns="4873beb7-5857-4685-be1f-d57550cc96cc" xsi:nil="true"/>
  </documentManagement>
</p:properties>
</file>

<file path=customXml/item3.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1B558C7-619B-49BE-9097-7FCBDADD4ECE}">
  <ds:schemaRefs>
    <ds:schemaRef ds:uri="http://schemas.microsoft.com/sharepoint/v3/contenttype/forms"/>
  </ds:schemaRefs>
</ds:datastoreItem>
</file>

<file path=customXml/itemProps2.xml><?xml version="1.0" encoding="utf-8"?>
<ds:datastoreItem xmlns:ds="http://schemas.openxmlformats.org/officeDocument/2006/customXml" ds:itemID="{F301D382-32B0-43EE-932C-28906AF37617}">
  <ds:schemaRefs>
    <ds:schemaRef ds:uri="http://schemas.microsoft.com/office/2006/metadata/properties"/>
    <ds:schemaRef ds:uri="http://schemas.openxmlformats.org/package/2006/metadata/core-properties"/>
    <ds:schemaRef ds:uri="http://purl.org/dc/terms/"/>
    <ds:schemaRef ds:uri="http://schemas.microsoft.com/office/2006/documentManagement/types"/>
    <ds:schemaRef ds:uri="4873beb7-5857-4685-be1f-d57550cc96cc"/>
    <ds:schemaRef ds:uri="http://www.w3.org/XML/1998/namespace"/>
    <ds:schemaRef ds:uri="http://purl.org/dc/dcmitype/"/>
    <ds:schemaRef ds:uri="http://schemas.microsoft.com/office/infopath/2007/PartnerControls"/>
    <ds:schemaRef ds:uri="http://purl.org/dc/elements/1.1/"/>
  </ds:schemaRefs>
</ds:datastoreItem>
</file>

<file path=customXml/itemProps3.xml><?xml version="1.0" encoding="utf-8"?>
<ds:datastoreItem xmlns:ds="http://schemas.openxmlformats.org/officeDocument/2006/customXml" ds:itemID="{BBB5C329-08A6-4E5E-AEF1-A97828C8741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Blue bookstack presentation (widescreen)</Template>
  <TotalTime>0</TotalTime>
  <Words>877</Words>
  <Application>Microsoft Office PowerPoint</Application>
  <PresentationFormat>Custom</PresentationFormat>
  <Paragraphs>73</Paragraphs>
  <Slides>14</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14</vt:i4>
      </vt:variant>
    </vt:vector>
  </HeadingPairs>
  <TitlesOfParts>
    <vt:vector size="17" baseType="lpstr">
      <vt:lpstr>Arial</vt:lpstr>
      <vt:lpstr>Century Gothic</vt:lpstr>
      <vt:lpstr>Books 16x9</vt:lpstr>
      <vt:lpstr>Plagiarism</vt:lpstr>
      <vt:lpstr>What does plagiarism mean?</vt:lpstr>
      <vt:lpstr>Plagiarism means …</vt:lpstr>
      <vt:lpstr>So what?</vt:lpstr>
      <vt:lpstr>So what?</vt:lpstr>
      <vt:lpstr>Student Views on Plagiarism</vt:lpstr>
      <vt:lpstr>Why do students plagiarise?</vt:lpstr>
      <vt:lpstr>Why do students plagiarise?</vt:lpstr>
      <vt:lpstr>Why do students plagiarise?</vt:lpstr>
      <vt:lpstr>Preventing Plagiarism at UWTSD</vt:lpstr>
      <vt:lpstr>Submitting Assignments at UWTSD</vt:lpstr>
      <vt:lpstr>Finding the link for Study Skills</vt:lpstr>
      <vt:lpstr>Preventing Plagiarism Course</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Plagiarism</dc:title>
  <dc:creator>Karen Hudson</dc:creator>
  <cp:lastModifiedBy>Karen Hudson</cp:lastModifiedBy>
  <cp:revision>13</cp:revision>
  <cp:lastPrinted>2017-07-31T08:46:00Z</cp:lastPrinted>
  <dcterms:created xsi:type="dcterms:W3CDTF">2017-07-26T10:17:27Z</dcterms:created>
  <dcterms:modified xsi:type="dcterms:W3CDTF">2022-02-10T10:17:21Z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0x0101006EDDDB5EE6D98C44930B742096920B300400F5B6D36B3EF94B4E9A635CDF2A18F5B8</vt:lpwstr>
  </property>
  <property fmtid="{D5CDD505-2E9C-101B-9397-08002B2CF9AE}" pid="4" name="FeatureTags">
    <vt:lpwstr/>
  </property>
  <property fmtid="{D5CDD505-2E9C-101B-9397-08002B2CF9AE}" pid="5" name="LocalizationTags">
    <vt:lpwstr/>
  </property>
  <property fmtid="{D5CDD505-2E9C-101B-9397-08002B2CF9AE}" pid="6" name="CampaignTags">
    <vt:lpwstr/>
  </property>
  <property fmtid="{D5CDD505-2E9C-101B-9397-08002B2CF9AE}" pid="7" name="ScenarioTags">
    <vt:lpwstr/>
  </property>
</Properties>
</file>