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2" r:id="rId7"/>
    <p:sldId id="260" r:id="rId8"/>
    <p:sldId id="261" r:id="rId9"/>
    <p:sldId id="263" r:id="rId10"/>
    <p:sldId id="264" r:id="rId11"/>
    <p:sldId id="265" r:id="rId12"/>
    <p:sldId id="266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592001A-E8C1-456A-A735-ACF26E8CE4BA}">
          <p14:sldIdLst>
            <p14:sldId id="256"/>
            <p14:sldId id="271"/>
            <p14:sldId id="257"/>
            <p14:sldId id="258"/>
            <p14:sldId id="259"/>
            <p14:sldId id="262"/>
            <p14:sldId id="260"/>
            <p14:sldId id="261"/>
            <p14:sldId id="263"/>
            <p14:sldId id="264"/>
            <p14:sldId id="265"/>
            <p14:sldId id="266"/>
            <p14:sldId id="27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97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4164C-C938-8645-18FB-3DFE0BFF61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7409BE-9E23-E3C5-7327-AFEE431FFD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A82D8C-8745-A698-287E-5C28B987C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5D7DA3-2E50-9DCB-0ACA-DBA3AD162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959BD0-E8BF-1EC1-9CE9-2C80D5AEB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931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37577-E29C-BF18-9A34-8433AECE3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B977B-62C9-EC57-86A9-9A7394BF6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1F6B8-2828-1E9A-7EA4-FF56A8E89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713F68-E9C5-0B67-7754-E575085A9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55E5E1-E887-D2C0-0626-E2349AE05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268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8E4E6-3B00-E7D9-02CE-A880123E2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7BC841-47FC-B026-9284-8F6C8F5013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69C72-9BB4-46B4-3F95-98962D6DB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E1198-6DFC-C562-5BC2-A14FAD357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C34E9C-8C52-6280-1113-013C28B52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98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55A29-8DBE-7667-0E43-4908F28EE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8EBB9-57E8-D09F-2496-07C68A6D94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C5E64-3A06-0EB6-71A9-248B9DF3DA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08E12B-B057-CABD-08A9-D79A5B5A8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D10BC3-EEAC-1169-9F2D-8DA3E8719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8269E2-AB9B-BA18-08FC-4FD74C1CC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038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7CAD3-2CA1-355E-8652-19C84B3FF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816131-F77A-EF84-E0ED-E89BA2A07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632987-9528-8382-BA86-AE9FF5BF3A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DCEB2A-E7E2-FC6F-77F3-6ADE2A78E7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2AA474-C9E5-85B8-4CBF-BBA1C4FFB2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0E7BB4-E846-3E24-5F52-38F08D966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9674F7-CF85-4D86-5F40-414A020F0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17F925-001F-993B-0B5F-11D0F78E0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009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719AE-63FB-31CB-6525-280A5919F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F199BE-3A20-2FFB-F221-99BC039B5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5C4608-10A5-746F-B85B-307BDC4D3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09CFC1-8A67-525D-DAD6-499328774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951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0269D5-27AB-02A9-19AF-98E12CAF5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0E106A-546F-03BD-5CE4-B69AE2C0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D67B97-8134-26F6-13DA-CE79D8F70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52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4EF47-690A-E938-689B-E4A18F938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5FA68-EB44-BB0D-66FE-46F64DA77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B1E761-2EFA-9F5E-A6A0-29893095CD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17A109-373E-97AE-AA25-ABA08090D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C6B989-F2B2-E7FC-A03D-9626941E8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2F1238-280E-489E-1B50-1A17CD8E9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475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97720-CB79-F14F-4D02-E7A64BB1E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305252-F3F3-0BE9-D966-441B658747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1BEE0-0370-93C7-B82C-67E37F56A2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672996-4C95-6795-0FEC-B1EF08E4E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0E0248-1D60-574F-0656-AE15B227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CE4652-5726-F340-9815-91D07254E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776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E4679-8994-824A-7257-560660C36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48865E-0916-FBDC-4FE5-0B97A80EBF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85A84-9D55-F16A-884D-152F00B45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915CE-CDE1-D74F-AF6D-0D6A11D53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61BABB-D6D3-F369-FBD2-B2D1C8E56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600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94C33E-83F1-8B2A-8170-CA1F8F0183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B9A807-2D4D-6762-2CA5-63C9F3D3F2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7D1E1E-F4E7-9287-CB64-B5102996A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FFB787-FB25-0CD4-457D-02110F586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95654-F7DF-53E2-25FB-797A3F5B0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527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A5781D-0BD6-400E-C317-98CD00C57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E5254C-CD0B-89DA-E236-FE6766A38E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ED05B-0F40-BDE9-6A72-9301BEA1A8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1EA0FE-AADA-4D33-AC8F-7F9345D4065D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8CD4D5-20FC-5FE5-AA6B-D872A6D27E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AF20FB-C977-7619-56FA-686D53639A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439A65-B354-4C28-B881-DDF6BF7AB3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054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lyrood.com/news/view,firstever-international-artificial-intelligence-declaration-signed-at-bletchley-park-summit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ank-you-note-thank-thank-you-note-1428147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.vgu.edu.vn/citation-referencing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uilding with a flag on top&#10;&#10;AI-generated content may be incorrect.">
            <a:extLst>
              <a:ext uri="{FF2B5EF4-FFF2-40B4-BE49-F238E27FC236}">
                <a16:creationId xmlns:a16="http://schemas.microsoft.com/office/drawing/2014/main" id="{8CF6F6F0-45E0-592F-5E9F-BAB5FD5FF9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1" r="12126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198B4-F2CB-6A7C-F903-BBEF09524F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3" y="424953"/>
            <a:ext cx="4256597" cy="2783840"/>
          </a:xfrm>
          <a:noFill/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Hosting a Two-Day International Business Conference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at the Morgan Hotel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Swansea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C09F82-4AD4-206E-8636-3A572675F5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3952240"/>
            <a:ext cx="3445766" cy="2162313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Adriana Ghiocel-Ioaniciu 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 :21217376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Date : 02/12/2025</a:t>
            </a:r>
          </a:p>
        </p:txBody>
      </p:sp>
    </p:spTree>
    <p:extLst>
      <p:ext uri="{BB962C8B-B14F-4D97-AF65-F5344CB8AC3E}">
        <p14:creationId xmlns:p14="http://schemas.microsoft.com/office/powerpoint/2010/main" val="266937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2AEAD-45C0-A645-C374-9EC9A07E8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120" y="3886199"/>
            <a:ext cx="10515600" cy="274796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</p:txBody>
      </p:sp>
      <p:pic>
        <p:nvPicPr>
          <p:cNvPr id="5" name="Picture 4" descr="A blue planet with dots and lines&#10;&#10;AI-generated content may be incorrect.">
            <a:extLst>
              <a:ext uri="{FF2B5EF4-FFF2-40B4-BE49-F238E27FC236}">
                <a16:creationId xmlns:a16="http://schemas.microsoft.com/office/drawing/2014/main" id="{E2BB82F9-01EC-C6FE-6B32-DBF0953AA0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8770620" cy="3139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533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table full of food&#10;&#10;AI-generated content may be incorrect.">
            <a:extLst>
              <a:ext uri="{FF2B5EF4-FFF2-40B4-BE49-F238E27FC236}">
                <a16:creationId xmlns:a16="http://schemas.microsoft.com/office/drawing/2014/main" id="{7990E190-4B88-F68A-F157-B2FD7FCC0F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89" r="-2" b="36523"/>
          <a:stretch>
            <a:fillRect/>
          </a:stretch>
        </p:blipFill>
        <p:spPr>
          <a:xfrm>
            <a:off x="6255669" y="10"/>
            <a:ext cx="5936331" cy="3291830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10" name="Picture 9" descr="A room with a bed and a chair&#10;&#10;AI-generated content may be incorrect.">
            <a:extLst>
              <a:ext uri="{FF2B5EF4-FFF2-40B4-BE49-F238E27FC236}">
                <a16:creationId xmlns:a16="http://schemas.microsoft.com/office/drawing/2014/main" id="{00066BFA-30D5-592C-56F0-B4A7A83882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928" r="-2" b="22238"/>
          <a:stretch>
            <a:fillRect/>
          </a:stretch>
        </p:blipFill>
        <p:spPr>
          <a:xfrm>
            <a:off x="6255665" y="3291840"/>
            <a:ext cx="5936335" cy="3566160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29" name="Freeform: Shape 23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1A35D-CC2D-A747-BCCC-D7280B10A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666" y="58677"/>
            <a:ext cx="5019074" cy="7247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overview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5AECFE-E680-69DF-A9B9-61C32EC1C1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432" y="1459204"/>
            <a:ext cx="6848808" cy="3939591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theme: European Leadership and Innovation Summit 2025</a:t>
            </a:r>
            <a:endParaRPr lang="en-US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two-day event: -</a:t>
            </a: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day 1: 10 am to 5 pm                                    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-</a:t>
            </a: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day 2:10 am to 2 pm</a:t>
            </a:r>
          </a:p>
          <a:p>
            <a:pPr>
              <a:lnSpc>
                <a:spcPct val="150000"/>
              </a:lnSpc>
            </a:pP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-25 international + UK business delegates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-accommodation -2 nights </a:t>
            </a:r>
          </a:p>
          <a:p>
            <a:pPr>
              <a:lnSpc>
                <a:spcPct val="150000"/>
              </a:lnSpc>
            </a:pP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-catering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lunch and refreshments/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delegates responsible for breakfast</a:t>
            </a:r>
            <a:endParaRPr lang="en-US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52EE5A8-045B-4D39-8ED1-51333408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25043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ng table with white tablecloth and chairs&#10;&#10;AI-generated content may be incorrect.">
            <a:extLst>
              <a:ext uri="{FF2B5EF4-FFF2-40B4-BE49-F238E27FC236}">
                <a16:creationId xmlns:a16="http://schemas.microsoft.com/office/drawing/2014/main" id="{F77B60EF-9CA7-A010-8462-97245E3225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82"/>
          <a:stretch>
            <a:fillRect/>
          </a:stretch>
        </p:blipFill>
        <p:spPr>
          <a:xfrm>
            <a:off x="6868160" y="10"/>
            <a:ext cx="5323840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059E5-A021-B96F-40FD-EC0F3340F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392" y="0"/>
            <a:ext cx="4992624" cy="1243584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Morgans Hotel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F21D6-3999-B740-276B-5EFA3FFAA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" y="652500"/>
            <a:ext cx="7549896" cy="6303800"/>
          </a:xfrm>
        </p:spPr>
        <p:txBody>
          <a:bodyPr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-boutique 4-star hotel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-54 rooms:- 20 rooms in the main building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-22 rooms in the Townhouse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-12 rooms in a Georgian building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-strong reputation and repeat business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-event spaces: -Sir Galahad suite -40 people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-Banqueting Hall -100 people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-The Plimsoll Line -20 people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(Morgans Hotel,2022)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-business facilities: exclusive benefits (Morgans Hotel ,2024)</a:t>
            </a:r>
          </a:p>
        </p:txBody>
      </p:sp>
    </p:spTree>
    <p:extLst>
      <p:ext uri="{BB962C8B-B14F-4D97-AF65-F5344CB8AC3E}">
        <p14:creationId xmlns:p14="http://schemas.microsoft.com/office/powerpoint/2010/main" val="3557929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E2D0A-815D-D069-6351-D445FA66A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6828" y="0"/>
            <a:ext cx="5485151" cy="11334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and demand analysis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6A31A2-B4DF-9D62-11BD-BEB0FE813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27541" y="1250315"/>
            <a:ext cx="5364459" cy="464693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-Swansea's growing business tourism sector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-central location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-offer a unique experience in Swansea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-2024 tourism generated  £658M in economic impact (Council Swansea, 2025)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-international tourists spend 10 billions £ in the UK, supporting local economies and jobs (Edginton, Tracey 2023)</a:t>
            </a: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9DD3D245-EFD3-A98F-1D05-4ACF34CFE2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39" r="14215" b="-2"/>
          <a:stretch>
            <a:fillRect/>
          </a:stretch>
        </p:blipFill>
        <p:spPr>
          <a:xfrm>
            <a:off x="21" y="1"/>
            <a:ext cx="6827498" cy="6857999"/>
          </a:xfrm>
          <a:custGeom>
            <a:avLst/>
            <a:gdLst/>
            <a:ahLst/>
            <a:cxnLst/>
            <a:rect l="l" t="t" r="r" b="b"/>
            <a:pathLst>
              <a:path w="7665593" h="6857999">
                <a:moveTo>
                  <a:pt x="0" y="0"/>
                </a:moveTo>
                <a:lnTo>
                  <a:pt x="7363783" y="0"/>
                </a:lnTo>
                <a:lnTo>
                  <a:pt x="7372954" y="18152"/>
                </a:lnTo>
                <a:cubicBezTo>
                  <a:pt x="7378508" y="27417"/>
                  <a:pt x="7383821" y="35694"/>
                  <a:pt x="7386404" y="41707"/>
                </a:cubicBezTo>
                <a:lnTo>
                  <a:pt x="7389058" y="60832"/>
                </a:lnTo>
                <a:lnTo>
                  <a:pt x="7394074" y="60137"/>
                </a:lnTo>
                <a:lnTo>
                  <a:pt x="7394443" y="67241"/>
                </a:lnTo>
                <a:lnTo>
                  <a:pt x="7394565" y="83099"/>
                </a:lnTo>
                <a:cubicBezTo>
                  <a:pt x="7395324" y="92994"/>
                  <a:pt x="7394122" y="120511"/>
                  <a:pt x="7395957" y="130584"/>
                </a:cubicBezTo>
                <a:cubicBezTo>
                  <a:pt x="7401306" y="133490"/>
                  <a:pt x="7404223" y="137975"/>
                  <a:pt x="7405574" y="143540"/>
                </a:cubicBezTo>
                <a:lnTo>
                  <a:pt x="7405725" y="155795"/>
                </a:lnTo>
                <a:lnTo>
                  <a:pt x="7418615" y="226869"/>
                </a:lnTo>
                <a:lnTo>
                  <a:pt x="7419579" y="236641"/>
                </a:lnTo>
                <a:lnTo>
                  <a:pt x="7423900" y="241933"/>
                </a:lnTo>
                <a:cubicBezTo>
                  <a:pt x="7424763" y="245974"/>
                  <a:pt x="7424206" y="257579"/>
                  <a:pt x="7424760" y="260885"/>
                </a:cubicBezTo>
                <a:cubicBezTo>
                  <a:pt x="7425580" y="261177"/>
                  <a:pt x="7426400" y="261469"/>
                  <a:pt x="7427220" y="261761"/>
                </a:cubicBezTo>
                <a:cubicBezTo>
                  <a:pt x="7431152" y="272291"/>
                  <a:pt x="7444241" y="311893"/>
                  <a:pt x="7448344" y="324055"/>
                </a:cubicBezTo>
                <a:cubicBezTo>
                  <a:pt x="7444563" y="326484"/>
                  <a:pt x="7450535" y="331924"/>
                  <a:pt x="7451833" y="334727"/>
                </a:cubicBezTo>
                <a:cubicBezTo>
                  <a:pt x="7449286" y="335161"/>
                  <a:pt x="7448510" y="341947"/>
                  <a:pt x="7450776" y="343948"/>
                </a:cubicBezTo>
                <a:cubicBezTo>
                  <a:pt x="7463202" y="391652"/>
                  <a:pt x="7437523" y="367773"/>
                  <a:pt x="7453791" y="395003"/>
                </a:cubicBezTo>
                <a:cubicBezTo>
                  <a:pt x="7454869" y="399820"/>
                  <a:pt x="7453841" y="403723"/>
                  <a:pt x="7451939" y="407147"/>
                </a:cubicBezTo>
                <a:lnTo>
                  <a:pt x="7448030" y="412254"/>
                </a:lnTo>
                <a:lnTo>
                  <a:pt x="7455416" y="432021"/>
                </a:lnTo>
                <a:cubicBezTo>
                  <a:pt x="7457991" y="441758"/>
                  <a:pt x="7459699" y="452007"/>
                  <a:pt x="7460479" y="462523"/>
                </a:cubicBezTo>
                <a:cubicBezTo>
                  <a:pt x="7455275" y="464882"/>
                  <a:pt x="7462669" y="473136"/>
                  <a:pt x="7464133" y="477020"/>
                </a:cubicBezTo>
                <a:cubicBezTo>
                  <a:pt x="7460734" y="477060"/>
                  <a:pt x="7459104" y="485663"/>
                  <a:pt x="7461914" y="488716"/>
                </a:cubicBezTo>
                <a:cubicBezTo>
                  <a:pt x="7474065" y="552879"/>
                  <a:pt x="7442314" y="516775"/>
                  <a:pt x="7461353" y="555280"/>
                </a:cubicBezTo>
                <a:cubicBezTo>
                  <a:pt x="7462345" y="561721"/>
                  <a:pt x="7460642" y="566553"/>
                  <a:pt x="7457829" y="570585"/>
                </a:cubicBezTo>
                <a:lnTo>
                  <a:pt x="7450804" y="577839"/>
                </a:lnTo>
                <a:lnTo>
                  <a:pt x="7453309" y="583524"/>
                </a:lnTo>
                <a:cubicBezTo>
                  <a:pt x="7453505" y="604977"/>
                  <a:pt x="7446306" y="611303"/>
                  <a:pt x="7453558" y="623785"/>
                </a:cubicBezTo>
                <a:cubicBezTo>
                  <a:pt x="7438483" y="642230"/>
                  <a:pt x="7452055" y="636019"/>
                  <a:pt x="7454362" y="650049"/>
                </a:cubicBezTo>
                <a:cubicBezTo>
                  <a:pt x="7457368" y="661117"/>
                  <a:pt x="7463152" y="640798"/>
                  <a:pt x="7464006" y="651645"/>
                </a:cubicBezTo>
                <a:cubicBezTo>
                  <a:pt x="7460114" y="663380"/>
                  <a:pt x="7472201" y="662829"/>
                  <a:pt x="7467442" y="675032"/>
                </a:cubicBezTo>
                <a:cubicBezTo>
                  <a:pt x="7458335" y="672068"/>
                  <a:pt x="7469207" y="699114"/>
                  <a:pt x="7461251" y="699956"/>
                </a:cubicBezTo>
                <a:cubicBezTo>
                  <a:pt x="7472628" y="710321"/>
                  <a:pt x="7458614" y="715529"/>
                  <a:pt x="7462119" y="729331"/>
                </a:cubicBezTo>
                <a:cubicBezTo>
                  <a:pt x="7466423" y="735831"/>
                  <a:pt x="7467162" y="740521"/>
                  <a:pt x="7462533" y="746910"/>
                </a:cubicBezTo>
                <a:cubicBezTo>
                  <a:pt x="7483486" y="776851"/>
                  <a:pt x="7463470" y="765024"/>
                  <a:pt x="7471529" y="793043"/>
                </a:cubicBezTo>
                <a:cubicBezTo>
                  <a:pt x="7480002" y="817184"/>
                  <a:pt x="7485500" y="844550"/>
                  <a:pt x="7505730" y="867898"/>
                </a:cubicBezTo>
                <a:cubicBezTo>
                  <a:pt x="7511461" y="872184"/>
                  <a:pt x="7513630" y="882707"/>
                  <a:pt x="7510576" y="891400"/>
                </a:cubicBezTo>
                <a:cubicBezTo>
                  <a:pt x="7510049" y="892894"/>
                  <a:pt x="7509385" y="894278"/>
                  <a:pt x="7508604" y="895508"/>
                </a:cubicBezTo>
                <a:cubicBezTo>
                  <a:pt x="7511698" y="915692"/>
                  <a:pt x="7525520" y="989520"/>
                  <a:pt x="7529143" y="1012510"/>
                </a:cubicBezTo>
                <a:cubicBezTo>
                  <a:pt x="7521781" y="1014371"/>
                  <a:pt x="7535067" y="1025997"/>
                  <a:pt x="7530347" y="1033444"/>
                </a:cubicBezTo>
                <a:cubicBezTo>
                  <a:pt x="7526204" y="1038777"/>
                  <a:pt x="7529270" y="1043549"/>
                  <a:pt x="7529596" y="1049120"/>
                </a:cubicBezTo>
                <a:cubicBezTo>
                  <a:pt x="7526339" y="1056460"/>
                  <a:pt x="7532220" y="1080398"/>
                  <a:pt x="7536437" y="1086639"/>
                </a:cubicBezTo>
                <a:cubicBezTo>
                  <a:pt x="7551094" y="1101553"/>
                  <a:pt x="7540210" y="1135442"/>
                  <a:pt x="7551438" y="1147834"/>
                </a:cubicBezTo>
                <a:cubicBezTo>
                  <a:pt x="7553086" y="1152330"/>
                  <a:pt x="7553752" y="1156729"/>
                  <a:pt x="7553808" y="1161047"/>
                </a:cubicBezTo>
                <a:lnTo>
                  <a:pt x="7552572" y="1173130"/>
                </a:lnTo>
                <a:lnTo>
                  <a:pt x="7549434" y="1176566"/>
                </a:lnTo>
                <a:lnTo>
                  <a:pt x="7550211" y="1183950"/>
                </a:lnTo>
                <a:lnTo>
                  <a:pt x="7549733" y="1186066"/>
                </a:lnTo>
                <a:cubicBezTo>
                  <a:pt x="7548807" y="1190108"/>
                  <a:pt x="7548001" y="1194099"/>
                  <a:pt x="7547683" y="1198047"/>
                </a:cubicBezTo>
                <a:cubicBezTo>
                  <a:pt x="7563423" y="1192855"/>
                  <a:pt x="7547566" y="1230782"/>
                  <a:pt x="7560295" y="1219849"/>
                </a:cubicBezTo>
                <a:cubicBezTo>
                  <a:pt x="7561281" y="1240644"/>
                  <a:pt x="7573138" y="1224782"/>
                  <a:pt x="7561835" y="1249779"/>
                </a:cubicBezTo>
                <a:cubicBezTo>
                  <a:pt x="7574707" y="1282065"/>
                  <a:pt x="7569916" y="1332957"/>
                  <a:pt x="7589445" y="1358245"/>
                </a:cubicBezTo>
                <a:cubicBezTo>
                  <a:pt x="7581989" y="1355103"/>
                  <a:pt x="7576204" y="1368711"/>
                  <a:pt x="7579904" y="1378136"/>
                </a:cubicBezTo>
                <a:cubicBezTo>
                  <a:pt x="7550647" y="1367117"/>
                  <a:pt x="7606267" y="1415404"/>
                  <a:pt x="7586303" y="1423699"/>
                </a:cubicBezTo>
                <a:cubicBezTo>
                  <a:pt x="7604838" y="1424108"/>
                  <a:pt x="7636267" y="1466352"/>
                  <a:pt x="7621059" y="1486236"/>
                </a:cubicBezTo>
                <a:cubicBezTo>
                  <a:pt x="7624771" y="1516526"/>
                  <a:pt x="7640092" y="1537976"/>
                  <a:pt x="7633966" y="1569734"/>
                </a:cubicBezTo>
                <a:cubicBezTo>
                  <a:pt x="7636447" y="1570719"/>
                  <a:pt x="7638522" y="1572334"/>
                  <a:pt x="7640304" y="1574384"/>
                </a:cubicBezTo>
                <a:lnTo>
                  <a:pt x="7644628" y="1581242"/>
                </a:lnTo>
                <a:lnTo>
                  <a:pt x="7644313" y="1582567"/>
                </a:lnTo>
                <a:cubicBezTo>
                  <a:pt x="7644257" y="1587776"/>
                  <a:pt x="7645302" y="1590443"/>
                  <a:pt x="7646831" y="1591983"/>
                </a:cubicBezTo>
                <a:cubicBezTo>
                  <a:pt x="7647577" y="1592347"/>
                  <a:pt x="7648323" y="1592711"/>
                  <a:pt x="7649069" y="1593074"/>
                </a:cubicBezTo>
                <a:lnTo>
                  <a:pt x="7651326" y="1599230"/>
                </a:lnTo>
                <a:lnTo>
                  <a:pt x="7657195" y="1610539"/>
                </a:lnTo>
                <a:lnTo>
                  <a:pt x="7656957" y="1613422"/>
                </a:lnTo>
                <a:lnTo>
                  <a:pt x="7663730" y="1631673"/>
                </a:lnTo>
                <a:lnTo>
                  <a:pt x="7663189" y="1632289"/>
                </a:lnTo>
                <a:cubicBezTo>
                  <a:pt x="7662131" y="1634085"/>
                  <a:pt x="7661641" y="1636199"/>
                  <a:pt x="7662326" y="1639024"/>
                </a:cubicBezTo>
                <a:cubicBezTo>
                  <a:pt x="7651979" y="1640024"/>
                  <a:pt x="7659188" y="1642819"/>
                  <a:pt x="7662125" y="1651067"/>
                </a:cubicBezTo>
                <a:cubicBezTo>
                  <a:pt x="7646711" y="1654462"/>
                  <a:pt x="7660667" y="1674670"/>
                  <a:pt x="7653812" y="1683345"/>
                </a:cubicBezTo>
                <a:cubicBezTo>
                  <a:pt x="7656316" y="1689330"/>
                  <a:pt x="7658683" y="1695719"/>
                  <a:pt x="7660803" y="1702414"/>
                </a:cubicBezTo>
                <a:lnTo>
                  <a:pt x="7661867" y="1756201"/>
                </a:lnTo>
                <a:lnTo>
                  <a:pt x="7649453" y="1812530"/>
                </a:lnTo>
                <a:cubicBezTo>
                  <a:pt x="7649183" y="1833366"/>
                  <a:pt x="7644573" y="1851408"/>
                  <a:pt x="7647823" y="1869041"/>
                </a:cubicBezTo>
                <a:cubicBezTo>
                  <a:pt x="7644238" y="1876204"/>
                  <a:pt x="7642789" y="1882956"/>
                  <a:pt x="7648156" y="1889503"/>
                </a:cubicBezTo>
                <a:cubicBezTo>
                  <a:pt x="7646365" y="1908946"/>
                  <a:pt x="7638702" y="1913653"/>
                  <a:pt x="7644679" y="1925974"/>
                </a:cubicBezTo>
                <a:cubicBezTo>
                  <a:pt x="7632281" y="1936898"/>
                  <a:pt x="7637013" y="1937545"/>
                  <a:pt x="7640564" y="1942678"/>
                </a:cubicBezTo>
                <a:lnTo>
                  <a:pt x="7640816" y="1943410"/>
                </a:lnTo>
                <a:lnTo>
                  <a:pt x="7639044" y="1944904"/>
                </a:lnTo>
                <a:lnTo>
                  <a:pt x="7638223" y="1947993"/>
                </a:lnTo>
                <a:lnTo>
                  <a:pt x="7638752" y="1956430"/>
                </a:lnTo>
                <a:lnTo>
                  <a:pt x="7639407" y="1959603"/>
                </a:lnTo>
                <a:cubicBezTo>
                  <a:pt x="7639690" y="1961788"/>
                  <a:pt x="7639658" y="1963239"/>
                  <a:pt x="7639396" y="1964244"/>
                </a:cubicBezTo>
                <a:lnTo>
                  <a:pt x="7639249" y="1964361"/>
                </a:lnTo>
                <a:lnTo>
                  <a:pt x="7639521" y="1968708"/>
                </a:lnTo>
                <a:cubicBezTo>
                  <a:pt x="7640315" y="1976045"/>
                  <a:pt x="7641402" y="1983186"/>
                  <a:pt x="7642694" y="1989983"/>
                </a:cubicBezTo>
                <a:cubicBezTo>
                  <a:pt x="7634556" y="1995729"/>
                  <a:pt x="7644169" y="2020842"/>
                  <a:pt x="7628828" y="2018094"/>
                </a:cubicBezTo>
                <a:cubicBezTo>
                  <a:pt x="7630116" y="2027262"/>
                  <a:pt x="7636485" y="2032807"/>
                  <a:pt x="7626423" y="2029720"/>
                </a:cubicBezTo>
                <a:cubicBezTo>
                  <a:pt x="7626559" y="2032738"/>
                  <a:pt x="7625703" y="2034598"/>
                  <a:pt x="7624364" y="2035929"/>
                </a:cubicBezTo>
                <a:lnTo>
                  <a:pt x="7623733" y="2036314"/>
                </a:lnTo>
                <a:lnTo>
                  <a:pt x="7626847" y="2056711"/>
                </a:lnTo>
                <a:lnTo>
                  <a:pt x="7626090" y="2059419"/>
                </a:lnTo>
                <a:lnTo>
                  <a:pt x="7629618" y="2072712"/>
                </a:lnTo>
                <a:lnTo>
                  <a:pt x="7630641" y="2079581"/>
                </a:lnTo>
                <a:lnTo>
                  <a:pt x="7632577" y="2081522"/>
                </a:lnTo>
                <a:cubicBezTo>
                  <a:pt x="7633753" y="2083617"/>
                  <a:pt x="7634261" y="2086620"/>
                  <a:pt x="7633251" y="2091658"/>
                </a:cubicBezTo>
                <a:lnTo>
                  <a:pt x="7632707" y="2092825"/>
                </a:lnTo>
                <a:lnTo>
                  <a:pt x="7635575" y="2101184"/>
                </a:lnTo>
                <a:cubicBezTo>
                  <a:pt x="7636900" y="2103876"/>
                  <a:pt x="7638586" y="2106260"/>
                  <a:pt x="7640772" y="2108190"/>
                </a:cubicBezTo>
                <a:cubicBezTo>
                  <a:pt x="7629093" y="2136655"/>
                  <a:pt x="7639778" y="2163513"/>
                  <a:pt x="7637758" y="2194409"/>
                </a:cubicBezTo>
                <a:cubicBezTo>
                  <a:pt x="7619585" y="2207765"/>
                  <a:pt x="7641835" y="2261154"/>
                  <a:pt x="7659453" y="2268824"/>
                </a:cubicBezTo>
                <a:cubicBezTo>
                  <a:pt x="7644015" y="2268997"/>
                  <a:pt x="7665037" y="2307714"/>
                  <a:pt x="7665583" y="2317700"/>
                </a:cubicBezTo>
                <a:cubicBezTo>
                  <a:pt x="7665764" y="2321029"/>
                  <a:pt x="7663671" y="2321166"/>
                  <a:pt x="7657195" y="2315619"/>
                </a:cubicBezTo>
                <a:cubicBezTo>
                  <a:pt x="7658997" y="2326231"/>
                  <a:pt x="7650972" y="2337185"/>
                  <a:pt x="7644431" y="2331209"/>
                </a:cubicBezTo>
                <a:cubicBezTo>
                  <a:pt x="7658433" y="2363448"/>
                  <a:pt x="7644510" y="2411031"/>
                  <a:pt x="7650869" y="2447461"/>
                </a:cubicBezTo>
                <a:cubicBezTo>
                  <a:pt x="7635485" y="2467322"/>
                  <a:pt x="7649719" y="2456555"/>
                  <a:pt x="7646841" y="2477156"/>
                </a:cubicBezTo>
                <a:cubicBezTo>
                  <a:pt x="7661004" y="2471521"/>
                  <a:pt x="7638896" y="2502164"/>
                  <a:pt x="7654880" y="2503292"/>
                </a:cubicBezTo>
                <a:cubicBezTo>
                  <a:pt x="7653849" y="2507005"/>
                  <a:pt x="7652348" y="2510567"/>
                  <a:pt x="7650720" y="2514131"/>
                </a:cubicBezTo>
                <a:lnTo>
                  <a:pt x="7649876" y="2516003"/>
                </a:lnTo>
                <a:lnTo>
                  <a:pt x="7649263" y="2523483"/>
                </a:lnTo>
                <a:lnTo>
                  <a:pt x="7645633" y="2525592"/>
                </a:lnTo>
                <a:lnTo>
                  <a:pt x="7642233" y="2536851"/>
                </a:lnTo>
                <a:cubicBezTo>
                  <a:pt x="7641494" y="2541069"/>
                  <a:pt x="7641323" y="2545607"/>
                  <a:pt x="7642069" y="2550622"/>
                </a:cubicBezTo>
                <a:cubicBezTo>
                  <a:pt x="7648404" y="2562959"/>
                  <a:pt x="7640640" y="2582170"/>
                  <a:pt x="7641110" y="2599544"/>
                </a:cubicBezTo>
                <a:lnTo>
                  <a:pt x="7643071" y="2607523"/>
                </a:lnTo>
                <a:lnTo>
                  <a:pt x="7639801" y="2633566"/>
                </a:lnTo>
                <a:cubicBezTo>
                  <a:pt x="7639166" y="2640978"/>
                  <a:pt x="7638833" y="2648672"/>
                  <a:pt x="7639065" y="2656773"/>
                </a:cubicBezTo>
                <a:lnTo>
                  <a:pt x="7640624" y="2671810"/>
                </a:lnTo>
                <a:lnTo>
                  <a:pt x="7639332" y="2675751"/>
                </a:lnTo>
                <a:cubicBezTo>
                  <a:pt x="7639476" y="2682617"/>
                  <a:pt x="7644027" y="2691703"/>
                  <a:pt x="7638498" y="2690893"/>
                </a:cubicBezTo>
                <a:lnTo>
                  <a:pt x="7640415" y="2698606"/>
                </a:lnTo>
                <a:lnTo>
                  <a:pt x="7636002" y="2706218"/>
                </a:lnTo>
                <a:cubicBezTo>
                  <a:pt x="7634978" y="2707053"/>
                  <a:pt x="7633887" y="2707679"/>
                  <a:pt x="7632770" y="2708079"/>
                </a:cubicBezTo>
                <a:lnTo>
                  <a:pt x="7634220" y="2718854"/>
                </a:lnTo>
                <a:lnTo>
                  <a:pt x="7631061" y="2727688"/>
                </a:lnTo>
                <a:lnTo>
                  <a:pt x="7633127" y="2735389"/>
                </a:lnTo>
                <a:lnTo>
                  <a:pt x="7632661" y="2738584"/>
                </a:lnTo>
                <a:lnTo>
                  <a:pt x="7631098" y="2746529"/>
                </a:lnTo>
                <a:cubicBezTo>
                  <a:pt x="7630002" y="2750602"/>
                  <a:pt x="7628681" y="2755160"/>
                  <a:pt x="7627624" y="2760235"/>
                </a:cubicBezTo>
                <a:lnTo>
                  <a:pt x="7627140" y="2764511"/>
                </a:lnTo>
                <a:lnTo>
                  <a:pt x="7621827" y="2773820"/>
                </a:lnTo>
                <a:cubicBezTo>
                  <a:pt x="7617811" y="2780593"/>
                  <a:pt x="7615104" y="2785923"/>
                  <a:pt x="7617284" y="2791840"/>
                </a:cubicBezTo>
                <a:cubicBezTo>
                  <a:pt x="7612094" y="2801924"/>
                  <a:pt x="7597550" y="2808970"/>
                  <a:pt x="7601430" y="2823567"/>
                </a:cubicBezTo>
                <a:cubicBezTo>
                  <a:pt x="7594841" y="2819137"/>
                  <a:pt x="7600633" y="2839778"/>
                  <a:pt x="7593865" y="2842217"/>
                </a:cubicBezTo>
                <a:cubicBezTo>
                  <a:pt x="7588415" y="2843342"/>
                  <a:pt x="7588901" y="2849866"/>
                  <a:pt x="7586893" y="2854834"/>
                </a:cubicBezTo>
                <a:cubicBezTo>
                  <a:pt x="7581327" y="2858374"/>
                  <a:pt x="7576244" y="2883372"/>
                  <a:pt x="7577046" y="2892075"/>
                </a:cubicBezTo>
                <a:cubicBezTo>
                  <a:pt x="7582584" y="2916606"/>
                  <a:pt x="7560175" y="2936338"/>
                  <a:pt x="7564026" y="2955950"/>
                </a:cubicBezTo>
                <a:cubicBezTo>
                  <a:pt x="7563501" y="2961086"/>
                  <a:pt x="7562240" y="2965343"/>
                  <a:pt x="7560529" y="2969031"/>
                </a:cubicBezTo>
                <a:lnTo>
                  <a:pt x="7554631" y="2978222"/>
                </a:lnTo>
                <a:lnTo>
                  <a:pt x="7550747" y="2978564"/>
                </a:lnTo>
                <a:lnTo>
                  <a:pt x="7548359" y="2985429"/>
                </a:lnTo>
                <a:lnTo>
                  <a:pt x="7547120" y="2986826"/>
                </a:lnTo>
                <a:cubicBezTo>
                  <a:pt x="7544741" y="2989483"/>
                  <a:pt x="7542480" y="2992194"/>
                  <a:pt x="7540621" y="2995267"/>
                </a:cubicBezTo>
                <a:cubicBezTo>
                  <a:pt x="7555200" y="3003715"/>
                  <a:pt x="7527208" y="3022799"/>
                  <a:pt x="7541739" y="3023946"/>
                </a:cubicBezTo>
                <a:cubicBezTo>
                  <a:pt x="7534059" y="3042303"/>
                  <a:pt x="7549904" y="3038579"/>
                  <a:pt x="7530781" y="3050462"/>
                </a:cubicBezTo>
                <a:cubicBezTo>
                  <a:pt x="7527838" y="3088204"/>
                  <a:pt x="7503338" y="3127251"/>
                  <a:pt x="7508515" y="3164510"/>
                </a:cubicBezTo>
                <a:cubicBezTo>
                  <a:pt x="7503888" y="3155782"/>
                  <a:pt x="7493770" y="3162549"/>
                  <a:pt x="7492866" y="3173520"/>
                </a:cubicBezTo>
                <a:cubicBezTo>
                  <a:pt x="7474179" y="3140376"/>
                  <a:pt x="7498581" y="3226463"/>
                  <a:pt x="7479395" y="3217191"/>
                </a:cubicBezTo>
                <a:cubicBezTo>
                  <a:pt x="7493905" y="3232643"/>
                  <a:pt x="7501608" y="3293915"/>
                  <a:pt x="7481475" y="3298298"/>
                </a:cubicBezTo>
                <a:cubicBezTo>
                  <a:pt x="7472089" y="3326890"/>
                  <a:pt x="7475493" y="3357480"/>
                  <a:pt x="7457722" y="3379292"/>
                </a:cubicBezTo>
                <a:cubicBezTo>
                  <a:pt x="7459285" y="3382143"/>
                  <a:pt x="7460273" y="3385199"/>
                  <a:pt x="7460850" y="3388381"/>
                </a:cubicBezTo>
                <a:lnTo>
                  <a:pt x="7461482" y="3397694"/>
                </a:lnTo>
                <a:lnTo>
                  <a:pt x="7460695" y="3398556"/>
                </a:lnTo>
                <a:cubicBezTo>
                  <a:pt x="7458532" y="3402904"/>
                  <a:pt x="7458275" y="3406007"/>
                  <a:pt x="7458858" y="3408553"/>
                </a:cubicBezTo>
                <a:lnTo>
                  <a:pt x="7460185" y="3411299"/>
                </a:lnTo>
                <a:lnTo>
                  <a:pt x="7459468" y="3418333"/>
                </a:lnTo>
                <a:lnTo>
                  <a:pt x="7459515" y="3432662"/>
                </a:lnTo>
                <a:lnTo>
                  <a:pt x="7458154" y="3434902"/>
                </a:lnTo>
                <a:lnTo>
                  <a:pt x="7456091" y="3455825"/>
                </a:lnTo>
                <a:cubicBezTo>
                  <a:pt x="7455865" y="3455850"/>
                  <a:pt x="7455638" y="3455877"/>
                  <a:pt x="7455413" y="3455903"/>
                </a:cubicBezTo>
                <a:cubicBezTo>
                  <a:pt x="7453843" y="3456557"/>
                  <a:pt x="7452596" y="3457940"/>
                  <a:pt x="7451989" y="3460886"/>
                </a:cubicBezTo>
                <a:cubicBezTo>
                  <a:pt x="7443388" y="3453296"/>
                  <a:pt x="7447961" y="3461529"/>
                  <a:pt x="7446929" y="3470886"/>
                </a:cubicBezTo>
                <a:cubicBezTo>
                  <a:pt x="7433341" y="3461186"/>
                  <a:pt x="7436171" y="3489615"/>
                  <a:pt x="7427213" y="3491353"/>
                </a:cubicBezTo>
                <a:cubicBezTo>
                  <a:pt x="7426761" y="3498443"/>
                  <a:pt x="7426037" y="3505767"/>
                  <a:pt x="7424990" y="3513143"/>
                </a:cubicBezTo>
                <a:lnTo>
                  <a:pt x="7424186" y="3517424"/>
                </a:lnTo>
                <a:cubicBezTo>
                  <a:pt x="7424132" y="3517438"/>
                  <a:pt x="7424077" y="3517453"/>
                  <a:pt x="7424024" y="3517467"/>
                </a:cubicBezTo>
                <a:cubicBezTo>
                  <a:pt x="7423536" y="3518305"/>
                  <a:pt x="7423153" y="3519678"/>
                  <a:pt x="7422883" y="3521896"/>
                </a:cubicBezTo>
                <a:lnTo>
                  <a:pt x="7422723" y="3525229"/>
                </a:lnTo>
                <a:lnTo>
                  <a:pt x="7421163" y="3533534"/>
                </a:lnTo>
                <a:lnTo>
                  <a:pt x="7419650" y="3536108"/>
                </a:lnTo>
                <a:lnTo>
                  <a:pt x="7417640" y="3536718"/>
                </a:lnTo>
                <a:lnTo>
                  <a:pt x="7417697" y="3537534"/>
                </a:lnTo>
                <a:cubicBezTo>
                  <a:pt x="7419749" y="3544077"/>
                  <a:pt x="7423989" y="3546875"/>
                  <a:pt x="7409814" y="3551598"/>
                </a:cubicBezTo>
                <a:cubicBezTo>
                  <a:pt x="7412376" y="3566128"/>
                  <a:pt x="7404108" y="3567090"/>
                  <a:pt x="7397719" y="3584844"/>
                </a:cubicBezTo>
                <a:cubicBezTo>
                  <a:pt x="7401116" y="3593573"/>
                  <a:pt x="7398130" y="3599358"/>
                  <a:pt x="7393057" y="3604546"/>
                </a:cubicBezTo>
                <a:cubicBezTo>
                  <a:pt x="7391792" y="3622895"/>
                  <a:pt x="7383125" y="3638008"/>
                  <a:pt x="7377811" y="3657793"/>
                </a:cubicBezTo>
                <a:cubicBezTo>
                  <a:pt x="7379886" y="3680874"/>
                  <a:pt x="7366255" y="3689531"/>
                  <a:pt x="7360624" y="3710685"/>
                </a:cubicBezTo>
                <a:cubicBezTo>
                  <a:pt x="7367950" y="3731637"/>
                  <a:pt x="7347999" y="3723947"/>
                  <a:pt x="7341489" y="3734006"/>
                </a:cubicBezTo>
                <a:lnTo>
                  <a:pt x="7340478" y="3737028"/>
                </a:lnTo>
                <a:lnTo>
                  <a:pt x="7340489" y="3745476"/>
                </a:lnTo>
                <a:lnTo>
                  <a:pt x="7340950" y="3748687"/>
                </a:lnTo>
                <a:cubicBezTo>
                  <a:pt x="7341098" y="3750887"/>
                  <a:pt x="7340976" y="3752333"/>
                  <a:pt x="7340653" y="3753314"/>
                </a:cubicBezTo>
                <a:lnTo>
                  <a:pt x="7340500" y="3753419"/>
                </a:lnTo>
                <a:lnTo>
                  <a:pt x="7340506" y="3757774"/>
                </a:lnTo>
                <a:cubicBezTo>
                  <a:pt x="7340847" y="3765147"/>
                  <a:pt x="7341495" y="3772345"/>
                  <a:pt x="7342369" y="3779218"/>
                </a:cubicBezTo>
                <a:cubicBezTo>
                  <a:pt x="7333890" y="3784348"/>
                  <a:pt x="7341949" y="3810090"/>
                  <a:pt x="7326800" y="3806225"/>
                </a:cubicBezTo>
                <a:cubicBezTo>
                  <a:pt x="7327524" y="3815461"/>
                  <a:pt x="7333545" y="3821456"/>
                  <a:pt x="7323686" y="3817640"/>
                </a:cubicBezTo>
                <a:cubicBezTo>
                  <a:pt x="7323637" y="3820659"/>
                  <a:pt x="7322668" y="3822449"/>
                  <a:pt x="7321247" y="3823678"/>
                </a:cubicBezTo>
                <a:lnTo>
                  <a:pt x="7320595" y="3824018"/>
                </a:lnTo>
                <a:lnTo>
                  <a:pt x="7322453" y="3844579"/>
                </a:lnTo>
                <a:lnTo>
                  <a:pt x="7321532" y="3847225"/>
                </a:lnTo>
                <a:lnTo>
                  <a:pt x="7324238" y="3860736"/>
                </a:lnTo>
                <a:lnTo>
                  <a:pt x="7324840" y="3867658"/>
                </a:lnTo>
                <a:lnTo>
                  <a:pt x="7326655" y="3869733"/>
                </a:lnTo>
                <a:cubicBezTo>
                  <a:pt x="7327701" y="3871909"/>
                  <a:pt x="7328023" y="3874942"/>
                  <a:pt x="7326706" y="3879891"/>
                </a:cubicBezTo>
                <a:lnTo>
                  <a:pt x="7326093" y="3881013"/>
                </a:lnTo>
                <a:lnTo>
                  <a:pt x="7328442" y="3889558"/>
                </a:lnTo>
                <a:cubicBezTo>
                  <a:pt x="7329602" y="3892339"/>
                  <a:pt x="7331138" y="3894839"/>
                  <a:pt x="7333203" y="3896924"/>
                </a:cubicBezTo>
                <a:cubicBezTo>
                  <a:pt x="7319795" y="3924445"/>
                  <a:pt x="7328820" y="3952004"/>
                  <a:pt x="7324908" y="3982658"/>
                </a:cubicBezTo>
                <a:cubicBezTo>
                  <a:pt x="7325522" y="4017325"/>
                  <a:pt x="7327874" y="4041416"/>
                  <a:pt x="7327588" y="4064228"/>
                </a:cubicBezTo>
                <a:cubicBezTo>
                  <a:pt x="7328735" y="4074940"/>
                  <a:pt x="7329351" y="4153102"/>
                  <a:pt x="7323186" y="4146664"/>
                </a:cubicBezTo>
                <a:cubicBezTo>
                  <a:pt x="7335189" y="4179829"/>
                  <a:pt x="7318370" y="4199117"/>
                  <a:pt x="7322488" y="4235901"/>
                </a:cubicBezTo>
                <a:cubicBezTo>
                  <a:pt x="7305909" y="4254573"/>
                  <a:pt x="7320783" y="4244884"/>
                  <a:pt x="7316645" y="4265209"/>
                </a:cubicBezTo>
                <a:cubicBezTo>
                  <a:pt x="7331133" y="4260631"/>
                  <a:pt x="7307179" y="4289560"/>
                  <a:pt x="7323069" y="4291857"/>
                </a:cubicBezTo>
                <a:cubicBezTo>
                  <a:pt x="7321814" y="4295483"/>
                  <a:pt x="7320095" y="4298923"/>
                  <a:pt x="7318251" y="4302359"/>
                </a:cubicBezTo>
                <a:lnTo>
                  <a:pt x="7317295" y="4304161"/>
                </a:lnTo>
                <a:lnTo>
                  <a:pt x="7316223" y="4311573"/>
                </a:lnTo>
                <a:lnTo>
                  <a:pt x="7312469" y="4313411"/>
                </a:lnTo>
                <a:lnTo>
                  <a:pt x="7306447" y="4403491"/>
                </a:lnTo>
                <a:cubicBezTo>
                  <a:pt x="7308849" y="4411399"/>
                  <a:pt x="7308497" y="4436984"/>
                  <a:pt x="7303688" y="4442497"/>
                </a:cubicBezTo>
                <a:cubicBezTo>
                  <a:pt x="7302637" y="4447969"/>
                  <a:pt x="7304327" y="4453942"/>
                  <a:pt x="7299181" y="4457128"/>
                </a:cubicBezTo>
                <a:cubicBezTo>
                  <a:pt x="7296154" y="4469016"/>
                  <a:pt x="7289197" y="4496240"/>
                  <a:pt x="7285530" y="4513823"/>
                </a:cubicBezTo>
                <a:cubicBezTo>
                  <a:pt x="7288769" y="4518560"/>
                  <a:pt x="7287100" y="4524649"/>
                  <a:pt x="7284412" y="4532609"/>
                </a:cubicBezTo>
                <a:lnTo>
                  <a:pt x="7282601" y="4540125"/>
                </a:lnTo>
                <a:lnTo>
                  <a:pt x="7291785" y="4563650"/>
                </a:lnTo>
                <a:lnTo>
                  <a:pt x="7284191" y="4636427"/>
                </a:lnTo>
                <a:lnTo>
                  <a:pt x="7292797" y="4672055"/>
                </a:lnTo>
                <a:cubicBezTo>
                  <a:pt x="7294304" y="4686552"/>
                  <a:pt x="7294421" y="4700466"/>
                  <a:pt x="7295425" y="4713953"/>
                </a:cubicBezTo>
                <a:cubicBezTo>
                  <a:pt x="7296104" y="4744441"/>
                  <a:pt x="7280378" y="4723911"/>
                  <a:pt x="7292574" y="4762180"/>
                </a:cubicBezTo>
                <a:cubicBezTo>
                  <a:pt x="7286719" y="4766152"/>
                  <a:pt x="7286266" y="4770971"/>
                  <a:pt x="7288689" y="4779168"/>
                </a:cubicBezTo>
                <a:cubicBezTo>
                  <a:pt x="7288592" y="4793971"/>
                  <a:pt x="7274303" y="4792486"/>
                  <a:pt x="7282355" y="4807636"/>
                </a:cubicBezTo>
                <a:cubicBezTo>
                  <a:pt x="7278556" y="4806204"/>
                  <a:pt x="7277539" y="4813202"/>
                  <a:pt x="7276505" y="4819678"/>
                </a:cubicBezTo>
                <a:lnTo>
                  <a:pt x="7273752" y="4823797"/>
                </a:lnTo>
                <a:lnTo>
                  <a:pt x="7283683" y="4847794"/>
                </a:lnTo>
                <a:cubicBezTo>
                  <a:pt x="7296832" y="4890479"/>
                  <a:pt x="7302379" y="4941877"/>
                  <a:pt x="7311552" y="4978326"/>
                </a:cubicBezTo>
                <a:cubicBezTo>
                  <a:pt x="7284161" y="4998846"/>
                  <a:pt x="7309660" y="4989594"/>
                  <a:pt x="7304880" y="5015024"/>
                </a:cubicBezTo>
                <a:cubicBezTo>
                  <a:pt x="7330355" y="5012307"/>
                  <a:pt x="7291032" y="5044485"/>
                  <a:pt x="7319932" y="5050993"/>
                </a:cubicBezTo>
                <a:cubicBezTo>
                  <a:pt x="7318148" y="5055414"/>
                  <a:pt x="7315506" y="5059493"/>
                  <a:pt x="7312641" y="5063537"/>
                </a:cubicBezTo>
                <a:lnTo>
                  <a:pt x="7311153" y="5065661"/>
                </a:lnTo>
                <a:lnTo>
                  <a:pt x="7310197" y="5075032"/>
                </a:lnTo>
                <a:lnTo>
                  <a:pt x="7303683" y="5076576"/>
                </a:lnTo>
                <a:lnTo>
                  <a:pt x="7297768" y="5089898"/>
                </a:lnTo>
                <a:cubicBezTo>
                  <a:pt x="7296519" y="5095057"/>
                  <a:pt x="7296302" y="5100805"/>
                  <a:pt x="7297750" y="5107454"/>
                </a:cubicBezTo>
                <a:cubicBezTo>
                  <a:pt x="7309447" y="5125240"/>
                  <a:pt x="7295812" y="5147341"/>
                  <a:pt x="7297014" y="5169708"/>
                </a:cubicBezTo>
                <a:lnTo>
                  <a:pt x="7300719" y="5180532"/>
                </a:lnTo>
                <a:lnTo>
                  <a:pt x="7295705" y="5210620"/>
                </a:lnTo>
                <a:lnTo>
                  <a:pt x="7296901" y="5212749"/>
                </a:lnTo>
                <a:cubicBezTo>
                  <a:pt x="7296704" y="5218058"/>
                  <a:pt x="7294377" y="5228574"/>
                  <a:pt x="7294523" y="5242477"/>
                </a:cubicBezTo>
                <a:lnTo>
                  <a:pt x="7297776" y="5296160"/>
                </a:lnTo>
                <a:lnTo>
                  <a:pt x="7289955" y="5304499"/>
                </a:lnTo>
                <a:lnTo>
                  <a:pt x="7286210" y="5305374"/>
                </a:lnTo>
                <a:lnTo>
                  <a:pt x="7286995" y="5320092"/>
                </a:lnTo>
                <a:lnTo>
                  <a:pt x="7281550" y="5330613"/>
                </a:lnTo>
                <a:lnTo>
                  <a:pt x="7285354" y="5340890"/>
                </a:lnTo>
                <a:lnTo>
                  <a:pt x="7281914" y="5354491"/>
                </a:lnTo>
                <a:cubicBezTo>
                  <a:pt x="7280017" y="5359352"/>
                  <a:pt x="7277725" y="5364763"/>
                  <a:pt x="7275918" y="5370917"/>
                </a:cubicBezTo>
                <a:lnTo>
                  <a:pt x="7267655" y="5384350"/>
                </a:lnTo>
                <a:lnTo>
                  <a:pt x="7263791" y="5406610"/>
                </a:lnTo>
                <a:cubicBezTo>
                  <a:pt x="7260956" y="5423841"/>
                  <a:pt x="7257650" y="5440271"/>
                  <a:pt x="7251522" y="5456222"/>
                </a:cubicBezTo>
                <a:cubicBezTo>
                  <a:pt x="7253699" y="5469913"/>
                  <a:pt x="7252931" y="5482529"/>
                  <a:pt x="7242311" y="5493751"/>
                </a:cubicBezTo>
                <a:cubicBezTo>
                  <a:pt x="7236636" y="5529727"/>
                  <a:pt x="7245809" y="5539513"/>
                  <a:pt x="7231835" y="5561252"/>
                </a:cubicBezTo>
                <a:cubicBezTo>
                  <a:pt x="7236311" y="5568555"/>
                  <a:pt x="7238499" y="5573475"/>
                  <a:pt x="7239152" y="5577121"/>
                </a:cubicBezTo>
                <a:cubicBezTo>
                  <a:pt x="7241111" y="5588065"/>
                  <a:pt x="7229268" y="5587525"/>
                  <a:pt x="7224043" y="5605355"/>
                </a:cubicBezTo>
                <a:cubicBezTo>
                  <a:pt x="7216774" y="5624244"/>
                  <a:pt x="7213225" y="5590845"/>
                  <a:pt x="7209229" y="5609118"/>
                </a:cubicBezTo>
                <a:cubicBezTo>
                  <a:pt x="7212098" y="5628346"/>
                  <a:pt x="7194168" y="5628785"/>
                  <a:pt x="7198222" y="5648700"/>
                </a:cubicBezTo>
                <a:cubicBezTo>
                  <a:pt x="7212577" y="5642705"/>
                  <a:pt x="7189541" y="5689259"/>
                  <a:pt x="7201221" y="5689771"/>
                </a:cubicBezTo>
                <a:cubicBezTo>
                  <a:pt x="7181618" y="5708428"/>
                  <a:pt x="7201258" y="5715573"/>
                  <a:pt x="7192555" y="5739098"/>
                </a:cubicBezTo>
                <a:cubicBezTo>
                  <a:pt x="7184486" y="5750478"/>
                  <a:pt x="7182208" y="5758416"/>
                  <a:pt x="7187522" y="5768603"/>
                </a:cubicBezTo>
                <a:cubicBezTo>
                  <a:pt x="7148692" y="5821144"/>
                  <a:pt x="7181577" y="5799065"/>
                  <a:pt x="7162500" y="5846928"/>
                </a:cubicBezTo>
                <a:lnTo>
                  <a:pt x="7160827" y="5850799"/>
                </a:lnTo>
                <a:lnTo>
                  <a:pt x="7163312" y="5866636"/>
                </a:lnTo>
                <a:cubicBezTo>
                  <a:pt x="7163884" y="5867070"/>
                  <a:pt x="7164455" y="5867505"/>
                  <a:pt x="7165029" y="5867939"/>
                </a:cubicBezTo>
                <a:lnTo>
                  <a:pt x="7142501" y="5914339"/>
                </a:lnTo>
                <a:lnTo>
                  <a:pt x="7143151" y="5921221"/>
                </a:lnTo>
                <a:lnTo>
                  <a:pt x="7123808" y="5950546"/>
                </a:lnTo>
                <a:lnTo>
                  <a:pt x="7116299" y="5966186"/>
                </a:lnTo>
                <a:lnTo>
                  <a:pt x="7106117" y="5983669"/>
                </a:lnTo>
                <a:lnTo>
                  <a:pt x="7109622" y="5995569"/>
                </a:lnTo>
                <a:cubicBezTo>
                  <a:pt x="7114727" y="6023526"/>
                  <a:pt x="7092983" y="6067450"/>
                  <a:pt x="7116605" y="6077139"/>
                </a:cubicBezTo>
                <a:cubicBezTo>
                  <a:pt x="7102148" y="6089933"/>
                  <a:pt x="7125501" y="6101908"/>
                  <a:pt x="7127573" y="6115892"/>
                </a:cubicBezTo>
                <a:cubicBezTo>
                  <a:pt x="7118381" y="6127056"/>
                  <a:pt x="7126331" y="6132595"/>
                  <a:pt x="7128098" y="6142737"/>
                </a:cubicBezTo>
                <a:cubicBezTo>
                  <a:pt x="7122429" y="6147329"/>
                  <a:pt x="7122724" y="6155912"/>
                  <a:pt x="7129375" y="6158833"/>
                </a:cubicBezTo>
                <a:cubicBezTo>
                  <a:pt x="7144709" y="6154689"/>
                  <a:pt x="7137060" y="6184499"/>
                  <a:pt x="7147635" y="6186714"/>
                </a:cubicBezTo>
                <a:cubicBezTo>
                  <a:pt x="7149842" y="6204016"/>
                  <a:pt x="7136414" y="6279145"/>
                  <a:pt x="7153343" y="6291871"/>
                </a:cubicBezTo>
                <a:cubicBezTo>
                  <a:pt x="7161381" y="6326852"/>
                  <a:pt x="7134450" y="6377408"/>
                  <a:pt x="7134923" y="6392273"/>
                </a:cubicBezTo>
                <a:cubicBezTo>
                  <a:pt x="7103997" y="6407024"/>
                  <a:pt x="7185503" y="6478818"/>
                  <a:pt x="7187236" y="6541940"/>
                </a:cubicBezTo>
                <a:cubicBezTo>
                  <a:pt x="7184250" y="6550446"/>
                  <a:pt x="7184290" y="6554993"/>
                  <a:pt x="7191340" y="6557275"/>
                </a:cubicBezTo>
                <a:cubicBezTo>
                  <a:pt x="7195412" y="6573685"/>
                  <a:pt x="7202070" y="6606060"/>
                  <a:pt x="7211670" y="6640404"/>
                </a:cubicBezTo>
                <a:cubicBezTo>
                  <a:pt x="7219591" y="6666216"/>
                  <a:pt x="7212698" y="6793331"/>
                  <a:pt x="7221085" y="6827708"/>
                </a:cubicBezTo>
                <a:lnTo>
                  <a:pt x="7227698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84292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23629-2036-3ABF-4ABD-782DDDD2D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334197" cy="1096536"/>
          </a:xfrm>
        </p:spPr>
        <p:txBody>
          <a:bodyPr anchor="ctr">
            <a:normAutofit fontScale="90000"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COMPETITOR ANALYSIS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C6E7D-74AE-DE74-FE79-A1F375314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16688"/>
            <a:ext cx="7527851" cy="5623391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MAIN COMPETITORS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1. The Grand Hotel Swansea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2. Village Hotel Swansea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3. Delta Hotels by Marriott Swansea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(Conferences-Uk,2025)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MORGAN vs COMPETITORS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-boutique and personalised service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-unique historic building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-central location </a:t>
            </a:r>
          </a:p>
        </p:txBody>
      </p:sp>
      <p:pic>
        <p:nvPicPr>
          <p:cNvPr id="14" name="Picture 13" descr="Sample being pipetted into a petri dish">
            <a:extLst>
              <a:ext uri="{FF2B5EF4-FFF2-40B4-BE49-F238E27FC236}">
                <a16:creationId xmlns:a16="http://schemas.microsoft.com/office/drawing/2014/main" id="{844CBA0F-7BBE-1F4A-16BD-E1CE3257C6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751" r="2200" b="1"/>
          <a:stretch>
            <a:fillRect/>
          </a:stretch>
        </p:blipFill>
        <p:spPr>
          <a:xfrm>
            <a:off x="7655441" y="-10886"/>
            <a:ext cx="4536559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82561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12D7E-39A1-E329-8ED4-A853494B3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721111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VENUE SUITABILITY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9A477-959F-FC3D-A1EF-11F6ED0B4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-best fit for 25 delegates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-includes  screen and sound system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-AV/projector rent  if needed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-bar on site for the breakout session </a:t>
            </a:r>
          </a:p>
        </p:txBody>
      </p:sp>
      <p:pic>
        <p:nvPicPr>
          <p:cNvPr id="5" name="Picture 4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F4CE736F-249C-196B-2D19-AD79653C39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89" r="-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6789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3ED7CB-467B-FA3A-DEFD-2FED05118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887" y="-26786"/>
            <a:ext cx="5251316" cy="66639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Financial feasibility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C24A5C5-85D9-F300-49A0-B81762F233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9184965"/>
              </p:ext>
            </p:extLst>
          </p:nvPr>
        </p:nvGraphicFramePr>
        <p:xfrm>
          <a:off x="91439" y="534309"/>
          <a:ext cx="7159965" cy="628700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22310">
                  <a:extLst>
                    <a:ext uri="{9D8B030D-6E8A-4147-A177-3AD203B41FA5}">
                      <a16:colId xmlns:a16="http://schemas.microsoft.com/office/drawing/2014/main" val="2362617803"/>
                    </a:ext>
                  </a:extLst>
                </a:gridCol>
                <a:gridCol w="2376256">
                  <a:extLst>
                    <a:ext uri="{9D8B030D-6E8A-4147-A177-3AD203B41FA5}">
                      <a16:colId xmlns:a16="http://schemas.microsoft.com/office/drawing/2014/main" val="840596551"/>
                    </a:ext>
                  </a:extLst>
                </a:gridCol>
                <a:gridCol w="2361399">
                  <a:extLst>
                    <a:ext uri="{9D8B030D-6E8A-4147-A177-3AD203B41FA5}">
                      <a16:colId xmlns:a16="http://schemas.microsoft.com/office/drawing/2014/main" val="4105725859"/>
                    </a:ext>
                  </a:extLst>
                </a:gridCol>
              </a:tblGrid>
              <a:tr h="384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 SOURCE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Details/Calculations          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Estimated Income £)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3685157837"/>
                  </a:ext>
                </a:extLst>
              </a:tr>
              <a:tr h="191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Accommodation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 x 2 x £115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£5,750</a:t>
                      </a:r>
                      <a:endParaRPr lang="en-GB" sz="12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1275945691"/>
                  </a:ext>
                </a:extLst>
              </a:tr>
              <a:tr h="1919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Conference Room Hire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£600 x 2 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£1,200</a:t>
                      </a:r>
                      <a:endParaRPr lang="en-GB" sz="12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1404543435"/>
                  </a:ext>
                </a:extLst>
              </a:tr>
              <a:tr h="384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Catering – Lunch &amp; Refreshments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 x 25 x 2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£1,000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2963195065"/>
                  </a:ext>
                </a:extLst>
              </a:tr>
              <a:tr h="3276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F&amp;B – Breakfast, Dinner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 x 25 x2 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£500</a:t>
                      </a:r>
                      <a:endParaRPr lang="en-GB" sz="12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2040287841"/>
                  </a:ext>
                </a:extLst>
              </a:tr>
              <a:tr h="384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 &amp; Equipment Service Fee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 x2 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£300</a:t>
                      </a:r>
                      <a:endParaRPr lang="en-GB" sz="12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1254996130"/>
                  </a:ext>
                </a:extLst>
              </a:tr>
              <a:tr h="384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Estimated Revenue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£8,750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3210808123"/>
                  </a:ext>
                </a:extLst>
              </a:tr>
              <a:tr h="3276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ESTIMATED COSTS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2294236634"/>
                  </a:ext>
                </a:extLst>
              </a:tr>
              <a:tr h="3276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Staffing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 x 3 x 2 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£1,200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1964605651"/>
                  </a:ext>
                </a:extLst>
              </a:tr>
              <a:tr h="3276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Room Costs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  <a:endParaRPr lang="en-GB" sz="12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4088690173"/>
                  </a:ext>
                </a:extLst>
              </a:tr>
              <a:tr h="3276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Catering Costs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£600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475229495"/>
                  </a:ext>
                </a:extLst>
              </a:tr>
              <a:tr h="3276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 / Equipment Hire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988756235"/>
                  </a:ext>
                </a:extLst>
              </a:tr>
              <a:tr h="3276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&amp; Printing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4063038349"/>
                  </a:ext>
                </a:extLst>
              </a:tr>
              <a:tr h="3276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Utilities &amp; Maintenance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2170715078"/>
                  </a:ext>
                </a:extLst>
              </a:tr>
              <a:tr h="3276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Décor &amp; Setup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£150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1213053276"/>
                  </a:ext>
                </a:extLst>
              </a:tr>
              <a:tr h="6705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Contingency (10%)    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     0,10x £2,300</a:t>
                      </a:r>
                      <a:endParaRPr lang="en-GB" sz="12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£230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3968136714"/>
                  </a:ext>
                </a:extLst>
              </a:tr>
              <a:tr h="398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Expenditure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4018612528"/>
                  </a:ext>
                </a:extLst>
              </a:tr>
              <a:tr h="3276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PROFIT/(LOSS)</a:t>
                      </a:r>
                      <a:endParaRPr lang="en-GB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£6,220 / £2,530</a:t>
                      </a:r>
                      <a:endParaRPr lang="en-GB" sz="12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978" marR="45978" marT="8730" marB="0"/>
                </a:tc>
                <a:extLst>
                  <a:ext uri="{0D108BD9-81ED-4DB2-BD59-A6C34878D82A}">
                    <a16:rowId xmlns:a16="http://schemas.microsoft.com/office/drawing/2014/main" val="573174278"/>
                  </a:ext>
                </a:extLst>
              </a:tr>
            </a:tbl>
          </a:graphicData>
        </a:graphic>
      </p:graphicFrame>
      <p:pic>
        <p:nvPicPr>
          <p:cNvPr id="5" name="Picture 4" descr="A black umbrella over a piggybank">
            <a:extLst>
              <a:ext uri="{FF2B5EF4-FFF2-40B4-BE49-F238E27FC236}">
                <a16:creationId xmlns:a16="http://schemas.microsoft.com/office/drawing/2014/main" id="{BB34E6E0-33B0-9213-DD11-4E17AFDD84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73" r="16534"/>
          <a:stretch>
            <a:fillRect/>
          </a:stretch>
        </p:blipFill>
        <p:spPr>
          <a:xfrm>
            <a:off x="7357730" y="10"/>
            <a:ext cx="4834270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CDC3AE63-82A7-70F1-9CBC-199E795285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153215" y="-132080"/>
            <a:ext cx="17736366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023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FEED3-90F5-304F-4213-B25A2EDB9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6556" y="10160"/>
            <a:ext cx="5458838" cy="836873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Operational and risk consideration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Gear with compass turning gears without">
            <a:extLst>
              <a:ext uri="{FF2B5EF4-FFF2-40B4-BE49-F238E27FC236}">
                <a16:creationId xmlns:a16="http://schemas.microsoft.com/office/drawing/2014/main" id="{D8579D85-38B3-1E39-6522-D352132230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12" r="20050" b="-1"/>
          <a:stretch>
            <a:fillRect/>
          </a:stretch>
        </p:blipFill>
        <p:spPr>
          <a:xfrm>
            <a:off x="0" y="857193"/>
            <a:ext cx="4255619" cy="600424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B8562-774A-F6AE-6069-0EA94B322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2174" y="-175993"/>
            <a:ext cx="7879825" cy="702039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OPERATIONAL NEEDS 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-early check-in for long-distance travellers/ late -late check-out/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-room set up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-catering schedule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RISK MANAGEMENT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-health and safety compliance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-reputation risk/financial risk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-limited meeting rooms for a parallel session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-technical problems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-use the water station/waste reduction/use digital materials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-local suppliers for catering (Lara, A,2025 )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304327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ess checkmate">
            <a:extLst>
              <a:ext uri="{FF2B5EF4-FFF2-40B4-BE49-F238E27FC236}">
                <a16:creationId xmlns:a16="http://schemas.microsoft.com/office/drawing/2014/main" id="{B2A2616E-879E-78C8-EF97-9902E231C5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458" r="6883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B5029-A26D-88E3-EB70-3C5EF8DBA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8540" y="177870"/>
            <a:ext cx="5464968" cy="763896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Long-term strategic success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5F64F-1D59-DF88-070A-0CF2AE6239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5638" y="559818"/>
            <a:ext cx="6570920" cy="5476182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Strategic steps: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-offer a discount for repeat bookings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-create a customised annual summit packing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-collect delegate satisfaction data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-explore hybrid meeting capabilities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170903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F5479250-E4CF-6FF4-459C-52C397B61D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869" r="-1" b="-1"/>
          <a:stretch>
            <a:fillRect/>
          </a:stretch>
        </p:blipFill>
        <p:spPr>
          <a:xfrm>
            <a:off x="2519309" y="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30717-147B-10ED-203A-A6F5F8BA8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51" y="-10"/>
            <a:ext cx="6949444" cy="147288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Conclusion and recommendation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5E23D-5DB3-3435-2E66-B9ABBF1C1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76" y="1280160"/>
            <a:ext cx="4579109" cy="550640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Conclusion :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Event is operationally feasible 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Event is financially profitable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  The Morgan hotel has the best match facilities 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Strong potential for repeat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annual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business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RECOMANDATION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-allocate budget for AV/staff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-develop annual summit package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-increase room capacity </a:t>
            </a:r>
          </a:p>
        </p:txBody>
      </p:sp>
    </p:spTree>
    <p:extLst>
      <p:ext uri="{BB962C8B-B14F-4D97-AF65-F5344CB8AC3E}">
        <p14:creationId xmlns:p14="http://schemas.microsoft.com/office/powerpoint/2010/main" val="36229731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F529D-E71F-689B-DE5B-0412BE0C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</a:t>
            </a:r>
          </a:p>
        </p:txBody>
      </p:sp>
      <p:pic>
        <p:nvPicPr>
          <p:cNvPr id="4" name="Picture 3" descr="A yellow post it note with blue text&#10;&#10;AI-generated content may be incorrect.">
            <a:extLst>
              <a:ext uri="{FF2B5EF4-FFF2-40B4-BE49-F238E27FC236}">
                <a16:creationId xmlns:a16="http://schemas.microsoft.com/office/drawing/2014/main" id="{140241E2-2386-2C88-0F06-6A529E85B2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98321" y="-289560"/>
            <a:ext cx="8046720" cy="7147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174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80BB8C-3BB1-84DD-C62E-AAABFD7821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166A439F-E681-B2D4-E3C4-22C79EF0DA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-71438" y="1041561"/>
            <a:ext cx="12263438" cy="5232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Council, S. (2025).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Tourism research and statistics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Swansea. Available at: https://www.swansea.gov.uk/tourismresearch [Accessed 10 Nov.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Edginton, T. (2023).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VisitBritain publishes inbound tourism forecast for 2024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VisitBritain.org. Available at: https://www.visitbritain.org/visitbritain-publishes-inbound-tourism-forecast-2024 [Accessed 9 Nov.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Morgans Hotel. (2022).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History | Morgans Hotel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https://www.morganshotel.co.uk/history/ [Accessed 9 Nov.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Morgans Hotel. (2024).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Business Club | Exclusive Corporate Discounts &amp; Offers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https://www.morganshotel.co.uk/business-club/ [Accessed 9 Nov.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Visitswanseabay.com. (2023).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Morgans Hotel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https://www.visitswanseabay.com/listing/morgans-hotel/48845101/ [Accessed 9 Nov.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E21C6461-D54D-AEF0-F50C-C3B377A015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-71438" y="4440240"/>
            <a:ext cx="10458837" cy="1538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Morgans Hotel. (2022).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Private Parties And Celebrations | Morgans Hotel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https://www.morganshotel.co.uk/private-functions/ [Accessed 25 Nov.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Morgans Hotel. (2024).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Business Club | Exclusive Corporate Discounts &amp; Offers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https://www.morganshotel.co.uk/business-club/ [Accessed 25 Nov. 2025].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3378C056-E3B3-8F44-DF45-25A7DA28E2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-71438" y="5979123"/>
            <a:ext cx="9474359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Conferences-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(2025).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Conference Venues &amp; Meeting Rooms Swansea | Conferences 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https://www.conferences-uk.org.uk/swansea-conference-venues [Accessed 26 Nov. 2025].</a:t>
            </a:r>
          </a:p>
        </p:txBody>
      </p:sp>
      <p:pic>
        <p:nvPicPr>
          <p:cNvPr id="11" name="Picture 10" descr="A computer keyboard and mouse on a white table&#10;&#10;AI-generated content may be incorrect.">
            <a:extLst>
              <a:ext uri="{FF2B5EF4-FFF2-40B4-BE49-F238E27FC236}">
                <a16:creationId xmlns:a16="http://schemas.microsoft.com/office/drawing/2014/main" id="{1BFC9E6C-2AFD-A954-3A3F-1F8BAE5FA6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245600" y="-5043"/>
            <a:ext cx="2946400" cy="1178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757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3296</TotalTime>
  <Words>964</Words>
  <Application>Microsoft Office PowerPoint</Application>
  <PresentationFormat>Widescreen</PresentationFormat>
  <Paragraphs>145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Avenir Next LT Pro</vt:lpstr>
      <vt:lpstr>Calibri</vt:lpstr>
      <vt:lpstr>Office Theme</vt:lpstr>
      <vt:lpstr>Hosting a Two-Day International Business Conference  at the Morgan Hotel  Swansea   </vt:lpstr>
      <vt:lpstr>PowerPoint Presentation</vt:lpstr>
      <vt:lpstr>Event overview </vt:lpstr>
      <vt:lpstr>Morgans Hotel  </vt:lpstr>
      <vt:lpstr>Market and demand analysis </vt:lpstr>
      <vt:lpstr>COMPETITOR ANALYSIS  </vt:lpstr>
      <vt:lpstr>VENUE SUITABILITY </vt:lpstr>
      <vt:lpstr>Financial feasibility </vt:lpstr>
      <vt:lpstr>Operational and risk consideration </vt:lpstr>
      <vt:lpstr>Long-term strategic success </vt:lpstr>
      <vt:lpstr>Conclusion and recommendation  </vt:lpstr>
      <vt:lpstr>     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Adriana Ghiocel-Ioaniciu (2127376)</dc:creator>
  <cp:lastModifiedBy>Adriana Ghiocel Ioaniciu</cp:lastModifiedBy>
  <cp:revision>35</cp:revision>
  <dcterms:created xsi:type="dcterms:W3CDTF">2025-11-11T11:46:48Z</dcterms:created>
  <dcterms:modified xsi:type="dcterms:W3CDTF">2025-11-27T00:52:00Z</dcterms:modified>
</cp:coreProperties>
</file>