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72" r:id="rId13"/>
    <p:sldId id="273" r:id="rId14"/>
    <p:sldId id="267" r:id="rId15"/>
    <p:sldId id="274" r:id="rId16"/>
    <p:sldId id="268" r:id="rId17"/>
    <p:sldId id="275" r:id="rId18"/>
    <p:sldId id="269" r:id="rId19"/>
    <p:sldId id="276" r:id="rId20"/>
    <p:sldId id="270" r:id="rId21"/>
    <p:sldId id="277" r:id="rId22"/>
    <p:sldId id="271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45"/>
    <p:restoredTop sz="94689"/>
  </p:normalViewPr>
  <p:slideViewPr>
    <p:cSldViewPr snapToGrid="0" showGuides="1">
      <p:cViewPr varScale="1">
        <p:scale>
          <a:sx n="70" d="100"/>
          <a:sy n="70" d="100"/>
        </p:scale>
        <p:origin x="1344" y="4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9696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163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83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4226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889943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6532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7501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5074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5377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260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4664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5684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713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9659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558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1856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1529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8764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3486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3761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7514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1750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613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4327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3605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29878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5661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39075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1042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2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80446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Monday, July 21,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1030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Monday, July 21,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54715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Monday, July 21, 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3952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43324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8147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82974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Monday, July 21,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0235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Monday, July 21,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85035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Monday, July 21, 2025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18000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18441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5613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8423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97115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51914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56359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913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892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Monday, July 21, 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968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  <p:sldLayoutId id="2147483881" r:id="rId18"/>
    <p:sldLayoutId id="2147483882" r:id="rId19"/>
    <p:sldLayoutId id="2147483883" r:id="rId20"/>
    <p:sldLayoutId id="2147483884" r:id="rId21"/>
    <p:sldLayoutId id="2147483885" r:id="rId22"/>
    <p:sldLayoutId id="2147483886" r:id="rId23"/>
    <p:sldLayoutId id="2147483887" r:id="rId24"/>
    <p:sldLayoutId id="2147483888" r:id="rId25"/>
    <p:sldLayoutId id="2147483889" r:id="rId26"/>
    <p:sldLayoutId id="2147483890" r:id="rId27"/>
    <p:sldLayoutId id="2147483891" r:id="rId28"/>
    <p:sldLayoutId id="2147483892" r:id="rId29"/>
    <p:sldLayoutId id="2147483893" r:id="rId30"/>
    <p:sldLayoutId id="2147483894" r:id="rId31"/>
    <p:sldLayoutId id="2147483863" r:id="rId32"/>
    <p:sldLayoutId id="2147483895" r:id="rId33"/>
    <p:sldLayoutId id="2147483896" r:id="rId34"/>
    <p:sldLayoutId id="2147483897" r:id="rId35"/>
    <p:sldLayoutId id="2147483898" r:id="rId36"/>
    <p:sldLayoutId id="2147483899" r:id="rId37"/>
    <p:sldLayoutId id="2147483900" r:id="rId38"/>
    <p:sldLayoutId id="2147483901" r:id="rId39"/>
    <p:sldLayoutId id="2147483902" r:id="rId40"/>
    <p:sldLayoutId id="2147483907" r:id="rId41"/>
    <p:sldLayoutId id="2147483903" r:id="rId42"/>
    <p:sldLayoutId id="2147483904" r:id="rId43"/>
    <p:sldLayoutId id="2147483905" r:id="rId44"/>
    <p:sldLayoutId id="2147483906" r:id="rId45"/>
    <p:sldLayoutId id="2147483860" r:id="rId46"/>
    <p:sldLayoutId id="2147483861" r:id="rId47"/>
    <p:sldLayoutId id="2147483862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50A91-747A-665C-935D-3453987CB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anchor="b">
            <a:normAutofit/>
          </a:bodyPr>
          <a:lstStyle/>
          <a:p>
            <a:r>
              <a:rPr lang="en-GB" dirty="0"/>
              <a:t>Helping someone with anxiety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0BCC2D-5008-6350-1CE5-0B68798B80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anchor="ctr">
            <a:normAutofit/>
          </a:bodyPr>
          <a:lstStyle/>
          <a:p>
            <a:r>
              <a:rPr lang="en-GB" dirty="0"/>
              <a:t>Test your knowledge</a:t>
            </a:r>
          </a:p>
        </p:txBody>
      </p:sp>
      <p:sp>
        <p:nvSpPr>
          <p:cNvPr id="10" name="Picture Placeholder 3">
            <a:extLst>
              <a:ext uri="{FF2B5EF4-FFF2-40B4-BE49-F238E27FC236}">
                <a16:creationId xmlns:a16="http://schemas.microsoft.com/office/drawing/2014/main" id="{617D86B4-F4F5-76FB-A6F5-4A21C922F9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067300" cy="68580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26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636D0-A34E-C30A-11E9-725A9B225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8064" y="365760"/>
            <a:ext cx="6858000" cy="1060704"/>
          </a:xfrm>
        </p:spPr>
        <p:txBody>
          <a:bodyPr>
            <a:normAutofit fontScale="90000"/>
          </a:bodyPr>
          <a:lstStyle/>
          <a:p>
            <a:pPr algn="ctr">
              <a:spcBef>
                <a:spcPts val="1800"/>
              </a:spcBef>
              <a:spcAft>
                <a:spcPts val="400"/>
              </a:spcAft>
            </a:pPr>
            <a:r>
              <a:rPr lang="en-GB" sz="49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to Use This Quiz</a:t>
            </a:r>
            <a:br>
              <a:rPr lang="en-GB" sz="3200" b="1" kern="100" dirty="0">
                <a:solidFill>
                  <a:srgbClr val="0F4761"/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2D14F-0E88-C369-D500-46D9DB0F4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sz="4000" dirty="0"/>
              <a:t>Read each question carefully.</a:t>
            </a:r>
          </a:p>
          <a:p>
            <a:pPr lvl="0"/>
            <a:r>
              <a:rPr lang="en-GB" sz="4000" dirty="0"/>
              <a:t>Select the answer you think is best.</a:t>
            </a:r>
          </a:p>
          <a:p>
            <a:pPr lvl="0"/>
            <a:r>
              <a:rPr lang="en-GB" sz="4000" dirty="0"/>
              <a:t>After answering, review the explanation to learn more about anxiety and appropriate ways to help.</a:t>
            </a:r>
          </a:p>
          <a:p>
            <a:pPr lvl="0"/>
            <a:r>
              <a:rPr lang="en-GB" sz="4000" dirty="0"/>
              <a:t>Take notes to remember key strategies for supporting someone with anxiety.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8740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FAA03-C6B2-869C-9156-A1D453961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82880"/>
            <a:ext cx="11082528" cy="1655064"/>
          </a:xfrm>
        </p:spPr>
        <p:txBody>
          <a:bodyPr>
            <a:normAutofit/>
          </a:bodyPr>
          <a:lstStyle/>
          <a:p>
            <a:r>
              <a:rPr lang="en-GB" dirty="0"/>
              <a:t>1. Which of the following is an appropriate first step when helping someone with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49272-8D8D-AC44-E9F3-54A6A1315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837944"/>
            <a:ext cx="9985248" cy="3547872"/>
          </a:xfrm>
        </p:spPr>
        <p:txBody>
          <a:bodyPr/>
          <a:lstStyle/>
          <a:p>
            <a:pPr lvl="0"/>
            <a:r>
              <a:rPr lang="en-GB" sz="4000" dirty="0"/>
              <a:t>A) Tell them to “calm down” immediately</a:t>
            </a:r>
          </a:p>
          <a:p>
            <a:pPr lvl="0"/>
            <a:r>
              <a:rPr lang="en-GB" sz="4000" dirty="0"/>
              <a:t>B) Listen patiently and non-judgmentally</a:t>
            </a:r>
          </a:p>
          <a:p>
            <a:pPr lvl="0"/>
            <a:r>
              <a:rPr lang="en-GB" sz="4000" dirty="0"/>
              <a:t>C) Insist they face their fears right away</a:t>
            </a:r>
          </a:p>
          <a:p>
            <a:pPr lvl="0"/>
            <a:r>
              <a:rPr lang="en-GB" sz="4000" dirty="0"/>
              <a:t>D) Avoid them until they feel better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33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FB0C7-23F0-45F2-8B39-85F126DBE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76" y="242316"/>
            <a:ext cx="9985248" cy="960120"/>
          </a:xfrm>
        </p:spPr>
        <p:txBody>
          <a:bodyPr/>
          <a:lstStyle/>
          <a:p>
            <a:pPr algn="ctr"/>
            <a:r>
              <a:rPr lang="en-GB" dirty="0"/>
              <a:t>Correct Answer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154E-EFE7-0E6F-DD1C-2FBC313D7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904" y="1435608"/>
            <a:ext cx="10680192" cy="4572000"/>
          </a:xfrm>
        </p:spPr>
        <p:txBody>
          <a:bodyPr>
            <a:normAutofit/>
          </a:bodyPr>
          <a:lstStyle/>
          <a:p>
            <a:r>
              <a:rPr lang="en-GB" sz="4000" dirty="0"/>
              <a:t>B) Listen patiently and non-judgmentally</a:t>
            </a:r>
          </a:p>
          <a:p>
            <a:r>
              <a:rPr lang="en-GB" sz="4000" dirty="0"/>
              <a:t>Explanation: The first step in supporting someone with anxiety is to listen. Allow them to share their feelings without criticism or unsolicited advice. Simply being there can be incredibly reassuring.</a:t>
            </a:r>
          </a:p>
        </p:txBody>
      </p:sp>
    </p:spTree>
    <p:extLst>
      <p:ext uri="{BB962C8B-B14F-4D97-AF65-F5344CB8AC3E}">
        <p14:creationId xmlns:p14="http://schemas.microsoft.com/office/powerpoint/2010/main" val="3879475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7D14E-470A-1F14-066B-DF57BD644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56032"/>
            <a:ext cx="9985248" cy="1307592"/>
          </a:xfrm>
        </p:spPr>
        <p:txBody>
          <a:bodyPr>
            <a:normAutofit fontScale="90000"/>
          </a:bodyPr>
          <a:lstStyle/>
          <a:p>
            <a:r>
              <a:rPr lang="en-GB" dirty="0"/>
              <a:t>2. If someone is having a panic attack, what should you do?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3744B-12A0-3DB2-92E0-A1A119355E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000" dirty="0"/>
              <a:t>A) Tell them they are overreacting</a:t>
            </a:r>
          </a:p>
          <a:p>
            <a:pPr lvl="0"/>
            <a:r>
              <a:rPr lang="en-GB" sz="4000" dirty="0"/>
              <a:t>B) Encourage slow, deep breathing with them</a:t>
            </a:r>
          </a:p>
          <a:p>
            <a:pPr lvl="0"/>
            <a:r>
              <a:rPr lang="en-GB" sz="4000" dirty="0"/>
              <a:t>C) Leave them alone</a:t>
            </a:r>
          </a:p>
          <a:p>
            <a:pPr lvl="0"/>
            <a:r>
              <a:rPr lang="en-GB" sz="4000" dirty="0"/>
              <a:t>D) Urge them to snap out of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268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0ABE7-1BE8-7FDD-A877-6713C650D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42AF3-F1F3-83E3-04A7-975C4F9854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dirty="0"/>
              <a:t>B) Encourage slow, deep breathing with them</a:t>
            </a:r>
          </a:p>
          <a:p>
            <a:r>
              <a:rPr lang="en-GB" sz="4000" dirty="0"/>
              <a:t>Explanation: Guiding someone to focus on slow, deep breaths can ease symptoms of a panic attack. Remain calm and supportive; never dismiss their feelings or pressure them to “snap out of it.”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9385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3905D-948F-6352-4E42-229C208A4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10896"/>
            <a:ext cx="9985248" cy="1252728"/>
          </a:xfrm>
        </p:spPr>
        <p:txBody>
          <a:bodyPr>
            <a:normAutofit fontScale="90000"/>
          </a:bodyPr>
          <a:lstStyle/>
          <a:p>
            <a:r>
              <a:rPr lang="en-GB" dirty="0"/>
              <a:t>3. Which of these statements is most helpful to say to someone with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98741-CAFF-550A-B36B-BBDBD16FFA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000" dirty="0"/>
              <a:t>“Just relax, it is all in your head.”</a:t>
            </a:r>
          </a:p>
          <a:p>
            <a:pPr lvl="0"/>
            <a:r>
              <a:rPr lang="en-GB" sz="4000" dirty="0"/>
              <a:t>B) “I am here for you, and I want to help however I can.”</a:t>
            </a:r>
          </a:p>
          <a:p>
            <a:pPr lvl="0"/>
            <a:r>
              <a:rPr lang="en-GB" sz="4000" dirty="0"/>
              <a:t>C) “Other people have it worse.”</a:t>
            </a:r>
          </a:p>
          <a:p>
            <a:pPr lvl="0"/>
            <a:r>
              <a:rPr lang="en-GB" sz="4000" dirty="0"/>
              <a:t>D) “Stop worrying so much.”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9042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EE887-1FA0-E00A-582C-BC7C038961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79E32-F033-7B12-AF62-7C3019FE4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BFA3F-04AF-147A-A11D-D9E633203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10360152" cy="4572000"/>
          </a:xfrm>
        </p:spPr>
        <p:txBody>
          <a:bodyPr>
            <a:normAutofit/>
          </a:bodyPr>
          <a:lstStyle/>
          <a:p>
            <a:r>
              <a:rPr lang="en-GB" sz="4000" dirty="0"/>
              <a:t>B) “I am here for you, and I want to help however I can.”</a:t>
            </a:r>
          </a:p>
          <a:p>
            <a:r>
              <a:rPr lang="en-GB" sz="4000" dirty="0"/>
              <a:t>Explanation: Expressing support and willingness to help is validating and comforting. Avoid minimising their experience or comparing it to others. </a:t>
            </a:r>
          </a:p>
        </p:txBody>
      </p:sp>
    </p:spTree>
    <p:extLst>
      <p:ext uri="{BB962C8B-B14F-4D97-AF65-F5344CB8AC3E}">
        <p14:creationId xmlns:p14="http://schemas.microsoft.com/office/powerpoint/2010/main" val="1542258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EB5F2-254A-0DEA-1076-C2BA76C27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10896"/>
            <a:ext cx="9985248" cy="1591056"/>
          </a:xfrm>
        </p:spPr>
        <p:txBody>
          <a:bodyPr>
            <a:normAutofit/>
          </a:bodyPr>
          <a:lstStyle/>
          <a:p>
            <a:r>
              <a:rPr lang="en-GB" dirty="0"/>
              <a:t>4. Which of the following is NOT a helpful way to support someone with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E5428-3E5F-9045-795C-5FAB10C82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4000" dirty="0"/>
              <a:t>A) Respect their boundaries</a:t>
            </a:r>
          </a:p>
          <a:p>
            <a:pPr lvl="0"/>
            <a:r>
              <a:rPr lang="en-GB" sz="4000" dirty="0"/>
              <a:t>B) Push them into anxiety-inducing situations</a:t>
            </a:r>
          </a:p>
          <a:p>
            <a:pPr lvl="0"/>
            <a:r>
              <a:rPr lang="en-GB" sz="4000" dirty="0"/>
              <a:t>C) Encourage professional support if needed</a:t>
            </a:r>
          </a:p>
          <a:p>
            <a:pPr lvl="0"/>
            <a:r>
              <a:rPr lang="en-GB" sz="4000" dirty="0"/>
              <a:t>D) Offer reassurance without judgement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419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11B97-E99B-97A6-04D0-34C8734D0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D3702-08B7-B69A-5F60-D82A9C07A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AA4DA-E0AF-A1C4-D79F-98CA6C5E60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B) Push them into anxiety-inducing situations</a:t>
            </a:r>
          </a:p>
          <a:p>
            <a:r>
              <a:rPr lang="en-GB" sz="4000" dirty="0"/>
              <a:t>Explanation: Forcing someone to confront their fears before they are ready can make anxiety worse. Respect their pace and encourage professional guidance if necessary.</a:t>
            </a:r>
          </a:p>
        </p:txBody>
      </p:sp>
    </p:spTree>
    <p:extLst>
      <p:ext uri="{BB962C8B-B14F-4D97-AF65-F5344CB8AC3E}">
        <p14:creationId xmlns:p14="http://schemas.microsoft.com/office/powerpoint/2010/main" val="3053129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64019-75D5-00F5-0A18-0BAA3B543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0"/>
            <a:ext cx="9985248" cy="1682496"/>
          </a:xfrm>
        </p:spPr>
        <p:txBody>
          <a:bodyPr>
            <a:normAutofit/>
          </a:bodyPr>
          <a:lstStyle/>
          <a:p>
            <a:r>
              <a:rPr lang="en-GB" dirty="0"/>
              <a:t>5. If your friend’s anxiety is interfering with daily life, what should you suggest?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D11DB-36DD-AEA8-F888-D973E1A11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4000" dirty="0"/>
              <a:t>A) Nothing—let them figure it out alone</a:t>
            </a:r>
          </a:p>
          <a:p>
            <a:pPr lvl="0"/>
            <a:r>
              <a:rPr lang="en-GB" sz="4000" dirty="0"/>
              <a:t>B) Recommend they consider speaking to a mental health professional</a:t>
            </a:r>
          </a:p>
          <a:p>
            <a:pPr lvl="0"/>
            <a:r>
              <a:rPr lang="en-GB" sz="4000" dirty="0"/>
              <a:t>C) Tell them to ignore it</a:t>
            </a:r>
          </a:p>
          <a:p>
            <a:pPr lvl="0"/>
            <a:r>
              <a:rPr lang="en-GB" sz="4000" dirty="0"/>
              <a:t>D) Tell them to distract themselves with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927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4429B4-6254-F04F-9929-D35FCE8AA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C5303-5B30-D74D-3969-F668FFEBA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9119-45C9-BF4C-587B-A5F88BFC3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B) Recommend they consider speaking to a mental health professional</a:t>
            </a:r>
          </a:p>
          <a:p>
            <a:r>
              <a:rPr lang="en-GB" sz="4000" dirty="0"/>
              <a:t>Explanation: When anxiety significantly impacts daily functioning, professional help is often the best course of action. Offer help in finding resources but respect their decisions.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70460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D8C5D-B245-8C66-4C86-113631733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" y="182880"/>
            <a:ext cx="11009376" cy="1609344"/>
          </a:xfrm>
        </p:spPr>
        <p:txBody>
          <a:bodyPr>
            <a:normAutofit/>
          </a:bodyPr>
          <a:lstStyle/>
          <a:p>
            <a:r>
              <a:rPr lang="en-GB" dirty="0"/>
              <a:t>6. How can you help someone avoid feeling ashamed about their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1464F-903F-DF29-47E4-1991C722E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000" dirty="0"/>
              <a:t>A) Remind them it is a weakness</a:t>
            </a:r>
          </a:p>
          <a:p>
            <a:pPr lvl="0"/>
            <a:r>
              <a:rPr lang="en-GB" sz="4000" dirty="0"/>
              <a:t>B) Share stories of others who have experienced anxiety</a:t>
            </a:r>
          </a:p>
          <a:p>
            <a:pPr lvl="0"/>
            <a:r>
              <a:rPr lang="en-GB" sz="4000" dirty="0"/>
              <a:t>C) Ignore their feelings</a:t>
            </a:r>
          </a:p>
          <a:p>
            <a:pPr lvl="0"/>
            <a:r>
              <a:rPr lang="en-GB" sz="4000" dirty="0"/>
              <a:t>D) Tell them to keep it secret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1200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91C8B-E034-A402-DB73-FECCF81FC4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F93FF-5959-8925-4B0E-305711287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C272C-C631-2D73-6FD3-E55D9B331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B) Share stories of others who have experienced anxiety</a:t>
            </a:r>
          </a:p>
          <a:p>
            <a:r>
              <a:rPr lang="en-GB" sz="4000" dirty="0"/>
              <a:t>Explanation: Normalising anxiety by sharing stories (with permission) or discussing how common it is can help reduce stigma. Always be discreet and respectful of privacy.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054049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46A7D-4DAB-C319-0AAC-F541483A6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128016"/>
            <a:ext cx="9985248" cy="1591056"/>
          </a:xfrm>
        </p:spPr>
        <p:txBody>
          <a:bodyPr>
            <a:normAutofit/>
          </a:bodyPr>
          <a:lstStyle/>
          <a:p>
            <a:r>
              <a:rPr lang="en-GB" dirty="0"/>
              <a:t>7. What is a practical way to be supportive during anxious moments?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B92F8-E9AB-3FA5-B922-2E85C692C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4000" dirty="0"/>
              <a:t>A) Offer distractions like a walk or light conversation if welcome</a:t>
            </a:r>
          </a:p>
          <a:p>
            <a:pPr lvl="0"/>
            <a:r>
              <a:rPr lang="en-GB" sz="4000" dirty="0"/>
              <a:t>B) Tell them to focus on worst-case scenarios</a:t>
            </a:r>
          </a:p>
          <a:p>
            <a:pPr lvl="0"/>
            <a:r>
              <a:rPr lang="en-GB" sz="4000" dirty="0"/>
              <a:t>C) Leave them alone unannounced</a:t>
            </a:r>
          </a:p>
          <a:p>
            <a:pPr lvl="0"/>
            <a:r>
              <a:rPr lang="en-GB" sz="4000" dirty="0"/>
              <a:t>D) Make jokes about their anxiety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638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99A57B-19FC-892C-103A-908BEFFE6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A3B90-A07E-E363-8438-41B4C9D63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6E974-9421-8C9D-61BE-D7B4D5DC3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A) Offer distractions like a walk or light conversation if welcome</a:t>
            </a:r>
          </a:p>
          <a:p>
            <a:r>
              <a:rPr lang="en-GB" sz="4000" dirty="0"/>
              <a:t>Explanation: Gentle distractions can help shift focus away from anxious thoughts. Always check if the person is receptive to this.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4335869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98D14-8FF8-8F2A-EB65-14448CF4A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040" y="256032"/>
            <a:ext cx="10789920" cy="1444752"/>
          </a:xfrm>
        </p:spPr>
        <p:txBody>
          <a:bodyPr>
            <a:normAutofit/>
          </a:bodyPr>
          <a:lstStyle/>
          <a:p>
            <a:r>
              <a:rPr lang="en-GB" dirty="0"/>
              <a:t>8. Which boundary should you respect when helping someone with anxiety?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132BE-195C-D3F8-0EFF-E2A9F425B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4000" dirty="0"/>
              <a:t>A) Their need for space or time alone</a:t>
            </a:r>
          </a:p>
          <a:p>
            <a:pPr lvl="0"/>
            <a:r>
              <a:rPr lang="en-GB" sz="4000" dirty="0"/>
              <a:t>B) Insisting on constant contact</a:t>
            </a:r>
          </a:p>
          <a:p>
            <a:pPr lvl="0"/>
            <a:r>
              <a:rPr lang="en-GB" sz="4000" dirty="0"/>
              <a:t>C) Requiring daily updates on their condition</a:t>
            </a:r>
          </a:p>
          <a:p>
            <a:pPr lvl="0"/>
            <a:r>
              <a:rPr lang="en-GB" sz="4000" dirty="0"/>
              <a:t>D) Forcing them to talk about their anxiety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4918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88233-E4FB-81D8-91A0-6E3322B7DD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5DD0A-76F2-FF47-263F-021E9355A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EBCC7-757F-9F6B-B380-B19746244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A) Their need for space or time alone</a:t>
            </a:r>
          </a:p>
          <a:p>
            <a:r>
              <a:rPr lang="en-GB" sz="4000" dirty="0"/>
              <a:t>Explanation: Everyone copes differently. If someone asks for space, respect it, and let them know you are there for them when they’re ready.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0678209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F6FF8-688B-FC89-B516-7E716495A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9. When is it appropriate to call for emergency help?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40588-CA90-C22A-5ACD-06ADC2584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000" dirty="0"/>
              <a:t>A) When the person expresses intent to harm themselves or others</a:t>
            </a:r>
          </a:p>
          <a:p>
            <a:pPr lvl="0"/>
            <a:r>
              <a:rPr lang="en-GB" sz="4000" dirty="0"/>
              <a:t>B) When they are simply anxious</a:t>
            </a:r>
          </a:p>
          <a:p>
            <a:pPr lvl="0"/>
            <a:r>
              <a:rPr lang="en-GB" sz="4000" dirty="0"/>
              <a:t>C) If you are annoyed by their behaviour</a:t>
            </a:r>
          </a:p>
          <a:p>
            <a:pPr lvl="0"/>
            <a:r>
              <a:rPr lang="en-GB" sz="4000" dirty="0"/>
              <a:t>D) To force them into therapy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2342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884E9-A9E7-2FA2-2E87-7A5412A1D0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B8EDC-6924-F11E-A9B8-E6F2BBA38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5E30F-6C25-581F-E636-D08C308DC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A) When the person expresses intent to harm themselves or others</a:t>
            </a:r>
          </a:p>
          <a:p>
            <a:r>
              <a:rPr lang="en-GB" sz="4000" dirty="0"/>
              <a:t>Explanation: Safety always comes first. If someone expresses intent to harm themselves or others, seek emergency help immediately.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51520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A16BB-6F31-0719-42D2-5F116BBEB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0"/>
            <a:ext cx="9985248" cy="1828800"/>
          </a:xfrm>
        </p:spPr>
        <p:txBody>
          <a:bodyPr>
            <a:normAutofit/>
          </a:bodyPr>
          <a:lstStyle/>
          <a:p>
            <a:r>
              <a:rPr lang="en-GB" dirty="0"/>
              <a:t>10. Which of the following can help someone with anxiety in the long term?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16F9F-AADB-1643-AFFE-00E6910A7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4000" dirty="0"/>
              <a:t>A) Building healthy routines and self-care habits</a:t>
            </a:r>
          </a:p>
          <a:p>
            <a:pPr lvl="0"/>
            <a:r>
              <a:rPr lang="en-GB" sz="4000" dirty="0"/>
              <a:t>B) Ignoring it until it goes away</a:t>
            </a:r>
          </a:p>
          <a:p>
            <a:pPr lvl="0"/>
            <a:r>
              <a:rPr lang="en-GB" sz="4000" dirty="0"/>
              <a:t>C) Avoiding all triggers completely</a:t>
            </a:r>
          </a:p>
          <a:p>
            <a:pPr lvl="0"/>
            <a:r>
              <a:rPr lang="en-GB" sz="4000" dirty="0"/>
              <a:t>D) Blaming themselves for their anxiety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8364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EE15A-E774-0CFD-8D0E-D44F4B451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A2CA0-F93F-19C1-96E9-25C3AE09A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9260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Correct Answer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388A5-4FC2-21BF-02D1-D852B0298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417320"/>
            <a:ext cx="10936224" cy="4572000"/>
          </a:xfrm>
        </p:spPr>
        <p:txBody>
          <a:bodyPr>
            <a:noAutofit/>
          </a:bodyPr>
          <a:lstStyle/>
          <a:p>
            <a:r>
              <a:rPr lang="en-GB" sz="4000" dirty="0"/>
              <a:t>A) Building healthy routines and self-care habits</a:t>
            </a:r>
          </a:p>
          <a:p>
            <a:r>
              <a:rPr lang="en-GB" sz="4000" dirty="0"/>
              <a:t>Explanation: Encouraging positive routines—such as regular exercise, sleep, mindfulness, and hobbies—can provide long-term support for someone living with anxiety.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739321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ED1FF-2D82-4C65-D60B-ED84743256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Reflect and Review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C0B66-2BF3-4DD2-287A-217EC0AB5C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133856"/>
            <a:ext cx="11247120" cy="5001768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4000" dirty="0"/>
              <a:t>Which questions did you find most challenging?</a:t>
            </a:r>
          </a:p>
          <a:p>
            <a:pPr lvl="0"/>
            <a:r>
              <a:rPr lang="en-GB" sz="4000" dirty="0"/>
              <a:t>How could you apply these approaches in health and social care?</a:t>
            </a:r>
          </a:p>
          <a:p>
            <a:pPr lvl="0"/>
            <a:r>
              <a:rPr lang="en-GB" sz="4000" dirty="0"/>
              <a:t>How can you apply these approaches in your daily interactions?</a:t>
            </a:r>
          </a:p>
          <a:p>
            <a:r>
              <a:rPr lang="en-GB" sz="4000" dirty="0"/>
              <a:t>Supporting someone with anxiety is an ongoing process that requires patience, empathy, and understanding. Remember, you do not need to have all the answers—sometimes, your presence is enough.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84286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1023</Words>
  <Application>Microsoft Macintosh PowerPoint</Application>
  <PresentationFormat>Widescreen</PresentationFormat>
  <Paragraphs>92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Aptos Display</vt:lpstr>
      <vt:lpstr>Arial</vt:lpstr>
      <vt:lpstr>Avenir Next LT Pro</vt:lpstr>
      <vt:lpstr>Avenir Next LT Pro Light</vt:lpstr>
      <vt:lpstr>Neue Haas Grotesk Text Pro</vt:lpstr>
      <vt:lpstr>GradientRise</vt:lpstr>
      <vt:lpstr>Helping someone with anxiety</vt:lpstr>
      <vt:lpstr>How to Use This Quiz </vt:lpstr>
      <vt:lpstr>1. Which of the following is an appropriate first step when helping someone with anxiety? </vt:lpstr>
      <vt:lpstr>Correct Answer </vt:lpstr>
      <vt:lpstr>2. If someone is having a panic attack, what should you do? </vt:lpstr>
      <vt:lpstr>Correct Answer</vt:lpstr>
      <vt:lpstr>3. Which of these statements is most helpful to say to someone with anxiety? </vt:lpstr>
      <vt:lpstr>Correct Answer</vt:lpstr>
      <vt:lpstr>4. Which of the following is NOT a helpful way to support someone with anxiety? </vt:lpstr>
      <vt:lpstr>Correct Answer</vt:lpstr>
      <vt:lpstr>5. If your friend’s anxiety is interfering with daily life, what should you suggest? </vt:lpstr>
      <vt:lpstr>Correct Answer</vt:lpstr>
      <vt:lpstr>6. How can you help someone avoid feeling ashamed about their anxiety? </vt:lpstr>
      <vt:lpstr>Correct Answer</vt:lpstr>
      <vt:lpstr>7. What is a practical way to be supportive during anxious moments? </vt:lpstr>
      <vt:lpstr>Correct Answer</vt:lpstr>
      <vt:lpstr>8. Which boundary should you respect when helping someone with anxiety? </vt:lpstr>
      <vt:lpstr>Correct Answer</vt:lpstr>
      <vt:lpstr>9. When is it appropriate to call for emergency help? </vt:lpstr>
      <vt:lpstr>Correct Answer</vt:lpstr>
      <vt:lpstr>10. Which of the following can help someone with anxiety in the long term? </vt:lpstr>
      <vt:lpstr>Correct Answer</vt:lpstr>
      <vt:lpstr>Reflect and Review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Farah Wiita</cp:lastModifiedBy>
  <cp:revision>1</cp:revision>
  <dcterms:created xsi:type="dcterms:W3CDTF">2025-07-21T15:51:29Z</dcterms:created>
  <dcterms:modified xsi:type="dcterms:W3CDTF">2025-07-21T16:23:31Z</dcterms:modified>
</cp:coreProperties>
</file>