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Masud Rana" userId="af285f217e4dc343" providerId="LiveId" clId="{9C981E51-98FA-4363-9C27-C4E0FBE4F4B0}"/>
    <pc:docChg chg="modSld">
      <pc:chgData name="Md Masud Rana" userId="af285f217e4dc343" providerId="LiveId" clId="{9C981E51-98FA-4363-9C27-C4E0FBE4F4B0}" dt="2022-11-26T13:36:17.225" v="2" actId="255"/>
      <pc:docMkLst>
        <pc:docMk/>
      </pc:docMkLst>
      <pc:sldChg chg="modSp mod">
        <pc:chgData name="Md Masud Rana" userId="af285f217e4dc343" providerId="LiveId" clId="{9C981E51-98FA-4363-9C27-C4E0FBE4F4B0}" dt="2022-11-26T13:36:17.225" v="2" actId="255"/>
        <pc:sldMkLst>
          <pc:docMk/>
          <pc:sldMk cId="0" sldId="256"/>
        </pc:sldMkLst>
        <pc:spChg chg="mod">
          <ac:chgData name="Md Masud Rana" userId="af285f217e4dc343" providerId="LiveId" clId="{9C981E51-98FA-4363-9C27-C4E0FBE4F4B0}" dt="2022-11-26T13:36:17.225" v="2" actId="255"/>
          <ac:spMkLst>
            <pc:docMk/>
            <pc:sldMk cId="0" sldId="256"/>
            <ac:spMk id="5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1942a09fe58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1942a09fe58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1942a09fe58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1942a09fe58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942a09fe58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942a09fe58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1942a09fe58_0_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1942a09fe58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942a09fe58_0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942a09fe58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942a09fe58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942a09fe58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942a09fe58_0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942a09fe58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942a09fe58_0_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942a09fe58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942a09fe58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942a09fe58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1942a09fe58_0_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 name="Google Shape;140;g1942a09fe58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1942a09fe58_0_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1942a09fe58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942a09fe58_0_3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942a09fe58_0_3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rtl="0">
              <a:spcBef>
                <a:spcPts val="0"/>
              </a:spcBef>
              <a:spcAft>
                <a:spcPts val="0"/>
              </a:spcAft>
              <a:buSzPts val="1200"/>
              <a:buChar char="●"/>
              <a:defRPr sz="12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rtl="0">
              <a:lnSpc>
                <a:spcPct val="100000"/>
              </a:lnSpc>
              <a:spcBef>
                <a:spcPts val="0"/>
              </a:spcBef>
              <a:spcAft>
                <a:spcPts val="0"/>
              </a:spcAft>
              <a:buSzPts val="2100"/>
              <a:buNone/>
              <a:defRPr sz="21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rtl="0">
              <a:spcBef>
                <a:spcPts val="0"/>
              </a:spcBef>
              <a:spcAft>
                <a:spcPts val="0"/>
              </a:spcAft>
              <a:buSzPts val="18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rtl="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rtl="0">
              <a:spcBef>
                <a:spcPts val="0"/>
              </a:spcBef>
              <a:spcAft>
                <a:spcPts val="0"/>
              </a:spcAft>
              <a:buSzPts val="1800"/>
              <a:buChar char="●"/>
              <a:defRPr/>
            </a:lvl1pPr>
            <a:lvl2pPr marL="914400" lvl="1" indent="-317500" algn="ctr" rtl="0">
              <a:spcBef>
                <a:spcPts val="0"/>
              </a:spcBef>
              <a:spcAft>
                <a:spcPts val="0"/>
              </a:spcAft>
              <a:buSzPts val="1400"/>
              <a:buChar char="○"/>
              <a:defRPr/>
            </a:lvl2pPr>
            <a:lvl3pPr marL="1371600" lvl="2" indent="-317500" algn="ctr" rtl="0">
              <a:spcBef>
                <a:spcPts val="0"/>
              </a:spcBef>
              <a:spcAft>
                <a:spcPts val="0"/>
              </a:spcAft>
              <a:buSzPts val="1400"/>
              <a:buChar char="■"/>
              <a:defRPr/>
            </a:lvl3pPr>
            <a:lvl4pPr marL="1828800" lvl="3" indent="-317500" algn="ctr" rtl="0">
              <a:spcBef>
                <a:spcPts val="0"/>
              </a:spcBef>
              <a:spcAft>
                <a:spcPts val="0"/>
              </a:spcAft>
              <a:buSzPts val="1400"/>
              <a:buChar char="●"/>
              <a:defRPr/>
            </a:lvl4pPr>
            <a:lvl5pPr marL="2286000" lvl="4" indent="-317500" algn="ctr" rtl="0">
              <a:spcBef>
                <a:spcPts val="0"/>
              </a:spcBef>
              <a:spcAft>
                <a:spcPts val="0"/>
              </a:spcAft>
              <a:buSzPts val="1400"/>
              <a:buChar char="○"/>
              <a:defRPr/>
            </a:lvl5pPr>
            <a:lvl6pPr marL="2743200" lvl="5" indent="-317500" algn="ctr" rtl="0">
              <a:spcBef>
                <a:spcPts val="0"/>
              </a:spcBef>
              <a:spcAft>
                <a:spcPts val="0"/>
              </a:spcAft>
              <a:buSzPts val="1400"/>
              <a:buChar char="■"/>
              <a:defRPr/>
            </a:lvl6pPr>
            <a:lvl7pPr marL="3200400" lvl="6" indent="-317500" algn="ctr" rtl="0">
              <a:spcBef>
                <a:spcPts val="0"/>
              </a:spcBef>
              <a:spcAft>
                <a:spcPts val="0"/>
              </a:spcAft>
              <a:buSzPts val="1400"/>
              <a:buChar char="●"/>
              <a:defRPr/>
            </a:lvl7pPr>
            <a:lvl8pPr marL="3657600" lvl="7" indent="-317500" algn="ctr" rtl="0">
              <a:spcBef>
                <a:spcPts val="0"/>
              </a:spcBef>
              <a:spcAft>
                <a:spcPts val="0"/>
              </a:spcAft>
              <a:buSzPts val="1400"/>
              <a:buChar char="○"/>
              <a:defRPr/>
            </a:lvl8pPr>
            <a:lvl9pPr marL="4114800" lvl="8" indent="-317500" algn="ctr" rtl="0">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rtl="0">
              <a:lnSpc>
                <a:spcPct val="115000"/>
              </a:lnSpc>
              <a:spcBef>
                <a:spcPts val="0"/>
              </a:spcBef>
              <a:spcAft>
                <a:spcPts val="0"/>
              </a:spcAft>
              <a:buClr>
                <a:schemeClr val="dk2"/>
              </a:buClr>
              <a:buSzPts val="1800"/>
              <a:buChar char="●"/>
              <a:defRPr sz="1800">
                <a:solidFill>
                  <a:schemeClr val="dk2"/>
                </a:solidFill>
              </a:defRPr>
            </a:lvl1pPr>
            <a:lvl2pPr marL="914400" lvl="1" indent="-317500" rtl="0">
              <a:lnSpc>
                <a:spcPct val="115000"/>
              </a:lnSpc>
              <a:spcBef>
                <a:spcPts val="0"/>
              </a:spcBef>
              <a:spcAft>
                <a:spcPts val="0"/>
              </a:spcAft>
              <a:buClr>
                <a:schemeClr val="dk2"/>
              </a:buClr>
              <a:buSzPts val="1400"/>
              <a:buChar char="○"/>
              <a:defRPr>
                <a:solidFill>
                  <a:schemeClr val="dk2"/>
                </a:solidFill>
              </a:defRPr>
            </a:lvl2pPr>
            <a:lvl3pPr marL="1371600" lvl="2" indent="-317500" rtl="0">
              <a:lnSpc>
                <a:spcPct val="115000"/>
              </a:lnSpc>
              <a:spcBef>
                <a:spcPts val="0"/>
              </a:spcBef>
              <a:spcAft>
                <a:spcPts val="0"/>
              </a:spcAft>
              <a:buClr>
                <a:schemeClr val="dk2"/>
              </a:buClr>
              <a:buSzPts val="1400"/>
              <a:buChar char="■"/>
              <a:defRPr>
                <a:solidFill>
                  <a:schemeClr val="dk2"/>
                </a:solidFill>
              </a:defRPr>
            </a:lvl3pPr>
            <a:lvl4pPr marL="1828800" lvl="3" indent="-317500" rtl="0">
              <a:lnSpc>
                <a:spcPct val="115000"/>
              </a:lnSpc>
              <a:spcBef>
                <a:spcPts val="0"/>
              </a:spcBef>
              <a:spcAft>
                <a:spcPts val="0"/>
              </a:spcAft>
              <a:buClr>
                <a:schemeClr val="dk2"/>
              </a:buClr>
              <a:buSzPts val="1400"/>
              <a:buChar char="●"/>
              <a:defRPr>
                <a:solidFill>
                  <a:schemeClr val="dk2"/>
                </a:solidFill>
              </a:defRPr>
            </a:lvl4pPr>
            <a:lvl5pPr marL="2286000" lvl="4" indent="-317500" rtl="0">
              <a:lnSpc>
                <a:spcPct val="115000"/>
              </a:lnSpc>
              <a:spcBef>
                <a:spcPts val="0"/>
              </a:spcBef>
              <a:spcAft>
                <a:spcPts val="0"/>
              </a:spcAft>
              <a:buClr>
                <a:schemeClr val="dk2"/>
              </a:buClr>
              <a:buSzPts val="1400"/>
              <a:buChar char="○"/>
              <a:defRPr>
                <a:solidFill>
                  <a:schemeClr val="dk2"/>
                </a:solidFill>
              </a:defRPr>
            </a:lvl5pPr>
            <a:lvl6pPr marL="2743200" lvl="5" indent="-317500" rtl="0">
              <a:lnSpc>
                <a:spcPct val="115000"/>
              </a:lnSpc>
              <a:spcBef>
                <a:spcPts val="0"/>
              </a:spcBef>
              <a:spcAft>
                <a:spcPts val="0"/>
              </a:spcAft>
              <a:buClr>
                <a:schemeClr val="dk2"/>
              </a:buClr>
              <a:buSzPts val="1400"/>
              <a:buChar char="■"/>
              <a:defRPr>
                <a:solidFill>
                  <a:schemeClr val="dk2"/>
                </a:solidFill>
              </a:defRPr>
            </a:lvl6pPr>
            <a:lvl7pPr marL="3200400" lvl="6" indent="-317500" rtl="0">
              <a:lnSpc>
                <a:spcPct val="115000"/>
              </a:lnSpc>
              <a:spcBef>
                <a:spcPts val="0"/>
              </a:spcBef>
              <a:spcAft>
                <a:spcPts val="0"/>
              </a:spcAft>
              <a:buClr>
                <a:schemeClr val="dk2"/>
              </a:buClr>
              <a:buSzPts val="1400"/>
              <a:buChar char="●"/>
              <a:defRPr>
                <a:solidFill>
                  <a:schemeClr val="dk2"/>
                </a:solidFill>
              </a:defRPr>
            </a:lvl7pPr>
            <a:lvl8pPr marL="3657600" lvl="7" indent="-317500" rtl="0">
              <a:lnSpc>
                <a:spcPct val="115000"/>
              </a:lnSpc>
              <a:spcBef>
                <a:spcPts val="0"/>
              </a:spcBef>
              <a:spcAft>
                <a:spcPts val="0"/>
              </a:spcAft>
              <a:buClr>
                <a:schemeClr val="dk2"/>
              </a:buClr>
              <a:buSzPts val="1400"/>
              <a:buChar char="○"/>
              <a:defRPr>
                <a:solidFill>
                  <a:schemeClr val="dk2"/>
                </a:solidFill>
              </a:defRPr>
            </a:lvl8pPr>
            <a:lvl9pPr marL="4114800" lvl="8" indent="-317500" rtl="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rtl="0">
              <a:buNone/>
              <a:defRPr sz="1000">
                <a:solidFill>
                  <a:schemeClr val="dk2"/>
                </a:solidFill>
              </a:defRPr>
            </a:lvl1pPr>
            <a:lvl2pPr lvl="1" algn="r" rtl="0">
              <a:buNone/>
              <a:defRPr sz="1000">
                <a:solidFill>
                  <a:schemeClr val="dk2"/>
                </a:solidFill>
              </a:defRPr>
            </a:lvl2pPr>
            <a:lvl3pPr lvl="2" algn="r" rtl="0">
              <a:buNone/>
              <a:defRPr sz="1000">
                <a:solidFill>
                  <a:schemeClr val="dk2"/>
                </a:solidFill>
              </a:defRPr>
            </a:lvl3pPr>
            <a:lvl4pPr lvl="3" algn="r" rtl="0">
              <a:buNone/>
              <a:defRPr sz="1000">
                <a:solidFill>
                  <a:schemeClr val="dk2"/>
                </a:solidFill>
              </a:defRPr>
            </a:lvl4pPr>
            <a:lvl5pPr lvl="4" algn="r" rtl="0">
              <a:buNone/>
              <a:defRPr sz="1000">
                <a:solidFill>
                  <a:schemeClr val="dk2"/>
                </a:solidFill>
              </a:defRPr>
            </a:lvl5pPr>
            <a:lvl6pPr lvl="5" algn="r" rtl="0">
              <a:buNone/>
              <a:defRPr sz="1000">
                <a:solidFill>
                  <a:schemeClr val="dk2"/>
                </a:solidFill>
              </a:defRPr>
            </a:lvl6pPr>
            <a:lvl7pPr lvl="6" algn="r" rtl="0">
              <a:buNone/>
              <a:defRPr sz="1000">
                <a:solidFill>
                  <a:schemeClr val="dk2"/>
                </a:solidFill>
              </a:defRPr>
            </a:lvl7pPr>
            <a:lvl8pPr lvl="7" algn="r" rtl="0">
              <a:buNone/>
              <a:defRPr sz="1000">
                <a:solidFill>
                  <a:schemeClr val="dk2"/>
                </a:solidFill>
              </a:defRPr>
            </a:lvl8pPr>
            <a:lvl9pPr lvl="8" algn="r" rtl="0">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8" Type="http://schemas.openxmlformats.org/officeDocument/2006/relationships/hyperlink" Target="https://hmghospitality.com/employee-engagement-for-hotels/" TargetMode="External"/><Relationship Id="rId3" Type="http://schemas.openxmlformats.org/officeDocument/2006/relationships/hyperlink" Target="https://www.engagementmultiplier.com/resources/engaged-employees-happy-guests-how-employee-engagement-works-in-the-hospitality-industry/" TargetMode="External"/><Relationship Id="rId7" Type="http://schemas.openxmlformats.org/officeDocument/2006/relationships/hyperlink" Target="https://www.7shifts.com/blog/employee-engagement-activities/"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hyperlink" Target="https://blog.typsy.com/7-creative-ways-to-engage-hospitality-employees" TargetMode="External"/><Relationship Id="rId11" Type="http://schemas.openxmlformats.org/officeDocument/2006/relationships/hyperlink" Target="https://employers.hosco.com/blog/maintain-employee-engagement-in-hospitality" TargetMode="External"/><Relationship Id="rId5" Type="http://schemas.openxmlformats.org/officeDocument/2006/relationships/hyperlink" Target="https://blog.tamigo.com/5-ways-your-hotel-can-improve-employee-engagement" TargetMode="External"/><Relationship Id="rId10" Type="http://schemas.openxmlformats.org/officeDocument/2006/relationships/hyperlink" Target="https://insights.ehotelier.com/insights/2021/09/20/why-employee-engagement-is-so-important-in-the-hospitality-industry/" TargetMode="External"/><Relationship Id="rId4" Type="http://schemas.openxmlformats.org/officeDocument/2006/relationships/hyperlink" Target="https://www.hotelmanagement.net/human-resources/roi-people-employee-engagement-key-to-profitability" TargetMode="External"/><Relationship Id="rId9" Type="http://schemas.openxmlformats.org/officeDocument/2006/relationships/hyperlink" Target="https://blog.vantagecircle.com/employee-engagement-hospitality-industry/"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53"/>
        <p:cNvGrpSpPr/>
        <p:nvPr/>
      </p:nvGrpSpPr>
      <p:grpSpPr>
        <a:xfrm>
          <a:off x="0" y="0"/>
          <a:ext cx="0" cy="0"/>
          <a:chOff x="0" y="0"/>
          <a:chExt cx="0" cy="0"/>
        </a:xfrm>
      </p:grpSpPr>
      <p:sp>
        <p:nvSpPr>
          <p:cNvPr id="54" name="Google Shape;54;p13"/>
          <p:cNvSpPr txBox="1"/>
          <p:nvPr/>
        </p:nvSpPr>
        <p:spPr>
          <a:xfrm>
            <a:off x="1624250" y="731925"/>
            <a:ext cx="5815200" cy="338641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400" b="1" u="sng" dirty="0">
                <a:solidFill>
                  <a:schemeClr val="dk1"/>
                </a:solidFill>
                <a:latin typeface="Times New Roman"/>
                <a:ea typeface="Times New Roman"/>
                <a:cs typeface="Times New Roman"/>
                <a:sym typeface="Times New Roman"/>
              </a:rPr>
              <a:t>Employee Engagement </a:t>
            </a:r>
          </a:p>
          <a:p>
            <a:pPr marL="0" lvl="0" indent="0" algn="ctr" rtl="0">
              <a:lnSpc>
                <a:spcPct val="107916"/>
              </a:lnSpc>
              <a:spcBef>
                <a:spcPts val="0"/>
              </a:spcBef>
              <a:spcAft>
                <a:spcPts val="800"/>
              </a:spcAft>
              <a:buClr>
                <a:schemeClr val="dk1"/>
              </a:buClr>
              <a:buSzPts val="1100"/>
              <a:buFont typeface="Arial"/>
              <a:buNone/>
            </a:pPr>
            <a:r>
              <a:rPr lang="en" sz="1600" b="1" dirty="0">
                <a:solidFill>
                  <a:schemeClr val="dk1"/>
                </a:solidFill>
                <a:latin typeface="Times New Roman"/>
                <a:ea typeface="Times New Roman"/>
                <a:cs typeface="Times New Roman"/>
                <a:sym typeface="Times New Roman"/>
              </a:rPr>
              <a:t>Name: Atikul Alam Chowdhury</a:t>
            </a:r>
          </a:p>
          <a:p>
            <a:pPr algn="ctr">
              <a:lnSpc>
                <a:spcPct val="107000"/>
              </a:lnSpc>
              <a:spcAft>
                <a:spcPts val="800"/>
              </a:spcAft>
            </a:pPr>
            <a:r>
              <a:rPr lang="en" sz="1600" b="1" dirty="0">
                <a:solidFill>
                  <a:schemeClr val="dk1"/>
                </a:solidFill>
                <a:latin typeface="Times New Roman"/>
                <a:ea typeface="Calibri" panose="020F0502020204030204" pitchFamily="34" charset="0"/>
                <a:cs typeface="Times New Roman"/>
                <a:sym typeface="Times New Roman"/>
              </a:rPr>
              <a:t>ID: 2021211161</a:t>
            </a:r>
          </a:p>
          <a:p>
            <a:pPr algn="ctr">
              <a:lnSpc>
                <a:spcPct val="107000"/>
              </a:lnSpc>
              <a:spcAft>
                <a:spcPts val="800"/>
              </a:spcAft>
            </a:pPr>
            <a:r>
              <a:rPr lang="en" sz="1600" b="1" dirty="0">
                <a:solidFill>
                  <a:schemeClr val="dk1"/>
                </a:solidFill>
                <a:effectLst/>
                <a:latin typeface="Times New Roman"/>
                <a:ea typeface="Calibri" panose="020F0502020204030204" pitchFamily="34" charset="0"/>
                <a:cs typeface="Times New Roman"/>
                <a:sym typeface="Times New Roman"/>
              </a:rPr>
              <a:t>Assignment title: Employee Engagement</a:t>
            </a:r>
            <a:endParaRPr lang="en-GB" sz="1600" b="1" dirty="0">
              <a:solidFill>
                <a:schemeClr val="dk1"/>
              </a:solidFill>
              <a:latin typeface="Calibri" panose="020F0502020204030204" pitchFamily="34" charset="0"/>
              <a:ea typeface="Calibri" panose="020F0502020204030204" pitchFamily="34" charset="0"/>
              <a:cs typeface="Times New Roman" panose="02020603050405020304" pitchFamily="18" charset="0"/>
              <a:sym typeface="Times New Roman"/>
            </a:endParaRPr>
          </a:p>
          <a:p>
            <a:pPr algn="ct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latin typeface="Arial" panose="020B0604020202020204" pitchFamily="34" charset="0"/>
                <a:ea typeface="Calibri" panose="020F0502020204030204" pitchFamily="34" charset="0"/>
                <a:cs typeface="Times New Roman" panose="02020603050405020304" pitchFamily="18" charset="0"/>
              </a:rPr>
              <a:t>Module Operating Hotel Facilities BMIH4006</a:t>
            </a:r>
          </a:p>
          <a:p>
            <a:pPr algn="ctr">
              <a:lnSpc>
                <a:spcPct val="107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Lecturer: Laurence Blake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ctr" rtl="0">
              <a:lnSpc>
                <a:spcPct val="107916"/>
              </a:lnSpc>
              <a:spcBef>
                <a:spcPts val="0"/>
              </a:spcBef>
              <a:spcAft>
                <a:spcPts val="800"/>
              </a:spcAft>
              <a:buClr>
                <a:schemeClr val="dk1"/>
              </a:buClr>
              <a:buSzPts val="1100"/>
              <a:buFont typeface="Arial"/>
              <a:buNone/>
            </a:pPr>
            <a:endParaRPr sz="2400" b="1" u="sng"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58"/>
        <p:cNvGrpSpPr/>
        <p:nvPr/>
      </p:nvGrpSpPr>
      <p:grpSpPr>
        <a:xfrm>
          <a:off x="0" y="0"/>
          <a:ext cx="0" cy="0"/>
          <a:chOff x="0" y="0"/>
          <a:chExt cx="0" cy="0"/>
        </a:xfrm>
      </p:grpSpPr>
      <p:sp>
        <p:nvSpPr>
          <p:cNvPr id="59" name="Google Shape;59;p14"/>
          <p:cNvSpPr txBox="1"/>
          <p:nvPr/>
        </p:nvSpPr>
        <p:spPr>
          <a:xfrm>
            <a:off x="431125" y="-170450"/>
            <a:ext cx="5775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60" name="Google Shape;60;p14"/>
          <p:cNvSpPr txBox="1"/>
          <p:nvPr/>
        </p:nvSpPr>
        <p:spPr>
          <a:xfrm>
            <a:off x="2255925" y="1714500"/>
            <a:ext cx="5404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61" name="Google Shape;61;p14"/>
          <p:cNvPicPr preferRelativeResize="0"/>
          <p:nvPr/>
        </p:nvPicPr>
        <p:blipFill>
          <a:blip r:embed="rId3">
            <a:alphaModFix/>
          </a:blip>
          <a:stretch>
            <a:fillRect/>
          </a:stretch>
        </p:blipFill>
        <p:spPr>
          <a:xfrm>
            <a:off x="2991838" y="1270313"/>
            <a:ext cx="2919762" cy="1532875"/>
          </a:xfrm>
          <a:prstGeom prst="rect">
            <a:avLst/>
          </a:prstGeom>
          <a:noFill/>
          <a:ln>
            <a:noFill/>
          </a:ln>
        </p:spPr>
      </p:pic>
      <p:sp>
        <p:nvSpPr>
          <p:cNvPr id="62" name="Google Shape;62;p14"/>
          <p:cNvSpPr txBox="1"/>
          <p:nvPr/>
        </p:nvSpPr>
        <p:spPr>
          <a:xfrm>
            <a:off x="2526625" y="452688"/>
            <a:ext cx="3850200" cy="492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2000" b="1" u="sng">
                <a:latin typeface="Times New Roman"/>
                <a:ea typeface="Times New Roman"/>
                <a:cs typeface="Times New Roman"/>
                <a:sym typeface="Times New Roman"/>
              </a:rPr>
              <a:t>Introduction</a:t>
            </a:r>
            <a:endParaRPr sz="2000" b="1" u="sng">
              <a:latin typeface="Times New Roman"/>
              <a:ea typeface="Times New Roman"/>
              <a:cs typeface="Times New Roman"/>
              <a:sym typeface="Times New Roman"/>
            </a:endParaRPr>
          </a:p>
        </p:txBody>
      </p:sp>
      <p:sp>
        <p:nvSpPr>
          <p:cNvPr id="63" name="Google Shape;63;p14"/>
          <p:cNvSpPr txBox="1"/>
          <p:nvPr/>
        </p:nvSpPr>
        <p:spPr>
          <a:xfrm>
            <a:off x="1002625" y="3238500"/>
            <a:ext cx="7569900" cy="1032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Employees are the face of a hotel. They maintain the environment of the hotel and make sure the safety of the guests. An employee has to be very emotional and attentive to the hotel. Engaged employees are very committed to the authority and do their job very sharply. The organisations also have to make sure of some quality things to make the engaged employees happy.</a:t>
            </a:r>
            <a:endParaRPr sz="1600">
              <a:solidFill>
                <a:schemeClr val="lt1"/>
              </a:solidFill>
            </a:endParaRPr>
          </a:p>
        </p:txBody>
      </p:sp>
      <p:sp>
        <p:nvSpPr>
          <p:cNvPr id="64" name="Google Shape;64;p14"/>
          <p:cNvSpPr txBox="1"/>
          <p:nvPr/>
        </p:nvSpPr>
        <p:spPr>
          <a:xfrm>
            <a:off x="3559350" y="2737175"/>
            <a:ext cx="16644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68"/>
        <p:cNvGrpSpPr/>
        <p:nvPr/>
      </p:nvGrpSpPr>
      <p:grpSpPr>
        <a:xfrm>
          <a:off x="0" y="0"/>
          <a:ext cx="0" cy="0"/>
          <a:chOff x="0" y="0"/>
          <a:chExt cx="0" cy="0"/>
        </a:xfrm>
      </p:grpSpPr>
      <p:sp>
        <p:nvSpPr>
          <p:cNvPr id="69" name="Google Shape;69;p15"/>
          <p:cNvSpPr txBox="1"/>
          <p:nvPr/>
        </p:nvSpPr>
        <p:spPr>
          <a:xfrm>
            <a:off x="2621850" y="330850"/>
            <a:ext cx="39003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None/>
            </a:pPr>
            <a:r>
              <a:rPr lang="en" sz="2000" b="1" u="sng">
                <a:solidFill>
                  <a:schemeClr val="dk1"/>
                </a:solidFill>
                <a:latin typeface="Times New Roman"/>
                <a:ea typeface="Times New Roman"/>
                <a:cs typeface="Times New Roman"/>
                <a:sym typeface="Times New Roman"/>
              </a:rPr>
              <a:t>Training of the Employees</a:t>
            </a:r>
            <a:endParaRPr sz="2000" u="sng"/>
          </a:p>
        </p:txBody>
      </p:sp>
      <p:sp>
        <p:nvSpPr>
          <p:cNvPr id="70" name="Google Shape;70;p15"/>
          <p:cNvSpPr txBox="1"/>
          <p:nvPr/>
        </p:nvSpPr>
        <p:spPr>
          <a:xfrm>
            <a:off x="1644325" y="1233225"/>
            <a:ext cx="5163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71" name="Google Shape;71;p15"/>
          <p:cNvPicPr preferRelativeResize="0"/>
          <p:nvPr/>
        </p:nvPicPr>
        <p:blipFill>
          <a:blip r:embed="rId3">
            <a:alphaModFix/>
          </a:blip>
          <a:stretch>
            <a:fillRect/>
          </a:stretch>
        </p:blipFill>
        <p:spPr>
          <a:xfrm>
            <a:off x="2536650" y="1082850"/>
            <a:ext cx="4070699" cy="1844850"/>
          </a:xfrm>
          <a:prstGeom prst="rect">
            <a:avLst/>
          </a:prstGeom>
          <a:noFill/>
          <a:ln>
            <a:noFill/>
          </a:ln>
        </p:spPr>
      </p:pic>
      <p:sp>
        <p:nvSpPr>
          <p:cNvPr id="72" name="Google Shape;72;p15"/>
          <p:cNvSpPr txBox="1"/>
          <p:nvPr/>
        </p:nvSpPr>
        <p:spPr>
          <a:xfrm>
            <a:off x="1524000" y="3388875"/>
            <a:ext cx="6657600" cy="13665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0"/>
              </a:spcAft>
              <a:buClr>
                <a:schemeClr val="dk1"/>
              </a:buClr>
              <a:buSzPts val="1100"/>
              <a:buFont typeface="Arial"/>
              <a:buNone/>
            </a:pPr>
            <a:r>
              <a:rPr lang="en" sz="1300">
                <a:solidFill>
                  <a:schemeClr val="lt1"/>
                </a:solidFill>
                <a:latin typeface="Times New Roman"/>
                <a:ea typeface="Times New Roman"/>
                <a:cs typeface="Times New Roman"/>
                <a:sym typeface="Times New Roman"/>
              </a:rPr>
              <a:t>A well-known hotel brand needs various types of employees. They need to recruit quality employees, who can ensure cleanliness, safety, relationship with guests, and many more things at a time. For this, good training is needed to make the employees perfect for the job. And the authority has to engage with the employees smoothly to make them feel good about the job.</a:t>
            </a:r>
            <a:endParaRPr sz="1300">
              <a:solidFill>
                <a:schemeClr val="lt1"/>
              </a:solidFill>
              <a:latin typeface="Times New Roman"/>
              <a:ea typeface="Times New Roman"/>
              <a:cs typeface="Times New Roman"/>
              <a:sym typeface="Times New Roman"/>
            </a:endParaRPr>
          </a:p>
          <a:p>
            <a:pPr marL="0" lvl="0" indent="0" algn="l" rtl="0">
              <a:spcBef>
                <a:spcPts val="800"/>
              </a:spcBef>
              <a:spcAft>
                <a:spcPts val="0"/>
              </a:spcAft>
              <a:buNone/>
            </a:pPr>
            <a:endParaRPr/>
          </a:p>
        </p:txBody>
      </p:sp>
      <p:sp>
        <p:nvSpPr>
          <p:cNvPr id="73" name="Google Shape;73;p15"/>
          <p:cNvSpPr txBox="1"/>
          <p:nvPr/>
        </p:nvSpPr>
        <p:spPr>
          <a:xfrm>
            <a:off x="3749850" y="2877550"/>
            <a:ext cx="14439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77"/>
        <p:cNvGrpSpPr/>
        <p:nvPr/>
      </p:nvGrpSpPr>
      <p:grpSpPr>
        <a:xfrm>
          <a:off x="0" y="0"/>
          <a:ext cx="0" cy="0"/>
          <a:chOff x="0" y="0"/>
          <a:chExt cx="0" cy="0"/>
        </a:xfrm>
      </p:grpSpPr>
      <p:sp>
        <p:nvSpPr>
          <p:cNvPr id="78" name="Google Shape;78;p16"/>
          <p:cNvSpPr txBox="1"/>
          <p:nvPr/>
        </p:nvSpPr>
        <p:spPr>
          <a:xfrm>
            <a:off x="2702113" y="441150"/>
            <a:ext cx="37398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Work Process</a:t>
            </a:r>
            <a:endParaRPr sz="2000" u="sng"/>
          </a:p>
        </p:txBody>
      </p:sp>
      <p:sp>
        <p:nvSpPr>
          <p:cNvPr id="79" name="Google Shape;79;p16"/>
          <p:cNvSpPr txBox="1"/>
          <p:nvPr/>
        </p:nvSpPr>
        <p:spPr>
          <a:xfrm>
            <a:off x="2406325" y="1393650"/>
            <a:ext cx="5304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80" name="Google Shape;80;p16"/>
          <p:cNvPicPr preferRelativeResize="0"/>
          <p:nvPr/>
        </p:nvPicPr>
        <p:blipFill>
          <a:blip r:embed="rId3">
            <a:alphaModFix/>
          </a:blip>
          <a:stretch>
            <a:fillRect/>
          </a:stretch>
        </p:blipFill>
        <p:spPr>
          <a:xfrm>
            <a:off x="3053013" y="1028925"/>
            <a:ext cx="3037975" cy="2134476"/>
          </a:xfrm>
          <a:prstGeom prst="rect">
            <a:avLst/>
          </a:prstGeom>
          <a:noFill/>
          <a:ln>
            <a:noFill/>
          </a:ln>
        </p:spPr>
      </p:pic>
      <p:sp>
        <p:nvSpPr>
          <p:cNvPr id="81" name="Google Shape;81;p16"/>
          <p:cNvSpPr txBox="1"/>
          <p:nvPr/>
        </p:nvSpPr>
        <p:spPr>
          <a:xfrm>
            <a:off x="1614275" y="3539325"/>
            <a:ext cx="6667500" cy="1032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A hotel has many ideas to establish its brand name in the hotel industry. They often use new techniques to build their hotel best. And to make themselves best, the management has to talk openly with the employees. By doing this, the employees will also understand the moral of the idea and they will also work potentially to bring the hotel’s name to the front line.</a:t>
            </a:r>
            <a:endParaRPr sz="1300">
              <a:solidFill>
                <a:schemeClr val="lt1"/>
              </a:solidFill>
            </a:endParaRPr>
          </a:p>
        </p:txBody>
      </p:sp>
      <p:sp>
        <p:nvSpPr>
          <p:cNvPr id="82" name="Google Shape;82;p16"/>
          <p:cNvSpPr txBox="1"/>
          <p:nvPr/>
        </p:nvSpPr>
        <p:spPr>
          <a:xfrm>
            <a:off x="4070675" y="3088125"/>
            <a:ext cx="1283400" cy="338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86"/>
        <p:cNvGrpSpPr/>
        <p:nvPr/>
      </p:nvGrpSpPr>
      <p:grpSpPr>
        <a:xfrm>
          <a:off x="0" y="0"/>
          <a:ext cx="0" cy="0"/>
          <a:chOff x="0" y="0"/>
          <a:chExt cx="0" cy="0"/>
        </a:xfrm>
      </p:grpSpPr>
      <p:sp>
        <p:nvSpPr>
          <p:cNvPr id="87" name="Google Shape;87;p17"/>
          <p:cNvSpPr txBox="1"/>
          <p:nvPr/>
        </p:nvSpPr>
        <p:spPr>
          <a:xfrm>
            <a:off x="2351100" y="391000"/>
            <a:ext cx="44418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Facilities</a:t>
            </a:r>
            <a:endParaRPr sz="2000" u="sng"/>
          </a:p>
        </p:txBody>
      </p:sp>
      <p:sp>
        <p:nvSpPr>
          <p:cNvPr id="88" name="Google Shape;88;p17"/>
          <p:cNvSpPr txBox="1"/>
          <p:nvPr/>
        </p:nvSpPr>
        <p:spPr>
          <a:xfrm>
            <a:off x="2326100" y="1163050"/>
            <a:ext cx="51033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89" name="Google Shape;89;p17"/>
          <p:cNvPicPr preferRelativeResize="0"/>
          <p:nvPr/>
        </p:nvPicPr>
        <p:blipFill>
          <a:blip r:embed="rId3">
            <a:alphaModFix/>
          </a:blip>
          <a:stretch>
            <a:fillRect/>
          </a:stretch>
        </p:blipFill>
        <p:spPr>
          <a:xfrm>
            <a:off x="2546700" y="1003775"/>
            <a:ext cx="4050626" cy="1933925"/>
          </a:xfrm>
          <a:prstGeom prst="rect">
            <a:avLst/>
          </a:prstGeom>
          <a:noFill/>
          <a:ln>
            <a:noFill/>
          </a:ln>
        </p:spPr>
      </p:pic>
      <p:sp>
        <p:nvSpPr>
          <p:cNvPr id="90" name="Google Shape;90;p17"/>
          <p:cNvSpPr txBox="1"/>
          <p:nvPr/>
        </p:nvSpPr>
        <p:spPr>
          <a:xfrm>
            <a:off x="1699400" y="3469100"/>
            <a:ext cx="6356700" cy="1032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The main thing behind the engagement of the employee is the facility. Employees work for the hotel without any selfishness. They always want the welfare of a hotel. The management also has to be very careful regarding the facilities which they are providing. Exciting facilities can make the employees happier and more satisfied with the hotel and management. </a:t>
            </a:r>
            <a:endParaRPr sz="1300">
              <a:solidFill>
                <a:schemeClr val="lt1"/>
              </a:solidFill>
            </a:endParaRPr>
          </a:p>
        </p:txBody>
      </p:sp>
      <p:sp>
        <p:nvSpPr>
          <p:cNvPr id="91" name="Google Shape;91;p17"/>
          <p:cNvSpPr txBox="1"/>
          <p:nvPr/>
        </p:nvSpPr>
        <p:spPr>
          <a:xfrm>
            <a:off x="3278563" y="2867550"/>
            <a:ext cx="25869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95"/>
        <p:cNvGrpSpPr/>
        <p:nvPr/>
      </p:nvGrpSpPr>
      <p:grpSpPr>
        <a:xfrm>
          <a:off x="0" y="0"/>
          <a:ext cx="0" cy="0"/>
          <a:chOff x="0" y="0"/>
          <a:chExt cx="0" cy="0"/>
        </a:xfrm>
      </p:grpSpPr>
      <p:sp>
        <p:nvSpPr>
          <p:cNvPr id="96" name="Google Shape;96;p18"/>
          <p:cNvSpPr txBox="1"/>
          <p:nvPr/>
        </p:nvSpPr>
        <p:spPr>
          <a:xfrm>
            <a:off x="2697150" y="300775"/>
            <a:ext cx="37497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Gamify Performance</a:t>
            </a:r>
            <a:endParaRPr sz="2000" u="sng"/>
          </a:p>
        </p:txBody>
      </p:sp>
      <p:sp>
        <p:nvSpPr>
          <p:cNvPr id="97" name="Google Shape;97;p18"/>
          <p:cNvSpPr txBox="1"/>
          <p:nvPr/>
        </p:nvSpPr>
        <p:spPr>
          <a:xfrm>
            <a:off x="2015300" y="1233225"/>
            <a:ext cx="5223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98" name="Google Shape;98;p18"/>
          <p:cNvPicPr preferRelativeResize="0"/>
          <p:nvPr/>
        </p:nvPicPr>
        <p:blipFill>
          <a:blip r:embed="rId3">
            <a:alphaModFix/>
          </a:blip>
          <a:stretch>
            <a:fillRect/>
          </a:stretch>
        </p:blipFill>
        <p:spPr>
          <a:xfrm>
            <a:off x="2641888" y="1072825"/>
            <a:ext cx="3970424" cy="2075426"/>
          </a:xfrm>
          <a:prstGeom prst="rect">
            <a:avLst/>
          </a:prstGeom>
          <a:noFill/>
          <a:ln>
            <a:noFill/>
          </a:ln>
        </p:spPr>
      </p:pic>
      <p:sp>
        <p:nvSpPr>
          <p:cNvPr id="99" name="Google Shape;99;p18"/>
          <p:cNvSpPr txBox="1"/>
          <p:nvPr/>
        </p:nvSpPr>
        <p:spPr>
          <a:xfrm>
            <a:off x="1589150" y="3509225"/>
            <a:ext cx="6075900" cy="1248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Due to long-term work, laziness comes to the mind of every employee. This makes the work growth slow for a time. And the management suffers from this. To get rid of this problem, management should think of something interesting like giving a prize to the most potential employee. This will make the employees more attentive to the work and speedy progress will be noticeable.</a:t>
            </a:r>
            <a:endParaRPr sz="1300">
              <a:solidFill>
                <a:schemeClr val="lt1"/>
              </a:solidFill>
            </a:endParaRPr>
          </a:p>
        </p:txBody>
      </p:sp>
      <p:sp>
        <p:nvSpPr>
          <p:cNvPr id="100" name="Google Shape;100;p18"/>
          <p:cNvSpPr txBox="1"/>
          <p:nvPr/>
        </p:nvSpPr>
        <p:spPr>
          <a:xfrm>
            <a:off x="3499175" y="3078075"/>
            <a:ext cx="20553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04"/>
        <p:cNvGrpSpPr/>
        <p:nvPr/>
      </p:nvGrpSpPr>
      <p:grpSpPr>
        <a:xfrm>
          <a:off x="0" y="0"/>
          <a:ext cx="0" cy="0"/>
          <a:chOff x="0" y="0"/>
          <a:chExt cx="0" cy="0"/>
        </a:xfrm>
      </p:grpSpPr>
      <p:sp>
        <p:nvSpPr>
          <p:cNvPr id="105" name="Google Shape;105;p19"/>
          <p:cNvSpPr txBox="1"/>
          <p:nvPr/>
        </p:nvSpPr>
        <p:spPr>
          <a:xfrm>
            <a:off x="2496600" y="411075"/>
            <a:ext cx="41508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Relationship with the Employees</a:t>
            </a:r>
            <a:endParaRPr sz="2000" u="sng"/>
          </a:p>
        </p:txBody>
      </p:sp>
      <p:sp>
        <p:nvSpPr>
          <p:cNvPr id="106" name="Google Shape;106;p19"/>
          <p:cNvSpPr txBox="1"/>
          <p:nvPr/>
        </p:nvSpPr>
        <p:spPr>
          <a:xfrm>
            <a:off x="2416350" y="1513975"/>
            <a:ext cx="2326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sp>
        <p:nvSpPr>
          <p:cNvPr id="107" name="Google Shape;107;p19"/>
          <p:cNvSpPr txBox="1"/>
          <p:nvPr/>
        </p:nvSpPr>
        <p:spPr>
          <a:xfrm>
            <a:off x="1614225" y="591550"/>
            <a:ext cx="5374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108" name="Google Shape;108;p19"/>
          <p:cNvPicPr preferRelativeResize="0"/>
          <p:nvPr/>
        </p:nvPicPr>
        <p:blipFill>
          <a:blip r:embed="rId3">
            <a:alphaModFix/>
          </a:blip>
          <a:stretch>
            <a:fillRect/>
          </a:stretch>
        </p:blipFill>
        <p:spPr>
          <a:xfrm>
            <a:off x="2898600" y="1142175"/>
            <a:ext cx="3346800" cy="2086325"/>
          </a:xfrm>
          <a:prstGeom prst="rect">
            <a:avLst/>
          </a:prstGeom>
          <a:noFill/>
          <a:ln>
            <a:noFill/>
          </a:ln>
        </p:spPr>
      </p:pic>
      <p:sp>
        <p:nvSpPr>
          <p:cNvPr id="109" name="Google Shape;109;p19"/>
          <p:cNvSpPr txBox="1"/>
          <p:nvPr/>
        </p:nvSpPr>
        <p:spPr>
          <a:xfrm>
            <a:off x="1609200" y="3669650"/>
            <a:ext cx="5925600" cy="1032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To make the best run in the hotel business, the progress should be well continued. To make this happen, employees have to work with passion. Sometimes lack of good relations with the employees brings some serious problems for the hotel. That’s why good relations with the employees are also a big fact in the welfare of the hotel.</a:t>
            </a:r>
            <a:endParaRPr sz="1300">
              <a:solidFill>
                <a:schemeClr val="lt1"/>
              </a:solidFill>
              <a:latin typeface="Times New Roman"/>
              <a:ea typeface="Times New Roman"/>
              <a:cs typeface="Times New Roman"/>
              <a:sym typeface="Times New Roman"/>
            </a:endParaRPr>
          </a:p>
        </p:txBody>
      </p:sp>
      <p:sp>
        <p:nvSpPr>
          <p:cNvPr id="110" name="Google Shape;110;p19"/>
          <p:cNvSpPr txBox="1"/>
          <p:nvPr/>
        </p:nvSpPr>
        <p:spPr>
          <a:xfrm>
            <a:off x="3198450" y="3128200"/>
            <a:ext cx="27471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14"/>
        <p:cNvGrpSpPr/>
        <p:nvPr/>
      </p:nvGrpSpPr>
      <p:grpSpPr>
        <a:xfrm>
          <a:off x="0" y="0"/>
          <a:ext cx="0" cy="0"/>
          <a:chOff x="0" y="0"/>
          <a:chExt cx="0" cy="0"/>
        </a:xfrm>
      </p:grpSpPr>
      <p:sp>
        <p:nvSpPr>
          <p:cNvPr id="115" name="Google Shape;115;p20"/>
          <p:cNvSpPr txBox="1"/>
          <p:nvPr/>
        </p:nvSpPr>
        <p:spPr>
          <a:xfrm>
            <a:off x="2416425" y="300800"/>
            <a:ext cx="45018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Key to profitability</a:t>
            </a:r>
            <a:endParaRPr sz="2000" u="sng"/>
          </a:p>
        </p:txBody>
      </p:sp>
      <p:sp>
        <p:nvSpPr>
          <p:cNvPr id="116" name="Google Shape;116;p20"/>
          <p:cNvSpPr txBox="1"/>
          <p:nvPr/>
        </p:nvSpPr>
        <p:spPr>
          <a:xfrm>
            <a:off x="2125575" y="1373600"/>
            <a:ext cx="50835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117" name="Google Shape;117;p20"/>
          <p:cNvPicPr preferRelativeResize="0"/>
          <p:nvPr/>
        </p:nvPicPr>
        <p:blipFill>
          <a:blip r:embed="rId3">
            <a:alphaModFix/>
          </a:blip>
          <a:stretch>
            <a:fillRect/>
          </a:stretch>
        </p:blipFill>
        <p:spPr>
          <a:xfrm>
            <a:off x="2762325" y="973700"/>
            <a:ext cx="3810000" cy="1843701"/>
          </a:xfrm>
          <a:prstGeom prst="rect">
            <a:avLst/>
          </a:prstGeom>
          <a:noFill/>
          <a:ln>
            <a:noFill/>
          </a:ln>
        </p:spPr>
      </p:pic>
      <p:sp>
        <p:nvSpPr>
          <p:cNvPr id="118" name="Google Shape;118;p20"/>
          <p:cNvSpPr txBox="1"/>
          <p:nvPr/>
        </p:nvSpPr>
        <p:spPr>
          <a:xfrm>
            <a:off x="1784675" y="3338775"/>
            <a:ext cx="6286500" cy="1248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The work of the employees is the thing which can make a good impression about the hotel. Their hard work can be the key to success for a hotel. They make the customers happy with their work. The most valuable job is to provide good hospitality and make good relations with the guests. And this makes profits also for the hotel. So, employees are the ones, who are the key to the profitability of a hotel.</a:t>
            </a:r>
            <a:endParaRPr sz="1300">
              <a:solidFill>
                <a:schemeClr val="lt1"/>
              </a:solidFill>
            </a:endParaRPr>
          </a:p>
        </p:txBody>
      </p:sp>
      <p:sp>
        <p:nvSpPr>
          <p:cNvPr id="119" name="Google Shape;119;p20"/>
          <p:cNvSpPr txBox="1"/>
          <p:nvPr/>
        </p:nvSpPr>
        <p:spPr>
          <a:xfrm>
            <a:off x="3243450" y="2737175"/>
            <a:ext cx="26571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23"/>
        <p:cNvGrpSpPr/>
        <p:nvPr/>
      </p:nvGrpSpPr>
      <p:grpSpPr>
        <a:xfrm>
          <a:off x="0" y="0"/>
          <a:ext cx="0" cy="0"/>
          <a:chOff x="0" y="0"/>
          <a:chExt cx="0" cy="0"/>
        </a:xfrm>
      </p:grpSpPr>
      <p:sp>
        <p:nvSpPr>
          <p:cNvPr id="124" name="Google Shape;124;p21"/>
          <p:cNvSpPr txBox="1"/>
          <p:nvPr/>
        </p:nvSpPr>
        <p:spPr>
          <a:xfrm>
            <a:off x="2952750" y="320850"/>
            <a:ext cx="32385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Recognizing Family Life</a:t>
            </a:r>
            <a:endParaRPr sz="2000" u="sng"/>
          </a:p>
        </p:txBody>
      </p:sp>
      <p:sp>
        <p:nvSpPr>
          <p:cNvPr id="125" name="Google Shape;125;p21"/>
          <p:cNvSpPr txBox="1"/>
          <p:nvPr/>
        </p:nvSpPr>
        <p:spPr>
          <a:xfrm>
            <a:off x="1614225" y="872300"/>
            <a:ext cx="56550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126" name="Google Shape;126;p21"/>
          <p:cNvPicPr preferRelativeResize="0"/>
          <p:nvPr/>
        </p:nvPicPr>
        <p:blipFill>
          <a:blip r:embed="rId3">
            <a:alphaModFix/>
          </a:blip>
          <a:stretch>
            <a:fillRect/>
          </a:stretch>
        </p:blipFill>
        <p:spPr>
          <a:xfrm>
            <a:off x="2616863" y="973700"/>
            <a:ext cx="3910275" cy="2184575"/>
          </a:xfrm>
          <a:prstGeom prst="rect">
            <a:avLst/>
          </a:prstGeom>
          <a:noFill/>
          <a:ln>
            <a:noFill/>
          </a:ln>
        </p:spPr>
      </p:pic>
      <p:sp>
        <p:nvSpPr>
          <p:cNvPr id="127" name="Google Shape;127;p21"/>
          <p:cNvSpPr txBox="1"/>
          <p:nvPr/>
        </p:nvSpPr>
        <p:spPr>
          <a:xfrm>
            <a:off x="1614225" y="3549325"/>
            <a:ext cx="6326700" cy="1248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The engaged employees should be treated well as they think about these things that are so familiar to them. This will make them more confident in the work and they will also focus on increasing the growth of the hotel. As they are the front line of a hotel, their behavior and mindset should be very calm towards the guests. And this can make the hotel go forward as well. </a:t>
            </a:r>
            <a:endParaRPr sz="1300">
              <a:solidFill>
                <a:schemeClr val="lt1"/>
              </a:solidFill>
              <a:latin typeface="Times New Roman"/>
              <a:ea typeface="Times New Roman"/>
              <a:cs typeface="Times New Roman"/>
              <a:sym typeface="Times New Roman"/>
            </a:endParaRPr>
          </a:p>
        </p:txBody>
      </p:sp>
      <p:sp>
        <p:nvSpPr>
          <p:cNvPr id="128" name="Google Shape;128;p21"/>
          <p:cNvSpPr txBox="1"/>
          <p:nvPr/>
        </p:nvSpPr>
        <p:spPr>
          <a:xfrm>
            <a:off x="3509225" y="3088100"/>
            <a:ext cx="22059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32"/>
        <p:cNvGrpSpPr/>
        <p:nvPr/>
      </p:nvGrpSpPr>
      <p:grpSpPr>
        <a:xfrm>
          <a:off x="0" y="0"/>
          <a:ext cx="0" cy="0"/>
          <a:chOff x="0" y="0"/>
          <a:chExt cx="0" cy="0"/>
        </a:xfrm>
      </p:grpSpPr>
      <p:sp>
        <p:nvSpPr>
          <p:cNvPr id="133" name="Google Shape;133;p22"/>
          <p:cNvSpPr txBox="1"/>
          <p:nvPr/>
        </p:nvSpPr>
        <p:spPr>
          <a:xfrm>
            <a:off x="3278525" y="320850"/>
            <a:ext cx="28275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Salary</a:t>
            </a:r>
            <a:endParaRPr sz="2000" u="sng"/>
          </a:p>
        </p:txBody>
      </p:sp>
      <p:sp>
        <p:nvSpPr>
          <p:cNvPr id="134" name="Google Shape;134;p22"/>
          <p:cNvSpPr txBox="1"/>
          <p:nvPr/>
        </p:nvSpPr>
        <p:spPr>
          <a:xfrm>
            <a:off x="1513975" y="1062800"/>
            <a:ext cx="6687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135" name="Google Shape;135;p22"/>
          <p:cNvPicPr preferRelativeResize="0"/>
          <p:nvPr/>
        </p:nvPicPr>
        <p:blipFill>
          <a:blip r:embed="rId3">
            <a:alphaModFix/>
          </a:blip>
          <a:stretch>
            <a:fillRect/>
          </a:stretch>
        </p:blipFill>
        <p:spPr>
          <a:xfrm>
            <a:off x="3158250" y="1003925"/>
            <a:ext cx="3068050" cy="2054100"/>
          </a:xfrm>
          <a:prstGeom prst="rect">
            <a:avLst/>
          </a:prstGeom>
          <a:noFill/>
          <a:ln>
            <a:noFill/>
          </a:ln>
        </p:spPr>
      </p:pic>
      <p:sp>
        <p:nvSpPr>
          <p:cNvPr id="136" name="Google Shape;136;p22"/>
          <p:cNvSpPr txBox="1"/>
          <p:nvPr/>
        </p:nvSpPr>
        <p:spPr>
          <a:xfrm>
            <a:off x="1513975" y="3639525"/>
            <a:ext cx="6687600" cy="1032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Salary is a big fact for this job. As it is a very responsible and hard-working job, for sure the efforts of the employees should be very high. And the management also has to think about giving them their deserved salary. Sometimes employees get unsatisfied due to the salary system. Management should think about this and make a good salary for this job.</a:t>
            </a:r>
            <a:endParaRPr sz="1300">
              <a:solidFill>
                <a:schemeClr val="lt1"/>
              </a:solidFill>
              <a:latin typeface="Times New Roman"/>
              <a:ea typeface="Times New Roman"/>
              <a:cs typeface="Times New Roman"/>
              <a:sym typeface="Times New Roman"/>
            </a:endParaRPr>
          </a:p>
        </p:txBody>
      </p:sp>
      <p:sp>
        <p:nvSpPr>
          <p:cNvPr id="137" name="Google Shape;137;p22"/>
          <p:cNvSpPr txBox="1"/>
          <p:nvPr/>
        </p:nvSpPr>
        <p:spPr>
          <a:xfrm>
            <a:off x="3799950" y="2967800"/>
            <a:ext cx="19350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41"/>
        <p:cNvGrpSpPr/>
        <p:nvPr/>
      </p:nvGrpSpPr>
      <p:grpSpPr>
        <a:xfrm>
          <a:off x="0" y="0"/>
          <a:ext cx="0" cy="0"/>
          <a:chOff x="0" y="0"/>
          <a:chExt cx="0" cy="0"/>
        </a:xfrm>
      </p:grpSpPr>
      <p:sp>
        <p:nvSpPr>
          <p:cNvPr id="142" name="Google Shape;142;p23"/>
          <p:cNvSpPr txBox="1"/>
          <p:nvPr/>
        </p:nvSpPr>
        <p:spPr>
          <a:xfrm>
            <a:off x="2075400" y="360950"/>
            <a:ext cx="49932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Conclusion</a:t>
            </a:r>
            <a:endParaRPr sz="2000" u="sng"/>
          </a:p>
        </p:txBody>
      </p:sp>
      <p:sp>
        <p:nvSpPr>
          <p:cNvPr id="143" name="Google Shape;143;p23"/>
          <p:cNvSpPr txBox="1"/>
          <p:nvPr/>
        </p:nvSpPr>
        <p:spPr>
          <a:xfrm>
            <a:off x="1554075" y="1363575"/>
            <a:ext cx="68781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p>
        </p:txBody>
      </p:sp>
      <p:pic>
        <p:nvPicPr>
          <p:cNvPr id="144" name="Google Shape;144;p23"/>
          <p:cNvPicPr preferRelativeResize="0"/>
          <p:nvPr/>
        </p:nvPicPr>
        <p:blipFill rotWithShape="1">
          <a:blip r:embed="rId3">
            <a:alphaModFix/>
          </a:blip>
          <a:srcRect t="-3410" b="3410"/>
          <a:stretch/>
        </p:blipFill>
        <p:spPr>
          <a:xfrm>
            <a:off x="2857500" y="1053875"/>
            <a:ext cx="3810000" cy="1763475"/>
          </a:xfrm>
          <a:prstGeom prst="rect">
            <a:avLst/>
          </a:prstGeom>
          <a:noFill/>
          <a:ln>
            <a:noFill/>
          </a:ln>
        </p:spPr>
      </p:pic>
      <p:sp>
        <p:nvSpPr>
          <p:cNvPr id="145" name="Google Shape;145;p23"/>
          <p:cNvSpPr txBox="1"/>
          <p:nvPr/>
        </p:nvSpPr>
        <p:spPr>
          <a:xfrm>
            <a:off x="1789750" y="3328750"/>
            <a:ext cx="6126000" cy="1248600"/>
          </a:xfrm>
          <a:prstGeom prst="rect">
            <a:avLst/>
          </a:prstGeom>
          <a:noFill/>
          <a:ln>
            <a:noFill/>
          </a:ln>
        </p:spPr>
        <p:txBody>
          <a:bodyPr spcFirstLastPara="1" wrap="square" lIns="91425" tIns="91425" rIns="91425" bIns="91425" anchor="t" anchorCtr="0">
            <a:spAutoFit/>
          </a:bodyPr>
          <a:lstStyle/>
          <a:p>
            <a:pPr marL="0" lvl="0" indent="0" algn="just" rtl="0">
              <a:lnSpc>
                <a:spcPct val="107916"/>
              </a:lnSpc>
              <a:spcBef>
                <a:spcPts val="0"/>
              </a:spcBef>
              <a:spcAft>
                <a:spcPts val="800"/>
              </a:spcAft>
              <a:buClr>
                <a:schemeClr val="dk1"/>
              </a:buClr>
              <a:buSzPts val="1100"/>
              <a:buFont typeface="Arial"/>
              <a:buNone/>
            </a:pPr>
            <a:r>
              <a:rPr lang="en" sz="1300">
                <a:solidFill>
                  <a:schemeClr val="lt1"/>
                </a:solidFill>
                <a:latin typeface="Times New Roman"/>
                <a:ea typeface="Times New Roman"/>
                <a:cs typeface="Times New Roman"/>
                <a:sym typeface="Times New Roman"/>
              </a:rPr>
              <a:t>Employees are the face of a hotel. They make the customers happy with their service. An employee is a very important one for a hotel. To engage with employees, the management should be very careful and has to understand their situation as well. Also, the employee also has to be very attentive and clear about the job. These things can make a good relationship between the management and employee.</a:t>
            </a:r>
            <a:endParaRPr sz="1300">
              <a:solidFill>
                <a:schemeClr val="lt1"/>
              </a:solidFill>
              <a:latin typeface="Times New Roman"/>
              <a:ea typeface="Times New Roman"/>
              <a:cs typeface="Times New Roman"/>
              <a:sym typeface="Times New Roman"/>
            </a:endParaRPr>
          </a:p>
        </p:txBody>
      </p:sp>
      <p:sp>
        <p:nvSpPr>
          <p:cNvPr id="146" name="Google Shape;146;p23"/>
          <p:cNvSpPr txBox="1"/>
          <p:nvPr/>
        </p:nvSpPr>
        <p:spPr>
          <a:xfrm>
            <a:off x="3433950" y="2747150"/>
            <a:ext cx="2657100" cy="3387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1000">
                <a:solidFill>
                  <a:schemeClr val="lt1"/>
                </a:solidFill>
                <a:latin typeface="Times New Roman"/>
                <a:ea typeface="Times New Roman"/>
                <a:cs typeface="Times New Roman"/>
                <a:sym typeface="Times New Roman"/>
              </a:rPr>
              <a:t>Source: Google</a:t>
            </a:r>
            <a:endParaRPr sz="1000">
              <a:solidFill>
                <a:schemeClr val="lt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50"/>
        <p:cNvGrpSpPr/>
        <p:nvPr/>
      </p:nvGrpSpPr>
      <p:grpSpPr>
        <a:xfrm>
          <a:off x="0" y="0"/>
          <a:ext cx="0" cy="0"/>
          <a:chOff x="0" y="0"/>
          <a:chExt cx="0" cy="0"/>
        </a:xfrm>
      </p:grpSpPr>
      <p:sp>
        <p:nvSpPr>
          <p:cNvPr id="151" name="Google Shape;151;p24"/>
          <p:cNvSpPr txBox="1"/>
          <p:nvPr/>
        </p:nvSpPr>
        <p:spPr>
          <a:xfrm>
            <a:off x="2656950" y="96225"/>
            <a:ext cx="3830100" cy="492600"/>
          </a:xfrm>
          <a:prstGeom prst="rect">
            <a:avLst/>
          </a:prstGeom>
          <a:noFill/>
          <a:ln>
            <a:noFill/>
          </a:ln>
        </p:spPr>
        <p:txBody>
          <a:bodyPr spcFirstLastPara="1" wrap="square" lIns="91425" tIns="91425" rIns="91425" bIns="91425" anchor="t" anchorCtr="0">
            <a:spAutoFit/>
          </a:bodyPr>
          <a:lstStyle/>
          <a:p>
            <a:pPr marL="0" lvl="0" indent="0" algn="ctr" rtl="0">
              <a:lnSpc>
                <a:spcPct val="107916"/>
              </a:lnSpc>
              <a:spcBef>
                <a:spcPts val="0"/>
              </a:spcBef>
              <a:spcAft>
                <a:spcPts val="800"/>
              </a:spcAft>
              <a:buClr>
                <a:schemeClr val="dk1"/>
              </a:buClr>
              <a:buSzPts val="1100"/>
              <a:buFont typeface="Arial"/>
              <a:buNone/>
            </a:pPr>
            <a:r>
              <a:rPr lang="en" sz="2000" b="1" u="sng">
                <a:solidFill>
                  <a:schemeClr val="dk1"/>
                </a:solidFill>
                <a:latin typeface="Times New Roman"/>
                <a:ea typeface="Times New Roman"/>
                <a:cs typeface="Times New Roman"/>
                <a:sym typeface="Times New Roman"/>
              </a:rPr>
              <a:t>References</a:t>
            </a:r>
            <a:endParaRPr sz="2000" u="sng"/>
          </a:p>
        </p:txBody>
      </p:sp>
      <p:sp>
        <p:nvSpPr>
          <p:cNvPr id="152" name="Google Shape;152;p24"/>
          <p:cNvSpPr txBox="1"/>
          <p:nvPr/>
        </p:nvSpPr>
        <p:spPr>
          <a:xfrm>
            <a:off x="673775" y="677775"/>
            <a:ext cx="7930800" cy="4494600"/>
          </a:xfrm>
          <a:prstGeom prst="rect">
            <a:avLst/>
          </a:prstGeom>
          <a:noFill/>
          <a:ln>
            <a:noFill/>
          </a:ln>
        </p:spPr>
        <p:txBody>
          <a:bodyPr spcFirstLastPara="1" wrap="square" lIns="91425" tIns="91425" rIns="91425" bIns="91425" anchor="t" anchorCtr="0">
            <a:spAutoFit/>
          </a:bodyPr>
          <a:lstStyle/>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Kurtzman J. </a:t>
            </a:r>
            <a:r>
              <a:rPr lang="en" sz="1000" i="1">
                <a:solidFill>
                  <a:schemeClr val="dk1"/>
                </a:solidFill>
                <a:latin typeface="Times New Roman"/>
                <a:ea typeface="Times New Roman"/>
                <a:cs typeface="Times New Roman"/>
                <a:sym typeface="Times New Roman"/>
              </a:rPr>
              <a:t>Why is employee engagement in the hospitality industry important?</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Multiplier, E. (2022, April 19). </a:t>
            </a:r>
            <a:r>
              <a:rPr lang="en" sz="1000" i="1">
                <a:solidFill>
                  <a:schemeClr val="dk1"/>
                </a:solidFill>
                <a:latin typeface="Times New Roman"/>
                <a:ea typeface="Times New Roman"/>
                <a:cs typeface="Times New Roman"/>
                <a:sym typeface="Times New Roman"/>
              </a:rPr>
              <a:t>How Employee Engagement Works in the Hospitality Industry</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3"/>
              </a:rPr>
              <a:t>https://www.engagementmultiplier.com/resources/engaged-employees-happy-guests-how-employee-engagement-works-in-the-hospitality-industry/</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Alicia H</a:t>
            </a:r>
            <a:r>
              <a:rPr lang="en" sz="1000" i="1">
                <a:solidFill>
                  <a:schemeClr val="dk1"/>
                </a:solidFill>
                <a:latin typeface="Times New Roman"/>
                <a:ea typeface="Times New Roman"/>
                <a:cs typeface="Times New Roman"/>
                <a:sym typeface="Times New Roman"/>
              </a:rPr>
              <a:t>. </a:t>
            </a:r>
            <a:r>
              <a:rPr lang="en" sz="1000">
                <a:solidFill>
                  <a:schemeClr val="dk1"/>
                </a:solidFill>
                <a:latin typeface="Times New Roman"/>
                <a:ea typeface="Times New Roman"/>
                <a:cs typeface="Times New Roman"/>
                <a:sym typeface="Times New Roman"/>
              </a:rPr>
              <a:t>(2019, July 9). </a:t>
            </a:r>
            <a:r>
              <a:rPr lang="en" sz="1000" i="1">
                <a:solidFill>
                  <a:schemeClr val="dk1"/>
                </a:solidFill>
                <a:latin typeface="Times New Roman"/>
                <a:ea typeface="Times New Roman"/>
                <a:cs typeface="Times New Roman"/>
                <a:sym typeface="Times New Roman"/>
              </a:rPr>
              <a:t>The ROI of people: Employee engagement key to profitability </a:t>
            </a:r>
            <a:r>
              <a:rPr lang="en" sz="1000" u="sng">
                <a:solidFill>
                  <a:schemeClr val="hlink"/>
                </a:solidFill>
                <a:latin typeface="Times New Roman"/>
                <a:ea typeface="Times New Roman"/>
                <a:cs typeface="Times New Roman"/>
                <a:sym typeface="Times New Roman"/>
                <a:hlinkClick r:id="rId4"/>
              </a:rPr>
              <a:t>https://www.hotelmanagement.net/human-resources/roi-people-employee-engagement-key-to-profitability</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 Tamigo, (2021, September 8), </a:t>
            </a:r>
            <a:r>
              <a:rPr lang="en" sz="1000" i="1">
                <a:solidFill>
                  <a:schemeClr val="dk1"/>
                </a:solidFill>
                <a:latin typeface="Times New Roman"/>
                <a:ea typeface="Times New Roman"/>
                <a:cs typeface="Times New Roman"/>
                <a:sym typeface="Times New Roman"/>
              </a:rPr>
              <a:t>5 ways your hotels can improve employee engagement</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5"/>
              </a:rPr>
              <a:t>https://blog.tamigo.com/5-ways-your-hotel-can-improve-employee-engagement</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Cvetkovic, A. (2020, October 6). </a:t>
            </a:r>
            <a:r>
              <a:rPr lang="en" sz="1000" i="1">
                <a:solidFill>
                  <a:schemeClr val="dk1"/>
                </a:solidFill>
                <a:latin typeface="Times New Roman"/>
                <a:ea typeface="Times New Roman"/>
                <a:cs typeface="Times New Roman"/>
                <a:sym typeface="Times New Roman"/>
              </a:rPr>
              <a:t>7 creative ways to engage hospitality employees</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6"/>
              </a:rPr>
              <a:t>https://blog.typsy.com/7-creative-ways-to-engage-hospitality-employees</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McCorquodale, A. (2022, May 13). </a:t>
            </a:r>
            <a:r>
              <a:rPr lang="en" sz="1000" i="1">
                <a:solidFill>
                  <a:schemeClr val="dk1"/>
                </a:solidFill>
                <a:latin typeface="Times New Roman"/>
                <a:ea typeface="Times New Roman"/>
                <a:cs typeface="Times New Roman"/>
                <a:sym typeface="Times New Roman"/>
              </a:rPr>
              <a:t>25 Employee Engagement Ideas You Need to Try at Your Restaurant</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7"/>
              </a:rPr>
              <a:t>https://www.7shifts.com/blog/employee-engagement-activities/</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Team, H. H. (2019, May 23). </a:t>
            </a:r>
            <a:r>
              <a:rPr lang="en" sz="1000" i="1">
                <a:solidFill>
                  <a:schemeClr val="dk1"/>
                </a:solidFill>
                <a:latin typeface="Times New Roman"/>
                <a:ea typeface="Times New Roman"/>
                <a:cs typeface="Times New Roman"/>
                <a:sym typeface="Times New Roman"/>
              </a:rPr>
              <a:t>Employee Engagement Tips | Hotel Management</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8"/>
              </a:rPr>
              <a:t>https://hmghospitality.com/employee-engagement-for-hotels/</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Sarma, S. (2022, August 11). </a:t>
            </a:r>
            <a:r>
              <a:rPr lang="en" sz="1000" i="1">
                <a:solidFill>
                  <a:schemeClr val="dk1"/>
                </a:solidFill>
                <a:latin typeface="Times New Roman"/>
                <a:ea typeface="Times New Roman"/>
                <a:cs typeface="Times New Roman"/>
                <a:sym typeface="Times New Roman"/>
              </a:rPr>
              <a:t>How To Foster Employee Engagement In The Hospitality Industry?</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9"/>
              </a:rPr>
              <a:t>https://blog.vantagecircle.com/employee-engagement-hospitality-industry/</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Morch, A. (2021, September 13). </a:t>
            </a:r>
            <a:r>
              <a:rPr lang="en" sz="1000" i="1">
                <a:solidFill>
                  <a:schemeClr val="dk1"/>
                </a:solidFill>
                <a:latin typeface="Times New Roman"/>
                <a:ea typeface="Times New Roman"/>
                <a:cs typeface="Times New Roman"/>
                <a:sym typeface="Times New Roman"/>
              </a:rPr>
              <a:t>Why employee engagement is so important in the hospitality industry</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10"/>
              </a:rPr>
              <a:t>https://insights.ehotelier.com/insights/2021/09/20/why-employee-engagement-is-so-important-in-the-hospitality-industry/</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a:p>
            <a:pPr marL="457200" lvl="0" indent="-292100" algn="l" rtl="0">
              <a:lnSpc>
                <a:spcPct val="150000"/>
              </a:lnSpc>
              <a:spcBef>
                <a:spcPts val="0"/>
              </a:spcBef>
              <a:spcAft>
                <a:spcPts val="0"/>
              </a:spcAft>
              <a:buClr>
                <a:schemeClr val="dk1"/>
              </a:buClr>
              <a:buSzPts val="1000"/>
              <a:buFont typeface="Times New Roman"/>
              <a:buAutoNum type="arabicPeriod"/>
            </a:pPr>
            <a:r>
              <a:rPr lang="en" sz="1000">
                <a:solidFill>
                  <a:schemeClr val="dk1"/>
                </a:solidFill>
                <a:latin typeface="Times New Roman"/>
                <a:ea typeface="Times New Roman"/>
                <a:cs typeface="Times New Roman"/>
                <a:sym typeface="Times New Roman"/>
              </a:rPr>
              <a:t>Boogaard, K. (2021, April 13). </a:t>
            </a:r>
            <a:r>
              <a:rPr lang="en" sz="1000" i="1">
                <a:solidFill>
                  <a:schemeClr val="dk1"/>
                </a:solidFill>
                <a:latin typeface="Times New Roman"/>
                <a:ea typeface="Times New Roman"/>
                <a:cs typeface="Times New Roman"/>
                <a:sym typeface="Times New Roman"/>
              </a:rPr>
              <a:t>5 Ways to Maintain Employee Engagement in Hospitality</a:t>
            </a:r>
            <a:r>
              <a:rPr lang="en" sz="1000">
                <a:solidFill>
                  <a:schemeClr val="dk1"/>
                </a:solidFill>
                <a:latin typeface="Times New Roman"/>
                <a:ea typeface="Times New Roman"/>
                <a:cs typeface="Times New Roman"/>
                <a:sym typeface="Times New Roman"/>
              </a:rPr>
              <a:t>. </a:t>
            </a:r>
            <a:r>
              <a:rPr lang="en" sz="1000" u="sng">
                <a:solidFill>
                  <a:schemeClr val="hlink"/>
                </a:solidFill>
                <a:latin typeface="Times New Roman"/>
                <a:ea typeface="Times New Roman"/>
                <a:cs typeface="Times New Roman"/>
                <a:sym typeface="Times New Roman"/>
                <a:hlinkClick r:id="rId11"/>
              </a:rPr>
              <a:t>https://employers.hosco.com/blog/maintain-employee-engagement-in-hospitality</a:t>
            </a:r>
            <a:r>
              <a:rPr lang="en" sz="1000">
                <a:solidFill>
                  <a:schemeClr val="dk1"/>
                </a:solidFill>
                <a:latin typeface="Times New Roman"/>
                <a:ea typeface="Times New Roman"/>
                <a:cs typeface="Times New Roman"/>
                <a:sym typeface="Times New Roman"/>
              </a:rPr>
              <a:t> </a:t>
            </a:r>
            <a:endParaRPr sz="10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34F5C"/>
        </a:solidFill>
        <a:effectLst/>
      </p:bgPr>
    </p:bg>
    <p:spTree>
      <p:nvGrpSpPr>
        <p:cNvPr id="1" name="Shape 156"/>
        <p:cNvGrpSpPr/>
        <p:nvPr/>
      </p:nvGrpSpPr>
      <p:grpSpPr>
        <a:xfrm>
          <a:off x="0" y="0"/>
          <a:ext cx="0" cy="0"/>
          <a:chOff x="0" y="0"/>
          <a:chExt cx="0" cy="0"/>
        </a:xfrm>
      </p:grpSpPr>
      <p:sp>
        <p:nvSpPr>
          <p:cNvPr id="157" name="Google Shape;157;p25"/>
          <p:cNvSpPr txBox="1"/>
          <p:nvPr/>
        </p:nvSpPr>
        <p:spPr>
          <a:xfrm>
            <a:off x="586500" y="2217750"/>
            <a:ext cx="7971000" cy="7080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3400" b="1" u="sng">
                <a:latin typeface="Times New Roman"/>
                <a:ea typeface="Times New Roman"/>
                <a:cs typeface="Times New Roman"/>
                <a:sym typeface="Times New Roman"/>
              </a:rPr>
              <a:t>Thank You</a:t>
            </a:r>
            <a:endParaRPr sz="3400" b="1" u="sng">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1078</Words>
  <PresentationFormat>On-screen Show (16:9)</PresentationFormat>
  <Paragraphs>49</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Atikul Alam Chawdhury</dc:creator>
  <dcterms:modified xsi:type="dcterms:W3CDTF">2022-11-26T13:36:22Z</dcterms:modified>
</cp:coreProperties>
</file>