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7" r:id="rId2"/>
    <p:sldId id="290" r:id="rId3"/>
    <p:sldId id="258" r:id="rId4"/>
    <p:sldId id="259" r:id="rId5"/>
    <p:sldId id="260" r:id="rId6"/>
    <p:sldId id="261" r:id="rId7"/>
    <p:sldId id="262" r:id="rId8"/>
    <p:sldId id="266" r:id="rId9"/>
    <p:sldId id="267" r:id="rId10"/>
    <p:sldId id="269" r:id="rId11"/>
    <p:sldId id="268"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7"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64395" autoAdjust="0"/>
  </p:normalViewPr>
  <p:slideViewPr>
    <p:cSldViewPr snapToGrid="0" snapToObjects="1">
      <p:cViewPr varScale="1">
        <p:scale>
          <a:sx n="73" d="100"/>
          <a:sy n="73" d="100"/>
        </p:scale>
        <p:origin x="12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D1706-A636-4416-8629-AB3A5F1373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453F79-60AF-4311-8439-3936AD97B143}">
      <dgm:prSet/>
      <dgm:spPr/>
      <dgm:t>
        <a:bodyPr/>
        <a:lstStyle/>
        <a:p>
          <a:r>
            <a:rPr lang="en-US"/>
            <a:t>To understand section 1 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3BC2B641-8574-1149-8302-0406A6A8E926}" type="pres">
      <dgm:prSet presAssocID="{927D1706-A636-4416-8629-AB3A5F13732A}" presName="linear" presStyleCnt="0">
        <dgm:presLayoutVars>
          <dgm:animLvl val="lvl"/>
          <dgm:resizeHandles val="exact"/>
        </dgm:presLayoutVars>
      </dgm:prSet>
      <dgm:spPr/>
    </dgm:pt>
    <dgm:pt modelId="{FF6B8996-F747-5D4D-80B9-7AB74219EDA0}" type="pres">
      <dgm:prSet presAssocID="{75453F79-60AF-4311-8439-3936AD97B143}" presName="parentText" presStyleLbl="node1" presStyleIdx="0" presStyleCnt="3">
        <dgm:presLayoutVars>
          <dgm:chMax val="0"/>
          <dgm:bulletEnabled val="1"/>
        </dgm:presLayoutVars>
      </dgm:prSet>
      <dgm:spPr/>
    </dgm:pt>
    <dgm:pt modelId="{41F6A0CC-F141-CC4C-BCD0-E8624FBC2DF0}" type="pres">
      <dgm:prSet presAssocID="{469AAC53-594E-43A9-982A-64808B83065D}" presName="spacer" presStyleCnt="0"/>
      <dgm:spPr/>
    </dgm:pt>
    <dgm:pt modelId="{2E6C45AC-3A3F-8747-9BFD-2CFCBA46F40B}" type="pres">
      <dgm:prSet presAssocID="{1DDEE32F-E6F0-4D45-A343-E41072940A66}" presName="parentText" presStyleLbl="node1" presStyleIdx="1" presStyleCnt="3">
        <dgm:presLayoutVars>
          <dgm:chMax val="0"/>
          <dgm:bulletEnabled val="1"/>
        </dgm:presLayoutVars>
      </dgm:prSet>
      <dgm:spPr/>
    </dgm:pt>
    <dgm:pt modelId="{B0068B51-0212-E64F-9B60-766E7CCF18FC}" type="pres">
      <dgm:prSet presAssocID="{8C0FF716-7B3E-43C8-855D-76F7D3E5D771}" presName="spacer" presStyleCnt="0"/>
      <dgm:spPr/>
    </dgm:pt>
    <dgm:pt modelId="{CBA0F98E-53B2-EE48-8299-1161EAA63D97}" type="pres">
      <dgm:prSet presAssocID="{97F8AB42-92D8-4C36-BEC2-FB2423215111}" presName="parentText" presStyleLbl="node1" presStyleIdx="2" presStyleCnt="3">
        <dgm:presLayoutVars>
          <dgm:chMax val="0"/>
          <dgm:bulletEnabled val="1"/>
        </dgm:presLayoutVars>
      </dgm:prSet>
      <dgm:spPr/>
    </dgm:pt>
  </dgm:ptLst>
  <dgm:cxnLst>
    <dgm:cxn modelId="{DB1A1C18-82CB-0F4B-996A-358640635C09}" type="presOf" srcId="{75453F79-60AF-4311-8439-3936AD97B143}" destId="{FF6B8996-F747-5D4D-80B9-7AB74219EDA0}" srcOrd="0" destOrd="0" presId="urn:microsoft.com/office/officeart/2005/8/layout/vList2"/>
    <dgm:cxn modelId="{2B76F729-AD53-6943-A6A0-826C974CF77C}" type="presOf" srcId="{97F8AB42-92D8-4C36-BEC2-FB2423215111}" destId="{CBA0F98E-53B2-EE48-8299-1161EAA63D97}" srcOrd="0" destOrd="0" presId="urn:microsoft.com/office/officeart/2005/8/layout/vList2"/>
    <dgm:cxn modelId="{BCC8D631-7E8B-124C-8F46-5CB2CF4A0AD8}" type="presOf" srcId="{1DDEE32F-E6F0-4D45-A343-E41072940A66}" destId="{2E6C45AC-3A3F-8747-9BFD-2CFCBA46F40B}" srcOrd="0" destOrd="0" presId="urn:microsoft.com/office/officeart/2005/8/layout/vList2"/>
    <dgm:cxn modelId="{CF9B0771-EB43-43A3-8248-B4115403B522}" srcId="{927D1706-A636-4416-8629-AB3A5F13732A}" destId="{97F8AB42-92D8-4C36-BEC2-FB2423215111}" srcOrd="2" destOrd="0" parTransId="{86BD9E4F-B665-4F05-8A75-02600663CB58}" sibTransId="{3A479325-1CBF-46DB-ABF7-5D13FDF35716}"/>
    <dgm:cxn modelId="{6B66B09C-8BEC-3449-AB9D-2FC920BC608B}" type="presOf" srcId="{927D1706-A636-4416-8629-AB3A5F13732A}" destId="{3BC2B641-8574-1149-8302-0406A6A8E926}" srcOrd="0" destOrd="0" presId="urn:microsoft.com/office/officeart/2005/8/layout/vList2"/>
    <dgm:cxn modelId="{BE899AB9-0084-4F54-86B0-75E4693200A8}" srcId="{927D1706-A636-4416-8629-AB3A5F13732A}" destId="{75453F79-60AF-4311-8439-3936AD97B143}" srcOrd="0" destOrd="0" parTransId="{D94E51DD-A9A5-49C8-B03C-ACB314748CAC}" sibTransId="{469AAC53-594E-43A9-982A-64808B83065D}"/>
    <dgm:cxn modelId="{B96373BF-7C8A-4808-A003-0B05FBD585C1}" srcId="{927D1706-A636-4416-8629-AB3A5F13732A}" destId="{1DDEE32F-E6F0-4D45-A343-E41072940A66}" srcOrd="1" destOrd="0" parTransId="{E210E9B3-E5E2-437D-B15A-03E90E63D3A9}" sibTransId="{8C0FF716-7B3E-43C8-855D-76F7D3E5D771}"/>
    <dgm:cxn modelId="{C39EF623-0984-EA40-B600-B9DE9F532FFB}" type="presParOf" srcId="{3BC2B641-8574-1149-8302-0406A6A8E926}" destId="{FF6B8996-F747-5D4D-80B9-7AB74219EDA0}" srcOrd="0" destOrd="0" presId="urn:microsoft.com/office/officeart/2005/8/layout/vList2"/>
    <dgm:cxn modelId="{2AB8E81A-4CFD-C249-B396-3FFD8D608A04}" type="presParOf" srcId="{3BC2B641-8574-1149-8302-0406A6A8E926}" destId="{41F6A0CC-F141-CC4C-BCD0-E8624FBC2DF0}" srcOrd="1" destOrd="0" presId="urn:microsoft.com/office/officeart/2005/8/layout/vList2"/>
    <dgm:cxn modelId="{E88B3D66-3F92-3B4B-9453-B597C03B2373}" type="presParOf" srcId="{3BC2B641-8574-1149-8302-0406A6A8E926}" destId="{2E6C45AC-3A3F-8747-9BFD-2CFCBA46F40B}" srcOrd="2" destOrd="0" presId="urn:microsoft.com/office/officeart/2005/8/layout/vList2"/>
    <dgm:cxn modelId="{847727B8-0EED-7E45-ABAB-3A1C54BEFFFB}" type="presParOf" srcId="{3BC2B641-8574-1149-8302-0406A6A8E926}" destId="{B0068B51-0212-E64F-9B60-766E7CCF18FC}" srcOrd="3" destOrd="0" presId="urn:microsoft.com/office/officeart/2005/8/layout/vList2"/>
    <dgm:cxn modelId="{74E10F94-A31A-334D-8E16-60696243B982}" type="presParOf" srcId="{3BC2B641-8574-1149-8302-0406A6A8E926}" destId="{CBA0F98E-53B2-EE48-8299-1161EAA63D9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8996-F747-5D4D-80B9-7AB74219EDA0}">
      <dsp:nvSpPr>
        <dsp:cNvPr id="0" name=""/>
        <dsp:cNvSpPr/>
      </dsp:nvSpPr>
      <dsp:spPr>
        <a:xfrm>
          <a:off x="0" y="625643"/>
          <a:ext cx="626364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 Theft Act 1968 (Theft) </a:t>
          </a:r>
        </a:p>
      </dsp:txBody>
      <dsp:txXfrm>
        <a:off x="66025" y="691668"/>
        <a:ext cx="6131590" cy="1220470"/>
      </dsp:txXfrm>
    </dsp:sp>
    <dsp:sp modelId="{2E6C45AC-3A3F-8747-9BFD-2CFCBA46F40B}">
      <dsp:nvSpPr>
        <dsp:cNvPr id="0" name=""/>
        <dsp:cNvSpPr/>
      </dsp:nvSpPr>
      <dsp:spPr>
        <a:xfrm>
          <a:off x="0" y="2076083"/>
          <a:ext cx="6263640" cy="13525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analyse each of the 5 ‘points to prove’ of theft </a:t>
          </a:r>
        </a:p>
      </dsp:txBody>
      <dsp:txXfrm>
        <a:off x="66025" y="2142108"/>
        <a:ext cx="6131590" cy="1220470"/>
      </dsp:txXfrm>
    </dsp:sp>
    <dsp:sp modelId="{CBA0F98E-53B2-EE48-8299-1161EAA63D97}">
      <dsp:nvSpPr>
        <dsp:cNvPr id="0" name=""/>
        <dsp:cNvSpPr/>
      </dsp:nvSpPr>
      <dsp:spPr>
        <a:xfrm>
          <a:off x="0" y="3526523"/>
          <a:ext cx="6263640" cy="13525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13 Theft Act 1968 (Abstracting Electricity)</a:t>
          </a:r>
        </a:p>
      </dsp:txBody>
      <dsp:txXfrm>
        <a:off x="66025" y="3592548"/>
        <a:ext cx="6131590"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628E32-43C3-4302-A8A5-10F128074F7C}"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EE9C5E-6418-499B-8760-2ACE250D7A6A}" type="slidenum">
              <a:rPr lang="en-GB" smtClean="0"/>
              <a:t>‹#›</a:t>
            </a:fld>
            <a:endParaRPr lang="en-GB"/>
          </a:p>
        </p:txBody>
      </p:sp>
    </p:spTree>
    <p:extLst>
      <p:ext uri="{BB962C8B-B14F-4D97-AF65-F5344CB8AC3E}">
        <p14:creationId xmlns:p14="http://schemas.microsoft.com/office/powerpoint/2010/main" val="4011178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Property is anything you can move and is subject to ownership / real property cannot  be moved and is anything that is attached to land </a:t>
            </a:r>
          </a:p>
        </p:txBody>
      </p:sp>
      <p:sp>
        <p:nvSpPr>
          <p:cNvPr id="4" name="Slide Number Placeholder 3"/>
          <p:cNvSpPr>
            <a:spLocks noGrp="1"/>
          </p:cNvSpPr>
          <p:nvPr>
            <p:ph type="sldNum" sz="quarter" idx="5"/>
          </p:nvPr>
        </p:nvSpPr>
        <p:spPr/>
        <p:txBody>
          <a:bodyPr/>
          <a:lstStyle/>
          <a:p>
            <a:fld id="{9DEE9C5E-6418-499B-8760-2ACE250D7A6A}" type="slidenum">
              <a:rPr lang="en-GB" smtClean="0"/>
              <a:t>12</a:t>
            </a:fld>
            <a:endParaRPr lang="en-GB"/>
          </a:p>
        </p:txBody>
      </p:sp>
    </p:spTree>
    <p:extLst>
      <p:ext uri="{BB962C8B-B14F-4D97-AF65-F5344CB8AC3E}">
        <p14:creationId xmlns:p14="http://schemas.microsoft.com/office/powerpoint/2010/main" val="2021974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5D1C-761D-8D45-BC14-09FDF441A0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DD566A-4297-BB4D-80B9-82EAAAF107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DF76D9-959E-5C4E-878E-9EE2BB8840A3}"/>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BA5E72B2-A847-3247-BE8F-11203DD30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5F620-5C6F-2B4A-B7EF-EEF723A149C5}"/>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17575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E81-0DFB-0843-AFE3-48B233D77F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4D185D-0BE8-5F44-9D57-907BD6AB65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6047C-6FB3-2F49-87B3-5E43E87B4318}"/>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429FBA9F-D818-244A-8DC0-6A86EA312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271AB6-DD28-184E-9EEF-4E1A3AD9B63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99288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09ED-FAA4-F142-999A-A19B98738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8453-8236-B745-865B-86662A5834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3480C2-9506-C04C-9EC3-F83774236331}"/>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3C1C4F5E-6021-7F47-9953-F50FE8988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F3845-EF8A-0C4A-8208-2700825FF0A0}"/>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90689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70E7-241D-AB4E-9D88-E2AAAC5D2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A79938-6947-D843-B14A-A2A76D0486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E52678-6011-454A-A691-E5C74EE841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010D83-6E53-6D4C-B95A-A204E233A9E7}"/>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6" name="Footer Placeholder 5">
            <a:extLst>
              <a:ext uri="{FF2B5EF4-FFF2-40B4-BE49-F238E27FC236}">
                <a16:creationId xmlns:a16="http://schemas.microsoft.com/office/drawing/2014/main" id="{52B1FB59-67E3-2046-922C-5E7C415C2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0D2DB-6F83-DF4B-AAE9-B1D153E7C2C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0268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F5A51-6976-A645-9161-59BECD2955A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3AE30E-AA4F-794A-89D6-809DD0FDB1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2E7EA9-50CE-6C44-8DF8-816D64D133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C736F-7143-AB4A-A9AA-1B97F56DA2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2CC507-D80B-B748-B080-079EED1F1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2DF88F-FBA4-8840-9EE7-8F082110B66E}"/>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8" name="Footer Placeholder 7">
            <a:extLst>
              <a:ext uri="{FF2B5EF4-FFF2-40B4-BE49-F238E27FC236}">
                <a16:creationId xmlns:a16="http://schemas.microsoft.com/office/drawing/2014/main" id="{6E579E82-56E3-6B46-A4A7-8E88D04EBC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1C6CD8-DCF7-E248-AED8-98E921B795C3}"/>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257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17D3-E4AC-8241-9858-3D98E22012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D1740D-2B62-ED40-8236-D3090F29274B}"/>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4" name="Footer Placeholder 3">
            <a:extLst>
              <a:ext uri="{FF2B5EF4-FFF2-40B4-BE49-F238E27FC236}">
                <a16:creationId xmlns:a16="http://schemas.microsoft.com/office/drawing/2014/main" id="{AF1BC655-6AC2-1B4C-B243-BCB7E0A94C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29E8D5-A584-284D-B9E6-604F43477B1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08368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2FAF0-21D7-3B4C-BB56-C0934D5EB4DD}"/>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3" name="Footer Placeholder 2">
            <a:extLst>
              <a:ext uri="{FF2B5EF4-FFF2-40B4-BE49-F238E27FC236}">
                <a16:creationId xmlns:a16="http://schemas.microsoft.com/office/drawing/2014/main" id="{02D89C1E-06DA-D54E-B6BD-733374ECD3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E33AB2-A702-E949-AD8A-ED284D642164}"/>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4047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36C2-0AD3-2249-928A-99FF5144E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447F59-7504-CE4E-A944-C352ED9CB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2A12C9-0880-9C40-8C93-58A8D67A5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C661C7-2994-9243-A011-DF3C709A0144}"/>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6" name="Footer Placeholder 5">
            <a:extLst>
              <a:ext uri="{FF2B5EF4-FFF2-40B4-BE49-F238E27FC236}">
                <a16:creationId xmlns:a16="http://schemas.microsoft.com/office/drawing/2014/main" id="{5194FD62-2B2D-1748-98A0-C97D5FAAC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D51A0A-ADEB-8842-92A6-F7032FC0B22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501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5108-C6F9-9942-A0DF-2D4DBBB542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17E021-E050-E44C-AE30-0EE3482615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45E3-A803-0340-826C-CB167A902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825E39-AED1-B348-BBB1-8487518288E9}"/>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6" name="Footer Placeholder 5">
            <a:extLst>
              <a:ext uri="{FF2B5EF4-FFF2-40B4-BE49-F238E27FC236}">
                <a16:creationId xmlns:a16="http://schemas.microsoft.com/office/drawing/2014/main" id="{701E1F1B-D86D-7A42-861E-C6BACA58ED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72EE1D-4CED-0448-9BF3-EF0E68B6DEAE}"/>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79563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AA19-1CB5-E94B-9B1F-75E517CE36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36596-490A-9C4B-9FF8-B929F480A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E8F3A-AD46-FE42-BA0A-7B492101E367}"/>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D55D22A2-C5E9-7041-ACF2-06B29399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35B39-1C00-C045-8EF2-11A0B10CA10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208025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DBDF0-5B8E-364D-9D41-F6E454F882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502730-A474-4B4D-ABF8-7DEC76A93E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6DDC-2FC0-7D46-93E0-B38CB3AC5E76}"/>
              </a:ext>
            </a:extLst>
          </p:cNvPr>
          <p:cNvSpPr>
            <a:spLocks noGrp="1"/>
          </p:cNvSpPr>
          <p:nvPr>
            <p:ph type="dt" sz="half" idx="10"/>
          </p:nvPr>
        </p:nvSpPr>
        <p:spPr/>
        <p:txBody>
          <a:body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7725C4EF-483C-CA43-A165-041230BFD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8F658-2675-DB42-888E-C3FBDBE8EC88}"/>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88959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47D09-5418-704D-81C3-E1677A7C41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0A7417-BDC3-8D43-BF5C-175D2FF31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3BC0A-FF97-204F-9C20-7C09E85E2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FD574-2910-0F4D-8E8A-351F06DC9F86}" type="datetimeFigureOut">
              <a:rPr lang="en-US" smtClean="0"/>
              <a:t>2/13/2024</a:t>
            </a:fld>
            <a:endParaRPr lang="en-US"/>
          </a:p>
        </p:txBody>
      </p:sp>
      <p:sp>
        <p:nvSpPr>
          <p:cNvPr id="5" name="Footer Placeholder 4">
            <a:extLst>
              <a:ext uri="{FF2B5EF4-FFF2-40B4-BE49-F238E27FC236}">
                <a16:creationId xmlns:a16="http://schemas.microsoft.com/office/drawing/2014/main" id="{B4E4EFAE-271E-A847-89EB-8D1EC69EE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5FACEA-8DCE-E74B-AE92-76D537384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F6063-6F0F-E745-921C-44EF35F75C35}" type="slidenum">
              <a:rPr lang="en-US" smtClean="0"/>
              <a:t>‹#›</a:t>
            </a:fld>
            <a:endParaRPr lang="en-US"/>
          </a:p>
        </p:txBody>
      </p:sp>
    </p:spTree>
    <p:extLst>
      <p:ext uri="{BB962C8B-B14F-4D97-AF65-F5344CB8AC3E}">
        <p14:creationId xmlns:p14="http://schemas.microsoft.com/office/powerpoint/2010/main" val="128778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ixGhSsfl-Y" TargetMode="Externa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notesSlide" Target="../notesSlides/notesSlide1.xml"/><Relationship Id="rId7"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image" Target="../media/image22.pn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jpeg"/><Relationship Id="rId9"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2.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dreamstime.com/register?jump_to=http://www.dreamstime.com/royalty-free-stock-image-blackberries-image10872446" TargetMode="External"/><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2.jpeg"/><Relationship Id="rId4" Type="http://schemas.openxmlformats.org/officeDocument/2006/relationships/image" Target="../media/image51.jpeg"/></Relationships>
</file>

<file path=ppt/slides/_rels/slide2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Careers | South Wales Police | South Wales Police">
            <a:extLst>
              <a:ext uri="{FF2B5EF4-FFF2-40B4-BE49-F238E27FC236}">
                <a16:creationId xmlns:a16="http://schemas.microsoft.com/office/drawing/2014/main" id="{640881F1-C12A-334A-92A3-A5A205EBFB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 r="671" b="1"/>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E3 Recap (@E3Recap) / Twitter">
            <a:extLst>
              <a:ext uri="{FF2B5EF4-FFF2-40B4-BE49-F238E27FC236}">
                <a16:creationId xmlns:a16="http://schemas.microsoft.com/office/drawing/2014/main" id="{5F17BD4B-5376-A340-8207-A18783356F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97" r="-1" b="14788"/>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Human Rights in Northern Ireland: What if the Human Rights Act were  repealed? - Research Matters">
            <a:extLst>
              <a:ext uri="{FF2B5EF4-FFF2-40B4-BE49-F238E27FC236}">
                <a16:creationId xmlns:a16="http://schemas.microsoft.com/office/drawing/2014/main" id="{72CDAEF6-7703-A04F-B7FA-2F5E5F3A74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895" r="2352" b="2"/>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712970-E8CE-8548-932A-0EC6AC7F4DFF}"/>
              </a:ext>
            </a:extLst>
          </p:cNvPr>
          <p:cNvSpPr>
            <a:spLocks noGrp="1"/>
          </p:cNvSpPr>
          <p:nvPr>
            <p:ph type="title"/>
          </p:nvPr>
        </p:nvSpPr>
        <p:spPr>
          <a:xfrm>
            <a:off x="448056" y="685800"/>
            <a:ext cx="2807208" cy="1325563"/>
          </a:xfrm>
        </p:spPr>
        <p:txBody>
          <a:bodyPr>
            <a:normAutofit/>
          </a:bodyPr>
          <a:lstStyle/>
          <a:p>
            <a:r>
              <a:rPr lang="en-US" sz="3600" b="1" u="sng" dirty="0"/>
              <a:t>Recap –</a:t>
            </a:r>
            <a:br>
              <a:rPr lang="en-US" sz="3600" b="1" u="sng" dirty="0"/>
            </a:br>
            <a:r>
              <a:rPr lang="en-US" sz="3600" b="1" u="sng" dirty="0"/>
              <a:t>Workshop 1 </a:t>
            </a:r>
          </a:p>
        </p:txBody>
      </p:sp>
      <p:sp>
        <p:nvSpPr>
          <p:cNvPr id="195" name="Rectangle 19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E0EDA8-05DE-CA4A-9EA4-DB63065454C3}"/>
              </a:ext>
            </a:extLst>
          </p:cNvPr>
          <p:cNvSpPr>
            <a:spLocks noGrp="1"/>
          </p:cNvSpPr>
          <p:nvPr>
            <p:ph idx="1"/>
          </p:nvPr>
        </p:nvSpPr>
        <p:spPr>
          <a:xfrm>
            <a:off x="448056" y="2258568"/>
            <a:ext cx="3371590" cy="3922776"/>
          </a:xfrm>
        </p:spPr>
        <p:txBody>
          <a:bodyPr>
            <a:normAutofit/>
          </a:bodyPr>
          <a:lstStyle/>
          <a:p>
            <a:pPr marL="0" indent="0">
              <a:buNone/>
            </a:pPr>
            <a:r>
              <a:rPr lang="en-GB" sz="3200" dirty="0"/>
              <a:t>-  Code of Ethics </a:t>
            </a:r>
          </a:p>
          <a:p>
            <a:pPr>
              <a:buFontTx/>
              <a:buChar char="-"/>
            </a:pPr>
            <a:r>
              <a:rPr lang="en-GB" sz="3200" dirty="0"/>
              <a:t> NDM </a:t>
            </a:r>
          </a:p>
          <a:p>
            <a:pPr>
              <a:buFontTx/>
              <a:buChar char="-"/>
            </a:pPr>
            <a:r>
              <a:rPr lang="en-GB" sz="3200" dirty="0"/>
              <a:t> Human Rights </a:t>
            </a:r>
          </a:p>
          <a:p>
            <a:pPr>
              <a:buFontTx/>
              <a:buChar char="-"/>
            </a:pPr>
            <a:r>
              <a:rPr lang="en-GB" sz="3200" dirty="0"/>
              <a:t> PACE 1984</a:t>
            </a:r>
          </a:p>
          <a:p>
            <a:pPr>
              <a:buFontTx/>
              <a:buChar char="-"/>
            </a:pPr>
            <a:r>
              <a:rPr lang="en-GB" sz="3200" dirty="0"/>
              <a:t> Suspect, Believe &amp; Know</a:t>
            </a:r>
            <a:endParaRPr lang="en-US" sz="3200" dirty="0"/>
          </a:p>
        </p:txBody>
      </p:sp>
      <p:pic>
        <p:nvPicPr>
          <p:cNvPr id="2050" name="Picture 2" descr="College of Policing - What Works Network">
            <a:extLst>
              <a:ext uri="{FF2B5EF4-FFF2-40B4-BE49-F238E27FC236}">
                <a16:creationId xmlns:a16="http://schemas.microsoft.com/office/drawing/2014/main" id="{CB34654E-945C-E549-840F-880534CF306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481" r="13625" b="1"/>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673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 </a:t>
            </a:r>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7487915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4941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1113810" y="2825248"/>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kern="1200" dirty="0">
                <a:solidFill>
                  <a:schemeClr val="tx1"/>
                </a:solidFill>
                <a:latin typeface="+mj-lt"/>
                <a:ea typeface="+mj-ea"/>
                <a:cs typeface="+mj-cs"/>
              </a:rPr>
              <a:t>Discuss:</a:t>
            </a:r>
          </a:p>
          <a:p>
            <a:pPr>
              <a:lnSpc>
                <a:spcPct val="90000"/>
              </a:lnSpc>
              <a:spcBef>
                <a:spcPct val="0"/>
              </a:spcBef>
              <a:spcAft>
                <a:spcPts val="600"/>
              </a:spcAft>
            </a:pPr>
            <a:r>
              <a:rPr lang="en-US" sz="5000" kern="1200" dirty="0">
                <a:solidFill>
                  <a:schemeClr val="tx1"/>
                </a:solidFill>
                <a:latin typeface="+mj-lt"/>
                <a:ea typeface="+mj-ea"/>
                <a:cs typeface="+mj-cs"/>
              </a:rPr>
              <a:t>What’s theft?</a:t>
            </a:r>
          </a:p>
        </p:txBody>
      </p:sp>
      <p:grpSp>
        <p:nvGrpSpPr>
          <p:cNvPr id="193" name="Group 19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94" name="Rectangle 19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1" r="2" b="2"/>
          <a:stretch/>
        </p:blipFill>
        <p:spPr bwMode="auto">
          <a:xfrm>
            <a:off x="5922492" y="1667992"/>
            <a:ext cx="5536001" cy="3447359"/>
          </a:xfrm>
          <a:prstGeom prst="rect">
            <a:avLst/>
          </a:prstGeom>
          <a:noFill/>
          <a:extLst>
            <a:ext uri="{909E8E84-426E-40DD-AFC4-6F175D3DCCD1}">
              <a14:hiddenFill xmlns:a14="http://schemas.microsoft.com/office/drawing/2010/main">
                <a:solidFill>
                  <a:srgbClr val="FFFFFF"/>
                </a:solidFill>
              </a14:hiddenFill>
            </a:ext>
          </a:extLst>
        </p:spPr>
      </p:pic>
      <p:sp>
        <p:nvSpPr>
          <p:cNvPr id="198" name="Rectangle 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extLst>
              <p:ext uri="{D42A27DB-BD31-4B8C-83A1-F6EECF244321}">
                <p14:modId xmlns:p14="http://schemas.microsoft.com/office/powerpoint/2010/main" val="2367338471"/>
              </p:ext>
            </p:extLst>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3"/>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grpSp>
        <p:nvGrpSpPr>
          <p:cNvPr id="26" name="Group 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3"/>
            <a:extLst>
              <a:ext uri="{FF2B5EF4-FFF2-40B4-BE49-F238E27FC236}">
                <a16:creationId xmlns:a16="http://schemas.microsoft.com/office/drawing/2014/main" id="{FD211B1D-6079-A449-8BBE-D0C85230CD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extLst>
              <p:ext uri="{D42A27DB-BD31-4B8C-83A1-F6EECF244321}">
                <p14:modId xmlns:p14="http://schemas.microsoft.com/office/powerpoint/2010/main" val="492016627"/>
              </p:ext>
            </p:extLst>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5"/>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7"/>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8"/>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9"/>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10"/>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3"/>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4"/>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5"/>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extLst>
              <p:ext uri="{D42A27DB-BD31-4B8C-83A1-F6EECF244321}">
                <p14:modId xmlns:p14="http://schemas.microsoft.com/office/powerpoint/2010/main" val="3663183213"/>
              </p:ext>
            </p:extLst>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grpSp>
        <p:nvGrpSpPr>
          <p:cNvPr id="137" name="Group 13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8" name="Rectangle 1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sp>
        <p:nvSpPr>
          <p:cNvPr id="143" name="Rectangle 14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extLst>
              <p:ext uri="{D42A27DB-BD31-4B8C-83A1-F6EECF244321}">
                <p14:modId xmlns:p14="http://schemas.microsoft.com/office/powerpoint/2010/main" val="500552815"/>
              </p:ext>
            </p:extLst>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2"/>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3"/>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spTree>
    <p:extLst>
      <p:ext uri="{BB962C8B-B14F-4D97-AF65-F5344CB8AC3E}">
        <p14:creationId xmlns:p14="http://schemas.microsoft.com/office/powerpoint/2010/main" val="23845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90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7895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2"/>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3"/>
            <a:extLst>
              <a:ext uri="{FF2B5EF4-FFF2-40B4-BE49-F238E27FC236}">
                <a16:creationId xmlns:a16="http://schemas.microsoft.com/office/drawing/2014/main" id="{2FA77A01-BCA2-3746-8F6C-098BFD9F74E8}"/>
              </a:ext>
            </a:extLst>
          </p:cNvPr>
          <p:cNvPicPr>
            <a:picLocks noChangeAspect="1" noChangeArrowheads="1"/>
          </p:cNvPicPr>
          <p:nvPr/>
        </p:nvPicPr>
        <p:blipFill>
          <a:blip r:embed="rId4"/>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6AEBF5-38C5-7B44-B0EC-211E094F4755}"/>
              </a:ext>
            </a:extLst>
          </p:cNvPr>
          <p:cNvSpPr txBox="1"/>
          <p:nvPr/>
        </p:nvSpPr>
        <p:spPr>
          <a:xfrm>
            <a:off x="574792" y="54868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8</a:t>
            </a:r>
          </a:p>
        </p:txBody>
      </p:sp>
      <p:sp>
        <p:nvSpPr>
          <p:cNvPr id="5" name="Rectangle 4">
            <a:extLst>
              <a:ext uri="{FF2B5EF4-FFF2-40B4-BE49-F238E27FC236}">
                <a16:creationId xmlns:a16="http://schemas.microsoft.com/office/drawing/2014/main" id="{3B9687EA-58DE-8644-AAE4-78055462AB1E}"/>
              </a:ext>
            </a:extLst>
          </p:cNvPr>
          <p:cNvSpPr>
            <a:spLocks noChangeArrowheads="1"/>
          </p:cNvSpPr>
          <p:nvPr/>
        </p:nvSpPr>
        <p:spPr bwMode="auto">
          <a:xfrm>
            <a:off x="574792" y="1785005"/>
            <a:ext cx="804542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p>
          <a:p>
            <a:pPr algn="l">
              <a:spcBef>
                <a:spcPct val="0"/>
              </a:spcBef>
              <a:buFontTx/>
              <a:buNone/>
            </a:pPr>
            <a:endParaRPr lang="en-GB" altLang="en-US" sz="1800" dirty="0"/>
          </a:p>
          <a:p>
            <a:pPr algn="l">
              <a:spcBef>
                <a:spcPct val="0"/>
              </a:spcBef>
              <a:buFontTx/>
              <a:buNone/>
            </a:pPr>
            <a:r>
              <a:rPr lang="en-GB" altLang="en-US" sz="1800" b="1" dirty="0"/>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pic>
        <p:nvPicPr>
          <p:cNvPr id="26626" name="Picture 2" descr="Milk bottles placed on doorstep — drink, residential house - Stock Photo |  #181867468">
            <a:extLst>
              <a:ext uri="{FF2B5EF4-FFF2-40B4-BE49-F238E27FC236}">
                <a16:creationId xmlns:a16="http://schemas.microsoft.com/office/drawing/2014/main" id="{156B3D01-D5AC-6241-879A-756374263C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9500" y="2728907"/>
            <a:ext cx="3113200" cy="2071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87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2C4FE8-22A4-4E45-9C77-7A31B99D7DA7}"/>
              </a:ext>
            </a:extLst>
          </p:cNvPr>
          <p:cNvSpPr txBox="1"/>
          <p:nvPr/>
        </p:nvSpPr>
        <p:spPr>
          <a:xfrm>
            <a:off x="576520" y="47667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a:solidFill>
                  <a:schemeClr val="bg1"/>
                </a:solidFill>
              </a:rPr>
              <a:t>Scenario 9</a:t>
            </a:r>
            <a:endParaRPr lang="en-GB" sz="3600" b="1" dirty="0">
              <a:solidFill>
                <a:schemeClr val="bg1"/>
              </a:solidFill>
            </a:endParaRPr>
          </a:p>
        </p:txBody>
      </p:sp>
      <p:sp>
        <p:nvSpPr>
          <p:cNvPr id="5" name="Rectangle 4">
            <a:extLst>
              <a:ext uri="{FF2B5EF4-FFF2-40B4-BE49-F238E27FC236}">
                <a16:creationId xmlns:a16="http://schemas.microsoft.com/office/drawing/2014/main" id="{90F93360-85A0-4D42-958A-184C31B5F9D4}"/>
              </a:ext>
            </a:extLst>
          </p:cNvPr>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fishing contest is taking place on the river.  One of the competitors, KILLIP, is not having much success. 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possession.</a:t>
            </a:r>
          </a:p>
        </p:txBody>
      </p:sp>
      <p:pic>
        <p:nvPicPr>
          <p:cNvPr id="27650" name="Picture 2" descr="Crucian Carp Fish Isolated Side View Raised Fins Isolated Stock Photo -  Download Image Now - iStock">
            <a:extLst>
              <a:ext uri="{FF2B5EF4-FFF2-40B4-BE49-F238E27FC236}">
                <a16:creationId xmlns:a16="http://schemas.microsoft.com/office/drawing/2014/main" id="{31667055-6EBE-6246-88AA-DB6173783E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5054" y="4255325"/>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74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TotalTime>
  <Words>1684</Words>
  <Application>Microsoft Office PowerPoint</Application>
  <PresentationFormat>Widescreen</PresentationFormat>
  <Paragraphs>196</Paragraphs>
  <Slides>28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Bradley Hand</vt:lpstr>
      <vt:lpstr>Calibri</vt:lpstr>
      <vt:lpstr>Calibri Light</vt:lpstr>
      <vt:lpstr>Comic Sans MS</vt:lpstr>
      <vt:lpstr>Verdana</vt:lpstr>
      <vt:lpstr>Office Theme</vt:lpstr>
      <vt:lpstr>Recap – Workshop 1 </vt:lpstr>
      <vt:lpstr>Today’s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dc:title>
  <dc:creator>Rhiannon Lloyd</dc:creator>
  <cp:lastModifiedBy>Kelly Andrews</cp:lastModifiedBy>
  <cp:revision>7</cp:revision>
  <dcterms:created xsi:type="dcterms:W3CDTF">2022-01-30T21:14:22Z</dcterms:created>
  <dcterms:modified xsi:type="dcterms:W3CDTF">2024-02-13T12:26:17Z</dcterms:modified>
</cp:coreProperties>
</file>