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5" r:id="rId4"/>
  </p:sldMasterIdLst>
  <p:notesMasterIdLst>
    <p:notesMasterId r:id="rId6"/>
  </p:notesMasterIdLst>
  <p:sldIdLst>
    <p:sldId id="262" r:id="rId5"/>
  </p:sldIdLst>
  <p:sldSz cx="15119350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22" d="100"/>
          <a:sy n="22" d="100"/>
        </p:scale>
        <p:origin x="252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75990-A4A1-4DDE-AA8D-73E60A452DD0}" type="datetimeFigureOut">
              <a:rPr lang="en-US" smtClean="0"/>
              <a:t>11/20/2025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5CD8D-B1D9-4658-A4F0-38CA8D83ED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980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1pPr>
    <a:lvl2pPr marL="995431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2pPr>
    <a:lvl3pPr marL="1990863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3pPr>
    <a:lvl4pPr marL="2986293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4pPr>
    <a:lvl5pPr marL="3981724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5pPr>
    <a:lvl6pPr marL="4977156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6pPr>
    <a:lvl7pPr marL="5972587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7pPr>
    <a:lvl8pPr marL="6968019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8pPr>
    <a:lvl9pPr marL="7963450" algn="l" defTabSz="1990863" rtl="0" eaLnBrk="1" latinLnBrk="0" hangingPunct="1">
      <a:defRPr sz="261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15119353" cy="213836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2"/>
            <a:ext cx="3811338" cy="21383628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41992" y="3499590"/>
            <a:ext cx="10902468" cy="7444669"/>
          </a:xfrm>
        </p:spPr>
        <p:txBody>
          <a:bodyPr anchor="b">
            <a:normAutofit/>
          </a:bodyPr>
          <a:lstStyle>
            <a:lvl1pPr algn="l">
              <a:defRPr sz="793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41992" y="11231355"/>
            <a:ext cx="10902468" cy="5162758"/>
          </a:xfrm>
        </p:spPr>
        <p:txBody>
          <a:bodyPr>
            <a:normAutofit/>
          </a:bodyPr>
          <a:lstStyle>
            <a:lvl1pPr marL="0" indent="0" algn="l">
              <a:buNone/>
              <a:defRPr sz="3307" cap="all" baseline="0">
                <a:solidFill>
                  <a:schemeClr val="tx2"/>
                </a:solidFill>
              </a:defRPr>
            </a:lvl1pPr>
            <a:lvl2pPr marL="755980" indent="0" algn="ctr">
              <a:buNone/>
              <a:defRPr sz="3307"/>
            </a:lvl2pPr>
            <a:lvl3pPr marL="1511960" indent="0" algn="ctr">
              <a:buNone/>
              <a:defRPr sz="2976"/>
            </a:lvl3pPr>
            <a:lvl4pPr marL="2267941" indent="0" algn="ctr">
              <a:buNone/>
              <a:defRPr sz="2646"/>
            </a:lvl4pPr>
            <a:lvl5pPr marL="3023921" indent="0" algn="ctr">
              <a:buNone/>
              <a:defRPr sz="2646"/>
            </a:lvl5pPr>
            <a:lvl6pPr marL="3779901" indent="0" algn="ctr">
              <a:buNone/>
              <a:defRPr sz="2646"/>
            </a:lvl6pPr>
            <a:lvl7pPr marL="4535881" indent="0" algn="ctr">
              <a:buNone/>
              <a:defRPr sz="2646"/>
            </a:lvl7pPr>
            <a:lvl8pPr marL="5291861" indent="0" algn="ctr">
              <a:buNone/>
              <a:defRPr sz="2646"/>
            </a:lvl8pPr>
            <a:lvl9pPr marL="6047842" indent="0" algn="ctr">
              <a:buNone/>
              <a:defRPr sz="2646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91878" y="16869312"/>
            <a:ext cx="3401854" cy="1138480"/>
          </a:xfrm>
        </p:spPr>
        <p:txBody>
          <a:bodyPr/>
          <a:lstStyle/>
          <a:p>
            <a:fld id="{808C238F-B856-42A4-BC32-194DCC130D5F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41990" y="16869312"/>
            <a:ext cx="6355393" cy="113848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088231" y="16869306"/>
            <a:ext cx="956231" cy="113848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608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1415472" y="1928574"/>
            <a:ext cx="12284470" cy="46102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1415472" y="7014025"/>
            <a:ext cx="12284470" cy="110432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9247359" y="18344386"/>
            <a:ext cx="3401854" cy="1138480"/>
          </a:xfrm>
        </p:spPr>
        <p:txBody>
          <a:bodyPr/>
          <a:lstStyle/>
          <a:p>
            <a:fld id="{742C1CB5-A088-4DB4-8A5C-B084F9B2B528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15470" y="18344383"/>
            <a:ext cx="7737394" cy="113848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2743710" y="18344380"/>
            <a:ext cx="956231" cy="113848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081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468" y="4425230"/>
            <a:ext cx="12284472" cy="8894992"/>
          </a:xfrm>
        </p:spPr>
        <p:txBody>
          <a:bodyPr anchor="b">
            <a:normAutofit/>
          </a:bodyPr>
          <a:lstStyle>
            <a:lvl1pPr>
              <a:defRPr sz="595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5468" y="13795406"/>
            <a:ext cx="12284472" cy="4286628"/>
          </a:xfrm>
        </p:spPr>
        <p:txBody>
          <a:bodyPr>
            <a:normAutofit/>
          </a:bodyPr>
          <a:lstStyle>
            <a:lvl1pPr marL="0" indent="0">
              <a:buNone/>
              <a:defRPr sz="2976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755980" indent="0">
              <a:buNone/>
              <a:defRPr sz="2976">
                <a:solidFill>
                  <a:schemeClr val="tx1">
                    <a:tint val="75000"/>
                  </a:schemeClr>
                </a:solidFill>
              </a:defRPr>
            </a:lvl2pPr>
            <a:lvl3pPr marL="1511960" indent="0">
              <a:buNone/>
              <a:defRPr sz="2976">
                <a:solidFill>
                  <a:schemeClr val="tx1">
                    <a:tint val="75000"/>
                  </a:schemeClr>
                </a:solidFill>
              </a:defRPr>
            </a:lvl3pPr>
            <a:lvl4pPr marL="226794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4pPr>
            <a:lvl5pPr marL="302392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5pPr>
            <a:lvl6pPr marL="377990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6pPr>
            <a:lvl7pPr marL="453588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7pPr>
            <a:lvl8pPr marL="5291861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8pPr>
            <a:lvl9pPr marL="6047842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C1328-ADC8-435B-8F5C-D339CD9DD487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64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15468" y="7014022"/>
            <a:ext cx="6049711" cy="110432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4173" y="7014022"/>
            <a:ext cx="6045769" cy="110432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56410-64C5-4311-8359-FDA6B61ABBAE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476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468" y="1930474"/>
            <a:ext cx="12284472" cy="460836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3935" y="7014023"/>
            <a:ext cx="5681246" cy="256900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968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15469" y="9583027"/>
            <a:ext cx="6049713" cy="84742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22635" y="7014019"/>
            <a:ext cx="5677304" cy="256900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968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4171" y="9583027"/>
            <a:ext cx="6045769" cy="84742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8B01E-6E1B-4AFC-A690-27C447C9486E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303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2F3D2-503A-4E49-99AD-125A054E178F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768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66207-223C-48E4-AE22-548ABC801447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144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034" y="1900770"/>
            <a:ext cx="4781888" cy="5113249"/>
          </a:xfrm>
        </p:spPr>
        <p:txBody>
          <a:bodyPr anchor="b"/>
          <a:lstStyle>
            <a:lvl1pPr>
              <a:defRPr sz="529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4226" y="1847965"/>
            <a:ext cx="7305713" cy="16209318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2034" y="7014022"/>
            <a:ext cx="4781888" cy="11043261"/>
          </a:xfrm>
        </p:spPr>
        <p:txBody>
          <a:bodyPr/>
          <a:lstStyle>
            <a:lvl1pPr marL="0" indent="0">
              <a:buNone/>
              <a:defRPr sz="264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41151-B38C-4230-91F0-8A3BB69A056C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3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473" y="1900766"/>
            <a:ext cx="6207072" cy="5113256"/>
          </a:xfrm>
        </p:spPr>
        <p:txBody>
          <a:bodyPr anchor="b"/>
          <a:lstStyle>
            <a:lvl1pPr>
              <a:defRPr sz="529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991010" y="1900767"/>
            <a:ext cx="5708932" cy="16156523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91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5470" y="7014022"/>
            <a:ext cx="6207075" cy="11043261"/>
          </a:xfrm>
        </p:spPr>
        <p:txBody>
          <a:bodyPr/>
          <a:lstStyle>
            <a:lvl1pPr marL="0" indent="0">
              <a:buNone/>
              <a:defRPr sz="264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6EA29-EE45-46F5-8084-6929433FA14E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51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468" y="13422186"/>
            <a:ext cx="12292352" cy="2554794"/>
          </a:xfrm>
        </p:spPr>
        <p:txBody>
          <a:bodyPr anchor="b">
            <a:normAutofit/>
          </a:bodyPr>
          <a:lstStyle>
            <a:lvl1pPr>
              <a:defRPr sz="529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15468" y="1890870"/>
            <a:ext cx="12292352" cy="10288891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291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5412" y="15976979"/>
            <a:ext cx="12290497" cy="2127986"/>
          </a:xfrm>
        </p:spPr>
        <p:txBody>
          <a:bodyPr>
            <a:normAutofit/>
          </a:bodyPr>
          <a:lstStyle>
            <a:lvl1pPr marL="0" indent="0">
              <a:buNone/>
              <a:defRPr sz="264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2680-3826-48D8-A0B9-F293E3A564DD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12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526" y="1900766"/>
            <a:ext cx="12284416" cy="10691813"/>
          </a:xfrm>
        </p:spPr>
        <p:txBody>
          <a:bodyPr anchor="ctr">
            <a:normAutofit/>
          </a:bodyPr>
          <a:lstStyle>
            <a:lvl1pPr>
              <a:defRPr sz="595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5468" y="13780560"/>
            <a:ext cx="12282560" cy="4276722"/>
          </a:xfrm>
        </p:spPr>
        <p:txBody>
          <a:bodyPr anchor="ctr">
            <a:normAutofit/>
          </a:bodyPr>
          <a:lstStyle>
            <a:lvl1pPr marL="0" indent="0">
              <a:buNone/>
              <a:defRPr sz="297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0F02A-B435-4587-AE10-6A02865845FD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651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453" y="1900768"/>
            <a:ext cx="11536382" cy="8569754"/>
          </a:xfrm>
        </p:spPr>
        <p:txBody>
          <a:bodyPr anchor="ctr">
            <a:normAutofit/>
          </a:bodyPr>
          <a:lstStyle>
            <a:lvl1pPr>
              <a:defRPr sz="595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133779" y="10493994"/>
            <a:ext cx="10853762" cy="1711713"/>
          </a:xfrm>
        </p:spPr>
        <p:txBody>
          <a:bodyPr anchor="t">
            <a:normAutofit/>
          </a:bodyPr>
          <a:lstStyle>
            <a:lvl1pPr marL="0" indent="0">
              <a:buNone/>
              <a:defRPr sz="2315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5468" y="13438567"/>
            <a:ext cx="12284475" cy="4644331"/>
          </a:xfrm>
        </p:spPr>
        <p:txBody>
          <a:bodyPr anchor="ctr">
            <a:normAutofit/>
          </a:bodyPr>
          <a:lstStyle>
            <a:lvl1pPr marL="0" indent="0">
              <a:buNone/>
              <a:defRPr sz="297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F27A1-9C29-4918-BA16-87149545F673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1151774" y="2240192"/>
            <a:ext cx="755968" cy="1823364"/>
          </a:xfrm>
          <a:prstGeom prst="rect">
            <a:avLst/>
          </a:prstGeom>
        </p:spPr>
        <p:txBody>
          <a:bodyPr vert="horz" lIns="151194" tIns="75597" rIns="151194" bIns="7559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322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2925974" y="8621336"/>
            <a:ext cx="755968" cy="1823364"/>
          </a:xfrm>
          <a:prstGeom prst="rect">
            <a:avLst/>
          </a:prstGeom>
        </p:spPr>
        <p:txBody>
          <a:bodyPr vert="horz" lIns="151194" tIns="75597" rIns="151194" bIns="7559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322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7482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469" y="6654063"/>
            <a:ext cx="12284474" cy="7832041"/>
          </a:xfrm>
        </p:spPr>
        <p:txBody>
          <a:bodyPr anchor="b">
            <a:normAutofit/>
          </a:bodyPr>
          <a:lstStyle>
            <a:lvl1pPr>
              <a:defRPr sz="595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15411" y="14522827"/>
            <a:ext cx="12282618" cy="3556591"/>
          </a:xfrm>
        </p:spPr>
        <p:txBody>
          <a:bodyPr anchor="t">
            <a:normAutofit/>
          </a:bodyPr>
          <a:lstStyle>
            <a:lvl1pPr marL="0" indent="0">
              <a:buNone/>
              <a:defRPr sz="2976"/>
            </a:lvl1pPr>
            <a:lvl2pPr marL="755980" indent="0">
              <a:buNone/>
              <a:defRPr sz="2315"/>
            </a:lvl2pPr>
            <a:lvl3pPr marL="1511960" indent="0">
              <a:buNone/>
              <a:defRPr sz="1984"/>
            </a:lvl3pPr>
            <a:lvl4pPr marL="2267941" indent="0">
              <a:buNone/>
              <a:defRPr sz="1654"/>
            </a:lvl4pPr>
            <a:lvl5pPr marL="3023921" indent="0">
              <a:buNone/>
              <a:defRPr sz="1654"/>
            </a:lvl5pPr>
            <a:lvl6pPr marL="3779901" indent="0">
              <a:buNone/>
              <a:defRPr sz="1654"/>
            </a:lvl6pPr>
            <a:lvl7pPr marL="4535881" indent="0">
              <a:buNone/>
              <a:defRPr sz="1654"/>
            </a:lvl7pPr>
            <a:lvl8pPr marL="5291861" indent="0">
              <a:buNone/>
              <a:defRPr sz="1654"/>
            </a:lvl8pPr>
            <a:lvl9pPr marL="6047842" indent="0">
              <a:buNone/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EE601-4D27-49FF-B099-2799466F7EDA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20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415472" y="1900767"/>
            <a:ext cx="12284470" cy="59398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415468" y="8339124"/>
            <a:ext cx="3964487" cy="213836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7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415470" y="10477486"/>
            <a:ext cx="3962434" cy="7579794"/>
          </a:xfrm>
        </p:spPr>
        <p:txBody>
          <a:bodyPr anchor="t">
            <a:normAutofit/>
          </a:bodyPr>
          <a:lstStyle>
            <a:lvl1pPr marL="0" indent="0">
              <a:buNone/>
              <a:defRPr sz="2315"/>
            </a:lvl1pPr>
            <a:lvl2pPr marL="755980" indent="0">
              <a:buNone/>
              <a:defRPr sz="1984"/>
            </a:lvl2pPr>
            <a:lvl3pPr marL="1511960" indent="0">
              <a:buNone/>
              <a:defRPr sz="1654"/>
            </a:lvl3pPr>
            <a:lvl4pPr marL="2267941" indent="0">
              <a:buNone/>
              <a:defRPr sz="1488"/>
            </a:lvl4pPr>
            <a:lvl5pPr marL="3023921" indent="0">
              <a:buNone/>
              <a:defRPr sz="1488"/>
            </a:lvl5pPr>
            <a:lvl6pPr marL="3779901" indent="0">
              <a:buNone/>
              <a:defRPr sz="1488"/>
            </a:lvl6pPr>
            <a:lvl7pPr marL="4535881" indent="0">
              <a:buNone/>
              <a:defRPr sz="1488"/>
            </a:lvl7pPr>
            <a:lvl8pPr marL="5291861" indent="0">
              <a:buNone/>
              <a:defRPr sz="1488"/>
            </a:lvl8pPr>
            <a:lvl9pPr marL="6047842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8782" y="8349014"/>
            <a:ext cx="3948970" cy="213836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7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5598781" y="10487377"/>
            <a:ext cx="3950076" cy="7579794"/>
          </a:xfrm>
        </p:spPr>
        <p:txBody>
          <a:bodyPr anchor="t">
            <a:normAutofit/>
          </a:bodyPr>
          <a:lstStyle>
            <a:lvl1pPr marL="0" indent="0">
              <a:buNone/>
              <a:defRPr sz="2315"/>
            </a:lvl1pPr>
            <a:lvl2pPr marL="755980" indent="0">
              <a:buNone/>
              <a:defRPr sz="1984"/>
            </a:lvl2pPr>
            <a:lvl3pPr marL="1511960" indent="0">
              <a:buNone/>
              <a:defRPr sz="1654"/>
            </a:lvl3pPr>
            <a:lvl4pPr marL="2267941" indent="0">
              <a:buNone/>
              <a:defRPr sz="1488"/>
            </a:lvl4pPr>
            <a:lvl5pPr marL="3023921" indent="0">
              <a:buNone/>
              <a:defRPr sz="1488"/>
            </a:lvl5pPr>
            <a:lvl6pPr marL="3779901" indent="0">
              <a:buNone/>
              <a:defRPr sz="1488"/>
            </a:lvl6pPr>
            <a:lvl7pPr marL="4535881" indent="0">
              <a:buNone/>
              <a:defRPr sz="1488"/>
            </a:lvl7pPr>
            <a:lvl8pPr marL="5291861" indent="0">
              <a:buNone/>
              <a:defRPr sz="1488"/>
            </a:lvl8pPr>
            <a:lvl9pPr marL="6047842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737847" y="8339124"/>
            <a:ext cx="3962093" cy="213836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7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9737847" y="10477486"/>
            <a:ext cx="3962093" cy="7579794"/>
          </a:xfrm>
        </p:spPr>
        <p:txBody>
          <a:bodyPr anchor="t">
            <a:normAutofit/>
          </a:bodyPr>
          <a:lstStyle>
            <a:lvl1pPr marL="0" indent="0">
              <a:buNone/>
              <a:defRPr sz="2315"/>
            </a:lvl1pPr>
            <a:lvl2pPr marL="755980" indent="0">
              <a:buNone/>
              <a:defRPr sz="1984"/>
            </a:lvl2pPr>
            <a:lvl3pPr marL="1511960" indent="0">
              <a:buNone/>
              <a:defRPr sz="1654"/>
            </a:lvl3pPr>
            <a:lvl4pPr marL="2267941" indent="0">
              <a:buNone/>
              <a:defRPr sz="1488"/>
            </a:lvl4pPr>
            <a:lvl5pPr marL="3023921" indent="0">
              <a:buNone/>
              <a:defRPr sz="1488"/>
            </a:lvl5pPr>
            <a:lvl6pPr marL="3779901" indent="0">
              <a:buNone/>
              <a:defRPr sz="1488"/>
            </a:lvl6pPr>
            <a:lvl7pPr marL="4535881" indent="0">
              <a:buNone/>
              <a:defRPr sz="1488"/>
            </a:lvl7pPr>
            <a:lvl8pPr marL="5291861" indent="0">
              <a:buNone/>
              <a:defRPr sz="1488"/>
            </a:lvl8pPr>
            <a:lvl9pPr marL="6047842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52469-603F-4B0F-8F23-6B2B143D5424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934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415471" y="1900767"/>
            <a:ext cx="12284470" cy="59398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415472" y="13733775"/>
            <a:ext cx="3962430" cy="17968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7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415472" y="8315848"/>
            <a:ext cx="3962430" cy="4751917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976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415472" y="15530597"/>
            <a:ext cx="3962430" cy="2550080"/>
          </a:xfrm>
        </p:spPr>
        <p:txBody>
          <a:bodyPr anchor="t">
            <a:normAutofit/>
          </a:bodyPr>
          <a:lstStyle>
            <a:lvl1pPr marL="0" indent="0">
              <a:buNone/>
              <a:defRPr sz="2315"/>
            </a:lvl1pPr>
            <a:lvl2pPr marL="755980" indent="0">
              <a:buNone/>
              <a:defRPr sz="1984"/>
            </a:lvl2pPr>
            <a:lvl3pPr marL="1511960" indent="0">
              <a:buNone/>
              <a:defRPr sz="1654"/>
            </a:lvl3pPr>
            <a:lvl4pPr marL="2267941" indent="0">
              <a:buNone/>
              <a:defRPr sz="1488"/>
            </a:lvl4pPr>
            <a:lvl5pPr marL="3023921" indent="0">
              <a:buNone/>
              <a:defRPr sz="1488"/>
            </a:lvl5pPr>
            <a:lvl6pPr marL="3779901" indent="0">
              <a:buNone/>
              <a:defRPr sz="1488"/>
            </a:lvl6pPr>
            <a:lvl7pPr marL="4535881" indent="0">
              <a:buNone/>
              <a:defRPr sz="1488"/>
            </a:lvl7pPr>
            <a:lvl8pPr marL="5291861" indent="0">
              <a:buNone/>
              <a:defRPr sz="1488"/>
            </a:lvl8pPr>
            <a:lvl9pPr marL="6047842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66894" y="13733775"/>
            <a:ext cx="3968829" cy="17968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7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566894" y="8315848"/>
            <a:ext cx="3967019" cy="4751917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976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5565083" y="15530589"/>
            <a:ext cx="3968829" cy="2526691"/>
          </a:xfrm>
        </p:spPr>
        <p:txBody>
          <a:bodyPr anchor="t">
            <a:normAutofit/>
          </a:bodyPr>
          <a:lstStyle>
            <a:lvl1pPr marL="0" indent="0">
              <a:buNone/>
              <a:defRPr sz="2315"/>
            </a:lvl1pPr>
            <a:lvl2pPr marL="755980" indent="0">
              <a:buNone/>
              <a:defRPr sz="1984"/>
            </a:lvl2pPr>
            <a:lvl3pPr marL="1511960" indent="0">
              <a:buNone/>
              <a:defRPr sz="1654"/>
            </a:lvl3pPr>
            <a:lvl4pPr marL="2267941" indent="0">
              <a:buNone/>
              <a:defRPr sz="1488"/>
            </a:lvl4pPr>
            <a:lvl5pPr marL="3023921" indent="0">
              <a:buNone/>
              <a:defRPr sz="1488"/>
            </a:lvl5pPr>
            <a:lvl6pPr marL="3779901" indent="0">
              <a:buNone/>
              <a:defRPr sz="1488"/>
            </a:lvl6pPr>
            <a:lvl7pPr marL="4535881" indent="0">
              <a:buNone/>
              <a:defRPr sz="1488"/>
            </a:lvl7pPr>
            <a:lvl8pPr marL="5291861" indent="0">
              <a:buNone/>
              <a:defRPr sz="1488"/>
            </a:lvl8pPr>
            <a:lvl9pPr marL="6047842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738002" y="13733772"/>
            <a:ext cx="3956852" cy="17968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307" b="0" cap="all" baseline="0">
                <a:solidFill>
                  <a:schemeClr val="tx1"/>
                </a:solidFill>
              </a:defRPr>
            </a:lvl1pPr>
            <a:lvl2pPr marL="755980" indent="0">
              <a:buNone/>
              <a:defRPr sz="3307" b="1"/>
            </a:lvl2pPr>
            <a:lvl3pPr marL="1511960" indent="0">
              <a:buNone/>
              <a:defRPr sz="2976" b="1"/>
            </a:lvl3pPr>
            <a:lvl4pPr marL="2267941" indent="0">
              <a:buNone/>
              <a:defRPr sz="2646" b="1"/>
            </a:lvl4pPr>
            <a:lvl5pPr marL="3023921" indent="0">
              <a:buNone/>
              <a:defRPr sz="2646" b="1"/>
            </a:lvl5pPr>
            <a:lvl6pPr marL="3779901" indent="0">
              <a:buNone/>
              <a:defRPr sz="2646" b="1"/>
            </a:lvl6pPr>
            <a:lvl7pPr marL="4535881" indent="0">
              <a:buNone/>
              <a:defRPr sz="2646" b="1"/>
            </a:lvl7pPr>
            <a:lvl8pPr marL="5291861" indent="0">
              <a:buNone/>
              <a:defRPr sz="2646" b="1"/>
            </a:lvl8pPr>
            <a:lvl9pPr marL="6047842" indent="0">
              <a:buNone/>
              <a:defRPr sz="264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9737848" y="8315848"/>
            <a:ext cx="3962095" cy="4751917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976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9737847" y="15530584"/>
            <a:ext cx="3962093" cy="2526701"/>
          </a:xfrm>
        </p:spPr>
        <p:txBody>
          <a:bodyPr anchor="t">
            <a:normAutofit/>
          </a:bodyPr>
          <a:lstStyle>
            <a:lvl1pPr marL="0" indent="0">
              <a:buNone/>
              <a:defRPr sz="2315"/>
            </a:lvl1pPr>
            <a:lvl2pPr marL="755980" indent="0">
              <a:buNone/>
              <a:defRPr sz="1984"/>
            </a:lvl2pPr>
            <a:lvl3pPr marL="1511960" indent="0">
              <a:buNone/>
              <a:defRPr sz="1654"/>
            </a:lvl3pPr>
            <a:lvl4pPr marL="2267941" indent="0">
              <a:buNone/>
              <a:defRPr sz="1488"/>
            </a:lvl4pPr>
            <a:lvl5pPr marL="3023921" indent="0">
              <a:buNone/>
              <a:defRPr sz="1488"/>
            </a:lvl5pPr>
            <a:lvl6pPr marL="3779901" indent="0">
              <a:buNone/>
              <a:defRPr sz="1488"/>
            </a:lvl6pPr>
            <a:lvl7pPr marL="4535881" indent="0">
              <a:buNone/>
              <a:defRPr sz="1488"/>
            </a:lvl7pPr>
            <a:lvl8pPr marL="5291861" indent="0">
              <a:buNone/>
              <a:defRPr sz="1488"/>
            </a:lvl8pPr>
            <a:lvl9pPr marL="6047842" indent="0">
              <a:buNone/>
              <a:defRPr sz="14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781E0-05FC-475E-A14D-85EF9B55E67B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51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D02C8-8352-4A2E-A3CD-139A8583C932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2711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213520" y="1900768"/>
            <a:ext cx="2486422" cy="161565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15467" y="1900768"/>
            <a:ext cx="9609060" cy="161565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80581-4B77-41E9-BE55-C3C9C3900A2A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72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15119353" cy="213836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23625" y="2"/>
            <a:ext cx="14950322" cy="21383628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5472" y="1928574"/>
            <a:ext cx="12284470" cy="46102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5472" y="7014025"/>
            <a:ext cx="12284470" cy="110432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47359" y="18344386"/>
            <a:ext cx="340185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7B94D-50C4-4558-AAA1-857DDB1A21EF}" type="datetime1">
              <a:rPr lang="en-US" smtClean="0"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15470" y="18344383"/>
            <a:ext cx="773739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743710" y="18344380"/>
            <a:ext cx="956231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745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</p:sldLayoutIdLst>
  <p:hf sldNum="0" hdr="0" ftr="0" dt="0"/>
  <p:txStyles>
    <p:titleStyle>
      <a:lvl1pPr algn="l" defTabSz="1511960" rtl="0" eaLnBrk="1" latinLnBrk="0" hangingPunct="1">
        <a:lnSpc>
          <a:spcPct val="90000"/>
        </a:lnSpc>
        <a:spcBef>
          <a:spcPct val="0"/>
        </a:spcBef>
        <a:buNone/>
        <a:defRPr sz="5953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90" indent="-377990" algn="l" defTabSz="1511960" rtl="0" eaLnBrk="1" latinLnBrk="0" hangingPunct="1">
        <a:lnSpc>
          <a:spcPct val="120000"/>
        </a:lnSpc>
        <a:spcBef>
          <a:spcPts val="1654"/>
        </a:spcBef>
        <a:buSzPct val="125000"/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1pPr>
      <a:lvl2pPr marL="1133970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3307" kern="1200">
          <a:solidFill>
            <a:schemeClr val="tx1"/>
          </a:solidFill>
          <a:latin typeface="+mn-lt"/>
          <a:ea typeface="+mn-ea"/>
          <a:cs typeface="+mn-cs"/>
        </a:defRPr>
      </a:lvl2pPr>
      <a:lvl3pPr marL="1889951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2976" kern="1200">
          <a:solidFill>
            <a:schemeClr val="tx1"/>
          </a:solidFill>
          <a:latin typeface="+mn-lt"/>
          <a:ea typeface="+mn-ea"/>
          <a:cs typeface="+mn-cs"/>
        </a:defRPr>
      </a:lvl3pPr>
      <a:lvl4pPr marL="2645931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2646" kern="1200">
          <a:solidFill>
            <a:schemeClr val="tx1"/>
          </a:solidFill>
          <a:latin typeface="+mn-lt"/>
          <a:ea typeface="+mn-ea"/>
          <a:cs typeface="+mn-cs"/>
        </a:defRPr>
      </a:lvl4pPr>
      <a:lvl5pPr marL="3401911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2646" kern="1200">
          <a:solidFill>
            <a:schemeClr val="tx1"/>
          </a:solidFill>
          <a:latin typeface="+mn-lt"/>
          <a:ea typeface="+mn-ea"/>
          <a:cs typeface="+mn-cs"/>
        </a:defRPr>
      </a:lvl5pPr>
      <a:lvl6pPr marL="4157891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6pPr>
      <a:lvl7pPr marL="4913871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7pPr>
      <a:lvl8pPr marL="5669852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8pPr>
      <a:lvl9pPr marL="6425832" indent="-377990" algn="l" defTabSz="1511960" rtl="0" eaLnBrk="1" latinLnBrk="0" hangingPunct="1">
        <a:lnSpc>
          <a:spcPct val="120000"/>
        </a:lnSpc>
        <a:spcBef>
          <a:spcPts val="827"/>
        </a:spcBef>
        <a:buSzPct val="125000"/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1pPr>
      <a:lvl2pPr marL="755980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2pPr>
      <a:lvl3pPr marL="1511960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3pPr>
      <a:lvl4pPr marL="226794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4pPr>
      <a:lvl5pPr marL="302392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5pPr>
      <a:lvl6pPr marL="377990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6pPr>
      <a:lvl7pPr marL="453588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7pPr>
      <a:lvl8pPr marL="5291861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8pPr>
      <a:lvl9pPr marL="6047842" algn="l" defTabSz="1511960" rtl="0" eaLnBrk="1" latinLnBrk="0" hangingPunct="1">
        <a:defRPr sz="297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BCF94-F108-4D92-8C4F-CD9273947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927" y="1904161"/>
            <a:ext cx="3632553" cy="585028"/>
          </a:xfrm>
        </p:spPr>
        <p:txBody>
          <a:bodyPr>
            <a:normAutofit/>
          </a:bodyPr>
          <a:lstStyle/>
          <a:p>
            <a:r>
              <a:rPr lang="en-US" sz="3200" b="1" dirty="0"/>
              <a:t>METHODOLOGY</a:t>
            </a:r>
            <a:endParaRPr lang="en-US" sz="2326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7200DE-2FBD-AF4A-ED90-DAF7B8926E1F}"/>
              </a:ext>
            </a:extLst>
          </p:cNvPr>
          <p:cNvSpPr txBox="1">
            <a:spLocks/>
          </p:cNvSpPr>
          <p:nvPr/>
        </p:nvSpPr>
        <p:spPr>
          <a:xfrm>
            <a:off x="275927" y="5342896"/>
            <a:ext cx="3615865" cy="607027"/>
          </a:xfrm>
          <a:prstGeom prst="rect">
            <a:avLst/>
          </a:prstGeom>
        </p:spPr>
        <p:txBody>
          <a:bodyPr vert="horz" lIns="118169" tIns="59084" rIns="118169" bIns="59084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7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/>
              <a:t>FINDINGS</a:t>
            </a:r>
            <a:endParaRPr lang="en-US" sz="2585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CA50052-E53B-C9BB-0204-C90157750B03}"/>
              </a:ext>
            </a:extLst>
          </p:cNvPr>
          <p:cNvSpPr txBox="1">
            <a:spLocks/>
          </p:cNvSpPr>
          <p:nvPr/>
        </p:nvSpPr>
        <p:spPr>
          <a:xfrm>
            <a:off x="236690" y="2704935"/>
            <a:ext cx="5316742" cy="2538341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118169" tIns="59084" rIns="118169" bIns="59084" rtlCol="0">
            <a:noAutofit/>
          </a:bodyPr>
          <a:lstStyle>
            <a:lvl1pPr marL="171450" indent="-171450" algn="l" defTabSz="685800" rtl="0" eaLnBrk="1" latinLnBrk="0" hangingPunct="1">
              <a:lnSpc>
                <a:spcPct val="120000"/>
              </a:lnSpc>
              <a:spcBef>
                <a:spcPts val="75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sz="2000" dirty="0"/>
              <a:t>Systematic Literature Review (SLR) has been chosen as the research strategy for investigating the topic of cybersecurity challenges in remote work environments,  and deriving comprehensive findings.</a:t>
            </a:r>
          </a:p>
          <a:p>
            <a:pPr>
              <a:lnSpc>
                <a:spcPct val="110000"/>
              </a:lnSpc>
            </a:pPr>
            <a:r>
              <a:rPr lang="en-US" sz="2000" dirty="0"/>
              <a:t>A total of 20 peer-reviewed articles have been finalized for the systematic review.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EE30D26-C41C-402B-5714-8AEDB71FE460}"/>
              </a:ext>
            </a:extLst>
          </p:cNvPr>
          <p:cNvSpPr txBox="1">
            <a:spLocks/>
          </p:cNvSpPr>
          <p:nvPr/>
        </p:nvSpPr>
        <p:spPr>
          <a:xfrm>
            <a:off x="217639" y="10888330"/>
            <a:ext cx="4430561" cy="8761006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118169" tIns="59084" rIns="118169" bIns="59084" numCol="2" spcCol="180000" rtlCol="0">
            <a:noAutofit/>
          </a:bodyPr>
          <a:lstStyle>
            <a:lvl1pPr marL="171450" indent="-171450" algn="l" defTabSz="685800" rtl="0" eaLnBrk="1" latinLnBrk="0" hangingPunct="1">
              <a:lnSpc>
                <a:spcPct val="120000"/>
              </a:lnSpc>
              <a:spcBef>
                <a:spcPts val="75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400" b="1" i="1" dirty="0"/>
              <a:t>Search Terms Used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(remote work OR hybrid work OR telecommuting) AND (cybersecurity OR information security or data protection).</a:t>
            </a:r>
            <a:endParaRPr lang="en-IN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(remote work OR hybrid work OR telecommuting) AND (Uber).</a:t>
            </a:r>
            <a:endParaRPr lang="en-IN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(“Zero Trust Architecture” OR “ZTA”) AND (“cloud computing” OR “risk management).</a:t>
            </a:r>
            <a:endParaRPr lang="en-IN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(social engineering (or phishing) AND (remote workforce (or WFH)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i="1" dirty="0"/>
              <a:t>Databases Used</a:t>
            </a:r>
          </a:p>
          <a:p>
            <a:pPr lvl="0">
              <a:lnSpc>
                <a:spcPct val="100000"/>
              </a:lnSpc>
            </a:pPr>
            <a:r>
              <a:rPr lang="en-GB" sz="2000" dirty="0"/>
              <a:t>Scopus</a:t>
            </a:r>
            <a:endParaRPr lang="en-IN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IEEE Xplore </a:t>
            </a:r>
            <a:endParaRPr lang="en-IN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ScienceDirect</a:t>
            </a:r>
            <a:endParaRPr lang="en-IN" sz="2000" dirty="0"/>
          </a:p>
          <a:p>
            <a:pPr lvl="0">
              <a:lnSpc>
                <a:spcPct val="100000"/>
              </a:lnSpc>
            </a:pPr>
            <a:r>
              <a:rPr lang="en-GB" sz="2000" dirty="0"/>
              <a:t>Google Scholar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IN" sz="2400" b="1" i="1" dirty="0"/>
              <a:t>Inclusion Criteria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Peer-reviewed articles published between 2020-2025.</a:t>
            </a:r>
          </a:p>
          <a:p>
            <a:pPr>
              <a:lnSpc>
                <a:spcPct val="100000"/>
              </a:lnSpc>
            </a:pPr>
            <a:r>
              <a:rPr lang="en-US" sz="2000" dirty="0" err="1"/>
              <a:t>Aricles</a:t>
            </a:r>
            <a:r>
              <a:rPr lang="en-US" sz="2000" dirty="0"/>
              <a:t> related to cybersecurity in remote or hybrid workplaces.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Articles focusing on </a:t>
            </a:r>
            <a:r>
              <a:rPr lang="en-US" sz="2000" dirty="0" err="1"/>
              <a:t>organisation</a:t>
            </a:r>
            <a:r>
              <a:rPr lang="en-US" sz="2000" dirty="0"/>
              <a:t> risk management, Zero Trust Architecture, or social engineering.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Articles in English languages</a:t>
            </a:r>
          </a:p>
          <a:p>
            <a:pPr>
              <a:lnSpc>
                <a:spcPct val="100000"/>
              </a:lnSpc>
            </a:pPr>
            <a:endParaRPr lang="en-IN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BCFC42-AA0F-FD7C-0A8C-52A26AC56F13}"/>
              </a:ext>
            </a:extLst>
          </p:cNvPr>
          <p:cNvSpPr txBox="1"/>
          <p:nvPr/>
        </p:nvSpPr>
        <p:spPr>
          <a:xfrm rot="16200000">
            <a:off x="10372574" y="3646647"/>
            <a:ext cx="2370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Fig: PRISMA Framework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4940CBDE-D375-06F9-B6A9-9CE5ECAF1648}"/>
              </a:ext>
            </a:extLst>
          </p:cNvPr>
          <p:cNvSpPr txBox="1">
            <a:spLocks/>
          </p:cNvSpPr>
          <p:nvPr/>
        </p:nvSpPr>
        <p:spPr>
          <a:xfrm>
            <a:off x="236689" y="6044050"/>
            <a:ext cx="4411511" cy="4647762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118169" tIns="59084" rIns="118169" bIns="59084" rtlCol="0">
            <a:noAutofit/>
          </a:bodyPr>
          <a:lstStyle>
            <a:lvl1pPr marL="171450" indent="-171450" algn="l" defTabSz="685800" rtl="0" eaLnBrk="1" latinLnBrk="0" hangingPunct="1">
              <a:lnSpc>
                <a:spcPct val="120000"/>
              </a:lnSpc>
              <a:spcBef>
                <a:spcPts val="75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120000"/>
              </a:lnSpc>
              <a:spcBef>
                <a:spcPts val="375"/>
              </a:spcBef>
              <a:buSzPct val="125000"/>
              <a:buFont typeface="Arial" panose="020B0604020202020204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The key themes that emerged from the data analysis using the Thematic Analysis method.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i="1" dirty="0"/>
              <a:t>Theme 1: Readiness and Governance to Cybersecurity in Hybrid Environments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i="1" dirty="0"/>
              <a:t>Theme 2: Human Factors, Remote Work and Digital Trust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i="1" dirty="0"/>
              <a:t>Theme 3: AI-Based Detection and Technological </a:t>
            </a:r>
            <a:r>
              <a:rPr lang="en-US" sz="2000" i="1" dirty="0" err="1"/>
              <a:t>Defences</a:t>
            </a:r>
            <a:endParaRPr lang="en-US" sz="2000" i="1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2000" i="1" dirty="0"/>
              <a:t>Theme 4: Human-Resource Capability and Knowledge Management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i="1" dirty="0"/>
              <a:t>Theme 5: Policy Implications and Variations in </a:t>
            </a:r>
            <a:r>
              <a:rPr lang="en-US" sz="2000" i="1" dirty="0" err="1"/>
              <a:t>Organisations</a:t>
            </a:r>
            <a:endParaRPr lang="en-US" sz="2000" i="1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EF2AB80D-5F64-330E-2B03-07D74BE9E859}"/>
              </a:ext>
            </a:extLst>
          </p:cNvPr>
          <p:cNvSpPr txBox="1">
            <a:spLocks/>
          </p:cNvSpPr>
          <p:nvPr/>
        </p:nvSpPr>
        <p:spPr>
          <a:xfrm>
            <a:off x="5067056" y="398801"/>
            <a:ext cx="4985238" cy="9943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6012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78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/>
              <a:t>ELEMENT 3: POSTER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89462A-CB42-3DBC-B187-676553A8F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2276" y="2323784"/>
            <a:ext cx="3177395" cy="3578309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EA164B9-BC12-E8EE-A6BF-A2B4D69CD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8215989"/>
              </p:ext>
            </p:extLst>
          </p:nvPr>
        </p:nvGraphicFramePr>
        <p:xfrm>
          <a:off x="4838700" y="6101200"/>
          <a:ext cx="10088146" cy="14782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5732">
                  <a:extLst>
                    <a:ext uri="{9D8B030D-6E8A-4147-A177-3AD203B41FA5}">
                      <a16:colId xmlns:a16="http://schemas.microsoft.com/office/drawing/2014/main" val="124343624"/>
                    </a:ext>
                  </a:extLst>
                </a:gridCol>
                <a:gridCol w="1223971">
                  <a:extLst>
                    <a:ext uri="{9D8B030D-6E8A-4147-A177-3AD203B41FA5}">
                      <a16:colId xmlns:a16="http://schemas.microsoft.com/office/drawing/2014/main" val="1854011641"/>
                    </a:ext>
                  </a:extLst>
                </a:gridCol>
                <a:gridCol w="1049116">
                  <a:extLst>
                    <a:ext uri="{9D8B030D-6E8A-4147-A177-3AD203B41FA5}">
                      <a16:colId xmlns:a16="http://schemas.microsoft.com/office/drawing/2014/main" val="3798139661"/>
                    </a:ext>
                  </a:extLst>
                </a:gridCol>
                <a:gridCol w="3100793">
                  <a:extLst>
                    <a:ext uri="{9D8B030D-6E8A-4147-A177-3AD203B41FA5}">
                      <a16:colId xmlns:a16="http://schemas.microsoft.com/office/drawing/2014/main" val="3742659370"/>
                    </a:ext>
                  </a:extLst>
                </a:gridCol>
                <a:gridCol w="1255203">
                  <a:extLst>
                    <a:ext uri="{9D8B030D-6E8A-4147-A177-3AD203B41FA5}">
                      <a16:colId xmlns:a16="http://schemas.microsoft.com/office/drawing/2014/main" val="942636548"/>
                    </a:ext>
                  </a:extLst>
                </a:gridCol>
                <a:gridCol w="2473331">
                  <a:extLst>
                    <a:ext uri="{9D8B030D-6E8A-4147-A177-3AD203B41FA5}">
                      <a16:colId xmlns:a16="http://schemas.microsoft.com/office/drawing/2014/main" val="3174251123"/>
                    </a:ext>
                  </a:extLst>
                </a:gridCol>
              </a:tblGrid>
              <a:tr h="8280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Theme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Code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Sub-Code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Indicative Extract </a:t>
                      </a:r>
                      <a:endParaRPr lang="en-IN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Source(s)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Alignment to Objectives</a:t>
                      </a:r>
                      <a:endParaRPr lang="en-IN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4211469834"/>
                  </a:ext>
                </a:extLst>
              </a:tr>
              <a:tr h="258981">
                <a:tc rowSpan="5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Theme 1: Preparedness &amp; Governance in Hybrid Cybersecurity Spaces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Governance Strength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Fragmented oversight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Civil–military sectors in Slovakia lacked coordinated oversight, leaving gaps in awareness &amp; readiness.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Droppa &amp; Harakaľ (2020)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&amp; Obj.3 – ineffectiveness of governance, failure of preparedness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4034239637"/>
                  </a:ext>
                </a:extLst>
              </a:tr>
              <a:tr h="303025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Regulatory Enforceability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External pressure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DiDi overhauled data localisation &amp; encryption after government sanctions forced compliance reform.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Liu et al. (2023)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Obj.3 – role of regulatory risk frameworks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847133855"/>
                  </a:ext>
                </a:extLst>
              </a:tr>
              <a:tr h="347068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Governance Maturity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Board-level readiness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established board risk committees &amp; internal cyber audits; however, systemic weaknesses persisted.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2025 Governance Report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&amp; Obj.3 – governance failures as threat vectors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886233790"/>
                  </a:ext>
                </a:extLst>
              </a:tr>
              <a:tr h="258981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Privileged Access Risks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Monitoring failures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breach exploited embedded credentials &amp; poor privilege monitoring.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Cloud Security Alliance (2023)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– identifies critical threats; Obj.2 – shows control failure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2765084132"/>
                  </a:ext>
                </a:extLst>
              </a:tr>
              <a:tr h="303025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Hybrid Misalignment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Policy–practice gap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Global organisations lacked remote-work governance structures, leading to unclear cyber responsibilities.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Esteve-Gonzalez et al. (2023)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cyber measures ineffective due to unclear governance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96229519"/>
                  </a:ext>
                </a:extLst>
              </a:tr>
              <a:tr h="303025">
                <a:tc rowSpan="5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Theme 2: Human Factors, Remote Work &amp; Digital Trust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Surveillance Impact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Trust erosion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High-intensity monitoring in remote work damaged morale and reduced reporting of anomalies.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Masoodi et al. (2021)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cyber behaviours weaken under mistrust; gaps in effectiveness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364197985"/>
                  </a:ext>
                </a:extLst>
              </a:tr>
              <a:tr h="303025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Positive Engagement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Leadership transparency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Trust-based leadership increased cyber-hygiene behaviours and reduced risky actions.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Vasquez &amp; Gonzalez (2022)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effectiveness of human-centric measures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2585142821"/>
                  </a:ext>
                </a:extLst>
              </a:tr>
              <a:tr h="214937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Workforce Stress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Burnout &amp; awareness decline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Remote cyber teams became fatigued, reducing detection ability and coordination.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Burrell (2020)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human limitations undermine technical measures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3852996697"/>
                  </a:ext>
                </a:extLst>
              </a:tr>
              <a:tr h="258981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Poor Cyber Practices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Insecure shortcuts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Home workers reused passwords &amp; bypassed policies due to communication gaps.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Bispham et al. (2021)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– identifies human-originating threat vectors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630404590"/>
                  </a:ext>
                </a:extLst>
              </a:tr>
              <a:tr h="214937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Corporate Case Link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Hybrid autonomy vs oversight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shifted from flexible autonomy (2024) to visibility-based control (2025).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2024; Elias 2025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shows fluctuating effectiveness of organisational controls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324700"/>
                  </a:ext>
                </a:extLst>
              </a:tr>
              <a:tr h="214937">
                <a:tc rowSpan="4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Theme 3: AI-Based Detection, Zero Trust &amp; Technological Defences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AI Efficacy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Behaviour analytics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AI-enhanced detection reached 90%+ accuracy in controlled settings.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Moldovan &amp; </a:t>
                      </a:r>
                      <a:r>
                        <a:rPr lang="en-GB" sz="1400" kern="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Riurean</a:t>
                      </a: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(2022)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evaluates technological control effectiveness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2250690896"/>
                  </a:ext>
                </a:extLst>
              </a:tr>
              <a:tr h="258981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Innovation Debt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Rapid digitalisation risks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Fast digital transformation created API vulnerabilities, cloud exposure &amp; automation risks.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Olayinka (2025)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– emerging threats; Obj.3 – governance failing to keep pace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3705031732"/>
                  </a:ext>
                </a:extLst>
              </a:tr>
              <a:tr h="347068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Zero Trust Challenges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Identity sprawl, legacy conflict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ZTA reduces lateral movement but requires maturity, continuous monitoring &amp; integration resources.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Sarkar et al. (2022); Teerakanok et al. (2021)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Obj.3 – evaluates ZTA as risk-management framework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1521451968"/>
                  </a:ext>
                </a:extLst>
              </a:tr>
              <a:tr h="347068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ZTA Failure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MFA bypass &amp; credential theft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Uber’s attacker bypassed MFA, weaponised embedded credentials, escalated access across AWS, Slack &amp; admin systems.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Cloud Security Alliance (2023)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– direct Uber threats; Obj.2 – effectiveness gap; Obj.3 – ZTA not fully implemented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962681162"/>
                  </a:ext>
                </a:extLst>
              </a:tr>
              <a:tr h="347068">
                <a:tc rowSpan="4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Theme 4: Workforce Vulnerability &amp; Knowledge Management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Skill Deficits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Lack of cyber-hygiene training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Global hybrid workers lacked training on secure remote practices, increasing phishing and configuration errors.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Esteve-Gonzalez et al. (2023)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effectiveness undermined by low workforce capability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991232122"/>
                  </a:ext>
                </a:extLst>
              </a:tr>
              <a:tr h="258981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Developing Economy Risk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Poor home-network security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India’s remote workers faced higher exposure due to weak network setups &amp; low awareness.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Gowda &amp; Gowda (2023)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– identifies threat patterns; Obj.3 – need for risk frameworks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837224619"/>
                  </a:ext>
                </a:extLst>
              </a:tr>
              <a:tr h="258981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Psychological Load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Burnout reduces detection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Remote cyber teams’ fatigue lowered situational awareness and detection speed.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Burrell (2020)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behavioural limitations in cyber response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3619961590"/>
                  </a:ext>
                </a:extLst>
              </a:tr>
              <a:tr h="303025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Improvised Insecurity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Unsecure work-arounds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Weak support systems made workers adopt risky shortcuts (duplicate passwords, personal devices).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Malik &amp; Khan (2020)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&amp; Obj.2 – human-origin threats and control ineffectiveness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1462453803"/>
                  </a:ext>
                </a:extLst>
              </a:tr>
              <a:tr h="258981">
                <a:tc rowSpan="5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Theme 5: Policy, Regulation &amp; Organisational Adaptation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Regulatory Stimuli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State-driven reform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Audits, sanctions &amp; strict compliance reshaped DiDi’s cybersecurity governance.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Liu et al. (2023)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Obj.3 – regulatory risk frameworks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4184252813"/>
                  </a:ext>
                </a:extLst>
              </a:tr>
              <a:tr h="258981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Policy Gaps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Innovation &gt; regulation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Rapid digital market evolution outpaced cyber governance, creating systemic exposure.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Olayinka (2025)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– new threat vectors; Obj.3 – regulatory insufficiency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3622494522"/>
                  </a:ext>
                </a:extLst>
              </a:tr>
              <a:tr h="303025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Governance Failure Case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Lack of board oversight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Uber’s 2016 breach attributed to board-level failures, poor reporting channels &amp; no escalation planning.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Westby (2022)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Obj.1 – Uber threats; Obj.3 – governance breakdown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1248120606"/>
                  </a:ext>
                </a:extLst>
              </a:tr>
              <a:tr h="347068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Hybrid Policy Shifts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Oversight regression at Uber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reverted from flexible hybrid to mandatory office days, reflecting managerial concern over control.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Uber 2024; Elias 2025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Obj.2 – measure effectiveness and behavioural impact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2801009207"/>
                  </a:ext>
                </a:extLst>
              </a:tr>
              <a:tr h="258981">
                <a:tc vMerge="1"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endParaRPr lang="en-IN" sz="105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Legal Inconsistency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Cross-jurisdictional gaps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Inconsistent legal governance left hybrid organisations unprotected across borders.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Rakha (2023)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Obj.3 – limitations of frameworks for remote-work security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011" marR="11011" marT="0" marB="0"/>
                </a:tc>
                <a:extLst>
                  <a:ext uri="{0D108BD9-81ED-4DB2-BD59-A6C34878D82A}">
                    <a16:rowId xmlns:a16="http://schemas.microsoft.com/office/drawing/2014/main" val="414072973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B1AC69CD-DEEF-E2AB-244A-07150C8D03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3129" y="2646277"/>
            <a:ext cx="5355149" cy="2538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8493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04C6BCC-A38B-4625-90E6-7D3BBA3909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C41CBB0-BAA0-4983-8F2B-E10AF3358DA8}">
  <ds:schemaRefs>
    <ds:schemaRef ds:uri="http://purl.org/dc/elements/1.1/"/>
    <ds:schemaRef ds:uri="http://schemas.microsoft.com/office/2006/documentManagement/types"/>
    <ds:schemaRef ds:uri="16c05727-aa75-4e4a-9b5f-8a80a1165891"/>
    <ds:schemaRef ds:uri="http://purl.org/dc/dcmitype/"/>
    <ds:schemaRef ds:uri="http://schemas.microsoft.com/office/2006/metadata/properties"/>
    <ds:schemaRef ds:uri="71af3243-3dd4-4a8d-8c0d-dd76da1f02a5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096F0E7-E7B5-406E-8E94-F0043B2AC7F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74</TotalTime>
  <Words>1126</Words>
  <Application>Microsoft Office PowerPoint</Application>
  <PresentationFormat>Custom</PresentationFormat>
  <Paragraphs>153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Tw Cen MT</vt:lpstr>
      <vt:lpstr>Circuit</vt:lpstr>
      <vt:lpstr>METHODOLOGY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Luca De Marcha</dc:creator>
  <cp:lastModifiedBy>addis gebresilasie</cp:lastModifiedBy>
  <cp:revision>5</cp:revision>
  <dcterms:created xsi:type="dcterms:W3CDTF">2025-10-10T12:29:07Z</dcterms:created>
  <dcterms:modified xsi:type="dcterms:W3CDTF">2025-11-20T18:51:36Z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