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35"/>
  </p:notesMasterIdLst>
  <p:sldIdLst>
    <p:sldId id="534" r:id="rId5"/>
    <p:sldId id="461" r:id="rId6"/>
    <p:sldId id="515" r:id="rId7"/>
    <p:sldId id="462" r:id="rId8"/>
    <p:sldId id="420" r:id="rId9"/>
    <p:sldId id="421" r:id="rId10"/>
    <p:sldId id="422" r:id="rId11"/>
    <p:sldId id="516" r:id="rId12"/>
    <p:sldId id="463" r:id="rId13"/>
    <p:sldId id="438" r:id="rId14"/>
    <p:sldId id="424" r:id="rId15"/>
    <p:sldId id="425" r:id="rId16"/>
    <p:sldId id="426" r:id="rId17"/>
    <p:sldId id="427" r:id="rId18"/>
    <p:sldId id="428" r:id="rId19"/>
    <p:sldId id="429" r:id="rId20"/>
    <p:sldId id="430" r:id="rId21"/>
    <p:sldId id="431" r:id="rId22"/>
    <p:sldId id="432" r:id="rId23"/>
    <p:sldId id="433" r:id="rId24"/>
    <p:sldId id="434" r:id="rId25"/>
    <p:sldId id="435" r:id="rId26"/>
    <p:sldId id="436" r:id="rId27"/>
    <p:sldId id="437" r:id="rId28"/>
    <p:sldId id="532" r:id="rId29"/>
    <p:sldId id="533" r:id="rId30"/>
    <p:sldId id="530" r:id="rId31"/>
    <p:sldId id="531" r:id="rId32"/>
    <p:sldId id="439" r:id="rId33"/>
    <p:sldId id="507" r:id="rId3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08999E-D94B-4B85-B49A-03735000ED16}" v="3" dt="2021-02-08T17:44:14.5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01"/>
  </p:normalViewPr>
  <p:slideViewPr>
    <p:cSldViewPr snapToGrid="0">
      <p:cViewPr varScale="1">
        <p:scale>
          <a:sx n="92" d="100"/>
          <a:sy n="92" d="100"/>
        </p:scale>
        <p:origin x="1636" y="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6208999E-D94B-4B85-B49A-03735000ED16}"/>
    <pc:docChg chg="modSld">
      <pc:chgData name="Julia Ault" userId="448e6d29-d07f-428e-8f66-47be6c4f352b" providerId="ADAL" clId="{6208999E-D94B-4B85-B49A-03735000ED16}" dt="2021-02-08T17:44:14.541" v="4" actId="1076"/>
      <pc:docMkLst>
        <pc:docMk/>
      </pc:docMkLst>
      <pc:sldChg chg="modSp mod">
        <pc:chgData name="Julia Ault" userId="448e6d29-d07f-428e-8f66-47be6c4f352b" providerId="ADAL" clId="{6208999E-D94B-4B85-B49A-03735000ED16}" dt="2021-02-08T17:44:14.541" v="4" actId="1076"/>
        <pc:sldMkLst>
          <pc:docMk/>
          <pc:sldMk cId="4107817842" sldId="534"/>
        </pc:sldMkLst>
        <pc:spChg chg="mod">
          <ac:chgData name="Julia Ault" userId="448e6d29-d07f-428e-8f66-47be6c4f352b" providerId="ADAL" clId="{6208999E-D94B-4B85-B49A-03735000ED16}" dt="2021-02-08T17:43:26.198" v="0" actId="1076"/>
          <ac:spMkLst>
            <pc:docMk/>
            <pc:sldMk cId="4107817842" sldId="534"/>
            <ac:spMk id="2" creationId="{0F4E039E-033A-44BF-A466-FFDFE31062ED}"/>
          </ac:spMkLst>
        </pc:spChg>
        <pc:spChg chg="mod">
          <ac:chgData name="Julia Ault" userId="448e6d29-d07f-428e-8f66-47be6c4f352b" providerId="ADAL" clId="{6208999E-D94B-4B85-B49A-03735000ED16}" dt="2021-02-08T17:44:14.541" v="4" actId="1076"/>
          <ac:spMkLst>
            <pc:docMk/>
            <pc:sldMk cId="4107817842" sldId="534"/>
            <ac:spMk id="13314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3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/>
        <a:lstStyle/>
        <a:p>
          <a:pPr>
            <a:defRPr>
              <a:solidFill>
                <a:schemeClr val="tx2"/>
              </a:solidFill>
            </a:defRPr>
          </a:pPr>
          <a:endParaRPr lang="en-U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Sheet1!$H$1</c:f>
              <c:strCache>
                <c:ptCount val="1"/>
                <c:pt idx="0">
                  <c:v>Response</c:v>
                </c:pt>
              </c:strCache>
            </c:strRef>
          </c:tx>
          <c:invertIfNegative val="0"/>
          <c:cat>
            <c:strRef>
              <c:f>Sheet1!$G$2:$G$6</c:f>
              <c:strCache>
                <c:ptCount val="5"/>
                <c:pt idx="0">
                  <c:v>Very Poor</c:v>
                </c:pt>
                <c:pt idx="1">
                  <c:v>Poor</c:v>
                </c:pt>
                <c:pt idx="2">
                  <c:v>OK</c:v>
                </c:pt>
                <c:pt idx="3">
                  <c:v>Good</c:v>
                </c:pt>
                <c:pt idx="4">
                  <c:v>Very Good</c:v>
                </c:pt>
              </c:strCache>
            </c:strRef>
          </c:cat>
          <c:val>
            <c:numRef>
              <c:f>Sheet1!$H$2:$H$6</c:f>
              <c:numCache>
                <c:formatCode>General</c:formatCode>
                <c:ptCount val="5"/>
                <c:pt idx="0">
                  <c:v>7</c:v>
                </c:pt>
                <c:pt idx="1">
                  <c:v>18</c:v>
                </c:pt>
                <c:pt idx="2">
                  <c:v>31</c:v>
                </c:pt>
                <c:pt idx="3">
                  <c:v>30</c:v>
                </c:pt>
                <c:pt idx="4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9E8-484E-8E6E-0F1C369D46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21273856"/>
        <c:axId val="77548352"/>
        <c:axId val="0"/>
      </c:bar3DChart>
      <c:catAx>
        <c:axId val="1212738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77548352"/>
        <c:crosses val="autoZero"/>
        <c:auto val="1"/>
        <c:lblAlgn val="ctr"/>
        <c:lblOffset val="100"/>
        <c:noMultiLvlLbl val="0"/>
      </c:catAx>
      <c:valAx>
        <c:axId val="7754835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1273856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E6E621-1B00-49B7-8BCE-FD00D6A7E284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1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B2547E-E766-4D57-A789-D39E02FC83EC}" type="slidenum">
              <a:rPr lang="en-GB"/>
              <a:pPr/>
              <a:t>15</a:t>
            </a:fld>
            <a:endParaRPr lang="en-GB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8443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3D690-BDC5-4917-BB5C-4A263200E934}" type="slidenum">
              <a:rPr lang="en-GB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75343B-2B5E-4B84-A4C6-212C523A7E2B}" type="slidenum">
              <a:rPr lang="en-GB"/>
              <a:pPr/>
              <a:t>17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581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81509-FC65-43B4-AA71-403258B96DBF}" type="slidenum">
              <a:rPr lang="en-GB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421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A4D3E-DFE6-4F7E-B838-9F29AC3282A6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79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DF244-CD1F-46D1-BBC2-96302DDAC89F}" type="slidenum">
              <a:rPr lang="en-GB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6942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B9EA70-CD52-4B22-BFAC-4BBBDFE7F62D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03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4BFEF-39D4-4D03-BD56-59A5B613255E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8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8062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123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508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672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90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746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e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hyperlink" Target="https://www.lifewire.com/how-to-use-excel-excel-beginners-3123477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hyperlink" Target="https://www.lifewire.com/charts-and-graphs-definition-3123402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4.png"/><Relationship Id="rId4" Type="http://schemas.openxmlformats.org/officeDocument/2006/relationships/hyperlink" Target="https://www.lifewire.com/create-a-pie-chart-in-excel-3123565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hyperlink" Target="https://www.lifewire.com/create-column-chart-in-excel-4178182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hsisfun.com/data/index.html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13011" y="2554663"/>
            <a:ext cx="8291945" cy="2886138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8: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Statistics and Presenting Data</a:t>
            </a:r>
            <a:br>
              <a:rPr lang="en-US" sz="4000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987841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81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69446"/>
            <a:ext cx="8229600" cy="80591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60BB0C6C-C6FF-45F7-A048-11F8FEDD7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58" y="1286794"/>
            <a:ext cx="7421848" cy="417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358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25309"/>
            <a:ext cx="8229600" cy="80591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4239"/>
            <a:ext cx="8229600" cy="40825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Statistics can seem rather daunting at first - and indeed one can do an inordinate amount with them, including </a:t>
            </a:r>
            <a:r>
              <a:rPr 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manipulating*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them by extracting one small statistic from a data set, which - when taken ‘out of context’ of the bigger picture - appears to point to something very different (sometimes almost opposite) from that of the data set as a whole.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*Lies, Damned Lies and Statistics………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102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40566"/>
            <a:ext cx="8229600" cy="80591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90204"/>
            <a:ext cx="8352928" cy="42775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cs typeface="Calibri" panose="020F0502020204030204" pitchFamily="34" charset="0"/>
              </a:rPr>
              <a:t>However, one of the reasons we are briefly looking at statistics in this module is that if you understand broadly what you are looking at, you will be able to:</a:t>
            </a:r>
          </a:p>
          <a:p>
            <a:r>
              <a:rPr lang="en-GB" sz="2400" dirty="0">
                <a:solidFill>
                  <a:schemeClr val="tx2"/>
                </a:solidFill>
              </a:rPr>
              <a:t>Examine</a:t>
            </a:r>
            <a:r>
              <a:rPr lang="en-GB" sz="2400" dirty="0"/>
              <a:t> Raw </a:t>
            </a:r>
            <a:r>
              <a:rPr lang="en-GB" sz="2400" b="1" dirty="0"/>
              <a:t>Data</a:t>
            </a:r>
            <a:r>
              <a:rPr lang="en-GB" sz="2400" dirty="0"/>
              <a:t>, extract useful </a:t>
            </a:r>
            <a:r>
              <a:rPr lang="en-GB" sz="2400" b="1" dirty="0"/>
              <a:t>Information</a:t>
            </a:r>
            <a:r>
              <a:rPr lang="en-GB" sz="2400" dirty="0"/>
              <a:t> from it and turn it into </a:t>
            </a:r>
            <a:r>
              <a:rPr lang="en-GB" sz="2400" b="1" dirty="0"/>
              <a:t>Knowledge</a:t>
            </a:r>
          </a:p>
          <a:p>
            <a:r>
              <a:rPr lang="en-GB" sz="2400" dirty="0">
                <a:solidFill>
                  <a:schemeClr val="tx2"/>
                </a:solidFill>
              </a:rPr>
              <a:t>Be discerning -</a:t>
            </a:r>
            <a:r>
              <a:rPr lang="en-GB" sz="2400" dirty="0"/>
              <a:t> which basically means you can ‘</a:t>
            </a:r>
            <a:r>
              <a:rPr lang="en-GB" sz="2400" i="1" dirty="0"/>
              <a:t>sort the wheat from the chaff’ or ‘see the wood for the trees’ </a:t>
            </a:r>
            <a:r>
              <a:rPr lang="en-GB" sz="2400" dirty="0"/>
              <a:t>and make judgements on the data or information before you.</a:t>
            </a:r>
          </a:p>
          <a:p>
            <a:r>
              <a:rPr lang="en-GB" sz="2400" dirty="0"/>
              <a:t>These skills will enable you to </a:t>
            </a:r>
            <a:r>
              <a:rPr lang="en-GB" sz="2400" dirty="0">
                <a:solidFill>
                  <a:schemeClr val="tx2"/>
                </a:solidFill>
              </a:rPr>
              <a:t>Evaluate</a:t>
            </a:r>
            <a:r>
              <a:rPr lang="en-GB" sz="2400" dirty="0"/>
              <a:t> the information and make informed decisions on when and how to apply it.</a:t>
            </a:r>
            <a:br>
              <a:rPr lang="en-GB" sz="2400" dirty="0"/>
            </a:br>
            <a:endParaRPr lang="en-GB" sz="2400" dirty="0"/>
          </a:p>
          <a:p>
            <a:pPr marL="0" indent="0">
              <a:buNone/>
            </a:pPr>
            <a:endParaRPr lang="en-GB" sz="2000" i="1" dirty="0"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2000" i="1" dirty="0"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4591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69446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25322"/>
            <a:ext cx="8229600" cy="402043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The purpose of 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descriptive statistics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is to summarise or display data so we can quickly obtain an overview.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play an important role today because of the vast amount of data readily available at our fingertips.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enable us to accurately summarise data to obtain the “big picture” - either graphically or numerically.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The most common descriptive statistic is the 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average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414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9446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92059"/>
            <a:ext cx="8229600" cy="3873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Inferential statistics</a:t>
            </a:r>
            <a:r>
              <a:rPr lang="en-US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allow us to make claims (draw inferences) or form conclusions about a population, based on a sample of data from that population.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cover a large variety of techniques that allow us to make actual claims about a population based on a sample of data.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in statistics represents all possible measurements or outcomes.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sample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refers to a portion of the population that is representative of the population from which it was selected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266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24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Sampling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3859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Virtually all statistical results are based on the measurements of a sample drawn from a population. </a:t>
            </a:r>
          </a:p>
          <a:p>
            <a:pPr marL="457200" lvl="1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E.g. Nielson ratings gather information on a small sample of homes for TV ratings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Measuring the entire population could be very expensive or even impossible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can get very accurate information from samples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03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2773"/>
            <a:ext cx="8229600" cy="80591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Statistics 101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872" y="918687"/>
            <a:ext cx="8352928" cy="445917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i="1" dirty="0">
                <a:cs typeface="Calibri" panose="020F0502020204030204" pitchFamily="34" charset="0"/>
              </a:rPr>
              <a:t>There is a general overview of different types of statistics, what they measure and why, in in these slides on Moodle.  </a:t>
            </a:r>
          </a:p>
          <a:p>
            <a:pPr marL="0" indent="0" algn="ctr">
              <a:buNone/>
            </a:pPr>
            <a:endParaRPr lang="en-GB" sz="2000" i="1" dirty="0">
              <a:cs typeface="Calibri" panose="020F0502020204030204" pitchFamily="34" charset="0"/>
            </a:endParaRPr>
          </a:p>
        </p:txBody>
      </p:sp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5E63CF8-1AB4-424A-BA50-9AAFA98ABF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174" y="1758496"/>
            <a:ext cx="5225895" cy="3874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847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9446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Presenting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656854"/>
            <a:ext cx="7437120" cy="31589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Once data has been collected, it must be organised and summarised numerically. 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Remember that the objective of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tabulation (using tables)</a:t>
            </a:r>
          </a:p>
          <a:p>
            <a:pPr marL="0" indent="0">
              <a:buFont typeface="Wingdings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 the use of graphs and charts is to summarise information in such a way as to create a simplified and clear picture of the data.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04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62208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Presenting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709802"/>
            <a:ext cx="7396480" cy="351243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400" dirty="0">
                <a:solidFill>
                  <a:schemeClr val="tx2">
                    <a:satMod val="20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Frequency table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simply a table that organises numerical data values (numbers) into intervals.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 frequency table is a useful way to indicate how many units fall into different groupings.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make a frequency table, first determine the groupings, then count how many values fall in each group.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079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924800" cy="936104"/>
          </a:xfrm>
        </p:spPr>
        <p:txBody>
          <a:bodyPr>
            <a:normAutofit fontScale="90000"/>
          </a:bodyPr>
          <a:lstStyle/>
          <a:p>
            <a:pPr algn="ctr"/>
            <a:br>
              <a:rPr lang="en-GB" cap="none" dirty="0">
                <a:solidFill>
                  <a:schemeClr val="tx2"/>
                </a:solidFill>
              </a:rPr>
            </a:b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3568" y="245129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Frequency Table Example </a:t>
            </a:r>
            <a:br>
              <a:rPr lang="en-GB" sz="2400" dirty="0">
                <a:solidFill>
                  <a:schemeClr val="tx2"/>
                </a:solidFill>
                <a:latin typeface="+mj-lt"/>
              </a:rPr>
            </a:br>
            <a:endParaRPr lang="en-GB" sz="2400" dirty="0">
              <a:latin typeface="+mj-lt"/>
            </a:endParaRP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56344713"/>
              </p:ext>
            </p:extLst>
          </p:nvPr>
        </p:nvGraphicFramePr>
        <p:xfrm>
          <a:off x="925988" y="1181232"/>
          <a:ext cx="7534441" cy="432548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395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25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84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25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325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3254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844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3254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384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3919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3844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39199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44571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Responses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1.1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1.2.5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1.2.6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1.3.1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1.3.2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1.3.3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Freq.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169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Excellent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0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chemeClr val="tx2"/>
                          </a:solidFill>
                          <a:effectLst/>
                        </a:rPr>
                        <a:t>23</a:t>
                      </a:r>
                      <a:endParaRPr lang="en-GB" sz="1200" dirty="0">
                        <a:solidFill>
                          <a:schemeClr val="tx2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169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Good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chemeClr val="tx2"/>
                          </a:solidFill>
                          <a:effectLst/>
                        </a:rPr>
                        <a:t>30</a:t>
                      </a:r>
                      <a:endParaRPr lang="en-GB" sz="1200" dirty="0">
                        <a:solidFill>
                          <a:schemeClr val="tx2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169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OK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chemeClr val="tx2"/>
                          </a:solidFill>
                          <a:effectLst/>
                        </a:rPr>
                        <a:t>31</a:t>
                      </a:r>
                      <a:endParaRPr lang="en-GB" sz="1200" dirty="0">
                        <a:solidFill>
                          <a:schemeClr val="tx2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169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Poor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chemeClr val="tx2"/>
                          </a:solidFill>
                          <a:effectLst/>
                        </a:rPr>
                        <a:t>18</a:t>
                      </a:r>
                      <a:endParaRPr lang="en-GB" sz="1200" dirty="0">
                        <a:solidFill>
                          <a:schemeClr val="tx2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169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Very Poor</a:t>
                      </a:r>
                    </a:p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0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0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0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0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chemeClr val="tx2"/>
                          </a:solidFill>
                          <a:effectLst/>
                        </a:rPr>
                        <a:t>7</a:t>
                      </a:r>
                      <a:endParaRPr lang="en-GB" sz="1200" dirty="0">
                        <a:solidFill>
                          <a:schemeClr val="tx2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1321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Responses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1951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>
            <a:noAutofit/>
          </a:bodyPr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Creating a graph from the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62649018"/>
              </p:ext>
            </p:extLst>
          </p:nvPr>
        </p:nvGraphicFramePr>
        <p:xfrm>
          <a:off x="2215860" y="1689006"/>
          <a:ext cx="4536504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68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82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Very 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Excellent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83568" y="1052736"/>
            <a:ext cx="7352992" cy="1812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Create a table of the responses and the frequency (how often they occur) and add these into two columns in Excel.</a:t>
            </a:r>
          </a:p>
          <a:p>
            <a:pPr algn="l"/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009589"/>
              </p:ext>
            </p:extLst>
          </p:nvPr>
        </p:nvGraphicFramePr>
        <p:xfrm>
          <a:off x="3567440" y="3992881"/>
          <a:ext cx="2009120" cy="1599244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10332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58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181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Response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Frequency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0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483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483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OK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483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483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23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6249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Column Chart of the Frequency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7920880" cy="4464496"/>
          </a:xfrm>
        </p:spPr>
        <p:txBody>
          <a:bodyPr/>
          <a:lstStyle/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 the data in the two columns, </a:t>
            </a:r>
          </a:p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Click on Insert: Charts: Column and choose a type of Column.</a:t>
            </a:r>
          </a:p>
          <a:p>
            <a:pPr marL="285750" indent="-285750"/>
            <a:endParaRPr lang="en-GB" dirty="0"/>
          </a:p>
          <a:p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1867230" y="2276872"/>
          <a:ext cx="5513082" cy="3312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85585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ea typeface="Arial" charset="0"/>
                <a:cs typeface="Arial" charset="0"/>
              </a:rPr>
              <a:t>Types of Charts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223654" y="1394009"/>
            <a:ext cx="4807066" cy="4041591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Char char="Ø"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Histo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grams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Bar charts	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Simple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Stacked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Multiple	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Pie charts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Scatter Diagrams</a:t>
            </a:r>
          </a:p>
        </p:txBody>
      </p:sp>
    </p:spTree>
    <p:extLst>
      <p:ext uri="{BB962C8B-B14F-4D97-AF65-F5344CB8AC3E}">
        <p14:creationId xmlns:p14="http://schemas.microsoft.com/office/powerpoint/2010/main" val="781116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36905"/>
            <a:ext cx="7924800" cy="716488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</a:b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Bar charts and Pie charts</a:t>
            </a:r>
            <a:br>
              <a:rPr lang="en-GB" sz="3600" dirty="0">
                <a:solidFill>
                  <a:schemeClr val="tx2"/>
                </a:solidFill>
                <a:cs typeface="Arial" charset="0"/>
              </a:rPr>
            </a:br>
            <a:endParaRPr lang="en-GB" sz="3600" cap="none" dirty="0">
              <a:solidFill>
                <a:schemeClr val="tx2"/>
              </a:solidFill>
              <a:cs typeface="Times New Roman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1083826"/>
            <a:ext cx="7924800" cy="4341614"/>
          </a:xfrm>
        </p:spPr>
        <p:txBody>
          <a:bodyPr>
            <a:normAutofit fontScale="92500"/>
          </a:bodyPr>
          <a:lstStyle/>
          <a:p>
            <a:pPr marL="0" indent="0" eaLnBrk="1" hangingPunct="1">
              <a:lnSpc>
                <a:spcPct val="160000"/>
              </a:lnSpc>
              <a:buNone/>
            </a:pPr>
            <a:r>
              <a:rPr lang="en-GB" sz="2400" b="1" dirty="0">
                <a:cs typeface="Times New Roman" charset="0"/>
              </a:rPr>
              <a:t>Compound</a:t>
            </a:r>
            <a:r>
              <a:rPr lang="en-GB" sz="2400" dirty="0">
                <a:cs typeface="Times New Roman" charset="0"/>
              </a:rPr>
              <a:t> bars allow several sets of data to be presented side-by-side for comparative purposes.</a:t>
            </a:r>
          </a:p>
          <a:p>
            <a:pPr marL="0" indent="0" eaLnBrk="1" hangingPunct="1">
              <a:lnSpc>
                <a:spcPct val="160000"/>
              </a:lnSpc>
              <a:spcBef>
                <a:spcPct val="55000"/>
              </a:spcBef>
              <a:buNone/>
            </a:pPr>
            <a:r>
              <a:rPr lang="en-GB" sz="2400" b="1" dirty="0">
                <a:cs typeface="Times New Roman" charset="0"/>
              </a:rPr>
              <a:t>Stacked</a:t>
            </a:r>
            <a:r>
              <a:rPr lang="en-GB" sz="2400" dirty="0">
                <a:cs typeface="Times New Roman" charset="0"/>
              </a:rPr>
              <a:t> bars allow two or more sets of related data to be aggregated to show both individual trends and collective trends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/>
              <a:t>Bar charts and pie charts are often used for categorical data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/>
              <a:t>Height of bar or size of pie slice shows the frequency or percentage for each category</a:t>
            </a:r>
          </a:p>
          <a:p>
            <a:pPr eaLnBrk="1" hangingPunct="1">
              <a:spcBef>
                <a:spcPct val="55000"/>
              </a:spcBef>
              <a:buFont typeface="Wingdings" charset="2"/>
              <a:buChar char="§"/>
            </a:pPr>
            <a:endParaRPr lang="en-GB" sz="2400" dirty="0">
              <a:latin typeface="Calibri" pitchFamily="34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062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215516" y="908720"/>
            <a:ext cx="8712968" cy="1338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Bar Chart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has a number of variations such as the stacked bar chart and the multiple bar chart, illustrated as follows, based on the production output of four companies over three successive months. </a:t>
            </a:r>
          </a:p>
        </p:txBody>
      </p:sp>
      <p:graphicFrame>
        <p:nvGraphicFramePr>
          <p:cNvPr id="6146" name="Object 3"/>
          <p:cNvGraphicFramePr>
            <a:graphicFrameLocks noChangeAspect="1"/>
          </p:cNvGraphicFramePr>
          <p:nvPr/>
        </p:nvGraphicFramePr>
        <p:xfrm>
          <a:off x="1547664" y="2185973"/>
          <a:ext cx="5688632" cy="3439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3657600" imgH="1800149" progId="Excel.Sheet.8">
                  <p:embed/>
                </p:oleObj>
              </mc:Choice>
              <mc:Fallback>
                <p:oleObj name="Worksheet" r:id="rId3" imgW="3657600" imgH="1800149" progId="Excel.Sheet.8">
                  <p:embed/>
                  <p:pic>
                    <p:nvPicPr>
                      <p:cNvPr id="614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185973"/>
                        <a:ext cx="5688632" cy="343922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AutoShape 2"/>
          <p:cNvSpPr txBox="1">
            <a:spLocks noChangeArrowheads="1"/>
          </p:cNvSpPr>
          <p:nvPr/>
        </p:nvSpPr>
        <p:spPr>
          <a:xfrm>
            <a:off x="457200" y="188640"/>
            <a:ext cx="822960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j-ea"/>
                <a:cs typeface="Times New Roman" charset="0"/>
              </a:rPr>
              <a:t>Multiple Bar Charts</a:t>
            </a:r>
          </a:p>
        </p:txBody>
      </p:sp>
    </p:spTree>
    <p:extLst>
      <p:ext uri="{BB962C8B-B14F-4D97-AF65-F5344CB8AC3E}">
        <p14:creationId xmlns:p14="http://schemas.microsoft.com/office/powerpoint/2010/main" val="2706714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1475656" y="188640"/>
            <a:ext cx="57912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+mj-lt"/>
                <a:cs typeface="Times New Roman" charset="0"/>
              </a:rPr>
              <a:t> 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Times New Roman" charset="0"/>
              </a:rPr>
              <a:t>Stacked Bar Charts</a:t>
            </a:r>
            <a:endParaRPr lang="en-GB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Times New Roman" charset="0"/>
            </a:endParaRP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/>
        </p:nvGraphicFramePr>
        <p:xfrm>
          <a:off x="1134108" y="1340768"/>
          <a:ext cx="6474296" cy="3646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3610051" imgH="1723949" progId="Excel.Sheet.8">
                  <p:embed/>
                </p:oleObj>
              </mc:Choice>
              <mc:Fallback>
                <p:oleObj name="Worksheet" r:id="rId3" imgW="3610051" imgH="1723949" progId="Excel.Sheet.8">
                  <p:embed/>
                  <p:pic>
                    <p:nvPicPr>
                      <p:cNvPr id="717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34108" y="1340768"/>
                        <a:ext cx="6474296" cy="36469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70098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76064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Times New Roman" charset="0"/>
              </a:rPr>
              <a:t>Pie Charts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908720"/>
            <a:ext cx="7924800" cy="511256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use simple data to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emphasise</a:t>
            </a: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 differences or similarities.</a:t>
            </a:r>
          </a:p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are commonly used to describe data from relative frequency distributions.</a:t>
            </a:r>
            <a:endParaRPr lang="en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Data must first be converted to degrees of a full circle.</a:t>
            </a:r>
          </a:p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Full circle = 360 degrees</a:t>
            </a:r>
          </a:p>
          <a:p>
            <a:pPr>
              <a:lnSpc>
                <a:spcPct val="11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Exploded pie charts allow you to emphasise particular elements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964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1403648" y="896526"/>
            <a:ext cx="6019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Region:      North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South               East                 West</a:t>
            </a:r>
          </a:p>
          <a:p>
            <a:pPr algn="just"/>
            <a:endParaRPr lang="en-US" sz="2000" b="1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Sales:            25       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10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                45                     25 </a:t>
            </a:r>
          </a:p>
        </p:txBody>
      </p:sp>
      <p:graphicFrame>
        <p:nvGraphicFramePr>
          <p:cNvPr id="9218" name="Object 3"/>
          <p:cNvGraphicFramePr>
            <a:graphicFrameLocks noChangeAspect="1"/>
          </p:cNvGraphicFramePr>
          <p:nvPr/>
        </p:nvGraphicFramePr>
        <p:xfrm>
          <a:off x="1152972" y="1912189"/>
          <a:ext cx="6521152" cy="37573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4248302" imgH="2066849" progId="Excel.Sheet.8">
                  <p:embed/>
                </p:oleObj>
              </mc:Choice>
              <mc:Fallback>
                <p:oleObj name="Worksheet" r:id="rId3" imgW="4248302" imgH="2066849" progId="Excel.Sheet.8">
                  <p:embed/>
                  <p:pic>
                    <p:nvPicPr>
                      <p:cNvPr id="9218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2972" y="1912189"/>
                        <a:ext cx="6521152" cy="37573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76519" y="188640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Exploded Pie Chart</a:t>
            </a:r>
          </a:p>
        </p:txBody>
      </p:sp>
    </p:spTree>
    <p:extLst>
      <p:ext uri="{BB962C8B-B14F-4D97-AF65-F5344CB8AC3E}">
        <p14:creationId xmlns:p14="http://schemas.microsoft.com/office/powerpoint/2010/main" val="20781693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691680" y="886073"/>
            <a:ext cx="60198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 </a:t>
            </a:r>
            <a:r>
              <a:rPr lang="en-US" b="1" dirty="0">
                <a:latin typeface="Calibri" pitchFamily="34" charset="0"/>
                <a:cs typeface="Times New Roman" charset="0"/>
              </a:rPr>
              <a:t>                                           </a:t>
            </a:r>
            <a:r>
              <a:rPr lang="en-GB" b="1" u="sng" dirty="0">
                <a:latin typeface="Calibri" pitchFamily="34" charset="0"/>
                <a:cs typeface="Times New Roman" charset="0"/>
              </a:rPr>
              <a:t>Number of employees</a:t>
            </a:r>
            <a:endParaRPr lang="en-US" b="1" u="sng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Weekly </a:t>
            </a:r>
            <a:r>
              <a:rPr lang="en-US" b="1" dirty="0">
                <a:latin typeface="Calibri" pitchFamily="34" charset="0"/>
                <a:cs typeface="Times New Roman" charset="0"/>
              </a:rPr>
              <a:t>earnings</a:t>
            </a:r>
            <a:r>
              <a:rPr lang="en-GB" b="1" dirty="0">
                <a:latin typeface="Calibri" pitchFamily="34" charset="0"/>
                <a:cs typeface="Times New Roman" charset="0"/>
              </a:rPr>
              <a:t> (£)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300    400     500      600     700     800</a:t>
            </a: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Company a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 2         5         9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 12        8        4</a:t>
            </a:r>
          </a:p>
          <a:p>
            <a:pPr algn="l"/>
            <a:r>
              <a:rPr lang="en-GB" b="1" dirty="0">
                <a:latin typeface="Calibri" pitchFamily="34" charset="0"/>
                <a:cs typeface="Times New Roman" charset="0"/>
              </a:rPr>
              <a:t>Company b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7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14         8          7         3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1 </a:t>
            </a:r>
          </a:p>
        </p:txBody>
      </p:sp>
      <p:graphicFrame>
        <p:nvGraphicFramePr>
          <p:cNvPr id="1024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5824327"/>
              </p:ext>
            </p:extLst>
          </p:nvPr>
        </p:nvGraphicFramePr>
        <p:xfrm>
          <a:off x="1446784" y="2142128"/>
          <a:ext cx="6264696" cy="34962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3676802" imgH="1819351" progId="Excel.Sheet.8">
                  <p:embed/>
                </p:oleObj>
              </mc:Choice>
              <mc:Fallback>
                <p:oleObj name="Worksheet" r:id="rId3" imgW="3676802" imgH="1819351" progId="Excel.Sheet.8">
                  <p:embed/>
                  <p:pic>
                    <p:nvPicPr>
                      <p:cNvPr id="10242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6784" y="2142128"/>
                        <a:ext cx="6264696" cy="349628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411760" y="116632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Line Graphs</a:t>
            </a:r>
          </a:p>
        </p:txBody>
      </p:sp>
    </p:spTree>
    <p:extLst>
      <p:ext uri="{BB962C8B-B14F-4D97-AF65-F5344CB8AC3E}">
        <p14:creationId xmlns:p14="http://schemas.microsoft.com/office/powerpoint/2010/main" val="2628398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6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383462" cy="990600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Side-by-side Bar Charts</a:t>
            </a:r>
            <a:br>
              <a:rPr lang="en-US" sz="4000" dirty="0">
                <a:solidFill>
                  <a:schemeClr val="tx2"/>
                </a:solidFill>
                <a:latin typeface="Calibri" pitchFamily="34" charset="0"/>
              </a:rPr>
            </a:br>
            <a:endParaRPr lang="en-US" sz="4000" dirty="0">
              <a:latin typeface="Calibri" pitchFamily="34" charset="0"/>
            </a:endParaRPr>
          </a:p>
        </p:txBody>
      </p:sp>
      <p:graphicFrame>
        <p:nvGraphicFramePr>
          <p:cNvPr id="2" name="Object 1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3014225"/>
              </p:ext>
            </p:extLst>
          </p:nvPr>
        </p:nvGraphicFramePr>
        <p:xfrm>
          <a:off x="1388586" y="1235075"/>
          <a:ext cx="6485414" cy="36823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11164858" imgH="6287378" progId="Excel.Sheet.8">
                  <p:embed/>
                </p:oleObj>
              </mc:Choice>
              <mc:Fallback>
                <p:oleObj name="Worksheet" r:id="rId3" imgW="11164858" imgH="6287378" progId="Excel.Sheet.8">
                  <p:embed/>
                  <p:pic>
                    <p:nvPicPr>
                      <p:cNvPr id="2" name="Object 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8586" y="1235075"/>
                        <a:ext cx="6485414" cy="36823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51182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03799"/>
            <a:ext cx="7793038" cy="531912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Scatter Diagram - Example</a:t>
            </a:r>
          </a:p>
        </p:txBody>
      </p:sp>
      <p:graphicFrame>
        <p:nvGraphicFramePr>
          <p:cNvPr id="13314" name="Object 2"/>
          <p:cNvGraphicFramePr>
            <a:graphicFrameLocks noChangeAspect="1"/>
          </p:cNvGraphicFramePr>
          <p:nvPr/>
        </p:nvGraphicFramePr>
        <p:xfrm>
          <a:off x="2843808" y="1628800"/>
          <a:ext cx="5741988" cy="3255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4248150" imgH="2409952" progId="Excel.Sheet.8">
                  <p:embed/>
                </p:oleObj>
              </mc:Choice>
              <mc:Fallback>
                <p:oleObj name="Chart" r:id="rId3" imgW="4248150" imgH="2409952" progId="Excel.Sheet.8">
                  <p:embed/>
                  <p:pic>
                    <p:nvPicPr>
                      <p:cNvPr id="1331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1628800"/>
                        <a:ext cx="5741988" cy="3255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2983" name="Group 167"/>
          <p:cNvGraphicFramePr>
            <a:graphicFrameLocks noGrp="1"/>
          </p:cNvGraphicFramePr>
          <p:nvPr/>
        </p:nvGraphicFramePr>
        <p:xfrm>
          <a:off x="467544" y="1123181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7333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8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048706" y="1371600"/>
            <a:ext cx="6619785" cy="4114800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are equally important </a:t>
            </a:r>
          </a:p>
        </p:txBody>
      </p:sp>
    </p:spTree>
    <p:extLst>
      <p:ext uri="{BB962C8B-B14F-4D97-AF65-F5344CB8AC3E}">
        <p14:creationId xmlns:p14="http://schemas.microsoft.com/office/powerpoint/2010/main" val="13289083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7544" y="836712"/>
            <a:ext cx="8229600" cy="5184575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Framework: 	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framework sets the stage – it indicates the kind of measurements being used.  The framework consists of the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axes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 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y-axis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vertical and represents measurements (the dependent variable)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x-axis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horizontal and represents the things being measured (the independent variable).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5827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9" name="Picture 8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F602D49D-3558-40D1-A029-DF7251E59A4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1088"/>
          <a:stretch/>
        </p:blipFill>
        <p:spPr>
          <a:xfrm>
            <a:off x="1129855" y="201487"/>
            <a:ext cx="7140445" cy="53795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25927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4" name="Picture 3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F02E3031-EBA7-40B0-897D-FC5EB42688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450" y="203769"/>
            <a:ext cx="6071099" cy="53141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212289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Create a PIE Chart</a:t>
            </a:r>
          </a:p>
        </p:txBody>
      </p:sp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5" name="Picture 4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6D044FA4-DB49-47E9-9EDE-95D0CDBDF9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293119"/>
            <a:ext cx="8686800" cy="40581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227822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Create a Column/Bar Chart</a:t>
            </a:r>
          </a:p>
        </p:txBody>
      </p:sp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4" name="Picture 3" descr="A screenshot of a social media pos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059D943A-7E71-49FA-AA84-744E2B1FEB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542" y="899372"/>
            <a:ext cx="6186916" cy="46500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350292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extra help…..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24744"/>
            <a:ext cx="7924800" cy="442471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dirty="0"/>
              <a:t>This website is an excellent Maths resource for all levels of ability and prior knowledge.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/>
              <a:t>Pierce, R. (2019) ‘</a:t>
            </a:r>
            <a:r>
              <a:rPr lang="en-GB" sz="2800" i="1" dirty="0"/>
              <a:t>Using and Handling Data</a:t>
            </a:r>
            <a:r>
              <a:rPr lang="en-GB" sz="2800" dirty="0"/>
              <a:t>’ [online] available at </a:t>
            </a:r>
            <a:r>
              <a:rPr lang="en-GB" sz="2800" dirty="0">
                <a:hlinkClick r:id="rId2"/>
              </a:rPr>
              <a:t>http://www.mathsisfun.com/data/index.html</a:t>
            </a:r>
            <a:r>
              <a:rPr lang="en-GB" sz="2800" dirty="0"/>
              <a:t> accessed Nov 2019</a:t>
            </a:r>
          </a:p>
        </p:txBody>
      </p:sp>
    </p:spTree>
    <p:extLst>
      <p:ext uri="{BB962C8B-B14F-4D97-AF65-F5344CB8AC3E}">
        <p14:creationId xmlns:p14="http://schemas.microsoft.com/office/powerpoint/2010/main" val="11409281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608" y="1103962"/>
            <a:ext cx="7924800" cy="4018756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7200" dirty="0"/>
              <a:t>Maund, et al. (2017) </a:t>
            </a:r>
            <a:r>
              <a:rPr lang="en-GB" sz="7200" i="1" dirty="0"/>
              <a:t>Certificate in Higher Education: Skills for the Workplace Student Yearbook. </a:t>
            </a:r>
            <a:r>
              <a:rPr lang="en-GB" sz="72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Morgan, P. (2017) </a:t>
            </a:r>
            <a:r>
              <a:rPr lang="en-GB" sz="7200" i="1" dirty="0"/>
              <a:t>The Business Student’s Guide to Employability. </a:t>
            </a:r>
            <a:r>
              <a:rPr lang="en-GB" sz="72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Pierce, R. (2018) ‘Maths is Fun’ [online] available at http://www.mathsisfun.com/  accessed Nov 2019.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5090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4429</TotalTime>
  <Words>1260</Words>
  <Application>Microsoft Office PowerPoint</Application>
  <PresentationFormat>On-screen Show (4:3)</PresentationFormat>
  <Paragraphs>257</Paragraphs>
  <Slides>30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Arial</vt:lpstr>
      <vt:lpstr>Arial Rounded MT Bold</vt:lpstr>
      <vt:lpstr>Calibri</vt:lpstr>
      <vt:lpstr>Corbel</vt:lpstr>
      <vt:lpstr>Myriad Pro</vt:lpstr>
      <vt:lpstr>Times New Roman</vt:lpstr>
      <vt:lpstr>Trebuchet MS</vt:lpstr>
      <vt:lpstr>Wingdings</vt:lpstr>
      <vt:lpstr>SftWP July 15</vt:lpstr>
      <vt:lpstr>Worksheet</vt:lpstr>
      <vt:lpstr>Chart</vt:lpstr>
      <vt:lpstr>BMSK4008  Academic and Research Skills  Session 8:  Statistics and Presenting Data  </vt:lpstr>
      <vt:lpstr>Statistics</vt:lpstr>
      <vt:lpstr>Statistics</vt:lpstr>
      <vt:lpstr>Statistics</vt:lpstr>
      <vt:lpstr>Statistics</vt:lpstr>
      <vt:lpstr>Statistics</vt:lpstr>
      <vt:lpstr>Sampling</vt:lpstr>
      <vt:lpstr>Statistics 101</vt:lpstr>
      <vt:lpstr>Presenting Data</vt:lpstr>
      <vt:lpstr>Presenting Data</vt:lpstr>
      <vt:lpstr> </vt:lpstr>
      <vt:lpstr>Creating a graph from the data</vt:lpstr>
      <vt:lpstr>A Column Chart of the Frequency</vt:lpstr>
      <vt:lpstr>Types of Charts</vt:lpstr>
      <vt:lpstr> Bar charts and Pie charts </vt:lpstr>
      <vt:lpstr>PowerPoint Presentation</vt:lpstr>
      <vt:lpstr>PowerPoint Presentation</vt:lpstr>
      <vt:lpstr>Pie Charts</vt:lpstr>
      <vt:lpstr>PowerPoint Presentation</vt:lpstr>
      <vt:lpstr>PowerPoint Presentation</vt:lpstr>
      <vt:lpstr>Side-by-side Bar Charts </vt:lpstr>
      <vt:lpstr>Scatter Diagram - Example</vt:lpstr>
      <vt:lpstr>Graphs</vt:lpstr>
      <vt:lpstr>Graphs</vt:lpstr>
      <vt:lpstr>PowerPoint Presentation</vt:lpstr>
      <vt:lpstr>PowerPoint Presentation</vt:lpstr>
      <vt:lpstr>Create a PIE Chart</vt:lpstr>
      <vt:lpstr>Create a Column/Bar Chart</vt:lpstr>
      <vt:lpstr>Some extra help…..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8 Statistics and Presenting Data</dc:title>
  <dc:creator>Julia Ault</dc:creator>
  <cp:lastModifiedBy>Julia Ault</cp:lastModifiedBy>
  <cp:revision>80</cp:revision>
  <dcterms:modified xsi:type="dcterms:W3CDTF">2021-02-08T17:44:19Z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