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4" r:id="rId1"/>
  </p:sldMasterIdLst>
  <p:notesMasterIdLst>
    <p:notesMasterId r:id="rId11"/>
  </p:notesMasterIdLst>
  <p:sldIdLst>
    <p:sldId id="264" r:id="rId2"/>
    <p:sldId id="256" r:id="rId3"/>
    <p:sldId id="257" r:id="rId4"/>
    <p:sldId id="258" r:id="rId5"/>
    <p:sldId id="259" r:id="rId6"/>
    <p:sldId id="260" r:id="rId7"/>
    <p:sldId id="261" r:id="rId8"/>
    <p:sldId id="262" r:id="rId9"/>
    <p:sldId id="263" r:id="rId10"/>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0195" autoAdjust="0"/>
  </p:normalViewPr>
  <p:slideViewPr>
    <p:cSldViewPr snapToGrid="0" snapToObjects="1">
      <p:cViewPr varScale="1">
        <p:scale>
          <a:sx n="58" d="100"/>
          <a:sy n="58" d="100"/>
        </p:scale>
        <p:origin x="161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shams" userId="48165baf27df0490" providerId="LiveId" clId="{90A98C24-B853-4FE6-B0C7-AD9B8824AD1A}"/>
    <pc:docChg chg="custSel modSld">
      <pc:chgData name="misbah shams" userId="48165baf27df0490" providerId="LiveId" clId="{90A98C24-B853-4FE6-B0C7-AD9B8824AD1A}" dt="2026-10-11T12:04:13.896" v="11" actId="478"/>
      <pc:docMkLst>
        <pc:docMk/>
      </pc:docMkLst>
      <pc:sldChg chg="delSp modSp mod">
        <pc:chgData name="misbah shams" userId="48165baf27df0490" providerId="LiveId" clId="{90A98C24-B853-4FE6-B0C7-AD9B8824AD1A}" dt="2026-10-11T12:04:13.896" v="11" actId="478"/>
        <pc:sldMkLst>
          <pc:docMk/>
          <pc:sldMk cId="313654436" sldId="264"/>
        </pc:sldMkLst>
        <pc:spChg chg="del">
          <ac:chgData name="misbah shams" userId="48165baf27df0490" providerId="LiveId" clId="{90A98C24-B853-4FE6-B0C7-AD9B8824AD1A}" dt="2026-10-11T12:04:13.896" v="11" actId="478"/>
          <ac:spMkLst>
            <pc:docMk/>
            <pc:sldMk cId="313654436" sldId="264"/>
            <ac:spMk id="8" creationId="{3B461F7D-2FB6-546E-8957-3CAF5E2123D7}"/>
          </ac:spMkLst>
        </pc:spChg>
        <pc:graphicFrameChg chg="modGraphic">
          <ac:chgData name="misbah shams" userId="48165baf27df0490" providerId="LiveId" clId="{90A98C24-B853-4FE6-B0C7-AD9B8824AD1A}" dt="2026-10-11T12:04:10.563" v="10" actId="20577"/>
          <ac:graphicFrameMkLst>
            <pc:docMk/>
            <pc:sldMk cId="313654436" sldId="264"/>
            <ac:graphicFrameMk id="4" creationId="{513A8540-48B5-5D8B-21DE-1630F0C33464}"/>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13A93F-7898-4058-812D-6A2ED584FA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980345E-DD8F-4A67-90F7-99CC5DD14788}">
      <dgm:prSet/>
      <dgm:spPr/>
      <dgm:t>
        <a:bodyPr/>
        <a:lstStyle/>
        <a:p>
          <a:r>
            <a:rPr lang="en-GB" dirty="0"/>
            <a:t>Name : Umair </a:t>
          </a:r>
          <a:r>
            <a:rPr lang="en-GB" dirty="0" err="1"/>
            <a:t>Shoukat</a:t>
          </a:r>
          <a:r>
            <a:rPr lang="en-GB" dirty="0"/>
            <a:t> </a:t>
          </a:r>
          <a:endParaRPr lang="en-US" dirty="0"/>
        </a:p>
      </dgm:t>
    </dgm:pt>
    <dgm:pt modelId="{122ED183-9674-4AD5-9F5E-26964E65C3DA}" type="parTrans" cxnId="{DD59DC68-D681-4162-807C-065235B5757A}">
      <dgm:prSet/>
      <dgm:spPr/>
      <dgm:t>
        <a:bodyPr/>
        <a:lstStyle/>
        <a:p>
          <a:endParaRPr lang="en-US"/>
        </a:p>
      </dgm:t>
    </dgm:pt>
    <dgm:pt modelId="{FF7EE570-02B9-4596-8FF2-749A26543BC8}" type="sibTrans" cxnId="{DD59DC68-D681-4162-807C-065235B5757A}">
      <dgm:prSet/>
      <dgm:spPr/>
      <dgm:t>
        <a:bodyPr/>
        <a:lstStyle/>
        <a:p>
          <a:endParaRPr lang="en-US"/>
        </a:p>
      </dgm:t>
    </dgm:pt>
    <dgm:pt modelId="{32AED67B-24EC-4DBB-A782-AF2C1B098851}">
      <dgm:prSet/>
      <dgm:spPr/>
      <dgm:t>
        <a:bodyPr/>
        <a:lstStyle/>
        <a:p>
          <a:r>
            <a:rPr lang="en-GB"/>
            <a:t>ID:2618385</a:t>
          </a:r>
          <a:endParaRPr lang="en-US"/>
        </a:p>
      </dgm:t>
    </dgm:pt>
    <dgm:pt modelId="{C6A2C158-817D-41AA-8738-14D38A6DE321}" type="parTrans" cxnId="{41DBE1F7-4F66-4E5B-AE5A-EFCEFA3A347D}">
      <dgm:prSet/>
      <dgm:spPr/>
      <dgm:t>
        <a:bodyPr/>
        <a:lstStyle/>
        <a:p>
          <a:endParaRPr lang="en-US"/>
        </a:p>
      </dgm:t>
    </dgm:pt>
    <dgm:pt modelId="{472ED6F2-2295-40F2-B47C-C303E16482F6}" type="sibTrans" cxnId="{41DBE1F7-4F66-4E5B-AE5A-EFCEFA3A347D}">
      <dgm:prSet/>
      <dgm:spPr/>
      <dgm:t>
        <a:bodyPr/>
        <a:lstStyle/>
        <a:p>
          <a:endParaRPr lang="en-US"/>
        </a:p>
      </dgm:t>
    </dgm:pt>
    <dgm:pt modelId="{8CBEF50F-8E75-496D-84B1-69A3038A9882}">
      <dgm:prSet/>
      <dgm:spPr/>
      <dgm:t>
        <a:bodyPr/>
        <a:lstStyle/>
        <a:p>
          <a:r>
            <a:rPr lang="en-GB" dirty="0"/>
            <a:t>Moodle name: Digital skills and Research Methods </a:t>
          </a:r>
          <a:endParaRPr lang="en-US" dirty="0"/>
        </a:p>
      </dgm:t>
    </dgm:pt>
    <dgm:pt modelId="{EC883BF2-9D77-4083-9A1F-0E969AADCD43}" type="parTrans" cxnId="{551F6FD9-9883-4859-A31E-0436112A3BF2}">
      <dgm:prSet/>
      <dgm:spPr/>
      <dgm:t>
        <a:bodyPr/>
        <a:lstStyle/>
        <a:p>
          <a:endParaRPr lang="en-US"/>
        </a:p>
      </dgm:t>
    </dgm:pt>
    <dgm:pt modelId="{4CA5784A-8ECE-49A2-B9AC-1EDC051C0BA6}" type="sibTrans" cxnId="{551F6FD9-9883-4859-A31E-0436112A3BF2}">
      <dgm:prSet/>
      <dgm:spPr/>
      <dgm:t>
        <a:bodyPr/>
        <a:lstStyle/>
        <a:p>
          <a:endParaRPr lang="en-US"/>
        </a:p>
      </dgm:t>
    </dgm:pt>
    <dgm:pt modelId="{11485E36-2E69-4830-81D5-EEC3DC87C34F}">
      <dgm:prSet/>
      <dgm:spPr/>
      <dgm:t>
        <a:bodyPr/>
        <a:lstStyle/>
        <a:p>
          <a:r>
            <a:rPr lang="en-GB"/>
            <a:t>Moodel code : (LCHS4007_BIRM)</a:t>
          </a:r>
          <a:endParaRPr lang="en-US"/>
        </a:p>
      </dgm:t>
    </dgm:pt>
    <dgm:pt modelId="{9B698CB5-9D2D-422C-9349-BDFEF5FEEECE}" type="parTrans" cxnId="{1B87721D-0BB2-42C8-9D6E-A5DAE7B61CA6}">
      <dgm:prSet/>
      <dgm:spPr/>
      <dgm:t>
        <a:bodyPr/>
        <a:lstStyle/>
        <a:p>
          <a:endParaRPr lang="en-US"/>
        </a:p>
      </dgm:t>
    </dgm:pt>
    <dgm:pt modelId="{37227614-8C79-49E5-B7D1-33D6BF9F3E4B}" type="sibTrans" cxnId="{1B87721D-0BB2-42C8-9D6E-A5DAE7B61CA6}">
      <dgm:prSet/>
      <dgm:spPr/>
      <dgm:t>
        <a:bodyPr/>
        <a:lstStyle/>
        <a:p>
          <a:endParaRPr lang="en-US"/>
        </a:p>
      </dgm:t>
    </dgm:pt>
    <dgm:pt modelId="{81821A65-7083-4E53-A49B-048D2452C0C3}">
      <dgm:prSet/>
      <dgm:spPr/>
      <dgm:t>
        <a:bodyPr/>
        <a:lstStyle/>
        <a:p>
          <a:r>
            <a:rPr lang="en-GB" dirty="0"/>
            <a:t>LECTURES NAME : Reza Taghizadeh </a:t>
          </a:r>
          <a:endParaRPr lang="en-US" dirty="0"/>
        </a:p>
      </dgm:t>
    </dgm:pt>
    <dgm:pt modelId="{B49055DA-995D-4EDA-A3B7-D1DEEEC7ECA1}" type="parTrans" cxnId="{AB5012D9-E40F-447D-82BA-C1B9D56C8C7D}">
      <dgm:prSet/>
      <dgm:spPr/>
      <dgm:t>
        <a:bodyPr/>
        <a:lstStyle/>
        <a:p>
          <a:endParaRPr lang="en-US"/>
        </a:p>
      </dgm:t>
    </dgm:pt>
    <dgm:pt modelId="{87DFC422-9F76-435B-B630-8AFB54267E9F}" type="sibTrans" cxnId="{AB5012D9-E40F-447D-82BA-C1B9D56C8C7D}">
      <dgm:prSet/>
      <dgm:spPr/>
      <dgm:t>
        <a:bodyPr/>
        <a:lstStyle/>
        <a:p>
          <a:endParaRPr lang="en-US"/>
        </a:p>
      </dgm:t>
    </dgm:pt>
    <dgm:pt modelId="{AC20A966-AAE1-4ADF-967E-661186B8002B}" type="pres">
      <dgm:prSet presAssocID="{1D13A93F-7898-4058-812D-6A2ED584FAFB}" presName="root" presStyleCnt="0">
        <dgm:presLayoutVars>
          <dgm:dir/>
          <dgm:resizeHandles val="exact"/>
        </dgm:presLayoutVars>
      </dgm:prSet>
      <dgm:spPr/>
    </dgm:pt>
    <dgm:pt modelId="{2624A8BD-DED9-496F-8A1F-50578724B1F0}" type="pres">
      <dgm:prSet presAssocID="{B980345E-DD8F-4A67-90F7-99CC5DD14788}" presName="compNode" presStyleCnt="0"/>
      <dgm:spPr/>
    </dgm:pt>
    <dgm:pt modelId="{B158853F-E5E8-447A-82A1-85F2DD43E6BF}" type="pres">
      <dgm:prSet presAssocID="{B980345E-DD8F-4A67-90F7-99CC5DD14788}" presName="bgRect" presStyleLbl="bgShp" presStyleIdx="0" presStyleCnt="5"/>
      <dgm:spPr/>
    </dgm:pt>
    <dgm:pt modelId="{67467966-0386-4F4E-A20A-CC5526EA4595}" type="pres">
      <dgm:prSet presAssocID="{B980345E-DD8F-4A67-90F7-99CC5DD1478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2BBBAE7A-A4C3-41F6-BC9C-B4B1EFBC6FD6}" type="pres">
      <dgm:prSet presAssocID="{B980345E-DD8F-4A67-90F7-99CC5DD14788}" presName="spaceRect" presStyleCnt="0"/>
      <dgm:spPr/>
    </dgm:pt>
    <dgm:pt modelId="{57879E12-CF30-4232-ACFB-B90D59F17EE8}" type="pres">
      <dgm:prSet presAssocID="{B980345E-DD8F-4A67-90F7-99CC5DD14788}" presName="parTx" presStyleLbl="revTx" presStyleIdx="0" presStyleCnt="5">
        <dgm:presLayoutVars>
          <dgm:chMax val="0"/>
          <dgm:chPref val="0"/>
        </dgm:presLayoutVars>
      </dgm:prSet>
      <dgm:spPr/>
    </dgm:pt>
    <dgm:pt modelId="{D8711A48-6DF4-4BF5-BFA5-DF23405D3A18}" type="pres">
      <dgm:prSet presAssocID="{FF7EE570-02B9-4596-8FF2-749A26543BC8}" presName="sibTrans" presStyleCnt="0"/>
      <dgm:spPr/>
    </dgm:pt>
    <dgm:pt modelId="{CF34FA2D-90D6-4DBD-8BDD-9DD27BBD90F9}" type="pres">
      <dgm:prSet presAssocID="{32AED67B-24EC-4DBB-A782-AF2C1B098851}" presName="compNode" presStyleCnt="0"/>
      <dgm:spPr/>
    </dgm:pt>
    <dgm:pt modelId="{59C11C9C-1074-4D2E-A62B-A2A8E2E1995E}" type="pres">
      <dgm:prSet presAssocID="{32AED67B-24EC-4DBB-A782-AF2C1B098851}" presName="bgRect" presStyleLbl="bgShp" presStyleIdx="1" presStyleCnt="5"/>
      <dgm:spPr/>
    </dgm:pt>
    <dgm:pt modelId="{CAEBED28-D6E5-41C5-8688-736F959E1C22}" type="pres">
      <dgm:prSet presAssocID="{32AED67B-24EC-4DBB-A782-AF2C1B09885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BB835597-0E5C-4DEC-AFD4-2271DD119459}" type="pres">
      <dgm:prSet presAssocID="{32AED67B-24EC-4DBB-A782-AF2C1B098851}" presName="spaceRect" presStyleCnt="0"/>
      <dgm:spPr/>
    </dgm:pt>
    <dgm:pt modelId="{B1FEDF83-3F8E-430D-B35C-96B2F5925B46}" type="pres">
      <dgm:prSet presAssocID="{32AED67B-24EC-4DBB-A782-AF2C1B098851}" presName="parTx" presStyleLbl="revTx" presStyleIdx="1" presStyleCnt="5">
        <dgm:presLayoutVars>
          <dgm:chMax val="0"/>
          <dgm:chPref val="0"/>
        </dgm:presLayoutVars>
      </dgm:prSet>
      <dgm:spPr/>
    </dgm:pt>
    <dgm:pt modelId="{95D4A19D-979B-4EF9-927E-ED59B37EFCDC}" type="pres">
      <dgm:prSet presAssocID="{472ED6F2-2295-40F2-B47C-C303E16482F6}" presName="sibTrans" presStyleCnt="0"/>
      <dgm:spPr/>
    </dgm:pt>
    <dgm:pt modelId="{E9A5AF24-D100-4B8B-B617-56387CCF9C97}" type="pres">
      <dgm:prSet presAssocID="{8CBEF50F-8E75-496D-84B1-69A3038A9882}" presName="compNode" presStyleCnt="0"/>
      <dgm:spPr/>
    </dgm:pt>
    <dgm:pt modelId="{0699E7AB-EECF-4CFD-A9B1-9306278D0C26}" type="pres">
      <dgm:prSet presAssocID="{8CBEF50F-8E75-496D-84B1-69A3038A9882}" presName="bgRect" presStyleLbl="bgShp" presStyleIdx="2" presStyleCnt="5"/>
      <dgm:spPr/>
    </dgm:pt>
    <dgm:pt modelId="{3A665B00-4413-48E5-AE76-A34C7E7C416D}" type="pres">
      <dgm:prSet presAssocID="{8CBEF50F-8E75-496D-84B1-69A3038A988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mera"/>
        </a:ext>
      </dgm:extLst>
    </dgm:pt>
    <dgm:pt modelId="{E8DB9E4D-7AE0-4D26-99FC-8F525EADF834}" type="pres">
      <dgm:prSet presAssocID="{8CBEF50F-8E75-496D-84B1-69A3038A9882}" presName="spaceRect" presStyleCnt="0"/>
      <dgm:spPr/>
    </dgm:pt>
    <dgm:pt modelId="{7C003A2B-FAF4-4C72-A580-A24AF8A197E7}" type="pres">
      <dgm:prSet presAssocID="{8CBEF50F-8E75-496D-84B1-69A3038A9882}" presName="parTx" presStyleLbl="revTx" presStyleIdx="2" presStyleCnt="5">
        <dgm:presLayoutVars>
          <dgm:chMax val="0"/>
          <dgm:chPref val="0"/>
        </dgm:presLayoutVars>
      </dgm:prSet>
      <dgm:spPr/>
    </dgm:pt>
    <dgm:pt modelId="{772CC213-4510-4672-A52F-00D51C16E867}" type="pres">
      <dgm:prSet presAssocID="{4CA5784A-8ECE-49A2-B9AC-1EDC051C0BA6}" presName="sibTrans" presStyleCnt="0"/>
      <dgm:spPr/>
    </dgm:pt>
    <dgm:pt modelId="{AE886294-21B4-409F-8313-21140FCFFC8F}" type="pres">
      <dgm:prSet presAssocID="{11485E36-2E69-4830-81D5-EEC3DC87C34F}" presName="compNode" presStyleCnt="0"/>
      <dgm:spPr/>
    </dgm:pt>
    <dgm:pt modelId="{5D695ACE-88C3-4306-B4DE-E636F2A952D5}" type="pres">
      <dgm:prSet presAssocID="{11485E36-2E69-4830-81D5-EEC3DC87C34F}" presName="bgRect" presStyleLbl="bgShp" presStyleIdx="3" presStyleCnt="5"/>
      <dgm:spPr/>
    </dgm:pt>
    <dgm:pt modelId="{ABF85334-9F40-4C51-9FA9-6283C33B0191}" type="pres">
      <dgm:prSet presAssocID="{11485E36-2E69-4830-81D5-EEC3DC87C34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998787B8-BFA2-4F16-82A1-E56CB8A4758C}" type="pres">
      <dgm:prSet presAssocID="{11485E36-2E69-4830-81D5-EEC3DC87C34F}" presName="spaceRect" presStyleCnt="0"/>
      <dgm:spPr/>
    </dgm:pt>
    <dgm:pt modelId="{590148C8-D9E6-4279-8129-6BDF8465EC85}" type="pres">
      <dgm:prSet presAssocID="{11485E36-2E69-4830-81D5-EEC3DC87C34F}" presName="parTx" presStyleLbl="revTx" presStyleIdx="3" presStyleCnt="5">
        <dgm:presLayoutVars>
          <dgm:chMax val="0"/>
          <dgm:chPref val="0"/>
        </dgm:presLayoutVars>
      </dgm:prSet>
      <dgm:spPr/>
    </dgm:pt>
    <dgm:pt modelId="{706D3983-E213-4F25-BA2A-FC58657D4196}" type="pres">
      <dgm:prSet presAssocID="{37227614-8C79-49E5-B7D1-33D6BF9F3E4B}" presName="sibTrans" presStyleCnt="0"/>
      <dgm:spPr/>
    </dgm:pt>
    <dgm:pt modelId="{DDBF64B8-3D78-4DC4-9E69-9FA91010E9CF}" type="pres">
      <dgm:prSet presAssocID="{81821A65-7083-4E53-A49B-048D2452C0C3}" presName="compNode" presStyleCnt="0"/>
      <dgm:spPr/>
    </dgm:pt>
    <dgm:pt modelId="{EC6C61C8-C252-4138-B1B9-84013FEF7C23}" type="pres">
      <dgm:prSet presAssocID="{81821A65-7083-4E53-A49B-048D2452C0C3}" presName="bgRect" presStyleLbl="bgShp" presStyleIdx="4" presStyleCnt="5"/>
      <dgm:spPr/>
    </dgm:pt>
    <dgm:pt modelId="{9F0BEC92-DE99-495E-8585-22A3256E1484}" type="pres">
      <dgm:prSet presAssocID="{81821A65-7083-4E53-A49B-048D2452C0C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90E18E31-3D73-4256-8E11-ECDE2A4424B0}" type="pres">
      <dgm:prSet presAssocID="{81821A65-7083-4E53-A49B-048D2452C0C3}" presName="spaceRect" presStyleCnt="0"/>
      <dgm:spPr/>
    </dgm:pt>
    <dgm:pt modelId="{1FA71C40-C3B5-4964-94B4-747B22E55B49}" type="pres">
      <dgm:prSet presAssocID="{81821A65-7083-4E53-A49B-048D2452C0C3}" presName="parTx" presStyleLbl="revTx" presStyleIdx="4" presStyleCnt="5">
        <dgm:presLayoutVars>
          <dgm:chMax val="0"/>
          <dgm:chPref val="0"/>
        </dgm:presLayoutVars>
      </dgm:prSet>
      <dgm:spPr/>
    </dgm:pt>
  </dgm:ptLst>
  <dgm:cxnLst>
    <dgm:cxn modelId="{52D33A04-61CD-47C9-A9C8-84D32681F40B}" type="presOf" srcId="{11485E36-2E69-4830-81D5-EEC3DC87C34F}" destId="{590148C8-D9E6-4279-8129-6BDF8465EC85}" srcOrd="0" destOrd="0" presId="urn:microsoft.com/office/officeart/2018/2/layout/IconVerticalSolidList"/>
    <dgm:cxn modelId="{1A9B401D-80C4-44F2-A5F7-242648127D57}" type="presOf" srcId="{81821A65-7083-4E53-A49B-048D2452C0C3}" destId="{1FA71C40-C3B5-4964-94B4-747B22E55B49}" srcOrd="0" destOrd="0" presId="urn:microsoft.com/office/officeart/2018/2/layout/IconVerticalSolidList"/>
    <dgm:cxn modelId="{1B87721D-0BB2-42C8-9D6E-A5DAE7B61CA6}" srcId="{1D13A93F-7898-4058-812D-6A2ED584FAFB}" destId="{11485E36-2E69-4830-81D5-EEC3DC87C34F}" srcOrd="3" destOrd="0" parTransId="{9B698CB5-9D2D-422C-9349-BDFEF5FEEECE}" sibTransId="{37227614-8C79-49E5-B7D1-33D6BF9F3E4B}"/>
    <dgm:cxn modelId="{88847430-A988-4CDE-B992-40153C2E4F30}" type="presOf" srcId="{1D13A93F-7898-4058-812D-6A2ED584FAFB}" destId="{AC20A966-AAE1-4ADF-967E-661186B8002B}" srcOrd="0" destOrd="0" presId="urn:microsoft.com/office/officeart/2018/2/layout/IconVerticalSolidList"/>
    <dgm:cxn modelId="{FC80963A-C0CB-477D-A723-319B670D8453}" type="presOf" srcId="{B980345E-DD8F-4A67-90F7-99CC5DD14788}" destId="{57879E12-CF30-4232-ACFB-B90D59F17EE8}" srcOrd="0" destOrd="0" presId="urn:microsoft.com/office/officeart/2018/2/layout/IconVerticalSolidList"/>
    <dgm:cxn modelId="{DD59DC68-D681-4162-807C-065235B5757A}" srcId="{1D13A93F-7898-4058-812D-6A2ED584FAFB}" destId="{B980345E-DD8F-4A67-90F7-99CC5DD14788}" srcOrd="0" destOrd="0" parTransId="{122ED183-9674-4AD5-9F5E-26964E65C3DA}" sibTransId="{FF7EE570-02B9-4596-8FF2-749A26543BC8}"/>
    <dgm:cxn modelId="{39CAFCC2-B3DA-4722-9A1E-EEDAAA7B7AEC}" type="presOf" srcId="{8CBEF50F-8E75-496D-84B1-69A3038A9882}" destId="{7C003A2B-FAF4-4C72-A580-A24AF8A197E7}" srcOrd="0" destOrd="0" presId="urn:microsoft.com/office/officeart/2018/2/layout/IconVerticalSolidList"/>
    <dgm:cxn modelId="{AB5012D9-E40F-447D-82BA-C1B9D56C8C7D}" srcId="{1D13A93F-7898-4058-812D-6A2ED584FAFB}" destId="{81821A65-7083-4E53-A49B-048D2452C0C3}" srcOrd="4" destOrd="0" parTransId="{B49055DA-995D-4EDA-A3B7-D1DEEEC7ECA1}" sibTransId="{87DFC422-9F76-435B-B630-8AFB54267E9F}"/>
    <dgm:cxn modelId="{551F6FD9-9883-4859-A31E-0436112A3BF2}" srcId="{1D13A93F-7898-4058-812D-6A2ED584FAFB}" destId="{8CBEF50F-8E75-496D-84B1-69A3038A9882}" srcOrd="2" destOrd="0" parTransId="{EC883BF2-9D77-4083-9A1F-0E969AADCD43}" sibTransId="{4CA5784A-8ECE-49A2-B9AC-1EDC051C0BA6}"/>
    <dgm:cxn modelId="{267DFDE0-A332-41A3-B2FF-386B4D3C3B78}" type="presOf" srcId="{32AED67B-24EC-4DBB-A782-AF2C1B098851}" destId="{B1FEDF83-3F8E-430D-B35C-96B2F5925B46}" srcOrd="0" destOrd="0" presId="urn:microsoft.com/office/officeart/2018/2/layout/IconVerticalSolidList"/>
    <dgm:cxn modelId="{41DBE1F7-4F66-4E5B-AE5A-EFCEFA3A347D}" srcId="{1D13A93F-7898-4058-812D-6A2ED584FAFB}" destId="{32AED67B-24EC-4DBB-A782-AF2C1B098851}" srcOrd="1" destOrd="0" parTransId="{C6A2C158-817D-41AA-8738-14D38A6DE321}" sibTransId="{472ED6F2-2295-40F2-B47C-C303E16482F6}"/>
    <dgm:cxn modelId="{A59CBEB1-50D1-44A5-9DBB-11922E64925A}" type="presParOf" srcId="{AC20A966-AAE1-4ADF-967E-661186B8002B}" destId="{2624A8BD-DED9-496F-8A1F-50578724B1F0}" srcOrd="0" destOrd="0" presId="urn:microsoft.com/office/officeart/2018/2/layout/IconVerticalSolidList"/>
    <dgm:cxn modelId="{DAD8825A-C31A-4823-AC8A-CF5E412131FF}" type="presParOf" srcId="{2624A8BD-DED9-496F-8A1F-50578724B1F0}" destId="{B158853F-E5E8-447A-82A1-85F2DD43E6BF}" srcOrd="0" destOrd="0" presId="urn:microsoft.com/office/officeart/2018/2/layout/IconVerticalSolidList"/>
    <dgm:cxn modelId="{CD985C5B-8642-4570-9C5A-A967DD7DA57D}" type="presParOf" srcId="{2624A8BD-DED9-496F-8A1F-50578724B1F0}" destId="{67467966-0386-4F4E-A20A-CC5526EA4595}" srcOrd="1" destOrd="0" presId="urn:microsoft.com/office/officeart/2018/2/layout/IconVerticalSolidList"/>
    <dgm:cxn modelId="{45F2219C-FAA6-4AD6-A3B1-3485F0C4315D}" type="presParOf" srcId="{2624A8BD-DED9-496F-8A1F-50578724B1F0}" destId="{2BBBAE7A-A4C3-41F6-BC9C-B4B1EFBC6FD6}" srcOrd="2" destOrd="0" presId="urn:microsoft.com/office/officeart/2018/2/layout/IconVerticalSolidList"/>
    <dgm:cxn modelId="{AB2AF446-1351-431C-818D-E858B0F43F34}" type="presParOf" srcId="{2624A8BD-DED9-496F-8A1F-50578724B1F0}" destId="{57879E12-CF30-4232-ACFB-B90D59F17EE8}" srcOrd="3" destOrd="0" presId="urn:microsoft.com/office/officeart/2018/2/layout/IconVerticalSolidList"/>
    <dgm:cxn modelId="{53423A4F-41C1-46A7-8DA8-218E10C6018A}" type="presParOf" srcId="{AC20A966-AAE1-4ADF-967E-661186B8002B}" destId="{D8711A48-6DF4-4BF5-BFA5-DF23405D3A18}" srcOrd="1" destOrd="0" presId="urn:microsoft.com/office/officeart/2018/2/layout/IconVerticalSolidList"/>
    <dgm:cxn modelId="{C08CFA7D-6B26-45BD-AE85-2D63A9CE90A8}" type="presParOf" srcId="{AC20A966-AAE1-4ADF-967E-661186B8002B}" destId="{CF34FA2D-90D6-4DBD-8BDD-9DD27BBD90F9}" srcOrd="2" destOrd="0" presId="urn:microsoft.com/office/officeart/2018/2/layout/IconVerticalSolidList"/>
    <dgm:cxn modelId="{7F468A0F-062F-43A0-9B1B-5A1D9D9F0747}" type="presParOf" srcId="{CF34FA2D-90D6-4DBD-8BDD-9DD27BBD90F9}" destId="{59C11C9C-1074-4D2E-A62B-A2A8E2E1995E}" srcOrd="0" destOrd="0" presId="urn:microsoft.com/office/officeart/2018/2/layout/IconVerticalSolidList"/>
    <dgm:cxn modelId="{4D806125-673A-4D51-B6C5-864E27F4B715}" type="presParOf" srcId="{CF34FA2D-90D6-4DBD-8BDD-9DD27BBD90F9}" destId="{CAEBED28-D6E5-41C5-8688-736F959E1C22}" srcOrd="1" destOrd="0" presId="urn:microsoft.com/office/officeart/2018/2/layout/IconVerticalSolidList"/>
    <dgm:cxn modelId="{64734FC1-46A5-4BED-AF40-3E026645AF5F}" type="presParOf" srcId="{CF34FA2D-90D6-4DBD-8BDD-9DD27BBD90F9}" destId="{BB835597-0E5C-4DEC-AFD4-2271DD119459}" srcOrd="2" destOrd="0" presId="urn:microsoft.com/office/officeart/2018/2/layout/IconVerticalSolidList"/>
    <dgm:cxn modelId="{9C89DFC2-3ACF-4670-8774-9EE4BD3AADD0}" type="presParOf" srcId="{CF34FA2D-90D6-4DBD-8BDD-9DD27BBD90F9}" destId="{B1FEDF83-3F8E-430D-B35C-96B2F5925B46}" srcOrd="3" destOrd="0" presId="urn:microsoft.com/office/officeart/2018/2/layout/IconVerticalSolidList"/>
    <dgm:cxn modelId="{0476CC30-DAE4-46F5-9EB6-26AE472EE9CA}" type="presParOf" srcId="{AC20A966-AAE1-4ADF-967E-661186B8002B}" destId="{95D4A19D-979B-4EF9-927E-ED59B37EFCDC}" srcOrd="3" destOrd="0" presId="urn:microsoft.com/office/officeart/2018/2/layout/IconVerticalSolidList"/>
    <dgm:cxn modelId="{773E4E03-3E57-454D-9A8A-C0E73B0616F7}" type="presParOf" srcId="{AC20A966-AAE1-4ADF-967E-661186B8002B}" destId="{E9A5AF24-D100-4B8B-B617-56387CCF9C97}" srcOrd="4" destOrd="0" presId="urn:microsoft.com/office/officeart/2018/2/layout/IconVerticalSolidList"/>
    <dgm:cxn modelId="{37BF5AF2-F0EE-4534-906F-D9C02E5A5E80}" type="presParOf" srcId="{E9A5AF24-D100-4B8B-B617-56387CCF9C97}" destId="{0699E7AB-EECF-4CFD-A9B1-9306278D0C26}" srcOrd="0" destOrd="0" presId="urn:microsoft.com/office/officeart/2018/2/layout/IconVerticalSolidList"/>
    <dgm:cxn modelId="{62657DC2-2EB7-4E9E-AEA6-37A772B48B76}" type="presParOf" srcId="{E9A5AF24-D100-4B8B-B617-56387CCF9C97}" destId="{3A665B00-4413-48E5-AE76-A34C7E7C416D}" srcOrd="1" destOrd="0" presId="urn:microsoft.com/office/officeart/2018/2/layout/IconVerticalSolidList"/>
    <dgm:cxn modelId="{AD769243-C177-4A00-82C8-DC0067F6B91F}" type="presParOf" srcId="{E9A5AF24-D100-4B8B-B617-56387CCF9C97}" destId="{E8DB9E4D-7AE0-4D26-99FC-8F525EADF834}" srcOrd="2" destOrd="0" presId="urn:microsoft.com/office/officeart/2018/2/layout/IconVerticalSolidList"/>
    <dgm:cxn modelId="{4144F697-428E-4AAB-B462-6944A350902D}" type="presParOf" srcId="{E9A5AF24-D100-4B8B-B617-56387CCF9C97}" destId="{7C003A2B-FAF4-4C72-A580-A24AF8A197E7}" srcOrd="3" destOrd="0" presId="urn:microsoft.com/office/officeart/2018/2/layout/IconVerticalSolidList"/>
    <dgm:cxn modelId="{DBE4BA5D-B36F-464C-9609-6BCD4BD4A7FC}" type="presParOf" srcId="{AC20A966-AAE1-4ADF-967E-661186B8002B}" destId="{772CC213-4510-4672-A52F-00D51C16E867}" srcOrd="5" destOrd="0" presId="urn:microsoft.com/office/officeart/2018/2/layout/IconVerticalSolidList"/>
    <dgm:cxn modelId="{976A0325-BB17-4E95-B521-88881D8CD18E}" type="presParOf" srcId="{AC20A966-AAE1-4ADF-967E-661186B8002B}" destId="{AE886294-21B4-409F-8313-21140FCFFC8F}" srcOrd="6" destOrd="0" presId="urn:microsoft.com/office/officeart/2018/2/layout/IconVerticalSolidList"/>
    <dgm:cxn modelId="{732AD26F-8D7A-467C-89ED-6D22347A853A}" type="presParOf" srcId="{AE886294-21B4-409F-8313-21140FCFFC8F}" destId="{5D695ACE-88C3-4306-B4DE-E636F2A952D5}" srcOrd="0" destOrd="0" presId="urn:microsoft.com/office/officeart/2018/2/layout/IconVerticalSolidList"/>
    <dgm:cxn modelId="{EA7908F8-FC86-43C4-A9DC-9C6CDC1C4555}" type="presParOf" srcId="{AE886294-21B4-409F-8313-21140FCFFC8F}" destId="{ABF85334-9F40-4C51-9FA9-6283C33B0191}" srcOrd="1" destOrd="0" presId="urn:microsoft.com/office/officeart/2018/2/layout/IconVerticalSolidList"/>
    <dgm:cxn modelId="{C9E0E8AC-4CDE-4BBC-BA31-C9668B005BC3}" type="presParOf" srcId="{AE886294-21B4-409F-8313-21140FCFFC8F}" destId="{998787B8-BFA2-4F16-82A1-E56CB8A4758C}" srcOrd="2" destOrd="0" presId="urn:microsoft.com/office/officeart/2018/2/layout/IconVerticalSolidList"/>
    <dgm:cxn modelId="{3ACB045A-50A6-4FF6-8547-A43A52FD0734}" type="presParOf" srcId="{AE886294-21B4-409F-8313-21140FCFFC8F}" destId="{590148C8-D9E6-4279-8129-6BDF8465EC85}" srcOrd="3" destOrd="0" presId="urn:microsoft.com/office/officeart/2018/2/layout/IconVerticalSolidList"/>
    <dgm:cxn modelId="{11899016-0028-462A-81FB-F375B80B56E1}" type="presParOf" srcId="{AC20A966-AAE1-4ADF-967E-661186B8002B}" destId="{706D3983-E213-4F25-BA2A-FC58657D4196}" srcOrd="7" destOrd="0" presId="urn:microsoft.com/office/officeart/2018/2/layout/IconVerticalSolidList"/>
    <dgm:cxn modelId="{DFDB3D36-5710-4704-85B8-B411287A0E61}" type="presParOf" srcId="{AC20A966-AAE1-4ADF-967E-661186B8002B}" destId="{DDBF64B8-3D78-4DC4-9E69-9FA91010E9CF}" srcOrd="8" destOrd="0" presId="urn:microsoft.com/office/officeart/2018/2/layout/IconVerticalSolidList"/>
    <dgm:cxn modelId="{2ABD3E68-FCAB-4D8C-A98E-DA7ECCCB1AEC}" type="presParOf" srcId="{DDBF64B8-3D78-4DC4-9E69-9FA91010E9CF}" destId="{EC6C61C8-C252-4138-B1B9-84013FEF7C23}" srcOrd="0" destOrd="0" presId="urn:microsoft.com/office/officeart/2018/2/layout/IconVerticalSolidList"/>
    <dgm:cxn modelId="{FDA7CBD3-F298-461B-82C7-3A1211752A17}" type="presParOf" srcId="{DDBF64B8-3D78-4DC4-9E69-9FA91010E9CF}" destId="{9F0BEC92-DE99-495E-8585-22A3256E1484}" srcOrd="1" destOrd="0" presId="urn:microsoft.com/office/officeart/2018/2/layout/IconVerticalSolidList"/>
    <dgm:cxn modelId="{C5ABA5DF-7338-4074-B1EF-D82D425FF52C}" type="presParOf" srcId="{DDBF64B8-3D78-4DC4-9E69-9FA91010E9CF}" destId="{90E18E31-3D73-4256-8E11-ECDE2A4424B0}" srcOrd="2" destOrd="0" presId="urn:microsoft.com/office/officeart/2018/2/layout/IconVerticalSolidList"/>
    <dgm:cxn modelId="{E33C3F8B-96A9-49C7-A6EF-8C2BFBEFF3DA}" type="presParOf" srcId="{DDBF64B8-3D78-4DC4-9E69-9FA91010E9CF}" destId="{1FA71C40-C3B5-4964-94B4-747B22E55B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8853F-E5E8-447A-82A1-85F2DD43E6BF}">
      <dsp:nvSpPr>
        <dsp:cNvPr id="0" name=""/>
        <dsp:cNvSpPr/>
      </dsp:nvSpPr>
      <dsp:spPr>
        <a:xfrm>
          <a:off x="0" y="3543"/>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467966-0386-4F4E-A20A-CC5526EA4595}">
      <dsp:nvSpPr>
        <dsp:cNvPr id="0" name=""/>
        <dsp:cNvSpPr/>
      </dsp:nvSpPr>
      <dsp:spPr>
        <a:xfrm>
          <a:off x="228339" y="173383"/>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879E12-CF30-4232-ACFB-B90D59F17EE8}">
      <dsp:nvSpPr>
        <dsp:cNvPr id="0" name=""/>
        <dsp:cNvSpPr/>
      </dsp:nvSpPr>
      <dsp:spPr>
        <a:xfrm>
          <a:off x="871842" y="3543"/>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dirty="0"/>
            <a:t>Name : Umair </a:t>
          </a:r>
          <a:r>
            <a:rPr lang="en-GB" sz="1900" kern="1200" dirty="0" err="1"/>
            <a:t>Shoukat</a:t>
          </a:r>
          <a:r>
            <a:rPr lang="en-GB" sz="1900" kern="1200" dirty="0"/>
            <a:t> </a:t>
          </a:r>
          <a:endParaRPr lang="en-US" sz="1900" kern="1200" dirty="0"/>
        </a:p>
      </dsp:txBody>
      <dsp:txXfrm>
        <a:off x="871842" y="3543"/>
        <a:ext cx="9671189" cy="754842"/>
      </dsp:txXfrm>
    </dsp:sp>
    <dsp:sp modelId="{59C11C9C-1074-4D2E-A62B-A2A8E2E1995E}">
      <dsp:nvSpPr>
        <dsp:cNvPr id="0" name=""/>
        <dsp:cNvSpPr/>
      </dsp:nvSpPr>
      <dsp:spPr>
        <a:xfrm>
          <a:off x="0" y="947096"/>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BED28-D6E5-41C5-8688-736F959E1C22}">
      <dsp:nvSpPr>
        <dsp:cNvPr id="0" name=""/>
        <dsp:cNvSpPr/>
      </dsp:nvSpPr>
      <dsp:spPr>
        <a:xfrm>
          <a:off x="228339" y="1116936"/>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EDF83-3F8E-430D-B35C-96B2F5925B46}">
      <dsp:nvSpPr>
        <dsp:cNvPr id="0" name=""/>
        <dsp:cNvSpPr/>
      </dsp:nvSpPr>
      <dsp:spPr>
        <a:xfrm>
          <a:off x="871842" y="947096"/>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a:t>ID:2618385</a:t>
          </a:r>
          <a:endParaRPr lang="en-US" sz="1900" kern="1200"/>
        </a:p>
      </dsp:txBody>
      <dsp:txXfrm>
        <a:off x="871842" y="947096"/>
        <a:ext cx="9671189" cy="754842"/>
      </dsp:txXfrm>
    </dsp:sp>
    <dsp:sp modelId="{0699E7AB-EECF-4CFD-A9B1-9306278D0C26}">
      <dsp:nvSpPr>
        <dsp:cNvPr id="0" name=""/>
        <dsp:cNvSpPr/>
      </dsp:nvSpPr>
      <dsp:spPr>
        <a:xfrm>
          <a:off x="0" y="1890649"/>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65B00-4413-48E5-AE76-A34C7E7C416D}">
      <dsp:nvSpPr>
        <dsp:cNvPr id="0" name=""/>
        <dsp:cNvSpPr/>
      </dsp:nvSpPr>
      <dsp:spPr>
        <a:xfrm>
          <a:off x="228339" y="2060488"/>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003A2B-FAF4-4C72-A580-A24AF8A197E7}">
      <dsp:nvSpPr>
        <dsp:cNvPr id="0" name=""/>
        <dsp:cNvSpPr/>
      </dsp:nvSpPr>
      <dsp:spPr>
        <a:xfrm>
          <a:off x="871842" y="1890649"/>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dirty="0"/>
            <a:t>Moodle name: Digital skills and Research Methods </a:t>
          </a:r>
          <a:endParaRPr lang="en-US" sz="1900" kern="1200" dirty="0"/>
        </a:p>
      </dsp:txBody>
      <dsp:txXfrm>
        <a:off x="871842" y="1890649"/>
        <a:ext cx="9671189" cy="754842"/>
      </dsp:txXfrm>
    </dsp:sp>
    <dsp:sp modelId="{5D695ACE-88C3-4306-B4DE-E636F2A952D5}">
      <dsp:nvSpPr>
        <dsp:cNvPr id="0" name=""/>
        <dsp:cNvSpPr/>
      </dsp:nvSpPr>
      <dsp:spPr>
        <a:xfrm>
          <a:off x="0" y="2834202"/>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F85334-9F40-4C51-9FA9-6283C33B0191}">
      <dsp:nvSpPr>
        <dsp:cNvPr id="0" name=""/>
        <dsp:cNvSpPr/>
      </dsp:nvSpPr>
      <dsp:spPr>
        <a:xfrm>
          <a:off x="228339" y="3004041"/>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0148C8-D9E6-4279-8129-6BDF8465EC85}">
      <dsp:nvSpPr>
        <dsp:cNvPr id="0" name=""/>
        <dsp:cNvSpPr/>
      </dsp:nvSpPr>
      <dsp:spPr>
        <a:xfrm>
          <a:off x="871842" y="2834202"/>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a:t>Moodel code : (LCHS4007_BIRM)</a:t>
          </a:r>
          <a:endParaRPr lang="en-US" sz="1900" kern="1200"/>
        </a:p>
      </dsp:txBody>
      <dsp:txXfrm>
        <a:off x="871842" y="2834202"/>
        <a:ext cx="9671189" cy="754842"/>
      </dsp:txXfrm>
    </dsp:sp>
    <dsp:sp modelId="{EC6C61C8-C252-4138-B1B9-84013FEF7C23}">
      <dsp:nvSpPr>
        <dsp:cNvPr id="0" name=""/>
        <dsp:cNvSpPr/>
      </dsp:nvSpPr>
      <dsp:spPr>
        <a:xfrm>
          <a:off x="0" y="3777754"/>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0BEC92-DE99-495E-8585-22A3256E1484}">
      <dsp:nvSpPr>
        <dsp:cNvPr id="0" name=""/>
        <dsp:cNvSpPr/>
      </dsp:nvSpPr>
      <dsp:spPr>
        <a:xfrm>
          <a:off x="228339" y="3947594"/>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71C40-C3B5-4964-94B4-747B22E55B49}">
      <dsp:nvSpPr>
        <dsp:cNvPr id="0" name=""/>
        <dsp:cNvSpPr/>
      </dsp:nvSpPr>
      <dsp:spPr>
        <a:xfrm>
          <a:off x="871842" y="3777754"/>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dirty="0"/>
            <a:t>LECTURES NAME : Reza Taghizadeh </a:t>
          </a:r>
          <a:endParaRPr lang="en-US" sz="1900" kern="1200" dirty="0"/>
        </a:p>
      </dsp:txBody>
      <dsp:txXfrm>
        <a:off x="871842" y="3777754"/>
        <a:ext cx="9671189" cy="7548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1319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GB"/>
          </a:p>
        </p:txBody>
      </p:sp>
    </p:spTree>
    <p:extLst>
      <p:ext uri="{BB962C8B-B14F-4D97-AF65-F5344CB8AC3E}">
        <p14:creationId xmlns:p14="http://schemas.microsoft.com/office/powerpoint/2010/main" val="654253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In our presentation, we will discuss how we can use Microsoft Teams to enhance staff communication and daily updates at Ashford Community Care Service. Homes supported living and main office all have adults supported by Ashford. The issue with communication will be discussed, the advantages and disadvantages of Teams will be explored, and measures to implement Teams at Ashford will be discussed.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has five connected stages. We start by explaining the task of communication in the workplace and Ashford's current troubles. Secondly, we explain why we chose Microsoft Teams. Third, we demonstrate the efficiency gains that can be made with Teams. Fourthly, we consider advantages and disadvantages. Finally, we give an example of how it is possible to use this recommendation as a practical suggestion for the employees of Ashford.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Communication can get split up throughout the day as Ashford staff work both at various sites and in various groups. Failure to receive updates, duplicate messages, confusion about handovers and information flow, and lack of efficiency. One common communication area can enhance common understanding. Studies have indicated that electronic collaboration platforms can enhance information sharing among interprofessional health care teams in the real world.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Teams is a good option since it includes channels, chat, mentions, calls, meetings, and search in a single workspace. Staff can post regular updates and send messages to specific colleagues, and can access previous messages. Research in secure messaging also reveals fast communications between different types of roles, indicating Teams as a viable coordination tool for the overall business.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suggested working process would put an end to the loose, uncontrolled use of phone calls, email and personal messages, and introduce a singular Daily Updates channel instead. Staff post once, mention relevant staff members, reply within the same thread and escalate complex issues to a call. Structured communication applications indicate that with easier, clearer digital routes, the frustration factor can be reduced and exchanges are more successful.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Teams provides the same visibility and cross-location coordination as Chat, the ability to search context, and the ability to escalate from chat to call. But Ashford must deal with the issues of ‘notification overload’, digital confidence differences, issues of information governance, and the limits of formal care records. The successful use of digital communication tools in practice requires a careful matching of tools, to ensure they are suitable for staff's routines and care settings.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Ashford needs to pilot the introduction of Teams over a four-stage process. 1. Establish channels and communication rules. Secondly, conduct brief practical training for staff. Third, experiment with it for four weeks and with a group. Finally, get feedback and slowly grow. </a:t>
            </a:r>
            <a:r>
              <a:rPr lang="en-GB" sz="1200" kern="1200">
                <a:solidFill>
                  <a:schemeClr val="tx1"/>
                </a:solidFill>
                <a:effectLst/>
                <a:latin typeface="+mn-lt"/>
                <a:ea typeface="+mn-ea"/>
                <a:cs typeface="+mn-cs"/>
              </a:rPr>
              <a:t>Teams need to be supported in coordination and formal care documentation is kept safely in approved systems. </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five recent open-access research papers used in the presentation. Each source is used once in the main slides and the citation is placed directly within the relevant evidence sentence. The DOI links on this slide are active for checking the original papers.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973501962"/>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9202395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295591549"/>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945002112"/>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779629593"/>
      </p:ext>
    </p:extLst>
  </p:cSld>
  <p:clrMapOvr>
    <a:overrideClrMapping bg1="dk1" tx1="lt1" bg2="dk2" tx2="lt2" accent1="accent1" accent2="accent2" accent3="accent3" accent4="accent4" accent5="accent5" accent6="accent6" hlink="hlink" folHlink="folHlink"/>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84238741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6762636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39071715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36425835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1845711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304080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7328504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19206764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3146739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82965272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068560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dirty="0"/>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2453082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5119181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60676005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599445900"/>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269444852"/>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628324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23035380"/>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475391876"/>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381402125"/>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497588"/>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87829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MASTER">
    <p:bg>
      <p:bgPr>
        <a:solidFill>
          <a:srgbClr val="F7F8FB"/>
        </a:solidFill>
        <a:effectLst/>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201547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507247500"/>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1" r:id="rId17"/>
    <p:sldLayoutId id="2147483682" r:id="rId18"/>
    <p:sldLayoutId id="2147483683" r:id="rId19"/>
    <p:sldLayoutId id="2147483684" r:id="rId20"/>
    <p:sldLayoutId id="2147483685" r:id="rId21"/>
    <p:sldLayoutId id="2147483686" r:id="rId22"/>
    <p:sldLayoutId id="2147483687" r:id="rId23"/>
    <p:sldLayoutId id="2147483688" r:id="rId24"/>
    <p:sldLayoutId id="2147483689" r:id="rId25"/>
    <p:sldLayoutId id="2147483690" r:id="rId26"/>
    <p:sldLayoutId id="2147483691" r:id="rId27"/>
    <p:sldLayoutId id="2147483692" r:id="rId28"/>
  </p:sldLayoutIdLst>
  <p:hf sldNum="0"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8.xml"/><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openxmlformats.org/officeDocument/2006/relationships/hyperlink" Target="https://doi.org/10.2196/3905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2196/48583" TargetMode="External"/><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2196/19709" TargetMode="External"/><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2147/CIA.S503300" TargetMode="External"/><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openxmlformats.org/officeDocument/2006/relationships/hyperlink" Target="https://doi.org/10.2196/2550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2196/48583" TargetMode="External"/><Relationship Id="rId7" Type="http://schemas.openxmlformats.org/officeDocument/2006/relationships/hyperlink" Target="https://doi.org/10.2196/19709" TargetMode="External"/><Relationship Id="rId2" Type="http://schemas.openxmlformats.org/officeDocument/2006/relationships/notesSlide" Target="../notesSlides/notesSlide9.xml"/><Relationship Id="rId1" Type="http://schemas.openxmlformats.org/officeDocument/2006/relationships/slideLayout" Target="../slideLayouts/slideLayout28.xml"/><Relationship Id="rId6" Type="http://schemas.openxmlformats.org/officeDocument/2006/relationships/hyperlink" Target="https://doi.org/10.2147/CIA.S503300" TargetMode="External"/><Relationship Id="rId5" Type="http://schemas.openxmlformats.org/officeDocument/2006/relationships/hyperlink" Target="https://doi.org/10.2196/39051" TargetMode="External"/><Relationship Id="rId4" Type="http://schemas.openxmlformats.org/officeDocument/2006/relationships/hyperlink" Target="https://doi.org/10.2196/255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513A8540-48B5-5D8B-21DE-1630F0C33464}"/>
              </a:ext>
            </a:extLst>
          </p:cNvPr>
          <p:cNvGraphicFramePr/>
          <p:nvPr>
            <p:extLst>
              <p:ext uri="{D42A27DB-BD31-4B8C-83A1-F6EECF244321}">
                <p14:modId xmlns:p14="http://schemas.microsoft.com/office/powerpoint/2010/main" val="735181724"/>
              </p:ext>
            </p:extLst>
          </p:nvPr>
        </p:nvGraphicFramePr>
        <p:xfrm>
          <a:off x="822960" y="484094"/>
          <a:ext cx="10543032" cy="4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654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7324D"/>
        </a:solidFill>
        <a:effectLst/>
      </p:bgPr>
    </p:bg>
    <p:spTree>
      <p:nvGrpSpPr>
        <p:cNvPr id="1" name=""/>
        <p:cNvGrpSpPr/>
        <p:nvPr/>
      </p:nvGrpSpPr>
      <p:grpSpPr>
        <a:xfrm>
          <a:off x="0" y="0"/>
          <a:ext cx="0" cy="0"/>
          <a:chOff x="0" y="0"/>
          <a:chExt cx="0" cy="0"/>
        </a:xfrm>
      </p:grpSpPr>
      <p:pic>
        <p:nvPicPr>
          <p:cNvPr id="2" name="Image 0" descr="/mnt/data/indoor_office_clinic_meeting_scene._overall_a_bri.png"/>
          <p:cNvPicPr>
            <a:picLocks noChangeAspect="1"/>
          </p:cNvPicPr>
          <p:nvPr/>
        </p:nvPicPr>
        <p:blipFill>
          <a:blip r:embed="rId3"/>
          <a:srcRect l="24925" r="24925"/>
          <a:stretch/>
        </p:blipFill>
        <p:spPr>
          <a:xfrm>
            <a:off x="6080760" y="0"/>
            <a:ext cx="6110935" cy="6858000"/>
          </a:xfrm>
          <a:prstGeom prst="rect">
            <a:avLst/>
          </a:prstGeom>
        </p:spPr>
      </p:pic>
      <p:sp>
        <p:nvSpPr>
          <p:cNvPr id="3" name="Shape 0"/>
          <p:cNvSpPr/>
          <p:nvPr/>
        </p:nvSpPr>
        <p:spPr>
          <a:xfrm>
            <a:off x="6080760" y="0"/>
            <a:ext cx="6110935" cy="6858000"/>
          </a:xfrm>
          <a:prstGeom prst="rect">
            <a:avLst/>
          </a:prstGeom>
          <a:solidFill>
            <a:srgbClr val="17324D">
              <a:alpha val="42000"/>
            </a:srgbClr>
          </a:solidFill>
          <a:ln w="12700">
            <a:solidFill>
              <a:srgbClr val="17324D">
                <a:alpha val="0"/>
              </a:srgbClr>
            </a:solidFill>
            <a:prstDash val="solid"/>
          </a:ln>
        </p:spPr>
        <p:txBody>
          <a:bodyPr/>
          <a:lstStyle/>
          <a:p>
            <a:endParaRPr lang="en-US"/>
          </a:p>
        </p:txBody>
      </p:sp>
      <p:sp>
        <p:nvSpPr>
          <p:cNvPr id="4" name="Shape 1"/>
          <p:cNvSpPr/>
          <p:nvPr/>
        </p:nvSpPr>
        <p:spPr>
          <a:xfrm>
            <a:off x="0" y="0"/>
            <a:ext cx="6949440" cy="6858000"/>
          </a:xfrm>
          <a:prstGeom prst="rect">
            <a:avLst/>
          </a:prstGeom>
          <a:solidFill>
            <a:srgbClr val="17324D"/>
          </a:solidFill>
          <a:ln w="12700">
            <a:solidFill>
              <a:srgbClr val="17324D"/>
            </a:solidFill>
            <a:prstDash val="solid"/>
          </a:ln>
        </p:spPr>
        <p:txBody>
          <a:bodyPr/>
          <a:lstStyle/>
          <a:p>
            <a:endParaRPr lang="en-US"/>
          </a:p>
        </p:txBody>
      </p:sp>
      <p:sp>
        <p:nvSpPr>
          <p:cNvPr id="5" name="Shape 2"/>
          <p:cNvSpPr/>
          <p:nvPr/>
        </p:nvSpPr>
        <p:spPr>
          <a:xfrm>
            <a:off x="530352" y="621792"/>
            <a:ext cx="109728" cy="3977640"/>
          </a:xfrm>
          <a:prstGeom prst="rect">
            <a:avLst/>
          </a:prstGeom>
          <a:solidFill>
            <a:srgbClr val="2D8C8C"/>
          </a:solidFill>
          <a:ln w="12700">
            <a:solidFill>
              <a:srgbClr val="2D8C8C"/>
            </a:solidFill>
            <a:prstDash val="solid"/>
          </a:ln>
        </p:spPr>
        <p:txBody>
          <a:bodyPr/>
          <a:lstStyle/>
          <a:p>
            <a:endParaRPr lang="en-US"/>
          </a:p>
        </p:txBody>
      </p:sp>
      <p:pic>
        <p:nvPicPr>
          <p:cNvPr id="6" name="Image 1" descr="/mnt/data/brief_extract/word/media/image1.png"/>
          <p:cNvPicPr>
            <a:picLocks noChangeAspect="1"/>
          </p:cNvPicPr>
          <p:nvPr/>
        </p:nvPicPr>
        <p:blipFill>
          <a:blip r:embed="rId4"/>
          <a:stretch>
            <a:fillRect/>
          </a:stretch>
        </p:blipFill>
        <p:spPr>
          <a:xfrm>
            <a:off x="1092708" y="512064"/>
            <a:ext cx="1783080" cy="713232"/>
          </a:xfrm>
          <a:prstGeom prst="rect">
            <a:avLst/>
          </a:prstGeom>
        </p:spPr>
      </p:pic>
      <p:sp>
        <p:nvSpPr>
          <p:cNvPr id="7" name="Shape 3"/>
          <p:cNvSpPr/>
          <p:nvPr/>
        </p:nvSpPr>
        <p:spPr>
          <a:xfrm>
            <a:off x="1005840" y="1481328"/>
            <a:ext cx="804672" cy="804672"/>
          </a:xfrm>
          <a:prstGeom prst="roundRect">
            <a:avLst>
              <a:gd name="adj" fmla="val 9091"/>
            </a:avLst>
          </a:prstGeom>
          <a:solidFill>
            <a:srgbClr val="7B83EB"/>
          </a:solidFill>
          <a:ln w="12700">
            <a:solidFill>
              <a:srgbClr val="7B83EB"/>
            </a:solidFill>
            <a:prstDash val="solid"/>
          </a:ln>
        </p:spPr>
        <p:txBody>
          <a:bodyPr/>
          <a:lstStyle/>
          <a:p>
            <a:endParaRPr lang="en-US"/>
          </a:p>
        </p:txBody>
      </p:sp>
      <p:sp>
        <p:nvSpPr>
          <p:cNvPr id="8" name="Shape 4"/>
          <p:cNvSpPr/>
          <p:nvPr/>
        </p:nvSpPr>
        <p:spPr>
          <a:xfrm>
            <a:off x="768096" y="1627632"/>
            <a:ext cx="640080" cy="640080"/>
          </a:xfrm>
          <a:prstGeom prst="roundRect">
            <a:avLst>
              <a:gd name="adj" fmla="val 8571"/>
            </a:avLst>
          </a:prstGeom>
          <a:solidFill>
            <a:srgbClr val="6264A7"/>
          </a:solidFill>
          <a:ln w="12700">
            <a:solidFill>
              <a:srgbClr val="6264A7"/>
            </a:solidFill>
            <a:prstDash val="solid"/>
          </a:ln>
        </p:spPr>
        <p:txBody>
          <a:bodyPr/>
          <a:lstStyle/>
          <a:p>
            <a:endParaRPr lang="en-US"/>
          </a:p>
        </p:txBody>
      </p:sp>
      <p:sp>
        <p:nvSpPr>
          <p:cNvPr id="9" name="Text 5"/>
          <p:cNvSpPr/>
          <p:nvPr/>
        </p:nvSpPr>
        <p:spPr>
          <a:xfrm>
            <a:off x="877824" y="1673352"/>
            <a:ext cx="384048" cy="3200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T</a:t>
            </a:r>
            <a:endParaRPr lang="en-US" sz="2000" dirty="0"/>
          </a:p>
        </p:txBody>
      </p:sp>
      <p:sp>
        <p:nvSpPr>
          <p:cNvPr id="10" name="Shape 6"/>
          <p:cNvSpPr/>
          <p:nvPr/>
        </p:nvSpPr>
        <p:spPr>
          <a:xfrm>
            <a:off x="1636776" y="1444752"/>
            <a:ext cx="237744" cy="237744"/>
          </a:xfrm>
          <a:prstGeom prst="ellipse">
            <a:avLst/>
          </a:prstGeom>
          <a:solidFill>
            <a:srgbClr val="A6AAF5"/>
          </a:solidFill>
          <a:ln w="12700">
            <a:solidFill>
              <a:srgbClr val="A6AAF5"/>
            </a:solidFill>
            <a:prstDash val="solid"/>
          </a:ln>
        </p:spPr>
        <p:txBody>
          <a:bodyPr/>
          <a:lstStyle/>
          <a:p>
            <a:endParaRPr lang="en-US"/>
          </a:p>
        </p:txBody>
      </p:sp>
      <p:sp>
        <p:nvSpPr>
          <p:cNvPr id="11" name="Shape 7"/>
          <p:cNvSpPr/>
          <p:nvPr/>
        </p:nvSpPr>
        <p:spPr>
          <a:xfrm>
            <a:off x="1783080" y="1700784"/>
            <a:ext cx="210312" cy="210312"/>
          </a:xfrm>
          <a:prstGeom prst="ellipse">
            <a:avLst/>
          </a:prstGeom>
          <a:solidFill>
            <a:srgbClr val="8A91EA"/>
          </a:solidFill>
          <a:ln w="12700">
            <a:solidFill>
              <a:srgbClr val="8A91EA"/>
            </a:solidFill>
            <a:prstDash val="solid"/>
          </a:ln>
        </p:spPr>
        <p:txBody>
          <a:bodyPr/>
          <a:lstStyle/>
          <a:p>
            <a:endParaRPr lang="en-US"/>
          </a:p>
        </p:txBody>
      </p:sp>
      <p:sp>
        <p:nvSpPr>
          <p:cNvPr id="12" name="Text 8"/>
          <p:cNvSpPr/>
          <p:nvPr/>
        </p:nvSpPr>
        <p:spPr>
          <a:xfrm>
            <a:off x="786384" y="2331720"/>
            <a:ext cx="4800600" cy="1234440"/>
          </a:xfrm>
          <a:prstGeom prst="rect">
            <a:avLst/>
          </a:prstGeom>
          <a:noFill/>
          <a:ln/>
        </p:spPr>
        <p:txBody>
          <a:bodyPr wrap="square" lIns="0" tIns="0" rIns="0" bIns="0" rtlCol="0" anchor="ctr">
            <a:normAutofit lnSpcReduction="10000"/>
          </a:bodyPr>
          <a:lstStyle/>
          <a:p>
            <a:pPr marL="0" indent="0">
              <a:buNone/>
            </a:pPr>
            <a:r>
              <a:rPr lang="en-US" sz="2800" b="1" dirty="0">
                <a:solidFill>
                  <a:srgbClr val="FFFFFF"/>
                </a:solidFill>
                <a:latin typeface="Times New Roman" pitchFamily="34" charset="0"/>
                <a:ea typeface="Times New Roman" pitchFamily="34" charset="-122"/>
                <a:cs typeface="Times New Roman" pitchFamily="34" charset="-120"/>
              </a:rPr>
              <a:t>Improving Staff Communication</a:t>
            </a:r>
            <a:endParaRPr lang="en-US" sz="2800" dirty="0"/>
          </a:p>
          <a:p>
            <a:pPr marL="0" indent="0">
              <a:buNone/>
            </a:pPr>
            <a:r>
              <a:rPr lang="en-US" sz="2800" b="1" dirty="0">
                <a:solidFill>
                  <a:srgbClr val="FFFFFF"/>
                </a:solidFill>
                <a:latin typeface="Times New Roman" pitchFamily="34" charset="0"/>
                <a:ea typeface="Times New Roman" pitchFamily="34" charset="-122"/>
                <a:cs typeface="Times New Roman" pitchFamily="34" charset="-120"/>
              </a:rPr>
              <a:t>and Daily Updates</a:t>
            </a:r>
            <a:endParaRPr lang="en-US" sz="2800" dirty="0"/>
          </a:p>
        </p:txBody>
      </p:sp>
      <p:sp>
        <p:nvSpPr>
          <p:cNvPr id="13" name="Text 9"/>
          <p:cNvSpPr/>
          <p:nvPr/>
        </p:nvSpPr>
        <p:spPr>
          <a:xfrm>
            <a:off x="786384" y="3712464"/>
            <a:ext cx="4617720" cy="566928"/>
          </a:xfrm>
          <a:prstGeom prst="rect">
            <a:avLst/>
          </a:prstGeom>
          <a:noFill/>
          <a:ln/>
        </p:spPr>
        <p:txBody>
          <a:bodyPr wrap="square" lIns="0" tIns="0" rIns="0" bIns="0" rtlCol="0" anchor="ctr">
            <a:normAutofit/>
          </a:bodyPr>
          <a:lstStyle/>
          <a:p>
            <a:pPr marL="0" indent="0">
              <a:buNone/>
            </a:pPr>
            <a:r>
              <a:rPr lang="en-US" sz="1650" dirty="0">
                <a:solidFill>
                  <a:srgbClr val="DCE7F0"/>
                </a:solidFill>
                <a:latin typeface="Times New Roman" pitchFamily="34" charset="0"/>
                <a:ea typeface="Times New Roman" pitchFamily="34" charset="-122"/>
                <a:cs typeface="Times New Roman" pitchFamily="34" charset="-120"/>
              </a:rPr>
              <a:t>Ashford Community Care Service using Microsoft Teams</a:t>
            </a:r>
            <a:endParaRPr lang="en-US" sz="1650" dirty="0"/>
          </a:p>
        </p:txBody>
      </p:sp>
      <p:sp>
        <p:nvSpPr>
          <p:cNvPr id="14" name="Shape 10"/>
          <p:cNvSpPr/>
          <p:nvPr/>
        </p:nvSpPr>
        <p:spPr>
          <a:xfrm>
            <a:off x="786384" y="4507992"/>
            <a:ext cx="2487168" cy="292608"/>
          </a:xfrm>
          <a:prstGeom prst="roundRect">
            <a:avLst>
              <a:gd name="adj" fmla="val 25000"/>
            </a:avLst>
          </a:prstGeom>
          <a:solidFill>
            <a:srgbClr val="DFF2F1"/>
          </a:solidFill>
          <a:ln w="12700">
            <a:solidFill>
              <a:srgbClr val="DFF2F1"/>
            </a:solidFill>
            <a:prstDash val="solid"/>
          </a:ln>
        </p:spPr>
        <p:txBody>
          <a:bodyPr/>
          <a:lstStyle/>
          <a:p>
            <a:endParaRPr lang="en-US"/>
          </a:p>
        </p:txBody>
      </p:sp>
      <p:sp>
        <p:nvSpPr>
          <p:cNvPr id="15" name="Text 11"/>
          <p:cNvSpPr/>
          <p:nvPr/>
        </p:nvSpPr>
        <p:spPr>
          <a:xfrm>
            <a:off x="859536" y="4558284"/>
            <a:ext cx="2340864" cy="155448"/>
          </a:xfrm>
          <a:prstGeom prst="rect">
            <a:avLst/>
          </a:prstGeom>
          <a:noFill/>
          <a:ln/>
        </p:spPr>
        <p:txBody>
          <a:bodyPr wrap="square" lIns="0" tIns="0" rIns="0" bIns="0" rtlCol="0" anchor="ctr">
            <a:normAutofit fontScale="92500"/>
          </a:bodyPr>
          <a:lstStyle/>
          <a:p>
            <a:pPr marL="0" indent="0" algn="ctr">
              <a:buNone/>
            </a:pPr>
            <a:r>
              <a:rPr lang="en-US" sz="1050" b="1" dirty="0">
                <a:solidFill>
                  <a:srgbClr val="17324D"/>
                </a:solidFill>
                <a:latin typeface="Times New Roman" pitchFamily="34" charset="0"/>
                <a:ea typeface="Times New Roman" pitchFamily="34" charset="-122"/>
                <a:cs typeface="Times New Roman" pitchFamily="34" charset="-120"/>
              </a:rPr>
              <a:t>GROUP PRESENTATION • 5 MINUTES</a:t>
            </a:r>
            <a:endParaRPr lang="en-US" sz="1050" dirty="0"/>
          </a:p>
        </p:txBody>
      </p:sp>
      <p:sp>
        <p:nvSpPr>
          <p:cNvPr id="16" name="Text 12"/>
          <p:cNvSpPr/>
          <p:nvPr/>
        </p:nvSpPr>
        <p:spPr>
          <a:xfrm>
            <a:off x="786384" y="5029200"/>
            <a:ext cx="4754880" cy="1005840"/>
          </a:xfrm>
          <a:prstGeom prst="rect">
            <a:avLst/>
          </a:prstGeom>
          <a:noFill/>
          <a:ln/>
        </p:spPr>
        <p:txBody>
          <a:bodyPr wrap="square" lIns="254" tIns="254" rIns="254" bIns="254" rtlCol="0" anchor="ctr">
            <a:normAutofit/>
          </a:bodyPr>
          <a:lstStyle/>
          <a:p>
            <a:pPr marL="0" indent="0">
              <a:buNone/>
            </a:pPr>
            <a:r>
              <a:rPr lang="en-US" sz="1350" dirty="0">
                <a:solidFill>
                  <a:srgbClr val="E9EEF3"/>
                </a:solidFill>
                <a:latin typeface="Times New Roman" pitchFamily="34" charset="0"/>
                <a:ea typeface="Times New Roman" pitchFamily="34" charset="-122"/>
                <a:cs typeface="Times New Roman" pitchFamily="34" charset="-120"/>
              </a:rPr>
              <a:t>Module: LCHS4007 – Digital Skills and Research Methods</a:t>
            </a:r>
            <a:endParaRPr lang="en-US" sz="1350" dirty="0"/>
          </a:p>
          <a:p>
            <a:pPr marL="0" indent="0">
              <a:buNone/>
            </a:pPr>
            <a:r>
              <a:rPr lang="en-US" sz="1350" dirty="0">
                <a:solidFill>
                  <a:srgbClr val="E9EEF3"/>
                </a:solidFill>
                <a:latin typeface="Times New Roman" pitchFamily="34" charset="0"/>
                <a:ea typeface="Times New Roman" pitchFamily="34" charset="-122"/>
                <a:cs typeface="Times New Roman" pitchFamily="34" charset="-120"/>
              </a:rPr>
              <a:t>Lecturer: Hajra Mustasim</a:t>
            </a:r>
            <a:endParaRPr lang="en-US" sz="1350" dirty="0"/>
          </a:p>
          <a:p>
            <a:pPr marL="0" indent="0">
              <a:buNone/>
            </a:pPr>
            <a:r>
              <a:rPr lang="en-US" sz="1350" dirty="0">
                <a:solidFill>
                  <a:srgbClr val="E9EEF3"/>
                </a:solidFill>
                <a:latin typeface="Times New Roman" pitchFamily="34" charset="0"/>
                <a:ea typeface="Times New Roman" pitchFamily="34" charset="-122"/>
                <a:cs typeface="Times New Roman" pitchFamily="34" charset="-120"/>
              </a:rPr>
              <a:t>Group member(s): [Name / Student ID]</a:t>
            </a:r>
            <a:endParaRPr lang="en-US" sz="1350" dirty="0"/>
          </a:p>
        </p:txBody>
      </p:sp>
      <p:sp>
        <p:nvSpPr>
          <p:cNvPr id="17" name="Text 13"/>
          <p:cNvSpPr/>
          <p:nvPr/>
        </p:nvSpPr>
        <p:spPr>
          <a:xfrm>
            <a:off x="7315200" y="6053328"/>
            <a:ext cx="4251960" cy="329184"/>
          </a:xfrm>
          <a:prstGeom prst="rect">
            <a:avLst/>
          </a:prstGeom>
          <a:noFill/>
          <a:ln/>
        </p:spPr>
        <p:txBody>
          <a:bodyPr wrap="square" lIns="0" tIns="0" rIns="0" bIns="0" rtlCol="0" anchor="ctr"/>
          <a:lstStyle/>
          <a:p>
            <a:pPr marL="0" indent="0" algn="r">
              <a:buNone/>
            </a:pPr>
            <a:r>
              <a:rPr lang="en-US" sz="1200" b="1" dirty="0">
                <a:solidFill>
                  <a:srgbClr val="FFFFFF"/>
                </a:solidFill>
                <a:latin typeface="Times New Roman" pitchFamily="34" charset="0"/>
                <a:ea typeface="Times New Roman" pitchFamily="34" charset="-122"/>
                <a:cs typeface="Times New Roman" pitchFamily="34" charset="-120"/>
              </a:rPr>
              <a:t>Case study: Ashford Community Care Service</a:t>
            </a:r>
            <a:endParaRPr lang="en-US" sz="1200" dirty="0"/>
          </a:p>
        </p:txBody>
      </p:sp>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CONTENTS</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Presentation roadmap</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Shape 3"/>
          <p:cNvSpPr/>
          <p:nvPr/>
        </p:nvSpPr>
        <p:spPr>
          <a:xfrm>
            <a:off x="658368" y="1536192"/>
            <a:ext cx="10844784" cy="758952"/>
          </a:xfrm>
          <a:prstGeom prst="roundRect">
            <a:avLst>
              <a:gd name="adj" fmla="val 7229"/>
            </a:avLst>
          </a:prstGeom>
          <a:solidFill>
            <a:srgbClr val="FFFFFF"/>
          </a:solidFill>
          <a:ln w="12700">
            <a:solidFill>
              <a:srgbClr val="FFFFFF"/>
            </a:solidFill>
            <a:prstDash val="solid"/>
          </a:ln>
          <a:effectLst>
            <a:outerShdw blurRad="19050" dist="8890" dir="2700000" algn="bl" rotWithShape="0">
              <a:srgbClr val="000000">
                <a:alpha val="14000"/>
              </a:srgbClr>
            </a:outerShdw>
          </a:effectLst>
        </p:spPr>
        <p:txBody>
          <a:bodyPr/>
          <a:lstStyle/>
          <a:p>
            <a:endParaRPr lang="en-US"/>
          </a:p>
        </p:txBody>
      </p:sp>
      <p:sp>
        <p:nvSpPr>
          <p:cNvPr id="6" name="Shape 4"/>
          <p:cNvSpPr/>
          <p:nvPr/>
        </p:nvSpPr>
        <p:spPr>
          <a:xfrm>
            <a:off x="886968" y="1682496"/>
            <a:ext cx="438912" cy="438912"/>
          </a:xfrm>
          <a:prstGeom prst="ellipse">
            <a:avLst/>
          </a:prstGeom>
          <a:solidFill>
            <a:srgbClr val="6264A7"/>
          </a:solidFill>
          <a:ln w="12700">
            <a:solidFill>
              <a:srgbClr val="6264A7"/>
            </a:solidFill>
            <a:prstDash val="solid"/>
          </a:ln>
        </p:spPr>
        <p:txBody>
          <a:bodyPr/>
          <a:lstStyle/>
          <a:p>
            <a:endParaRPr lang="en-US"/>
          </a:p>
        </p:txBody>
      </p:sp>
      <p:sp>
        <p:nvSpPr>
          <p:cNvPr id="7" name="Text 5"/>
          <p:cNvSpPr/>
          <p:nvPr/>
        </p:nvSpPr>
        <p:spPr>
          <a:xfrm>
            <a:off x="932688" y="1783080"/>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01</a:t>
            </a:r>
            <a:endParaRPr lang="en-US" sz="1050" dirty="0"/>
          </a:p>
        </p:txBody>
      </p:sp>
      <p:sp>
        <p:nvSpPr>
          <p:cNvPr id="8" name="Text 6"/>
          <p:cNvSpPr/>
          <p:nvPr/>
        </p:nvSpPr>
        <p:spPr>
          <a:xfrm>
            <a:off x="1536192" y="1691640"/>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Workplace task</a:t>
            </a:r>
            <a:endParaRPr lang="en-US" sz="1700" dirty="0"/>
          </a:p>
        </p:txBody>
      </p:sp>
      <p:sp>
        <p:nvSpPr>
          <p:cNvPr id="9" name="Text 7"/>
          <p:cNvSpPr/>
          <p:nvPr/>
        </p:nvSpPr>
        <p:spPr>
          <a:xfrm>
            <a:off x="3401568" y="1700784"/>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What staff communication and daily updates involve</a:t>
            </a:r>
            <a:endParaRPr lang="en-US" sz="1350" dirty="0"/>
          </a:p>
        </p:txBody>
      </p:sp>
      <p:sp>
        <p:nvSpPr>
          <p:cNvPr id="10" name="Shape 8"/>
          <p:cNvSpPr/>
          <p:nvPr/>
        </p:nvSpPr>
        <p:spPr>
          <a:xfrm>
            <a:off x="658368" y="2414016"/>
            <a:ext cx="10844784" cy="758952"/>
          </a:xfrm>
          <a:prstGeom prst="roundRect">
            <a:avLst>
              <a:gd name="adj" fmla="val 7229"/>
            </a:avLst>
          </a:prstGeom>
          <a:solidFill>
            <a:srgbClr val="F1F3F7"/>
          </a:solidFill>
          <a:ln w="12700">
            <a:solidFill>
              <a:srgbClr val="F1F3F7"/>
            </a:solidFill>
            <a:prstDash val="solid"/>
          </a:ln>
          <a:effectLst>
            <a:outerShdw blurRad="241935000" dist="112903000" algn="bl" rotWithShape="0">
              <a:srgbClr val="000000">
                <a:alpha val="0"/>
              </a:srgbClr>
            </a:outerShdw>
          </a:effectLst>
        </p:spPr>
        <p:txBody>
          <a:bodyPr/>
          <a:lstStyle/>
          <a:p>
            <a:endParaRPr lang="en-US"/>
          </a:p>
        </p:txBody>
      </p:sp>
      <p:sp>
        <p:nvSpPr>
          <p:cNvPr id="11" name="Shape 9"/>
          <p:cNvSpPr/>
          <p:nvPr/>
        </p:nvSpPr>
        <p:spPr>
          <a:xfrm>
            <a:off x="886968" y="2560320"/>
            <a:ext cx="438912" cy="438912"/>
          </a:xfrm>
          <a:prstGeom prst="ellipse">
            <a:avLst/>
          </a:prstGeom>
          <a:solidFill>
            <a:srgbClr val="6264A7"/>
          </a:solidFill>
          <a:ln w="12700">
            <a:solidFill>
              <a:srgbClr val="6264A7"/>
            </a:solidFill>
            <a:prstDash val="solid"/>
          </a:ln>
        </p:spPr>
        <p:txBody>
          <a:bodyPr/>
          <a:lstStyle/>
          <a:p>
            <a:endParaRPr lang="en-US"/>
          </a:p>
        </p:txBody>
      </p:sp>
      <p:sp>
        <p:nvSpPr>
          <p:cNvPr id="12" name="Text 10"/>
          <p:cNvSpPr/>
          <p:nvPr/>
        </p:nvSpPr>
        <p:spPr>
          <a:xfrm>
            <a:off x="932688" y="2660904"/>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02</a:t>
            </a:r>
            <a:endParaRPr lang="en-US" sz="1050" dirty="0"/>
          </a:p>
        </p:txBody>
      </p:sp>
      <p:sp>
        <p:nvSpPr>
          <p:cNvPr id="13" name="Text 11"/>
          <p:cNvSpPr/>
          <p:nvPr/>
        </p:nvSpPr>
        <p:spPr>
          <a:xfrm>
            <a:off x="1536192" y="2569464"/>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Tool choice</a:t>
            </a:r>
            <a:endParaRPr lang="en-US" sz="1700" dirty="0"/>
          </a:p>
        </p:txBody>
      </p:sp>
      <p:sp>
        <p:nvSpPr>
          <p:cNvPr id="14" name="Text 12"/>
          <p:cNvSpPr/>
          <p:nvPr/>
        </p:nvSpPr>
        <p:spPr>
          <a:xfrm>
            <a:off x="3401568" y="2578608"/>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Why Microsoft Teams fits the task</a:t>
            </a:r>
            <a:endParaRPr lang="en-US" sz="1350" dirty="0"/>
          </a:p>
        </p:txBody>
      </p:sp>
      <p:sp>
        <p:nvSpPr>
          <p:cNvPr id="15" name="Shape 13"/>
          <p:cNvSpPr/>
          <p:nvPr/>
        </p:nvSpPr>
        <p:spPr>
          <a:xfrm>
            <a:off x="658368" y="3291840"/>
            <a:ext cx="10844784" cy="758952"/>
          </a:xfrm>
          <a:prstGeom prst="roundRect">
            <a:avLst>
              <a:gd name="adj" fmla="val 7229"/>
            </a:avLst>
          </a:prstGeom>
          <a:solidFill>
            <a:srgbClr val="FFFFFF"/>
          </a:solidFill>
          <a:ln w="12700">
            <a:solidFill>
              <a:srgbClr val="FFFFFF"/>
            </a:solidFill>
            <a:prstDash val="solid"/>
          </a:ln>
          <a:effectLst>
            <a:outerShdw algn="bl" rotWithShape="0">
              <a:srgbClr val="000000">
                <a:alpha val="0"/>
              </a:srgbClr>
            </a:outerShdw>
          </a:effectLst>
        </p:spPr>
        <p:txBody>
          <a:bodyPr/>
          <a:lstStyle/>
          <a:p>
            <a:endParaRPr lang="en-US"/>
          </a:p>
        </p:txBody>
      </p:sp>
      <p:sp>
        <p:nvSpPr>
          <p:cNvPr id="16" name="Shape 14"/>
          <p:cNvSpPr/>
          <p:nvPr/>
        </p:nvSpPr>
        <p:spPr>
          <a:xfrm>
            <a:off x="886968" y="3438144"/>
            <a:ext cx="438912" cy="438912"/>
          </a:xfrm>
          <a:prstGeom prst="ellipse">
            <a:avLst/>
          </a:prstGeom>
          <a:solidFill>
            <a:srgbClr val="6264A7"/>
          </a:solidFill>
          <a:ln w="12700">
            <a:solidFill>
              <a:srgbClr val="6264A7"/>
            </a:solidFill>
            <a:prstDash val="solid"/>
          </a:ln>
        </p:spPr>
        <p:txBody>
          <a:bodyPr/>
          <a:lstStyle/>
          <a:p>
            <a:endParaRPr lang="en-US"/>
          </a:p>
        </p:txBody>
      </p:sp>
      <p:sp>
        <p:nvSpPr>
          <p:cNvPr id="17" name="Text 15"/>
          <p:cNvSpPr/>
          <p:nvPr/>
        </p:nvSpPr>
        <p:spPr>
          <a:xfrm>
            <a:off x="932688" y="3538728"/>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03</a:t>
            </a:r>
            <a:endParaRPr lang="en-US" sz="1050" dirty="0"/>
          </a:p>
        </p:txBody>
      </p:sp>
      <p:sp>
        <p:nvSpPr>
          <p:cNvPr id="18" name="Text 16"/>
          <p:cNvSpPr/>
          <p:nvPr/>
        </p:nvSpPr>
        <p:spPr>
          <a:xfrm>
            <a:off x="1536192" y="3447288"/>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Efficiency</a:t>
            </a:r>
            <a:endParaRPr lang="en-US" sz="1700" dirty="0"/>
          </a:p>
        </p:txBody>
      </p:sp>
      <p:sp>
        <p:nvSpPr>
          <p:cNvPr id="19" name="Text 17"/>
          <p:cNvSpPr/>
          <p:nvPr/>
        </p:nvSpPr>
        <p:spPr>
          <a:xfrm>
            <a:off x="3401568" y="3456432"/>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How the proposed workflow reduces fragmentation</a:t>
            </a:r>
            <a:endParaRPr lang="en-US" sz="1350" dirty="0"/>
          </a:p>
        </p:txBody>
      </p:sp>
      <p:sp>
        <p:nvSpPr>
          <p:cNvPr id="20" name="Shape 18"/>
          <p:cNvSpPr/>
          <p:nvPr/>
        </p:nvSpPr>
        <p:spPr>
          <a:xfrm>
            <a:off x="658368" y="4169664"/>
            <a:ext cx="10844784" cy="758952"/>
          </a:xfrm>
          <a:prstGeom prst="roundRect">
            <a:avLst>
              <a:gd name="adj" fmla="val 7229"/>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21" name="Shape 19"/>
          <p:cNvSpPr/>
          <p:nvPr/>
        </p:nvSpPr>
        <p:spPr>
          <a:xfrm>
            <a:off x="886968" y="4315968"/>
            <a:ext cx="438912" cy="438912"/>
          </a:xfrm>
          <a:prstGeom prst="ellipse">
            <a:avLst/>
          </a:prstGeom>
          <a:solidFill>
            <a:srgbClr val="6264A7"/>
          </a:solidFill>
          <a:ln w="12700">
            <a:solidFill>
              <a:srgbClr val="6264A7"/>
            </a:solidFill>
            <a:prstDash val="solid"/>
          </a:ln>
        </p:spPr>
        <p:txBody>
          <a:bodyPr/>
          <a:lstStyle/>
          <a:p>
            <a:endParaRPr lang="en-US"/>
          </a:p>
        </p:txBody>
      </p:sp>
      <p:sp>
        <p:nvSpPr>
          <p:cNvPr id="22" name="Text 20"/>
          <p:cNvSpPr/>
          <p:nvPr/>
        </p:nvSpPr>
        <p:spPr>
          <a:xfrm>
            <a:off x="932688" y="4416552"/>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04</a:t>
            </a:r>
            <a:endParaRPr lang="en-US" sz="1050" dirty="0"/>
          </a:p>
        </p:txBody>
      </p:sp>
      <p:sp>
        <p:nvSpPr>
          <p:cNvPr id="23" name="Text 21"/>
          <p:cNvSpPr/>
          <p:nvPr/>
        </p:nvSpPr>
        <p:spPr>
          <a:xfrm>
            <a:off x="1536192" y="4325112"/>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Evaluation</a:t>
            </a:r>
            <a:endParaRPr lang="en-US" sz="1700" dirty="0"/>
          </a:p>
        </p:txBody>
      </p:sp>
      <p:sp>
        <p:nvSpPr>
          <p:cNvPr id="24" name="Text 22"/>
          <p:cNvSpPr/>
          <p:nvPr/>
        </p:nvSpPr>
        <p:spPr>
          <a:xfrm>
            <a:off x="3401568" y="4334256"/>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Advantages, limitations and safeguards</a:t>
            </a:r>
            <a:endParaRPr lang="en-US" sz="1350" dirty="0"/>
          </a:p>
        </p:txBody>
      </p:sp>
      <p:sp>
        <p:nvSpPr>
          <p:cNvPr id="25" name="Shape 23"/>
          <p:cNvSpPr/>
          <p:nvPr/>
        </p:nvSpPr>
        <p:spPr>
          <a:xfrm>
            <a:off x="658368" y="5047488"/>
            <a:ext cx="10844784" cy="758952"/>
          </a:xfrm>
          <a:prstGeom prst="roundRect">
            <a:avLst>
              <a:gd name="adj" fmla="val 7229"/>
            </a:avLst>
          </a:prstGeom>
          <a:solidFill>
            <a:srgbClr val="FFFFFF"/>
          </a:solidFill>
          <a:ln w="12700">
            <a:solidFill>
              <a:srgbClr val="FFFFFF"/>
            </a:solidFill>
            <a:prstDash val="solid"/>
          </a:ln>
          <a:effectLst>
            <a:outerShdw algn="bl" rotWithShape="0">
              <a:srgbClr val="000000">
                <a:alpha val="0"/>
              </a:srgbClr>
            </a:outerShdw>
          </a:effectLst>
        </p:spPr>
        <p:txBody>
          <a:bodyPr/>
          <a:lstStyle/>
          <a:p>
            <a:endParaRPr lang="en-US"/>
          </a:p>
        </p:txBody>
      </p:sp>
      <p:sp>
        <p:nvSpPr>
          <p:cNvPr id="26" name="Shape 24"/>
          <p:cNvSpPr/>
          <p:nvPr/>
        </p:nvSpPr>
        <p:spPr>
          <a:xfrm>
            <a:off x="886968" y="5193792"/>
            <a:ext cx="438912" cy="438912"/>
          </a:xfrm>
          <a:prstGeom prst="ellipse">
            <a:avLst/>
          </a:prstGeom>
          <a:solidFill>
            <a:srgbClr val="2D8C8C"/>
          </a:solidFill>
          <a:ln w="12700">
            <a:solidFill>
              <a:srgbClr val="2D8C8C"/>
            </a:solidFill>
            <a:prstDash val="solid"/>
          </a:ln>
        </p:spPr>
        <p:txBody>
          <a:bodyPr/>
          <a:lstStyle/>
          <a:p>
            <a:endParaRPr lang="en-US"/>
          </a:p>
        </p:txBody>
      </p:sp>
      <p:sp>
        <p:nvSpPr>
          <p:cNvPr id="27" name="Text 25"/>
          <p:cNvSpPr/>
          <p:nvPr/>
        </p:nvSpPr>
        <p:spPr>
          <a:xfrm>
            <a:off x="932688" y="5294376"/>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05</a:t>
            </a:r>
            <a:endParaRPr lang="en-US" sz="1050" dirty="0"/>
          </a:p>
        </p:txBody>
      </p:sp>
      <p:sp>
        <p:nvSpPr>
          <p:cNvPr id="28" name="Text 26"/>
          <p:cNvSpPr/>
          <p:nvPr/>
        </p:nvSpPr>
        <p:spPr>
          <a:xfrm>
            <a:off x="1536192" y="5202936"/>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Recommendation</a:t>
            </a:r>
            <a:endParaRPr lang="en-US" sz="1700" dirty="0"/>
          </a:p>
        </p:txBody>
      </p:sp>
      <p:sp>
        <p:nvSpPr>
          <p:cNvPr id="29" name="Text 27"/>
          <p:cNvSpPr/>
          <p:nvPr/>
        </p:nvSpPr>
        <p:spPr>
          <a:xfrm>
            <a:off x="3401568" y="5212080"/>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A practical implementation plan for Ashford</a:t>
            </a:r>
            <a:endParaRPr lang="en-US" sz="1350" dirty="0"/>
          </a:p>
        </p:txBody>
      </p:sp>
      <p:sp>
        <p:nvSpPr>
          <p:cNvPr id="30" name="Text 28"/>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1"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CASE-STUDY NEED</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1. Workplace task: staff communication and daily updates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pic>
        <p:nvPicPr>
          <p:cNvPr id="5" name="Image 0" descr="/mnt/data/a_cozy_indoor_living_room_scene_with_soft_natural.png"/>
          <p:cNvPicPr>
            <a:picLocks noChangeAspect="1"/>
          </p:cNvPicPr>
          <p:nvPr/>
        </p:nvPicPr>
        <p:blipFill>
          <a:blip r:embed="rId3"/>
          <a:srcRect l="25392" r="25392"/>
          <a:stretch/>
        </p:blipFill>
        <p:spPr>
          <a:xfrm>
            <a:off x="7662672" y="1499616"/>
            <a:ext cx="3822192" cy="4370832"/>
          </a:xfrm>
          <a:prstGeom prst="rect">
            <a:avLst/>
          </a:prstGeom>
        </p:spPr>
      </p:pic>
      <p:sp>
        <p:nvSpPr>
          <p:cNvPr id="6" name="Shape 3"/>
          <p:cNvSpPr/>
          <p:nvPr/>
        </p:nvSpPr>
        <p:spPr>
          <a:xfrm>
            <a:off x="7662672" y="1499616"/>
            <a:ext cx="3822192" cy="4370832"/>
          </a:xfrm>
          <a:prstGeom prst="roundRect">
            <a:avLst>
              <a:gd name="adj" fmla="val 1196"/>
            </a:avLst>
          </a:prstGeom>
          <a:solidFill>
            <a:srgbClr val="FFFFFF">
              <a:alpha val="0"/>
            </a:srgbClr>
          </a:solidFill>
          <a:ln w="25400">
            <a:solidFill>
              <a:srgbClr val="FFFFFF"/>
            </a:solidFill>
            <a:prstDash val="solid"/>
          </a:ln>
          <a:effectLst>
            <a:outerShdw algn="bl" rotWithShape="0">
              <a:srgbClr val="000000">
                <a:alpha val="0"/>
              </a:srgbClr>
            </a:outerShdw>
          </a:effectLst>
        </p:spPr>
        <p:txBody>
          <a:bodyPr/>
          <a:lstStyle/>
          <a:p>
            <a:endParaRPr lang="en-US"/>
          </a:p>
        </p:txBody>
      </p:sp>
      <p:sp>
        <p:nvSpPr>
          <p:cNvPr id="7" name="Shape 4"/>
          <p:cNvSpPr/>
          <p:nvPr/>
        </p:nvSpPr>
        <p:spPr>
          <a:xfrm>
            <a:off x="658368" y="1490472"/>
            <a:ext cx="1508760" cy="292608"/>
          </a:xfrm>
          <a:prstGeom prst="roundRect">
            <a:avLst>
              <a:gd name="adj" fmla="val 25000"/>
            </a:avLst>
          </a:prstGeom>
          <a:solidFill>
            <a:srgbClr val="DFF2F1"/>
          </a:solidFill>
          <a:ln w="12700">
            <a:solidFill>
              <a:srgbClr val="DFF2F1"/>
            </a:solidFill>
            <a:prstDash val="solid"/>
          </a:ln>
        </p:spPr>
        <p:txBody>
          <a:bodyPr/>
          <a:lstStyle/>
          <a:p>
            <a:endParaRPr lang="en-US"/>
          </a:p>
        </p:txBody>
      </p:sp>
      <p:sp>
        <p:nvSpPr>
          <p:cNvPr id="8" name="Text 5"/>
          <p:cNvSpPr/>
          <p:nvPr/>
        </p:nvSpPr>
        <p:spPr>
          <a:xfrm>
            <a:off x="731520" y="1540764"/>
            <a:ext cx="1362456" cy="155448"/>
          </a:xfrm>
          <a:prstGeom prst="rect">
            <a:avLst/>
          </a:prstGeom>
          <a:noFill/>
          <a:ln/>
        </p:spPr>
        <p:txBody>
          <a:bodyPr wrap="square" lIns="0" tIns="0" rIns="0" bIns="0" rtlCol="0" anchor="ctr">
            <a:normAutofit lnSpcReduction="10000"/>
          </a:bodyPr>
          <a:lstStyle/>
          <a:p>
            <a:pPr marL="0" indent="0" algn="ctr">
              <a:buNone/>
            </a:pPr>
            <a:r>
              <a:rPr lang="en-US" sz="1050" b="1" dirty="0">
                <a:solidFill>
                  <a:srgbClr val="2D8C8C"/>
                </a:solidFill>
                <a:latin typeface="Times New Roman" pitchFamily="34" charset="0"/>
                <a:ea typeface="Times New Roman" pitchFamily="34" charset="-122"/>
                <a:cs typeface="Times New Roman" pitchFamily="34" charset="-120"/>
              </a:rPr>
              <a:t>ASHFORD CONTEXT</a:t>
            </a:r>
            <a:endParaRPr lang="en-US" sz="1050" dirty="0"/>
          </a:p>
        </p:txBody>
      </p:sp>
      <p:sp>
        <p:nvSpPr>
          <p:cNvPr id="9" name="Text 6"/>
          <p:cNvSpPr/>
          <p:nvPr/>
        </p:nvSpPr>
        <p:spPr>
          <a:xfrm>
            <a:off x="658368" y="1901952"/>
            <a:ext cx="6537960" cy="841248"/>
          </a:xfrm>
          <a:prstGeom prst="rect">
            <a:avLst/>
          </a:prstGeom>
          <a:noFill/>
          <a:ln/>
        </p:spPr>
        <p:txBody>
          <a:bodyPr wrap="square" lIns="254" tIns="254" rIns="254" bIns="254" rtlCol="0" anchor="ctr">
            <a:normAutofit/>
          </a:bodyPr>
          <a:lstStyle/>
          <a:p>
            <a:pPr marL="0" indent="0">
              <a:buNone/>
            </a:pPr>
            <a:r>
              <a:rPr lang="en-US" sz="1700" dirty="0">
                <a:solidFill>
                  <a:srgbClr val="24303A"/>
                </a:solidFill>
                <a:latin typeface="Times New Roman" pitchFamily="34" charset="0"/>
                <a:ea typeface="Times New Roman" pitchFamily="34" charset="-122"/>
                <a:cs typeface="Times New Roman" pitchFamily="34" charset="-120"/>
              </a:rPr>
              <a:t>Staff work across service users’ homes, supported-living settings and the main office. Daily updates therefore need to reach the right people consistently, without relying on scattered phone calls or separate messages.</a:t>
            </a:r>
            <a:endParaRPr lang="en-US" sz="1700" dirty="0"/>
          </a:p>
        </p:txBody>
      </p:sp>
      <p:sp>
        <p:nvSpPr>
          <p:cNvPr id="10" name="Shape 7"/>
          <p:cNvSpPr/>
          <p:nvPr/>
        </p:nvSpPr>
        <p:spPr>
          <a:xfrm>
            <a:off x="658368" y="3035808"/>
            <a:ext cx="3127248" cy="886968"/>
          </a:xfrm>
          <a:prstGeom prst="roundRect">
            <a:avLst>
              <a:gd name="adj" fmla="val 6186"/>
            </a:avLst>
          </a:prstGeom>
          <a:solidFill>
            <a:srgbClr val="FBE9EA"/>
          </a:solidFill>
          <a:ln w="12700">
            <a:solidFill>
              <a:srgbClr val="F2C6CC"/>
            </a:solidFill>
            <a:prstDash val="solid"/>
          </a:ln>
          <a:effectLst>
            <a:outerShdw algn="bl" rotWithShape="0">
              <a:srgbClr val="000000">
                <a:alpha val="0"/>
              </a:srgbClr>
            </a:outerShdw>
          </a:effectLst>
        </p:spPr>
        <p:txBody>
          <a:bodyPr/>
          <a:lstStyle/>
          <a:p>
            <a:endParaRPr lang="en-US"/>
          </a:p>
        </p:txBody>
      </p:sp>
      <p:sp>
        <p:nvSpPr>
          <p:cNvPr id="11" name="Shape 8"/>
          <p:cNvSpPr/>
          <p:nvPr/>
        </p:nvSpPr>
        <p:spPr>
          <a:xfrm>
            <a:off x="822960" y="3246120"/>
            <a:ext cx="411480" cy="411480"/>
          </a:xfrm>
          <a:prstGeom prst="ellipse">
            <a:avLst/>
          </a:prstGeom>
          <a:solidFill>
            <a:srgbClr val="F6DADD"/>
          </a:solidFill>
          <a:ln w="12700">
            <a:solidFill>
              <a:srgbClr val="F6DADD"/>
            </a:solidFill>
            <a:prstDash val="solid"/>
          </a:ln>
        </p:spPr>
        <p:txBody>
          <a:bodyPr/>
          <a:lstStyle/>
          <a:p>
            <a:endParaRPr lang="en-US"/>
          </a:p>
        </p:txBody>
      </p:sp>
      <p:sp>
        <p:nvSpPr>
          <p:cNvPr id="12" name="Text 9"/>
          <p:cNvSpPr/>
          <p:nvPr/>
        </p:nvSpPr>
        <p:spPr>
          <a:xfrm>
            <a:off x="841248" y="33101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B04A57"/>
                </a:solidFill>
                <a:latin typeface="Arial" pitchFamily="34" charset="0"/>
                <a:ea typeface="Arial" pitchFamily="34" charset="-122"/>
                <a:cs typeface="Arial" pitchFamily="34" charset="-120"/>
              </a:rPr>
              <a:t>!</a:t>
            </a:r>
            <a:endParaRPr lang="en-US" sz="1400" dirty="0"/>
          </a:p>
        </p:txBody>
      </p:sp>
      <p:sp>
        <p:nvSpPr>
          <p:cNvPr id="13" name="Text 10"/>
          <p:cNvSpPr/>
          <p:nvPr/>
        </p:nvSpPr>
        <p:spPr>
          <a:xfrm>
            <a:off x="1371600" y="3172968"/>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Missed updates</a:t>
            </a:r>
            <a:endParaRPr lang="en-US" sz="1400" dirty="0"/>
          </a:p>
        </p:txBody>
      </p:sp>
      <p:sp>
        <p:nvSpPr>
          <p:cNvPr id="14" name="Text 11"/>
          <p:cNvSpPr/>
          <p:nvPr/>
        </p:nvSpPr>
        <p:spPr>
          <a:xfrm>
            <a:off x="1371600" y="3419856"/>
            <a:ext cx="2212848" cy="356616"/>
          </a:xfrm>
          <a:prstGeom prst="rect">
            <a:avLst/>
          </a:prstGeom>
          <a:noFill/>
          <a:ln/>
        </p:spPr>
        <p:txBody>
          <a:bodyPr wrap="square" lIns="0" tIns="0" rIns="0" bIns="0" rtlCol="0" anchor="ctr">
            <a:normAutofit fontScale="85000" lnSpcReduction="100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Important information can be overlooked when staff use different communication routes.</a:t>
            </a:r>
            <a:endParaRPr lang="en-US" sz="1070" dirty="0"/>
          </a:p>
        </p:txBody>
      </p:sp>
      <p:sp>
        <p:nvSpPr>
          <p:cNvPr id="15" name="Shape 12"/>
          <p:cNvSpPr/>
          <p:nvPr/>
        </p:nvSpPr>
        <p:spPr>
          <a:xfrm>
            <a:off x="3977640" y="3035808"/>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6" name="Shape 13"/>
          <p:cNvSpPr/>
          <p:nvPr/>
        </p:nvSpPr>
        <p:spPr>
          <a:xfrm>
            <a:off x="4142232" y="3246120"/>
            <a:ext cx="411480" cy="411480"/>
          </a:xfrm>
          <a:prstGeom prst="ellipse">
            <a:avLst/>
          </a:prstGeom>
          <a:solidFill>
            <a:srgbClr val="ECEBFA"/>
          </a:solidFill>
          <a:ln w="12700">
            <a:solidFill>
              <a:srgbClr val="ECEBFA"/>
            </a:solidFill>
            <a:prstDash val="solid"/>
          </a:ln>
        </p:spPr>
        <p:txBody>
          <a:bodyPr/>
          <a:lstStyle/>
          <a:p>
            <a:endParaRPr lang="en-US"/>
          </a:p>
        </p:txBody>
      </p:sp>
      <p:sp>
        <p:nvSpPr>
          <p:cNvPr id="17" name="Text 14"/>
          <p:cNvSpPr/>
          <p:nvPr/>
        </p:nvSpPr>
        <p:spPr>
          <a:xfrm>
            <a:off x="4160520" y="33101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18" name="Text 15"/>
          <p:cNvSpPr/>
          <p:nvPr/>
        </p:nvSpPr>
        <p:spPr>
          <a:xfrm>
            <a:off x="4690872" y="3172968"/>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Duplicated work</a:t>
            </a:r>
            <a:endParaRPr lang="en-US" sz="1400" dirty="0"/>
          </a:p>
        </p:txBody>
      </p:sp>
      <p:sp>
        <p:nvSpPr>
          <p:cNvPr id="19" name="Text 16"/>
          <p:cNvSpPr/>
          <p:nvPr/>
        </p:nvSpPr>
        <p:spPr>
          <a:xfrm>
            <a:off x="4690872" y="3419856"/>
            <a:ext cx="2212848" cy="356616"/>
          </a:xfrm>
          <a:prstGeom prst="rect">
            <a:avLst/>
          </a:prstGeom>
          <a:noFill/>
          <a:ln/>
        </p:spPr>
        <p:txBody>
          <a:bodyPr wrap="square" lIns="0" tIns="0" rIns="0" bIns="0" rtlCol="0" anchor="ctr">
            <a:normAutofit fontScale="925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The same update may be repeated by several people or across several channels.</a:t>
            </a:r>
            <a:endParaRPr lang="en-US" sz="1070" dirty="0"/>
          </a:p>
        </p:txBody>
      </p:sp>
      <p:sp>
        <p:nvSpPr>
          <p:cNvPr id="20" name="Shape 17"/>
          <p:cNvSpPr/>
          <p:nvPr/>
        </p:nvSpPr>
        <p:spPr>
          <a:xfrm>
            <a:off x="658368" y="4114800"/>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1" name="Shape 18"/>
          <p:cNvSpPr/>
          <p:nvPr/>
        </p:nvSpPr>
        <p:spPr>
          <a:xfrm>
            <a:off x="822960" y="4325112"/>
            <a:ext cx="411480" cy="411480"/>
          </a:xfrm>
          <a:prstGeom prst="ellipse">
            <a:avLst/>
          </a:prstGeom>
          <a:solidFill>
            <a:srgbClr val="ECEBFA"/>
          </a:solidFill>
          <a:ln w="12700">
            <a:solidFill>
              <a:srgbClr val="ECEBFA"/>
            </a:solidFill>
            <a:prstDash val="solid"/>
          </a:ln>
        </p:spPr>
        <p:txBody>
          <a:bodyPr/>
          <a:lstStyle/>
          <a:p>
            <a:endParaRPr lang="en-US"/>
          </a:p>
        </p:txBody>
      </p:sp>
      <p:sp>
        <p:nvSpPr>
          <p:cNvPr id="22" name="Text 19"/>
          <p:cNvSpPr/>
          <p:nvPr/>
        </p:nvSpPr>
        <p:spPr>
          <a:xfrm>
            <a:off x="841248" y="438912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23" name="Text 20"/>
          <p:cNvSpPr/>
          <p:nvPr/>
        </p:nvSpPr>
        <p:spPr>
          <a:xfrm>
            <a:off x="1371600" y="4251960"/>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Inconsistent handover</a:t>
            </a:r>
            <a:endParaRPr lang="en-US" sz="1400" dirty="0"/>
          </a:p>
        </p:txBody>
      </p:sp>
      <p:sp>
        <p:nvSpPr>
          <p:cNvPr id="24" name="Text 21"/>
          <p:cNvSpPr/>
          <p:nvPr/>
        </p:nvSpPr>
        <p:spPr>
          <a:xfrm>
            <a:off x="1371600" y="4498848"/>
            <a:ext cx="2212848" cy="356616"/>
          </a:xfrm>
          <a:prstGeom prst="rect">
            <a:avLst/>
          </a:prstGeom>
          <a:noFill/>
          <a:ln/>
        </p:spPr>
        <p:txBody>
          <a:bodyPr wrap="square" lIns="0" tIns="0" rIns="0" bIns="0" rtlCol="0" anchor="ctr">
            <a:normAutofit/>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Staff may not have a shared view of what has already been communicated.</a:t>
            </a:r>
            <a:endParaRPr lang="en-US" sz="1070" dirty="0"/>
          </a:p>
        </p:txBody>
      </p:sp>
      <p:sp>
        <p:nvSpPr>
          <p:cNvPr id="25" name="Shape 22"/>
          <p:cNvSpPr/>
          <p:nvPr/>
        </p:nvSpPr>
        <p:spPr>
          <a:xfrm>
            <a:off x="3977640" y="4114800"/>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6" name="Shape 23"/>
          <p:cNvSpPr/>
          <p:nvPr/>
        </p:nvSpPr>
        <p:spPr>
          <a:xfrm>
            <a:off x="4142232" y="4325112"/>
            <a:ext cx="411480" cy="411480"/>
          </a:xfrm>
          <a:prstGeom prst="ellipse">
            <a:avLst/>
          </a:prstGeom>
          <a:solidFill>
            <a:srgbClr val="ECEBFA"/>
          </a:solidFill>
          <a:ln w="12700">
            <a:solidFill>
              <a:srgbClr val="ECEBFA"/>
            </a:solidFill>
            <a:prstDash val="solid"/>
          </a:ln>
        </p:spPr>
        <p:txBody>
          <a:bodyPr/>
          <a:lstStyle/>
          <a:p>
            <a:endParaRPr lang="en-US"/>
          </a:p>
        </p:txBody>
      </p:sp>
      <p:sp>
        <p:nvSpPr>
          <p:cNvPr id="27" name="Text 24"/>
          <p:cNvSpPr/>
          <p:nvPr/>
        </p:nvSpPr>
        <p:spPr>
          <a:xfrm>
            <a:off x="4160520" y="438912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28" name="Text 25"/>
          <p:cNvSpPr/>
          <p:nvPr/>
        </p:nvSpPr>
        <p:spPr>
          <a:xfrm>
            <a:off x="4690872" y="4251960"/>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Distributed workforce</a:t>
            </a:r>
            <a:endParaRPr lang="en-US" sz="1400" dirty="0"/>
          </a:p>
        </p:txBody>
      </p:sp>
      <p:sp>
        <p:nvSpPr>
          <p:cNvPr id="29" name="Text 26"/>
          <p:cNvSpPr/>
          <p:nvPr/>
        </p:nvSpPr>
        <p:spPr>
          <a:xfrm>
            <a:off x="4690872" y="4498848"/>
            <a:ext cx="2212848" cy="356616"/>
          </a:xfrm>
          <a:prstGeom prst="rect">
            <a:avLst/>
          </a:prstGeom>
          <a:noFill/>
          <a:ln/>
        </p:spPr>
        <p:txBody>
          <a:bodyPr wrap="square" lIns="0" tIns="0" rIns="0" bIns="0" rtlCol="0" anchor="ctr">
            <a:normAutofit fontScale="925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Colleagues need a communication method that works across different locations.</a:t>
            </a:r>
            <a:endParaRPr lang="en-US" sz="1070" dirty="0"/>
          </a:p>
        </p:txBody>
      </p:sp>
      <p:sp>
        <p:nvSpPr>
          <p:cNvPr id="30" name="Text 27"/>
          <p:cNvSpPr/>
          <p:nvPr/>
        </p:nvSpPr>
        <p:spPr>
          <a:xfrm>
            <a:off x="658368" y="5358384"/>
            <a:ext cx="6537960" cy="530352"/>
          </a:xfrm>
          <a:prstGeom prst="rect">
            <a:avLst/>
          </a:prstGeom>
          <a:noFill/>
          <a:ln/>
        </p:spPr>
        <p:txBody>
          <a:bodyPr wrap="square" lIns="1016" tIns="1016" rIns="1016" bIns="1016" rtlCol="0" anchor="ctr">
            <a:normAutofit lnSpcReduction="10000"/>
          </a:bodyPr>
          <a:lstStyle/>
          <a:p>
            <a:pPr marL="0" indent="0">
              <a:buNone/>
            </a:pPr>
            <a:r>
              <a:rPr lang="en-US" sz="1240" dirty="0">
                <a:solidFill>
                  <a:srgbClr val="24303A"/>
                </a:solidFill>
                <a:latin typeface="Times New Roman" pitchFamily="34" charset="0"/>
                <a:ea typeface="Times New Roman" pitchFamily="34" charset="-122"/>
                <a:cs typeface="Times New Roman" pitchFamily="34" charset="-120"/>
              </a:rPr>
              <a:t>Electronic collaboration platforms can strengthen information sharing and shared awareness across interprofessional teams </a:t>
            </a:r>
            <a:r>
              <a:rPr lang="en-US" sz="1240" u="sng" dirty="0">
                <a:solidFill>
                  <a:srgbClr val="17324D"/>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(Nie et al., 2023)</a:t>
            </a:r>
            <a:r>
              <a:rPr lang="en-US" sz="1240" dirty="0">
                <a:solidFill>
                  <a:srgbClr val="24303A"/>
                </a:solidFill>
                <a:latin typeface="Times New Roman" pitchFamily="34" charset="0"/>
                <a:ea typeface="Times New Roman" pitchFamily="34" charset="-122"/>
                <a:cs typeface="Times New Roman" pitchFamily="34" charset="-120"/>
              </a:rPr>
              <a:t>, directly addressing Ashford’s fragmented daily-update problem.</a:t>
            </a:r>
            <a:endParaRPr lang="en-US" sz="1240" dirty="0"/>
          </a:p>
        </p:txBody>
      </p:sp>
      <p:sp>
        <p:nvSpPr>
          <p:cNvPr id="31" name="Text 28"/>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2"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TOOL CHOICE</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2. Why Microsoft Teams is the best fit</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Shape 3"/>
          <p:cNvSpPr/>
          <p:nvPr/>
        </p:nvSpPr>
        <p:spPr>
          <a:xfrm>
            <a:off x="658368" y="1481328"/>
            <a:ext cx="2834640" cy="4535424"/>
          </a:xfrm>
          <a:prstGeom prst="roundRect">
            <a:avLst>
              <a:gd name="adj" fmla="val 1935"/>
            </a:avLst>
          </a:prstGeom>
          <a:solidFill>
            <a:srgbClr val="17324D"/>
          </a:solidFill>
          <a:ln w="12700">
            <a:solidFill>
              <a:srgbClr val="17324D"/>
            </a:solidFill>
            <a:prstDash val="solid"/>
          </a:ln>
          <a:effectLst>
            <a:outerShdw algn="bl" rotWithShape="0">
              <a:srgbClr val="000000">
                <a:alpha val="0"/>
              </a:srgbClr>
            </a:outerShdw>
          </a:effectLst>
        </p:spPr>
        <p:txBody>
          <a:bodyPr/>
          <a:lstStyle/>
          <a:p>
            <a:endParaRPr lang="en-US"/>
          </a:p>
        </p:txBody>
      </p:sp>
      <p:sp>
        <p:nvSpPr>
          <p:cNvPr id="6" name="Shape 4"/>
          <p:cNvSpPr/>
          <p:nvPr/>
        </p:nvSpPr>
        <p:spPr>
          <a:xfrm>
            <a:off x="1758391" y="1903781"/>
            <a:ext cx="1247242" cy="1247242"/>
          </a:xfrm>
          <a:prstGeom prst="roundRect">
            <a:avLst>
              <a:gd name="adj" fmla="val 9091"/>
            </a:avLst>
          </a:prstGeom>
          <a:solidFill>
            <a:srgbClr val="7B83EB"/>
          </a:solidFill>
          <a:ln w="12700">
            <a:solidFill>
              <a:srgbClr val="7B83EB"/>
            </a:solidFill>
            <a:prstDash val="solid"/>
          </a:ln>
        </p:spPr>
        <p:txBody>
          <a:bodyPr/>
          <a:lstStyle/>
          <a:p>
            <a:endParaRPr lang="en-US"/>
          </a:p>
        </p:txBody>
      </p:sp>
      <p:sp>
        <p:nvSpPr>
          <p:cNvPr id="7" name="Shape 5"/>
          <p:cNvSpPr/>
          <p:nvPr/>
        </p:nvSpPr>
        <p:spPr>
          <a:xfrm>
            <a:off x="1389888" y="2130552"/>
            <a:ext cx="992124" cy="992124"/>
          </a:xfrm>
          <a:prstGeom prst="roundRect">
            <a:avLst>
              <a:gd name="adj" fmla="val 8571"/>
            </a:avLst>
          </a:prstGeom>
          <a:solidFill>
            <a:srgbClr val="6264A7"/>
          </a:solidFill>
          <a:ln w="12700">
            <a:solidFill>
              <a:srgbClr val="6264A7"/>
            </a:solidFill>
            <a:prstDash val="solid"/>
          </a:ln>
        </p:spPr>
        <p:txBody>
          <a:bodyPr/>
          <a:lstStyle/>
          <a:p>
            <a:endParaRPr lang="en-US"/>
          </a:p>
        </p:txBody>
      </p:sp>
      <p:sp>
        <p:nvSpPr>
          <p:cNvPr id="8" name="Text 6"/>
          <p:cNvSpPr/>
          <p:nvPr/>
        </p:nvSpPr>
        <p:spPr>
          <a:xfrm>
            <a:off x="1559966" y="2201418"/>
            <a:ext cx="595274" cy="496062"/>
          </a:xfrm>
          <a:prstGeom prst="rect">
            <a:avLst/>
          </a:prstGeom>
          <a:noFill/>
          <a:ln/>
        </p:spPr>
        <p:txBody>
          <a:bodyPr wrap="square" lIns="0" tIns="0" rIns="0" bIns="0" rtlCol="0" anchor="ctr"/>
          <a:lstStyle/>
          <a:p>
            <a:pPr marL="0" indent="0" algn="ctr">
              <a:buNone/>
            </a:pPr>
            <a:r>
              <a:rPr lang="en-US" sz="3100" b="1" dirty="0">
                <a:solidFill>
                  <a:srgbClr val="FFFFFF"/>
                </a:solidFill>
                <a:latin typeface="Arial" pitchFamily="34" charset="0"/>
                <a:ea typeface="Arial" pitchFamily="34" charset="-122"/>
                <a:cs typeface="Arial" pitchFamily="34" charset="-120"/>
              </a:rPr>
              <a:t>T</a:t>
            </a:r>
            <a:endParaRPr lang="en-US" sz="3100" dirty="0"/>
          </a:p>
        </p:txBody>
      </p:sp>
      <p:sp>
        <p:nvSpPr>
          <p:cNvPr id="9" name="Shape 7"/>
          <p:cNvSpPr/>
          <p:nvPr/>
        </p:nvSpPr>
        <p:spPr>
          <a:xfrm>
            <a:off x="2736342" y="1847088"/>
            <a:ext cx="368503" cy="368503"/>
          </a:xfrm>
          <a:prstGeom prst="ellipse">
            <a:avLst/>
          </a:prstGeom>
          <a:solidFill>
            <a:srgbClr val="A6AAF5"/>
          </a:solidFill>
          <a:ln w="12700">
            <a:solidFill>
              <a:srgbClr val="A6AAF5"/>
            </a:solidFill>
            <a:prstDash val="solid"/>
          </a:ln>
        </p:spPr>
        <p:txBody>
          <a:bodyPr/>
          <a:lstStyle/>
          <a:p>
            <a:endParaRPr lang="en-US"/>
          </a:p>
        </p:txBody>
      </p:sp>
      <p:sp>
        <p:nvSpPr>
          <p:cNvPr id="10" name="Shape 8"/>
          <p:cNvSpPr/>
          <p:nvPr/>
        </p:nvSpPr>
        <p:spPr>
          <a:xfrm>
            <a:off x="2963113" y="2243938"/>
            <a:ext cx="325984" cy="325984"/>
          </a:xfrm>
          <a:prstGeom prst="ellipse">
            <a:avLst/>
          </a:prstGeom>
          <a:solidFill>
            <a:srgbClr val="8A91EA"/>
          </a:solidFill>
          <a:ln w="12700">
            <a:solidFill>
              <a:srgbClr val="8A91EA"/>
            </a:solidFill>
            <a:prstDash val="solid"/>
          </a:ln>
        </p:spPr>
        <p:txBody>
          <a:bodyPr/>
          <a:lstStyle/>
          <a:p>
            <a:endParaRPr lang="en-US"/>
          </a:p>
        </p:txBody>
      </p:sp>
      <p:sp>
        <p:nvSpPr>
          <p:cNvPr id="11" name="Text 9"/>
          <p:cNvSpPr/>
          <p:nvPr/>
        </p:nvSpPr>
        <p:spPr>
          <a:xfrm>
            <a:off x="1005840" y="3200400"/>
            <a:ext cx="2148840" cy="694944"/>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MICROSOFT</a:t>
            </a:r>
            <a:endParaRPr lang="en-US" sz="2200" dirty="0"/>
          </a:p>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TEAMS</a:t>
            </a:r>
            <a:endParaRPr lang="en-US" sz="2200" dirty="0"/>
          </a:p>
        </p:txBody>
      </p:sp>
      <p:sp>
        <p:nvSpPr>
          <p:cNvPr id="12" name="Text 10"/>
          <p:cNvSpPr/>
          <p:nvPr/>
        </p:nvSpPr>
        <p:spPr>
          <a:xfrm>
            <a:off x="1005840" y="4023360"/>
            <a:ext cx="2148840" cy="640080"/>
          </a:xfrm>
          <a:prstGeom prst="rect">
            <a:avLst/>
          </a:prstGeom>
          <a:noFill/>
          <a:ln/>
        </p:spPr>
        <p:txBody>
          <a:bodyPr wrap="square" lIns="254" tIns="254" rIns="254" bIns="254" rtlCol="0" anchor="ctr">
            <a:normAutofit lnSpcReduction="10000"/>
          </a:bodyPr>
          <a:lstStyle/>
          <a:p>
            <a:pPr marL="0" indent="0" algn="ctr">
              <a:buNone/>
            </a:pPr>
            <a:r>
              <a:rPr lang="en-US" sz="1400" dirty="0">
                <a:solidFill>
                  <a:srgbClr val="E2E8F0"/>
                </a:solidFill>
                <a:latin typeface="Times New Roman" pitchFamily="34" charset="0"/>
                <a:ea typeface="Times New Roman" pitchFamily="34" charset="-122"/>
                <a:cs typeface="Times New Roman" pitchFamily="34" charset="-120"/>
              </a:rPr>
              <a:t>One communication workspace for routine team updates</a:t>
            </a:r>
            <a:endParaRPr lang="en-US" sz="1400" dirty="0"/>
          </a:p>
        </p:txBody>
      </p:sp>
      <p:sp>
        <p:nvSpPr>
          <p:cNvPr id="13" name="Shape 11"/>
          <p:cNvSpPr/>
          <p:nvPr/>
        </p:nvSpPr>
        <p:spPr>
          <a:xfrm>
            <a:off x="1097280" y="4937760"/>
            <a:ext cx="1965960" cy="292608"/>
          </a:xfrm>
          <a:prstGeom prst="roundRect">
            <a:avLst>
              <a:gd name="adj" fmla="val 25000"/>
            </a:avLst>
          </a:prstGeom>
          <a:solidFill>
            <a:srgbClr val="2D8C8C"/>
          </a:solidFill>
          <a:ln w="12700">
            <a:solidFill>
              <a:srgbClr val="2D8C8C"/>
            </a:solidFill>
            <a:prstDash val="solid"/>
          </a:ln>
        </p:spPr>
        <p:txBody>
          <a:bodyPr/>
          <a:lstStyle/>
          <a:p>
            <a:endParaRPr lang="en-US"/>
          </a:p>
        </p:txBody>
      </p:sp>
      <p:sp>
        <p:nvSpPr>
          <p:cNvPr id="14" name="Text 12"/>
          <p:cNvSpPr/>
          <p:nvPr/>
        </p:nvSpPr>
        <p:spPr>
          <a:xfrm>
            <a:off x="1170432" y="4988052"/>
            <a:ext cx="1819656" cy="155448"/>
          </a:xfrm>
          <a:prstGeom prst="rect">
            <a:avLst/>
          </a:prstGeom>
          <a:noFill/>
          <a:ln/>
        </p:spPr>
        <p:txBody>
          <a:bodyPr wrap="square" lIns="0" tIns="0" rIns="0" bIns="0" rtlCol="0" anchor="ctr">
            <a:normAutofit lnSpcReduction="10000"/>
          </a:bodyP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SELECTED MS 365 TOOL</a:t>
            </a:r>
            <a:endParaRPr lang="en-US" sz="1050" dirty="0"/>
          </a:p>
        </p:txBody>
      </p:sp>
      <p:sp>
        <p:nvSpPr>
          <p:cNvPr id="15" name="Shape 13"/>
          <p:cNvSpPr/>
          <p:nvPr/>
        </p:nvSpPr>
        <p:spPr>
          <a:xfrm>
            <a:off x="3803904" y="1517904"/>
            <a:ext cx="3502152" cy="722376"/>
          </a:xfrm>
          <a:prstGeom prst="roundRect">
            <a:avLst>
              <a:gd name="adj" fmla="val 7595"/>
            </a:avLst>
          </a:prstGeom>
          <a:solidFill>
            <a:srgbClr val="ECEBFA"/>
          </a:solidFill>
          <a:ln w="12700">
            <a:solidFill>
              <a:srgbClr val="D8D6F4"/>
            </a:solidFill>
            <a:prstDash val="solid"/>
          </a:ln>
          <a:effectLst>
            <a:outerShdw algn="bl" rotWithShape="0">
              <a:srgbClr val="000000">
                <a:alpha val="0"/>
              </a:srgbClr>
            </a:outerShdw>
          </a:effectLst>
        </p:spPr>
        <p:txBody>
          <a:bodyPr/>
          <a:lstStyle/>
          <a:p>
            <a:endParaRPr lang="en-US"/>
          </a:p>
        </p:txBody>
      </p:sp>
      <p:sp>
        <p:nvSpPr>
          <p:cNvPr id="16" name="Shape 14"/>
          <p:cNvSpPr/>
          <p:nvPr/>
        </p:nvSpPr>
        <p:spPr>
          <a:xfrm>
            <a:off x="3986784" y="1673352"/>
            <a:ext cx="411480" cy="411480"/>
          </a:xfrm>
          <a:prstGeom prst="ellipse">
            <a:avLst/>
          </a:prstGeom>
          <a:solidFill>
            <a:srgbClr val="6264A7"/>
          </a:solidFill>
          <a:ln w="12700">
            <a:solidFill>
              <a:srgbClr val="6264A7"/>
            </a:solidFill>
            <a:prstDash val="solid"/>
          </a:ln>
        </p:spPr>
        <p:txBody>
          <a:bodyPr/>
          <a:lstStyle/>
          <a:p>
            <a:endParaRPr lang="en-US"/>
          </a:p>
        </p:txBody>
      </p:sp>
      <p:sp>
        <p:nvSpPr>
          <p:cNvPr id="17" name="Text 15"/>
          <p:cNvSpPr/>
          <p:nvPr/>
        </p:nvSpPr>
        <p:spPr>
          <a:xfrm>
            <a:off x="4005072" y="173736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CH</a:t>
            </a:r>
            <a:endParaRPr lang="en-US" sz="1400" dirty="0"/>
          </a:p>
        </p:txBody>
      </p:sp>
      <p:sp>
        <p:nvSpPr>
          <p:cNvPr id="18" name="Text 16"/>
          <p:cNvSpPr/>
          <p:nvPr/>
        </p:nvSpPr>
        <p:spPr>
          <a:xfrm>
            <a:off x="4553712" y="1636776"/>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Channels</a:t>
            </a:r>
            <a:endParaRPr lang="en-US" sz="1350" dirty="0"/>
          </a:p>
        </p:txBody>
      </p:sp>
      <p:sp>
        <p:nvSpPr>
          <p:cNvPr id="19" name="Text 17"/>
          <p:cNvSpPr/>
          <p:nvPr/>
        </p:nvSpPr>
        <p:spPr>
          <a:xfrm>
            <a:off x="5632704" y="1627632"/>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A visible home for daily updates and announcements.</a:t>
            </a:r>
            <a:endParaRPr lang="en-US" sz="1040" dirty="0"/>
          </a:p>
        </p:txBody>
      </p:sp>
      <p:sp>
        <p:nvSpPr>
          <p:cNvPr id="20" name="Shape 18"/>
          <p:cNvSpPr/>
          <p:nvPr/>
        </p:nvSpPr>
        <p:spPr>
          <a:xfrm>
            <a:off x="3803904" y="2377440"/>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1" name="Shape 19"/>
          <p:cNvSpPr/>
          <p:nvPr/>
        </p:nvSpPr>
        <p:spPr>
          <a:xfrm>
            <a:off x="3986784" y="2532888"/>
            <a:ext cx="411480" cy="411480"/>
          </a:xfrm>
          <a:prstGeom prst="ellipse">
            <a:avLst/>
          </a:prstGeom>
          <a:solidFill>
            <a:srgbClr val="DFF2F1"/>
          </a:solidFill>
          <a:ln w="12700">
            <a:solidFill>
              <a:srgbClr val="DFF2F1"/>
            </a:solidFill>
            <a:prstDash val="solid"/>
          </a:ln>
        </p:spPr>
        <p:txBody>
          <a:bodyPr/>
          <a:lstStyle/>
          <a:p>
            <a:endParaRPr lang="en-US"/>
          </a:p>
        </p:txBody>
      </p:sp>
      <p:sp>
        <p:nvSpPr>
          <p:cNvPr id="22" name="Text 20"/>
          <p:cNvSpPr/>
          <p:nvPr/>
        </p:nvSpPr>
        <p:spPr>
          <a:xfrm>
            <a:off x="4005072" y="259689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23" name="Text 21"/>
          <p:cNvSpPr/>
          <p:nvPr/>
        </p:nvSpPr>
        <p:spPr>
          <a:xfrm>
            <a:off x="4553712" y="2496312"/>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@mentions</a:t>
            </a:r>
            <a:endParaRPr lang="en-US" sz="1350" dirty="0"/>
          </a:p>
        </p:txBody>
      </p:sp>
      <p:sp>
        <p:nvSpPr>
          <p:cNvPr id="24" name="Text 22"/>
          <p:cNvSpPr/>
          <p:nvPr/>
        </p:nvSpPr>
        <p:spPr>
          <a:xfrm>
            <a:off x="5632704" y="2487168"/>
            <a:ext cx="1417320" cy="384048"/>
          </a:xfrm>
          <a:prstGeom prst="rect">
            <a:avLst/>
          </a:prstGeom>
          <a:noFill/>
          <a:ln/>
        </p:spPr>
        <p:txBody>
          <a:bodyPr wrap="square" lIns="0" tIns="0" rIns="0" bIns="0" rtlCol="0" anchor="ctr">
            <a:normAutofit fontScale="925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Direct the right colleague or staff group to an update.</a:t>
            </a:r>
            <a:endParaRPr lang="en-US" sz="1040" dirty="0"/>
          </a:p>
        </p:txBody>
      </p:sp>
      <p:sp>
        <p:nvSpPr>
          <p:cNvPr id="25" name="Shape 23"/>
          <p:cNvSpPr/>
          <p:nvPr/>
        </p:nvSpPr>
        <p:spPr>
          <a:xfrm>
            <a:off x="3803904" y="3236976"/>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6" name="Shape 24"/>
          <p:cNvSpPr/>
          <p:nvPr/>
        </p:nvSpPr>
        <p:spPr>
          <a:xfrm>
            <a:off x="3986784" y="3392424"/>
            <a:ext cx="411480" cy="411480"/>
          </a:xfrm>
          <a:prstGeom prst="ellipse">
            <a:avLst/>
          </a:prstGeom>
          <a:solidFill>
            <a:srgbClr val="DFF2F1"/>
          </a:solidFill>
          <a:ln w="12700">
            <a:solidFill>
              <a:srgbClr val="DFF2F1"/>
            </a:solidFill>
            <a:prstDash val="solid"/>
          </a:ln>
        </p:spPr>
        <p:txBody>
          <a:bodyPr/>
          <a:lstStyle/>
          <a:p>
            <a:endParaRPr lang="en-US"/>
          </a:p>
        </p:txBody>
      </p:sp>
      <p:sp>
        <p:nvSpPr>
          <p:cNvPr id="27" name="Text 25"/>
          <p:cNvSpPr/>
          <p:nvPr/>
        </p:nvSpPr>
        <p:spPr>
          <a:xfrm>
            <a:off x="4005072" y="345643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28" name="Text 26"/>
          <p:cNvSpPr/>
          <p:nvPr/>
        </p:nvSpPr>
        <p:spPr>
          <a:xfrm>
            <a:off x="4553712" y="3355848"/>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Chat</a:t>
            </a:r>
            <a:endParaRPr lang="en-US" sz="1350" dirty="0"/>
          </a:p>
        </p:txBody>
      </p:sp>
      <p:sp>
        <p:nvSpPr>
          <p:cNvPr id="29" name="Text 27"/>
          <p:cNvSpPr/>
          <p:nvPr/>
        </p:nvSpPr>
        <p:spPr>
          <a:xfrm>
            <a:off x="5632704" y="3346704"/>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Handle quick questions without starting another email chain.</a:t>
            </a:r>
            <a:endParaRPr lang="en-US" sz="1040" dirty="0"/>
          </a:p>
        </p:txBody>
      </p:sp>
      <p:sp>
        <p:nvSpPr>
          <p:cNvPr id="30" name="Shape 28"/>
          <p:cNvSpPr/>
          <p:nvPr/>
        </p:nvSpPr>
        <p:spPr>
          <a:xfrm>
            <a:off x="3803904" y="4096512"/>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1" name="Shape 29"/>
          <p:cNvSpPr/>
          <p:nvPr/>
        </p:nvSpPr>
        <p:spPr>
          <a:xfrm>
            <a:off x="3986784" y="4251960"/>
            <a:ext cx="411480" cy="411480"/>
          </a:xfrm>
          <a:prstGeom prst="ellipse">
            <a:avLst/>
          </a:prstGeom>
          <a:solidFill>
            <a:srgbClr val="DFF2F1"/>
          </a:solidFill>
          <a:ln w="12700">
            <a:solidFill>
              <a:srgbClr val="DFF2F1"/>
            </a:solidFill>
            <a:prstDash val="solid"/>
          </a:ln>
        </p:spPr>
        <p:txBody>
          <a:bodyPr/>
          <a:lstStyle/>
          <a:p>
            <a:endParaRPr lang="en-US"/>
          </a:p>
        </p:txBody>
      </p:sp>
      <p:sp>
        <p:nvSpPr>
          <p:cNvPr id="32" name="Text 30"/>
          <p:cNvSpPr/>
          <p:nvPr/>
        </p:nvSpPr>
        <p:spPr>
          <a:xfrm>
            <a:off x="4005072" y="431596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33" name="Text 31"/>
          <p:cNvSpPr/>
          <p:nvPr/>
        </p:nvSpPr>
        <p:spPr>
          <a:xfrm>
            <a:off x="4553712" y="4215384"/>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Meetings / calls</a:t>
            </a:r>
            <a:endParaRPr lang="en-US" sz="1350" dirty="0"/>
          </a:p>
        </p:txBody>
      </p:sp>
      <p:sp>
        <p:nvSpPr>
          <p:cNvPr id="34" name="Text 32"/>
          <p:cNvSpPr/>
          <p:nvPr/>
        </p:nvSpPr>
        <p:spPr>
          <a:xfrm>
            <a:off x="5632704" y="4206240"/>
            <a:ext cx="1417320" cy="384048"/>
          </a:xfrm>
          <a:prstGeom prst="rect">
            <a:avLst/>
          </a:prstGeom>
          <a:noFill/>
          <a:ln/>
        </p:spPr>
        <p:txBody>
          <a:bodyPr wrap="square" lIns="0" tIns="0" rIns="0" bIns="0" rtlCol="0" anchor="ctr">
            <a:normAutofit/>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Move a complex issue to a short live discussion.</a:t>
            </a:r>
            <a:endParaRPr lang="en-US" sz="1040" dirty="0"/>
          </a:p>
        </p:txBody>
      </p:sp>
      <p:sp>
        <p:nvSpPr>
          <p:cNvPr id="35" name="Shape 33"/>
          <p:cNvSpPr/>
          <p:nvPr/>
        </p:nvSpPr>
        <p:spPr>
          <a:xfrm>
            <a:off x="3803904" y="4956048"/>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6" name="Shape 34"/>
          <p:cNvSpPr/>
          <p:nvPr/>
        </p:nvSpPr>
        <p:spPr>
          <a:xfrm>
            <a:off x="3986784" y="5111496"/>
            <a:ext cx="411480" cy="411480"/>
          </a:xfrm>
          <a:prstGeom prst="ellipse">
            <a:avLst/>
          </a:prstGeom>
          <a:solidFill>
            <a:srgbClr val="DFF2F1"/>
          </a:solidFill>
          <a:ln w="12700">
            <a:solidFill>
              <a:srgbClr val="DFF2F1"/>
            </a:solidFill>
            <a:prstDash val="solid"/>
          </a:ln>
        </p:spPr>
        <p:txBody>
          <a:bodyPr/>
          <a:lstStyle/>
          <a:p>
            <a:endParaRPr lang="en-US"/>
          </a:p>
        </p:txBody>
      </p:sp>
      <p:sp>
        <p:nvSpPr>
          <p:cNvPr id="37" name="Text 35"/>
          <p:cNvSpPr/>
          <p:nvPr/>
        </p:nvSpPr>
        <p:spPr>
          <a:xfrm>
            <a:off x="4005072" y="5175504"/>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38" name="Text 36"/>
          <p:cNvSpPr/>
          <p:nvPr/>
        </p:nvSpPr>
        <p:spPr>
          <a:xfrm>
            <a:off x="4553712" y="5074920"/>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Search</a:t>
            </a:r>
            <a:endParaRPr lang="en-US" sz="1350" dirty="0"/>
          </a:p>
        </p:txBody>
      </p:sp>
      <p:sp>
        <p:nvSpPr>
          <p:cNvPr id="39" name="Text 37"/>
          <p:cNvSpPr/>
          <p:nvPr/>
        </p:nvSpPr>
        <p:spPr>
          <a:xfrm>
            <a:off x="5632704" y="5065776"/>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Retrieve earlier updates instead of asking colleagues to repeat them.</a:t>
            </a:r>
            <a:endParaRPr lang="en-US" sz="1040" dirty="0"/>
          </a:p>
        </p:txBody>
      </p:sp>
      <p:sp>
        <p:nvSpPr>
          <p:cNvPr id="40" name="Shape 38"/>
          <p:cNvSpPr/>
          <p:nvPr/>
        </p:nvSpPr>
        <p:spPr>
          <a:xfrm>
            <a:off x="7626096" y="1481328"/>
            <a:ext cx="3867912" cy="4535424"/>
          </a:xfrm>
          <a:prstGeom prst="roundRect">
            <a:avLst>
              <a:gd name="adj" fmla="val 1418"/>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41" name="Text 39"/>
          <p:cNvSpPr/>
          <p:nvPr/>
        </p:nvSpPr>
        <p:spPr>
          <a:xfrm>
            <a:off x="7918704" y="1810512"/>
            <a:ext cx="3246120" cy="338328"/>
          </a:xfrm>
          <a:prstGeom prst="rect">
            <a:avLst/>
          </a:prstGeom>
          <a:noFill/>
          <a:ln/>
        </p:spPr>
        <p:txBody>
          <a:bodyPr wrap="square" lIns="0" tIns="0" rIns="0" bIns="0" rtlCol="0" anchor="ctr">
            <a:normAutofit/>
          </a:bodyPr>
          <a:lstStyle/>
          <a:p>
            <a:pPr marL="0" indent="0">
              <a:buNone/>
            </a:pPr>
            <a:r>
              <a:rPr lang="en-US" sz="1800" b="1" dirty="0">
                <a:solidFill>
                  <a:srgbClr val="17324D"/>
                </a:solidFill>
                <a:latin typeface="Times New Roman" pitchFamily="34" charset="0"/>
                <a:ea typeface="Times New Roman" pitchFamily="34" charset="-122"/>
                <a:cs typeface="Times New Roman" pitchFamily="34" charset="-120"/>
              </a:rPr>
              <a:t>Why this matters for a care team</a:t>
            </a:r>
            <a:endParaRPr lang="en-US" sz="1800" dirty="0"/>
          </a:p>
        </p:txBody>
      </p:sp>
      <p:sp>
        <p:nvSpPr>
          <p:cNvPr id="42" name="Text 40"/>
          <p:cNvSpPr/>
          <p:nvPr/>
        </p:nvSpPr>
        <p:spPr>
          <a:xfrm>
            <a:off x="7918704" y="2322576"/>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Updates remain visible to authorised colleagues even when staff are working in different locations.</a:t>
            </a:r>
            <a:endParaRPr lang="en-US" sz="1400" dirty="0"/>
          </a:p>
        </p:txBody>
      </p:sp>
      <p:sp>
        <p:nvSpPr>
          <p:cNvPr id="43" name="Text 41"/>
          <p:cNvSpPr/>
          <p:nvPr/>
        </p:nvSpPr>
        <p:spPr>
          <a:xfrm>
            <a:off x="7918704" y="3063240"/>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Routine coordination can happen asynchronously, while urgent or complex issues can move to a call.</a:t>
            </a:r>
            <a:endParaRPr lang="en-US" sz="1400" dirty="0"/>
          </a:p>
        </p:txBody>
      </p:sp>
      <p:sp>
        <p:nvSpPr>
          <p:cNvPr id="44" name="Text 42"/>
          <p:cNvSpPr/>
          <p:nvPr/>
        </p:nvSpPr>
        <p:spPr>
          <a:xfrm>
            <a:off x="7918704" y="3803904"/>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A searchable thread reduces the need to repeat the same non-clinical update in multiple places.</a:t>
            </a:r>
            <a:endParaRPr lang="en-US" sz="1400" dirty="0"/>
          </a:p>
        </p:txBody>
      </p:sp>
      <p:sp>
        <p:nvSpPr>
          <p:cNvPr id="45" name="Text 43"/>
          <p:cNvSpPr/>
          <p:nvPr/>
        </p:nvSpPr>
        <p:spPr>
          <a:xfrm>
            <a:off x="7808976" y="4773168"/>
            <a:ext cx="3383280" cy="758952"/>
          </a:xfrm>
          <a:prstGeom prst="rect">
            <a:avLst/>
          </a:prstGeom>
          <a:noFill/>
          <a:ln/>
        </p:spPr>
        <p:txBody>
          <a:bodyPr wrap="square" lIns="1016" tIns="1016" rIns="1016" bIns="1016" rtlCol="0" anchor="ctr">
            <a:normAutofit/>
          </a:bodyPr>
          <a:lstStyle/>
          <a:p>
            <a:pPr marL="0" indent="0">
              <a:buNone/>
            </a:pPr>
            <a:r>
              <a:rPr lang="en-US" sz="1140" dirty="0">
                <a:solidFill>
                  <a:srgbClr val="24303A"/>
                </a:solidFill>
                <a:latin typeface="Times New Roman" pitchFamily="34" charset="0"/>
                <a:ea typeface="Times New Roman" pitchFamily="34" charset="-122"/>
                <a:cs typeface="Times New Roman" pitchFamily="34" charset="-120"/>
              </a:rPr>
              <a:t>In a large health system, secure messaging </a:t>
            </a:r>
            <a:r>
              <a:rPr lang="en-US" sz="114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(Baratta et al., 2023)</a:t>
            </a:r>
            <a:r>
              <a:rPr lang="en-US" sz="1140" dirty="0">
                <a:solidFill>
                  <a:srgbClr val="24303A"/>
                </a:solidFill>
                <a:latin typeface="Times New Roman" pitchFamily="34" charset="0"/>
                <a:ea typeface="Times New Roman" pitchFamily="34" charset="-122"/>
                <a:cs typeface="Times New Roman" pitchFamily="34" charset="-120"/>
              </a:rPr>
              <a:t> was used widely across professional roles, with a median response time of 2.4 minutes.</a:t>
            </a:r>
            <a:endParaRPr lang="en-US" sz="1140" dirty="0"/>
          </a:p>
        </p:txBody>
      </p:sp>
      <p:sp>
        <p:nvSpPr>
          <p:cNvPr id="46" name="Text 44"/>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7"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PROPOSED WORKFLOW</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3. How Teams improves efficiency and communication</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Text 3"/>
          <p:cNvSpPr/>
          <p:nvPr/>
        </p:nvSpPr>
        <p:spPr>
          <a:xfrm>
            <a:off x="694944" y="1481328"/>
            <a:ext cx="3108960" cy="274320"/>
          </a:xfrm>
          <a:prstGeom prst="rect">
            <a:avLst/>
          </a:prstGeom>
          <a:noFill/>
          <a:ln/>
        </p:spPr>
        <p:txBody>
          <a:bodyPr wrap="square" lIns="0" tIns="0" rIns="0" bIns="0" rtlCol="0" anchor="ctr"/>
          <a:lstStyle/>
          <a:p>
            <a:pPr marL="0" indent="0">
              <a:buNone/>
            </a:pPr>
            <a:r>
              <a:rPr lang="en-US" sz="1700" b="1" dirty="0">
                <a:solidFill>
                  <a:srgbClr val="B04A57"/>
                </a:solidFill>
                <a:latin typeface="Times New Roman" pitchFamily="34" charset="0"/>
                <a:ea typeface="Times New Roman" pitchFamily="34" charset="-122"/>
                <a:cs typeface="Times New Roman" pitchFamily="34" charset="-120"/>
              </a:rPr>
              <a:t>Current fragmented route</a:t>
            </a:r>
            <a:endParaRPr lang="en-US" sz="1700" dirty="0"/>
          </a:p>
        </p:txBody>
      </p:sp>
      <p:sp>
        <p:nvSpPr>
          <p:cNvPr id="6" name="Text 4"/>
          <p:cNvSpPr/>
          <p:nvPr/>
        </p:nvSpPr>
        <p:spPr>
          <a:xfrm>
            <a:off x="6236208" y="1481328"/>
            <a:ext cx="3200400" cy="274320"/>
          </a:xfrm>
          <a:prstGeom prst="rect">
            <a:avLst/>
          </a:prstGeom>
          <a:noFill/>
          <a:ln/>
        </p:spPr>
        <p:txBody>
          <a:bodyPr wrap="square" lIns="0" tIns="0" rIns="0" bIns="0" rtlCol="0" anchor="ctr"/>
          <a:lstStyle/>
          <a:p>
            <a:pPr marL="0" indent="0">
              <a:buNone/>
            </a:pPr>
            <a:r>
              <a:rPr lang="en-US" sz="1700" b="1" dirty="0">
                <a:solidFill>
                  <a:srgbClr val="2E7D65"/>
                </a:solidFill>
                <a:latin typeface="Times New Roman" pitchFamily="34" charset="0"/>
                <a:ea typeface="Times New Roman" pitchFamily="34" charset="-122"/>
                <a:cs typeface="Times New Roman" pitchFamily="34" charset="-120"/>
              </a:rPr>
              <a:t>Recommended Teams route</a:t>
            </a:r>
            <a:endParaRPr lang="en-US" sz="1700" dirty="0"/>
          </a:p>
        </p:txBody>
      </p:sp>
      <p:sp>
        <p:nvSpPr>
          <p:cNvPr id="7" name="Shape 5"/>
          <p:cNvSpPr/>
          <p:nvPr/>
        </p:nvSpPr>
        <p:spPr>
          <a:xfrm>
            <a:off x="694944" y="1901952"/>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8" name="Shape 6"/>
          <p:cNvSpPr/>
          <p:nvPr/>
        </p:nvSpPr>
        <p:spPr>
          <a:xfrm>
            <a:off x="896112" y="2039112"/>
            <a:ext cx="402336" cy="402336"/>
          </a:xfrm>
          <a:prstGeom prst="ellipse">
            <a:avLst/>
          </a:prstGeom>
          <a:solidFill>
            <a:srgbClr val="AAB3BD"/>
          </a:solidFill>
          <a:ln w="12700">
            <a:solidFill>
              <a:srgbClr val="AAB3BD"/>
            </a:solidFill>
            <a:prstDash val="solid"/>
          </a:ln>
        </p:spPr>
        <p:txBody>
          <a:bodyPr/>
          <a:lstStyle/>
          <a:p>
            <a:endParaRPr lang="en-US"/>
          </a:p>
        </p:txBody>
      </p:sp>
      <p:sp>
        <p:nvSpPr>
          <p:cNvPr id="9" name="Text 7"/>
          <p:cNvSpPr/>
          <p:nvPr/>
        </p:nvSpPr>
        <p:spPr>
          <a:xfrm>
            <a:off x="987552" y="2135124"/>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8"/>
          <p:cNvSpPr/>
          <p:nvPr/>
        </p:nvSpPr>
        <p:spPr>
          <a:xfrm>
            <a:off x="1463040" y="2066544"/>
            <a:ext cx="3072384" cy="301752"/>
          </a:xfrm>
          <a:prstGeom prst="rect">
            <a:avLst/>
          </a:prstGeom>
          <a:noFill/>
          <a:ln/>
        </p:spPr>
        <p:txBody>
          <a:bodyPr wrap="square" lIns="0" tIns="0" rIns="0" bIns="0" rtlCol="0" anchor="ctr">
            <a:normAutofit/>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Phone / email / personal messages</a:t>
            </a:r>
            <a:endParaRPr lang="en-US" sz="1330" dirty="0"/>
          </a:p>
        </p:txBody>
      </p:sp>
      <p:sp>
        <p:nvSpPr>
          <p:cNvPr id="11" name="Shape 9"/>
          <p:cNvSpPr/>
          <p:nvPr/>
        </p:nvSpPr>
        <p:spPr>
          <a:xfrm rot="5400000">
            <a:off x="2450592" y="2624328"/>
            <a:ext cx="530352" cy="256032"/>
          </a:xfrm>
          <a:prstGeom prst="chevron">
            <a:avLst/>
          </a:prstGeom>
          <a:solidFill>
            <a:srgbClr val="C5CCD5"/>
          </a:solidFill>
          <a:ln w="12700">
            <a:solidFill>
              <a:srgbClr val="C5CCD5"/>
            </a:solidFill>
            <a:prstDash val="solid"/>
          </a:ln>
        </p:spPr>
        <p:txBody>
          <a:bodyPr/>
          <a:lstStyle/>
          <a:p>
            <a:endParaRPr lang="en-US"/>
          </a:p>
        </p:txBody>
      </p:sp>
      <p:sp>
        <p:nvSpPr>
          <p:cNvPr id="12" name="Shape 10"/>
          <p:cNvSpPr/>
          <p:nvPr/>
        </p:nvSpPr>
        <p:spPr>
          <a:xfrm>
            <a:off x="694944" y="2926080"/>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3" name="Shape 11"/>
          <p:cNvSpPr/>
          <p:nvPr/>
        </p:nvSpPr>
        <p:spPr>
          <a:xfrm>
            <a:off x="896112" y="3063240"/>
            <a:ext cx="402336" cy="402336"/>
          </a:xfrm>
          <a:prstGeom prst="ellipse">
            <a:avLst/>
          </a:prstGeom>
          <a:solidFill>
            <a:srgbClr val="AAB3BD"/>
          </a:solidFill>
          <a:ln w="12700">
            <a:solidFill>
              <a:srgbClr val="AAB3BD"/>
            </a:solidFill>
            <a:prstDash val="solid"/>
          </a:ln>
        </p:spPr>
        <p:txBody>
          <a:bodyPr/>
          <a:lstStyle/>
          <a:p>
            <a:endParaRPr lang="en-US"/>
          </a:p>
        </p:txBody>
      </p:sp>
      <p:sp>
        <p:nvSpPr>
          <p:cNvPr id="14" name="Text 12"/>
          <p:cNvSpPr/>
          <p:nvPr/>
        </p:nvSpPr>
        <p:spPr>
          <a:xfrm>
            <a:off x="987552" y="3159252"/>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3"/>
          <p:cNvSpPr/>
          <p:nvPr/>
        </p:nvSpPr>
        <p:spPr>
          <a:xfrm>
            <a:off x="1463040" y="3090672"/>
            <a:ext cx="3072384" cy="301752"/>
          </a:xfrm>
          <a:prstGeom prst="rect">
            <a:avLst/>
          </a:prstGeom>
          <a:noFill/>
          <a:ln/>
        </p:spPr>
        <p:txBody>
          <a:bodyPr wrap="square" lIns="0" tIns="0" rIns="0" bIns="0" rtlCol="0" anchor="ctr">
            <a:normAutofit/>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Same update repeated or sent separately</a:t>
            </a:r>
            <a:endParaRPr lang="en-US" sz="1330" dirty="0"/>
          </a:p>
        </p:txBody>
      </p:sp>
      <p:sp>
        <p:nvSpPr>
          <p:cNvPr id="16" name="Shape 14"/>
          <p:cNvSpPr/>
          <p:nvPr/>
        </p:nvSpPr>
        <p:spPr>
          <a:xfrm rot="5400000">
            <a:off x="2450592" y="3648456"/>
            <a:ext cx="530352" cy="256032"/>
          </a:xfrm>
          <a:prstGeom prst="chevron">
            <a:avLst/>
          </a:prstGeom>
          <a:solidFill>
            <a:srgbClr val="C5CCD5"/>
          </a:solidFill>
          <a:ln w="12700">
            <a:solidFill>
              <a:srgbClr val="C5CCD5"/>
            </a:solidFill>
            <a:prstDash val="solid"/>
          </a:ln>
        </p:spPr>
        <p:txBody>
          <a:bodyPr/>
          <a:lstStyle/>
          <a:p>
            <a:endParaRPr lang="en-US"/>
          </a:p>
        </p:txBody>
      </p:sp>
      <p:sp>
        <p:nvSpPr>
          <p:cNvPr id="17" name="Shape 15"/>
          <p:cNvSpPr/>
          <p:nvPr/>
        </p:nvSpPr>
        <p:spPr>
          <a:xfrm>
            <a:off x="694944" y="3950208"/>
            <a:ext cx="4169664" cy="694944"/>
          </a:xfrm>
          <a:prstGeom prst="roundRect">
            <a:avLst>
              <a:gd name="adj" fmla="val 7895"/>
            </a:avLst>
          </a:prstGeom>
          <a:solidFill>
            <a:srgbClr val="FBE9EA"/>
          </a:solidFill>
          <a:ln w="12700">
            <a:solidFill>
              <a:srgbClr val="F1C8CD"/>
            </a:solidFill>
            <a:prstDash val="solid"/>
          </a:ln>
          <a:effectLst>
            <a:outerShdw algn="bl" rotWithShape="0">
              <a:srgbClr val="000000">
                <a:alpha val="0"/>
              </a:srgbClr>
            </a:outerShdw>
          </a:effectLst>
        </p:spPr>
        <p:txBody>
          <a:bodyPr/>
          <a:lstStyle/>
          <a:p>
            <a:endParaRPr lang="en-US"/>
          </a:p>
        </p:txBody>
      </p:sp>
      <p:sp>
        <p:nvSpPr>
          <p:cNvPr id="18" name="Shape 16"/>
          <p:cNvSpPr/>
          <p:nvPr/>
        </p:nvSpPr>
        <p:spPr>
          <a:xfrm>
            <a:off x="896112" y="4087368"/>
            <a:ext cx="402336" cy="402336"/>
          </a:xfrm>
          <a:prstGeom prst="ellipse">
            <a:avLst/>
          </a:prstGeom>
          <a:solidFill>
            <a:srgbClr val="B04A57"/>
          </a:solidFill>
          <a:ln w="12700">
            <a:solidFill>
              <a:srgbClr val="B04A57"/>
            </a:solidFill>
            <a:prstDash val="solid"/>
          </a:ln>
        </p:spPr>
        <p:txBody>
          <a:bodyPr/>
          <a:lstStyle/>
          <a:p>
            <a:endParaRPr lang="en-US"/>
          </a:p>
        </p:txBody>
      </p:sp>
      <p:sp>
        <p:nvSpPr>
          <p:cNvPr id="19" name="Text 17"/>
          <p:cNvSpPr/>
          <p:nvPr/>
        </p:nvSpPr>
        <p:spPr>
          <a:xfrm>
            <a:off x="987552" y="4183380"/>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0" name="Text 18"/>
          <p:cNvSpPr/>
          <p:nvPr/>
        </p:nvSpPr>
        <p:spPr>
          <a:xfrm>
            <a:off x="1463040" y="4114800"/>
            <a:ext cx="3072384" cy="301752"/>
          </a:xfrm>
          <a:prstGeom prst="rect">
            <a:avLst/>
          </a:prstGeom>
          <a:noFill/>
          <a:ln/>
        </p:spPr>
        <p:txBody>
          <a:bodyPr wrap="square" lIns="0" tIns="0" rIns="0" bIns="0" rtlCol="0" anchor="ctr">
            <a:normAutofit/>
          </a:bodyPr>
          <a:lstStyle/>
          <a:p>
            <a:pPr marL="0" indent="0">
              <a:buNone/>
            </a:pPr>
            <a:r>
              <a:rPr lang="en-US" sz="1330" b="1" dirty="0">
                <a:solidFill>
                  <a:srgbClr val="24303A"/>
                </a:solidFill>
                <a:latin typeface="Times New Roman" pitchFamily="34" charset="0"/>
                <a:ea typeface="Times New Roman" pitchFamily="34" charset="-122"/>
                <a:cs typeface="Times New Roman" pitchFamily="34" charset="-120"/>
              </a:rPr>
              <a:t>Colleagues may miss the latest version</a:t>
            </a:r>
            <a:endParaRPr lang="en-US" sz="1330" dirty="0"/>
          </a:p>
        </p:txBody>
      </p:sp>
      <p:sp>
        <p:nvSpPr>
          <p:cNvPr id="21" name="Shape 19"/>
          <p:cNvSpPr/>
          <p:nvPr/>
        </p:nvSpPr>
        <p:spPr>
          <a:xfrm>
            <a:off x="6236208" y="1901952"/>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2" name="Shape 20"/>
          <p:cNvSpPr/>
          <p:nvPr/>
        </p:nvSpPr>
        <p:spPr>
          <a:xfrm>
            <a:off x="6437376" y="2020824"/>
            <a:ext cx="384048" cy="384048"/>
          </a:xfrm>
          <a:prstGeom prst="ellipse">
            <a:avLst/>
          </a:prstGeom>
          <a:solidFill>
            <a:srgbClr val="6264A7"/>
          </a:solidFill>
          <a:ln w="12700">
            <a:solidFill>
              <a:srgbClr val="6264A7"/>
            </a:solidFill>
            <a:prstDash val="solid"/>
          </a:ln>
        </p:spPr>
        <p:txBody>
          <a:bodyPr/>
          <a:lstStyle/>
          <a:p>
            <a:endParaRPr lang="en-US"/>
          </a:p>
        </p:txBody>
      </p:sp>
      <p:sp>
        <p:nvSpPr>
          <p:cNvPr id="23" name="Text 21"/>
          <p:cNvSpPr/>
          <p:nvPr/>
        </p:nvSpPr>
        <p:spPr>
          <a:xfrm>
            <a:off x="6528816" y="2112264"/>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1</a:t>
            </a:r>
            <a:endParaRPr lang="en-US" sz="980" dirty="0"/>
          </a:p>
        </p:txBody>
      </p:sp>
      <p:sp>
        <p:nvSpPr>
          <p:cNvPr id="24" name="Text 22"/>
          <p:cNvSpPr/>
          <p:nvPr/>
        </p:nvSpPr>
        <p:spPr>
          <a:xfrm>
            <a:off x="7022592" y="2057400"/>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Post once in the “Daily Updates” channel</a:t>
            </a:r>
            <a:endParaRPr lang="en-US" sz="1290" dirty="0"/>
          </a:p>
        </p:txBody>
      </p:sp>
      <p:sp>
        <p:nvSpPr>
          <p:cNvPr id="25" name="Shape 23"/>
          <p:cNvSpPr/>
          <p:nvPr/>
        </p:nvSpPr>
        <p:spPr>
          <a:xfrm rot="5400000">
            <a:off x="8531352" y="2551176"/>
            <a:ext cx="502920" cy="228600"/>
          </a:xfrm>
          <a:prstGeom prst="chevron">
            <a:avLst/>
          </a:prstGeom>
          <a:solidFill>
            <a:srgbClr val="B9C5D1"/>
          </a:solidFill>
          <a:ln w="12700">
            <a:solidFill>
              <a:srgbClr val="B9C5D1"/>
            </a:solidFill>
            <a:prstDash val="solid"/>
          </a:ln>
        </p:spPr>
        <p:txBody>
          <a:bodyPr/>
          <a:lstStyle/>
          <a:p>
            <a:endParaRPr lang="en-US"/>
          </a:p>
        </p:txBody>
      </p:sp>
      <p:sp>
        <p:nvSpPr>
          <p:cNvPr id="26" name="Shape 24"/>
          <p:cNvSpPr/>
          <p:nvPr/>
        </p:nvSpPr>
        <p:spPr>
          <a:xfrm>
            <a:off x="6236208" y="2752344"/>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7" name="Shape 25"/>
          <p:cNvSpPr/>
          <p:nvPr/>
        </p:nvSpPr>
        <p:spPr>
          <a:xfrm>
            <a:off x="6437376" y="2871216"/>
            <a:ext cx="384048" cy="384048"/>
          </a:xfrm>
          <a:prstGeom prst="ellipse">
            <a:avLst/>
          </a:prstGeom>
          <a:solidFill>
            <a:srgbClr val="6264A7"/>
          </a:solidFill>
          <a:ln w="12700">
            <a:solidFill>
              <a:srgbClr val="6264A7"/>
            </a:solidFill>
            <a:prstDash val="solid"/>
          </a:ln>
        </p:spPr>
        <p:txBody>
          <a:bodyPr/>
          <a:lstStyle/>
          <a:p>
            <a:endParaRPr lang="en-US"/>
          </a:p>
        </p:txBody>
      </p:sp>
      <p:sp>
        <p:nvSpPr>
          <p:cNvPr id="28" name="Text 26"/>
          <p:cNvSpPr/>
          <p:nvPr/>
        </p:nvSpPr>
        <p:spPr>
          <a:xfrm>
            <a:off x="6528816" y="2962656"/>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2</a:t>
            </a:r>
            <a:endParaRPr lang="en-US" sz="980" dirty="0"/>
          </a:p>
        </p:txBody>
      </p:sp>
      <p:sp>
        <p:nvSpPr>
          <p:cNvPr id="29" name="Text 27"/>
          <p:cNvSpPr/>
          <p:nvPr/>
        </p:nvSpPr>
        <p:spPr>
          <a:xfrm>
            <a:off x="7022592" y="2907792"/>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Use @mention for the relevant person / staff group</a:t>
            </a:r>
            <a:endParaRPr lang="en-US" sz="1290" dirty="0"/>
          </a:p>
        </p:txBody>
      </p:sp>
      <p:sp>
        <p:nvSpPr>
          <p:cNvPr id="30" name="Shape 28"/>
          <p:cNvSpPr/>
          <p:nvPr/>
        </p:nvSpPr>
        <p:spPr>
          <a:xfrm rot="5400000">
            <a:off x="8531352" y="3401568"/>
            <a:ext cx="502920" cy="228600"/>
          </a:xfrm>
          <a:prstGeom prst="chevron">
            <a:avLst/>
          </a:prstGeom>
          <a:solidFill>
            <a:srgbClr val="B9C5D1"/>
          </a:solidFill>
          <a:ln w="12700">
            <a:solidFill>
              <a:srgbClr val="B9C5D1"/>
            </a:solidFill>
            <a:prstDash val="solid"/>
          </a:ln>
        </p:spPr>
        <p:txBody>
          <a:bodyPr/>
          <a:lstStyle/>
          <a:p>
            <a:endParaRPr lang="en-US"/>
          </a:p>
        </p:txBody>
      </p:sp>
      <p:sp>
        <p:nvSpPr>
          <p:cNvPr id="31" name="Shape 29"/>
          <p:cNvSpPr/>
          <p:nvPr/>
        </p:nvSpPr>
        <p:spPr>
          <a:xfrm>
            <a:off x="6236208" y="3602736"/>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2" name="Shape 30"/>
          <p:cNvSpPr/>
          <p:nvPr/>
        </p:nvSpPr>
        <p:spPr>
          <a:xfrm>
            <a:off x="6437376" y="3721608"/>
            <a:ext cx="384048" cy="384048"/>
          </a:xfrm>
          <a:prstGeom prst="ellipse">
            <a:avLst/>
          </a:prstGeom>
          <a:solidFill>
            <a:srgbClr val="6264A7"/>
          </a:solidFill>
          <a:ln w="12700">
            <a:solidFill>
              <a:srgbClr val="6264A7"/>
            </a:solidFill>
            <a:prstDash val="solid"/>
          </a:ln>
        </p:spPr>
        <p:txBody>
          <a:bodyPr/>
          <a:lstStyle/>
          <a:p>
            <a:endParaRPr lang="en-US"/>
          </a:p>
        </p:txBody>
      </p:sp>
      <p:sp>
        <p:nvSpPr>
          <p:cNvPr id="33" name="Text 31"/>
          <p:cNvSpPr/>
          <p:nvPr/>
        </p:nvSpPr>
        <p:spPr>
          <a:xfrm>
            <a:off x="6528816" y="3813048"/>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3</a:t>
            </a:r>
            <a:endParaRPr lang="en-US" sz="980" dirty="0"/>
          </a:p>
        </p:txBody>
      </p:sp>
      <p:sp>
        <p:nvSpPr>
          <p:cNvPr id="34" name="Text 32"/>
          <p:cNvSpPr/>
          <p:nvPr/>
        </p:nvSpPr>
        <p:spPr>
          <a:xfrm>
            <a:off x="7022592" y="3758184"/>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Reply or acknowledge in the same searchable thread</a:t>
            </a:r>
            <a:endParaRPr lang="en-US" sz="1290" dirty="0"/>
          </a:p>
        </p:txBody>
      </p:sp>
      <p:sp>
        <p:nvSpPr>
          <p:cNvPr id="35" name="Shape 33"/>
          <p:cNvSpPr/>
          <p:nvPr/>
        </p:nvSpPr>
        <p:spPr>
          <a:xfrm rot="5400000">
            <a:off x="8531352" y="4251960"/>
            <a:ext cx="502920" cy="228600"/>
          </a:xfrm>
          <a:prstGeom prst="chevron">
            <a:avLst/>
          </a:prstGeom>
          <a:solidFill>
            <a:srgbClr val="B9C5D1"/>
          </a:solidFill>
          <a:ln w="12700">
            <a:solidFill>
              <a:srgbClr val="B9C5D1"/>
            </a:solidFill>
            <a:prstDash val="solid"/>
          </a:ln>
        </p:spPr>
        <p:txBody>
          <a:bodyPr/>
          <a:lstStyle/>
          <a:p>
            <a:endParaRPr lang="en-US"/>
          </a:p>
        </p:txBody>
      </p:sp>
      <p:sp>
        <p:nvSpPr>
          <p:cNvPr id="36" name="Shape 34"/>
          <p:cNvSpPr/>
          <p:nvPr/>
        </p:nvSpPr>
        <p:spPr>
          <a:xfrm>
            <a:off x="6236208" y="4453128"/>
            <a:ext cx="5074920" cy="640080"/>
          </a:xfrm>
          <a:prstGeom prst="roundRect">
            <a:avLst>
              <a:gd name="adj" fmla="val 8571"/>
            </a:avLst>
          </a:prstGeom>
          <a:solidFill>
            <a:srgbClr val="DFF2F1"/>
          </a:solidFill>
          <a:ln w="12700">
            <a:solidFill>
              <a:srgbClr val="B9DFDC"/>
            </a:solidFill>
            <a:prstDash val="solid"/>
          </a:ln>
          <a:effectLst>
            <a:outerShdw algn="bl" rotWithShape="0">
              <a:srgbClr val="000000">
                <a:alpha val="0"/>
              </a:srgbClr>
            </a:outerShdw>
          </a:effectLst>
        </p:spPr>
        <p:txBody>
          <a:bodyPr/>
          <a:lstStyle/>
          <a:p>
            <a:endParaRPr lang="en-US"/>
          </a:p>
        </p:txBody>
      </p:sp>
      <p:sp>
        <p:nvSpPr>
          <p:cNvPr id="37" name="Shape 35"/>
          <p:cNvSpPr/>
          <p:nvPr/>
        </p:nvSpPr>
        <p:spPr>
          <a:xfrm>
            <a:off x="6437376" y="4572000"/>
            <a:ext cx="384048" cy="384048"/>
          </a:xfrm>
          <a:prstGeom prst="ellipse">
            <a:avLst/>
          </a:prstGeom>
          <a:solidFill>
            <a:srgbClr val="2D8C8C"/>
          </a:solidFill>
          <a:ln w="12700">
            <a:solidFill>
              <a:srgbClr val="2D8C8C"/>
            </a:solidFill>
            <a:prstDash val="solid"/>
          </a:ln>
        </p:spPr>
        <p:txBody>
          <a:bodyPr/>
          <a:lstStyle/>
          <a:p>
            <a:endParaRPr lang="en-US"/>
          </a:p>
        </p:txBody>
      </p:sp>
      <p:sp>
        <p:nvSpPr>
          <p:cNvPr id="38" name="Text 36"/>
          <p:cNvSpPr/>
          <p:nvPr/>
        </p:nvSpPr>
        <p:spPr>
          <a:xfrm>
            <a:off x="6528816" y="4663440"/>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4</a:t>
            </a:r>
            <a:endParaRPr lang="en-US" sz="980" dirty="0"/>
          </a:p>
        </p:txBody>
      </p:sp>
      <p:sp>
        <p:nvSpPr>
          <p:cNvPr id="39" name="Text 37"/>
          <p:cNvSpPr/>
          <p:nvPr/>
        </p:nvSpPr>
        <p:spPr>
          <a:xfrm>
            <a:off x="7022592" y="4608576"/>
            <a:ext cx="3931920" cy="274320"/>
          </a:xfrm>
          <a:prstGeom prst="rect">
            <a:avLst/>
          </a:prstGeom>
          <a:noFill/>
          <a:ln/>
        </p:spPr>
        <p:txBody>
          <a:bodyPr wrap="square" lIns="0" tIns="0" rIns="0" bIns="0" rtlCol="0" anchor="ctr">
            <a:normAutofit/>
          </a:bodyPr>
          <a:lstStyle/>
          <a:p>
            <a:pPr marL="0" indent="0">
              <a:buNone/>
            </a:pPr>
            <a:r>
              <a:rPr lang="en-US" sz="1290" b="1" dirty="0">
                <a:solidFill>
                  <a:srgbClr val="24303A"/>
                </a:solidFill>
                <a:latin typeface="Times New Roman" pitchFamily="34" charset="0"/>
                <a:ea typeface="Times New Roman" pitchFamily="34" charset="-122"/>
                <a:cs typeface="Times New Roman" pitchFamily="34" charset="-120"/>
              </a:rPr>
              <a:t>Escalate to a Teams call when discussion is needed</a:t>
            </a:r>
            <a:endParaRPr lang="en-US" sz="1290" dirty="0"/>
          </a:p>
        </p:txBody>
      </p:sp>
      <p:sp>
        <p:nvSpPr>
          <p:cNvPr id="40" name="Text 38"/>
          <p:cNvSpPr/>
          <p:nvPr/>
        </p:nvSpPr>
        <p:spPr>
          <a:xfrm>
            <a:off x="694944" y="5285232"/>
            <a:ext cx="10625328" cy="566928"/>
          </a:xfrm>
          <a:prstGeom prst="rect">
            <a:avLst/>
          </a:prstGeom>
          <a:noFill/>
          <a:ln/>
        </p:spPr>
        <p:txBody>
          <a:bodyPr wrap="square" lIns="1016" tIns="1016" rIns="1016" bIns="1016" rtlCol="0" anchor="ctr">
            <a:normAutofit/>
          </a:bodyPr>
          <a:lstStyle/>
          <a:p>
            <a:pPr marL="0" indent="0">
              <a:buNone/>
            </a:pPr>
            <a:r>
              <a:rPr lang="en-US" sz="1250" dirty="0">
                <a:solidFill>
                  <a:srgbClr val="24303A"/>
                </a:solidFill>
                <a:latin typeface="Times New Roman" pitchFamily="34" charset="0"/>
                <a:ea typeface="Times New Roman" pitchFamily="34" charset="-122"/>
                <a:cs typeface="Times New Roman" pitchFamily="34" charset="-120"/>
              </a:rPr>
              <a:t>A structured communication app reduced staff frustration </a:t>
            </a:r>
            <a:r>
              <a:rPr lang="en-US" sz="125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(Silvera-Tawil et al., 2021)</a:t>
            </a:r>
            <a:r>
              <a:rPr lang="en-US" sz="1250" dirty="0">
                <a:solidFill>
                  <a:srgbClr val="24303A"/>
                </a:solidFill>
                <a:latin typeface="Times New Roman" pitchFamily="34" charset="0"/>
                <a:ea typeface="Times New Roman" pitchFamily="34" charset="-122"/>
                <a:cs typeface="Times New Roman" pitchFamily="34" charset="-120"/>
              </a:rPr>
              <a:t> while supporting more successful exchanges, illustrating the efficiency value of a clear digital communication route.</a:t>
            </a:r>
            <a:endParaRPr lang="en-US" sz="1250" dirty="0"/>
          </a:p>
        </p:txBody>
      </p:sp>
      <p:sp>
        <p:nvSpPr>
          <p:cNvPr id="41" name="Text 39"/>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2"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CRITICAL EVALUATION</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4. Advantages and limitations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Shape 3"/>
          <p:cNvSpPr/>
          <p:nvPr/>
        </p:nvSpPr>
        <p:spPr>
          <a:xfrm>
            <a:off x="676656" y="1508760"/>
            <a:ext cx="5376672" cy="4078224"/>
          </a:xfrm>
          <a:prstGeom prst="roundRect">
            <a:avLst>
              <a:gd name="adj" fmla="val 134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6" name="Shape 4"/>
          <p:cNvSpPr/>
          <p:nvPr/>
        </p:nvSpPr>
        <p:spPr>
          <a:xfrm>
            <a:off x="6144768" y="1508760"/>
            <a:ext cx="5358384" cy="4078224"/>
          </a:xfrm>
          <a:prstGeom prst="roundRect">
            <a:avLst>
              <a:gd name="adj" fmla="val 134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7" name="Shape 5"/>
          <p:cNvSpPr/>
          <p:nvPr/>
        </p:nvSpPr>
        <p:spPr>
          <a:xfrm>
            <a:off x="676656" y="1508760"/>
            <a:ext cx="5376672" cy="493776"/>
          </a:xfrm>
          <a:prstGeom prst="rect">
            <a:avLst/>
          </a:prstGeom>
          <a:solidFill>
            <a:srgbClr val="2D8C8C"/>
          </a:solidFill>
          <a:ln w="12700">
            <a:solidFill>
              <a:srgbClr val="2D8C8C"/>
            </a:solidFill>
            <a:prstDash val="solid"/>
          </a:ln>
        </p:spPr>
        <p:txBody>
          <a:bodyPr/>
          <a:lstStyle/>
          <a:p>
            <a:endParaRPr lang="en-US"/>
          </a:p>
        </p:txBody>
      </p:sp>
      <p:sp>
        <p:nvSpPr>
          <p:cNvPr id="8" name="Shape 6"/>
          <p:cNvSpPr/>
          <p:nvPr/>
        </p:nvSpPr>
        <p:spPr>
          <a:xfrm>
            <a:off x="6144768" y="1508760"/>
            <a:ext cx="5358384" cy="493776"/>
          </a:xfrm>
          <a:prstGeom prst="rect">
            <a:avLst/>
          </a:prstGeom>
          <a:solidFill>
            <a:srgbClr val="464775"/>
          </a:solidFill>
          <a:ln w="12700">
            <a:solidFill>
              <a:srgbClr val="464775"/>
            </a:solidFill>
            <a:prstDash val="solid"/>
          </a:ln>
        </p:spPr>
        <p:txBody>
          <a:bodyPr/>
          <a:lstStyle/>
          <a:p>
            <a:endParaRPr lang="en-US"/>
          </a:p>
        </p:txBody>
      </p:sp>
      <p:sp>
        <p:nvSpPr>
          <p:cNvPr id="9" name="Text 7"/>
          <p:cNvSpPr/>
          <p:nvPr/>
        </p:nvSpPr>
        <p:spPr>
          <a:xfrm>
            <a:off x="896112" y="1645920"/>
            <a:ext cx="4892040" cy="210312"/>
          </a:xfrm>
          <a:prstGeom prst="rect">
            <a:avLst/>
          </a:prstGeom>
          <a:noFill/>
          <a:ln/>
        </p:spPr>
        <p:txBody>
          <a:bodyPr wrap="square" lIns="0" tIns="0" rIns="0" bIns="0" rtlCol="0" anchor="ctr"/>
          <a:lstStyle/>
          <a:p>
            <a:pPr marL="0" indent="0">
              <a:buNone/>
            </a:pPr>
            <a:r>
              <a:rPr lang="en-US" sz="1700" b="1" dirty="0">
                <a:solidFill>
                  <a:srgbClr val="FFFFFF"/>
                </a:solidFill>
                <a:latin typeface="Times New Roman" pitchFamily="34" charset="0"/>
                <a:ea typeface="Times New Roman" pitchFamily="34" charset="-122"/>
                <a:cs typeface="Times New Roman" pitchFamily="34" charset="-120"/>
              </a:rPr>
              <a:t>Advantages for Ashford</a:t>
            </a:r>
            <a:endParaRPr lang="en-US" sz="1700" dirty="0"/>
          </a:p>
        </p:txBody>
      </p:sp>
      <p:sp>
        <p:nvSpPr>
          <p:cNvPr id="10" name="Text 8"/>
          <p:cNvSpPr/>
          <p:nvPr/>
        </p:nvSpPr>
        <p:spPr>
          <a:xfrm>
            <a:off x="6364224" y="1645920"/>
            <a:ext cx="4828032" cy="210312"/>
          </a:xfrm>
          <a:prstGeom prst="rect">
            <a:avLst/>
          </a:prstGeom>
          <a:noFill/>
          <a:ln/>
        </p:spPr>
        <p:txBody>
          <a:bodyPr wrap="square" lIns="0" tIns="0" rIns="0" bIns="0" rtlCol="0" anchor="ctr"/>
          <a:lstStyle/>
          <a:p>
            <a:pPr marL="0" indent="0">
              <a:buNone/>
            </a:pPr>
            <a:r>
              <a:rPr lang="en-US" sz="1700" b="1" dirty="0">
                <a:solidFill>
                  <a:srgbClr val="FFFFFF"/>
                </a:solidFill>
                <a:latin typeface="Times New Roman" pitchFamily="34" charset="0"/>
                <a:ea typeface="Times New Roman" pitchFamily="34" charset="-122"/>
                <a:cs typeface="Times New Roman" pitchFamily="34" charset="-120"/>
              </a:rPr>
              <a:t>Limitations / risks to manage</a:t>
            </a:r>
            <a:endParaRPr lang="en-US" sz="1700" dirty="0"/>
          </a:p>
        </p:txBody>
      </p:sp>
      <p:sp>
        <p:nvSpPr>
          <p:cNvPr id="11" name="Shape 9"/>
          <p:cNvSpPr/>
          <p:nvPr/>
        </p:nvSpPr>
        <p:spPr>
          <a:xfrm>
            <a:off x="914400" y="2212848"/>
            <a:ext cx="411480" cy="411480"/>
          </a:xfrm>
          <a:prstGeom prst="ellipse">
            <a:avLst/>
          </a:prstGeom>
          <a:solidFill>
            <a:srgbClr val="DFF2F1"/>
          </a:solidFill>
          <a:ln w="12700">
            <a:solidFill>
              <a:srgbClr val="DFF2F1"/>
            </a:solidFill>
            <a:prstDash val="solid"/>
          </a:ln>
        </p:spPr>
        <p:txBody>
          <a:bodyPr/>
          <a:lstStyle/>
          <a:p>
            <a:endParaRPr lang="en-US"/>
          </a:p>
        </p:txBody>
      </p:sp>
      <p:sp>
        <p:nvSpPr>
          <p:cNvPr id="12" name="Text 10"/>
          <p:cNvSpPr/>
          <p:nvPr/>
        </p:nvSpPr>
        <p:spPr>
          <a:xfrm>
            <a:off x="932688" y="227685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13" name="Text 11"/>
          <p:cNvSpPr/>
          <p:nvPr/>
        </p:nvSpPr>
        <p:spPr>
          <a:xfrm>
            <a:off x="1481328" y="2240280"/>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Shared visibility</a:t>
            </a:r>
            <a:endParaRPr lang="en-US" sz="1360" dirty="0"/>
          </a:p>
        </p:txBody>
      </p:sp>
      <p:sp>
        <p:nvSpPr>
          <p:cNvPr id="14" name="Text 12"/>
          <p:cNvSpPr/>
          <p:nvPr/>
        </p:nvSpPr>
        <p:spPr>
          <a:xfrm>
            <a:off x="3099816" y="2231136"/>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Routine updates sit in one agreed team space.</a:t>
            </a:r>
            <a:endParaRPr lang="en-US" sz="1100" dirty="0"/>
          </a:p>
        </p:txBody>
      </p:sp>
      <p:sp>
        <p:nvSpPr>
          <p:cNvPr id="15" name="Shape 13"/>
          <p:cNvSpPr/>
          <p:nvPr/>
        </p:nvSpPr>
        <p:spPr>
          <a:xfrm>
            <a:off x="914400" y="3017520"/>
            <a:ext cx="411480" cy="411480"/>
          </a:xfrm>
          <a:prstGeom prst="ellipse">
            <a:avLst/>
          </a:prstGeom>
          <a:solidFill>
            <a:srgbClr val="DFF2F1"/>
          </a:solidFill>
          <a:ln w="12700">
            <a:solidFill>
              <a:srgbClr val="DFF2F1"/>
            </a:solidFill>
            <a:prstDash val="solid"/>
          </a:ln>
        </p:spPr>
        <p:txBody>
          <a:bodyPr/>
          <a:lstStyle/>
          <a:p>
            <a:endParaRPr lang="en-US"/>
          </a:p>
        </p:txBody>
      </p:sp>
      <p:sp>
        <p:nvSpPr>
          <p:cNvPr id="16" name="Text 14"/>
          <p:cNvSpPr/>
          <p:nvPr/>
        </p:nvSpPr>
        <p:spPr>
          <a:xfrm>
            <a:off x="932688" y="30815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17" name="Text 15"/>
          <p:cNvSpPr/>
          <p:nvPr/>
        </p:nvSpPr>
        <p:spPr>
          <a:xfrm>
            <a:off x="1481328" y="3044952"/>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Cross-location coordination</a:t>
            </a:r>
            <a:endParaRPr lang="en-US" sz="1360" dirty="0"/>
          </a:p>
        </p:txBody>
      </p:sp>
      <p:sp>
        <p:nvSpPr>
          <p:cNvPr id="18" name="Text 16"/>
          <p:cNvSpPr/>
          <p:nvPr/>
        </p:nvSpPr>
        <p:spPr>
          <a:xfrm>
            <a:off x="3099816" y="3035808"/>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Staff can communicate from the office or while working remotely.</a:t>
            </a:r>
            <a:endParaRPr lang="en-US" sz="1100" dirty="0"/>
          </a:p>
        </p:txBody>
      </p:sp>
      <p:sp>
        <p:nvSpPr>
          <p:cNvPr id="19" name="Shape 17"/>
          <p:cNvSpPr/>
          <p:nvPr/>
        </p:nvSpPr>
        <p:spPr>
          <a:xfrm>
            <a:off x="914400" y="3822192"/>
            <a:ext cx="411480" cy="411480"/>
          </a:xfrm>
          <a:prstGeom prst="ellipse">
            <a:avLst/>
          </a:prstGeom>
          <a:solidFill>
            <a:srgbClr val="DFF2F1"/>
          </a:solidFill>
          <a:ln w="12700">
            <a:solidFill>
              <a:srgbClr val="DFF2F1"/>
            </a:solidFill>
            <a:prstDash val="solid"/>
          </a:ln>
        </p:spPr>
        <p:txBody>
          <a:bodyPr/>
          <a:lstStyle/>
          <a:p>
            <a:endParaRPr lang="en-US"/>
          </a:p>
        </p:txBody>
      </p:sp>
      <p:sp>
        <p:nvSpPr>
          <p:cNvPr id="20" name="Text 18"/>
          <p:cNvSpPr/>
          <p:nvPr/>
        </p:nvSpPr>
        <p:spPr>
          <a:xfrm>
            <a:off x="932688" y="388620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21" name="Text 19"/>
          <p:cNvSpPr/>
          <p:nvPr/>
        </p:nvSpPr>
        <p:spPr>
          <a:xfrm>
            <a:off x="1481328" y="3849624"/>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Searchable context</a:t>
            </a:r>
            <a:endParaRPr lang="en-US" sz="1360" dirty="0"/>
          </a:p>
        </p:txBody>
      </p:sp>
      <p:sp>
        <p:nvSpPr>
          <p:cNvPr id="22" name="Text 20"/>
          <p:cNvSpPr/>
          <p:nvPr/>
        </p:nvSpPr>
        <p:spPr>
          <a:xfrm>
            <a:off x="3099816" y="3840480"/>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Earlier updates can be found without repeatedly contacting colleagues.</a:t>
            </a:r>
            <a:endParaRPr lang="en-US" sz="1100" dirty="0"/>
          </a:p>
        </p:txBody>
      </p:sp>
      <p:sp>
        <p:nvSpPr>
          <p:cNvPr id="23" name="Shape 21"/>
          <p:cNvSpPr/>
          <p:nvPr/>
        </p:nvSpPr>
        <p:spPr>
          <a:xfrm>
            <a:off x="914400" y="4626864"/>
            <a:ext cx="411480" cy="411480"/>
          </a:xfrm>
          <a:prstGeom prst="ellipse">
            <a:avLst/>
          </a:prstGeom>
          <a:solidFill>
            <a:srgbClr val="DFF2F1"/>
          </a:solidFill>
          <a:ln w="12700">
            <a:solidFill>
              <a:srgbClr val="DFF2F1"/>
            </a:solidFill>
            <a:prstDash val="solid"/>
          </a:ln>
        </p:spPr>
        <p:txBody>
          <a:bodyPr/>
          <a:lstStyle/>
          <a:p>
            <a:endParaRPr lang="en-US"/>
          </a:p>
        </p:txBody>
      </p:sp>
      <p:sp>
        <p:nvSpPr>
          <p:cNvPr id="24" name="Text 22"/>
          <p:cNvSpPr/>
          <p:nvPr/>
        </p:nvSpPr>
        <p:spPr>
          <a:xfrm>
            <a:off x="932688" y="469087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25" name="Text 23"/>
          <p:cNvSpPr/>
          <p:nvPr/>
        </p:nvSpPr>
        <p:spPr>
          <a:xfrm>
            <a:off x="1481328" y="4654296"/>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Flexible escalation</a:t>
            </a:r>
            <a:endParaRPr lang="en-US" sz="1360" dirty="0"/>
          </a:p>
        </p:txBody>
      </p:sp>
      <p:sp>
        <p:nvSpPr>
          <p:cNvPr id="26" name="Text 24"/>
          <p:cNvSpPr/>
          <p:nvPr/>
        </p:nvSpPr>
        <p:spPr>
          <a:xfrm>
            <a:off x="3099816" y="4645152"/>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Teams supports text, calls and short virtual huddles in one interface.</a:t>
            </a:r>
            <a:endParaRPr lang="en-US" sz="1100" dirty="0"/>
          </a:p>
        </p:txBody>
      </p:sp>
      <p:sp>
        <p:nvSpPr>
          <p:cNvPr id="27" name="Shape 25"/>
          <p:cNvSpPr/>
          <p:nvPr/>
        </p:nvSpPr>
        <p:spPr>
          <a:xfrm>
            <a:off x="6382512" y="2212848"/>
            <a:ext cx="411480" cy="411480"/>
          </a:xfrm>
          <a:prstGeom prst="ellipse">
            <a:avLst/>
          </a:prstGeom>
          <a:solidFill>
            <a:srgbClr val="FBE9EA"/>
          </a:solidFill>
          <a:ln w="12700">
            <a:solidFill>
              <a:srgbClr val="FBE9EA"/>
            </a:solidFill>
            <a:prstDash val="solid"/>
          </a:ln>
        </p:spPr>
        <p:txBody>
          <a:bodyPr/>
          <a:lstStyle/>
          <a:p>
            <a:endParaRPr lang="en-US"/>
          </a:p>
        </p:txBody>
      </p:sp>
      <p:sp>
        <p:nvSpPr>
          <p:cNvPr id="28" name="Text 26"/>
          <p:cNvSpPr/>
          <p:nvPr/>
        </p:nvSpPr>
        <p:spPr>
          <a:xfrm>
            <a:off x="6400800" y="227685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B04A57"/>
                </a:solidFill>
                <a:latin typeface="Arial" pitchFamily="34" charset="0"/>
                <a:ea typeface="Arial" pitchFamily="34" charset="-122"/>
                <a:cs typeface="Arial" pitchFamily="34" charset="-120"/>
              </a:rPr>
              <a:t>!</a:t>
            </a:r>
            <a:endParaRPr lang="en-US" sz="1400" dirty="0"/>
          </a:p>
        </p:txBody>
      </p:sp>
      <p:sp>
        <p:nvSpPr>
          <p:cNvPr id="29" name="Text 27"/>
          <p:cNvSpPr/>
          <p:nvPr/>
        </p:nvSpPr>
        <p:spPr>
          <a:xfrm>
            <a:off x="6949440" y="2240280"/>
            <a:ext cx="1783080" cy="210312"/>
          </a:xfrm>
          <a:prstGeom prst="rect">
            <a:avLst/>
          </a:prstGeom>
          <a:noFill/>
          <a:ln/>
        </p:spPr>
        <p:txBody>
          <a:bodyPr wrap="square" lIns="0" tIns="0" rIns="0" bIns="0" rtlCol="0" anchor="ctr">
            <a:normAutofit/>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Notification overload</a:t>
            </a:r>
            <a:endParaRPr lang="en-US" sz="1360" dirty="0"/>
          </a:p>
        </p:txBody>
      </p:sp>
      <p:sp>
        <p:nvSpPr>
          <p:cNvPr id="30" name="Text 28"/>
          <p:cNvSpPr/>
          <p:nvPr/>
        </p:nvSpPr>
        <p:spPr>
          <a:xfrm>
            <a:off x="8723376" y="2231136"/>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Too many messages or mentions can become distracting.</a:t>
            </a:r>
            <a:endParaRPr lang="en-US" sz="1080" dirty="0"/>
          </a:p>
        </p:txBody>
      </p:sp>
      <p:sp>
        <p:nvSpPr>
          <p:cNvPr id="31" name="Shape 29"/>
          <p:cNvSpPr/>
          <p:nvPr/>
        </p:nvSpPr>
        <p:spPr>
          <a:xfrm>
            <a:off x="6382512" y="3017520"/>
            <a:ext cx="411480" cy="411480"/>
          </a:xfrm>
          <a:prstGeom prst="ellipse">
            <a:avLst/>
          </a:prstGeom>
          <a:solidFill>
            <a:srgbClr val="ECEBFA"/>
          </a:solidFill>
          <a:ln w="12700">
            <a:solidFill>
              <a:srgbClr val="ECEBFA"/>
            </a:solidFill>
            <a:prstDash val="solid"/>
          </a:ln>
        </p:spPr>
        <p:txBody>
          <a:bodyPr/>
          <a:lstStyle/>
          <a:p>
            <a:endParaRPr lang="en-US"/>
          </a:p>
        </p:txBody>
      </p:sp>
      <p:sp>
        <p:nvSpPr>
          <p:cNvPr id="32" name="Text 30"/>
          <p:cNvSpPr/>
          <p:nvPr/>
        </p:nvSpPr>
        <p:spPr>
          <a:xfrm>
            <a:off x="6400800" y="30815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33" name="Text 31"/>
          <p:cNvSpPr/>
          <p:nvPr/>
        </p:nvSpPr>
        <p:spPr>
          <a:xfrm>
            <a:off x="6949440" y="3044952"/>
            <a:ext cx="1783080" cy="210312"/>
          </a:xfrm>
          <a:prstGeom prst="rect">
            <a:avLst/>
          </a:prstGeom>
          <a:noFill/>
          <a:ln/>
        </p:spPr>
        <p:txBody>
          <a:bodyPr wrap="square" lIns="0" tIns="0" rIns="0" bIns="0" rtlCol="0" anchor="ctr">
            <a:normAutofit/>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Digital confidence</a:t>
            </a:r>
            <a:endParaRPr lang="en-US" sz="1360" dirty="0"/>
          </a:p>
        </p:txBody>
      </p:sp>
      <p:sp>
        <p:nvSpPr>
          <p:cNvPr id="34" name="Text 32"/>
          <p:cNvSpPr/>
          <p:nvPr/>
        </p:nvSpPr>
        <p:spPr>
          <a:xfrm>
            <a:off x="8723376" y="3035808"/>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Some staff may need support before the new process feels easy.</a:t>
            </a:r>
            <a:endParaRPr lang="en-US" sz="1080" dirty="0"/>
          </a:p>
        </p:txBody>
      </p:sp>
      <p:sp>
        <p:nvSpPr>
          <p:cNvPr id="35" name="Shape 33"/>
          <p:cNvSpPr/>
          <p:nvPr/>
        </p:nvSpPr>
        <p:spPr>
          <a:xfrm>
            <a:off x="6382512" y="3822192"/>
            <a:ext cx="411480" cy="411480"/>
          </a:xfrm>
          <a:prstGeom prst="ellipse">
            <a:avLst/>
          </a:prstGeom>
          <a:solidFill>
            <a:srgbClr val="ECEBFA"/>
          </a:solidFill>
          <a:ln w="12700">
            <a:solidFill>
              <a:srgbClr val="ECEBFA"/>
            </a:solidFill>
            <a:prstDash val="solid"/>
          </a:ln>
        </p:spPr>
        <p:txBody>
          <a:bodyPr/>
          <a:lstStyle/>
          <a:p>
            <a:endParaRPr lang="en-US"/>
          </a:p>
        </p:txBody>
      </p:sp>
      <p:sp>
        <p:nvSpPr>
          <p:cNvPr id="36" name="Text 34"/>
          <p:cNvSpPr/>
          <p:nvPr/>
        </p:nvSpPr>
        <p:spPr>
          <a:xfrm>
            <a:off x="6400800" y="388620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37" name="Text 35"/>
          <p:cNvSpPr/>
          <p:nvPr/>
        </p:nvSpPr>
        <p:spPr>
          <a:xfrm>
            <a:off x="6949440" y="3849624"/>
            <a:ext cx="1783080" cy="210312"/>
          </a:xfrm>
          <a:prstGeom prst="rect">
            <a:avLst/>
          </a:prstGeom>
          <a:noFill/>
          <a:ln/>
        </p:spPr>
        <p:txBody>
          <a:bodyPr wrap="square" lIns="0" tIns="0" rIns="0" bIns="0" rtlCol="0" anchor="ctr">
            <a:normAutofit fontScale="92500"/>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Information governance</a:t>
            </a:r>
            <a:endParaRPr lang="en-US" sz="1360" dirty="0"/>
          </a:p>
        </p:txBody>
      </p:sp>
      <p:sp>
        <p:nvSpPr>
          <p:cNvPr id="38" name="Text 36"/>
          <p:cNvSpPr/>
          <p:nvPr/>
        </p:nvSpPr>
        <p:spPr>
          <a:xfrm>
            <a:off x="8723376" y="3840480"/>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Personal data should not be posted unnecessarily in general channels.</a:t>
            </a:r>
            <a:endParaRPr lang="en-US" sz="1080" dirty="0"/>
          </a:p>
        </p:txBody>
      </p:sp>
      <p:sp>
        <p:nvSpPr>
          <p:cNvPr id="39" name="Shape 37"/>
          <p:cNvSpPr/>
          <p:nvPr/>
        </p:nvSpPr>
        <p:spPr>
          <a:xfrm>
            <a:off x="6382512" y="4626864"/>
            <a:ext cx="411480" cy="411480"/>
          </a:xfrm>
          <a:prstGeom prst="ellipse">
            <a:avLst/>
          </a:prstGeom>
          <a:solidFill>
            <a:srgbClr val="ECEBFA"/>
          </a:solidFill>
          <a:ln w="12700">
            <a:solidFill>
              <a:srgbClr val="ECEBFA"/>
            </a:solidFill>
            <a:prstDash val="solid"/>
          </a:ln>
        </p:spPr>
        <p:txBody>
          <a:bodyPr/>
          <a:lstStyle/>
          <a:p>
            <a:endParaRPr lang="en-US"/>
          </a:p>
        </p:txBody>
      </p:sp>
      <p:sp>
        <p:nvSpPr>
          <p:cNvPr id="40" name="Text 38"/>
          <p:cNvSpPr/>
          <p:nvPr/>
        </p:nvSpPr>
        <p:spPr>
          <a:xfrm>
            <a:off x="6400800" y="469087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41" name="Text 39"/>
          <p:cNvSpPr/>
          <p:nvPr/>
        </p:nvSpPr>
        <p:spPr>
          <a:xfrm>
            <a:off x="6949440" y="4654296"/>
            <a:ext cx="1783080" cy="210312"/>
          </a:xfrm>
          <a:prstGeom prst="rect">
            <a:avLst/>
          </a:prstGeom>
          <a:noFill/>
          <a:ln/>
        </p:spPr>
        <p:txBody>
          <a:bodyPr wrap="square" lIns="0" tIns="0" rIns="0" bIns="0" rtlCol="0" anchor="ctr">
            <a:normAutofit fontScale="77500" lnSpcReduction="20000"/>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Boundary with care records</a:t>
            </a:r>
            <a:endParaRPr lang="en-US" sz="1360" dirty="0"/>
          </a:p>
        </p:txBody>
      </p:sp>
      <p:sp>
        <p:nvSpPr>
          <p:cNvPr id="42" name="Text 40"/>
          <p:cNvSpPr/>
          <p:nvPr/>
        </p:nvSpPr>
        <p:spPr>
          <a:xfrm>
            <a:off x="8723376" y="4645152"/>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Teams should support communication, not replace the formal care-record system.</a:t>
            </a:r>
            <a:endParaRPr lang="en-US" sz="1080" dirty="0"/>
          </a:p>
        </p:txBody>
      </p:sp>
      <p:sp>
        <p:nvSpPr>
          <p:cNvPr id="43" name="Text 41"/>
          <p:cNvSpPr/>
          <p:nvPr/>
        </p:nvSpPr>
        <p:spPr>
          <a:xfrm>
            <a:off x="768096" y="5797296"/>
            <a:ext cx="10570464" cy="530352"/>
          </a:xfrm>
          <a:prstGeom prst="rect">
            <a:avLst/>
          </a:prstGeom>
          <a:noFill/>
          <a:ln/>
        </p:spPr>
        <p:txBody>
          <a:bodyPr wrap="square" lIns="1016" tIns="1016" rIns="1016" bIns="1016" rtlCol="0" anchor="ctr">
            <a:normAutofit/>
          </a:bodyPr>
          <a:lstStyle/>
          <a:p>
            <a:pPr marL="0" indent="0">
              <a:buNone/>
            </a:pPr>
            <a:r>
              <a:rPr lang="en-US" sz="1210" dirty="0">
                <a:solidFill>
                  <a:srgbClr val="24303A"/>
                </a:solidFill>
                <a:latin typeface="Times New Roman" pitchFamily="34" charset="0"/>
                <a:ea typeface="Times New Roman" pitchFamily="34" charset="-122"/>
                <a:cs typeface="Times New Roman" pitchFamily="34" charset="-120"/>
              </a:rPr>
              <a:t>Research in aged care found practical situations where a communication app could support staff–resident communication </a:t>
            </a:r>
            <a:r>
              <a:rPr lang="en-US" sz="121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(Richards et al., 2025)</a:t>
            </a:r>
            <a:r>
              <a:rPr lang="en-US" sz="1210" dirty="0">
                <a:solidFill>
                  <a:srgbClr val="24303A"/>
                </a:solidFill>
                <a:latin typeface="Times New Roman" pitchFamily="34" charset="0"/>
                <a:ea typeface="Times New Roman" pitchFamily="34" charset="-122"/>
                <a:cs typeface="Times New Roman" pitchFamily="34" charset="-120"/>
              </a:rPr>
              <a:t>, showing that digital tools should be matched to the needs and routines of the care setting.</a:t>
            </a:r>
            <a:endParaRPr lang="en-US" sz="1210" dirty="0"/>
          </a:p>
        </p:txBody>
      </p:sp>
      <p:sp>
        <p:nvSpPr>
          <p:cNvPr id="44" name="Text 42"/>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ACTION PLAN</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5. Recommendation: implement Teams through a controlled pilot</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pic>
        <p:nvPicPr>
          <p:cNvPr id="5" name="Image 0" descr="/mnt/data/a_realistic_indoor_office_clinic_meeting_scene_br.png"/>
          <p:cNvPicPr>
            <a:picLocks noChangeAspect="1"/>
          </p:cNvPicPr>
          <p:nvPr/>
        </p:nvPicPr>
        <p:blipFill>
          <a:blip r:embed="rId3"/>
          <a:srcRect l="6293" r="6293"/>
          <a:stretch/>
        </p:blipFill>
        <p:spPr>
          <a:xfrm>
            <a:off x="8156448" y="1463040"/>
            <a:ext cx="3337560" cy="2148840"/>
          </a:xfrm>
          <a:prstGeom prst="rect">
            <a:avLst/>
          </a:prstGeom>
        </p:spPr>
      </p:pic>
      <p:sp>
        <p:nvSpPr>
          <p:cNvPr id="6" name="Shape 3"/>
          <p:cNvSpPr/>
          <p:nvPr/>
        </p:nvSpPr>
        <p:spPr>
          <a:xfrm>
            <a:off x="8156448" y="1463040"/>
            <a:ext cx="3337560" cy="2148840"/>
          </a:xfrm>
          <a:prstGeom prst="roundRect">
            <a:avLst>
              <a:gd name="adj" fmla="val 2128"/>
            </a:avLst>
          </a:prstGeom>
          <a:solidFill>
            <a:srgbClr val="FFFFFF">
              <a:alpha val="0"/>
            </a:srgbClr>
          </a:solidFill>
          <a:ln w="25400">
            <a:solidFill>
              <a:srgbClr val="FFFFFF"/>
            </a:solidFill>
            <a:prstDash val="solid"/>
          </a:ln>
          <a:effectLst>
            <a:outerShdw algn="bl" rotWithShape="0">
              <a:srgbClr val="000000">
                <a:alpha val="0"/>
              </a:srgbClr>
            </a:outerShdw>
          </a:effectLst>
        </p:spPr>
        <p:txBody>
          <a:bodyPr/>
          <a:lstStyle/>
          <a:p>
            <a:endParaRPr lang="en-US"/>
          </a:p>
        </p:txBody>
      </p:sp>
      <p:sp>
        <p:nvSpPr>
          <p:cNvPr id="7" name="Shape 4"/>
          <p:cNvSpPr/>
          <p:nvPr/>
        </p:nvSpPr>
        <p:spPr>
          <a:xfrm>
            <a:off x="694944" y="1517904"/>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8" name="Shape 5"/>
          <p:cNvSpPr/>
          <p:nvPr/>
        </p:nvSpPr>
        <p:spPr>
          <a:xfrm>
            <a:off x="896112" y="1709928"/>
            <a:ext cx="429768" cy="429768"/>
          </a:xfrm>
          <a:prstGeom prst="ellipse">
            <a:avLst/>
          </a:prstGeom>
          <a:solidFill>
            <a:srgbClr val="6264A7"/>
          </a:solidFill>
          <a:ln w="12700">
            <a:solidFill>
              <a:srgbClr val="6264A7"/>
            </a:solidFill>
            <a:prstDash val="solid"/>
          </a:ln>
        </p:spPr>
        <p:txBody>
          <a:bodyPr/>
          <a:lstStyle/>
          <a:p>
            <a:endParaRPr lang="en-US"/>
          </a:p>
        </p:txBody>
      </p:sp>
      <p:sp>
        <p:nvSpPr>
          <p:cNvPr id="9" name="Text 6"/>
          <p:cNvSpPr/>
          <p:nvPr/>
        </p:nvSpPr>
        <p:spPr>
          <a:xfrm>
            <a:off x="987552" y="1810512"/>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7"/>
          <p:cNvSpPr/>
          <p:nvPr/>
        </p:nvSpPr>
        <p:spPr>
          <a:xfrm>
            <a:off x="1527048" y="1655064"/>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Prepare</a:t>
            </a:r>
            <a:endParaRPr lang="en-US" sz="1450" dirty="0"/>
          </a:p>
        </p:txBody>
      </p:sp>
      <p:sp>
        <p:nvSpPr>
          <p:cNvPr id="11" name="Text 8"/>
          <p:cNvSpPr/>
          <p:nvPr/>
        </p:nvSpPr>
        <p:spPr>
          <a:xfrm>
            <a:off x="2761488" y="1636776"/>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Create the Team, agree owners, set channels and write simple communication rules.</a:t>
            </a:r>
            <a:endParaRPr lang="en-US" sz="1130" dirty="0"/>
          </a:p>
        </p:txBody>
      </p:sp>
      <p:sp>
        <p:nvSpPr>
          <p:cNvPr id="12" name="Shape 9"/>
          <p:cNvSpPr/>
          <p:nvPr/>
        </p:nvSpPr>
        <p:spPr>
          <a:xfrm>
            <a:off x="694944" y="2468880"/>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3" name="Shape 10"/>
          <p:cNvSpPr/>
          <p:nvPr/>
        </p:nvSpPr>
        <p:spPr>
          <a:xfrm>
            <a:off x="896112" y="2660904"/>
            <a:ext cx="429768" cy="429768"/>
          </a:xfrm>
          <a:prstGeom prst="ellipse">
            <a:avLst/>
          </a:prstGeom>
          <a:solidFill>
            <a:srgbClr val="6264A7"/>
          </a:solidFill>
          <a:ln w="12700">
            <a:solidFill>
              <a:srgbClr val="6264A7"/>
            </a:solidFill>
            <a:prstDash val="solid"/>
          </a:ln>
        </p:spPr>
        <p:txBody>
          <a:bodyPr/>
          <a:lstStyle/>
          <a:p>
            <a:endParaRPr lang="en-US"/>
          </a:p>
        </p:txBody>
      </p:sp>
      <p:sp>
        <p:nvSpPr>
          <p:cNvPr id="14" name="Text 11"/>
          <p:cNvSpPr/>
          <p:nvPr/>
        </p:nvSpPr>
        <p:spPr>
          <a:xfrm>
            <a:off x="987552" y="2761488"/>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2"/>
          <p:cNvSpPr/>
          <p:nvPr/>
        </p:nvSpPr>
        <p:spPr>
          <a:xfrm>
            <a:off x="1527048" y="2606040"/>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Train</a:t>
            </a:r>
            <a:endParaRPr lang="en-US" sz="1450" dirty="0"/>
          </a:p>
        </p:txBody>
      </p:sp>
      <p:sp>
        <p:nvSpPr>
          <p:cNvPr id="16" name="Text 13"/>
          <p:cNvSpPr/>
          <p:nvPr/>
        </p:nvSpPr>
        <p:spPr>
          <a:xfrm>
            <a:off x="2761488" y="2587752"/>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Give staff a short practical demonstration on posting, replying, @mentions and notifications.</a:t>
            </a:r>
            <a:endParaRPr lang="en-US" sz="1130" dirty="0"/>
          </a:p>
        </p:txBody>
      </p:sp>
      <p:sp>
        <p:nvSpPr>
          <p:cNvPr id="17" name="Shape 14"/>
          <p:cNvSpPr/>
          <p:nvPr/>
        </p:nvSpPr>
        <p:spPr>
          <a:xfrm>
            <a:off x="694944" y="3419856"/>
            <a:ext cx="6931152" cy="822960"/>
          </a:xfrm>
          <a:prstGeom prst="roundRect">
            <a:avLst>
              <a:gd name="adj" fmla="val 6667"/>
            </a:avLst>
          </a:prstGeom>
          <a:solidFill>
            <a:srgbClr val="ECEBFA"/>
          </a:solidFill>
          <a:ln w="12700">
            <a:solidFill>
              <a:srgbClr val="D7D4F2"/>
            </a:solidFill>
            <a:prstDash val="solid"/>
          </a:ln>
          <a:effectLst>
            <a:outerShdw algn="bl" rotWithShape="0">
              <a:srgbClr val="000000">
                <a:alpha val="0"/>
              </a:srgbClr>
            </a:outerShdw>
          </a:effectLst>
        </p:spPr>
        <p:txBody>
          <a:bodyPr/>
          <a:lstStyle/>
          <a:p>
            <a:endParaRPr lang="en-US"/>
          </a:p>
        </p:txBody>
      </p:sp>
      <p:sp>
        <p:nvSpPr>
          <p:cNvPr id="18" name="Shape 15"/>
          <p:cNvSpPr/>
          <p:nvPr/>
        </p:nvSpPr>
        <p:spPr>
          <a:xfrm>
            <a:off x="896112" y="3611880"/>
            <a:ext cx="429768" cy="429768"/>
          </a:xfrm>
          <a:prstGeom prst="ellipse">
            <a:avLst/>
          </a:prstGeom>
          <a:solidFill>
            <a:srgbClr val="6264A7"/>
          </a:solidFill>
          <a:ln w="12700">
            <a:solidFill>
              <a:srgbClr val="6264A7"/>
            </a:solidFill>
            <a:prstDash val="solid"/>
          </a:ln>
        </p:spPr>
        <p:txBody>
          <a:bodyPr/>
          <a:lstStyle/>
          <a:p>
            <a:endParaRPr lang="en-US"/>
          </a:p>
        </p:txBody>
      </p:sp>
      <p:sp>
        <p:nvSpPr>
          <p:cNvPr id="19" name="Text 16"/>
          <p:cNvSpPr/>
          <p:nvPr/>
        </p:nvSpPr>
        <p:spPr>
          <a:xfrm>
            <a:off x="987552" y="3712464"/>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0" name="Text 17"/>
          <p:cNvSpPr/>
          <p:nvPr/>
        </p:nvSpPr>
        <p:spPr>
          <a:xfrm>
            <a:off x="1527048" y="3557016"/>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Pilot</a:t>
            </a:r>
            <a:endParaRPr lang="en-US" sz="1450" dirty="0"/>
          </a:p>
        </p:txBody>
      </p:sp>
      <p:sp>
        <p:nvSpPr>
          <p:cNvPr id="21" name="Text 18"/>
          <p:cNvSpPr/>
          <p:nvPr/>
        </p:nvSpPr>
        <p:spPr>
          <a:xfrm>
            <a:off x="2761488" y="3538728"/>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Test the process for four weeks with one staff group and collect feedback on usability.</a:t>
            </a:r>
            <a:endParaRPr lang="en-US" sz="1130" dirty="0"/>
          </a:p>
        </p:txBody>
      </p:sp>
      <p:sp>
        <p:nvSpPr>
          <p:cNvPr id="22" name="Shape 19"/>
          <p:cNvSpPr/>
          <p:nvPr/>
        </p:nvSpPr>
        <p:spPr>
          <a:xfrm>
            <a:off x="694944" y="4370832"/>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3" name="Shape 20"/>
          <p:cNvSpPr/>
          <p:nvPr/>
        </p:nvSpPr>
        <p:spPr>
          <a:xfrm>
            <a:off x="896112" y="4562856"/>
            <a:ext cx="429768" cy="429768"/>
          </a:xfrm>
          <a:prstGeom prst="ellipse">
            <a:avLst/>
          </a:prstGeom>
          <a:solidFill>
            <a:srgbClr val="2D8C8C"/>
          </a:solidFill>
          <a:ln w="12700">
            <a:solidFill>
              <a:srgbClr val="2D8C8C"/>
            </a:solidFill>
            <a:prstDash val="solid"/>
          </a:ln>
        </p:spPr>
        <p:txBody>
          <a:bodyPr/>
          <a:lstStyle/>
          <a:p>
            <a:endParaRPr lang="en-US"/>
          </a:p>
        </p:txBody>
      </p:sp>
      <p:sp>
        <p:nvSpPr>
          <p:cNvPr id="24" name="Text 21"/>
          <p:cNvSpPr/>
          <p:nvPr/>
        </p:nvSpPr>
        <p:spPr>
          <a:xfrm>
            <a:off x="987552" y="4663440"/>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4</a:t>
            </a:r>
            <a:endParaRPr lang="en-US" sz="1000" dirty="0"/>
          </a:p>
        </p:txBody>
      </p:sp>
      <p:sp>
        <p:nvSpPr>
          <p:cNvPr id="25" name="Text 22"/>
          <p:cNvSpPr/>
          <p:nvPr/>
        </p:nvSpPr>
        <p:spPr>
          <a:xfrm>
            <a:off x="1527048" y="4507992"/>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Review &amp; scale</a:t>
            </a:r>
            <a:endParaRPr lang="en-US" sz="1450" dirty="0"/>
          </a:p>
        </p:txBody>
      </p:sp>
      <p:sp>
        <p:nvSpPr>
          <p:cNvPr id="26" name="Text 23"/>
          <p:cNvSpPr/>
          <p:nvPr/>
        </p:nvSpPr>
        <p:spPr>
          <a:xfrm>
            <a:off x="2761488" y="4489704"/>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Refine channels and notification rules, then extend the agreed process across Ashford.</a:t>
            </a:r>
            <a:endParaRPr lang="en-US" sz="1130" dirty="0"/>
          </a:p>
        </p:txBody>
      </p:sp>
      <p:sp>
        <p:nvSpPr>
          <p:cNvPr id="27" name="Shape 24"/>
          <p:cNvSpPr/>
          <p:nvPr/>
        </p:nvSpPr>
        <p:spPr>
          <a:xfrm>
            <a:off x="8156448" y="3822192"/>
            <a:ext cx="3337560" cy="1600200"/>
          </a:xfrm>
          <a:prstGeom prst="roundRect">
            <a:avLst>
              <a:gd name="adj" fmla="val 3429"/>
            </a:avLst>
          </a:prstGeom>
          <a:solidFill>
            <a:srgbClr val="17324D"/>
          </a:solidFill>
          <a:ln w="12700">
            <a:solidFill>
              <a:srgbClr val="17324D"/>
            </a:solidFill>
            <a:prstDash val="solid"/>
          </a:ln>
          <a:effectLst>
            <a:outerShdw algn="bl" rotWithShape="0">
              <a:srgbClr val="000000">
                <a:alpha val="0"/>
              </a:srgbClr>
            </a:outerShdw>
          </a:effectLst>
        </p:spPr>
        <p:txBody>
          <a:bodyPr/>
          <a:lstStyle/>
          <a:p>
            <a:endParaRPr lang="en-US"/>
          </a:p>
        </p:txBody>
      </p:sp>
      <p:sp>
        <p:nvSpPr>
          <p:cNvPr id="28" name="Text 25"/>
          <p:cNvSpPr/>
          <p:nvPr/>
        </p:nvSpPr>
        <p:spPr>
          <a:xfrm>
            <a:off x="8412480" y="4069080"/>
            <a:ext cx="2798064" cy="246888"/>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itchFamily="34" charset="0"/>
                <a:ea typeface="Times New Roman" pitchFamily="34" charset="-122"/>
                <a:cs typeface="Times New Roman" pitchFamily="34" charset="-120"/>
              </a:rPr>
              <a:t>Communication guardrail</a:t>
            </a:r>
            <a:endParaRPr lang="en-US" sz="1600" dirty="0"/>
          </a:p>
        </p:txBody>
      </p:sp>
      <p:sp>
        <p:nvSpPr>
          <p:cNvPr id="29" name="Text 26"/>
          <p:cNvSpPr/>
          <p:nvPr/>
        </p:nvSpPr>
        <p:spPr>
          <a:xfrm>
            <a:off x="8412480" y="4462272"/>
            <a:ext cx="2770632" cy="713232"/>
          </a:xfrm>
          <a:prstGeom prst="rect">
            <a:avLst/>
          </a:prstGeom>
          <a:noFill/>
          <a:ln/>
        </p:spPr>
        <p:txBody>
          <a:bodyPr wrap="square" lIns="0" tIns="0" rIns="0" bIns="0" rtlCol="0" anchor="ctr">
            <a:normAutofit fontScale="92500"/>
          </a:bodyPr>
          <a:lstStyle/>
          <a:p>
            <a:pPr marL="0" indent="0">
              <a:buNone/>
            </a:pPr>
            <a:r>
              <a:rPr lang="en-US" sz="1180" dirty="0">
                <a:solidFill>
                  <a:srgbClr val="E5EDF4"/>
                </a:solidFill>
                <a:latin typeface="Times New Roman" pitchFamily="34" charset="0"/>
                <a:ea typeface="Times New Roman" pitchFamily="34" charset="-122"/>
                <a:cs typeface="Times New Roman" pitchFamily="34" charset="-120"/>
              </a:rPr>
              <a:t>Use Teams for routine staff coordination. Keep formal care documentation in the organisation’s approved care-record system and avoid unnecessary personal data in general channels.</a:t>
            </a:r>
            <a:endParaRPr lang="en-US" sz="1180" dirty="0"/>
          </a:p>
        </p:txBody>
      </p:sp>
      <p:sp>
        <p:nvSpPr>
          <p:cNvPr id="30" name="Text 27"/>
          <p:cNvSpPr/>
          <p:nvPr/>
        </p:nvSpPr>
        <p:spPr>
          <a:xfrm>
            <a:off x="713232" y="5614416"/>
            <a:ext cx="10716768" cy="530352"/>
          </a:xfrm>
          <a:prstGeom prst="rect">
            <a:avLst/>
          </a:prstGeom>
          <a:noFill/>
          <a:ln/>
        </p:spPr>
        <p:txBody>
          <a:bodyPr wrap="square" lIns="1016" tIns="1016" rIns="1016" bIns="1016" rtlCol="0" anchor="ctr">
            <a:normAutofit/>
          </a:bodyPr>
          <a:lstStyle/>
          <a:p>
            <a:pPr marL="0" indent="0">
              <a:buNone/>
            </a:pPr>
            <a:r>
              <a:rPr lang="en-US" sz="1220" dirty="0">
                <a:solidFill>
                  <a:srgbClr val="24303A"/>
                </a:solidFill>
                <a:latin typeface="Times New Roman" pitchFamily="34" charset="0"/>
                <a:ea typeface="Times New Roman" pitchFamily="34" charset="-122"/>
                <a:cs typeface="Times New Roman" pitchFamily="34" charset="-120"/>
              </a:rPr>
              <a:t>Implementation research on team-based clinical communication </a:t>
            </a:r>
            <a:r>
              <a:rPr lang="en-US" sz="1220" u="sng" dirty="0">
                <a:solidFill>
                  <a:srgbClr val="17324D"/>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(Husain et al., 2021)</a:t>
            </a:r>
            <a:r>
              <a:rPr lang="en-US" sz="1220" dirty="0">
                <a:solidFill>
                  <a:srgbClr val="24303A"/>
                </a:solidFill>
                <a:latin typeface="Times New Roman" pitchFamily="34" charset="0"/>
                <a:ea typeface="Times New Roman" pitchFamily="34" charset="-122"/>
                <a:cs typeface="Times New Roman" pitchFamily="34" charset="-120"/>
              </a:rPr>
              <a:t> evaluated barriers and facilitators alongside effectiveness, supporting a small pilot before wider rollout.</a:t>
            </a:r>
            <a:endParaRPr lang="en-US" sz="1220" dirty="0"/>
          </a:p>
        </p:txBody>
      </p:sp>
      <p:sp>
        <p:nvSpPr>
          <p:cNvPr id="31" name="Shape 28"/>
          <p:cNvSpPr/>
          <p:nvPr/>
        </p:nvSpPr>
        <p:spPr>
          <a:xfrm>
            <a:off x="8065008" y="6016752"/>
            <a:ext cx="3584448" cy="292608"/>
          </a:xfrm>
          <a:prstGeom prst="roundRect">
            <a:avLst>
              <a:gd name="adj" fmla="val 25000"/>
            </a:avLst>
          </a:prstGeom>
          <a:solidFill>
            <a:srgbClr val="DFF2F1"/>
          </a:solidFill>
          <a:ln w="12700">
            <a:solidFill>
              <a:srgbClr val="DFF2F1"/>
            </a:solidFill>
            <a:prstDash val="solid"/>
          </a:ln>
        </p:spPr>
        <p:txBody>
          <a:bodyPr/>
          <a:lstStyle/>
          <a:p>
            <a:endParaRPr lang="en-US"/>
          </a:p>
        </p:txBody>
      </p:sp>
      <p:sp>
        <p:nvSpPr>
          <p:cNvPr id="32" name="Text 29"/>
          <p:cNvSpPr/>
          <p:nvPr/>
        </p:nvSpPr>
        <p:spPr>
          <a:xfrm>
            <a:off x="8138160" y="6067044"/>
            <a:ext cx="3438144" cy="155448"/>
          </a:xfrm>
          <a:prstGeom prst="rect">
            <a:avLst/>
          </a:prstGeom>
          <a:noFill/>
          <a:ln/>
        </p:spPr>
        <p:txBody>
          <a:bodyPr wrap="square" lIns="0" tIns="0" rIns="0" bIns="0" rtlCol="0" anchor="ctr">
            <a:normAutofit fontScale="70000" lnSpcReduction="20000"/>
          </a:bodyPr>
          <a:lstStyle/>
          <a:p>
            <a:pPr marL="0" indent="0" algn="ctr">
              <a:buNone/>
            </a:pPr>
            <a:r>
              <a:rPr lang="en-US" sz="1050" b="1" dirty="0">
                <a:solidFill>
                  <a:srgbClr val="17324D"/>
                </a:solidFill>
                <a:latin typeface="Times New Roman" pitchFamily="34" charset="0"/>
                <a:ea typeface="Times New Roman" pitchFamily="34" charset="-122"/>
                <a:cs typeface="Times New Roman" pitchFamily="34" charset="-120"/>
              </a:rPr>
              <a:t>RECOMMENDED OUTCOME: ONE CONSISTENT DAILY-UPDATE ROUTE</a:t>
            </a:r>
            <a:endParaRPr lang="en-US" sz="1050" dirty="0"/>
          </a:p>
        </p:txBody>
      </p:sp>
      <p:sp>
        <p:nvSpPr>
          <p:cNvPr id="33" name="Text 30"/>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4"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References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6" name="Shape 4"/>
          <p:cNvSpPr/>
          <p:nvPr/>
        </p:nvSpPr>
        <p:spPr>
          <a:xfrm>
            <a:off x="658368" y="1755648"/>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7" name="Text 5"/>
          <p:cNvSpPr/>
          <p:nvPr/>
        </p:nvSpPr>
        <p:spPr>
          <a:xfrm>
            <a:off x="877824" y="1874520"/>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Baratta, L.R., Harford, D., Sinsky, C.A., Kannampallil, T. and Lou, S.S. (2023) </a:t>
            </a:r>
            <a:r>
              <a:rPr lang="en-US" sz="1060" dirty="0">
                <a:solidFill>
                  <a:srgbClr val="24303A"/>
                </a:solidFill>
                <a:latin typeface="Times New Roman" pitchFamily="34" charset="0"/>
                <a:ea typeface="Times New Roman" pitchFamily="34" charset="-122"/>
                <a:cs typeface="Times New Roman" pitchFamily="34" charset="-120"/>
              </a:rPr>
              <a:t>‘Characterizing the Patterns of Electronic Health Record–Integrated Secure Messaging Use: Cross-Sectional Study’, Journal of Medical Internet Research, 25, e48583.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https://doi.org/10.2196/48583</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8" name="Shape 6"/>
          <p:cNvSpPr/>
          <p:nvPr/>
        </p:nvSpPr>
        <p:spPr>
          <a:xfrm>
            <a:off x="658368" y="2660904"/>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9" name="Text 7"/>
          <p:cNvSpPr/>
          <p:nvPr/>
        </p:nvSpPr>
        <p:spPr>
          <a:xfrm>
            <a:off x="877824" y="2779776"/>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Husain, A. et al. (2021) </a:t>
            </a:r>
            <a:r>
              <a:rPr lang="en-US" sz="1060" dirty="0">
                <a:solidFill>
                  <a:srgbClr val="24303A"/>
                </a:solidFill>
                <a:latin typeface="Times New Roman" pitchFamily="34" charset="0"/>
                <a:ea typeface="Times New Roman" pitchFamily="34" charset="-122"/>
                <a:cs typeface="Times New Roman" pitchFamily="34" charset="-120"/>
              </a:rPr>
              <a:t>‘A Clinical Communication Tool (Loop) for Team-Based Care in Pediatric and Adult Care Settings: Hybrid Mixed Methods Implementation Study’, Journal of Medical Internet Research, 23(3), e25505.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https://doi.org/10.2196/25505</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0" name="Shape 8"/>
          <p:cNvSpPr/>
          <p:nvPr/>
        </p:nvSpPr>
        <p:spPr>
          <a:xfrm>
            <a:off x="658368" y="3566160"/>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1" name="Text 9"/>
          <p:cNvSpPr/>
          <p:nvPr/>
        </p:nvSpPr>
        <p:spPr>
          <a:xfrm>
            <a:off x="877824" y="3685032"/>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Nie, J.X. et al. (2023) </a:t>
            </a:r>
            <a:r>
              <a:rPr lang="en-US" sz="1060" dirty="0">
                <a:solidFill>
                  <a:srgbClr val="24303A"/>
                </a:solidFill>
                <a:latin typeface="Times New Roman" pitchFamily="34" charset="0"/>
                <a:ea typeface="Times New Roman" pitchFamily="34" charset="-122"/>
                <a:cs typeface="Times New Roman" pitchFamily="34" charset="-120"/>
              </a:rPr>
              <a:t>‘The Perceived Ease of Use and Perceived Usefulness of a Web-Based Interprofessional Communication and Collaboration Platform in the Hospital Setting: Interview Study With Health Care Providers’, JMIR Human Factors, 10, e39051.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5">
                  <a:extLst>
                    <a:ext uri="{A12FA001-AC4F-418D-AE19-62706E023703}">
                      <ahyp:hlinkClr xmlns:ahyp="http://schemas.microsoft.com/office/drawing/2018/hyperlinkcolor" val="tx"/>
                    </a:ext>
                  </a:extLst>
                </a:hlinkClick>
              </a:rPr>
              <a:t>https://doi.org/10.2196/39051</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2" name="Shape 10"/>
          <p:cNvSpPr/>
          <p:nvPr/>
        </p:nvSpPr>
        <p:spPr>
          <a:xfrm>
            <a:off x="658368" y="4471416"/>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13" name="Text 11"/>
          <p:cNvSpPr/>
          <p:nvPr/>
        </p:nvSpPr>
        <p:spPr>
          <a:xfrm>
            <a:off x="877824" y="4590288"/>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Richards, M., Honner, K., Smith, J.L., Ji, E., Seeckun, B.A., Stevens, C.J. and Jones, C. (2025) </a:t>
            </a:r>
            <a:r>
              <a:rPr lang="en-US" sz="1060" dirty="0">
                <a:solidFill>
                  <a:srgbClr val="24303A"/>
                </a:solidFill>
                <a:latin typeface="Times New Roman" pitchFamily="34" charset="0"/>
                <a:ea typeface="Times New Roman" pitchFamily="34" charset="-122"/>
                <a:cs typeface="Times New Roman" pitchFamily="34" charset="-120"/>
              </a:rPr>
              <a:t>‘Adapting “Listen N Talk”: Developing a Personalized Communication App with Culturally and Linguistically Diverse Residents in Aged Care’, Clinical Interventions in Aging, 20, pp. 259–271.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6">
                  <a:extLst>
                    <a:ext uri="{A12FA001-AC4F-418D-AE19-62706E023703}">
                      <ahyp:hlinkClr xmlns:ahyp="http://schemas.microsoft.com/office/drawing/2018/hyperlinkcolor" val="tx"/>
                    </a:ext>
                  </a:extLst>
                </a:hlinkClick>
              </a:rPr>
              <a:t>https://doi.org/10.2147/CIA.S503300</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4" name="Shape 12"/>
          <p:cNvSpPr/>
          <p:nvPr/>
        </p:nvSpPr>
        <p:spPr>
          <a:xfrm>
            <a:off x="658368" y="5376672"/>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5" name="Text 13"/>
          <p:cNvSpPr/>
          <p:nvPr/>
        </p:nvSpPr>
        <p:spPr>
          <a:xfrm>
            <a:off x="877824" y="5495544"/>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Silvera-Tawil, D., Pocock, C., Bradford, D., Donnell, A., Freyne, J., Harrap, K. and Brinkmann, S. (2021) </a:t>
            </a:r>
            <a:r>
              <a:rPr lang="en-US" sz="1060" dirty="0">
                <a:solidFill>
                  <a:srgbClr val="24303A"/>
                </a:solidFill>
                <a:latin typeface="Times New Roman" pitchFamily="34" charset="0"/>
                <a:ea typeface="Times New Roman" pitchFamily="34" charset="-122"/>
                <a:cs typeface="Times New Roman" pitchFamily="34" charset="-120"/>
              </a:rPr>
              <a:t>‘Enabling Nurse-Patient Communication With a Mobile App: Controlled Pretest-Posttest Study With Nurses and Non–English-Speaking Patients’, JMIR Nursing, 4(3), e19709.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7">
                  <a:extLst>
                    <a:ext uri="{A12FA001-AC4F-418D-AE19-62706E023703}">
                      <ahyp:hlinkClr xmlns:ahyp="http://schemas.microsoft.com/office/drawing/2018/hyperlinkcolor" val="tx"/>
                    </a:ext>
                  </a:extLst>
                </a:hlinkClick>
              </a:rPr>
              <a:t>https://doi.org/10.2196/19709</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9</a:t>
            </a:fld>
            <a:endParaRPr lang="en-US"/>
          </a:p>
        </p:txBody>
      </p:sp>
    </p:spTree>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Helena</Template>
  <TotalTime>31</TotalTime>
  <Words>1856</Words>
  <Application>Microsoft Office PowerPoint</Application>
  <PresentationFormat>Widescreen</PresentationFormat>
  <Paragraphs>177</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Neue Haas Grotesk Text Pro</vt:lpstr>
      <vt:lpstr>Times New Roman</vt:lpstr>
      <vt:lpstr>Helena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LAPTOP</dc:creator>
  <cp:lastModifiedBy>misbah shams</cp:lastModifiedBy>
  <cp:revision>2</cp:revision>
  <dcterms:created xsi:type="dcterms:W3CDTF">2026-10-07T17:00:17Z</dcterms:created>
  <dcterms:modified xsi:type="dcterms:W3CDTF">2026-10-11T12:04:16Z</dcterms:modified>
</cp:coreProperties>
</file>