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varScale="1">
        <p:scale>
          <a:sx n="19" d="100"/>
          <a:sy n="19" d="100"/>
        </p:scale>
        <p:origin x="2861" y="9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4/26/2025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4/26/2025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4/26/2025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4/26/2025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4/26/2025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4/26/2025</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png"/><Relationship Id="rId13" Type="http://schemas.openxmlformats.org/officeDocument/2006/relationships/image" Target="../media/image8.jpeg"/><Relationship Id="rId3" Type="http://schemas.openxmlformats.org/officeDocument/2006/relationships/image" Target="../media/image2.png"/><Relationship Id="rId7" Type="http://schemas.openxmlformats.org/officeDocument/2006/relationships/hyperlink" Target="https://motoring.wales/news/universitys-challenge-mcr" TargetMode="External"/><Relationship Id="rId12" Type="http://schemas.openxmlformats.org/officeDocument/2006/relationships/image" Target="../media/image7.jp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hyperlink" Target="https://www.secret-classics.com/en/porsche-550-spyder-may/" TargetMode="External"/><Relationship Id="rId11" Type="http://schemas.openxmlformats.org/officeDocument/2006/relationships/image" Target="../media/image6.png"/><Relationship Id="rId5" Type="http://schemas.openxmlformats.org/officeDocument/2006/relationships/hyperlink" Target="https://www.linkedin.com/pulse/aerodynamics-cars-pathy-hirithra" TargetMode="External"/><Relationship Id="rId10" Type="http://schemas.openxmlformats.org/officeDocument/2006/relationships/image" Target="../media/image5.png"/><Relationship Id="rId4" Type="http://schemas.openxmlformats.org/officeDocument/2006/relationships/hyperlink" Target="https://green-way.com.ua/en/dovidniki/pidruchnyk-po-vlashtuvannju-avtomobilja-single/rozdil37-aerodynamika-avtomobilja/punkt-car-aerodynamics" TargetMode="External"/><Relationship Id="rId9" Type="http://schemas.openxmlformats.org/officeDocument/2006/relationships/image" Target="../media/image4.png"/><Relationship Id="rId14" Type="http://schemas.openxmlformats.org/officeDocument/2006/relationships/image" Target="../media/image9.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Aerodynamics in Automotive</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Jack Cheatle</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Andrew Noble</a:t>
            </a: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Wales Institute for Science &amp; Art</a:t>
            </a:r>
          </a:p>
          <a:p>
            <a:pPr eaLnBrk="1" hangingPunct="1">
              <a:lnSpc>
                <a:spcPct val="110000"/>
              </a:lnSpc>
              <a:spcBef>
                <a:spcPct val="0"/>
              </a:spcBef>
              <a:buFontTx/>
              <a:buNone/>
            </a:pPr>
            <a:r>
              <a:rPr lang="en-GB" sz="3600" b="0" i="0" dirty="0">
                <a:solidFill>
                  <a:srgbClr val="002060"/>
                </a:solidFill>
                <a:effectLst/>
                <a:latin typeface="+mn-lt"/>
              </a:rPr>
              <a:t>Motorsport Engineering</a:t>
            </a:r>
            <a:endParaRPr lang="en-US" altLang="zh-CN" sz="3600" dirty="0">
              <a:solidFill>
                <a:srgbClr val="002060"/>
              </a:solidFill>
              <a:latin typeface="+mn-lt"/>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81982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US" altLang="en-US" sz="2800" dirty="0"/>
              <a:t>In both Automotive and Motorsport, Aerodynamics plays a key role in how other components of vehicles are sculpted to either reduce drag or increase efficiency in fuel as well as allow air to flow where needed. An example is the intake, allowing more air can increase performance as well as allowing components to cool.</a:t>
            </a:r>
          </a:p>
          <a:p>
            <a:pPr>
              <a:spcBef>
                <a:spcPct val="50000"/>
              </a:spcBef>
            </a:pPr>
            <a:r>
              <a:rPr lang="en-US" altLang="en-US" sz="2800" dirty="0"/>
              <a:t>The motivation behind this research is how the research of aerodynamic allowed the UWTSD MCR vehicle to be able to increase downforces with limited increase on drag.</a:t>
            </a:r>
          </a:p>
          <a:p>
            <a:pPr>
              <a:spcBef>
                <a:spcPct val="50000"/>
              </a:spcBef>
            </a:pPr>
            <a:endParaRPr lang="en-US" altLang="en-US" sz="2800" dirty="0"/>
          </a:p>
        </p:txBody>
      </p:sp>
      <p:sp>
        <p:nvSpPr>
          <p:cNvPr id="12" name="Text Box 8"/>
          <p:cNvSpPr txBox="1">
            <a:spLocks noChangeArrowheads="1"/>
          </p:cNvSpPr>
          <p:nvPr/>
        </p:nvSpPr>
        <p:spPr bwMode="auto">
          <a:xfrm>
            <a:off x="514225" y="13810527"/>
            <a:ext cx="6415087" cy="72072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History</a:t>
            </a:r>
          </a:p>
          <a:p>
            <a:pPr>
              <a:spcBef>
                <a:spcPct val="20000"/>
              </a:spcBef>
            </a:pPr>
            <a:r>
              <a:rPr lang="en-AU" altLang="en-US" sz="2800" dirty="0"/>
              <a:t>One of the first implements of aerodynamics was in</a:t>
            </a:r>
            <a:r>
              <a:rPr lang="en-GB" sz="2000" dirty="0"/>
              <a:t> </a:t>
            </a:r>
            <a:r>
              <a:rPr lang="en-GB" sz="2800" dirty="0"/>
              <a:t>1934, with the Chrysler Airflow</a:t>
            </a:r>
            <a:r>
              <a:rPr lang="en-AU" sz="2800" dirty="0"/>
              <a:t>. Though it didn’t implement the use of aerodynamics listed as “streamlining” sources say it was the catalyst into the further research on the use of aerodynamics in the automotive world. A later representation of the use of this research is the Porsche 550 spyder with a spoiler created by Micheal May, his goal was to make a more stable and smoother car around corners and under braking.</a:t>
            </a:r>
            <a:endParaRPr lang="en-AU" altLang="en-US" sz="2800" dirty="0"/>
          </a:p>
        </p:txBody>
      </p:sp>
      <p:sp>
        <p:nvSpPr>
          <p:cNvPr id="14" name="Text Box 19"/>
          <p:cNvSpPr txBox="1">
            <a:spLocks noChangeArrowheads="1"/>
          </p:cNvSpPr>
          <p:nvPr/>
        </p:nvSpPr>
        <p:spPr bwMode="auto">
          <a:xfrm>
            <a:off x="7831302" y="18033247"/>
            <a:ext cx="5939527" cy="11337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i="1" dirty="0">
                <a:latin typeface="Arial" panose="020B0604020202020204" pitchFamily="34" charset="0"/>
                <a:cs typeface="Arial" panose="020B0604020202020204" pitchFamily="34" charset="0"/>
              </a:rPr>
              <a:t>Importance of Aerodynamics</a:t>
            </a:r>
          </a:p>
          <a:p>
            <a:pPr>
              <a:spcBef>
                <a:spcPct val="50000"/>
              </a:spcBef>
            </a:pPr>
            <a:r>
              <a:rPr lang="en-AU" altLang="en-US" sz="2800" i="1" dirty="0">
                <a:latin typeface="Arial" panose="020B0604020202020204" pitchFamily="34" charset="0"/>
                <a:cs typeface="Arial" panose="020B0604020202020204" pitchFamily="34" charset="0"/>
              </a:rPr>
              <a:t>There are a vast variety of real-world scenarios where aerodynamics are involved an example of this is your standard road car, with a sleek design as well as splitters and spoilers increasing fuel efficiency as well as less emissions by making a car use less fuel to push through the air. The use of  aerodynamics in Motorsport is to increase downforce for cornering speeds and reduce drag for higher top speeds, another way of how airflow is manipulated is in how a standard combustion engine operates, without having an ample source of air to feed the intake as well as allowing remaining fumes to escape any engine would not run as efficiently.</a:t>
            </a:r>
          </a:p>
        </p:txBody>
      </p:sp>
      <p:sp>
        <p:nvSpPr>
          <p:cNvPr id="17" name="Text Box 21"/>
          <p:cNvSpPr txBox="1">
            <a:spLocks noChangeArrowheads="1"/>
          </p:cNvSpPr>
          <p:nvPr/>
        </p:nvSpPr>
        <p:spPr bwMode="auto">
          <a:xfrm>
            <a:off x="7730521" y="8024789"/>
            <a:ext cx="6189418" cy="104239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3600" b="1" i="1" dirty="0">
                <a:latin typeface="Arial" panose="020B0604020202020204" pitchFamily="34" charset="0"/>
                <a:cs typeface="Arial" panose="020B0604020202020204" pitchFamily="34" charset="0"/>
              </a:rPr>
              <a:t>Forces involved on a vehicle</a:t>
            </a:r>
          </a:p>
          <a:p>
            <a:r>
              <a:rPr lang="en-AU" altLang="en-US" sz="2800" i="1" dirty="0">
                <a:latin typeface="Arial" panose="020B0604020202020204" pitchFamily="34" charset="0"/>
                <a:cs typeface="Arial" panose="020B0604020202020204" pitchFamily="34" charset="0"/>
              </a:rPr>
              <a:t>To be able to understand aerodynamics on vehicles you require the understanding of the forces acting on a vehicle, Lift is a low-pressure force creating an upwards thrust which decreases traction on the road especially under higher speeds, whereas Downforce is the complete opposite as a high pressure, pushing the car into the ground enhancing grip but also increasing drag without the right implications. Drag acts against the forward motion of a car in motion , where air slams against a flat surface, an example of this is the number plate. Thrust is the propulsion of a vehicle's engine and rolling resistance is the friction of the tyres and the road acting against the forward movement of the engine.</a:t>
            </a:r>
          </a:p>
        </p:txBody>
      </p:sp>
      <p:sp>
        <p:nvSpPr>
          <p:cNvPr id="22" name="Text Box 10"/>
          <p:cNvSpPr txBox="1">
            <a:spLocks noChangeArrowheads="1"/>
          </p:cNvSpPr>
          <p:nvPr/>
        </p:nvSpPr>
        <p:spPr bwMode="auto">
          <a:xfrm>
            <a:off x="14000155" y="19432817"/>
            <a:ext cx="7203471" cy="2596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r>
              <a:rPr lang="en-US" altLang="en-US" sz="2800" dirty="0"/>
              <a:t>Regarding the knowledge gained in this poster if from a lecture given by Tim Tudor on the Introduction to Aerodynamics</a:t>
            </a:r>
            <a:r>
              <a:rPr lang="en-US" altLang="en-US" dirty="0"/>
              <a:t>.</a:t>
            </a:r>
          </a:p>
        </p:txBody>
      </p:sp>
      <p:sp>
        <p:nvSpPr>
          <p:cNvPr id="23" name="Text Box 11"/>
          <p:cNvSpPr txBox="1">
            <a:spLocks noChangeArrowheads="1"/>
          </p:cNvSpPr>
          <p:nvPr/>
        </p:nvSpPr>
        <p:spPr bwMode="auto">
          <a:xfrm>
            <a:off x="13541847" y="21446428"/>
            <a:ext cx="7821214" cy="7740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a:lnSpc>
                <a:spcPct val="150000"/>
              </a:lnSpc>
              <a:spcAft>
                <a:spcPts val="1200"/>
              </a:spcAft>
              <a:buNone/>
            </a:pP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Green way (2019). </a:t>
            </a:r>
            <a:r>
              <a:rPr lang="en-US" sz="1800" i="1" kern="0" dirty="0">
                <a:effectLst/>
                <a:latin typeface="Times New Roman" panose="02020603050405020304" pitchFamily="18" charset="0"/>
                <a:ea typeface="Times New Roman" panose="02020603050405020304" pitchFamily="18" charset="0"/>
                <a:cs typeface="Times New Roman" panose="02020603050405020304" pitchFamily="18" charset="0"/>
              </a:rPr>
              <a:t>Textbook on car construction online - green-way.com.ua</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 [online] Green-way. Available at: </a:t>
            </a:r>
            <a:r>
              <a:rPr lang="en-US" sz="1800" u="none" strike="noStrike"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https://green-way.com.ua/en/dovidniki/pidruchnyk-po-vlashtuvannju-avtomobilja-single/rozdil37-aerodynamika-avtomobilja/punkt-car-aerodynamics</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26 Apr. 2025].</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buNone/>
            </a:pPr>
            <a:r>
              <a:rPr lang="en-US"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Hirithra</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 R, P. (2023). </a:t>
            </a:r>
            <a:r>
              <a:rPr lang="en-US" sz="1800" i="1" kern="0" dirty="0">
                <a:effectLst/>
                <a:latin typeface="Times New Roman" panose="02020603050405020304" pitchFamily="18" charset="0"/>
                <a:ea typeface="Times New Roman" panose="02020603050405020304" pitchFamily="18" charset="0"/>
                <a:cs typeface="Times New Roman" panose="02020603050405020304" pitchFamily="18" charset="0"/>
              </a:rPr>
              <a:t>AERODYNAMICS IN CARS</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 [online] www.linkedin.com. Available at: </a:t>
            </a:r>
            <a:r>
              <a:rPr lang="en-US" sz="1800" u="none" strike="noStrike"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https://www.linkedin.com/pulse/aerodynamics-cars-pathy-hirithra</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21 Apr. 2025].</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buNone/>
            </a:pP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Matthias </a:t>
            </a:r>
            <a:r>
              <a:rPr lang="en-US"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Kierse</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 (2021). </a:t>
            </a:r>
            <a:r>
              <a:rPr lang="en-US" sz="1800" i="1" kern="0" dirty="0">
                <a:effectLst/>
                <a:latin typeface="Times New Roman" panose="02020603050405020304" pitchFamily="18" charset="0"/>
                <a:ea typeface="Times New Roman" panose="02020603050405020304" pitchFamily="18" charset="0"/>
                <a:cs typeface="Times New Roman" panose="02020603050405020304" pitchFamily="18" charset="0"/>
              </a:rPr>
              <a:t>Porsche 550 Spyder May - Secret Classics</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 [online] Secret Classics. Available at: </a:t>
            </a:r>
            <a:r>
              <a:rPr lang="en-US" sz="1800" u="none" strike="noStrike"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https://www.secret-classics.com/en/porsche-550-spyder-may/</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26 Apr. 2025].</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Motoring.Wales</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 (2023). </a:t>
            </a:r>
            <a:r>
              <a:rPr lang="en-US" sz="1800" i="1" kern="0" dirty="0">
                <a:effectLst/>
                <a:latin typeface="Times New Roman" panose="02020603050405020304" pitchFamily="18" charset="0"/>
                <a:ea typeface="Times New Roman" panose="02020603050405020304" pitchFamily="18" charset="0"/>
                <a:cs typeface="Times New Roman" panose="02020603050405020304" pitchFamily="18" charset="0"/>
              </a:rPr>
              <a:t>Welsh Motoring Writers</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 [online] Welsh Motoring Writers. Available at: </a:t>
            </a:r>
            <a:r>
              <a:rPr lang="en-US" sz="1800" u="none" strike="noStrike" kern="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https://motoring.wales/news/universitys-challenge-mcr</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 [Accessed 22 Apr. 2025].</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24" name="Text Box 22"/>
          <p:cNvSpPr txBox="1">
            <a:spLocks noChangeArrowheads="1"/>
          </p:cNvSpPr>
          <p:nvPr/>
        </p:nvSpPr>
        <p:spPr bwMode="auto">
          <a:xfrm>
            <a:off x="14454313" y="2815570"/>
            <a:ext cx="6415087" cy="64747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Fluid Dynamics</a:t>
            </a:r>
          </a:p>
          <a:p>
            <a:pPr>
              <a:spcBef>
                <a:spcPct val="50000"/>
              </a:spcBef>
            </a:pPr>
            <a:r>
              <a:rPr lang="en-AU" altLang="en-US" sz="2800" dirty="0"/>
              <a:t>Using simulated testing of a means to predict the way air behaves in contact with an object has many benefits, like testing prototype parts before spending money and time in the manufacturing to field test exterior components. In this case with car 40’s bodywork being moulded through the program to obtain the optimal amount of downforce with little reprocussion of drag.</a:t>
            </a:r>
          </a:p>
        </p:txBody>
      </p:sp>
      <p:sp>
        <p:nvSpPr>
          <p:cNvPr id="26" name="Text Box 28"/>
          <p:cNvSpPr txBox="1">
            <a:spLocks noChangeArrowheads="1"/>
          </p:cNvSpPr>
          <p:nvPr/>
        </p:nvSpPr>
        <p:spPr bwMode="auto">
          <a:xfrm>
            <a:off x="13930263" y="12561607"/>
            <a:ext cx="7967429" cy="7521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The future of aerodynamics</a:t>
            </a:r>
          </a:p>
          <a:p>
            <a:pPr>
              <a:spcBef>
                <a:spcPct val="50000"/>
              </a:spcBef>
            </a:pPr>
            <a:r>
              <a:rPr lang="en-AU" altLang="en-US" sz="3600" b="1" dirty="0"/>
              <a:t> </a:t>
            </a:r>
            <a:r>
              <a:rPr lang="en-AU" altLang="en-US" sz="2800" dirty="0"/>
              <a:t>The automotive world is in a constant evolving state, motorsport being a leading factor to pushing speed and performance to their limits where rues come into play by how efficient they can be whereas automotive is more focused on efficiency and emissions. The further technology like </a:t>
            </a:r>
            <a:r>
              <a:rPr lang="en-GB" sz="2800" b="0" i="0" dirty="0">
                <a:effectLst/>
                <a:latin typeface="Arial" panose="020B0604020202020204" pitchFamily="34" charset="0"/>
                <a:cs typeface="Arial" panose="020B0604020202020204" pitchFamily="34" charset="0"/>
              </a:rPr>
              <a:t>Computational Fluid Dynamics</a:t>
            </a:r>
            <a:r>
              <a:rPr lang="en-AU" altLang="en-US" sz="2800" dirty="0">
                <a:latin typeface="Arial" panose="020B0604020202020204" pitchFamily="34" charset="0"/>
                <a:cs typeface="Arial" panose="020B0604020202020204" pitchFamily="34" charset="0"/>
              </a:rPr>
              <a:t> and many more can lead to the next generation of aerodynamics; a few examples of these breakthrough are active aero making full use of both downforce for corning and high speeds on straights. Another is the use of DRS in Formula one as an example reducing the amount of drag produced during DRS zones</a:t>
            </a:r>
            <a:endParaRPr lang="en-AU" altLang="en-US" sz="2800" b="1" dirty="0">
              <a:latin typeface="Arial" panose="020B0604020202020204" pitchFamily="34" charset="0"/>
              <a:cs typeface="Arial" panose="020B0604020202020204" pitchFamily="34" charset="0"/>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40" name="Picture 5" descr="http://vignette2.wikia.nocookie.net/logopedia/images/7/73/Ford1962.png/revision/latest?cb=2012041102540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746654" y="29167427"/>
            <a:ext cx="1967734" cy="983867"/>
          </a:xfrm>
          <a:prstGeom prst="rect">
            <a:avLst/>
          </a:prstGeom>
          <a:noFill/>
          <a:extLst>
            <a:ext uri="{909E8E84-426E-40dd-AFC4-6F175D3DCCD1}">
              <a14:hiddenFill xmlns:a14="http://schemas.microsoft.com/office/drawing/2010/main" xmlns="">
                <a:solidFill>
                  <a:srgbClr val="FFFFFF"/>
                </a:solidFill>
              </a14:hiddenFill>
            </a:ext>
          </a:extLst>
        </p:spPr>
      </p:pic>
      <p:pic>
        <p:nvPicPr>
          <p:cNvPr id="42" name="Picture 6"/>
          <p:cNvPicPr>
            <a:picLocks noChangeAspect="1" noChangeArrowheads="1"/>
          </p:cNvPicPr>
          <p:nvPr/>
        </p:nvPicPr>
        <p:blipFill rotWithShape="1">
          <a:blip r:embed="rId9" cstate="print">
            <a:extLst>
              <a:ext uri="{28A0092B-C50C-407E-A947-70E740481C1C}">
                <a14:useLocalDpi xmlns:a14="http://schemas.microsoft.com/office/drawing/2010/main" val="0"/>
              </a:ext>
            </a:extLst>
          </a:blip>
          <a:srcRect t="7639" b="17427"/>
          <a:stretch/>
        </p:blipFill>
        <p:spPr bwMode="auto">
          <a:xfrm>
            <a:off x="222301" y="28953448"/>
            <a:ext cx="2363590" cy="1177876"/>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43" name="Picture 9" descr="http://www.oceaneering.com/wp-content/uploads/2011/12/OII-blue.png"/>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3353316" y="29118619"/>
            <a:ext cx="2853619" cy="832170"/>
          </a:xfrm>
          <a:prstGeom prst="rect">
            <a:avLst/>
          </a:prstGeom>
          <a:noFill/>
          <a:extLst>
            <a:ext uri="{909E8E84-426E-40dd-AFC4-6F175D3DCCD1}">
              <a14:hiddenFill xmlns:a14="http://schemas.microsoft.com/office/drawing/2010/main" xmlns="">
                <a:solidFill>
                  <a:srgbClr val="FFFFFF"/>
                </a:solidFill>
              </a14:hiddenFill>
            </a:ext>
          </a:extLst>
        </p:spPr>
      </p:pic>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Wales Institute for </a:t>
            </a:r>
            <a:r>
              <a:rPr lang="en-GB" altLang="en-US" sz="3200" dirty="0">
                <a:solidFill>
                  <a:srgbClr val="002060"/>
                </a:solidFill>
                <a:latin typeface="Eras Bold ITC" panose="020B0907030504020204" pitchFamily="34" charset="0"/>
                <a:ea typeface="Calibri" charset="0"/>
                <a:cs typeface="Calibri" charset="0"/>
              </a:rPr>
              <a:t>Science &amp; Art</a:t>
            </a:r>
            <a:endParaRPr lang="en-GB" sz="3200" dirty="0">
              <a:latin typeface="Eras Bold ITC" panose="020B0907030504020204" pitchFamily="34" charset="0"/>
            </a:endParaRPr>
          </a:p>
        </p:txBody>
      </p:sp>
      <p:sp>
        <p:nvSpPr>
          <p:cNvPr id="13" name="TextBox 12"/>
          <p:cNvSpPr txBox="1"/>
          <p:nvPr/>
        </p:nvSpPr>
        <p:spPr>
          <a:xfrm>
            <a:off x="348597" y="29076489"/>
            <a:ext cx="12108601" cy="931794"/>
          </a:xfrm>
          <a:prstGeom prst="rect">
            <a:avLst/>
          </a:prstGeom>
          <a:solidFill>
            <a:schemeClr val="bg1">
              <a:alpha val="60000"/>
            </a:schemeClr>
          </a:solidFill>
        </p:spPr>
        <p:txBody>
          <a:bodyPr wrap="square" rtlCol="0">
            <a:spAutoFit/>
          </a:bodyPr>
          <a:lstStyle/>
          <a:p>
            <a:r>
              <a:rPr lang="en-GB" b="1" dirty="0">
                <a:solidFill>
                  <a:srgbClr val="FF0000"/>
                </a:solidFill>
              </a:rPr>
              <a:t>Include any logos as appropriate</a:t>
            </a:r>
          </a:p>
        </p:txBody>
      </p:sp>
      <p:pic>
        <p:nvPicPr>
          <p:cNvPr id="34" name="Picture 33">
            <a:extLst>
              <a:ext uri="{FF2B5EF4-FFF2-40B4-BE49-F238E27FC236}">
                <a16:creationId xmlns:a16="http://schemas.microsoft.com/office/drawing/2014/main" id="{FCE3CCEA-96B7-6478-08FF-B3A7697AD188}"/>
              </a:ext>
            </a:extLst>
          </p:cNvPr>
          <p:cNvPicPr>
            <a:picLocks noChangeAspect="1"/>
          </p:cNvPicPr>
          <p:nvPr/>
        </p:nvPicPr>
        <p:blipFill>
          <a:blip r:embed="rId11"/>
          <a:stretch>
            <a:fillRect/>
          </a:stretch>
        </p:blipFill>
        <p:spPr>
          <a:xfrm>
            <a:off x="257050" y="2231282"/>
            <a:ext cx="2752849" cy="3511119"/>
          </a:xfrm>
          <a:prstGeom prst="rect">
            <a:avLst/>
          </a:prstGeom>
        </p:spPr>
      </p:pic>
      <p:pic>
        <p:nvPicPr>
          <p:cNvPr id="5" name="Picture 4" descr="A car parked in a building&#10;&#10;AI-generated content may be incorrect.">
            <a:extLst>
              <a:ext uri="{FF2B5EF4-FFF2-40B4-BE49-F238E27FC236}">
                <a16:creationId xmlns:a16="http://schemas.microsoft.com/office/drawing/2014/main" id="{E4466E21-EC5C-E34D-3CCB-88ADC4664FE1}"/>
              </a:ext>
            </a:extLst>
          </p:cNvPr>
          <p:cNvPicPr>
            <a:picLocks noChangeAspect="1"/>
          </p:cNvPicPr>
          <p:nvPr/>
        </p:nvPicPr>
        <p:blipFill>
          <a:blip r:embed="rId12"/>
          <a:stretch>
            <a:fillRect/>
          </a:stretch>
        </p:blipFill>
        <p:spPr>
          <a:xfrm>
            <a:off x="179999" y="21108720"/>
            <a:ext cx="7766119" cy="4368442"/>
          </a:xfrm>
          <a:prstGeom prst="rect">
            <a:avLst/>
          </a:prstGeom>
        </p:spPr>
      </p:pic>
      <p:pic>
        <p:nvPicPr>
          <p:cNvPr id="1026" name="Picture 2" descr="AERODYNAMICS IN CARS">
            <a:extLst>
              <a:ext uri="{FF2B5EF4-FFF2-40B4-BE49-F238E27FC236}">
                <a16:creationId xmlns:a16="http://schemas.microsoft.com/office/drawing/2014/main" id="{4C8F62D9-B93A-29F6-8577-2322C084F393}"/>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7730521" y="5436409"/>
            <a:ext cx="6189418" cy="213970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3C8C4B5-04F3-0F0F-A436-7F69F3B761DC}"/>
              </a:ext>
            </a:extLst>
          </p:cNvPr>
          <p:cNvSpPr txBox="1"/>
          <p:nvPr/>
        </p:nvSpPr>
        <p:spPr>
          <a:xfrm>
            <a:off x="440292" y="25519292"/>
            <a:ext cx="7290229" cy="523220"/>
          </a:xfrm>
          <a:prstGeom prst="rect">
            <a:avLst/>
          </a:prstGeom>
          <a:noFill/>
        </p:spPr>
        <p:txBody>
          <a:bodyPr wrap="square" rtlCol="0">
            <a:spAutoFit/>
          </a:bodyPr>
          <a:lstStyle/>
          <a:p>
            <a:r>
              <a:rPr lang="en-GB" sz="2800" dirty="0"/>
              <a:t>        Figure 1- Porsche 550 spyder may</a:t>
            </a:r>
          </a:p>
        </p:txBody>
      </p:sp>
      <p:pic>
        <p:nvPicPr>
          <p:cNvPr id="10" name="Picture 2">
            <a:extLst>
              <a:ext uri="{FF2B5EF4-FFF2-40B4-BE49-F238E27FC236}">
                <a16:creationId xmlns:a16="http://schemas.microsoft.com/office/drawing/2014/main" id="{775DD148-D958-BB40-71B9-1BCB6F320010}"/>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4663513" y="9129038"/>
            <a:ext cx="6481930" cy="283118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760CDF68-88F6-8248-CC7C-6A8CBFAFA256}"/>
              </a:ext>
            </a:extLst>
          </p:cNvPr>
          <p:cNvSpPr txBox="1"/>
          <p:nvPr/>
        </p:nvSpPr>
        <p:spPr>
          <a:xfrm>
            <a:off x="8135815" y="7576110"/>
            <a:ext cx="5580185" cy="523220"/>
          </a:xfrm>
          <a:prstGeom prst="rect">
            <a:avLst/>
          </a:prstGeom>
          <a:noFill/>
        </p:spPr>
        <p:txBody>
          <a:bodyPr wrap="square" rtlCol="0">
            <a:spAutoFit/>
          </a:bodyPr>
          <a:lstStyle/>
          <a:p>
            <a:r>
              <a:rPr lang="en-GB" sz="2800" dirty="0"/>
              <a:t>      Figure 2- forces on a vehicle</a:t>
            </a:r>
          </a:p>
        </p:txBody>
      </p:sp>
      <p:sp>
        <p:nvSpPr>
          <p:cNvPr id="18" name="TextBox 17">
            <a:extLst>
              <a:ext uri="{FF2B5EF4-FFF2-40B4-BE49-F238E27FC236}">
                <a16:creationId xmlns:a16="http://schemas.microsoft.com/office/drawing/2014/main" id="{54503655-6706-1510-7083-8AD761DE2F35}"/>
              </a:ext>
            </a:extLst>
          </p:cNvPr>
          <p:cNvSpPr txBox="1"/>
          <p:nvPr/>
        </p:nvSpPr>
        <p:spPr>
          <a:xfrm>
            <a:off x="14776046" y="11939374"/>
            <a:ext cx="5771620" cy="954107"/>
          </a:xfrm>
          <a:prstGeom prst="rect">
            <a:avLst/>
          </a:prstGeom>
          <a:noFill/>
        </p:spPr>
        <p:txBody>
          <a:bodyPr wrap="square" rtlCol="0">
            <a:spAutoFit/>
          </a:bodyPr>
          <a:lstStyle/>
          <a:p>
            <a:r>
              <a:rPr lang="en-GB" sz="2800" dirty="0"/>
              <a:t>    Figure 3- Car 40 modified bodywork           ran through CFD</a:t>
            </a: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85BDE7C2597694E9B52267909D130AC" ma:contentTypeVersion="10" ma:contentTypeDescription="Create a new document." ma:contentTypeScope="" ma:versionID="cc4beb1e254ddfa1a3bd3997b2def754">
  <xsd:schema xmlns:xsd="http://www.w3.org/2001/XMLSchema" xmlns:xs="http://www.w3.org/2001/XMLSchema" xmlns:p="http://schemas.microsoft.com/office/2006/metadata/properties" xmlns:ns3="bf244c3e-e0b4-4871-bb4e-fd032a14544d" targetNamespace="http://schemas.microsoft.com/office/2006/metadata/properties" ma:root="true" ma:fieldsID="ff4a4b35142e53f3f0b5735f88cde853" ns3:_="">
    <xsd:import namespace="bf244c3e-e0b4-4871-bb4e-fd032a14544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MediaServiceGenerationTime" minOccurs="0"/>
                <xsd:element ref="ns3:MediaServiceEventHashCode" minOccurs="0"/>
                <xsd:element ref="ns3:MediaServiceSystemTags" minOccurs="0"/>
                <xsd:element ref="ns3:MediaServiceOCR"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244c3e-e0b4-4871-bb4e-fd032a14544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SystemTags" ma:index="15" nillable="true" ma:displayName="MediaServiceSystemTags" ma:hidden="true" ma:internalName="MediaServiceSystemTags" ma:readOnly="true">
      <xsd:simpleType>
        <xsd:restriction base="dms:Note"/>
      </xsd:simpleType>
    </xsd:element>
    <xsd:element name="MediaServiceOCR" ma:index="16" nillable="true" ma:displayName="Extracted Text" ma:internalName="MediaServiceOCR" ma:readOnly="true">
      <xsd:simpleType>
        <xsd:restriction base="dms:Note">
          <xsd:maxLength value="255"/>
        </xsd:restriction>
      </xsd:simpleType>
    </xsd:element>
    <xsd:element name="_activity" ma:index="17"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f244c3e-e0b4-4871-bb4e-fd032a14544d" xsi:nil="true"/>
  </documentManagement>
</p:properties>
</file>

<file path=customXml/itemProps1.xml><?xml version="1.0" encoding="utf-8"?>
<ds:datastoreItem xmlns:ds="http://schemas.openxmlformats.org/officeDocument/2006/customXml" ds:itemID="{8929E5CA-A46E-4EF0-B6F5-BCFB402AB44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244c3e-e0b4-4871-bb4e-fd032a14544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B798FE8-F25D-4DFB-8579-E07AFE59D001}">
  <ds:schemaRefs>
    <ds:schemaRef ds:uri="http://schemas.microsoft.com/sharepoint/v3/contenttype/forms"/>
  </ds:schemaRefs>
</ds:datastoreItem>
</file>

<file path=customXml/itemProps3.xml><?xml version="1.0" encoding="utf-8"?>
<ds:datastoreItem xmlns:ds="http://schemas.openxmlformats.org/officeDocument/2006/customXml" ds:itemID="{AB687D36-0FC2-4295-A780-590997288791}">
  <ds:schemaRefs>
    <ds:schemaRef ds:uri="http://schemas.microsoft.com/office/2006/documentManagement/types"/>
    <ds:schemaRef ds:uri="bf244c3e-e0b4-4871-bb4e-fd032a14544d"/>
    <ds:schemaRef ds:uri="http://www.w3.org/XML/1998/namespace"/>
    <ds:schemaRef ds:uri="http://purl.org/dc/elements/1.1/"/>
    <ds:schemaRef ds:uri="http://purl.org/dc/dcmitype/"/>
    <ds:schemaRef ds:uri="http://purl.org/dc/terms/"/>
    <ds:schemaRef ds:uri="http://schemas.microsoft.com/office/2006/metadata/properties"/>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Office Theme</Template>
  <TotalTime>609</TotalTime>
  <Words>846</Words>
  <Application>Microsoft Office PowerPoint</Application>
  <PresentationFormat>Custom</PresentationFormat>
  <Paragraphs>30</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Aptos</vt:lpstr>
      <vt:lpstr>Arial</vt:lpstr>
      <vt:lpstr>Calibri</vt:lpstr>
      <vt:lpstr>Calibri Light</vt:lpstr>
      <vt:lpstr>Eras Bold ITC</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Jack Cheatle</cp:lastModifiedBy>
  <cp:revision>30</cp:revision>
  <dcterms:created xsi:type="dcterms:W3CDTF">2016-02-25T08:27:32Z</dcterms:created>
  <dcterms:modified xsi:type="dcterms:W3CDTF">2025-04-26T17:59:32Z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0x010100885BDE7C2597694E9B52267909D130AC</vt:lpwstr>
  </property>
</Properties>
</file>