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73" d="100"/>
          <a:sy n="73" d="100"/>
        </p:scale>
        <p:origin x="1070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09:48:11.42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09:48:12.77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09:48:13.69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3T09:48:21.28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363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732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4.xml"/><Relationship Id="rId5" Type="http://schemas.openxmlformats.org/officeDocument/2006/relationships/customXml" Target="../ink/ink3.xml"/><Relationship Id="rId4" Type="http://schemas.openxmlformats.org/officeDocument/2006/relationships/customXml" Target="../ink/ink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alculatorultra.com/en/tool/drop-in-sales-calculator.html#google_vignett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:LCLM4004_LON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SONGUL KISA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 2513589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:NERYS DOSEH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  <a:solidFill>
            <a:srgbClr val="FFFF00"/>
          </a:solidFill>
        </p:spPr>
        <p:txBody>
          <a:bodyPr/>
          <a:lstStyle/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Florists is a small, independent flower shop in Norwich.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They are facing a drop in sales, The main reasons for this drop include increased competition from online flower shops, changes in customer behaviour and operational costs.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report will analyse the reasons for the sales decline and suggest ways to improve the business performance.</a:t>
            </a:r>
          </a:p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24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65087" y="1814150"/>
            <a:ext cx="9090595" cy="4078224"/>
          </a:xfrm>
          <a:solidFill>
            <a:srgbClr val="92D050"/>
          </a:solidFill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Lian &amp;Priya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Fresh flowers, bouquets, home &amp; office plant,  online delivery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They have strong community ties : Local events, school programs, neighbourhood markets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102505"/>
            <a:ext cx="10065503" cy="5755495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endParaRPr lang="en-GB" sz="28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What: The main problem is a 30% decline in-store sales over the past 12 months,  driven by  reduced foot traffic, Increased competition from online retailers, rising supply costs and a weak digital presence.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Where: Green Haven Florists is located in Norwich, UK, on a busy high street, in a small, independent flower shop. 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199"/>
            <a:ext cx="9409329" cy="5751871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  <a:endParaRPr lang="en-GB" b="1" dirty="0">
              <a:solidFill>
                <a:srgbClr val="FF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Supportive  government policies for the retail sector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Changes in import and export regulations post-Brexit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Inflation rates affecting flower prices.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Supply chain disruptions increasing operational costs.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/>
              <a:t>SOCIAL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Increasing consumer demand for  eco-friendly and sustainable products.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Changing  habits, with more people preferring online purchases.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68" y="1268361"/>
            <a:ext cx="11425084" cy="6037007"/>
          </a:xfrm>
          <a:solidFill>
            <a:srgbClr val="FFFF00"/>
          </a:solidFill>
        </p:spPr>
        <p:txBody>
          <a:bodyPr/>
          <a:lstStyle/>
          <a:p>
            <a:r>
              <a:rPr lang="en-GB" b="1" dirty="0"/>
              <a:t>TECHNOLOGICAL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rise of e-commerce platforms enabling online flower sales.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Outdated website and digital marketing tools limiting online engagement.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LEGAL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The use of biodegradable packaging increasing operational costs.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Growing consumer preference for locally sourced and sustainable flowers.</a:t>
            </a:r>
          </a:p>
          <a:p>
            <a:pPr>
              <a:buFont typeface="+mj-lt"/>
              <a:buAutoNum type="arabicPeriod"/>
            </a:pPr>
            <a:endParaRPr lang="en-GB" b="1" dirty="0"/>
          </a:p>
          <a:p>
            <a:r>
              <a:rPr lang="en-GB" b="1" dirty="0"/>
              <a:t>ENVIRONMENTAL 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Uncertainty in the supply chain due to changing weather conditions.</a:t>
            </a:r>
          </a:p>
          <a:p>
            <a:pPr>
              <a:buFont typeface="+mj-lt"/>
              <a:buAutoNum type="arabicPeriod"/>
            </a:pPr>
            <a:r>
              <a:rPr lang="en-GB" b="1" dirty="0"/>
              <a:t>Increasing regulatory pressures  requiring environmental sustainability, which can  impact the business’s operations and costs.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5388" y="727619"/>
            <a:ext cx="12034684" cy="471729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A2BF674-960E-3A46-735B-C9D838B3EF8B}"/>
              </a:ext>
            </a:extLst>
          </p:cNvPr>
          <p:cNvCxnSpPr>
            <a:cxnSpLocks/>
          </p:cNvCxnSpPr>
          <p:nvPr/>
        </p:nvCxnSpPr>
        <p:spPr>
          <a:xfrm flipV="1">
            <a:off x="744310" y="3441174"/>
            <a:ext cx="9448454" cy="11744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877C6A7-67CB-651B-A08C-8FA72482E55D}"/>
              </a:ext>
            </a:extLst>
          </p:cNvPr>
          <p:cNvGrpSpPr/>
          <p:nvPr/>
        </p:nvGrpSpPr>
        <p:grpSpPr>
          <a:xfrm>
            <a:off x="10058377" y="3382316"/>
            <a:ext cx="360" cy="360"/>
            <a:chOff x="10058377" y="3382316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BCD5D5F8-9039-E38C-65BD-576A85AF7EC6}"/>
                    </a:ext>
                  </a:extLst>
                </p14:cNvPr>
                <p14:cNvContentPartPr/>
                <p14:nvPr/>
              </p14:nvContentPartPr>
              <p14:xfrm>
                <a:off x="10058377" y="3382316"/>
                <a:ext cx="360" cy="36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BCD5D5F8-9039-E38C-65BD-576A85AF7EC6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052257" y="337619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0C8CD094-7D47-A9F0-3817-3B772FA75A06}"/>
                    </a:ext>
                  </a:extLst>
                </p14:cNvPr>
                <p14:cNvContentPartPr/>
                <p14:nvPr/>
              </p14:nvContentPartPr>
              <p14:xfrm>
                <a:off x="10058377" y="3382316"/>
                <a:ext cx="360" cy="36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0C8CD094-7D47-A9F0-3817-3B772FA75A06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052257" y="337619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89DC604F-7CD3-1165-BA4B-4593C099874F}"/>
                    </a:ext>
                  </a:extLst>
                </p14:cNvPr>
                <p14:cNvContentPartPr/>
                <p14:nvPr/>
              </p14:nvContentPartPr>
              <p14:xfrm>
                <a:off x="10058377" y="3382316"/>
                <a:ext cx="360" cy="36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89DC604F-7CD3-1165-BA4B-4593C099874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052257" y="3376196"/>
                  <a:ext cx="12600" cy="126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86369A6-E010-2C09-85CB-BE3A2720D560}"/>
                  </a:ext>
                </a:extLst>
              </p14:cNvPr>
              <p14:cNvContentPartPr/>
              <p14:nvPr/>
            </p14:nvContentPartPr>
            <p14:xfrm>
              <a:off x="10107697" y="3332996"/>
              <a:ext cx="36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86369A6-E010-2C09-85CB-BE3A2720D56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101577" y="3326876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Arrow: Right 20">
            <a:extLst>
              <a:ext uri="{FF2B5EF4-FFF2-40B4-BE49-F238E27FC236}">
                <a16:creationId xmlns:a16="http://schemas.microsoft.com/office/drawing/2014/main" id="{84911F63-F039-0BE9-BBC1-9F9A66B21C36}"/>
              </a:ext>
            </a:extLst>
          </p:cNvPr>
          <p:cNvSpPr/>
          <p:nvPr/>
        </p:nvSpPr>
        <p:spPr>
          <a:xfrm>
            <a:off x="10472674" y="2831513"/>
            <a:ext cx="1577488" cy="1101605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Maintain benefits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00FEA02-E6AA-0D42-2DDD-25CA8AB46CDF}"/>
              </a:ext>
            </a:extLst>
          </p:cNvPr>
          <p:cNvCxnSpPr>
            <a:cxnSpLocks/>
          </p:cNvCxnSpPr>
          <p:nvPr/>
        </p:nvCxnSpPr>
        <p:spPr>
          <a:xfrm>
            <a:off x="2240017" y="1560445"/>
            <a:ext cx="2427712" cy="20547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0D18F39-CA0A-E35C-49C1-6A87DD36D946}"/>
              </a:ext>
            </a:extLst>
          </p:cNvPr>
          <p:cNvCxnSpPr>
            <a:cxnSpLocks/>
          </p:cNvCxnSpPr>
          <p:nvPr/>
        </p:nvCxnSpPr>
        <p:spPr>
          <a:xfrm flipH="1" flipV="1">
            <a:off x="4847629" y="1316273"/>
            <a:ext cx="2272380" cy="22657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A65A3250-F46C-9806-BF89-A68338BBBC2B}"/>
              </a:ext>
            </a:extLst>
          </p:cNvPr>
          <p:cNvCxnSpPr>
            <a:cxnSpLocks/>
          </p:cNvCxnSpPr>
          <p:nvPr/>
        </p:nvCxnSpPr>
        <p:spPr>
          <a:xfrm flipH="1" flipV="1">
            <a:off x="7260518" y="1444226"/>
            <a:ext cx="2094271" cy="19541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55EF675-38C6-DC53-5CA2-396F2439591A}"/>
              </a:ext>
            </a:extLst>
          </p:cNvPr>
          <p:cNvCxnSpPr>
            <a:cxnSpLocks/>
          </p:cNvCxnSpPr>
          <p:nvPr/>
        </p:nvCxnSpPr>
        <p:spPr>
          <a:xfrm flipH="1">
            <a:off x="3510972" y="3448665"/>
            <a:ext cx="2427712" cy="1847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834B05A-A523-0A5C-89BD-2D5C4CE2A068}"/>
              </a:ext>
            </a:extLst>
          </p:cNvPr>
          <p:cNvCxnSpPr>
            <a:cxnSpLocks/>
          </p:cNvCxnSpPr>
          <p:nvPr/>
        </p:nvCxnSpPr>
        <p:spPr>
          <a:xfrm flipH="1">
            <a:off x="6016846" y="3507658"/>
            <a:ext cx="2011192" cy="1973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Rectangle 45">
            <a:extLst>
              <a:ext uri="{FF2B5EF4-FFF2-40B4-BE49-F238E27FC236}">
                <a16:creationId xmlns:a16="http://schemas.microsoft.com/office/drawing/2014/main" id="{F3BFCB8D-E875-CEFB-28DA-9AEFD05E935C}"/>
              </a:ext>
            </a:extLst>
          </p:cNvPr>
          <p:cNvSpPr/>
          <p:nvPr/>
        </p:nvSpPr>
        <p:spPr>
          <a:xfrm flipH="1">
            <a:off x="591439" y="802591"/>
            <a:ext cx="2025323" cy="721279"/>
          </a:xfrm>
          <a:prstGeom prst="rect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MATERIALS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953F898-16B9-D936-FDF9-3A85018B2980}"/>
              </a:ext>
            </a:extLst>
          </p:cNvPr>
          <p:cNvSpPr/>
          <p:nvPr/>
        </p:nvSpPr>
        <p:spPr>
          <a:xfrm>
            <a:off x="5771174" y="1268362"/>
            <a:ext cx="2320773" cy="28513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D42894C-1E65-81AF-3802-0DD1A8C8D46B}"/>
              </a:ext>
            </a:extLst>
          </p:cNvPr>
          <p:cNvSpPr/>
          <p:nvPr/>
        </p:nvSpPr>
        <p:spPr>
          <a:xfrm>
            <a:off x="1514168" y="5363740"/>
            <a:ext cx="2880850" cy="94186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COMPETITORS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D766A768-45A8-DD3C-38D6-E86EA5D6A9CF}"/>
              </a:ext>
            </a:extLst>
          </p:cNvPr>
          <p:cNvSpPr/>
          <p:nvPr/>
        </p:nvSpPr>
        <p:spPr>
          <a:xfrm>
            <a:off x="4965425" y="5520375"/>
            <a:ext cx="2084304" cy="91707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320ABD6-8775-210B-45B4-FF13225CACBF}"/>
              </a:ext>
            </a:extLst>
          </p:cNvPr>
          <p:cNvCxnSpPr>
            <a:cxnSpLocks/>
          </p:cNvCxnSpPr>
          <p:nvPr/>
        </p:nvCxnSpPr>
        <p:spPr>
          <a:xfrm>
            <a:off x="2291777" y="2238332"/>
            <a:ext cx="638236" cy="99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9CDF976E-99A1-7EB5-3132-C384FFABAFDE}"/>
              </a:ext>
            </a:extLst>
          </p:cNvPr>
          <p:cNvCxnSpPr>
            <a:cxnSpLocks/>
          </p:cNvCxnSpPr>
          <p:nvPr/>
        </p:nvCxnSpPr>
        <p:spPr>
          <a:xfrm flipV="1">
            <a:off x="2295832" y="2744191"/>
            <a:ext cx="1096297" cy="145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80937EEE-E53F-AA70-2007-24944811B411}"/>
              </a:ext>
            </a:extLst>
          </p:cNvPr>
          <p:cNvCxnSpPr>
            <a:cxnSpLocks/>
          </p:cNvCxnSpPr>
          <p:nvPr/>
        </p:nvCxnSpPr>
        <p:spPr>
          <a:xfrm>
            <a:off x="2616766" y="3290564"/>
            <a:ext cx="1302674" cy="145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9606C5ED-2348-71FF-9D37-435620E6C226}"/>
              </a:ext>
            </a:extLst>
          </p:cNvPr>
          <p:cNvCxnSpPr>
            <a:cxnSpLocks/>
          </p:cNvCxnSpPr>
          <p:nvPr/>
        </p:nvCxnSpPr>
        <p:spPr>
          <a:xfrm>
            <a:off x="6803562" y="1966452"/>
            <a:ext cx="42350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DE8C87CF-CADE-60E1-0B4E-84DC1A143BDA}"/>
              </a:ext>
            </a:extLst>
          </p:cNvPr>
          <p:cNvCxnSpPr>
            <a:cxnSpLocks/>
          </p:cNvCxnSpPr>
          <p:nvPr/>
        </p:nvCxnSpPr>
        <p:spPr>
          <a:xfrm>
            <a:off x="7382704" y="2199464"/>
            <a:ext cx="58987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2E61A929-60E6-14A5-B5D2-952A26B7F89B}"/>
              </a:ext>
            </a:extLst>
          </p:cNvPr>
          <p:cNvCxnSpPr>
            <a:cxnSpLocks/>
          </p:cNvCxnSpPr>
          <p:nvPr/>
        </p:nvCxnSpPr>
        <p:spPr>
          <a:xfrm>
            <a:off x="7811611" y="2575206"/>
            <a:ext cx="5052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FA34F901-4A97-246F-35D4-0CE2DB1F0499}"/>
              </a:ext>
            </a:extLst>
          </p:cNvPr>
          <p:cNvCxnSpPr>
            <a:cxnSpLocks/>
          </p:cNvCxnSpPr>
          <p:nvPr/>
        </p:nvCxnSpPr>
        <p:spPr>
          <a:xfrm>
            <a:off x="8170967" y="3180982"/>
            <a:ext cx="5052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Straight Arrow Connector 98">
            <a:extLst>
              <a:ext uri="{FF2B5EF4-FFF2-40B4-BE49-F238E27FC236}">
                <a16:creationId xmlns:a16="http://schemas.microsoft.com/office/drawing/2014/main" id="{EC3C6D6C-D082-7546-3B3F-4DD9C514CE5B}"/>
              </a:ext>
            </a:extLst>
          </p:cNvPr>
          <p:cNvCxnSpPr>
            <a:cxnSpLocks/>
          </p:cNvCxnSpPr>
          <p:nvPr/>
        </p:nvCxnSpPr>
        <p:spPr>
          <a:xfrm>
            <a:off x="3202837" y="4807975"/>
            <a:ext cx="8972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>
            <a:extLst>
              <a:ext uri="{FF2B5EF4-FFF2-40B4-BE49-F238E27FC236}">
                <a16:creationId xmlns:a16="http://schemas.microsoft.com/office/drawing/2014/main" id="{B3C6279A-F001-D667-D54A-41F162E02603}"/>
              </a:ext>
            </a:extLst>
          </p:cNvPr>
          <p:cNvCxnSpPr>
            <a:cxnSpLocks/>
          </p:cNvCxnSpPr>
          <p:nvPr/>
        </p:nvCxnSpPr>
        <p:spPr>
          <a:xfrm>
            <a:off x="3919440" y="4267722"/>
            <a:ext cx="818999" cy="415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Arrow Connector 108">
            <a:extLst>
              <a:ext uri="{FF2B5EF4-FFF2-40B4-BE49-F238E27FC236}">
                <a16:creationId xmlns:a16="http://schemas.microsoft.com/office/drawing/2014/main" id="{A42A7308-673B-F038-3B65-E9EAF58C8C14}"/>
              </a:ext>
            </a:extLst>
          </p:cNvPr>
          <p:cNvCxnSpPr>
            <a:cxnSpLocks/>
          </p:cNvCxnSpPr>
          <p:nvPr/>
        </p:nvCxnSpPr>
        <p:spPr>
          <a:xfrm>
            <a:off x="3981293" y="3834581"/>
            <a:ext cx="1209642" cy="196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Arrow Connector 112">
            <a:extLst>
              <a:ext uri="{FF2B5EF4-FFF2-40B4-BE49-F238E27FC236}">
                <a16:creationId xmlns:a16="http://schemas.microsoft.com/office/drawing/2014/main" id="{B28457AC-7CC9-2524-1B9A-EBDFD9533F1E}"/>
              </a:ext>
            </a:extLst>
          </p:cNvPr>
          <p:cNvCxnSpPr>
            <a:cxnSpLocks/>
          </p:cNvCxnSpPr>
          <p:nvPr/>
        </p:nvCxnSpPr>
        <p:spPr>
          <a:xfrm>
            <a:off x="6980903" y="3768814"/>
            <a:ext cx="69673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Arrow Connector 117">
            <a:extLst>
              <a:ext uri="{FF2B5EF4-FFF2-40B4-BE49-F238E27FC236}">
                <a16:creationId xmlns:a16="http://schemas.microsoft.com/office/drawing/2014/main" id="{4F845C3F-E273-1486-AFA1-E7B4C85F096C}"/>
              </a:ext>
            </a:extLst>
          </p:cNvPr>
          <p:cNvCxnSpPr>
            <a:cxnSpLocks/>
          </p:cNvCxnSpPr>
          <p:nvPr/>
        </p:nvCxnSpPr>
        <p:spPr>
          <a:xfrm>
            <a:off x="6666415" y="4252954"/>
            <a:ext cx="544700" cy="14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Straight Arrow Connector 125">
            <a:extLst>
              <a:ext uri="{FF2B5EF4-FFF2-40B4-BE49-F238E27FC236}">
                <a16:creationId xmlns:a16="http://schemas.microsoft.com/office/drawing/2014/main" id="{0D024060-3B3A-42D5-4C99-64FC45FD2742}"/>
              </a:ext>
            </a:extLst>
          </p:cNvPr>
          <p:cNvCxnSpPr>
            <a:cxnSpLocks/>
          </p:cNvCxnSpPr>
          <p:nvPr/>
        </p:nvCxnSpPr>
        <p:spPr>
          <a:xfrm>
            <a:off x="6096000" y="4709652"/>
            <a:ext cx="63860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Straight Arrow Connector 128">
            <a:extLst>
              <a:ext uri="{FF2B5EF4-FFF2-40B4-BE49-F238E27FC236}">
                <a16:creationId xmlns:a16="http://schemas.microsoft.com/office/drawing/2014/main" id="{FEFE31B5-5B51-2025-0B71-9E6D16AA3543}"/>
              </a:ext>
            </a:extLst>
          </p:cNvPr>
          <p:cNvCxnSpPr>
            <a:cxnSpLocks/>
          </p:cNvCxnSpPr>
          <p:nvPr/>
        </p:nvCxnSpPr>
        <p:spPr>
          <a:xfrm>
            <a:off x="6056670" y="3305150"/>
            <a:ext cx="746892" cy="27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1C22059C-B034-7335-68FF-5ECE244A49D2}"/>
              </a:ext>
            </a:extLst>
          </p:cNvPr>
          <p:cNvCxnSpPr>
            <a:cxnSpLocks/>
          </p:cNvCxnSpPr>
          <p:nvPr/>
        </p:nvCxnSpPr>
        <p:spPr>
          <a:xfrm>
            <a:off x="5689676" y="2698050"/>
            <a:ext cx="429995" cy="461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Arrow Connector 156">
            <a:extLst>
              <a:ext uri="{FF2B5EF4-FFF2-40B4-BE49-F238E27FC236}">
                <a16:creationId xmlns:a16="http://schemas.microsoft.com/office/drawing/2014/main" id="{7215CEE6-B5C4-00BB-4FA8-03DC85317A5E}"/>
              </a:ext>
            </a:extLst>
          </p:cNvPr>
          <p:cNvCxnSpPr>
            <a:cxnSpLocks/>
          </p:cNvCxnSpPr>
          <p:nvPr/>
        </p:nvCxnSpPr>
        <p:spPr>
          <a:xfrm>
            <a:off x="4965425" y="1922133"/>
            <a:ext cx="34598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0" name="Rectangle 159">
            <a:extLst>
              <a:ext uri="{FF2B5EF4-FFF2-40B4-BE49-F238E27FC236}">
                <a16:creationId xmlns:a16="http://schemas.microsoft.com/office/drawing/2014/main" id="{E61B8F3E-46D8-BE58-D54E-C04E0EEE7250}"/>
              </a:ext>
            </a:extLst>
          </p:cNvPr>
          <p:cNvSpPr/>
          <p:nvPr/>
        </p:nvSpPr>
        <p:spPr>
          <a:xfrm>
            <a:off x="303481" y="1999037"/>
            <a:ext cx="1836002" cy="412965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100" dirty="0"/>
              <a:t>Rising material costs</a:t>
            </a:r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28E3DAC0-4627-C758-700B-146CB09BD38F}"/>
              </a:ext>
            </a:extLst>
          </p:cNvPr>
          <p:cNvSpPr/>
          <p:nvPr/>
        </p:nvSpPr>
        <p:spPr>
          <a:xfrm>
            <a:off x="230757" y="2615481"/>
            <a:ext cx="1936237" cy="29002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Material sourcing</a:t>
            </a:r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3508744E-3C61-1D1A-0CB9-35C6DB6FDFEA}"/>
              </a:ext>
            </a:extLst>
          </p:cNvPr>
          <p:cNvSpPr/>
          <p:nvPr/>
        </p:nvSpPr>
        <p:spPr>
          <a:xfrm>
            <a:off x="364581" y="3108986"/>
            <a:ext cx="2194408" cy="31843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Supply chain disruption</a:t>
            </a:r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8EABEC66-3351-BDA5-92FF-106146D0B516}"/>
              </a:ext>
            </a:extLst>
          </p:cNvPr>
          <p:cNvSpPr/>
          <p:nvPr/>
        </p:nvSpPr>
        <p:spPr>
          <a:xfrm>
            <a:off x="3212937" y="1562209"/>
            <a:ext cx="1618139" cy="51959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Lack of social media  presence</a:t>
            </a:r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ED785DD6-F395-51E0-68C5-F68C87662654}"/>
              </a:ext>
            </a:extLst>
          </p:cNvPr>
          <p:cNvSpPr/>
          <p:nvPr/>
        </p:nvSpPr>
        <p:spPr>
          <a:xfrm>
            <a:off x="3755661" y="881501"/>
            <a:ext cx="1907720" cy="28786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6C0B956E-C5D8-B012-EE6A-C70726B7059E}"/>
              </a:ext>
            </a:extLst>
          </p:cNvPr>
          <p:cNvSpPr/>
          <p:nvPr/>
        </p:nvSpPr>
        <p:spPr>
          <a:xfrm>
            <a:off x="4031501" y="2281311"/>
            <a:ext cx="1631214" cy="51959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General shift towards online</a:t>
            </a:r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469D9E7C-A1BF-D200-A95D-D16755A0CBF9}"/>
              </a:ext>
            </a:extLst>
          </p:cNvPr>
          <p:cNvSpPr/>
          <p:nvPr/>
        </p:nvSpPr>
        <p:spPr>
          <a:xfrm>
            <a:off x="4584043" y="2968775"/>
            <a:ext cx="1432803" cy="511781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Lack of digital marketing</a:t>
            </a:r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5AB5A83D-313A-60F1-D95F-2ADB8018F78D}"/>
              </a:ext>
            </a:extLst>
          </p:cNvPr>
          <p:cNvSpPr/>
          <p:nvPr/>
        </p:nvSpPr>
        <p:spPr>
          <a:xfrm>
            <a:off x="6084849" y="1889463"/>
            <a:ext cx="1215060" cy="423151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Lack of flexible delivery option</a:t>
            </a:r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BA0DD54B-2DD4-2335-1862-4C16209E0615}"/>
              </a:ext>
            </a:extLst>
          </p:cNvPr>
          <p:cNvSpPr/>
          <p:nvPr/>
        </p:nvSpPr>
        <p:spPr>
          <a:xfrm>
            <a:off x="6365612" y="2499403"/>
            <a:ext cx="1527969" cy="3564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Reliance of physical sore</a:t>
            </a:r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E958AA08-19D7-33C6-0CB2-027F9B3F6E87}"/>
              </a:ext>
            </a:extLst>
          </p:cNvPr>
          <p:cNvSpPr/>
          <p:nvPr/>
        </p:nvSpPr>
        <p:spPr>
          <a:xfrm>
            <a:off x="7005483" y="2912360"/>
            <a:ext cx="1111044" cy="37541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Lack of </a:t>
            </a:r>
            <a:r>
              <a:rPr lang="en-GB" sz="1000" dirty="0"/>
              <a:t>marketing</a:t>
            </a:r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06523228-E364-9AA9-E2AA-A11723F93089}"/>
              </a:ext>
            </a:extLst>
          </p:cNvPr>
          <p:cNvSpPr/>
          <p:nvPr/>
        </p:nvSpPr>
        <p:spPr>
          <a:xfrm>
            <a:off x="2213030" y="3603225"/>
            <a:ext cx="1887022" cy="28421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Offer wide  delivery</a:t>
            </a:r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68B2C91A-85F5-B21D-AB1B-F58C911BB0EC}"/>
              </a:ext>
            </a:extLst>
          </p:cNvPr>
          <p:cNvSpPr/>
          <p:nvPr/>
        </p:nvSpPr>
        <p:spPr>
          <a:xfrm>
            <a:off x="1238865" y="4151962"/>
            <a:ext cx="2516795" cy="210881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Strong social media presence</a:t>
            </a:r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CA690B4C-3547-F722-AC4D-9589DE71F6D5}"/>
              </a:ext>
            </a:extLst>
          </p:cNvPr>
          <p:cNvSpPr/>
          <p:nvPr/>
        </p:nvSpPr>
        <p:spPr>
          <a:xfrm>
            <a:off x="1355939" y="4721230"/>
            <a:ext cx="1686650" cy="284123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Offer competitive prices</a:t>
            </a:r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00F881DF-282D-7D3C-1421-2E97887F70CE}"/>
              </a:ext>
            </a:extLst>
          </p:cNvPr>
          <p:cNvSpPr/>
          <p:nvPr/>
        </p:nvSpPr>
        <p:spPr>
          <a:xfrm>
            <a:off x="5938683" y="3585729"/>
            <a:ext cx="1012633" cy="36405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Inflation</a:t>
            </a:r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D08630DF-E54B-59BD-CB96-3799C2C2EE66}"/>
              </a:ext>
            </a:extLst>
          </p:cNvPr>
          <p:cNvSpPr/>
          <p:nvPr/>
        </p:nvSpPr>
        <p:spPr>
          <a:xfrm>
            <a:off x="5102942" y="4149884"/>
            <a:ext cx="1563473" cy="29131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Rise in operating cost</a:t>
            </a:r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F5AB4173-DB3A-0506-3E92-D40275F64574}"/>
              </a:ext>
            </a:extLst>
          </p:cNvPr>
          <p:cNvSpPr/>
          <p:nvPr/>
        </p:nvSpPr>
        <p:spPr>
          <a:xfrm>
            <a:off x="4584043" y="4533899"/>
            <a:ext cx="1403946" cy="54935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/>
              <a:t>Business closure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620258"/>
            <a:ext cx="8915399" cy="4160520"/>
          </a:xfrm>
          <a:solidFill>
            <a:srgbClr val="92D050"/>
          </a:solidFill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In order to reverse the 30% decline, Green Haven Florists should focus on  enhancing customer loyalty through personalized services, investing in digital marketing, and optimizing their supply chain to  reduce costs.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  <a:solidFill>
            <a:srgbClr val="FFFF00"/>
          </a:solidFill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3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endParaRPr lang="en-GB" b="1" dirty="0">
              <a:latin typeface="Arial"/>
              <a:ea typeface="Roboto"/>
              <a:cs typeface="Roboto"/>
            </a:endParaRPr>
          </a:p>
          <a:p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Office for National Statistics(UK)-Uk flower retail sales statistics(2025).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IBISWorld-online flower sales market analysis , UK(2025).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BDO LLP-High street retail vs online growth report(2025).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British Florists Association -Sustainable floristry report(2025).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pestleAnalysis.com-UKPESTLE analysis(2025).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2529</TotalTime>
  <Words>566</Words>
  <Application>Microsoft Office PowerPoint</Application>
  <PresentationFormat>Widescreen</PresentationFormat>
  <Paragraphs>99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MODULE CODE :LCLM4004_LON STUDENT NAME: SONGUL KISA STUDENT ID:  2513589 LECTURER :NERYS DOSEH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Songul Kisa (2513589)</cp:lastModifiedBy>
  <cp:revision>94</cp:revision>
  <dcterms:created xsi:type="dcterms:W3CDTF">2024-10-08T15:58:04Z</dcterms:created>
  <dcterms:modified xsi:type="dcterms:W3CDTF">2026-03-15T12:51:01Z</dcterms:modified>
</cp:coreProperties>
</file>