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handoutMasterIdLst>
    <p:handoutMasterId r:id="rId25"/>
  </p:handoutMasterIdLst>
  <p:sldIdLst>
    <p:sldId id="1388" r:id="rId2"/>
    <p:sldId id="259" r:id="rId3"/>
    <p:sldId id="445" r:id="rId4"/>
    <p:sldId id="451" r:id="rId5"/>
    <p:sldId id="563" r:id="rId6"/>
    <p:sldId id="633" r:id="rId7"/>
    <p:sldId id="475" r:id="rId8"/>
    <p:sldId id="350" r:id="rId9"/>
    <p:sldId id="1389" r:id="rId10"/>
    <p:sldId id="1391" r:id="rId11"/>
    <p:sldId id="1392" r:id="rId12"/>
    <p:sldId id="1393" r:id="rId13"/>
    <p:sldId id="1394" r:id="rId14"/>
    <p:sldId id="1395" r:id="rId15"/>
    <p:sldId id="1402" r:id="rId16"/>
    <p:sldId id="1403" r:id="rId17"/>
    <p:sldId id="332" r:id="rId18"/>
    <p:sldId id="1404" r:id="rId19"/>
    <p:sldId id="1390" r:id="rId20"/>
    <p:sldId id="279" r:id="rId21"/>
    <p:sldId id="282" r:id="rId22"/>
    <p:sldId id="290"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ly Nwankwo" userId="7b0241e9-8c8d-41e1-8dc5-6941e389c2e5" providerId="ADAL" clId="{F983EFE1-67CE-43E2-AC64-3ED58BEBDCE9}"/>
    <pc:docChg chg="modSld">
      <pc:chgData name="Jolly Nwankwo" userId="7b0241e9-8c8d-41e1-8dc5-6941e389c2e5" providerId="ADAL" clId="{F983EFE1-67CE-43E2-AC64-3ED58BEBDCE9}" dt="2024-10-03T11:18:55.081" v="26" actId="20577"/>
      <pc:docMkLst>
        <pc:docMk/>
      </pc:docMkLst>
      <pc:sldChg chg="modSp mod">
        <pc:chgData name="Jolly Nwankwo" userId="7b0241e9-8c8d-41e1-8dc5-6941e389c2e5" providerId="ADAL" clId="{F983EFE1-67CE-43E2-AC64-3ED58BEBDCE9}" dt="2024-10-03T11:18:55.081" v="26" actId="20577"/>
        <pc:sldMkLst>
          <pc:docMk/>
          <pc:sldMk cId="0" sldId="633"/>
        </pc:sldMkLst>
        <pc:spChg chg="mod">
          <ac:chgData name="Jolly Nwankwo" userId="7b0241e9-8c8d-41e1-8dc5-6941e389c2e5" providerId="ADAL" clId="{F983EFE1-67CE-43E2-AC64-3ED58BEBDCE9}" dt="2024-10-03T11:18:55.081" v="26" actId="20577"/>
          <ac:spMkLst>
            <pc:docMk/>
            <pc:sldMk cId="0" sldId="633"/>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11/12/2024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uffieldtrust.org.uk/resource/obesity#background"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defRPr/>
            </a:pPr>
            <a:r>
              <a:rPr lang="en-GB" b="1" dirty="0"/>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defRPr/>
            </a:pPr>
            <a:endParaRPr lang="en-GB" b="1" dirty="0"/>
          </a:p>
          <a:p>
            <a:pPr marL="228600" indent="-228600">
              <a:buFont typeface="+mj-lt"/>
              <a:buAutoNum type="arabicPeriod"/>
            </a:pPr>
            <a:r>
              <a:rPr lang="en-GB" b="1" dirty="0"/>
              <a:t>Reinforce the assessment criteria and especially criteria 5 which has the 10 extra marks they can gain for completing the online activities. </a:t>
            </a:r>
          </a:p>
          <a:p>
            <a:pPr marL="228600" indent="-228600">
              <a:buFont typeface="+mj-lt"/>
              <a:buAutoNum type="arabicPeriod"/>
            </a:pPr>
            <a:endParaRPr lang="en-GB" b="1" dirty="0"/>
          </a:p>
          <a:p>
            <a:pPr marL="228600" indent="-228600">
              <a:buFont typeface="+mj-lt"/>
              <a:buAutoNum type="arabicPeriod"/>
            </a:pPr>
            <a:r>
              <a:rPr lang="en-GB" b="1" dirty="0"/>
              <a:t>Remind students that they must have 8 creditable reference sources and to use the additional resources found on the Moodle site.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Obesity | The Nuffield Trust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212973" y="1996820"/>
            <a:ext cx="2773045" cy="1300479"/>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3" name="Holder 3"/>
          <p:cNvSpPr>
            <a:spLocks noGrp="1"/>
          </p:cNvSpPr>
          <p:nvPr>
            <p:ph type="subTitle" idx="4"/>
          </p:nvPr>
        </p:nvSpPr>
        <p:spPr>
          <a:xfrm>
            <a:off x="3136773" y="3438905"/>
            <a:ext cx="2920365" cy="1300479"/>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12/11/2024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30938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11/12/2024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p:cNvSpPr txBox="1"/>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p:cNvSpPr txBox="1"/>
          <p:nvPr/>
        </p:nvSpPr>
        <p:spPr>
          <a:xfrm>
            <a:off x="2015716" y="3717032"/>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LCHS4008</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8" name="TextBox 7"/>
          <p:cNvSpPr txBox="1"/>
          <p:nvPr/>
        </p:nvSpPr>
        <p:spPr>
          <a:xfrm>
            <a:off x="1403648" y="2425131"/>
            <a:ext cx="6840760" cy="1077218"/>
          </a:xfrm>
          <a:prstGeom prst="rect">
            <a:avLst/>
          </a:prstGeom>
          <a:noFill/>
        </p:spPr>
        <p:txBody>
          <a:bodyPr wrap="square">
            <a:spAutoFit/>
          </a:bodyPr>
          <a:lstStyle/>
          <a:p>
            <a:pPr algn="ctr"/>
            <a:r>
              <a:rPr lang="en-GB" sz="3200" b="1" i="1">
                <a:solidFill>
                  <a:schemeClr val="bg1"/>
                </a:solidFill>
              </a:rPr>
              <a:t>Assessment Component 2 Workshop </a:t>
            </a:r>
            <a:endParaRPr lang="en-GB" sz="32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What is expected in the assessment?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Report </a:t>
            </a:r>
          </a:p>
        </p:txBody>
      </p:sp>
      <p:sp>
        <p:nvSpPr>
          <p:cNvPr id="3" name="Content Placeholder 2"/>
          <p:cNvSpPr>
            <a:spLocks noGrp="1"/>
          </p:cNvSpPr>
          <p:nvPr>
            <p:ph idx="1"/>
          </p:nvPr>
        </p:nvSpPr>
        <p:spPr/>
        <p:txBody>
          <a:bodyPr>
            <a:normAutofit/>
          </a:bodyPr>
          <a:lstStyle/>
          <a:p>
            <a:r>
              <a:rPr lang="en-GB" dirty="0"/>
              <a:t>Word count: </a:t>
            </a:r>
            <a:r>
              <a:rPr lang="en-GB" b="1" dirty="0"/>
              <a:t>1500</a:t>
            </a:r>
            <a:r>
              <a:rPr lang="en-GB" dirty="0"/>
              <a:t> words (+/- 10%)</a:t>
            </a:r>
          </a:p>
          <a:p>
            <a:pPr marL="0" indent="0" algn="ctr">
              <a:buNone/>
            </a:pPr>
            <a:r>
              <a:rPr lang="en-GB" b="1" dirty="0"/>
              <a:t>50% of the Coursework</a:t>
            </a:r>
          </a:p>
          <a:p>
            <a:pPr marL="0" indent="0">
              <a:buNone/>
            </a:pPr>
            <a:r>
              <a:rPr lang="en-GB" dirty="0"/>
              <a:t>Submission deadline </a:t>
            </a:r>
          </a:p>
          <a:p>
            <a:pPr marL="0" indent="0" algn="ctr">
              <a:buNone/>
            </a:pPr>
            <a:endParaRPr lang="en-GB" dirty="0"/>
          </a:p>
          <a:p>
            <a:pPr algn="ctr"/>
            <a:r>
              <a:rPr lang="en-GB" dirty="0"/>
              <a:t>Submit </a:t>
            </a:r>
            <a:r>
              <a:rPr lang="en-GB" b="1" dirty="0"/>
              <a:t>Report </a:t>
            </a:r>
            <a:r>
              <a:rPr lang="en-GB" dirty="0"/>
              <a:t>to </a:t>
            </a:r>
            <a:r>
              <a:rPr lang="en-GB"/>
              <a:t>Turnitin- </a:t>
            </a:r>
            <a:r>
              <a:rPr lang="en-GB" sz="3200" b="1">
                <a:solidFill>
                  <a:srgbClr val="FF0000"/>
                </a:solidFill>
                <a:effectLst/>
                <a:latin typeface="Arial" panose="020B0604020202020204" pitchFamily="34" charset="0"/>
                <a:ea typeface="Times New Roman" panose="02020603050405020304" pitchFamily="18" charset="0"/>
              </a:rPr>
              <a:t> December 20</a:t>
            </a:r>
            <a:r>
              <a:rPr lang="en-GB" sz="3200" b="1" baseline="30000">
                <a:solidFill>
                  <a:srgbClr val="FF0000"/>
                </a:solidFill>
                <a:effectLst/>
                <a:latin typeface="Arial" panose="020B0604020202020204" pitchFamily="34" charset="0"/>
                <a:ea typeface="Times New Roman" panose="02020603050405020304" pitchFamily="18" charset="0"/>
              </a:rPr>
              <a:t>th</a:t>
            </a:r>
            <a:r>
              <a:rPr lang="en-GB" sz="3200" b="1">
                <a:solidFill>
                  <a:srgbClr val="FF0000"/>
                </a:solidFill>
                <a:effectLst/>
                <a:latin typeface="Arial" panose="020B0604020202020204" pitchFamily="34" charset="0"/>
                <a:ea typeface="Times New Roman" panose="02020603050405020304" pitchFamily="18" charset="0"/>
              </a:rPr>
              <a:t>  </a:t>
            </a:r>
            <a:r>
              <a:rPr lang="en-GB" sz="3200" b="1" dirty="0">
                <a:solidFill>
                  <a:srgbClr val="FF0000"/>
                </a:solidFill>
                <a:effectLst/>
                <a:latin typeface="Arial" panose="020B0604020202020204" pitchFamily="34" charset="0"/>
                <a:ea typeface="Times New Roman" panose="02020603050405020304" pitchFamily="18" charset="0"/>
              </a:rPr>
              <a:t>2024 </a:t>
            </a:r>
            <a:r>
              <a:rPr lang="en-GB" b="1" dirty="0"/>
              <a:t> </a:t>
            </a:r>
            <a:r>
              <a:rPr lang="en-GB" b="1" dirty="0">
                <a:solidFill>
                  <a:srgbClr val="FF0000"/>
                </a:solidFill>
              </a:rPr>
              <a:t>2pm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b="1" dirty="0"/>
              <a:t>Late Submissions Rules </a:t>
            </a:r>
          </a:p>
        </p:txBody>
      </p:sp>
      <p:graphicFrame>
        <p:nvGraphicFramePr>
          <p:cNvPr id="4" name="Content Placeholder 3"/>
          <p:cNvGraphicFramePr>
            <a:graphicFrameLocks noGrp="1"/>
          </p:cNvGraphicFramePr>
          <p:nvPr>
            <p:ph idx="1"/>
          </p:nvPr>
        </p:nvGraphicFramePr>
        <p:xfrm>
          <a:off x="457200" y="1417638"/>
          <a:ext cx="8435280" cy="4099594"/>
        </p:xfrm>
        <a:graphic>
          <a:graphicData uri="http://schemas.openxmlformats.org/drawingml/2006/table">
            <a:tbl>
              <a:tblPr>
                <a:tableStyleId>{5C22544A-7EE6-4342-B048-85BDC9FD1C3A}</a:tableStyleId>
              </a:tblPr>
              <a:tblGrid>
                <a:gridCol w="1779383">
                  <a:extLst>
                    <a:ext uri="{9D8B030D-6E8A-4147-A177-3AD203B41FA5}">
                      <a16:colId xmlns:a16="http://schemas.microsoft.com/office/drawing/2014/main" val="20000"/>
                    </a:ext>
                  </a:extLst>
                </a:gridCol>
                <a:gridCol w="6655897">
                  <a:extLst>
                    <a:ext uri="{9D8B030D-6E8A-4147-A177-3AD203B41FA5}">
                      <a16:colId xmlns:a16="http://schemas.microsoft.com/office/drawing/2014/main" val="20001"/>
                    </a:ext>
                  </a:extLst>
                </a:gridCol>
              </a:tblGrid>
              <a:tr h="4099594">
                <a:tc>
                  <a:txBody>
                    <a:bodyPr/>
                    <a:lstStyle/>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r>
                        <a:rPr lang="en-GB" sz="2000" b="1" dirty="0">
                          <a:effectLst/>
                        </a:rPr>
                        <a:t>Submission method:</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endParaRPr lang="en-GB" sz="2000" b="1" dirty="0">
                        <a:effectLst/>
                      </a:endParaRPr>
                    </a:p>
                    <a:p>
                      <a:r>
                        <a:rPr lang="en-GB" sz="2000" b="1"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2000" b="1" dirty="0">
                          <a:effectLst/>
                        </a:rPr>
                        <a:t>Alternative submission method (if applicable): </a:t>
                      </a:r>
                    </a:p>
                    <a:p>
                      <a:pPr algn="l">
                        <a:spcBef>
                          <a:spcPts val="600"/>
                        </a:spcBef>
                        <a:spcAft>
                          <a:spcPts val="600"/>
                        </a:spcAft>
                      </a:pPr>
                      <a:r>
                        <a:rPr lang="en-GB" sz="2000" b="1"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2800" b="1" dirty="0">
                <a:latin typeface="Arial" panose="020B0604020202020204" pitchFamily="34" charset="0"/>
                <a:cs typeface="Arial" panose="020B0604020202020204" pitchFamily="34" charset="0"/>
              </a:rPr>
              <a:t>ASSESSMENT CRITERIA PORTFOLIO  </a:t>
            </a:r>
          </a:p>
        </p:txBody>
      </p:sp>
      <p:graphicFrame>
        <p:nvGraphicFramePr>
          <p:cNvPr id="7" name="Content Placeholder 3"/>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0000"/>
                    </a:ext>
                  </a:extLst>
                </a:gridCol>
              </a:tblGrid>
              <a:tr h="665582">
                <a:tc>
                  <a:txBody>
                    <a:bodyPr/>
                    <a:lstStyle/>
                    <a:p>
                      <a:pPr algn="ctr">
                        <a:lnSpc>
                          <a:spcPct val="200000"/>
                        </a:lnSpc>
                      </a:pPr>
                      <a:r>
                        <a:rPr lang="en-GB" sz="2800" dirty="0">
                          <a:effectLst/>
                        </a:rPr>
                        <a:t>Generic Assessment Criteria </a:t>
                      </a:r>
                    </a:p>
                  </a:txBody>
                  <a:tcPr marL="33078" marR="33078" marT="0" marB="0" anchor="ctr"/>
                </a:tc>
                <a:extLst>
                  <a:ext uri="{0D108BD9-81ED-4DB2-BD59-A6C34878D82A}">
                    <a16:rowId xmlns:a16="http://schemas.microsoft.com/office/drawing/2014/main" val="10000"/>
                  </a:ext>
                </a:extLst>
              </a:tr>
              <a:tr h="570742">
                <a:tc>
                  <a:txBody>
                    <a:bodyPr/>
                    <a:lstStyle/>
                    <a:p>
                      <a:pPr algn="l">
                        <a:lnSpc>
                          <a:spcPct val="200000"/>
                        </a:lnSpc>
                      </a:pPr>
                      <a:r>
                        <a:rPr lang="en-GB" sz="2400" dirty="0">
                          <a:effectLst/>
                        </a:rPr>
                        <a:t>1. Engagement with Literature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1"/>
                  </a:ext>
                </a:extLst>
              </a:tr>
              <a:tr h="570742">
                <a:tc>
                  <a:txBody>
                    <a:bodyPr/>
                    <a:lstStyle/>
                    <a:p>
                      <a:pPr algn="l">
                        <a:lnSpc>
                          <a:spcPct val="200000"/>
                        </a:lnSpc>
                      </a:pPr>
                      <a:r>
                        <a:rPr lang="en-GB" sz="2400" dirty="0">
                          <a:effectLst/>
                        </a:rPr>
                        <a:t>2. Knowledge and Understanding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2"/>
                  </a:ext>
                </a:extLst>
              </a:tr>
              <a:tr h="570742">
                <a:tc>
                  <a:txBody>
                    <a:bodyPr/>
                    <a:lstStyle/>
                    <a:p>
                      <a:pPr algn="l">
                        <a:lnSpc>
                          <a:spcPct val="200000"/>
                        </a:lnSpc>
                      </a:pPr>
                      <a:r>
                        <a:rPr lang="en-GB" sz="2400" dirty="0">
                          <a:effectLst/>
                        </a:rPr>
                        <a:t>3. Cognitive and Intellectual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3"/>
                  </a:ext>
                </a:extLst>
              </a:tr>
              <a:tr h="570742">
                <a:tc>
                  <a:txBody>
                    <a:bodyPr/>
                    <a:lstStyle/>
                    <a:p>
                      <a:pPr algn="l">
                        <a:lnSpc>
                          <a:spcPct val="200000"/>
                        </a:lnSpc>
                      </a:pPr>
                      <a:r>
                        <a:rPr lang="en-GB" sz="2400" dirty="0">
                          <a:effectLst/>
                        </a:rPr>
                        <a:t>4. Practical Application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4"/>
                  </a:ext>
                </a:extLst>
              </a:tr>
              <a:tr h="1407217">
                <a:tc>
                  <a:txBody>
                    <a:bodyPr/>
                    <a:lstStyle/>
                    <a:p>
                      <a:pPr algn="l">
                        <a:lnSpc>
                          <a:spcPct val="200000"/>
                        </a:lnSpc>
                      </a:pPr>
                      <a:r>
                        <a:rPr lang="en-GB" sz="2400" dirty="0">
                          <a:effectLst/>
                        </a:rPr>
                        <a:t>5. Transferable Skills for Life and Professional Practice 20% </a:t>
                      </a: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Task</a:t>
            </a:r>
          </a:p>
        </p:txBody>
      </p:sp>
      <p:sp>
        <p:nvSpPr>
          <p:cNvPr id="3" name="Content Placeholder 2"/>
          <p:cNvSpPr>
            <a:spLocks noGrp="1"/>
          </p:cNvSpPr>
          <p:nvPr>
            <p:ph idx="1"/>
          </p:nvPr>
        </p:nvSpPr>
        <p:spPr>
          <a:xfrm>
            <a:off x="611560" y="2204864"/>
            <a:ext cx="8229600" cy="2952328"/>
          </a:xfrm>
        </p:spPr>
        <p:txBody>
          <a:bodyPr>
            <a:normAutofit/>
          </a:bodyPr>
          <a:lstStyle/>
          <a:p>
            <a:r>
              <a:rPr lang="en-GB" dirty="0">
                <a:effectLst/>
                <a:latin typeface="Arial" panose="020B0604020202020204" pitchFamily="34" charset="0"/>
                <a:ea typeface="Times New Roman" panose="02020603050405020304" pitchFamily="18" charset="0"/>
              </a:rPr>
              <a:t>You must select </a:t>
            </a:r>
            <a:r>
              <a:rPr lang="en-GB" b="1" dirty="0">
                <a:effectLst/>
                <a:latin typeface="Arial" panose="020B0604020202020204" pitchFamily="34" charset="0"/>
                <a:ea typeface="Times New Roman" panose="02020603050405020304" pitchFamily="18" charset="0"/>
              </a:rPr>
              <a:t>one infectious or non-infectious</a:t>
            </a:r>
            <a:r>
              <a:rPr lang="en-GB" dirty="0">
                <a:effectLst/>
                <a:latin typeface="Arial" panose="020B0604020202020204" pitchFamily="34" charset="0"/>
                <a:ea typeface="Times New Roman" panose="02020603050405020304" pitchFamily="18" charset="0"/>
              </a:rPr>
              <a:t> disease and provide a report which should include the following</a:t>
            </a:r>
            <a:endParaRPr lang="en-GB"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0215"/>
            <a:r>
              <a:rPr lang="en-GB" sz="4400" b="1" dirty="0">
                <a:effectLst/>
                <a:latin typeface="Arial" panose="020B0604020202020204" pitchFamily="34" charset="0"/>
                <a:ea typeface="Times New Roman" panose="02020603050405020304" pitchFamily="18" charset="0"/>
              </a:rPr>
              <a:t>Introduction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(150 words)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This should include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A definition of the chosen disease</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Levels of the incidence that demonstrate the severity of the health issue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should include both the current worldwide and UK statistics about the prevalence of the disease.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You should include the signs and symptoms of the disease</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End the introduction with the aim of the report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Main Body (1200 words)</a:t>
            </a:r>
            <a:endParaRPr lang="en-GB" dirty="0"/>
          </a:p>
        </p:txBody>
      </p:sp>
      <p:sp>
        <p:nvSpPr>
          <p:cNvPr id="3" name="Content Placeholder 2"/>
          <p:cNvSpPr>
            <a:spLocks noGrp="1"/>
          </p:cNvSpPr>
          <p:nvPr>
            <p:ph idx="1"/>
          </p:nvPr>
        </p:nvSpPr>
        <p:spPr>
          <a:xfrm>
            <a:off x="457200" y="1417638"/>
            <a:ext cx="8229600" cy="4099595"/>
          </a:xfrm>
        </p:spPr>
        <p:txBody>
          <a:bodyPr>
            <a:normAutofit/>
          </a:bodyPr>
          <a:lstStyle/>
          <a:p>
            <a:r>
              <a:rPr lang="en-GB" sz="3200" dirty="0">
                <a:effectLst/>
                <a:latin typeface="Arial" panose="020B0604020202020204" pitchFamily="34" charset="0"/>
                <a:ea typeface="Times New Roman" panose="02020603050405020304" pitchFamily="18" charset="0"/>
              </a:rPr>
              <a:t>How is the chosen disease measured, monitored and controlled?</a:t>
            </a:r>
          </a:p>
          <a:p>
            <a:r>
              <a:rPr lang="en-GB" sz="3200" dirty="0">
                <a:effectLst/>
                <a:latin typeface="Arial" panose="020B0604020202020204" pitchFamily="34" charset="0"/>
                <a:ea typeface="Times New Roman" panose="02020603050405020304" pitchFamily="18" charset="0"/>
              </a:rPr>
              <a:t>The key determinants/risk factors of the chosen disease</a:t>
            </a:r>
            <a:r>
              <a:rPr lang="en-GB" sz="3200" b="1"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342900" lvl="0" indent="-342900" rtl="0">
              <a:buFont typeface="Symbol" panose="05050102010706020507" pitchFamily="18" charset="2"/>
              <a:buChar char=""/>
            </a:pPr>
            <a:r>
              <a:rPr lang="en-GB" sz="3200" dirty="0">
                <a:solidFill>
                  <a:srgbClr val="373A3C"/>
                </a:solidFill>
                <a:effectLst/>
                <a:latin typeface="Arial" panose="020B0604020202020204" pitchFamily="34" charset="0"/>
                <a:ea typeface="Times New Roman" panose="02020603050405020304" pitchFamily="18" charset="0"/>
              </a:rPr>
              <a:t>Strategies to support the health and well-being of individuals and communities affected by your chosen disease</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rPr>
              <a:t>How is the disease measured, monitored and controlled?</a:t>
            </a:r>
            <a:endParaRPr lang="en-GB" sz="3200" b="1" dirty="0"/>
          </a:p>
        </p:txBody>
      </p:sp>
      <p:sp>
        <p:nvSpPr>
          <p:cNvPr id="3" name="Content Placeholder 2"/>
          <p:cNvSpPr>
            <a:spLocks noGrp="1"/>
          </p:cNvSpPr>
          <p:nvPr>
            <p:ph idx="1"/>
          </p:nvPr>
        </p:nvSpPr>
        <p:spPr/>
        <p:txBody>
          <a:bodyPr>
            <a:normAutofit lnSpcReduction="10000"/>
          </a:bodyPr>
          <a:lstStyle/>
          <a:p>
            <a:r>
              <a:rPr lang="en-GB" sz="3200" dirty="0">
                <a:effectLst/>
                <a:latin typeface="Arial" panose="020B0604020202020204" pitchFamily="34" charset="0"/>
                <a:ea typeface="Times New Roman" panose="02020603050405020304" pitchFamily="18" charset="0"/>
              </a:rPr>
              <a:t>This should include the key public health measures that is in place to measure (</a:t>
            </a:r>
            <a:r>
              <a:rPr lang="en-GB" dirty="0">
                <a:latin typeface="Arial" panose="020B0604020202020204" pitchFamily="34" charset="0"/>
                <a:ea typeface="Times New Roman" panose="02020603050405020304" pitchFamily="18" charset="0"/>
              </a:rPr>
              <a:t>incidence and prevalence rate, morbidity and mortality rates), </a:t>
            </a:r>
            <a:r>
              <a:rPr lang="en-GB" sz="3200" dirty="0">
                <a:effectLst/>
                <a:latin typeface="Arial" panose="020B0604020202020204" pitchFamily="34" charset="0"/>
                <a:ea typeface="Times New Roman" panose="02020603050405020304" pitchFamily="18" charset="0"/>
              </a:rPr>
              <a:t>prevent and control the chosen </a:t>
            </a:r>
            <a:r>
              <a:rPr lang="en-GB" sz="3200" b="1" dirty="0">
                <a:effectLst/>
                <a:latin typeface="Arial" panose="020B0604020202020204" pitchFamily="34" charset="0"/>
                <a:ea typeface="Times New Roman" panose="02020603050405020304" pitchFamily="18" charset="0"/>
              </a:rPr>
              <a:t>infectious </a:t>
            </a:r>
            <a:r>
              <a:rPr lang="en-GB" sz="3200" dirty="0">
                <a:effectLst/>
                <a:latin typeface="Arial" panose="020B0604020202020204" pitchFamily="34" charset="0"/>
                <a:ea typeface="Times New Roman" panose="02020603050405020304" pitchFamily="18" charset="0"/>
              </a:rPr>
              <a:t>or</a:t>
            </a:r>
            <a:r>
              <a:rPr lang="en-GB" sz="3200" b="1" dirty="0">
                <a:effectLst/>
                <a:latin typeface="Arial" panose="020B0604020202020204" pitchFamily="34" charset="0"/>
                <a:ea typeface="Times New Roman" panose="02020603050405020304" pitchFamily="18" charset="0"/>
              </a:rPr>
              <a:t> non-infectious </a:t>
            </a:r>
            <a:r>
              <a:rPr lang="en-GB" sz="3200" dirty="0">
                <a:effectLst/>
                <a:latin typeface="Arial" panose="020B0604020202020204" pitchFamily="34" charset="0"/>
                <a:ea typeface="Times New Roman" panose="02020603050405020304" pitchFamily="18" charset="0"/>
              </a:rPr>
              <a:t>disease. </a:t>
            </a:r>
          </a:p>
          <a:p>
            <a:r>
              <a:rPr lang="en-GB" sz="3200" dirty="0">
                <a:effectLst/>
                <a:latin typeface="Arial" panose="020B0604020202020204" pitchFamily="34" charset="0"/>
                <a:ea typeface="Times New Roman" panose="02020603050405020304" pitchFamily="18" charset="0"/>
              </a:rPr>
              <a:t>Draw on the </a:t>
            </a:r>
            <a:r>
              <a:rPr lang="en-GB" sz="3200" b="1" dirty="0">
                <a:effectLst/>
                <a:latin typeface="Arial" panose="020B0604020202020204" pitchFamily="34" charset="0"/>
                <a:ea typeface="Times New Roman" panose="02020603050405020304" pitchFamily="18" charset="0"/>
              </a:rPr>
              <a:t>3P’s</a:t>
            </a:r>
            <a:r>
              <a:rPr lang="en-GB" sz="3200" dirty="0">
                <a:effectLst/>
                <a:latin typeface="Arial" panose="020B0604020202020204" pitchFamily="34" charset="0"/>
                <a:ea typeface="Times New Roman" panose="02020603050405020304" pitchFamily="18" charset="0"/>
              </a:rPr>
              <a:t> of public health when explaining this section.</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key determinants/risk factors of disease </a:t>
            </a:r>
            <a:r>
              <a:rPr lang="en-GB" sz="4400" dirty="0">
                <a:effectLst/>
                <a:latin typeface="Arial" panose="020B0604020202020204" pitchFamily="34" charset="0"/>
                <a:ea typeface="Times New Roman" panose="02020603050405020304" pitchFamily="18" charset="0"/>
              </a:rPr>
              <a:t> </a:t>
            </a:r>
            <a:endParaRPr lang="en-GB" dirty="0"/>
          </a:p>
        </p:txBody>
      </p:sp>
      <p:sp>
        <p:nvSpPr>
          <p:cNvPr id="3" name="Content Placeholder 2"/>
          <p:cNvSpPr>
            <a:spLocks noGrp="1"/>
          </p:cNvSpPr>
          <p:nvPr>
            <p:ph idx="1"/>
          </p:nvPr>
        </p:nvSpPr>
        <p:spPr>
          <a:xfrm>
            <a:off x="457200" y="1772816"/>
            <a:ext cx="8229600" cy="3917032"/>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modifiable/non-modifiable risk factors that can influence the development of your chosen communicable or non-communicable disease using credible citation to support them.</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rmAutofit fontScale="90000"/>
          </a:bodyPr>
          <a:lstStyle/>
          <a:p>
            <a:br>
              <a:rPr lang="en-GB" sz="4400" b="1" dirty="0">
                <a:effectLst/>
                <a:latin typeface="Arial" panose="020B0604020202020204" pitchFamily="34"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Short-term </a:t>
            </a:r>
            <a:r>
              <a:rPr lang="en-GB" b="1" dirty="0">
                <a:latin typeface="Arial" panose="020B0604020202020204" pitchFamily="34" charset="0"/>
                <a:ea typeface="Times New Roman" panose="02020603050405020304" pitchFamily="18" charset="0"/>
              </a:rPr>
              <a:t>or Long-term </a:t>
            </a:r>
            <a:r>
              <a:rPr lang="en-GB" sz="4400" b="1" dirty="0">
                <a:effectLst/>
                <a:latin typeface="Arial" panose="020B0604020202020204" pitchFamily="34" charset="0"/>
                <a:ea typeface="Times New Roman" panose="02020603050405020304" pitchFamily="18" charset="0"/>
              </a:rPr>
              <a:t>public health consequences of the disease </a:t>
            </a:r>
            <a:endParaRPr lang="en-GB" b="1" dirty="0"/>
          </a:p>
        </p:txBody>
      </p:sp>
      <p:sp>
        <p:nvSpPr>
          <p:cNvPr id="3" name="Content Placeholder 2"/>
          <p:cNvSpPr>
            <a:spLocks noGrp="1"/>
          </p:cNvSpPr>
          <p:nvPr>
            <p:ph idx="1"/>
          </p:nvPr>
        </p:nvSpPr>
        <p:spPr>
          <a:xfrm>
            <a:off x="457200" y="1988840"/>
            <a:ext cx="8229600" cy="3600400"/>
          </a:xfrm>
        </p:spPr>
        <p:txBody>
          <a:bodyPr>
            <a:normAutofit fontScale="92500" lnSpcReduction="10000"/>
          </a:bodyPr>
          <a:lstStyle/>
          <a:p>
            <a:r>
              <a:rPr lang="en-GB" dirty="0"/>
              <a:t>This section should highlight and explain the short or long term negative impact of the disease on the affected person or community and </a:t>
            </a:r>
          </a:p>
          <a:p>
            <a:r>
              <a:rPr lang="en-GB" dirty="0"/>
              <a:t>The overall impact on the health service provision.</a:t>
            </a:r>
          </a:p>
          <a:p>
            <a:r>
              <a:rPr lang="en-GB" sz="3200" dirty="0">
                <a:solidFill>
                  <a:srgbClr val="373A3C"/>
                </a:solidFill>
                <a:effectLst/>
                <a:latin typeface="Arial" panose="020B0604020202020204" pitchFamily="34" charset="0"/>
                <a:ea typeface="Times New Roman" panose="02020603050405020304" pitchFamily="18" charset="0"/>
              </a:rPr>
              <a:t>Factors influencing the health and well-being of individuals with your chosen disease </a:t>
            </a:r>
          </a:p>
          <a:p>
            <a:endParaRPr lang="en-GB"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rPr>
              <a:t>C</a:t>
            </a:r>
            <a:r>
              <a:rPr lang="en-GB" sz="4400" b="1" dirty="0">
                <a:effectLst/>
                <a:latin typeface="Arial" panose="020B0604020202020204" pitchFamily="34" charset="0"/>
                <a:ea typeface="Times New Roman" panose="02020603050405020304" pitchFamily="18" charset="0"/>
              </a:rPr>
              <a:t>onclusion</a:t>
            </a:r>
            <a:r>
              <a:rPr lang="en-GB" sz="4400" dirty="0">
                <a:effectLst/>
                <a:latin typeface="Arial" panose="020B0604020202020204" pitchFamily="34" charset="0"/>
                <a:ea typeface="Times New Roman" panose="02020603050405020304" pitchFamily="18" charset="0"/>
              </a:rPr>
              <a:t> </a:t>
            </a:r>
            <a:endParaRPr lang="en-GB" dirty="0"/>
          </a:p>
        </p:txBody>
      </p:sp>
      <p:sp>
        <p:nvSpPr>
          <p:cNvPr id="3" name="Content Placeholder 2"/>
          <p:cNvSpPr>
            <a:spLocks noGrp="1"/>
          </p:cNvSpPr>
          <p:nvPr>
            <p:ph idx="1"/>
          </p:nvPr>
        </p:nvSpPr>
        <p:spPr>
          <a:xfrm>
            <a:off x="485775" y="1844824"/>
            <a:ext cx="8229600" cy="3340967"/>
          </a:xfrm>
        </p:spPr>
        <p:txBody>
          <a:bodyPr/>
          <a:lstStyle/>
          <a:p>
            <a:r>
              <a:rPr lang="en-GB" sz="3200" dirty="0">
                <a:effectLst/>
                <a:latin typeface="Arial" panose="020B0604020202020204" pitchFamily="34" charset="0"/>
                <a:ea typeface="Times New Roman" panose="02020603050405020304" pitchFamily="18" charset="0"/>
              </a:rPr>
              <a:t>In this section summarise what you have covered in the assignment and </a:t>
            </a:r>
          </a:p>
          <a:p>
            <a:r>
              <a:rPr lang="en-GB" dirty="0">
                <a:latin typeface="Arial" panose="020B0604020202020204" pitchFamily="34" charset="0"/>
                <a:ea typeface="Times New Roman" panose="02020603050405020304" pitchFamily="18" charset="0"/>
              </a:rPr>
              <a:t>P</a:t>
            </a:r>
            <a:r>
              <a:rPr lang="en-GB" sz="3200" dirty="0">
                <a:effectLst/>
                <a:latin typeface="Arial" panose="020B0604020202020204" pitchFamily="34" charset="0"/>
                <a:ea typeface="Times New Roman" panose="02020603050405020304" pitchFamily="18" charset="0"/>
              </a:rPr>
              <a:t>rovide recommendation.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Reference lists </a:t>
            </a:r>
            <a:endParaRPr lang="en-GB" sz="4000" b="1" dirty="0"/>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Follow the university’s Harvard referencing requirements and guidance, </a:t>
            </a:r>
          </a:p>
          <a:p>
            <a:r>
              <a:rPr lang="en-GB" dirty="0">
                <a:latin typeface="Arial" panose="020B0604020202020204" pitchFamily="34" charset="0"/>
                <a:ea typeface="Times New Roman" panose="02020603050405020304" pitchFamily="18" charset="0"/>
              </a:rPr>
              <a:t>Y</a:t>
            </a:r>
            <a:r>
              <a:rPr lang="en-GB" sz="3200" dirty="0">
                <a:effectLst/>
                <a:latin typeface="Arial" panose="020B0604020202020204" pitchFamily="34" charset="0"/>
                <a:ea typeface="Times New Roman" panose="02020603050405020304" pitchFamily="18" charset="0"/>
              </a:rPr>
              <a:t>ou should have at least 8 credible reference sources from the supporting teaching material, academic books, articles and journals.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b="1" dirty="0"/>
              <a:t>REFERENCING REQUIREMENTS</a:t>
            </a:r>
            <a:br>
              <a:rPr lang="en-GB" sz="3700" dirty="0"/>
            </a:br>
            <a:endParaRPr lang="en-GB" sz="3700" dirty="0"/>
          </a:p>
        </p:txBody>
      </p:sp>
      <p:sp>
        <p:nvSpPr>
          <p:cNvPr id="3" name="Content Placeholder 2"/>
          <p:cNvSpPr>
            <a:spLocks noGrp="1"/>
          </p:cNvSpPr>
          <p:nvPr>
            <p:ph sz="half" idx="1"/>
          </p:nvPr>
        </p:nvSpPr>
        <p:spPr>
          <a:xfrm>
            <a:off x="251520" y="1600201"/>
            <a:ext cx="3384376" cy="2764903"/>
          </a:xfrm>
        </p:spPr>
        <p:txBody>
          <a:bodyPr>
            <a:normAutofit/>
          </a:bodyPr>
          <a:lstStyle/>
          <a:p>
            <a:r>
              <a:rPr lang="en-GB" b="1" dirty="0"/>
              <a:t>Ensure that you follow the UWTSD Harvard referencing requirements. </a:t>
            </a:r>
          </a:p>
          <a:p>
            <a:endParaRPr lang="en-GB" b="1" dirty="0"/>
          </a:p>
          <a:p>
            <a:endParaRPr lang="en-GB" dirty="0"/>
          </a:p>
        </p:txBody>
      </p:sp>
      <p:pic>
        <p:nvPicPr>
          <p:cNvPr id="4" name="Picture 3"/>
          <p:cNvPicPr/>
          <p:nvPr/>
        </p:nvPicPr>
        <p:blipFill rotWithShape="1">
          <a:blip r:embed="rId3"/>
          <a:srcRect l="29150" t="14672" r="30461" b="9782"/>
          <a:stretch>
            <a:fillRect/>
          </a:stretch>
        </p:blipFill>
        <p:spPr bwMode="auto">
          <a:xfrm>
            <a:off x="3845169" y="908720"/>
            <a:ext cx="5119319" cy="468052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a:t>
            </a:r>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Relevant published UK data and statistics must be included and referenced within the report where applicable.</a:t>
            </a:r>
          </a:p>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 is important that you check your work, proofread the contents, spell check it and look at punctuation and grammar so that your assignment reads clearly. </a:t>
            </a:r>
            <a:endParaRPr lang="en-GB" sz="2000">
              <a:effectLst/>
              <a:latin typeface="Times New Roman" panose="02020603050405020304" pitchFamily="18" charset="0"/>
              <a:ea typeface="Times New Roman" panose="02020603050405020304" pitchFamily="18" charset="0"/>
            </a:endParaRP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b="1" dirty="0">
                <a:solidFill>
                  <a:srgbClr val="000000"/>
                </a:solidFill>
                <a:effectLst/>
                <a:latin typeface="Arial" panose="020B0604020202020204" pitchFamily="34" charset="0"/>
                <a:ea typeface="Times New Roman" panose="02020603050405020304" pitchFamily="18" charset="0"/>
              </a:rPr>
              <a:t>General Submission Guidance </a:t>
            </a:r>
            <a:endParaRPr lang="en-GB" dirty="0"/>
          </a:p>
        </p:txBody>
      </p:sp>
      <p:sp>
        <p:nvSpPr>
          <p:cNvPr id="3" name="Content Placeholder 2"/>
          <p:cNvSpPr>
            <a:spLocks noGrp="1"/>
          </p:cNvSpPr>
          <p:nvPr>
            <p:ph idx="1"/>
          </p:nvPr>
        </p:nvSpPr>
        <p:spPr/>
        <p:txBody>
          <a:bodyPr>
            <a:normAutofit fontScale="92500" lnSpcReduction="20000"/>
          </a:bodyPr>
          <a:lstStyle/>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must include </a:t>
            </a:r>
            <a:r>
              <a:rPr lang="en-US" sz="2400" b="1" dirty="0">
                <a:solidFill>
                  <a:srgbClr val="000000"/>
                </a:solidFill>
                <a:effectLst/>
                <a:ea typeface="Times New Roman" panose="02020603050405020304" pitchFamily="18" charset="0"/>
              </a:rPr>
              <a:t>a title page </a:t>
            </a:r>
            <a:r>
              <a:rPr lang="en-US" sz="2400" dirty="0">
                <a:solidFill>
                  <a:srgbClr val="000000"/>
                </a:solidFill>
                <a:effectLst/>
                <a:ea typeface="Times New Roman" panose="02020603050405020304" pitchFamily="18" charset="0"/>
              </a:rPr>
              <a:t>that clearly states </a:t>
            </a:r>
            <a:r>
              <a:rPr lang="en-US" sz="2400" b="1" dirty="0">
                <a:solidFill>
                  <a:srgbClr val="000000"/>
                </a:solidFill>
                <a:effectLst/>
                <a:ea typeface="Times New Roman" panose="02020603050405020304" pitchFamily="18" charset="0"/>
              </a:rPr>
              <a:t>your name, your student number, the module code and title, your lecturer’s name, and your assignment title</a:t>
            </a:r>
            <a:r>
              <a:rPr lang="en-US" sz="2400" dirty="0">
                <a:solidFill>
                  <a:srgbClr val="000000"/>
                </a:solidFill>
                <a:effectLst/>
                <a:ea typeface="Times New Roman" panose="02020603050405020304" pitchFamily="18" charset="0"/>
              </a:rPr>
              <a:t>.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typed in Arial font, size 11.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a:t>
            </a:r>
            <a:r>
              <a:rPr lang="en-US" sz="2400" b="1" dirty="0">
                <a:solidFill>
                  <a:srgbClr val="000000"/>
                </a:solidFill>
                <a:effectLst/>
                <a:ea typeface="Times New Roman" panose="02020603050405020304" pitchFamily="18" charset="0"/>
              </a:rPr>
              <a:t>typed with 1.5 line spacing.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GB" sz="2400" dirty="0">
                <a:effectLst/>
                <a:ea typeface="Times New Roman" panose="02020603050405020304" pitchFamily="18" charset="0"/>
              </a:rPr>
              <a:t>All your submissions should have an appropriate structure, include page numbers, </a:t>
            </a:r>
            <a:r>
              <a:rPr lang="en-GB" sz="2400" b="1" dirty="0">
                <a:effectLst/>
                <a:ea typeface="Times New Roman" panose="02020603050405020304" pitchFamily="18" charset="0"/>
              </a:rPr>
              <a:t>and </a:t>
            </a:r>
            <a:r>
              <a:rPr lang="en-GB" sz="2400" dirty="0">
                <a:effectLst/>
                <a:ea typeface="Times New Roman" panose="02020603050405020304" pitchFamily="18" charset="0"/>
              </a:rPr>
              <a:t>have a reference list.</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34315" y="228600"/>
            <a:ext cx="8675370" cy="5177790"/>
          </a:xfrm>
          <a:prstGeom prst="rect">
            <a:avLst/>
          </a:prstGeom>
        </p:spPr>
      </p:pic>
      <p:sp>
        <p:nvSpPr>
          <p:cNvPr id="3" name="object 3"/>
          <p:cNvSpPr txBox="1">
            <a:spLocks noGrp="1"/>
          </p:cNvSpPr>
          <p:nvPr>
            <p:ph type="ctrTitle"/>
          </p:nvPr>
        </p:nvSpPr>
        <p:spPr>
          <a:prstGeom prst="rect">
            <a:avLst/>
          </a:prstGeom>
        </p:spPr>
        <p:txBody>
          <a:bodyPr vert="horz" wrap="square" lIns="0" tIns="89535" rIns="0" bIns="0" rtlCol="0">
            <a:spAutoFit/>
          </a:bodyPr>
          <a:lstStyle/>
          <a:p>
            <a:pPr marL="12700" marR="5080" indent="361315">
              <a:lnSpc>
                <a:spcPts val="4750"/>
              </a:lnSpc>
              <a:spcBef>
                <a:spcPts val="705"/>
              </a:spcBef>
            </a:pPr>
            <a:r>
              <a:rPr spc="-10" dirty="0"/>
              <a:t>Module Evaluation</a:t>
            </a:r>
          </a:p>
        </p:txBody>
      </p:sp>
      <p:sp>
        <p:nvSpPr>
          <p:cNvPr id="4" name="object 4"/>
          <p:cNvSpPr txBox="1">
            <a:spLocks noGrp="1"/>
          </p:cNvSpPr>
          <p:nvPr>
            <p:ph type="subTitle" idx="4"/>
          </p:nvPr>
        </p:nvSpPr>
        <p:spPr>
          <a:prstGeom prst="rect">
            <a:avLst/>
          </a:prstGeom>
        </p:spPr>
        <p:txBody>
          <a:bodyPr vert="horz" wrap="square" lIns="0" tIns="89535" rIns="0" bIns="0" rtlCol="0">
            <a:spAutoFit/>
          </a:bodyPr>
          <a:lstStyle/>
          <a:p>
            <a:pPr marL="12700" marR="5080" indent="304800">
              <a:lnSpc>
                <a:spcPts val="4750"/>
              </a:lnSpc>
              <a:spcBef>
                <a:spcPts val="705"/>
              </a:spcBef>
              <a:tabLst>
                <a:tab pos="2230755" algn="l"/>
              </a:tabLst>
            </a:pPr>
            <a:r>
              <a:rPr dirty="0"/>
              <a:t>Why </a:t>
            </a:r>
            <a:r>
              <a:rPr spc="-25" dirty="0"/>
              <a:t>is</a:t>
            </a:r>
            <a:r>
              <a:rPr dirty="0"/>
              <a:t>	</a:t>
            </a:r>
            <a:r>
              <a:rPr spc="-25" dirty="0"/>
              <a:t>it </a:t>
            </a:r>
            <a:r>
              <a:rPr spc="-10" dirty="0"/>
              <a:t>important?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098929" y="483234"/>
            <a:ext cx="4949825" cy="696595"/>
          </a:xfrm>
          <a:prstGeom prst="rect">
            <a:avLst/>
          </a:prstGeom>
        </p:spPr>
        <p:txBody>
          <a:bodyPr vert="horz" wrap="square" lIns="0" tIns="13335" rIns="0" bIns="0" rtlCol="0">
            <a:spAutoFit/>
          </a:bodyPr>
          <a:lstStyle/>
          <a:p>
            <a:pPr marL="12700">
              <a:lnSpc>
                <a:spcPct val="100000"/>
              </a:lnSpc>
              <a:spcBef>
                <a:spcPts val="105"/>
              </a:spcBef>
            </a:pPr>
            <a:r>
              <a:rPr sz="4400" b="1" dirty="0">
                <a:latin typeface="Segoe UI"/>
                <a:cs typeface="Segoe UI"/>
              </a:rPr>
              <a:t>Module</a:t>
            </a:r>
            <a:r>
              <a:rPr sz="4400" b="1" spc="-15" dirty="0">
                <a:latin typeface="Segoe UI"/>
                <a:cs typeface="Segoe UI"/>
              </a:rPr>
              <a:t> </a:t>
            </a:r>
            <a:r>
              <a:rPr sz="4400" b="1" spc="-10" dirty="0">
                <a:latin typeface="Segoe UI"/>
                <a:cs typeface="Segoe UI"/>
              </a:rPr>
              <a:t>Evaluation</a:t>
            </a:r>
            <a:endParaRPr sz="4400">
              <a:latin typeface="Segoe UI"/>
              <a:cs typeface="Segoe UI"/>
            </a:endParaRPr>
          </a:p>
        </p:txBody>
      </p:sp>
      <p:pic>
        <p:nvPicPr>
          <p:cNvPr id="3" name="object 3"/>
          <p:cNvPicPr/>
          <p:nvPr/>
        </p:nvPicPr>
        <p:blipFill>
          <a:blip r:embed="rId2" cstate="print"/>
          <a:stretch>
            <a:fillRect/>
          </a:stretch>
        </p:blipFill>
        <p:spPr>
          <a:xfrm>
            <a:off x="457200" y="3029711"/>
            <a:ext cx="8506968" cy="2415540"/>
          </a:xfrm>
          <a:prstGeom prst="rect">
            <a:avLst/>
          </a:prstGeom>
        </p:spPr>
      </p:pic>
      <p:sp>
        <p:nvSpPr>
          <p:cNvPr id="4" name="object 4"/>
          <p:cNvSpPr txBox="1"/>
          <p:nvPr/>
        </p:nvSpPr>
        <p:spPr>
          <a:xfrm>
            <a:off x="535940" y="1706626"/>
            <a:ext cx="7912100" cy="1001394"/>
          </a:xfrm>
          <a:prstGeom prst="rect">
            <a:avLst/>
          </a:prstGeom>
        </p:spPr>
        <p:txBody>
          <a:bodyPr vert="horz" wrap="square" lIns="0" tIns="13335" rIns="0" bIns="0" rtlCol="0">
            <a:spAutoFit/>
          </a:bodyPr>
          <a:lstStyle/>
          <a:p>
            <a:pPr marL="12700" marR="5080">
              <a:lnSpc>
                <a:spcPct val="100000"/>
              </a:lnSpc>
              <a:spcBef>
                <a:spcPts val="105"/>
              </a:spcBef>
            </a:pPr>
            <a:r>
              <a:rPr sz="3200" b="1" spc="-30" dirty="0">
                <a:latin typeface="Arial"/>
                <a:cs typeface="Arial"/>
              </a:rPr>
              <a:t>You</a:t>
            </a:r>
            <a:r>
              <a:rPr sz="3200" b="1" spc="-55" dirty="0">
                <a:latin typeface="Arial"/>
                <a:cs typeface="Arial"/>
              </a:rPr>
              <a:t> </a:t>
            </a:r>
            <a:r>
              <a:rPr sz="3200" b="1" dirty="0">
                <a:latin typeface="Arial"/>
                <a:cs typeface="Arial"/>
              </a:rPr>
              <a:t>will</a:t>
            </a:r>
            <a:r>
              <a:rPr sz="3200" b="1" spc="-45" dirty="0">
                <a:latin typeface="Arial"/>
                <a:cs typeface="Arial"/>
              </a:rPr>
              <a:t> </a:t>
            </a:r>
            <a:r>
              <a:rPr sz="3200" b="1" dirty="0">
                <a:latin typeface="Arial"/>
                <a:cs typeface="Arial"/>
              </a:rPr>
              <a:t>be</a:t>
            </a:r>
            <a:r>
              <a:rPr sz="3200" b="1" spc="-40" dirty="0">
                <a:latin typeface="Arial"/>
                <a:cs typeface="Arial"/>
              </a:rPr>
              <a:t> </a:t>
            </a:r>
            <a:r>
              <a:rPr sz="3200" b="1" dirty="0">
                <a:latin typeface="Arial"/>
                <a:cs typeface="Arial"/>
              </a:rPr>
              <a:t>given</a:t>
            </a:r>
            <a:r>
              <a:rPr sz="3200" b="1" spc="-55" dirty="0">
                <a:latin typeface="Arial"/>
                <a:cs typeface="Arial"/>
              </a:rPr>
              <a:t> </a:t>
            </a:r>
            <a:r>
              <a:rPr sz="3200" b="1" dirty="0">
                <a:latin typeface="Arial"/>
                <a:cs typeface="Arial"/>
              </a:rPr>
              <a:t>15</a:t>
            </a:r>
            <a:r>
              <a:rPr sz="3200" b="1" spc="-55" dirty="0">
                <a:latin typeface="Arial"/>
                <a:cs typeface="Arial"/>
              </a:rPr>
              <a:t> </a:t>
            </a:r>
            <a:r>
              <a:rPr sz="3200" b="1" dirty="0">
                <a:latin typeface="Arial"/>
                <a:cs typeface="Arial"/>
              </a:rPr>
              <a:t>minutes</a:t>
            </a:r>
            <a:r>
              <a:rPr sz="3200" b="1" spc="-50" dirty="0">
                <a:latin typeface="Arial"/>
                <a:cs typeface="Arial"/>
              </a:rPr>
              <a:t> </a:t>
            </a:r>
            <a:r>
              <a:rPr sz="3200" b="1" dirty="0">
                <a:latin typeface="Arial"/>
                <a:cs typeface="Arial"/>
              </a:rPr>
              <a:t>to</a:t>
            </a:r>
            <a:r>
              <a:rPr sz="3200" b="1" spc="-45" dirty="0">
                <a:latin typeface="Arial"/>
                <a:cs typeface="Arial"/>
              </a:rPr>
              <a:t> </a:t>
            </a:r>
            <a:r>
              <a:rPr sz="3200" b="1" spc="-10" dirty="0">
                <a:latin typeface="Arial"/>
                <a:cs typeface="Arial"/>
              </a:rPr>
              <a:t>complete </a:t>
            </a:r>
            <a:r>
              <a:rPr sz="3200" b="1" dirty="0">
                <a:latin typeface="Arial"/>
                <a:cs typeface="Arial"/>
              </a:rPr>
              <a:t>the</a:t>
            </a:r>
            <a:r>
              <a:rPr sz="3200" b="1" spc="-50" dirty="0">
                <a:latin typeface="Arial"/>
                <a:cs typeface="Arial"/>
              </a:rPr>
              <a:t> </a:t>
            </a:r>
            <a:r>
              <a:rPr sz="3200" b="1" dirty="0">
                <a:latin typeface="Arial"/>
                <a:cs typeface="Arial"/>
              </a:rPr>
              <a:t>module</a:t>
            </a:r>
            <a:r>
              <a:rPr sz="3200" b="1" spc="-50" dirty="0">
                <a:latin typeface="Arial"/>
                <a:cs typeface="Arial"/>
              </a:rPr>
              <a:t> </a:t>
            </a:r>
            <a:r>
              <a:rPr sz="3200" b="1" spc="-10" dirty="0">
                <a:latin typeface="Arial"/>
                <a:cs typeface="Arial"/>
              </a:rPr>
              <a:t>evaluation.</a:t>
            </a:r>
            <a:endParaRPr sz="3200">
              <a:latin typeface="Aria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2623185">
              <a:lnSpc>
                <a:spcPct val="100000"/>
              </a:lnSpc>
              <a:spcBef>
                <a:spcPts val="95"/>
              </a:spcBef>
            </a:pPr>
            <a:r>
              <a:rPr spc="-10" dirty="0"/>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249</TotalTime>
  <Words>879</Words>
  <Application>Microsoft Office PowerPoint</Application>
  <PresentationFormat>On-screen Show (4:3)</PresentationFormat>
  <Paragraphs>92</Paragraphs>
  <Slides>22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Myriad Pro</vt:lpstr>
      <vt:lpstr>Arial</vt:lpstr>
      <vt:lpstr>Calibri</vt:lpstr>
      <vt:lpstr>Segoe UI</vt:lpstr>
      <vt:lpstr>Symbol</vt:lpstr>
      <vt:lpstr>Times New Roman</vt:lpstr>
      <vt:lpstr>Wingdings</vt:lpstr>
      <vt:lpstr>20140311PresentationUWTSDTemplate</vt:lpstr>
      <vt:lpstr>INTRODUCTION TO PUBLIC HEALTH</vt:lpstr>
      <vt:lpstr>Learning outcomes</vt:lpstr>
      <vt:lpstr>Module Summary</vt:lpstr>
      <vt:lpstr>Aims of the Session</vt:lpstr>
      <vt:lpstr>What does the assessment entails?</vt:lpstr>
      <vt:lpstr>Report </vt:lpstr>
      <vt:lpstr>Late Submissions Rules </vt:lpstr>
      <vt:lpstr>ASSESSMENT CRITERIA PORTFOLIO  </vt:lpstr>
      <vt:lpstr>Assessment Task</vt:lpstr>
      <vt:lpstr>Introduction (150 words)</vt:lpstr>
      <vt:lpstr>Main Body (1200 words)</vt:lpstr>
      <vt:lpstr>How is the disease measured, monitored and controlled?</vt:lpstr>
      <vt:lpstr>key determinants/risk factors of disease  </vt:lpstr>
      <vt:lpstr> Short-term or Long-term public health consequences of the disease </vt:lpstr>
      <vt:lpstr>Conclusion </vt:lpstr>
      <vt:lpstr>Reference lists </vt:lpstr>
      <vt:lpstr>REFERENCING REQUIREMENTS </vt:lpstr>
      <vt:lpstr>Reminder</vt:lpstr>
      <vt:lpstr>General Submission Guidance </vt:lpstr>
      <vt:lpstr>Module Evaluation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Jolly Nwankwo</cp:lastModifiedBy>
  <cp:revision>44</cp:revision>
  <dcterms:created xsi:type="dcterms:W3CDTF">2015-04-14T15:21:00Z</dcterms:created>
  <dcterms:modified xsi:type="dcterms:W3CDTF">2024-12-11T15:24:26Z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ICV">
    <vt:lpwstr>316DC187F5664ECDAA13F45FC159BEFC</vt:lpwstr>
  </property>
  <property fmtid="{D5CDD505-2E9C-101B-9397-08002B2CF9AE}" pid="4" name="KSOProductBuildVer">
    <vt:lpwstr>2057-11.2.0.11516</vt:lpwstr>
  </property>
</Properties>
</file>