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C5158628-A13E-1234-6506-ABC90E1F7219}">
          <p14:sldIdLst>
            <p14:sldId id="256"/>
            <p14:sldId id="257"/>
          </p14:sldIdLst>
        </p14:section>
        <p14:section name="Task 1 — Rationale" id="{BB9E3D5A-8AC0-C991-949D-AB824337A325}">
          <p14:sldIdLst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</p14:sldIdLst>
        </p14:section>
        <p14:section name="Task 2 — Campaign" id="{86CF191C-2D48-5F4B-4FBE-25338E23097A}">
          <p14:sldIdLst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</p14:sldIdLst>
        </p14:section>
        <p14:section name="Task 3 — Benefits and Challenges" id="{2D00392A-38AA-D6D8-3667-F1BF6B0358D7}">
          <p14:sldIdLst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</p14:sldIdLst>
        </p14:section>
        <p14:section name="References" id="{C8074007-ECD8-3DAF-0434-D464D91E4FC4}">
          <p14:sldIdLst>
            <p14:sldId id="282"/>
            <p14:sldId id="283"/>
            <p14:sldId id="28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100" d="100"/>
          <a:sy n="100" d="100"/>
        </p:scale>
        <p:origin x="946" y="46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_GREEN">
    <p:bg>
      <p:bgPr>
        <a:solidFill>
          <a:srgbClr val="145A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_BLUE">
    <p:bg>
      <p:bgPr>
        <a:solidFill>
          <a:srgbClr val="0D3B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HIT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IGHTGREY"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7.xml"/><Relationship Id="rId3" Type="http://schemas.openxmlformats.org/officeDocument/2006/relationships/slideLayout" Target="../slideLayouts/slideLayout4.xml"/><Relationship Id="rId2" Type="http://schemas.openxmlformats.org/officeDocument/2006/relationships/hyperlink" Target="https://digital.nhs.uk/data-and-information/publications/statistical/health-survey-for-england/2022-part-2" TargetMode="External"/><Relationship Id="rId1" Type="http://schemas.openxmlformats.org/officeDocument/2006/relationships/hyperlink" Target="https://www.gov.uk/government/publications/physical-activity-guidelines-uk-chief-medical-officers-report" TargetMode="External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8.xml"/><Relationship Id="rId3" Type="http://schemas.openxmlformats.org/officeDocument/2006/relationships/slideLayout" Target="../slideLayouts/slideLayout4.xml"/><Relationship Id="rId2" Type="http://schemas.openxmlformats.org/officeDocument/2006/relationships/hyperlink" Target="https://www.sportengland.org/research-and-data/data/active-lives" TargetMode="External"/><Relationship Id="rId1" Type="http://schemas.openxmlformats.org/officeDocument/2006/relationships/hyperlink" Target="https://assets.publishing.service.gov.uk/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0" y="-640080"/>
            <a:ext cx="3657600" cy="3657600"/>
          </a:xfrm>
          <a:prstGeom prst="ellipse">
            <a:avLst/>
          </a:prstGeom>
          <a:solidFill>
            <a:srgbClr val="1A6B38">
              <a:alpha val="50000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7498080" y="2743200"/>
            <a:ext cx="2286000" cy="2286000"/>
          </a:xfrm>
          <a:prstGeom prst="ellipse">
            <a:avLst/>
          </a:prstGeom>
          <a:solidFill>
            <a:srgbClr val="1E8449">
              <a:alpha val="35000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-731520" y="3200400"/>
            <a:ext cx="2743200" cy="2743200"/>
          </a:xfrm>
          <a:prstGeom prst="ellipse">
            <a:avLst/>
          </a:prstGeom>
          <a:solidFill>
            <a:srgbClr val="0E4A22">
              <a:alpha val="45000"/>
            </a:srgbClr>
          </a:solidFill>
        </p:spPr>
      </p:sp>
      <p:sp>
        <p:nvSpPr>
          <p:cNvPr id="5" name="Text 3"/>
          <p:cNvSpPr txBox="1"/>
          <p:nvPr/>
        </p:nvSpPr>
        <p:spPr>
          <a:xfrm>
            <a:off x="457200" y="365760"/>
            <a:ext cx="6400800" cy="914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MOVE MORE,</a:t>
            </a:r>
            <a:endParaRPr lang="en-US" sz="52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234440"/>
            <a:ext cx="6400800" cy="914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200" b="1" dirty="0">
                <a:solidFill>
                  <a:srgbClr val="A9DFB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LIVE MORE</a:t>
            </a:r>
            <a:endParaRPr lang="en-US" sz="5200" dirty="0"/>
          </a:p>
        </p:txBody>
      </p:sp>
      <p:sp>
        <p:nvSpPr>
          <p:cNvPr id="7" name="Shape 5"/>
          <p:cNvSpPr/>
          <p:nvPr/>
        </p:nvSpPr>
        <p:spPr>
          <a:xfrm>
            <a:off x="457200" y="2240280"/>
            <a:ext cx="2926080" cy="54864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8" name="Text 6"/>
          <p:cNvSpPr txBox="1"/>
          <p:nvPr/>
        </p:nvSpPr>
        <p:spPr>
          <a:xfrm>
            <a:off x="457200" y="2377440"/>
            <a:ext cx="7772400" cy="3474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CDEFD9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 Physical Activity Campaign for Teenagers (13–18)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457200" y="2834640"/>
            <a:ext cx="6217920" cy="1920240"/>
          </a:xfrm>
          <a:prstGeom prst="rect">
            <a:avLst/>
          </a:prstGeom>
          <a:solidFill>
            <a:srgbClr val="103D1E">
              <a:alpha val="80000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457200" y="2834640"/>
            <a:ext cx="54864" cy="1920240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11" name="Text 9"/>
          <p:cNvSpPr txBox="1"/>
          <p:nvPr/>
        </p:nvSpPr>
        <p:spPr>
          <a:xfrm>
            <a:off x="621792" y="2926080"/>
            <a:ext cx="5943600" cy="16916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45000"/>
              </a:lnSpc>
              <a:buNone/>
            </a:pPr>
            <a:r>
              <a:rPr lang="en-US" sz="1050" b="1" dirty="0">
                <a:solidFill>
                  <a:srgbClr val="A9DFB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Module Code: </a:t>
            </a:r>
            <a:r>
              <a:rPr lang="en-US" sz="10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LCHS7000 — Social Epidemiology and Public Health Development
</a:t>
            </a:r>
            <a:r>
              <a:rPr lang="en-US" sz="1050" b="1" dirty="0">
                <a:solidFill>
                  <a:srgbClr val="A9DFB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Programme: </a:t>
            </a:r>
            <a:r>
              <a:rPr lang="en-US" sz="10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MSc Public Health and Social Care in Practice
</a:t>
            </a:r>
            <a:r>
              <a:rPr lang="en-US" sz="1050" b="1" dirty="0">
                <a:solidFill>
                  <a:srgbClr val="A9DFB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Internal Verifier:</a:t>
            </a:r>
            <a:r>
              <a:rPr lang="en-US" sz="10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DR HAMDI HUSSAIN
</a:t>
            </a:r>
            <a:r>
              <a:rPr lang="en-US" sz="1050" b="1" dirty="0">
                <a:solidFill>
                  <a:srgbClr val="A9DFB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Students:  </a:t>
            </a:r>
            <a:r>
              <a:rPr lang="en-US" sz="10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NEEL PATEL - 2615281</a:t>
            </a:r>
            <a:endParaRPr lang="en-US" sz="1050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  <a:p>
            <a:pPr marL="0" indent="0">
              <a:lnSpc>
                <a:spcPct val="145000"/>
              </a:lnSpc>
              <a:buNone/>
            </a:pPr>
            <a:r>
              <a:rPr lang="en-US" sz="10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                   KHUSHI DARJI - 2604511</a:t>
            </a:r>
            <a:endParaRPr lang="en-US" sz="1050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  <a:p>
            <a:pPr marL="0" indent="0">
              <a:lnSpc>
                <a:spcPct val="145000"/>
              </a:lnSpc>
              <a:buNone/>
            </a:pPr>
            <a:r>
              <a:rPr lang="en-US" sz="10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                   DIPIKA ROHIT - 2614113
</a:t>
            </a:r>
            <a:endParaRPr lang="en-US" sz="1050" dirty="0"/>
          </a:p>
        </p:txBody>
      </p:sp>
      <p:pic>
        <p:nvPicPr>
          <p:cNvPr id="12" name="Picture 11" descr="962d81fa-image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6515" y="319405"/>
            <a:ext cx="2385060" cy="132524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Campaign Overview — MOVE MORE, LIVE MORE</a:t>
            </a:r>
            <a:endParaRPr lang="en-US" sz="2100" dirty="0"/>
          </a:p>
        </p:txBody>
      </p:sp>
      <p:sp>
        <p:nvSpPr>
          <p:cNvPr id="4" name="Text 2"/>
          <p:cNvSpPr txBox="1"/>
          <p:nvPr/>
        </p:nvSpPr>
        <p:spPr>
          <a:xfrm>
            <a:off x="228600" y="685800"/>
            <a:ext cx="868680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FREE 6-Week Physical Activity Programme  |  Teenagers 13–18  |  London Borough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182880" y="1024128"/>
            <a:ext cx="2834640" cy="1810512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6" name="Text 4"/>
          <p:cNvSpPr txBox="1"/>
          <p:nvPr/>
        </p:nvSpPr>
        <p:spPr>
          <a:xfrm>
            <a:off x="292608" y="1088136"/>
            <a:ext cx="2615184" cy="228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WEEK 1</a:t>
            </a:r>
            <a:endParaRPr lang="en-US" sz="900" dirty="0"/>
          </a:p>
        </p:txBody>
      </p:sp>
      <p:sp>
        <p:nvSpPr>
          <p:cNvPr id="7" name="Text 5"/>
          <p:cNvSpPr txBox="1"/>
          <p:nvPr/>
        </p:nvSpPr>
        <p:spPr>
          <a:xfrm>
            <a:off x="292608" y="1298448"/>
            <a:ext cx="2615184" cy="3657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GET MOVING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292608" y="1682496"/>
            <a:ext cx="2377440" cy="36576"/>
          </a:xfrm>
          <a:prstGeom prst="rect">
            <a:avLst/>
          </a:prstGeom>
          <a:solidFill>
            <a:srgbClr val="FFFFFF">
              <a:alpha val="50000"/>
            </a:srgbClr>
          </a:solidFill>
        </p:spPr>
      </p:sp>
      <p:sp>
        <p:nvSpPr>
          <p:cNvPr id="9" name="Text 7"/>
          <p:cNvSpPr txBox="1"/>
          <p:nvPr/>
        </p:nvSpPr>
        <p:spPr>
          <a:xfrm>
            <a:off x="292608" y="1773936"/>
            <a:ext cx="2615184" cy="9601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Baseline fitness assessment. Group warm-up games. Individual goal-setting. Introduction to campaign aims and expectations.</a:t>
            </a:r>
            <a:endParaRPr lang="en-US" sz="950" dirty="0"/>
          </a:p>
        </p:txBody>
      </p:sp>
      <p:sp>
        <p:nvSpPr>
          <p:cNvPr id="10" name="Shape 8"/>
          <p:cNvSpPr/>
          <p:nvPr/>
        </p:nvSpPr>
        <p:spPr>
          <a:xfrm>
            <a:off x="3172968" y="1024128"/>
            <a:ext cx="2834640" cy="1810512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11" name="Text 9"/>
          <p:cNvSpPr txBox="1"/>
          <p:nvPr/>
        </p:nvSpPr>
        <p:spPr>
          <a:xfrm>
            <a:off x="3282696" y="1088136"/>
            <a:ext cx="2615184" cy="228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WEEK 2</a:t>
            </a:r>
            <a:endParaRPr lang="en-US" sz="900" dirty="0"/>
          </a:p>
        </p:txBody>
      </p:sp>
      <p:sp>
        <p:nvSpPr>
          <p:cNvPr id="12" name="Text 10"/>
          <p:cNvSpPr txBox="1"/>
          <p:nvPr/>
        </p:nvSpPr>
        <p:spPr>
          <a:xfrm>
            <a:off x="3282696" y="1298448"/>
            <a:ext cx="2615184" cy="3657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CARDIO BLAST</a:t>
            </a:r>
            <a:endParaRPr lang="en-US" sz="1400" dirty="0"/>
          </a:p>
        </p:txBody>
      </p:sp>
      <p:sp>
        <p:nvSpPr>
          <p:cNvPr id="13" name="Shape 11"/>
          <p:cNvSpPr/>
          <p:nvPr/>
        </p:nvSpPr>
        <p:spPr>
          <a:xfrm>
            <a:off x="3282696" y="1682496"/>
            <a:ext cx="2377440" cy="36576"/>
          </a:xfrm>
          <a:prstGeom prst="rect">
            <a:avLst/>
          </a:prstGeom>
          <a:solidFill>
            <a:srgbClr val="FFFFFF">
              <a:alpha val="50000"/>
            </a:srgbClr>
          </a:solidFill>
        </p:spPr>
      </p:sp>
      <p:sp>
        <p:nvSpPr>
          <p:cNvPr id="14" name="Text 12"/>
          <p:cNvSpPr txBox="1"/>
          <p:nvPr/>
        </p:nvSpPr>
        <p:spPr>
          <a:xfrm>
            <a:off x="3282696" y="1773936"/>
            <a:ext cx="2615184" cy="9601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Circuit training and brisk walking. Heart rate monitoring. Team relay races. Building aerobic endurance.</a:t>
            </a:r>
            <a:endParaRPr lang="en-US" sz="950" dirty="0"/>
          </a:p>
        </p:txBody>
      </p:sp>
      <p:sp>
        <p:nvSpPr>
          <p:cNvPr id="15" name="Shape 13"/>
          <p:cNvSpPr/>
          <p:nvPr/>
        </p:nvSpPr>
        <p:spPr>
          <a:xfrm>
            <a:off x="6163056" y="1024128"/>
            <a:ext cx="2834640" cy="1810512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16" name="Text 14"/>
          <p:cNvSpPr txBox="1"/>
          <p:nvPr/>
        </p:nvSpPr>
        <p:spPr>
          <a:xfrm>
            <a:off x="6272784" y="1088136"/>
            <a:ext cx="2615184" cy="228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WEEK 3</a:t>
            </a:r>
            <a:endParaRPr lang="en-US" sz="900" dirty="0"/>
          </a:p>
        </p:txBody>
      </p:sp>
      <p:sp>
        <p:nvSpPr>
          <p:cNvPr id="17" name="Text 15"/>
          <p:cNvSpPr txBox="1"/>
          <p:nvPr/>
        </p:nvSpPr>
        <p:spPr>
          <a:xfrm>
            <a:off x="6272784" y="1298448"/>
            <a:ext cx="2615184" cy="3657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TEAM SPORTS</a:t>
            </a:r>
            <a:endParaRPr lang="en-US" sz="1400" dirty="0"/>
          </a:p>
        </p:txBody>
      </p:sp>
      <p:sp>
        <p:nvSpPr>
          <p:cNvPr id="18" name="Shape 16"/>
          <p:cNvSpPr/>
          <p:nvPr/>
        </p:nvSpPr>
        <p:spPr>
          <a:xfrm>
            <a:off x="6272784" y="1682496"/>
            <a:ext cx="2377440" cy="36576"/>
          </a:xfrm>
          <a:prstGeom prst="rect">
            <a:avLst/>
          </a:prstGeom>
          <a:solidFill>
            <a:srgbClr val="FFFFFF">
              <a:alpha val="50000"/>
            </a:srgbClr>
          </a:solidFill>
        </p:spPr>
      </p:sp>
      <p:sp>
        <p:nvSpPr>
          <p:cNvPr id="19" name="Text 17"/>
          <p:cNvSpPr txBox="1"/>
          <p:nvPr/>
        </p:nvSpPr>
        <p:spPr>
          <a:xfrm>
            <a:off x="6272784" y="1773936"/>
            <a:ext cx="2615184" cy="9601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Football, basketball and netball. Coach-led skill sessions. Mixed-gender peer teamwork and social cohesion focus.</a:t>
            </a:r>
            <a:endParaRPr lang="en-US" sz="950" dirty="0"/>
          </a:p>
        </p:txBody>
      </p:sp>
      <p:sp>
        <p:nvSpPr>
          <p:cNvPr id="20" name="Shape 18"/>
          <p:cNvSpPr/>
          <p:nvPr/>
        </p:nvSpPr>
        <p:spPr>
          <a:xfrm>
            <a:off x="182880" y="2999232"/>
            <a:ext cx="2834640" cy="1810512"/>
          </a:xfrm>
          <a:prstGeom prst="rect">
            <a:avLst/>
          </a:prstGeom>
          <a:solidFill>
            <a:srgbClr val="7D3C98"/>
          </a:solidFill>
        </p:spPr>
      </p:sp>
      <p:sp>
        <p:nvSpPr>
          <p:cNvPr id="21" name="Text 19"/>
          <p:cNvSpPr txBox="1"/>
          <p:nvPr/>
        </p:nvSpPr>
        <p:spPr>
          <a:xfrm>
            <a:off x="292608" y="3063240"/>
            <a:ext cx="2615184" cy="228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WEEK 4</a:t>
            </a:r>
            <a:endParaRPr lang="en-US" sz="900" dirty="0"/>
          </a:p>
        </p:txBody>
      </p:sp>
      <p:sp>
        <p:nvSpPr>
          <p:cNvPr id="22" name="Text 20"/>
          <p:cNvSpPr txBox="1"/>
          <p:nvPr/>
        </p:nvSpPr>
        <p:spPr>
          <a:xfrm>
            <a:off x="292608" y="3273552"/>
            <a:ext cx="2615184" cy="3657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MIND &amp; BODY</a:t>
            </a:r>
            <a:endParaRPr lang="en-US" sz="1400" dirty="0"/>
          </a:p>
        </p:txBody>
      </p:sp>
      <p:sp>
        <p:nvSpPr>
          <p:cNvPr id="23" name="Shape 21"/>
          <p:cNvSpPr/>
          <p:nvPr/>
        </p:nvSpPr>
        <p:spPr>
          <a:xfrm>
            <a:off x="292608" y="3657600"/>
            <a:ext cx="2377440" cy="36576"/>
          </a:xfrm>
          <a:prstGeom prst="rect">
            <a:avLst/>
          </a:prstGeom>
          <a:solidFill>
            <a:srgbClr val="FFFFFF">
              <a:alpha val="50000"/>
            </a:srgbClr>
          </a:solidFill>
        </p:spPr>
      </p:sp>
      <p:sp>
        <p:nvSpPr>
          <p:cNvPr id="24" name="Text 22"/>
          <p:cNvSpPr txBox="1"/>
          <p:nvPr/>
        </p:nvSpPr>
        <p:spPr>
          <a:xfrm>
            <a:off x="292608" y="3749040"/>
            <a:ext cx="2615184" cy="9601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Yoga, mindfulness and Zumba. Linking physical activity to mental wellbeing. Relaxation and stress-management techniques.</a:t>
            </a:r>
            <a:endParaRPr lang="en-US" sz="950" dirty="0"/>
          </a:p>
        </p:txBody>
      </p:sp>
      <p:sp>
        <p:nvSpPr>
          <p:cNvPr id="25" name="Shape 23"/>
          <p:cNvSpPr/>
          <p:nvPr/>
        </p:nvSpPr>
        <p:spPr>
          <a:xfrm>
            <a:off x="3172968" y="2999232"/>
            <a:ext cx="2834640" cy="1810512"/>
          </a:xfrm>
          <a:prstGeom prst="rect">
            <a:avLst/>
          </a:prstGeom>
          <a:solidFill>
            <a:srgbClr val="17A589"/>
          </a:solidFill>
        </p:spPr>
      </p:sp>
      <p:sp>
        <p:nvSpPr>
          <p:cNvPr id="26" name="Text 24"/>
          <p:cNvSpPr txBox="1"/>
          <p:nvPr/>
        </p:nvSpPr>
        <p:spPr>
          <a:xfrm>
            <a:off x="3282696" y="3063240"/>
            <a:ext cx="2615184" cy="228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WEEK 5</a:t>
            </a:r>
            <a:endParaRPr lang="en-US" sz="900" dirty="0"/>
          </a:p>
        </p:txBody>
      </p:sp>
      <p:sp>
        <p:nvSpPr>
          <p:cNvPr id="27" name="Text 25"/>
          <p:cNvSpPr txBox="1"/>
          <p:nvPr/>
        </p:nvSpPr>
        <p:spPr>
          <a:xfrm>
            <a:off x="3282696" y="3273552"/>
            <a:ext cx="2615184" cy="3657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NUTRITION LINK</a:t>
            </a:r>
            <a:endParaRPr lang="en-US" sz="1400" dirty="0"/>
          </a:p>
        </p:txBody>
      </p:sp>
      <p:sp>
        <p:nvSpPr>
          <p:cNvPr id="28" name="Shape 26"/>
          <p:cNvSpPr/>
          <p:nvPr/>
        </p:nvSpPr>
        <p:spPr>
          <a:xfrm>
            <a:off x="3282696" y="3657600"/>
            <a:ext cx="2377440" cy="36576"/>
          </a:xfrm>
          <a:prstGeom prst="rect">
            <a:avLst/>
          </a:prstGeom>
          <a:solidFill>
            <a:srgbClr val="FFFFFF">
              <a:alpha val="50000"/>
            </a:srgbClr>
          </a:solidFill>
        </p:spPr>
      </p:sp>
      <p:sp>
        <p:nvSpPr>
          <p:cNvPr id="29" name="Text 27"/>
          <p:cNvSpPr txBox="1"/>
          <p:nvPr/>
        </p:nvSpPr>
        <p:spPr>
          <a:xfrm>
            <a:off x="3282696" y="3749040"/>
            <a:ext cx="2615184" cy="9601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Active cooking workshop. Healthy eating and fuelling for sport. 5K fun run. Nutrition knowledge quiz.</a:t>
            </a:r>
            <a:endParaRPr lang="en-US" sz="950" dirty="0"/>
          </a:p>
        </p:txBody>
      </p:sp>
      <p:sp>
        <p:nvSpPr>
          <p:cNvPr id="30" name="Shape 28"/>
          <p:cNvSpPr/>
          <p:nvPr/>
        </p:nvSpPr>
        <p:spPr>
          <a:xfrm>
            <a:off x="6163056" y="2999232"/>
            <a:ext cx="2834640" cy="1810512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31" name="Text 29"/>
          <p:cNvSpPr txBox="1"/>
          <p:nvPr/>
        </p:nvSpPr>
        <p:spPr>
          <a:xfrm>
            <a:off x="6272784" y="3063240"/>
            <a:ext cx="2615184" cy="228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WEEK 6</a:t>
            </a:r>
            <a:endParaRPr lang="en-US" sz="900" dirty="0"/>
          </a:p>
        </p:txBody>
      </p:sp>
      <p:sp>
        <p:nvSpPr>
          <p:cNvPr id="32" name="Text 30"/>
          <p:cNvSpPr txBox="1"/>
          <p:nvPr/>
        </p:nvSpPr>
        <p:spPr>
          <a:xfrm>
            <a:off x="6272784" y="3273552"/>
            <a:ext cx="2615184" cy="3657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CELEBRATE!</a:t>
            </a:r>
            <a:endParaRPr lang="en-US" sz="1400" dirty="0"/>
          </a:p>
        </p:txBody>
      </p:sp>
      <p:sp>
        <p:nvSpPr>
          <p:cNvPr id="33" name="Shape 31"/>
          <p:cNvSpPr/>
          <p:nvPr/>
        </p:nvSpPr>
        <p:spPr>
          <a:xfrm>
            <a:off x="6272784" y="3657600"/>
            <a:ext cx="2377440" cy="36576"/>
          </a:xfrm>
          <a:prstGeom prst="rect">
            <a:avLst/>
          </a:prstGeom>
          <a:solidFill>
            <a:srgbClr val="FFFFFF">
              <a:alpha val="50000"/>
            </a:srgbClr>
          </a:solidFill>
        </p:spPr>
      </p:sp>
      <p:sp>
        <p:nvSpPr>
          <p:cNvPr id="34" name="Text 32"/>
          <p:cNvSpPr txBox="1"/>
          <p:nvPr/>
        </p:nvSpPr>
        <p:spPr>
          <a:xfrm>
            <a:off x="6272784" y="3749040"/>
            <a:ext cx="2615184" cy="9601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Mini sports day. Achievement awards. Post-programme fitness assessment. Future goal-setting and sign-posting to local clubs.</a:t>
            </a:r>
            <a:endParaRPr lang="en-US" sz="950" dirty="0"/>
          </a:p>
        </p:txBody>
      </p:sp>
      <p:sp>
        <p:nvSpPr>
          <p:cNvPr id="35" name="Text 33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Department of Health and Social Care et al. (2019); Sport England (2025)</a:t>
            </a:r>
            <a:endParaRPr lang="en-US" sz="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0" y="2286000"/>
            <a:ext cx="4114800" cy="4114800"/>
          </a:xfrm>
          <a:prstGeom prst="ellipse">
            <a:avLst/>
          </a:prstGeom>
          <a:solidFill>
            <a:srgbClr val="0A2742">
              <a:alpha val="60000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-914400" y="-457200"/>
            <a:ext cx="2743200" cy="2743200"/>
          </a:xfrm>
          <a:prstGeom prst="ellipse">
            <a:avLst/>
          </a:prstGeom>
          <a:solidFill>
            <a:srgbClr val="0A2742">
              <a:alpha val="50000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0" y="0"/>
            <a:ext cx="109728" cy="5143500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5" name="Text 3"/>
          <p:cNvSpPr txBox="1"/>
          <p:nvPr/>
        </p:nvSpPr>
        <p:spPr>
          <a:xfrm>
            <a:off x="457200" y="548640"/>
            <a:ext cx="731520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b="1" dirty="0">
                <a:solidFill>
                  <a:srgbClr val="7FB3D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TASK 1</a:t>
            </a:r>
            <a:endParaRPr lang="en-US" sz="1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960120"/>
            <a:ext cx="7315200" cy="11887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5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Rationale</a:t>
            </a:r>
            <a:endParaRPr lang="en-US" sz="5200" dirty="0"/>
          </a:p>
        </p:txBody>
      </p:sp>
      <p:sp>
        <p:nvSpPr>
          <p:cNvPr id="7" name="Shape 5"/>
          <p:cNvSpPr/>
          <p:nvPr/>
        </p:nvSpPr>
        <p:spPr>
          <a:xfrm>
            <a:off x="457200" y="2240280"/>
            <a:ext cx="3200400" cy="64008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8" name="Text 6"/>
          <p:cNvSpPr txBox="1"/>
          <p:nvPr/>
        </p:nvSpPr>
        <p:spPr>
          <a:xfrm>
            <a:off x="457200" y="2395728"/>
            <a:ext cx="7315200" cy="3840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i="1" dirty="0">
                <a:solidFill>
                  <a:srgbClr val="85C1E9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Understanding why physical activity matters for UK teenagers</a:t>
            </a:r>
            <a:endParaRPr lang="en-US" sz="1400" dirty="0"/>
          </a:p>
        </p:txBody>
      </p:sp>
      <p:sp>
        <p:nvSpPr>
          <p:cNvPr id="9" name="Text 7"/>
          <p:cNvSpPr txBox="1"/>
          <p:nvPr/>
        </p:nvSpPr>
        <p:spPr>
          <a:xfrm>
            <a:off x="457200" y="4636008"/>
            <a:ext cx="822960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85C1E9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Presented by: NEEL PATEL  |  Student ID: 2615281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What is Health Promotion?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228600" y="713232"/>
            <a:ext cx="8686800" cy="1170432"/>
          </a:xfrm>
          <a:prstGeom prst="rect">
            <a:avLst/>
          </a:prstGeom>
          <a:solidFill>
            <a:srgbClr val="D5F5E3"/>
          </a:solidFill>
        </p:spPr>
      </p:sp>
      <p:sp>
        <p:nvSpPr>
          <p:cNvPr id="5" name="Shape 3"/>
          <p:cNvSpPr/>
          <p:nvPr/>
        </p:nvSpPr>
        <p:spPr>
          <a:xfrm>
            <a:off x="228600" y="713232"/>
            <a:ext cx="73152" cy="1170432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6" name="Text 4"/>
          <p:cNvSpPr txBox="1"/>
          <p:nvPr/>
        </p:nvSpPr>
        <p:spPr>
          <a:xfrm>
            <a:off x="411480" y="777240"/>
            <a:ext cx="8275320" cy="10241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"Health promotion involves working with individuals before they have an illness to prevent a disease occurring — raising awareness and supporting changing unhealthy behaviours." (LCHS7000 Brief)</a:t>
            </a:r>
            <a:endParaRPr lang="en-US" sz="1200" dirty="0"/>
          </a:p>
        </p:txBody>
      </p:sp>
      <p:sp>
        <p:nvSpPr>
          <p:cNvPr id="7" name="Text 5"/>
          <p:cNvSpPr txBox="1"/>
          <p:nvPr/>
        </p:nvSpPr>
        <p:spPr>
          <a:xfrm>
            <a:off x="228600" y="1975104"/>
            <a:ext cx="868680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1B2631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The Ottawa Charter for Health Promotion — Five Key Action Areas (adapted from Bull et al., 2020):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201168" y="2322576"/>
            <a:ext cx="1645920" cy="2176272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9" name="Shape 7"/>
          <p:cNvSpPr/>
          <p:nvPr/>
        </p:nvSpPr>
        <p:spPr>
          <a:xfrm>
            <a:off x="749808" y="2395728"/>
            <a:ext cx="548640" cy="548640"/>
          </a:xfrm>
          <a:prstGeom prst="ellipse">
            <a:avLst/>
          </a:prstGeom>
          <a:solidFill>
            <a:srgbClr val="FFFFFF">
              <a:alpha val="80000"/>
            </a:srgbClr>
          </a:solidFill>
        </p:spPr>
      </p:sp>
      <p:sp>
        <p:nvSpPr>
          <p:cNvPr id="10" name="Text 8"/>
          <p:cNvSpPr txBox="1"/>
          <p:nvPr/>
        </p:nvSpPr>
        <p:spPr>
          <a:xfrm>
            <a:off x="749808" y="2395728"/>
            <a:ext cx="548640" cy="5486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700" b="1" dirty="0">
                <a:solidFill>
                  <a:srgbClr val="1E8449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1</a:t>
            </a:r>
            <a:endParaRPr lang="en-US" sz="1700" dirty="0"/>
          </a:p>
        </p:txBody>
      </p:sp>
      <p:sp>
        <p:nvSpPr>
          <p:cNvPr id="11" name="Text 9"/>
          <p:cNvSpPr txBox="1"/>
          <p:nvPr/>
        </p:nvSpPr>
        <p:spPr>
          <a:xfrm>
            <a:off x="292608" y="3035808"/>
            <a:ext cx="1463040" cy="13533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Build Healthy</a:t>
            </a:r>
            <a:endParaRPr lang="en-US" sz="1100" dirty="0"/>
          </a:p>
          <a:p>
            <a:pPr marL="0" indent="0" algn="ctr">
              <a:lnSpc>
                <a:spcPct val="13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Public Policy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1956816" y="2322576"/>
            <a:ext cx="1645920" cy="2176272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13" name="Shape 11"/>
          <p:cNvSpPr/>
          <p:nvPr/>
        </p:nvSpPr>
        <p:spPr>
          <a:xfrm>
            <a:off x="2505456" y="2395728"/>
            <a:ext cx="548640" cy="548640"/>
          </a:xfrm>
          <a:prstGeom prst="ellipse">
            <a:avLst/>
          </a:prstGeom>
          <a:solidFill>
            <a:srgbClr val="FFFFFF">
              <a:alpha val="80000"/>
            </a:srgbClr>
          </a:solidFill>
        </p:spPr>
      </p:sp>
      <p:sp>
        <p:nvSpPr>
          <p:cNvPr id="14" name="Text 12"/>
          <p:cNvSpPr txBox="1"/>
          <p:nvPr/>
        </p:nvSpPr>
        <p:spPr>
          <a:xfrm>
            <a:off x="2505456" y="2395728"/>
            <a:ext cx="548640" cy="5486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700" b="1" dirty="0">
                <a:solidFill>
                  <a:srgbClr val="1A5276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2</a:t>
            </a:r>
            <a:endParaRPr lang="en-US" sz="1700" dirty="0"/>
          </a:p>
        </p:txBody>
      </p:sp>
      <p:sp>
        <p:nvSpPr>
          <p:cNvPr id="15" name="Text 13"/>
          <p:cNvSpPr txBox="1"/>
          <p:nvPr/>
        </p:nvSpPr>
        <p:spPr>
          <a:xfrm>
            <a:off x="2048256" y="3035808"/>
            <a:ext cx="1463040" cy="13533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Create Supportive</a:t>
            </a:r>
            <a:endParaRPr lang="en-US" sz="1100" dirty="0"/>
          </a:p>
          <a:p>
            <a:pPr marL="0" indent="0" algn="ctr">
              <a:lnSpc>
                <a:spcPct val="13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Environments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3712464" y="2322576"/>
            <a:ext cx="1645920" cy="2176272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17" name="Shape 15"/>
          <p:cNvSpPr/>
          <p:nvPr/>
        </p:nvSpPr>
        <p:spPr>
          <a:xfrm>
            <a:off x="4261104" y="2395728"/>
            <a:ext cx="548640" cy="548640"/>
          </a:xfrm>
          <a:prstGeom prst="ellipse">
            <a:avLst/>
          </a:prstGeom>
          <a:solidFill>
            <a:srgbClr val="FFFFFF">
              <a:alpha val="80000"/>
            </a:srgbClr>
          </a:solidFill>
        </p:spPr>
      </p:sp>
      <p:sp>
        <p:nvSpPr>
          <p:cNvPr id="18" name="Text 16"/>
          <p:cNvSpPr txBox="1"/>
          <p:nvPr/>
        </p:nvSpPr>
        <p:spPr>
          <a:xfrm>
            <a:off x="4261104" y="2395728"/>
            <a:ext cx="548640" cy="5486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700" b="1" dirty="0">
                <a:solidFill>
                  <a:srgbClr val="C0392B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3</a:t>
            </a:r>
            <a:endParaRPr lang="en-US" sz="1700" dirty="0"/>
          </a:p>
        </p:txBody>
      </p:sp>
      <p:sp>
        <p:nvSpPr>
          <p:cNvPr id="19" name="Text 17"/>
          <p:cNvSpPr txBox="1"/>
          <p:nvPr/>
        </p:nvSpPr>
        <p:spPr>
          <a:xfrm>
            <a:off x="3803904" y="3035808"/>
            <a:ext cx="1463040" cy="13533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Strengthen</a:t>
            </a:r>
            <a:endParaRPr lang="en-US" sz="1100" dirty="0"/>
          </a:p>
          <a:p>
            <a:pPr marL="0" indent="0" algn="ctr">
              <a:lnSpc>
                <a:spcPct val="13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Community Action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5468112" y="2322576"/>
            <a:ext cx="1645920" cy="2176272"/>
          </a:xfrm>
          <a:prstGeom prst="rect">
            <a:avLst/>
          </a:prstGeom>
          <a:solidFill>
            <a:srgbClr val="7D3C98"/>
          </a:solidFill>
        </p:spPr>
      </p:sp>
      <p:sp>
        <p:nvSpPr>
          <p:cNvPr id="21" name="Shape 19"/>
          <p:cNvSpPr/>
          <p:nvPr/>
        </p:nvSpPr>
        <p:spPr>
          <a:xfrm>
            <a:off x="6016752" y="2395728"/>
            <a:ext cx="548640" cy="548640"/>
          </a:xfrm>
          <a:prstGeom prst="ellipse">
            <a:avLst/>
          </a:prstGeom>
          <a:solidFill>
            <a:srgbClr val="FFFFFF">
              <a:alpha val="80000"/>
            </a:srgbClr>
          </a:solidFill>
        </p:spPr>
      </p:sp>
      <p:sp>
        <p:nvSpPr>
          <p:cNvPr id="22" name="Text 20"/>
          <p:cNvSpPr txBox="1"/>
          <p:nvPr/>
        </p:nvSpPr>
        <p:spPr>
          <a:xfrm>
            <a:off x="6016752" y="2395728"/>
            <a:ext cx="548640" cy="5486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700" b="1" dirty="0">
                <a:solidFill>
                  <a:srgbClr val="7D3C98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4</a:t>
            </a:r>
            <a:endParaRPr lang="en-US" sz="1700" dirty="0"/>
          </a:p>
        </p:txBody>
      </p:sp>
      <p:sp>
        <p:nvSpPr>
          <p:cNvPr id="23" name="Text 21"/>
          <p:cNvSpPr txBox="1"/>
          <p:nvPr/>
        </p:nvSpPr>
        <p:spPr>
          <a:xfrm>
            <a:off x="5559552" y="3035808"/>
            <a:ext cx="1463040" cy="13533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Develop</a:t>
            </a:r>
            <a:endParaRPr lang="en-US" sz="1100" dirty="0"/>
          </a:p>
          <a:p>
            <a:pPr marL="0" indent="0" algn="ctr">
              <a:lnSpc>
                <a:spcPct val="13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Personal Skills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7223760" y="2322576"/>
            <a:ext cx="1645920" cy="2176272"/>
          </a:xfrm>
          <a:prstGeom prst="rect">
            <a:avLst/>
          </a:prstGeom>
          <a:solidFill>
            <a:srgbClr val="17A589"/>
          </a:solidFill>
        </p:spPr>
      </p:sp>
      <p:sp>
        <p:nvSpPr>
          <p:cNvPr id="25" name="Shape 23"/>
          <p:cNvSpPr/>
          <p:nvPr/>
        </p:nvSpPr>
        <p:spPr>
          <a:xfrm>
            <a:off x="7772400" y="2395728"/>
            <a:ext cx="548640" cy="548640"/>
          </a:xfrm>
          <a:prstGeom prst="ellipse">
            <a:avLst/>
          </a:prstGeom>
          <a:solidFill>
            <a:srgbClr val="FFFFFF">
              <a:alpha val="80000"/>
            </a:srgbClr>
          </a:solidFill>
        </p:spPr>
      </p:sp>
      <p:sp>
        <p:nvSpPr>
          <p:cNvPr id="26" name="Text 24"/>
          <p:cNvSpPr txBox="1"/>
          <p:nvPr/>
        </p:nvSpPr>
        <p:spPr>
          <a:xfrm>
            <a:off x="7772400" y="2395728"/>
            <a:ext cx="548640" cy="5486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700" b="1" dirty="0">
                <a:solidFill>
                  <a:srgbClr val="17A589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5</a:t>
            </a:r>
            <a:endParaRPr lang="en-US" sz="1700" dirty="0"/>
          </a:p>
        </p:txBody>
      </p:sp>
      <p:sp>
        <p:nvSpPr>
          <p:cNvPr id="27" name="Text 25"/>
          <p:cNvSpPr txBox="1"/>
          <p:nvPr/>
        </p:nvSpPr>
        <p:spPr>
          <a:xfrm>
            <a:off x="7315200" y="3035808"/>
            <a:ext cx="1463040" cy="13533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Reorient</a:t>
            </a:r>
            <a:endParaRPr lang="en-US" sz="1100" dirty="0"/>
          </a:p>
          <a:p>
            <a:pPr marL="0" indent="0" algn="ctr">
              <a:lnSpc>
                <a:spcPct val="13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Health Services</a:t>
            </a:r>
            <a:endParaRPr lang="en-US" sz="1100" dirty="0"/>
          </a:p>
        </p:txBody>
      </p:sp>
      <p:sp>
        <p:nvSpPr>
          <p:cNvPr id="28" name="Shape 26"/>
          <p:cNvSpPr/>
          <p:nvPr/>
        </p:nvSpPr>
        <p:spPr>
          <a:xfrm>
            <a:off x="228600" y="4572000"/>
            <a:ext cx="8686800" cy="384048"/>
          </a:xfrm>
          <a:prstGeom prst="rect">
            <a:avLst/>
          </a:prstGeom>
          <a:solidFill>
            <a:srgbClr val="0D3B66"/>
          </a:solidFill>
        </p:spPr>
      </p:sp>
      <p:sp>
        <p:nvSpPr>
          <p:cNvPr id="29" name="Text 27"/>
          <p:cNvSpPr txBox="1"/>
          <p:nvPr/>
        </p:nvSpPr>
        <p:spPr>
          <a:xfrm>
            <a:off x="365760" y="4599432"/>
            <a:ext cx="8412480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MOVE MORE, LIVE MORE aligns with all five action areas — delivered through community partnership, school engagement, policy support and individual behaviour-change sessions.</a:t>
            </a:r>
            <a:endParaRPr lang="en-US" sz="1000" dirty="0"/>
          </a:p>
        </p:txBody>
      </p:sp>
      <p:sp>
        <p:nvSpPr>
          <p:cNvPr id="30" name="Text 28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Bull et al. (2020); Department of Health and Social Care et al. (2019)</a:t>
            </a:r>
            <a:endParaRPr lang="en-US" sz="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Why Physical Activity? Why Teenagers (13–18)?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228600" y="713232"/>
            <a:ext cx="4160520" cy="384048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5" name="Text 3"/>
          <p:cNvSpPr txBox="1"/>
          <p:nvPr/>
        </p:nvSpPr>
        <p:spPr>
          <a:xfrm>
            <a:off x="228600" y="713232"/>
            <a:ext cx="4160520" cy="3840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WHY PHYSICAL ACTIVITY?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246888" y="1515966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7" name="Text 5"/>
          <p:cNvSpPr txBox="1"/>
          <p:nvPr/>
        </p:nvSpPr>
        <p:spPr>
          <a:xfrm>
            <a:off x="475488" y="1188720"/>
            <a:ext cx="3767328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Improves cardiovascular health, bone density and muscle strength (Bull et al., 2020)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246888" y="2320638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9" name="Text 7"/>
          <p:cNvSpPr txBox="1"/>
          <p:nvPr/>
        </p:nvSpPr>
        <p:spPr>
          <a:xfrm>
            <a:off x="475488" y="1993392"/>
            <a:ext cx="3767328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Reduces long-term risk of obesity and type 2 diabetes (Poitras et al., 2016)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246888" y="3125310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11" name="Text 9"/>
          <p:cNvSpPr txBox="1"/>
          <p:nvPr/>
        </p:nvSpPr>
        <p:spPr>
          <a:xfrm>
            <a:off x="475488" y="2798064"/>
            <a:ext cx="3767328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Reduces depressive symptoms — each extra hour sedentary linked to 8–11% higher depression scores at 18 (Kandola et al., 2020)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246888" y="3929982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13" name="Text 11"/>
          <p:cNvSpPr txBox="1"/>
          <p:nvPr/>
        </p:nvSpPr>
        <p:spPr>
          <a:xfrm>
            <a:off x="475488" y="3602736"/>
            <a:ext cx="3767328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Promotes social cohesion and peer confidence (Lin et al., 2024)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4681728" y="713232"/>
            <a:ext cx="4233672" cy="384048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15" name="Text 13"/>
          <p:cNvSpPr txBox="1"/>
          <p:nvPr/>
        </p:nvSpPr>
        <p:spPr>
          <a:xfrm>
            <a:off x="4681728" y="713232"/>
            <a:ext cx="4233672" cy="3840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WHY TEENAGERS (13–18)?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4700016" y="1443303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17" name="Text 15"/>
          <p:cNvSpPr txBox="1"/>
          <p:nvPr/>
        </p:nvSpPr>
        <p:spPr>
          <a:xfrm>
            <a:off x="4919472" y="1188720"/>
            <a:ext cx="3858768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Activity levels decline sharply during adolescence — evidence from UK cohort studies (Farooq et al., 2018)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4700016" y="2247975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19" name="Text 17"/>
          <p:cNvSpPr txBox="1"/>
          <p:nvPr/>
        </p:nvSpPr>
        <p:spPr>
          <a:xfrm>
            <a:off x="4919472" y="1993392"/>
            <a:ext cx="3858768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Only 49.1% of young people 5–16 in England meet CMO 60 min/day guideline (Sport England, 2025)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4700016" y="3052647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21" name="Text 19"/>
          <p:cNvSpPr txBox="1"/>
          <p:nvPr/>
        </p:nvSpPr>
        <p:spPr>
          <a:xfrm>
            <a:off x="4919472" y="2798064"/>
            <a:ext cx="3858768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Habits formed in teenage years track into adulthood — inactivity today = chronic disease risk tomorrow (Guthold et al., 2020)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4700016" y="3857319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23" name="Text 21"/>
          <p:cNvSpPr txBox="1"/>
          <p:nvPr/>
        </p:nvSpPr>
        <p:spPr>
          <a:xfrm>
            <a:off x="4919472" y="3602736"/>
            <a:ext cx="3858768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Girls (46%), Black (41%) and least affluent (45%) teenagers are least active — inequality demands action (Sport England, 2025)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228600" y="4462272"/>
            <a:ext cx="8686800" cy="530352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25" name="Text 23"/>
          <p:cNvSpPr txBox="1"/>
          <p:nvPr/>
        </p:nvSpPr>
        <p:spPr>
          <a:xfrm>
            <a:off x="365760" y="4498848"/>
            <a:ext cx="84124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GLOBAL CONTEXT: 81% of adolescents aged 11–17 worldwide are insufficiently physically active — teenagers are the most critical priority group for public health intervention.</a:t>
            </a:r>
            <a:endParaRPr lang="en-US" sz="1200" dirty="0"/>
          </a:p>
        </p:txBody>
      </p:sp>
      <p:sp>
        <p:nvSpPr>
          <p:cNvPr id="26" name="Text 24"/>
          <p:cNvSpPr txBox="1"/>
          <p:nvPr/>
        </p:nvSpPr>
        <p:spPr>
          <a:xfrm>
            <a:off x="228600" y="4992624"/>
            <a:ext cx="8686800" cy="13395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Guthold et al. (2020); Farooq et al. (2018); Sport England (2025); Kandola et al. (2020)</a:t>
            </a:r>
            <a:endParaRPr lang="en-US" sz="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UK National Physical Activity Guidelines for Teenagers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228600" y="713232"/>
            <a:ext cx="2697480" cy="4206240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5" name="Text 3"/>
          <p:cNvSpPr txBox="1"/>
          <p:nvPr/>
        </p:nvSpPr>
        <p:spPr>
          <a:xfrm>
            <a:off x="320040" y="804672"/>
            <a:ext cx="2514600" cy="12984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UK Chief</a:t>
            </a:r>
            <a:endParaRPr lang="en-US" sz="14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Medical Officers'</a:t>
            </a:r>
            <a:endParaRPr lang="en-US" sz="14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Physical</a:t>
            </a:r>
            <a:endParaRPr lang="en-US" sz="14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Activity</a:t>
            </a:r>
            <a:endParaRPr lang="en-US" sz="14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Guidelines</a:t>
            </a:r>
            <a:endParaRPr lang="en-US" sz="14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(2019)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384048" y="2194560"/>
            <a:ext cx="2395728" cy="45720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7" name="Text 5"/>
          <p:cNvSpPr txBox="1"/>
          <p:nvPr/>
        </p:nvSpPr>
        <p:spPr>
          <a:xfrm>
            <a:off x="384048" y="2304288"/>
            <a:ext cx="2395728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050" dirty="0">
                <a:solidFill>
                  <a:srgbClr val="85C1E9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Ages 5–18</a:t>
            </a:r>
            <a:endParaRPr lang="en-US" sz="105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050" dirty="0">
                <a:solidFill>
                  <a:srgbClr val="85C1E9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All four UK nations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347472" y="2816352"/>
            <a:ext cx="2487168" cy="448056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9" name="Text 7"/>
          <p:cNvSpPr txBox="1"/>
          <p:nvPr/>
        </p:nvSpPr>
        <p:spPr>
          <a:xfrm>
            <a:off x="347472" y="2834640"/>
            <a:ext cx="2487168" cy="4114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Aerobic Activity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347472" y="3328416"/>
            <a:ext cx="2487168" cy="448056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11" name="Text 9"/>
          <p:cNvSpPr txBox="1"/>
          <p:nvPr/>
        </p:nvSpPr>
        <p:spPr>
          <a:xfrm>
            <a:off x="347472" y="3346704"/>
            <a:ext cx="2487168" cy="4114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Muscle Strengthening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347472" y="3840480"/>
            <a:ext cx="2487168" cy="448056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13" name="Text 11"/>
          <p:cNvSpPr txBox="1"/>
          <p:nvPr/>
        </p:nvSpPr>
        <p:spPr>
          <a:xfrm>
            <a:off x="347472" y="3858768"/>
            <a:ext cx="2487168" cy="4114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Bone-Loading Activities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347472" y="4352544"/>
            <a:ext cx="2487168" cy="448056"/>
          </a:xfrm>
          <a:prstGeom prst="rect">
            <a:avLst/>
          </a:prstGeom>
          <a:solidFill>
            <a:srgbClr val="7D3C98"/>
          </a:solidFill>
        </p:spPr>
      </p:sp>
      <p:sp>
        <p:nvSpPr>
          <p:cNvPr id="15" name="Text 13"/>
          <p:cNvSpPr txBox="1"/>
          <p:nvPr/>
        </p:nvSpPr>
        <p:spPr>
          <a:xfrm>
            <a:off x="347472" y="4370832"/>
            <a:ext cx="2487168" cy="4114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Minimise Sedentary Time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3127248" y="713232"/>
            <a:ext cx="5788152" cy="1298448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17" name="Text 15"/>
          <p:cNvSpPr txBox="1"/>
          <p:nvPr/>
        </p:nvSpPr>
        <p:spPr>
          <a:xfrm>
            <a:off x="3246120" y="758952"/>
            <a:ext cx="5532120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D5F5E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CORE RECOMMENDATION — TEENAGERS (13–18):</a:t>
            </a:r>
            <a:endParaRPr lang="en-US" sz="1000" dirty="0"/>
          </a:p>
        </p:txBody>
      </p:sp>
      <p:sp>
        <p:nvSpPr>
          <p:cNvPr id="18" name="Text 16"/>
          <p:cNvSpPr txBox="1"/>
          <p:nvPr/>
        </p:nvSpPr>
        <p:spPr>
          <a:xfrm>
            <a:off x="3246120" y="996696"/>
            <a:ext cx="5532120" cy="8686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An AVERAGE of at least 60 minutes of</a:t>
            </a:r>
            <a:endParaRPr lang="en-US" sz="17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Moderate-to-Vigorous Physical Activity (MVPA) per day</a:t>
            </a:r>
            <a:endParaRPr lang="en-US" sz="1700" dirty="0"/>
          </a:p>
        </p:txBody>
      </p:sp>
      <p:sp>
        <p:nvSpPr>
          <p:cNvPr id="19" name="Shape 17"/>
          <p:cNvSpPr/>
          <p:nvPr/>
        </p:nvSpPr>
        <p:spPr>
          <a:xfrm>
            <a:off x="3127248" y="2103120"/>
            <a:ext cx="5788152" cy="548640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20" name="Text 18"/>
          <p:cNvSpPr txBox="1"/>
          <p:nvPr/>
        </p:nvSpPr>
        <p:spPr>
          <a:xfrm>
            <a:off x="3182112" y="2130552"/>
            <a:ext cx="384048" cy="49377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6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💪</a:t>
            </a:r>
            <a:endParaRPr lang="en-US" sz="1600" dirty="0"/>
          </a:p>
        </p:txBody>
      </p:sp>
      <p:sp>
        <p:nvSpPr>
          <p:cNvPr id="21" name="Text 19"/>
          <p:cNvSpPr txBox="1"/>
          <p:nvPr/>
        </p:nvSpPr>
        <p:spPr>
          <a:xfrm>
            <a:off x="3611880" y="2157984"/>
            <a:ext cx="52120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Include MUSCLE-STRENGTHENING activities (e.g. gymnastics, resistance exercises) — minimum 3 days per week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3127248" y="2724912"/>
            <a:ext cx="5788152" cy="548640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23" name="Text 21"/>
          <p:cNvSpPr txBox="1"/>
          <p:nvPr/>
        </p:nvSpPr>
        <p:spPr>
          <a:xfrm>
            <a:off x="3182112" y="2752344"/>
            <a:ext cx="384048" cy="49377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6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🦴</a:t>
            </a:r>
            <a:endParaRPr lang="en-US" sz="1600" dirty="0"/>
          </a:p>
        </p:txBody>
      </p:sp>
      <p:sp>
        <p:nvSpPr>
          <p:cNvPr id="24" name="Text 22"/>
          <p:cNvSpPr txBox="1"/>
          <p:nvPr/>
        </p:nvSpPr>
        <p:spPr>
          <a:xfrm>
            <a:off x="3611880" y="2779776"/>
            <a:ext cx="52120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Include BONE-STRENGTHENING activities (e.g. running, jumping, dance) — minimum 3 days per week</a:t>
            </a:r>
            <a:endParaRPr lang="en-US" sz="1050" dirty="0"/>
          </a:p>
        </p:txBody>
      </p:sp>
      <p:sp>
        <p:nvSpPr>
          <p:cNvPr id="25" name="Shape 23"/>
          <p:cNvSpPr/>
          <p:nvPr/>
        </p:nvSpPr>
        <p:spPr>
          <a:xfrm>
            <a:off x="3127248" y="3346704"/>
            <a:ext cx="5788152" cy="548640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26" name="Text 24"/>
          <p:cNvSpPr txBox="1"/>
          <p:nvPr/>
        </p:nvSpPr>
        <p:spPr>
          <a:xfrm>
            <a:off x="3182112" y="3374136"/>
            <a:ext cx="384048" cy="49377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6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📵</a:t>
            </a:r>
            <a:endParaRPr lang="en-US" sz="1600" dirty="0"/>
          </a:p>
        </p:txBody>
      </p:sp>
      <p:sp>
        <p:nvSpPr>
          <p:cNvPr id="27" name="Text 25"/>
          <p:cNvSpPr txBox="1"/>
          <p:nvPr/>
        </p:nvSpPr>
        <p:spPr>
          <a:xfrm>
            <a:off x="3611880" y="3401568"/>
            <a:ext cx="52120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MINIMISE extended sedentary time — replace sitting with light activity wherever possible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3127248" y="3968496"/>
            <a:ext cx="5788152" cy="548640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29" name="Text 27"/>
          <p:cNvSpPr txBox="1"/>
          <p:nvPr/>
        </p:nvSpPr>
        <p:spPr>
          <a:xfrm>
            <a:off x="3182112" y="3995928"/>
            <a:ext cx="384048" cy="49377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6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😴</a:t>
            </a:r>
            <a:endParaRPr lang="en-US" sz="1600" dirty="0"/>
          </a:p>
        </p:txBody>
      </p:sp>
      <p:sp>
        <p:nvSpPr>
          <p:cNvPr id="30" name="Text 28"/>
          <p:cNvSpPr txBox="1"/>
          <p:nvPr/>
        </p:nvSpPr>
        <p:spPr>
          <a:xfrm>
            <a:off x="3611880" y="4023360"/>
            <a:ext cx="52120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Ensure adequate SLEEP alongside physical activity — both essential for adolescent development</a:t>
            </a:r>
            <a:endParaRPr lang="en-US" sz="1050" dirty="0"/>
          </a:p>
        </p:txBody>
      </p:sp>
      <p:sp>
        <p:nvSpPr>
          <p:cNvPr id="31" name="Text 29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Department of Health and Social Care, Welsh Government, Department of Health Northern Ireland and Scottish Government (2019)</a:t>
            </a:r>
            <a:endParaRPr lang="en-US" sz="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Are UK Teenagers Meeting the Guidelines? — The Evidence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228600" y="713232"/>
            <a:ext cx="8686800" cy="822960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5" name="Text 3"/>
          <p:cNvSpPr txBox="1"/>
          <p:nvPr/>
        </p:nvSpPr>
        <p:spPr>
          <a:xfrm>
            <a:off x="365760" y="749808"/>
            <a:ext cx="8412480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Only 49.1% of children and young people (5–16) in England meet the recommended 60 minutes of physical activity per day — a major public health concern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228600" y="1664208"/>
            <a:ext cx="2057400" cy="1664208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7" name="Text 5"/>
          <p:cNvSpPr txBox="1"/>
          <p:nvPr/>
        </p:nvSpPr>
        <p:spPr>
          <a:xfrm>
            <a:off x="228600" y="1709928"/>
            <a:ext cx="2057400" cy="8412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49.1%</a:t>
            </a:r>
            <a:endParaRPr lang="en-US" sz="3800" dirty="0"/>
          </a:p>
        </p:txBody>
      </p:sp>
      <p:sp>
        <p:nvSpPr>
          <p:cNvPr id="8" name="Text 6"/>
          <p:cNvSpPr txBox="1"/>
          <p:nvPr/>
        </p:nvSpPr>
        <p:spPr>
          <a:xfrm>
            <a:off x="283464" y="2523744"/>
            <a:ext cx="1947672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Meet guidelines</a:t>
            </a:r>
            <a:endParaRPr lang="en-US" sz="1000" dirty="0"/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(England, 5–16)</a:t>
            </a:r>
            <a:endParaRPr lang="en-US" sz="1000" dirty="0"/>
          </a:p>
        </p:txBody>
      </p:sp>
      <p:sp>
        <p:nvSpPr>
          <p:cNvPr id="9" name="Text 7"/>
          <p:cNvSpPr txBox="1"/>
          <p:nvPr/>
        </p:nvSpPr>
        <p:spPr>
          <a:xfrm>
            <a:off x="228600" y="2971800"/>
            <a:ext cx="2057400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850" i="1" dirty="0">
                <a:solidFill>
                  <a:srgbClr val="D5F5E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Sport England, 2025</a:t>
            </a:r>
            <a:endParaRPr lang="en-US" sz="850" dirty="0"/>
          </a:p>
        </p:txBody>
      </p:sp>
      <p:sp>
        <p:nvSpPr>
          <p:cNvPr id="10" name="Shape 8"/>
          <p:cNvSpPr/>
          <p:nvPr/>
        </p:nvSpPr>
        <p:spPr>
          <a:xfrm>
            <a:off x="2441448" y="1664208"/>
            <a:ext cx="2057400" cy="1664208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11" name="Text 9"/>
          <p:cNvSpPr txBox="1"/>
          <p:nvPr/>
        </p:nvSpPr>
        <p:spPr>
          <a:xfrm>
            <a:off x="2441448" y="1709928"/>
            <a:ext cx="2057400" cy="8412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28.4%</a:t>
            </a:r>
            <a:endParaRPr lang="en-US" sz="3800" dirty="0"/>
          </a:p>
        </p:txBody>
      </p:sp>
      <p:sp>
        <p:nvSpPr>
          <p:cNvPr id="12" name="Text 10"/>
          <p:cNvSpPr txBox="1"/>
          <p:nvPr/>
        </p:nvSpPr>
        <p:spPr>
          <a:xfrm>
            <a:off x="2496312" y="2523744"/>
            <a:ext cx="1947672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Classified "less active"</a:t>
            </a:r>
            <a:endParaRPr lang="en-US" sz="1000" dirty="0"/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(&lt;30 min/day)</a:t>
            </a:r>
            <a:endParaRPr lang="en-US" sz="1000" dirty="0"/>
          </a:p>
        </p:txBody>
      </p:sp>
      <p:sp>
        <p:nvSpPr>
          <p:cNvPr id="13" name="Text 11"/>
          <p:cNvSpPr txBox="1"/>
          <p:nvPr/>
        </p:nvSpPr>
        <p:spPr>
          <a:xfrm>
            <a:off x="2441448" y="2971800"/>
            <a:ext cx="2057400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850" i="1" dirty="0">
                <a:solidFill>
                  <a:srgbClr val="D5F5E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Sport England, 2025</a:t>
            </a:r>
            <a:endParaRPr lang="en-US" sz="850" dirty="0"/>
          </a:p>
        </p:txBody>
      </p:sp>
      <p:sp>
        <p:nvSpPr>
          <p:cNvPr id="14" name="Shape 12"/>
          <p:cNvSpPr/>
          <p:nvPr/>
        </p:nvSpPr>
        <p:spPr>
          <a:xfrm>
            <a:off x="4654296" y="1664208"/>
            <a:ext cx="2057400" cy="1664208"/>
          </a:xfrm>
          <a:prstGeom prst="rect">
            <a:avLst/>
          </a:prstGeom>
          <a:solidFill>
            <a:srgbClr val="7D3C98"/>
          </a:solidFill>
        </p:spPr>
      </p:sp>
      <p:sp>
        <p:nvSpPr>
          <p:cNvPr id="15" name="Text 13"/>
          <p:cNvSpPr txBox="1"/>
          <p:nvPr/>
        </p:nvSpPr>
        <p:spPr>
          <a:xfrm>
            <a:off x="4654296" y="1709928"/>
            <a:ext cx="2057400" cy="8412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46%</a:t>
            </a:r>
            <a:endParaRPr lang="en-US" sz="3800" dirty="0"/>
          </a:p>
        </p:txBody>
      </p:sp>
      <p:sp>
        <p:nvSpPr>
          <p:cNvPr id="16" name="Text 14"/>
          <p:cNvSpPr txBox="1"/>
          <p:nvPr/>
        </p:nvSpPr>
        <p:spPr>
          <a:xfrm>
            <a:off x="4709160" y="2523744"/>
            <a:ext cx="1947672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Girls meeting</a:t>
            </a:r>
            <a:endParaRPr lang="en-US" sz="1000" dirty="0"/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guidelines</a:t>
            </a:r>
            <a:endParaRPr lang="en-US" sz="1000" dirty="0"/>
          </a:p>
        </p:txBody>
      </p:sp>
      <p:sp>
        <p:nvSpPr>
          <p:cNvPr id="17" name="Text 15"/>
          <p:cNvSpPr txBox="1"/>
          <p:nvPr/>
        </p:nvSpPr>
        <p:spPr>
          <a:xfrm>
            <a:off x="4654296" y="2971800"/>
            <a:ext cx="2057400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850" i="1" dirty="0">
                <a:solidFill>
                  <a:srgbClr val="D5F5E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vs 52% boys</a:t>
            </a:r>
            <a:endParaRPr lang="en-US" sz="850" dirty="0"/>
          </a:p>
        </p:txBody>
      </p:sp>
      <p:sp>
        <p:nvSpPr>
          <p:cNvPr id="18" name="Shape 16"/>
          <p:cNvSpPr/>
          <p:nvPr/>
        </p:nvSpPr>
        <p:spPr>
          <a:xfrm>
            <a:off x="6867144" y="1664208"/>
            <a:ext cx="2057400" cy="1664208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19" name="Text 17"/>
          <p:cNvSpPr txBox="1"/>
          <p:nvPr/>
        </p:nvSpPr>
        <p:spPr>
          <a:xfrm>
            <a:off x="6867144" y="1709928"/>
            <a:ext cx="2057400" cy="8412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14.3%</a:t>
            </a:r>
            <a:endParaRPr lang="en-US" sz="3800" dirty="0"/>
          </a:p>
        </p:txBody>
      </p:sp>
      <p:sp>
        <p:nvSpPr>
          <p:cNvPr id="20" name="Text 18"/>
          <p:cNvSpPr txBox="1"/>
          <p:nvPr/>
        </p:nvSpPr>
        <p:spPr>
          <a:xfrm>
            <a:off x="6922008" y="2523744"/>
            <a:ext cx="1947672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Secondary pupils active</a:t>
            </a:r>
            <a:endParaRPr lang="en-US" sz="1000" dirty="0"/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EVERY day</a:t>
            </a:r>
            <a:endParaRPr lang="en-US" sz="1000" dirty="0"/>
          </a:p>
        </p:txBody>
      </p:sp>
      <p:sp>
        <p:nvSpPr>
          <p:cNvPr id="21" name="Text 19"/>
          <p:cNvSpPr txBox="1"/>
          <p:nvPr/>
        </p:nvSpPr>
        <p:spPr>
          <a:xfrm>
            <a:off x="6867144" y="2971800"/>
            <a:ext cx="2057400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850" i="1" dirty="0">
                <a:solidFill>
                  <a:srgbClr val="D5F5E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ONS, 2022 — strict measure</a:t>
            </a:r>
            <a:endParaRPr lang="en-US" sz="850" dirty="0"/>
          </a:p>
        </p:txBody>
      </p:sp>
      <p:sp>
        <p:nvSpPr>
          <p:cNvPr id="22" name="Shape 20"/>
          <p:cNvSpPr/>
          <p:nvPr/>
        </p:nvSpPr>
        <p:spPr>
          <a:xfrm>
            <a:off x="228600" y="3383280"/>
            <a:ext cx="8686800" cy="1417320"/>
          </a:xfrm>
          <a:prstGeom prst="rect">
            <a:avLst/>
          </a:prstGeom>
          <a:solidFill>
            <a:srgbClr val="F8F9FA"/>
          </a:solidFill>
        </p:spPr>
      </p:sp>
      <p:sp>
        <p:nvSpPr>
          <p:cNvPr id="23" name="Text 21"/>
          <p:cNvSpPr txBox="1"/>
          <p:nvPr/>
        </p:nvSpPr>
        <p:spPr>
          <a:xfrm>
            <a:off x="347472" y="3438144"/>
            <a:ext cx="8412480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1B2631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Physical Activity by Ethnicity and Deprivation — Sport England Active Lives (2025):</a:t>
            </a:r>
            <a:endParaRPr lang="en-US" sz="1100" dirty="0"/>
          </a:p>
        </p:txBody>
      </p:sp>
      <p:sp>
        <p:nvSpPr>
          <p:cNvPr id="24" name="Text 22"/>
          <p:cNvSpPr txBox="1"/>
          <p:nvPr/>
        </p:nvSpPr>
        <p:spPr>
          <a:xfrm>
            <a:off x="347472" y="3730752"/>
            <a:ext cx="1325880" cy="4389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200" b="1" dirty="0">
                <a:solidFill>
                  <a:srgbClr val="1E8449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52%</a:t>
            </a:r>
            <a:endParaRPr lang="en-US" sz="2200" dirty="0"/>
          </a:p>
        </p:txBody>
      </p:sp>
      <p:sp>
        <p:nvSpPr>
          <p:cNvPr id="25" name="Text 23"/>
          <p:cNvSpPr txBox="1"/>
          <p:nvPr/>
        </p:nvSpPr>
        <p:spPr>
          <a:xfrm>
            <a:off x="347472" y="4160520"/>
            <a:ext cx="1325880" cy="5486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9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White</a:t>
            </a:r>
            <a:endParaRPr lang="en-US" sz="950" dirty="0"/>
          </a:p>
        </p:txBody>
      </p:sp>
      <p:sp>
        <p:nvSpPr>
          <p:cNvPr id="26" name="Text 24"/>
          <p:cNvSpPr txBox="1"/>
          <p:nvPr/>
        </p:nvSpPr>
        <p:spPr>
          <a:xfrm>
            <a:off x="1792224" y="3730752"/>
            <a:ext cx="1325880" cy="4389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200" b="1" dirty="0">
                <a:solidFill>
                  <a:srgbClr val="17A589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50%</a:t>
            </a:r>
            <a:endParaRPr lang="en-US" sz="2200" dirty="0"/>
          </a:p>
        </p:txBody>
      </p:sp>
      <p:sp>
        <p:nvSpPr>
          <p:cNvPr id="27" name="Text 25"/>
          <p:cNvSpPr txBox="1"/>
          <p:nvPr/>
        </p:nvSpPr>
        <p:spPr>
          <a:xfrm>
            <a:off x="1792224" y="4160520"/>
            <a:ext cx="1325880" cy="5486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9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Mixed Heritage</a:t>
            </a:r>
            <a:endParaRPr lang="en-US" sz="950" dirty="0"/>
          </a:p>
        </p:txBody>
      </p:sp>
      <p:sp>
        <p:nvSpPr>
          <p:cNvPr id="28" name="Text 26"/>
          <p:cNvSpPr txBox="1"/>
          <p:nvPr/>
        </p:nvSpPr>
        <p:spPr>
          <a:xfrm>
            <a:off x="3236976" y="3730752"/>
            <a:ext cx="1325880" cy="4389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200" b="1" dirty="0">
                <a:solidFill>
                  <a:srgbClr val="E67E22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43%</a:t>
            </a:r>
            <a:endParaRPr lang="en-US" sz="2200" dirty="0"/>
          </a:p>
        </p:txBody>
      </p:sp>
      <p:sp>
        <p:nvSpPr>
          <p:cNvPr id="29" name="Text 27"/>
          <p:cNvSpPr txBox="1"/>
          <p:nvPr/>
        </p:nvSpPr>
        <p:spPr>
          <a:xfrm>
            <a:off x="3236976" y="4160520"/>
            <a:ext cx="1325880" cy="5486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9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Asian</a:t>
            </a:r>
            <a:endParaRPr lang="en-US" sz="950" dirty="0"/>
          </a:p>
        </p:txBody>
      </p:sp>
      <p:sp>
        <p:nvSpPr>
          <p:cNvPr id="30" name="Text 28"/>
          <p:cNvSpPr txBox="1"/>
          <p:nvPr/>
        </p:nvSpPr>
        <p:spPr>
          <a:xfrm>
            <a:off x="4681728" y="3730752"/>
            <a:ext cx="1325880" cy="4389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200" b="1" dirty="0">
                <a:solidFill>
                  <a:srgbClr val="C0392B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41%</a:t>
            </a:r>
            <a:endParaRPr lang="en-US" sz="2200" dirty="0"/>
          </a:p>
        </p:txBody>
      </p:sp>
      <p:sp>
        <p:nvSpPr>
          <p:cNvPr id="31" name="Text 29"/>
          <p:cNvSpPr txBox="1"/>
          <p:nvPr/>
        </p:nvSpPr>
        <p:spPr>
          <a:xfrm>
            <a:off x="4681728" y="4160520"/>
            <a:ext cx="1325880" cy="5486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9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Black</a:t>
            </a:r>
            <a:endParaRPr lang="en-US" sz="950" dirty="0"/>
          </a:p>
        </p:txBody>
      </p:sp>
      <p:sp>
        <p:nvSpPr>
          <p:cNvPr id="32" name="Text 30"/>
          <p:cNvSpPr txBox="1"/>
          <p:nvPr/>
        </p:nvSpPr>
        <p:spPr>
          <a:xfrm>
            <a:off x="6126480" y="3730752"/>
            <a:ext cx="1325880" cy="4389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200" b="1" dirty="0">
                <a:solidFill>
                  <a:srgbClr val="1A5276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57%</a:t>
            </a:r>
            <a:endParaRPr lang="en-US" sz="2200" dirty="0"/>
          </a:p>
        </p:txBody>
      </p:sp>
      <p:sp>
        <p:nvSpPr>
          <p:cNvPr id="33" name="Text 31"/>
          <p:cNvSpPr txBox="1"/>
          <p:nvPr/>
        </p:nvSpPr>
        <p:spPr>
          <a:xfrm>
            <a:off x="6126480" y="4160520"/>
            <a:ext cx="1325880" cy="5486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9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Most affluent</a:t>
            </a:r>
            <a:endParaRPr lang="en-US" sz="950" dirty="0"/>
          </a:p>
        </p:txBody>
      </p:sp>
      <p:sp>
        <p:nvSpPr>
          <p:cNvPr id="34" name="Text 32"/>
          <p:cNvSpPr txBox="1"/>
          <p:nvPr/>
        </p:nvSpPr>
        <p:spPr>
          <a:xfrm>
            <a:off x="7571232" y="3730752"/>
            <a:ext cx="1325880" cy="4389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200" b="1" dirty="0">
                <a:solidFill>
                  <a:srgbClr val="6E2F0A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45%</a:t>
            </a:r>
            <a:endParaRPr lang="en-US" sz="2200" dirty="0"/>
          </a:p>
        </p:txBody>
      </p:sp>
      <p:sp>
        <p:nvSpPr>
          <p:cNvPr id="35" name="Text 33"/>
          <p:cNvSpPr txBox="1"/>
          <p:nvPr/>
        </p:nvSpPr>
        <p:spPr>
          <a:xfrm>
            <a:off x="7571232" y="4160520"/>
            <a:ext cx="1325880" cy="5486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9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Least affluent</a:t>
            </a:r>
            <a:endParaRPr lang="en-US" sz="950" dirty="0"/>
          </a:p>
        </p:txBody>
      </p:sp>
      <p:sp>
        <p:nvSpPr>
          <p:cNvPr id="36" name="Text 34"/>
          <p:cNvSpPr txBox="1"/>
          <p:nvPr/>
        </p:nvSpPr>
        <p:spPr>
          <a:xfrm>
            <a:off x="347472" y="4700016"/>
            <a:ext cx="8412480" cy="1828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75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⚠️  Note: ONS (2022) uses a stricter "every day" measure; Sport England uses a weekly average — the difference (14.3% vs 49.1%) is a methodological consideration, not a contradiction.</a:t>
            </a:r>
            <a:endParaRPr lang="en-US" sz="750" dirty="0"/>
          </a:p>
        </p:txBody>
      </p:sp>
      <p:sp>
        <p:nvSpPr>
          <p:cNvPr id="37" name="Text 35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Sport England (2025); Office for National Statistics (2022); Guthold et al. (2020)</a:t>
            </a:r>
            <a:endParaRPr lang="en-US" sz="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Short-Term Consequences of Physical Inactivity — Daily Life Impact</a:t>
            </a:r>
            <a:endParaRPr lang="en-US" sz="2100" dirty="0"/>
          </a:p>
        </p:txBody>
      </p:sp>
      <p:sp>
        <p:nvSpPr>
          <p:cNvPr id="4" name="Text 2"/>
          <p:cNvSpPr txBox="1"/>
          <p:nvPr/>
        </p:nvSpPr>
        <p:spPr>
          <a:xfrm>
            <a:off x="228600" y="713232"/>
            <a:ext cx="868680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How physical inactivity affects teenagers RIGHT NOW — changes in behaviour and immediate health: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228600" y="1060704"/>
            <a:ext cx="4242816" cy="1042416"/>
          </a:xfrm>
          <a:prstGeom prst="rect">
            <a:avLst/>
          </a:prstGeom>
          <a:solidFill>
            <a:srgbClr val="7D3C98">
              <a:alpha val="12000"/>
            </a:srgbClr>
          </a:solidFill>
        </p:spPr>
      </p:sp>
      <p:sp>
        <p:nvSpPr>
          <p:cNvPr id="6" name="Shape 4"/>
          <p:cNvSpPr/>
          <p:nvPr/>
        </p:nvSpPr>
        <p:spPr>
          <a:xfrm>
            <a:off x="228600" y="1060704"/>
            <a:ext cx="64008" cy="1042416"/>
          </a:xfrm>
          <a:prstGeom prst="rect">
            <a:avLst/>
          </a:prstGeom>
          <a:solidFill>
            <a:srgbClr val="7D3C98"/>
          </a:solidFill>
        </p:spPr>
      </p:sp>
      <p:sp>
        <p:nvSpPr>
          <p:cNvPr id="7" name="Text 5"/>
          <p:cNvSpPr txBox="1"/>
          <p:nvPr/>
        </p:nvSpPr>
        <p:spPr>
          <a:xfrm>
            <a:off x="356616" y="1124712"/>
            <a:ext cx="400507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7D3C98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🧠  MENTAL HEALTH</a:t>
            </a:r>
            <a:endParaRPr lang="en-US" sz="1100" dirty="0"/>
          </a:p>
        </p:txBody>
      </p:sp>
      <p:sp>
        <p:nvSpPr>
          <p:cNvPr id="8" name="Text 6"/>
          <p:cNvSpPr txBox="1"/>
          <p:nvPr/>
        </p:nvSpPr>
        <p:spPr>
          <a:xfrm>
            <a:off x="356616" y="1380744"/>
            <a:ext cx="4005072" cy="6583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Each extra 60 min/day sedentary time linked to 8–11% higher depression scores at age 18. ALSPAC cohort, n=4,257 (Kandola et al., 2020).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4700016" y="1060704"/>
            <a:ext cx="4242816" cy="1042416"/>
          </a:xfrm>
          <a:prstGeom prst="rect">
            <a:avLst/>
          </a:prstGeom>
          <a:solidFill>
            <a:srgbClr val="1A5276">
              <a:alpha val="12000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4700016" y="1060704"/>
            <a:ext cx="64008" cy="1042416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11" name="Text 9"/>
          <p:cNvSpPr txBox="1"/>
          <p:nvPr/>
        </p:nvSpPr>
        <p:spPr>
          <a:xfrm>
            <a:off x="4828032" y="1124712"/>
            <a:ext cx="400507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1A5276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📚  COGNITIVE FUNCTION</a:t>
            </a:r>
            <a:endParaRPr lang="en-US" sz="1100" dirty="0"/>
          </a:p>
        </p:txBody>
      </p:sp>
      <p:sp>
        <p:nvSpPr>
          <p:cNvPr id="12" name="Text 10"/>
          <p:cNvSpPr txBox="1"/>
          <p:nvPr/>
        </p:nvSpPr>
        <p:spPr>
          <a:xfrm>
            <a:off x="4828032" y="1380744"/>
            <a:ext cx="4005072" cy="6583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Physical inactivity reduces concentration, memory and academic performance during the school day (Bull et al., 2020).</a:t>
            </a:r>
            <a:endParaRPr lang="en-US" sz="1000" dirty="0"/>
          </a:p>
        </p:txBody>
      </p:sp>
      <p:sp>
        <p:nvSpPr>
          <p:cNvPr id="13" name="Shape 11"/>
          <p:cNvSpPr/>
          <p:nvPr/>
        </p:nvSpPr>
        <p:spPr>
          <a:xfrm>
            <a:off x="228600" y="2267712"/>
            <a:ext cx="4242816" cy="1042416"/>
          </a:xfrm>
          <a:prstGeom prst="rect">
            <a:avLst/>
          </a:prstGeom>
          <a:solidFill>
            <a:srgbClr val="17A589">
              <a:alpha val="12000"/>
            </a:srgbClr>
          </a:solidFill>
        </p:spPr>
      </p:sp>
      <p:sp>
        <p:nvSpPr>
          <p:cNvPr id="14" name="Shape 12"/>
          <p:cNvSpPr/>
          <p:nvPr/>
        </p:nvSpPr>
        <p:spPr>
          <a:xfrm>
            <a:off x="228600" y="2267712"/>
            <a:ext cx="64008" cy="1042416"/>
          </a:xfrm>
          <a:prstGeom prst="rect">
            <a:avLst/>
          </a:prstGeom>
          <a:solidFill>
            <a:srgbClr val="17A589"/>
          </a:solidFill>
        </p:spPr>
      </p:sp>
      <p:sp>
        <p:nvSpPr>
          <p:cNvPr id="15" name="Text 13"/>
          <p:cNvSpPr txBox="1"/>
          <p:nvPr/>
        </p:nvSpPr>
        <p:spPr>
          <a:xfrm>
            <a:off x="356616" y="2331720"/>
            <a:ext cx="400507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17A589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👥  SOCIAL BEHAVIOUR</a:t>
            </a:r>
            <a:endParaRPr lang="en-US" sz="1100" dirty="0"/>
          </a:p>
        </p:txBody>
      </p:sp>
      <p:sp>
        <p:nvSpPr>
          <p:cNvPr id="16" name="Text 14"/>
          <p:cNvSpPr txBox="1"/>
          <p:nvPr/>
        </p:nvSpPr>
        <p:spPr>
          <a:xfrm>
            <a:off x="356616" y="2587752"/>
            <a:ext cx="4005072" cy="6583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Inactive teenagers show reduced peer engagement, lower social confidence and greater social isolation (Dodd-Reynolds et al., 2024).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4700016" y="2267712"/>
            <a:ext cx="4242816" cy="1042416"/>
          </a:xfrm>
          <a:prstGeom prst="rect">
            <a:avLst/>
          </a:prstGeom>
          <a:solidFill>
            <a:srgbClr val="E67E22">
              <a:alpha val="12000"/>
            </a:srgbClr>
          </a:solidFill>
        </p:spPr>
      </p:sp>
      <p:sp>
        <p:nvSpPr>
          <p:cNvPr id="18" name="Shape 16"/>
          <p:cNvSpPr/>
          <p:nvPr/>
        </p:nvSpPr>
        <p:spPr>
          <a:xfrm>
            <a:off x="4700016" y="2267712"/>
            <a:ext cx="64008" cy="1042416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19" name="Text 17"/>
          <p:cNvSpPr txBox="1"/>
          <p:nvPr/>
        </p:nvSpPr>
        <p:spPr>
          <a:xfrm>
            <a:off x="4828032" y="2331720"/>
            <a:ext cx="400507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E67E22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😴  ENERGY &amp; SLEEP</a:t>
            </a:r>
            <a:endParaRPr lang="en-US" sz="1100" dirty="0"/>
          </a:p>
        </p:txBody>
      </p:sp>
      <p:sp>
        <p:nvSpPr>
          <p:cNvPr id="20" name="Text 18"/>
          <p:cNvSpPr txBox="1"/>
          <p:nvPr/>
        </p:nvSpPr>
        <p:spPr>
          <a:xfrm>
            <a:off x="4828032" y="2587752"/>
            <a:ext cx="4005072" cy="6583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Reduced energy levels, poor sleep quality and daytime fatigue — impacting school attendance and daily functioning (Dept of Health et al., 2019).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228600" y="3474720"/>
            <a:ext cx="4242816" cy="1042416"/>
          </a:xfrm>
          <a:prstGeom prst="rect">
            <a:avLst/>
          </a:prstGeom>
          <a:solidFill>
            <a:srgbClr val="1E8449">
              <a:alpha val="12000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228600" y="3474720"/>
            <a:ext cx="64008" cy="1042416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23" name="Text 21"/>
          <p:cNvSpPr txBox="1"/>
          <p:nvPr/>
        </p:nvSpPr>
        <p:spPr>
          <a:xfrm>
            <a:off x="356616" y="3538728"/>
            <a:ext cx="400507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1E8449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⚖️  WEIGHT &amp; FITNESS</a:t>
            </a:r>
            <a:endParaRPr lang="en-US" sz="1100" dirty="0"/>
          </a:p>
        </p:txBody>
      </p:sp>
      <p:sp>
        <p:nvSpPr>
          <p:cNvPr id="24" name="Text 22"/>
          <p:cNvSpPr txBox="1"/>
          <p:nvPr/>
        </p:nvSpPr>
        <p:spPr>
          <a:xfrm>
            <a:off x="356616" y="3794760"/>
            <a:ext cx="4005072" cy="6583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28.4% of young people in England are "less active" (&lt;30 min/day), contributing to early weight gain and declining cardiovascular fitness (Sport England, 2025).</a:t>
            </a:r>
            <a:endParaRPr lang="en-US" sz="1000" dirty="0"/>
          </a:p>
        </p:txBody>
      </p:sp>
      <p:sp>
        <p:nvSpPr>
          <p:cNvPr id="25" name="Shape 23"/>
          <p:cNvSpPr/>
          <p:nvPr/>
        </p:nvSpPr>
        <p:spPr>
          <a:xfrm>
            <a:off x="4700016" y="3474720"/>
            <a:ext cx="4242816" cy="1042416"/>
          </a:xfrm>
          <a:prstGeom prst="rect">
            <a:avLst/>
          </a:prstGeom>
          <a:solidFill>
            <a:srgbClr val="C0392B">
              <a:alpha val="12000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4700016" y="3474720"/>
            <a:ext cx="64008" cy="1042416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27" name="Text 25"/>
          <p:cNvSpPr txBox="1"/>
          <p:nvPr/>
        </p:nvSpPr>
        <p:spPr>
          <a:xfrm>
            <a:off x="4828032" y="3538728"/>
            <a:ext cx="400507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C0392B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📱  SCREEN &amp; SEDENTARY</a:t>
            </a:r>
            <a:endParaRPr lang="en-US" sz="1100" dirty="0"/>
          </a:p>
        </p:txBody>
      </p:sp>
      <p:sp>
        <p:nvSpPr>
          <p:cNvPr id="28" name="Text 26"/>
          <p:cNvSpPr txBox="1"/>
          <p:nvPr/>
        </p:nvSpPr>
        <p:spPr>
          <a:xfrm>
            <a:off x="4828032" y="3794760"/>
            <a:ext cx="4005072" cy="6583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47.8% of pupils with probable mental health disorders sit 5+ hours in free time — a key modifiable behaviour target (ONS, 2022).</a:t>
            </a:r>
            <a:endParaRPr lang="en-US" sz="1000" dirty="0"/>
          </a:p>
        </p:txBody>
      </p:sp>
      <p:sp>
        <p:nvSpPr>
          <p:cNvPr id="29" name="Text 27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Kandola et al. (2020); Bull et al. (2020); Sport England (2025); ONS (2022); Dodd-Reynolds et al. (2024)</a:t>
            </a:r>
            <a:endParaRPr lang="en-US" sz="7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Long-Term Consequences of Physical Inactivity — Future Health Risks</a:t>
            </a:r>
            <a:endParaRPr lang="en-US" sz="2100" dirty="0"/>
          </a:p>
        </p:txBody>
      </p:sp>
      <p:sp>
        <p:nvSpPr>
          <p:cNvPr id="4" name="Text 2"/>
          <p:cNvSpPr txBox="1"/>
          <p:nvPr/>
        </p:nvSpPr>
        <p:spPr>
          <a:xfrm>
            <a:off x="228600" y="713232"/>
            <a:ext cx="868680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If inactivity during the teenage years continues unchallenged, the long-term health consequences are severe: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228600" y="1051560"/>
            <a:ext cx="2743200" cy="1463040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6" name="Text 4"/>
          <p:cNvSpPr txBox="1"/>
          <p:nvPr/>
        </p:nvSpPr>
        <p:spPr>
          <a:xfrm>
            <a:off x="320040" y="1124712"/>
            <a:ext cx="2560320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Obesity</a:t>
            </a:r>
            <a:endParaRPr lang="en-US" sz="1300" dirty="0"/>
          </a:p>
        </p:txBody>
      </p:sp>
      <p:sp>
        <p:nvSpPr>
          <p:cNvPr id="7" name="Text 5"/>
          <p:cNvSpPr txBox="1"/>
          <p:nvPr/>
        </p:nvSpPr>
        <p:spPr>
          <a:xfrm>
            <a:off x="320040" y="1444752"/>
            <a:ext cx="2560320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15% of children aged 2–15 already living with obesity; 27% overweight or obese. Teenage inactivity substantially increases adult obesity risk.</a:t>
            </a:r>
            <a:endParaRPr lang="en-US" sz="950" dirty="0"/>
          </a:p>
        </p:txBody>
      </p:sp>
      <p:sp>
        <p:nvSpPr>
          <p:cNvPr id="8" name="Text 6"/>
          <p:cNvSpPr txBox="1"/>
          <p:nvPr/>
        </p:nvSpPr>
        <p:spPr>
          <a:xfrm>
            <a:off x="320040" y="2240280"/>
            <a:ext cx="2560320" cy="228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850" i="1" dirty="0">
                <a:solidFill>
                  <a:srgbClr val="D5F5E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Hill et al. (2024)</a:t>
            </a:r>
            <a:endParaRPr lang="en-US" sz="850" dirty="0"/>
          </a:p>
        </p:txBody>
      </p:sp>
      <p:sp>
        <p:nvSpPr>
          <p:cNvPr id="9" name="Shape 7"/>
          <p:cNvSpPr/>
          <p:nvPr/>
        </p:nvSpPr>
        <p:spPr>
          <a:xfrm>
            <a:off x="3154680" y="1051560"/>
            <a:ext cx="2743200" cy="1463040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10" name="Text 8"/>
          <p:cNvSpPr txBox="1"/>
          <p:nvPr/>
        </p:nvSpPr>
        <p:spPr>
          <a:xfrm>
            <a:off x="3246120" y="1124712"/>
            <a:ext cx="2560320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Type 2 Diabetes</a:t>
            </a:r>
            <a:endParaRPr lang="en-US" sz="1300" dirty="0"/>
          </a:p>
        </p:txBody>
      </p:sp>
      <p:sp>
        <p:nvSpPr>
          <p:cNvPr id="11" name="Text 9"/>
          <p:cNvSpPr txBox="1"/>
          <p:nvPr/>
        </p:nvSpPr>
        <p:spPr>
          <a:xfrm>
            <a:off x="3246120" y="1444752"/>
            <a:ext cx="2560320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Physical inactivity is a major modifiable risk factor. Sedentary teenagers face significantly elevated lifetime metabolic disease risk.</a:t>
            </a:r>
            <a:endParaRPr lang="en-US" sz="950" dirty="0"/>
          </a:p>
        </p:txBody>
      </p:sp>
      <p:sp>
        <p:nvSpPr>
          <p:cNvPr id="12" name="Text 10"/>
          <p:cNvSpPr txBox="1"/>
          <p:nvPr/>
        </p:nvSpPr>
        <p:spPr>
          <a:xfrm>
            <a:off x="3246120" y="2240280"/>
            <a:ext cx="2560320" cy="228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850" i="1" dirty="0">
                <a:solidFill>
                  <a:srgbClr val="D5F5E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Poitras et al. (2016)</a:t>
            </a:r>
            <a:endParaRPr lang="en-US" sz="850" dirty="0"/>
          </a:p>
        </p:txBody>
      </p:sp>
      <p:sp>
        <p:nvSpPr>
          <p:cNvPr id="13" name="Shape 11"/>
          <p:cNvSpPr/>
          <p:nvPr/>
        </p:nvSpPr>
        <p:spPr>
          <a:xfrm>
            <a:off x="6080760" y="1051560"/>
            <a:ext cx="2743200" cy="1463040"/>
          </a:xfrm>
          <a:prstGeom prst="rect">
            <a:avLst/>
          </a:prstGeom>
          <a:solidFill>
            <a:srgbClr val="8B1A1A"/>
          </a:solidFill>
        </p:spPr>
      </p:sp>
      <p:sp>
        <p:nvSpPr>
          <p:cNvPr id="14" name="Text 12"/>
          <p:cNvSpPr txBox="1"/>
          <p:nvPr/>
        </p:nvSpPr>
        <p:spPr>
          <a:xfrm>
            <a:off x="6172200" y="1124712"/>
            <a:ext cx="2560320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Cardiovascular Disease</a:t>
            </a:r>
            <a:endParaRPr lang="en-US" sz="1300" dirty="0"/>
          </a:p>
        </p:txBody>
      </p:sp>
      <p:sp>
        <p:nvSpPr>
          <p:cNvPr id="15" name="Text 13"/>
          <p:cNvSpPr txBox="1"/>
          <p:nvPr/>
        </p:nvSpPr>
        <p:spPr>
          <a:xfrm>
            <a:off x="6172200" y="1444752"/>
            <a:ext cx="2560320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Inactive adolescents show higher resting blood pressure and poor cardiometabolic profiles — risks that track strongly into adulthood.</a:t>
            </a:r>
            <a:endParaRPr lang="en-US" sz="950" dirty="0"/>
          </a:p>
        </p:txBody>
      </p:sp>
      <p:sp>
        <p:nvSpPr>
          <p:cNvPr id="16" name="Text 14"/>
          <p:cNvSpPr txBox="1"/>
          <p:nvPr/>
        </p:nvSpPr>
        <p:spPr>
          <a:xfrm>
            <a:off x="6172200" y="2240280"/>
            <a:ext cx="2560320" cy="228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850" i="1" dirty="0">
                <a:solidFill>
                  <a:srgbClr val="D5F5E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Bull et al. (2020)</a:t>
            </a:r>
            <a:endParaRPr lang="en-US" sz="850" dirty="0"/>
          </a:p>
        </p:txBody>
      </p:sp>
      <p:sp>
        <p:nvSpPr>
          <p:cNvPr id="17" name="Shape 15"/>
          <p:cNvSpPr/>
          <p:nvPr/>
        </p:nvSpPr>
        <p:spPr>
          <a:xfrm>
            <a:off x="228600" y="2697480"/>
            <a:ext cx="2743200" cy="1463040"/>
          </a:xfrm>
          <a:prstGeom prst="rect">
            <a:avLst/>
          </a:prstGeom>
          <a:solidFill>
            <a:srgbClr val="7D3C98"/>
          </a:solidFill>
        </p:spPr>
      </p:sp>
      <p:sp>
        <p:nvSpPr>
          <p:cNvPr id="18" name="Text 16"/>
          <p:cNvSpPr txBox="1"/>
          <p:nvPr/>
        </p:nvSpPr>
        <p:spPr>
          <a:xfrm>
            <a:off x="320040" y="2770632"/>
            <a:ext cx="2560320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Chronic Mental Illness</a:t>
            </a:r>
            <a:endParaRPr lang="en-US" sz="1300" dirty="0"/>
          </a:p>
        </p:txBody>
      </p:sp>
      <p:sp>
        <p:nvSpPr>
          <p:cNvPr id="19" name="Text 17"/>
          <p:cNvSpPr txBox="1"/>
          <p:nvPr/>
        </p:nvSpPr>
        <p:spPr>
          <a:xfrm>
            <a:off x="320040" y="3090672"/>
            <a:ext cx="2560320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Sustained sedentary patterns in adolescence predict long-term depression and anxiety disorders in adulthood.</a:t>
            </a:r>
            <a:endParaRPr lang="en-US" sz="950" dirty="0"/>
          </a:p>
        </p:txBody>
      </p:sp>
      <p:sp>
        <p:nvSpPr>
          <p:cNvPr id="20" name="Text 18"/>
          <p:cNvSpPr txBox="1"/>
          <p:nvPr/>
        </p:nvSpPr>
        <p:spPr>
          <a:xfrm>
            <a:off x="320040" y="3886200"/>
            <a:ext cx="2560320" cy="228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850" i="1" dirty="0">
                <a:solidFill>
                  <a:srgbClr val="D5F5E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Kandola et al. (2020)</a:t>
            </a:r>
            <a:endParaRPr lang="en-US" sz="850" dirty="0"/>
          </a:p>
        </p:txBody>
      </p:sp>
      <p:sp>
        <p:nvSpPr>
          <p:cNvPr id="21" name="Shape 19"/>
          <p:cNvSpPr/>
          <p:nvPr/>
        </p:nvSpPr>
        <p:spPr>
          <a:xfrm>
            <a:off x="3154680" y="2697480"/>
            <a:ext cx="2743200" cy="1463040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22" name="Text 20"/>
          <p:cNvSpPr txBox="1"/>
          <p:nvPr/>
        </p:nvSpPr>
        <p:spPr>
          <a:xfrm>
            <a:off x="3246120" y="2770632"/>
            <a:ext cx="2560320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Musculoskeletal Disorders</a:t>
            </a:r>
            <a:endParaRPr lang="en-US" sz="1300" dirty="0"/>
          </a:p>
        </p:txBody>
      </p:sp>
      <p:sp>
        <p:nvSpPr>
          <p:cNvPr id="23" name="Text 21"/>
          <p:cNvSpPr txBox="1"/>
          <p:nvPr/>
        </p:nvSpPr>
        <p:spPr>
          <a:xfrm>
            <a:off x="3246120" y="3090672"/>
            <a:ext cx="2560320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Inadequate bone density and muscle mass during teenage years increases lifetime risk of osteoporosis and musculoskeletal frailty.</a:t>
            </a:r>
            <a:endParaRPr lang="en-US" sz="950" dirty="0"/>
          </a:p>
        </p:txBody>
      </p:sp>
      <p:sp>
        <p:nvSpPr>
          <p:cNvPr id="24" name="Text 22"/>
          <p:cNvSpPr txBox="1"/>
          <p:nvPr/>
        </p:nvSpPr>
        <p:spPr>
          <a:xfrm>
            <a:off x="3246120" y="3886200"/>
            <a:ext cx="2560320" cy="228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850" i="1" dirty="0">
                <a:solidFill>
                  <a:srgbClr val="D5F5E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Poitras et al. (2016)</a:t>
            </a:r>
            <a:endParaRPr lang="en-US" sz="850" dirty="0"/>
          </a:p>
        </p:txBody>
      </p:sp>
      <p:sp>
        <p:nvSpPr>
          <p:cNvPr id="25" name="Shape 23"/>
          <p:cNvSpPr/>
          <p:nvPr/>
        </p:nvSpPr>
        <p:spPr>
          <a:xfrm>
            <a:off x="6080760" y="2697480"/>
            <a:ext cx="2743200" cy="1463040"/>
          </a:xfrm>
          <a:prstGeom prst="rect">
            <a:avLst/>
          </a:prstGeom>
          <a:solidFill>
            <a:srgbClr val="17A589"/>
          </a:solidFill>
        </p:spPr>
      </p:sp>
      <p:sp>
        <p:nvSpPr>
          <p:cNvPr id="26" name="Text 24"/>
          <p:cNvSpPr txBox="1"/>
          <p:nvPr/>
        </p:nvSpPr>
        <p:spPr>
          <a:xfrm>
            <a:off x="6172200" y="2770632"/>
            <a:ext cx="2560320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Widening Inequalities</a:t>
            </a:r>
            <a:endParaRPr lang="en-US" sz="1300" dirty="0"/>
          </a:p>
        </p:txBody>
      </p:sp>
      <p:sp>
        <p:nvSpPr>
          <p:cNvPr id="27" name="Text 25"/>
          <p:cNvSpPr txBox="1"/>
          <p:nvPr/>
        </p:nvSpPr>
        <p:spPr>
          <a:xfrm>
            <a:off x="6172200" y="3090672"/>
            <a:ext cx="2560320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Socially disadvantaged teenagers who remain inactive face compounding health disadvantage — widening the health inequality gap into adulthood.</a:t>
            </a:r>
            <a:endParaRPr lang="en-US" sz="950" dirty="0"/>
          </a:p>
        </p:txBody>
      </p:sp>
      <p:sp>
        <p:nvSpPr>
          <p:cNvPr id="28" name="Text 26"/>
          <p:cNvSpPr txBox="1"/>
          <p:nvPr/>
        </p:nvSpPr>
        <p:spPr>
          <a:xfrm>
            <a:off x="6172200" y="3886200"/>
            <a:ext cx="2560320" cy="228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850" i="1" dirty="0">
                <a:solidFill>
                  <a:srgbClr val="D5F5E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Dodd-Reynolds et al. (2024)</a:t>
            </a:r>
            <a:endParaRPr lang="en-US" sz="850" dirty="0"/>
          </a:p>
        </p:txBody>
      </p:sp>
      <p:sp>
        <p:nvSpPr>
          <p:cNvPr id="29" name="Text 27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Hill et al. (2024); Poitras et al. (2016); Bull et al. (2020); Kandola et al. (2020); Dodd-Reynolds et al. (2024)</a:t>
            </a:r>
            <a:endParaRPr lang="en-US" sz="7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Three Key Campaign Aims — SMART &amp; Measurable</a:t>
            </a:r>
            <a:endParaRPr lang="en-US" sz="2100" dirty="0"/>
          </a:p>
        </p:txBody>
      </p:sp>
      <p:sp>
        <p:nvSpPr>
          <p:cNvPr id="4" name="Text 2"/>
          <p:cNvSpPr txBox="1"/>
          <p:nvPr/>
        </p:nvSpPr>
        <p:spPr>
          <a:xfrm>
            <a:off x="228600" y="713232"/>
            <a:ext cx="868680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Each aim is Specific, Measurable, Achievable, Relevant and Time-bound — directly targeting identified needs.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228600" y="1051560"/>
            <a:ext cx="804672" cy="1170432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6" name="Text 4"/>
          <p:cNvSpPr txBox="1"/>
          <p:nvPr/>
        </p:nvSpPr>
        <p:spPr>
          <a:xfrm>
            <a:off x="228600" y="1143000"/>
            <a:ext cx="804672" cy="98755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AIM</a:t>
            </a:r>
            <a:endParaRPr lang="en-US" sz="1400" dirty="0"/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01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1115568" y="1051560"/>
            <a:ext cx="7790688" cy="1170432"/>
          </a:xfrm>
          <a:prstGeom prst="rect">
            <a:avLst/>
          </a:prstGeom>
          <a:solidFill>
            <a:srgbClr val="1E8449">
              <a:alpha val="12000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1115568" y="1051560"/>
            <a:ext cx="7790688" cy="320040"/>
          </a:xfrm>
          <a:prstGeom prst="rect">
            <a:avLst/>
          </a:prstGeom>
          <a:solidFill>
            <a:srgbClr val="1E8449">
              <a:alpha val="60000"/>
            </a:srgbClr>
          </a:solidFill>
        </p:spPr>
      </p:sp>
      <p:sp>
        <p:nvSpPr>
          <p:cNvPr id="9" name="Text 7"/>
          <p:cNvSpPr txBox="1"/>
          <p:nvPr/>
        </p:nvSpPr>
        <p:spPr>
          <a:xfrm>
            <a:off x="1234440" y="1088136"/>
            <a:ext cx="7543800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1E8449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Increase Physical Activity Levels</a:t>
            </a:r>
            <a:endParaRPr lang="en-US" sz="1200" dirty="0"/>
          </a:p>
        </p:txBody>
      </p:sp>
      <p:sp>
        <p:nvSpPr>
          <p:cNvPr id="10" name="Text 8"/>
          <p:cNvSpPr txBox="1"/>
          <p:nvPr/>
        </p:nvSpPr>
        <p:spPr>
          <a:xfrm>
            <a:off x="1234440" y="1399032"/>
            <a:ext cx="7543800" cy="3474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Increase the proportion of participants meeting CMO 60 min/day guideline from 49.1% to ≥60% by end of 6-week programme.</a:t>
            </a:r>
            <a:endParaRPr lang="en-US" sz="1000" dirty="0"/>
          </a:p>
        </p:txBody>
      </p:sp>
      <p:sp>
        <p:nvSpPr>
          <p:cNvPr id="11" name="Text 9"/>
          <p:cNvSpPr txBox="1"/>
          <p:nvPr/>
        </p:nvSpPr>
        <p:spPr>
          <a:xfrm>
            <a:off x="1234440" y="1746504"/>
            <a:ext cx="3840480" cy="40233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dirty="0">
                <a:solidFill>
                  <a:srgbClr val="1E8449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📏 Measured: Accelerometers + activity diaries (Week 1 vs Week 6)</a:t>
            </a:r>
            <a:endParaRPr lang="en-US" sz="950" dirty="0"/>
          </a:p>
        </p:txBody>
      </p:sp>
      <p:sp>
        <p:nvSpPr>
          <p:cNvPr id="12" name="Text 10"/>
          <p:cNvSpPr txBox="1"/>
          <p:nvPr/>
        </p:nvSpPr>
        <p:spPr>
          <a:xfrm>
            <a:off x="5138928" y="1746504"/>
            <a:ext cx="3639312" cy="40233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9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✅  Benefit: Reduces cardiovascular risk, prevents obesity and diabetes; improves fitness (Poitras et al., 2016)</a:t>
            </a:r>
            <a:endParaRPr lang="en-US" sz="900" dirty="0"/>
          </a:p>
        </p:txBody>
      </p:sp>
      <p:sp>
        <p:nvSpPr>
          <p:cNvPr id="13" name="Shape 11"/>
          <p:cNvSpPr/>
          <p:nvPr/>
        </p:nvSpPr>
        <p:spPr>
          <a:xfrm>
            <a:off x="228600" y="2350008"/>
            <a:ext cx="804672" cy="1170432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14" name="Text 12"/>
          <p:cNvSpPr txBox="1"/>
          <p:nvPr/>
        </p:nvSpPr>
        <p:spPr>
          <a:xfrm>
            <a:off x="228600" y="2441448"/>
            <a:ext cx="804672" cy="98755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AIM</a:t>
            </a:r>
            <a:endParaRPr lang="en-US" sz="1400" dirty="0"/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02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1115568" y="2350008"/>
            <a:ext cx="7790688" cy="1170432"/>
          </a:xfrm>
          <a:prstGeom prst="rect">
            <a:avLst/>
          </a:prstGeom>
          <a:solidFill>
            <a:srgbClr val="1A5276">
              <a:alpha val="12000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1115568" y="2350008"/>
            <a:ext cx="7790688" cy="320040"/>
          </a:xfrm>
          <a:prstGeom prst="rect">
            <a:avLst/>
          </a:prstGeom>
          <a:solidFill>
            <a:srgbClr val="1A5276">
              <a:alpha val="60000"/>
            </a:srgbClr>
          </a:solidFill>
        </p:spPr>
      </p:sp>
      <p:sp>
        <p:nvSpPr>
          <p:cNvPr id="17" name="Text 15"/>
          <p:cNvSpPr txBox="1"/>
          <p:nvPr/>
        </p:nvSpPr>
        <p:spPr>
          <a:xfrm>
            <a:off x="1234440" y="2386584"/>
            <a:ext cx="7543800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1A5276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Improve Mental Health and Wellbeing</a:t>
            </a:r>
            <a:endParaRPr lang="en-US" sz="1200" dirty="0"/>
          </a:p>
        </p:txBody>
      </p:sp>
      <p:sp>
        <p:nvSpPr>
          <p:cNvPr id="18" name="Text 16"/>
          <p:cNvSpPr txBox="1"/>
          <p:nvPr/>
        </p:nvSpPr>
        <p:spPr>
          <a:xfrm>
            <a:off x="1234440" y="2697480"/>
            <a:ext cx="7543800" cy="3474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Reduce self-reported low mood and anxiety among participants by ≥20% using a validated wellbeing tool following the 6-week programme.</a:t>
            </a:r>
            <a:endParaRPr lang="en-US" sz="1000" dirty="0"/>
          </a:p>
        </p:txBody>
      </p:sp>
      <p:sp>
        <p:nvSpPr>
          <p:cNvPr id="19" name="Text 17"/>
          <p:cNvSpPr txBox="1"/>
          <p:nvPr/>
        </p:nvSpPr>
        <p:spPr>
          <a:xfrm>
            <a:off x="1234440" y="3044952"/>
            <a:ext cx="3840480" cy="40233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dirty="0">
                <a:solidFill>
                  <a:srgbClr val="1A5276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📏 Measured: Warwick-Edinburgh Mental Wellbeing Scale (WEMWBS) — baseline vs post-programme</a:t>
            </a:r>
            <a:endParaRPr lang="en-US" sz="950" dirty="0"/>
          </a:p>
        </p:txBody>
      </p:sp>
      <p:sp>
        <p:nvSpPr>
          <p:cNvPr id="20" name="Text 18"/>
          <p:cNvSpPr txBox="1"/>
          <p:nvPr/>
        </p:nvSpPr>
        <p:spPr>
          <a:xfrm>
            <a:off x="5138928" y="3044952"/>
            <a:ext cx="3639312" cy="40233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9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✅  Benefit: Reduces depression risk, improves school performance and emotional resilience (Kandola et al., 2020; Bell et al., 2019)</a:t>
            </a:r>
            <a:endParaRPr lang="en-US" sz="900" dirty="0"/>
          </a:p>
        </p:txBody>
      </p:sp>
      <p:sp>
        <p:nvSpPr>
          <p:cNvPr id="21" name="Shape 19"/>
          <p:cNvSpPr/>
          <p:nvPr/>
        </p:nvSpPr>
        <p:spPr>
          <a:xfrm>
            <a:off x="228600" y="3648456"/>
            <a:ext cx="804672" cy="1170432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22" name="Text 20"/>
          <p:cNvSpPr txBox="1"/>
          <p:nvPr/>
        </p:nvSpPr>
        <p:spPr>
          <a:xfrm>
            <a:off x="228600" y="3739896"/>
            <a:ext cx="804672" cy="98755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AIM</a:t>
            </a:r>
            <a:endParaRPr lang="en-US" sz="1400" dirty="0"/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03</a:t>
            </a:r>
            <a:endParaRPr lang="en-US" sz="1400" dirty="0"/>
          </a:p>
        </p:txBody>
      </p:sp>
      <p:sp>
        <p:nvSpPr>
          <p:cNvPr id="23" name="Shape 21"/>
          <p:cNvSpPr/>
          <p:nvPr/>
        </p:nvSpPr>
        <p:spPr>
          <a:xfrm>
            <a:off x="1115568" y="3648456"/>
            <a:ext cx="7790688" cy="1170432"/>
          </a:xfrm>
          <a:prstGeom prst="rect">
            <a:avLst/>
          </a:prstGeom>
          <a:solidFill>
            <a:srgbClr val="E67E22">
              <a:alpha val="12000"/>
            </a:srgbClr>
          </a:solidFill>
        </p:spPr>
      </p:sp>
      <p:sp>
        <p:nvSpPr>
          <p:cNvPr id="24" name="Shape 22"/>
          <p:cNvSpPr/>
          <p:nvPr/>
        </p:nvSpPr>
        <p:spPr>
          <a:xfrm>
            <a:off x="1115568" y="3648456"/>
            <a:ext cx="7790688" cy="320040"/>
          </a:xfrm>
          <a:prstGeom prst="rect">
            <a:avLst/>
          </a:prstGeom>
          <a:solidFill>
            <a:srgbClr val="E67E22">
              <a:alpha val="60000"/>
            </a:srgbClr>
          </a:solidFill>
        </p:spPr>
      </p:sp>
      <p:sp>
        <p:nvSpPr>
          <p:cNvPr id="25" name="Text 23"/>
          <p:cNvSpPr txBox="1"/>
          <p:nvPr/>
        </p:nvSpPr>
        <p:spPr>
          <a:xfrm>
            <a:off x="1234440" y="3685032"/>
            <a:ext cx="7543800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E67E22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Reduce Inequalities in Participation</a:t>
            </a:r>
            <a:endParaRPr lang="en-US" sz="1200" dirty="0"/>
          </a:p>
        </p:txBody>
      </p:sp>
      <p:sp>
        <p:nvSpPr>
          <p:cNvPr id="26" name="Text 24"/>
          <p:cNvSpPr txBox="1"/>
          <p:nvPr/>
        </p:nvSpPr>
        <p:spPr>
          <a:xfrm>
            <a:off x="1234440" y="3995928"/>
            <a:ext cx="7543800" cy="3474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Increase participation from girls and lowest deprivation quintile by ≥25% vs baseline — directly targeting the inequality gap.</a:t>
            </a:r>
            <a:endParaRPr lang="en-US" sz="1000" dirty="0"/>
          </a:p>
        </p:txBody>
      </p:sp>
      <p:sp>
        <p:nvSpPr>
          <p:cNvPr id="27" name="Text 25"/>
          <p:cNvSpPr txBox="1"/>
          <p:nvPr/>
        </p:nvSpPr>
        <p:spPr>
          <a:xfrm>
            <a:off x="1234440" y="4343400"/>
            <a:ext cx="3840480" cy="40233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dirty="0">
                <a:solidFill>
                  <a:srgbClr val="E67E22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📏 Measured: Attendance demographic data vs Sport England Active Lives benchmarks</a:t>
            </a:r>
            <a:endParaRPr lang="en-US" sz="950" dirty="0"/>
          </a:p>
        </p:txBody>
      </p:sp>
      <p:sp>
        <p:nvSpPr>
          <p:cNvPr id="28" name="Text 26"/>
          <p:cNvSpPr txBox="1"/>
          <p:nvPr/>
        </p:nvSpPr>
        <p:spPr>
          <a:xfrm>
            <a:off x="5138928" y="4343400"/>
            <a:ext cx="3639312" cy="40233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9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✅  Benefit: Addresses health inequalities; promotes social inclusion; empowers disadvantaged young people (Dodd-Reynolds et al., 2024)</a:t>
            </a:r>
            <a:endParaRPr lang="en-US" sz="900" dirty="0"/>
          </a:p>
        </p:txBody>
      </p:sp>
      <p:sp>
        <p:nvSpPr>
          <p:cNvPr id="29" name="Text 27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Sport England (2025); Kandola et al. (2020); Bell et al. (2019); Poitras et al. (2016); Dodd-Reynolds et al. (2024)</a:t>
            </a:r>
            <a:endParaRPr lang="en-US" sz="7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731520" y="2743200"/>
            <a:ext cx="3657600" cy="3657600"/>
          </a:xfrm>
          <a:prstGeom prst="ellipse">
            <a:avLst/>
          </a:prstGeom>
          <a:solidFill>
            <a:srgbClr val="0A2742">
              <a:alpha val="60000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6858000" y="-457200"/>
            <a:ext cx="3200400" cy="3200400"/>
          </a:xfrm>
          <a:prstGeom prst="ellipse">
            <a:avLst/>
          </a:prstGeom>
          <a:solidFill>
            <a:srgbClr val="0A2742">
              <a:alpha val="50000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0" y="0"/>
            <a:ext cx="109728" cy="5143500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5" name="Text 3"/>
          <p:cNvSpPr txBox="1"/>
          <p:nvPr/>
        </p:nvSpPr>
        <p:spPr>
          <a:xfrm>
            <a:off x="457200" y="548640"/>
            <a:ext cx="731520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b="1" dirty="0">
                <a:solidFill>
                  <a:srgbClr val="7FB3D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TASK 2</a:t>
            </a:r>
            <a:endParaRPr lang="en-US" sz="1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960120"/>
            <a:ext cx="7315200" cy="11887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5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Campaign</a:t>
            </a:r>
            <a:endParaRPr lang="en-US" sz="5200" dirty="0"/>
          </a:p>
        </p:txBody>
      </p:sp>
      <p:sp>
        <p:nvSpPr>
          <p:cNvPr id="7" name="Shape 5"/>
          <p:cNvSpPr/>
          <p:nvPr/>
        </p:nvSpPr>
        <p:spPr>
          <a:xfrm>
            <a:off x="457200" y="2240280"/>
            <a:ext cx="3200400" cy="64008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8" name="Text 6"/>
          <p:cNvSpPr txBox="1"/>
          <p:nvPr/>
        </p:nvSpPr>
        <p:spPr>
          <a:xfrm>
            <a:off x="457200" y="2395728"/>
            <a:ext cx="7315200" cy="3840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i="1" dirty="0">
                <a:solidFill>
                  <a:srgbClr val="85C1E9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Designing, evaluating and delivering MOVE MORE, LIVE MORE</a:t>
            </a:r>
            <a:endParaRPr lang="en-US" sz="1400" dirty="0"/>
          </a:p>
        </p:txBody>
      </p:sp>
      <p:sp>
        <p:nvSpPr>
          <p:cNvPr id="9" name="Text 7"/>
          <p:cNvSpPr txBox="1"/>
          <p:nvPr/>
        </p:nvSpPr>
        <p:spPr>
          <a:xfrm>
            <a:off x="457200" y="4636008"/>
            <a:ext cx="822960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85C1E9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Presented by: KHUSHI DARJI   |  Student ID: 2604511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Types of Evaluation Used in Our Campaign</a:t>
            </a:r>
            <a:endParaRPr lang="en-US" sz="2100" dirty="0"/>
          </a:p>
        </p:txBody>
      </p:sp>
      <p:sp>
        <p:nvSpPr>
          <p:cNvPr id="4" name="Text 2"/>
          <p:cNvSpPr txBox="1"/>
          <p:nvPr/>
        </p:nvSpPr>
        <p:spPr>
          <a:xfrm>
            <a:off x="228600" y="713232"/>
            <a:ext cx="8686800" cy="2926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Evaluation design follows the MRC Framework for Complex Interventions (Skivington et al., 2024), comprising three interdependent evaluation types: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228600" y="1078992"/>
            <a:ext cx="2834640" cy="566928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6" name="Text 4"/>
          <p:cNvSpPr txBox="1"/>
          <p:nvPr/>
        </p:nvSpPr>
        <p:spPr>
          <a:xfrm>
            <a:off x="228600" y="1078992"/>
            <a:ext cx="2834640" cy="5669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PROCESS</a:t>
            </a:r>
            <a:endParaRPr lang="en-US" sz="12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EVALUATION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28600" y="1645920"/>
            <a:ext cx="2834640" cy="658368"/>
          </a:xfrm>
          <a:prstGeom prst="rect">
            <a:avLst/>
          </a:prstGeom>
          <a:solidFill>
            <a:srgbClr val="1A5276">
              <a:alpha val="20000"/>
            </a:srgbClr>
          </a:solidFill>
        </p:spPr>
      </p:sp>
      <p:sp>
        <p:nvSpPr>
          <p:cNvPr id="8" name="Text 6"/>
          <p:cNvSpPr txBox="1"/>
          <p:nvPr/>
        </p:nvSpPr>
        <p:spPr>
          <a:xfrm>
            <a:off x="320040" y="1682496"/>
            <a:ext cx="2651760" cy="5669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Examines HOW the campaign is delivered and whether activities were implemented as planned.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228600" y="2304288"/>
            <a:ext cx="2834640" cy="274320"/>
          </a:xfrm>
          <a:prstGeom prst="rect">
            <a:avLst/>
          </a:prstGeom>
          <a:solidFill>
            <a:srgbClr val="1A5276">
              <a:alpha val="50000"/>
            </a:srgbClr>
          </a:solidFill>
        </p:spPr>
      </p:sp>
      <p:sp>
        <p:nvSpPr>
          <p:cNvPr id="10" name="Text 8"/>
          <p:cNvSpPr txBox="1"/>
          <p:nvPr/>
        </p:nvSpPr>
        <p:spPr>
          <a:xfrm>
            <a:off x="320040" y="2322576"/>
            <a:ext cx="2651760" cy="23774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1B2631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Methods in our campaign: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320040" y="2803275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12" name="Text 10"/>
          <p:cNvSpPr txBox="1"/>
          <p:nvPr/>
        </p:nvSpPr>
        <p:spPr>
          <a:xfrm>
            <a:off x="521208" y="2633472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Weekly attendance registers and session logs</a:t>
            </a:r>
            <a:endParaRPr lang="en-US" sz="1000" dirty="0"/>
          </a:p>
        </p:txBody>
      </p:sp>
      <p:sp>
        <p:nvSpPr>
          <p:cNvPr id="13" name="Shape 11"/>
          <p:cNvSpPr/>
          <p:nvPr/>
        </p:nvSpPr>
        <p:spPr>
          <a:xfrm>
            <a:off x="320040" y="3315339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14" name="Text 12"/>
          <p:cNvSpPr txBox="1"/>
          <p:nvPr/>
        </p:nvSpPr>
        <p:spPr>
          <a:xfrm>
            <a:off x="521208" y="3145536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Facilitator observation notes after each session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320040" y="3827403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16" name="Text 14"/>
          <p:cNvSpPr txBox="1"/>
          <p:nvPr/>
        </p:nvSpPr>
        <p:spPr>
          <a:xfrm>
            <a:off x="521208" y="3657600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Participant satisfaction surveys (Weeks 3 &amp; 6)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320040" y="4339467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18" name="Text 16"/>
          <p:cNvSpPr txBox="1"/>
          <p:nvPr/>
        </p:nvSpPr>
        <p:spPr>
          <a:xfrm>
            <a:off x="521208" y="4169664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Monthly debrief meetings with all facilitators</a:t>
            </a:r>
            <a:endParaRPr lang="en-US" sz="1000" dirty="0"/>
          </a:p>
        </p:txBody>
      </p:sp>
      <p:sp>
        <p:nvSpPr>
          <p:cNvPr id="19" name="Shape 17"/>
          <p:cNvSpPr/>
          <p:nvPr/>
        </p:nvSpPr>
        <p:spPr>
          <a:xfrm>
            <a:off x="3200400" y="1078992"/>
            <a:ext cx="2834640" cy="566928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20" name="Text 18"/>
          <p:cNvSpPr txBox="1"/>
          <p:nvPr/>
        </p:nvSpPr>
        <p:spPr>
          <a:xfrm>
            <a:off x="3200400" y="1078992"/>
            <a:ext cx="2834640" cy="5669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OUTCOME</a:t>
            </a:r>
            <a:endParaRPr lang="en-US" sz="12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EVALUATION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3200400" y="1645920"/>
            <a:ext cx="2834640" cy="658368"/>
          </a:xfrm>
          <a:prstGeom prst="rect">
            <a:avLst/>
          </a:prstGeom>
          <a:solidFill>
            <a:srgbClr val="1E8449">
              <a:alpha val="20000"/>
            </a:srgbClr>
          </a:solidFill>
        </p:spPr>
      </p:sp>
      <p:sp>
        <p:nvSpPr>
          <p:cNvPr id="22" name="Text 20"/>
          <p:cNvSpPr txBox="1"/>
          <p:nvPr/>
        </p:nvSpPr>
        <p:spPr>
          <a:xfrm>
            <a:off x="3291840" y="1682496"/>
            <a:ext cx="2651760" cy="5669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Measures WHETHER the three key campaign aims were achieved against SMART targets.</a:t>
            </a:r>
            <a:endParaRPr lang="en-US" sz="1000" dirty="0"/>
          </a:p>
        </p:txBody>
      </p:sp>
      <p:sp>
        <p:nvSpPr>
          <p:cNvPr id="23" name="Shape 21"/>
          <p:cNvSpPr/>
          <p:nvPr/>
        </p:nvSpPr>
        <p:spPr>
          <a:xfrm>
            <a:off x="3200400" y="2304288"/>
            <a:ext cx="2834640" cy="274320"/>
          </a:xfrm>
          <a:prstGeom prst="rect">
            <a:avLst/>
          </a:prstGeom>
          <a:solidFill>
            <a:srgbClr val="1E8449">
              <a:alpha val="50000"/>
            </a:srgbClr>
          </a:solidFill>
        </p:spPr>
      </p:sp>
      <p:sp>
        <p:nvSpPr>
          <p:cNvPr id="24" name="Text 22"/>
          <p:cNvSpPr txBox="1"/>
          <p:nvPr/>
        </p:nvSpPr>
        <p:spPr>
          <a:xfrm>
            <a:off x="3291840" y="2322576"/>
            <a:ext cx="2651760" cy="23774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1B2631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Methods in our campaign:</a:t>
            </a:r>
            <a:endParaRPr lang="en-US" sz="1000" dirty="0"/>
          </a:p>
        </p:txBody>
      </p:sp>
      <p:sp>
        <p:nvSpPr>
          <p:cNvPr id="25" name="Shape 23"/>
          <p:cNvSpPr/>
          <p:nvPr/>
        </p:nvSpPr>
        <p:spPr>
          <a:xfrm>
            <a:off x="3291840" y="2785107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26" name="Text 24"/>
          <p:cNvSpPr txBox="1"/>
          <p:nvPr/>
        </p:nvSpPr>
        <p:spPr>
          <a:xfrm>
            <a:off x="3493008" y="2633472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Pre/post accelerometer data (physical activity levels)</a:t>
            </a:r>
            <a:endParaRPr lang="en-US" sz="1000" dirty="0"/>
          </a:p>
        </p:txBody>
      </p:sp>
      <p:sp>
        <p:nvSpPr>
          <p:cNvPr id="27" name="Shape 25"/>
          <p:cNvSpPr/>
          <p:nvPr/>
        </p:nvSpPr>
        <p:spPr>
          <a:xfrm>
            <a:off x="3291840" y="3297171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28" name="Text 26"/>
          <p:cNvSpPr txBox="1"/>
          <p:nvPr/>
        </p:nvSpPr>
        <p:spPr>
          <a:xfrm>
            <a:off x="3493008" y="3145536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WEMWBS wellbeing scores: baseline vs Week 6</a:t>
            </a:r>
            <a:endParaRPr lang="en-US" sz="1000" dirty="0"/>
          </a:p>
        </p:txBody>
      </p:sp>
      <p:sp>
        <p:nvSpPr>
          <p:cNvPr id="29" name="Shape 27"/>
          <p:cNvSpPr/>
          <p:nvPr/>
        </p:nvSpPr>
        <p:spPr>
          <a:xfrm>
            <a:off x="3291840" y="3809235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30" name="Text 28"/>
          <p:cNvSpPr txBox="1"/>
          <p:nvPr/>
        </p:nvSpPr>
        <p:spPr>
          <a:xfrm>
            <a:off x="3493008" y="3657600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Demographic participation data by gender/ethnicity/deprivation</a:t>
            </a:r>
            <a:endParaRPr lang="en-US" sz="1000" dirty="0"/>
          </a:p>
        </p:txBody>
      </p:sp>
      <p:sp>
        <p:nvSpPr>
          <p:cNvPr id="31" name="Shape 29"/>
          <p:cNvSpPr/>
          <p:nvPr/>
        </p:nvSpPr>
        <p:spPr>
          <a:xfrm>
            <a:off x="3291840" y="4321299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32" name="Text 30"/>
          <p:cNvSpPr txBox="1"/>
          <p:nvPr/>
        </p:nvSpPr>
        <p:spPr>
          <a:xfrm>
            <a:off x="3493008" y="4169664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Comparison against Sport England Active Lives benchmarks</a:t>
            </a:r>
            <a:endParaRPr lang="en-US" sz="1000" dirty="0"/>
          </a:p>
        </p:txBody>
      </p:sp>
      <p:sp>
        <p:nvSpPr>
          <p:cNvPr id="33" name="Shape 31"/>
          <p:cNvSpPr/>
          <p:nvPr/>
        </p:nvSpPr>
        <p:spPr>
          <a:xfrm>
            <a:off x="6172200" y="1078992"/>
            <a:ext cx="2834640" cy="566928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34" name="Text 32"/>
          <p:cNvSpPr txBox="1"/>
          <p:nvPr/>
        </p:nvSpPr>
        <p:spPr>
          <a:xfrm>
            <a:off x="6172200" y="1078992"/>
            <a:ext cx="2834640" cy="5669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IMPACT</a:t>
            </a:r>
            <a:endParaRPr lang="en-US" sz="12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EVALUATION</a:t>
            </a:r>
            <a:endParaRPr lang="en-US" sz="1200" dirty="0"/>
          </a:p>
        </p:txBody>
      </p:sp>
      <p:sp>
        <p:nvSpPr>
          <p:cNvPr id="35" name="Shape 33"/>
          <p:cNvSpPr/>
          <p:nvPr/>
        </p:nvSpPr>
        <p:spPr>
          <a:xfrm>
            <a:off x="6172200" y="1645920"/>
            <a:ext cx="2834640" cy="658368"/>
          </a:xfrm>
          <a:prstGeom prst="rect">
            <a:avLst/>
          </a:prstGeom>
          <a:solidFill>
            <a:srgbClr val="E67E22">
              <a:alpha val="20000"/>
            </a:srgbClr>
          </a:solidFill>
        </p:spPr>
      </p:sp>
      <p:sp>
        <p:nvSpPr>
          <p:cNvPr id="36" name="Text 34"/>
          <p:cNvSpPr txBox="1"/>
          <p:nvPr/>
        </p:nvSpPr>
        <p:spPr>
          <a:xfrm>
            <a:off x="6263640" y="1682496"/>
            <a:ext cx="2651760" cy="5669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Assesses BROADER long-term effects and wider health and social consequences beyond the 6-week programme.</a:t>
            </a:r>
            <a:endParaRPr lang="en-US" sz="1000" dirty="0"/>
          </a:p>
        </p:txBody>
      </p:sp>
      <p:sp>
        <p:nvSpPr>
          <p:cNvPr id="37" name="Shape 35"/>
          <p:cNvSpPr/>
          <p:nvPr/>
        </p:nvSpPr>
        <p:spPr>
          <a:xfrm>
            <a:off x="6172200" y="2304288"/>
            <a:ext cx="2834640" cy="274320"/>
          </a:xfrm>
          <a:prstGeom prst="rect">
            <a:avLst/>
          </a:prstGeom>
          <a:solidFill>
            <a:srgbClr val="E67E22">
              <a:alpha val="50000"/>
            </a:srgbClr>
          </a:solidFill>
        </p:spPr>
      </p:sp>
      <p:sp>
        <p:nvSpPr>
          <p:cNvPr id="38" name="Text 36"/>
          <p:cNvSpPr txBox="1"/>
          <p:nvPr/>
        </p:nvSpPr>
        <p:spPr>
          <a:xfrm>
            <a:off x="6263640" y="2322576"/>
            <a:ext cx="2651760" cy="23774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1B2631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Methods in our campaign:</a:t>
            </a:r>
            <a:endParaRPr lang="en-US" sz="1000" dirty="0"/>
          </a:p>
        </p:txBody>
      </p:sp>
      <p:sp>
        <p:nvSpPr>
          <p:cNvPr id="39" name="Shape 37"/>
          <p:cNvSpPr/>
          <p:nvPr/>
        </p:nvSpPr>
        <p:spPr>
          <a:xfrm>
            <a:off x="6263640" y="2785107"/>
            <a:ext cx="146304" cy="146304"/>
          </a:xfrm>
          <a:prstGeom prst="ellipse">
            <a:avLst/>
          </a:prstGeom>
          <a:solidFill>
            <a:srgbClr val="E67E22"/>
          </a:solidFill>
        </p:spPr>
      </p:sp>
      <p:sp>
        <p:nvSpPr>
          <p:cNvPr id="40" name="Text 38"/>
          <p:cNvSpPr txBox="1"/>
          <p:nvPr/>
        </p:nvSpPr>
        <p:spPr>
          <a:xfrm>
            <a:off x="6464808" y="2633472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3-month and 6-month follow-up participant surveys</a:t>
            </a:r>
            <a:endParaRPr lang="en-US" sz="1000" dirty="0"/>
          </a:p>
        </p:txBody>
      </p:sp>
      <p:sp>
        <p:nvSpPr>
          <p:cNvPr id="41" name="Shape 39"/>
          <p:cNvSpPr/>
          <p:nvPr/>
        </p:nvSpPr>
        <p:spPr>
          <a:xfrm>
            <a:off x="6263640" y="3297171"/>
            <a:ext cx="146304" cy="146304"/>
          </a:xfrm>
          <a:prstGeom prst="ellipse">
            <a:avLst/>
          </a:prstGeom>
          <a:solidFill>
            <a:srgbClr val="E67E22"/>
          </a:solidFill>
        </p:spPr>
      </p:sp>
      <p:sp>
        <p:nvSpPr>
          <p:cNvPr id="42" name="Text 40"/>
          <p:cNvSpPr txBox="1"/>
          <p:nvPr/>
        </p:nvSpPr>
        <p:spPr>
          <a:xfrm>
            <a:off x="6464808" y="3145536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School PE participation data post-programme</a:t>
            </a:r>
            <a:endParaRPr lang="en-US" sz="1000" dirty="0"/>
          </a:p>
        </p:txBody>
      </p:sp>
      <p:sp>
        <p:nvSpPr>
          <p:cNvPr id="43" name="Shape 41"/>
          <p:cNvSpPr/>
          <p:nvPr/>
        </p:nvSpPr>
        <p:spPr>
          <a:xfrm>
            <a:off x="6263640" y="3809235"/>
            <a:ext cx="146304" cy="146304"/>
          </a:xfrm>
          <a:prstGeom prst="ellipse">
            <a:avLst/>
          </a:prstGeom>
          <a:solidFill>
            <a:srgbClr val="E67E22"/>
          </a:solidFill>
        </p:spPr>
      </p:sp>
      <p:sp>
        <p:nvSpPr>
          <p:cNvPr id="44" name="Text 42"/>
          <p:cNvSpPr txBox="1"/>
          <p:nvPr/>
        </p:nvSpPr>
        <p:spPr>
          <a:xfrm>
            <a:off x="6464808" y="3657600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NHS social prescribing referral outcome data</a:t>
            </a:r>
            <a:endParaRPr lang="en-US" sz="1000" dirty="0"/>
          </a:p>
        </p:txBody>
      </p:sp>
      <p:sp>
        <p:nvSpPr>
          <p:cNvPr id="45" name="Shape 43"/>
          <p:cNvSpPr/>
          <p:nvPr/>
        </p:nvSpPr>
        <p:spPr>
          <a:xfrm>
            <a:off x="6263640" y="4321299"/>
            <a:ext cx="146304" cy="146304"/>
          </a:xfrm>
          <a:prstGeom prst="ellipse">
            <a:avLst/>
          </a:prstGeom>
          <a:solidFill>
            <a:srgbClr val="E67E22"/>
          </a:solidFill>
        </p:spPr>
      </p:sp>
      <p:sp>
        <p:nvSpPr>
          <p:cNvPr id="46" name="Text 44"/>
          <p:cNvSpPr txBox="1"/>
          <p:nvPr/>
        </p:nvSpPr>
        <p:spPr>
          <a:xfrm>
            <a:off x="6464808" y="4169664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Cost-effectiveness analysis submitted to local council</a:t>
            </a:r>
            <a:endParaRPr lang="en-US" sz="1000" dirty="0"/>
          </a:p>
        </p:txBody>
      </p:sp>
      <p:sp>
        <p:nvSpPr>
          <p:cNvPr id="47" name="Text 45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Skivington et al. (2024); Bauman et al. (2023); Department of Health and Social Care et al. (2019)</a:t>
            </a:r>
            <a:endParaRPr lang="en-US" sz="7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How We Measure Whether Our Aims Have Been Achieved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228600" y="713232"/>
            <a:ext cx="8686800" cy="347472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5" name="Text 3"/>
          <p:cNvSpPr txBox="1"/>
          <p:nvPr/>
        </p:nvSpPr>
        <p:spPr>
          <a:xfrm>
            <a:off x="283464" y="731520"/>
            <a:ext cx="1810512" cy="3108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CAMPAIGN AIM</a:t>
            </a:r>
            <a:endParaRPr lang="en-US" sz="950" dirty="0"/>
          </a:p>
        </p:txBody>
      </p:sp>
      <p:sp>
        <p:nvSpPr>
          <p:cNvPr id="6" name="Text 4"/>
          <p:cNvSpPr txBox="1"/>
          <p:nvPr/>
        </p:nvSpPr>
        <p:spPr>
          <a:xfrm>
            <a:off x="2203704" y="731520"/>
            <a:ext cx="1581912" cy="3108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MEASUREMENT TOOL</a:t>
            </a:r>
            <a:endParaRPr lang="en-US" sz="950" dirty="0"/>
          </a:p>
        </p:txBody>
      </p:sp>
      <p:sp>
        <p:nvSpPr>
          <p:cNvPr id="7" name="Text 5"/>
          <p:cNvSpPr txBox="1"/>
          <p:nvPr/>
        </p:nvSpPr>
        <p:spPr>
          <a:xfrm>
            <a:off x="3895344" y="731520"/>
            <a:ext cx="1627632" cy="3108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BASELINE (WK 1)</a:t>
            </a:r>
            <a:endParaRPr lang="en-US" sz="950" dirty="0"/>
          </a:p>
        </p:txBody>
      </p:sp>
      <p:sp>
        <p:nvSpPr>
          <p:cNvPr id="8" name="Text 6"/>
          <p:cNvSpPr txBox="1"/>
          <p:nvPr/>
        </p:nvSpPr>
        <p:spPr>
          <a:xfrm>
            <a:off x="5632704" y="731520"/>
            <a:ext cx="1673352" cy="3108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SUCCESS TARGET (WK 6)</a:t>
            </a:r>
            <a:endParaRPr lang="en-US" sz="950" dirty="0"/>
          </a:p>
        </p:txBody>
      </p:sp>
      <p:sp>
        <p:nvSpPr>
          <p:cNvPr id="9" name="Text 7"/>
          <p:cNvSpPr txBox="1"/>
          <p:nvPr/>
        </p:nvSpPr>
        <p:spPr>
          <a:xfrm>
            <a:off x="7415784" y="731520"/>
            <a:ext cx="1444752" cy="3108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KEY INDICATOR</a:t>
            </a:r>
            <a:endParaRPr lang="en-US" sz="950" dirty="0"/>
          </a:p>
        </p:txBody>
      </p:sp>
      <p:sp>
        <p:nvSpPr>
          <p:cNvPr id="10" name="Shape 8"/>
          <p:cNvSpPr/>
          <p:nvPr/>
        </p:nvSpPr>
        <p:spPr>
          <a:xfrm>
            <a:off x="228600" y="1133856"/>
            <a:ext cx="8686800" cy="1188720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11" name="Shape 9"/>
          <p:cNvSpPr/>
          <p:nvPr/>
        </p:nvSpPr>
        <p:spPr>
          <a:xfrm>
            <a:off x="228600" y="1133856"/>
            <a:ext cx="54864" cy="1188720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12" name="Text 10"/>
          <p:cNvSpPr txBox="1"/>
          <p:nvPr/>
        </p:nvSpPr>
        <p:spPr>
          <a:xfrm>
            <a:off x="320040" y="1207008"/>
            <a:ext cx="1737360" cy="10241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1E8449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AIM 1</a:t>
            </a:r>
            <a:endParaRPr lang="en-US" sz="1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1E8449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Increase Activity</a:t>
            </a:r>
            <a:endParaRPr lang="en-US" sz="1000" dirty="0"/>
          </a:p>
        </p:txBody>
      </p:sp>
      <p:sp>
        <p:nvSpPr>
          <p:cNvPr id="13" name="Text 11"/>
          <p:cNvSpPr txBox="1"/>
          <p:nvPr/>
        </p:nvSpPr>
        <p:spPr>
          <a:xfrm>
            <a:off x="2240280" y="1207008"/>
            <a:ext cx="1508760" cy="10241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Accelerometers</a:t>
            </a:r>
            <a:endParaRPr lang="en-US" sz="1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+ Activity Diaries</a:t>
            </a:r>
            <a:endParaRPr lang="en-US" sz="1000" dirty="0"/>
          </a:p>
        </p:txBody>
      </p:sp>
      <p:sp>
        <p:nvSpPr>
          <p:cNvPr id="14" name="Text 12"/>
          <p:cNvSpPr txBox="1"/>
          <p:nvPr/>
        </p:nvSpPr>
        <p:spPr>
          <a:xfrm>
            <a:off x="3931920" y="1207008"/>
            <a:ext cx="1554480" cy="10241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Average daily MVPA for each participant at Week 1</a:t>
            </a:r>
            <a:endParaRPr lang="en-US" sz="1000" dirty="0"/>
          </a:p>
        </p:txBody>
      </p:sp>
      <p:sp>
        <p:nvSpPr>
          <p:cNvPr id="15" name="Text 13"/>
          <p:cNvSpPr txBox="1"/>
          <p:nvPr/>
        </p:nvSpPr>
        <p:spPr>
          <a:xfrm>
            <a:off x="5669280" y="1207008"/>
            <a:ext cx="1600200" cy="10241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≥60% meeting CMO 60 min/day by Week 6</a:t>
            </a:r>
            <a:endParaRPr lang="en-US" sz="1000" dirty="0"/>
          </a:p>
        </p:txBody>
      </p:sp>
      <p:sp>
        <p:nvSpPr>
          <p:cNvPr id="16" name="Text 14"/>
          <p:cNvSpPr txBox="1"/>
          <p:nvPr/>
        </p:nvSpPr>
        <p:spPr>
          <a:xfrm>
            <a:off x="7452360" y="1207008"/>
            <a:ext cx="1371600" cy="10241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Change in % meeting CMO guideline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228600" y="2395728"/>
            <a:ext cx="8686800" cy="1188720"/>
          </a:xfrm>
          <a:prstGeom prst="rect">
            <a:avLst/>
          </a:prstGeom>
          <a:solidFill>
            <a:srgbClr val="EBF5FB"/>
          </a:solidFill>
        </p:spPr>
      </p:sp>
      <p:sp>
        <p:nvSpPr>
          <p:cNvPr id="18" name="Shape 16"/>
          <p:cNvSpPr/>
          <p:nvPr/>
        </p:nvSpPr>
        <p:spPr>
          <a:xfrm>
            <a:off x="228600" y="2395728"/>
            <a:ext cx="54864" cy="1188720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19" name="Text 17"/>
          <p:cNvSpPr txBox="1"/>
          <p:nvPr/>
        </p:nvSpPr>
        <p:spPr>
          <a:xfrm>
            <a:off x="320040" y="2468880"/>
            <a:ext cx="1737360" cy="10241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1A5276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AIM 2</a:t>
            </a:r>
            <a:endParaRPr lang="en-US" sz="1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1A5276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Mental Wellbeing</a:t>
            </a:r>
            <a:endParaRPr lang="en-US" sz="1000" dirty="0"/>
          </a:p>
        </p:txBody>
      </p:sp>
      <p:sp>
        <p:nvSpPr>
          <p:cNvPr id="20" name="Text 18"/>
          <p:cNvSpPr txBox="1"/>
          <p:nvPr/>
        </p:nvSpPr>
        <p:spPr>
          <a:xfrm>
            <a:off x="2240280" y="2468880"/>
            <a:ext cx="1508760" cy="10241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WEMWBS</a:t>
            </a:r>
            <a:endParaRPr lang="en-US" sz="1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(14-item validated scale;</a:t>
            </a:r>
            <a:endParaRPr lang="en-US" sz="1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NHS-validated tool)</a:t>
            </a:r>
            <a:endParaRPr lang="en-US" sz="1000" dirty="0"/>
          </a:p>
        </p:txBody>
      </p:sp>
      <p:sp>
        <p:nvSpPr>
          <p:cNvPr id="21" name="Text 19"/>
          <p:cNvSpPr txBox="1"/>
          <p:nvPr/>
        </p:nvSpPr>
        <p:spPr>
          <a:xfrm>
            <a:off x="3931920" y="2468880"/>
            <a:ext cx="1554480" cy="10241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Mean wellbeing score recorded at Week 1</a:t>
            </a:r>
            <a:endParaRPr lang="en-US" sz="1000" dirty="0"/>
          </a:p>
        </p:txBody>
      </p:sp>
      <p:sp>
        <p:nvSpPr>
          <p:cNvPr id="22" name="Text 20"/>
          <p:cNvSpPr txBox="1"/>
          <p:nvPr/>
        </p:nvSpPr>
        <p:spPr>
          <a:xfrm>
            <a:off x="5669280" y="2468880"/>
            <a:ext cx="1600200" cy="10241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≥20% reduction in low wellbeing scores at Week 6</a:t>
            </a:r>
            <a:endParaRPr lang="en-US" sz="1000" dirty="0"/>
          </a:p>
        </p:txBody>
      </p:sp>
      <p:sp>
        <p:nvSpPr>
          <p:cNvPr id="23" name="Text 21"/>
          <p:cNvSpPr txBox="1"/>
          <p:nvPr/>
        </p:nvSpPr>
        <p:spPr>
          <a:xfrm>
            <a:off x="7452360" y="2468880"/>
            <a:ext cx="1371600" cy="10241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Pre/post WEMWBS comparison</a:t>
            </a:r>
            <a:endParaRPr lang="en-US" sz="1000" dirty="0"/>
          </a:p>
        </p:txBody>
      </p:sp>
      <p:sp>
        <p:nvSpPr>
          <p:cNvPr id="24" name="Shape 22"/>
          <p:cNvSpPr/>
          <p:nvPr/>
        </p:nvSpPr>
        <p:spPr>
          <a:xfrm>
            <a:off x="228600" y="3657600"/>
            <a:ext cx="8686800" cy="1188720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25" name="Shape 23"/>
          <p:cNvSpPr/>
          <p:nvPr/>
        </p:nvSpPr>
        <p:spPr>
          <a:xfrm>
            <a:off x="228600" y="3657600"/>
            <a:ext cx="54864" cy="1188720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26" name="Text 24"/>
          <p:cNvSpPr txBox="1"/>
          <p:nvPr/>
        </p:nvSpPr>
        <p:spPr>
          <a:xfrm>
            <a:off x="320040" y="3730752"/>
            <a:ext cx="1737360" cy="10241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E67E22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AIM 3</a:t>
            </a:r>
            <a:endParaRPr lang="en-US" sz="1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000" b="1" dirty="0">
                <a:solidFill>
                  <a:srgbClr val="E67E22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Reduce Inequalities</a:t>
            </a:r>
            <a:endParaRPr lang="en-US" sz="1000" dirty="0"/>
          </a:p>
        </p:txBody>
      </p:sp>
      <p:sp>
        <p:nvSpPr>
          <p:cNvPr id="27" name="Text 25"/>
          <p:cNvSpPr txBox="1"/>
          <p:nvPr/>
        </p:nvSpPr>
        <p:spPr>
          <a:xfrm>
            <a:off x="2240280" y="3730752"/>
            <a:ext cx="1508760" cy="10241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Attendance Register</a:t>
            </a:r>
            <a:endParaRPr lang="en-US" sz="1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+ Demographic Data</a:t>
            </a:r>
            <a:endParaRPr lang="en-US" sz="1000" dirty="0"/>
          </a:p>
        </p:txBody>
      </p:sp>
      <p:sp>
        <p:nvSpPr>
          <p:cNvPr id="28" name="Text 26"/>
          <p:cNvSpPr txBox="1"/>
          <p:nvPr/>
        </p:nvSpPr>
        <p:spPr>
          <a:xfrm>
            <a:off x="3931920" y="3730752"/>
            <a:ext cx="1554480" cy="10241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Participation rate by gender, ethnicity, deprivation</a:t>
            </a:r>
            <a:endParaRPr lang="en-US" sz="1000" dirty="0"/>
          </a:p>
        </p:txBody>
      </p:sp>
      <p:sp>
        <p:nvSpPr>
          <p:cNvPr id="29" name="Text 27"/>
          <p:cNvSpPr txBox="1"/>
          <p:nvPr/>
        </p:nvSpPr>
        <p:spPr>
          <a:xfrm>
            <a:off x="5669280" y="3730752"/>
            <a:ext cx="1600200" cy="10241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≥25% increase in girl and low-income participation</a:t>
            </a:r>
            <a:endParaRPr lang="en-US" sz="1000" dirty="0"/>
          </a:p>
        </p:txBody>
      </p:sp>
      <p:sp>
        <p:nvSpPr>
          <p:cNvPr id="30" name="Text 28"/>
          <p:cNvSpPr txBox="1"/>
          <p:nvPr/>
        </p:nvSpPr>
        <p:spPr>
          <a:xfrm>
            <a:off x="7452360" y="3730752"/>
            <a:ext cx="1371600" cy="102412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Vs Sport England AL benchmarks</a:t>
            </a:r>
            <a:endParaRPr lang="en-US" sz="1000" dirty="0"/>
          </a:p>
        </p:txBody>
      </p:sp>
      <p:sp>
        <p:nvSpPr>
          <p:cNvPr id="31" name="Text 29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Skivington et al. (2024); Sport England (2025); Department of Health and Social Care et al. (2019)</a:t>
            </a:r>
            <a:endParaRPr lang="en-US" sz="7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3" name="Shape 1"/>
          <p:cNvSpPr/>
          <p:nvPr/>
        </p:nvSpPr>
        <p:spPr>
          <a:xfrm>
            <a:off x="0" y="5052060"/>
            <a:ext cx="9144000" cy="91440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4" name="Text 2"/>
          <p:cNvSpPr txBox="1"/>
          <p:nvPr/>
        </p:nvSpPr>
        <p:spPr>
          <a:xfrm>
            <a:off x="457200" y="137160"/>
            <a:ext cx="5943600" cy="7772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MOVE MORE,</a:t>
            </a:r>
            <a:endParaRPr lang="en-US" sz="4800" dirty="0"/>
          </a:p>
        </p:txBody>
      </p:sp>
      <p:sp>
        <p:nvSpPr>
          <p:cNvPr id="5" name="Text 3"/>
          <p:cNvSpPr txBox="1"/>
          <p:nvPr/>
        </p:nvSpPr>
        <p:spPr>
          <a:xfrm>
            <a:off x="457200" y="868680"/>
            <a:ext cx="5943600" cy="7772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4800" b="1" dirty="0">
                <a:solidFill>
                  <a:srgbClr val="A9DFB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LIVE MORE</a:t>
            </a:r>
            <a:endParaRPr lang="en-US" sz="48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691640"/>
            <a:ext cx="5669280" cy="3474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E67E22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YOUR MOVE. YOUR MOMENT. YOUR FUTURE.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457200" y="2103120"/>
            <a:ext cx="5303520" cy="457200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8" name="Text 6"/>
          <p:cNvSpPr txBox="1"/>
          <p:nvPr/>
        </p:nvSpPr>
        <p:spPr>
          <a:xfrm>
            <a:off x="457200" y="2103120"/>
            <a:ext cx="530352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FREE  ·  AGES 13–18  ·  LONDON BOROUGH  ·  6 WEEKS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670048"/>
            <a:ext cx="1645920" cy="420624"/>
          </a:xfrm>
          <a:prstGeom prst="rect">
            <a:avLst/>
          </a:prstGeom>
          <a:solidFill>
            <a:srgbClr val="0A3A20"/>
          </a:solidFill>
        </p:spPr>
      </p:sp>
      <p:sp>
        <p:nvSpPr>
          <p:cNvPr id="10" name="Text 8"/>
          <p:cNvSpPr txBox="1"/>
          <p:nvPr/>
        </p:nvSpPr>
        <p:spPr>
          <a:xfrm>
            <a:off x="457200" y="2688336"/>
            <a:ext cx="1645920" cy="3840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⚽ Football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2240280" y="2670048"/>
            <a:ext cx="1645920" cy="420624"/>
          </a:xfrm>
          <a:prstGeom prst="rect">
            <a:avLst/>
          </a:prstGeom>
          <a:solidFill>
            <a:srgbClr val="0A3A20"/>
          </a:solidFill>
        </p:spPr>
      </p:sp>
      <p:sp>
        <p:nvSpPr>
          <p:cNvPr id="12" name="Text 10"/>
          <p:cNvSpPr txBox="1"/>
          <p:nvPr/>
        </p:nvSpPr>
        <p:spPr>
          <a:xfrm>
            <a:off x="2240280" y="2688336"/>
            <a:ext cx="1645920" cy="3840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🏃 Running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4023360" y="2670048"/>
            <a:ext cx="1645920" cy="420624"/>
          </a:xfrm>
          <a:prstGeom prst="rect">
            <a:avLst/>
          </a:prstGeom>
          <a:solidFill>
            <a:srgbClr val="0A3A20"/>
          </a:solidFill>
        </p:spPr>
      </p:sp>
      <p:sp>
        <p:nvSpPr>
          <p:cNvPr id="14" name="Text 12"/>
          <p:cNvSpPr txBox="1"/>
          <p:nvPr/>
        </p:nvSpPr>
        <p:spPr>
          <a:xfrm>
            <a:off x="4023360" y="2688336"/>
            <a:ext cx="1645920" cy="3840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🏀 Basketball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457200" y="3172968"/>
            <a:ext cx="1645920" cy="420624"/>
          </a:xfrm>
          <a:prstGeom prst="rect">
            <a:avLst/>
          </a:prstGeom>
          <a:solidFill>
            <a:srgbClr val="0A3A20"/>
          </a:solidFill>
        </p:spPr>
      </p:sp>
      <p:sp>
        <p:nvSpPr>
          <p:cNvPr id="16" name="Text 14"/>
          <p:cNvSpPr txBox="1"/>
          <p:nvPr/>
        </p:nvSpPr>
        <p:spPr>
          <a:xfrm>
            <a:off x="457200" y="3191256"/>
            <a:ext cx="1645920" cy="3840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🧘 Yoga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2240280" y="3172968"/>
            <a:ext cx="1645920" cy="420624"/>
          </a:xfrm>
          <a:prstGeom prst="rect">
            <a:avLst/>
          </a:prstGeom>
          <a:solidFill>
            <a:srgbClr val="0A3A20"/>
          </a:solidFill>
        </p:spPr>
      </p:sp>
      <p:sp>
        <p:nvSpPr>
          <p:cNvPr id="18" name="Text 16"/>
          <p:cNvSpPr txBox="1"/>
          <p:nvPr/>
        </p:nvSpPr>
        <p:spPr>
          <a:xfrm>
            <a:off x="2240280" y="3191256"/>
            <a:ext cx="1645920" cy="3840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💃 Dance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4023360" y="3172968"/>
            <a:ext cx="1645920" cy="420624"/>
          </a:xfrm>
          <a:prstGeom prst="rect">
            <a:avLst/>
          </a:prstGeom>
          <a:solidFill>
            <a:srgbClr val="0A3A20"/>
          </a:solidFill>
        </p:spPr>
      </p:sp>
      <p:sp>
        <p:nvSpPr>
          <p:cNvPr id="20" name="Text 18"/>
          <p:cNvSpPr txBox="1"/>
          <p:nvPr/>
        </p:nvSpPr>
        <p:spPr>
          <a:xfrm>
            <a:off x="4023360" y="3191256"/>
            <a:ext cx="1645920" cy="3840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🏋️ Circuits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6053328" y="109728"/>
            <a:ext cx="2999232" cy="4892040"/>
          </a:xfrm>
          <a:prstGeom prst="rect">
            <a:avLst/>
          </a:prstGeom>
          <a:solidFill>
            <a:srgbClr val="0A2F18"/>
          </a:solidFill>
        </p:spPr>
      </p:sp>
      <p:sp>
        <p:nvSpPr>
          <p:cNvPr id="22" name="Shape 20"/>
          <p:cNvSpPr/>
          <p:nvPr/>
        </p:nvSpPr>
        <p:spPr>
          <a:xfrm>
            <a:off x="6053328" y="109728"/>
            <a:ext cx="2999232" cy="36576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23" name="Text 21"/>
          <p:cNvSpPr txBox="1"/>
          <p:nvPr/>
        </p:nvSpPr>
        <p:spPr>
          <a:xfrm>
            <a:off x="6172200" y="201168"/>
            <a:ext cx="2743200" cy="3474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b="1" dirty="0">
                <a:solidFill>
                  <a:srgbClr val="A9DFB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WHY JOIN?</a:t>
            </a:r>
            <a:endParaRPr lang="en-US" sz="1600" dirty="0"/>
          </a:p>
        </p:txBody>
      </p:sp>
      <p:sp>
        <p:nvSpPr>
          <p:cNvPr id="24" name="Text 22"/>
          <p:cNvSpPr txBox="1"/>
          <p:nvPr/>
        </p:nvSpPr>
        <p:spPr>
          <a:xfrm>
            <a:off x="6172200" y="658368"/>
            <a:ext cx="2761488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✅  Get fit &amp; feel great</a:t>
            </a:r>
            <a:endParaRPr lang="en-US" sz="1250" dirty="0"/>
          </a:p>
        </p:txBody>
      </p:sp>
      <p:sp>
        <p:nvSpPr>
          <p:cNvPr id="25" name="Text 23"/>
          <p:cNvSpPr txBox="1"/>
          <p:nvPr/>
        </p:nvSpPr>
        <p:spPr>
          <a:xfrm>
            <a:off x="6172200" y="1225296"/>
            <a:ext cx="2761488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✅  Boost mental health</a:t>
            </a:r>
            <a:endParaRPr lang="en-US" sz="1250" dirty="0"/>
          </a:p>
        </p:txBody>
      </p:sp>
      <p:sp>
        <p:nvSpPr>
          <p:cNvPr id="26" name="Text 24"/>
          <p:cNvSpPr txBox="1"/>
          <p:nvPr/>
        </p:nvSpPr>
        <p:spPr>
          <a:xfrm>
            <a:off x="6172200" y="1792224"/>
            <a:ext cx="2761488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✅  Make new friends</a:t>
            </a:r>
            <a:endParaRPr lang="en-US" sz="1250" dirty="0"/>
          </a:p>
        </p:txBody>
      </p:sp>
      <p:sp>
        <p:nvSpPr>
          <p:cNvPr id="27" name="Text 25"/>
          <p:cNvSpPr txBox="1"/>
          <p:nvPr/>
        </p:nvSpPr>
        <p:spPr>
          <a:xfrm>
            <a:off x="6172200" y="2359152"/>
            <a:ext cx="2761488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✅  FREE — all welcome</a:t>
            </a:r>
            <a:endParaRPr lang="en-US" sz="1250" dirty="0"/>
          </a:p>
        </p:txBody>
      </p:sp>
      <p:sp>
        <p:nvSpPr>
          <p:cNvPr id="28" name="Text 26"/>
          <p:cNvSpPr txBox="1"/>
          <p:nvPr/>
        </p:nvSpPr>
        <p:spPr>
          <a:xfrm>
            <a:off x="6172200" y="2926080"/>
            <a:ext cx="2761488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✅  Build skills for life</a:t>
            </a:r>
            <a:endParaRPr lang="en-US" sz="1250" dirty="0"/>
          </a:p>
        </p:txBody>
      </p:sp>
      <p:sp>
        <p:nvSpPr>
          <p:cNvPr id="29" name="Text 27"/>
          <p:cNvSpPr txBox="1"/>
          <p:nvPr/>
        </p:nvSpPr>
        <p:spPr>
          <a:xfrm>
            <a:off x="6172200" y="3493008"/>
            <a:ext cx="2761488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✅  Professional coaches</a:t>
            </a:r>
            <a:endParaRPr lang="en-US" sz="1250" dirty="0"/>
          </a:p>
        </p:txBody>
      </p:sp>
      <p:sp>
        <p:nvSpPr>
          <p:cNvPr id="30" name="Shape 28"/>
          <p:cNvSpPr/>
          <p:nvPr/>
        </p:nvSpPr>
        <p:spPr>
          <a:xfrm>
            <a:off x="6172200" y="4041648"/>
            <a:ext cx="2788920" cy="45720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31" name="Text 29"/>
          <p:cNvSpPr txBox="1"/>
          <p:nvPr/>
        </p:nvSpPr>
        <p:spPr>
          <a:xfrm>
            <a:off x="6172200" y="4133088"/>
            <a:ext cx="2816352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0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📍 Your local council leisure centre</a:t>
            </a:r>
            <a:endParaRPr lang="en-US" sz="1050" dirty="0"/>
          </a:p>
          <a:p>
            <a:pPr marL="0" indent="0">
              <a:lnSpc>
                <a:spcPct val="135000"/>
              </a:lnSpc>
              <a:buNone/>
            </a:pPr>
            <a:r>
              <a:rPr lang="en-US" sz="10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🌐 movemorelivemore.london</a:t>
            </a:r>
            <a:endParaRPr lang="en-US" sz="1050" dirty="0"/>
          </a:p>
        </p:txBody>
      </p:sp>
      <p:sp>
        <p:nvSpPr>
          <p:cNvPr id="32" name="Text 30"/>
          <p:cNvSpPr txBox="1"/>
          <p:nvPr/>
        </p:nvSpPr>
        <p:spPr>
          <a:xfrm>
            <a:off x="457200" y="3858768"/>
            <a:ext cx="539496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800" i="1" dirty="0">
                <a:solidFill>
                  <a:srgbClr val="A9DFB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CAMPAIGN POSTER — created to attract teenagers 13–18 across a London borough</a:t>
            </a:r>
            <a:endParaRPr lang="en-US" sz="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Local Partner Organisations</a:t>
            </a:r>
            <a:endParaRPr lang="en-US" sz="2100" dirty="0"/>
          </a:p>
        </p:txBody>
      </p:sp>
      <p:sp>
        <p:nvSpPr>
          <p:cNvPr id="4" name="Text 2"/>
          <p:cNvSpPr txBox="1"/>
          <p:nvPr/>
        </p:nvSpPr>
        <p:spPr>
          <a:xfrm>
            <a:off x="228600" y="713232"/>
            <a:ext cx="868680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Partners identified to support campaign delivery in our London borough — logos, aims and resources: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228600" y="1051560"/>
            <a:ext cx="4251960" cy="1572768"/>
          </a:xfrm>
          <a:prstGeom prst="rect">
            <a:avLst/>
          </a:prstGeom>
          <a:solidFill>
            <a:srgbClr val="EBF5FB"/>
          </a:solidFill>
        </p:spPr>
      </p:sp>
      <p:sp>
        <p:nvSpPr>
          <p:cNvPr id="6" name="Shape 4"/>
          <p:cNvSpPr/>
          <p:nvPr/>
        </p:nvSpPr>
        <p:spPr>
          <a:xfrm>
            <a:off x="228600" y="1051560"/>
            <a:ext cx="4251960" cy="384048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7" name="Text 5"/>
          <p:cNvSpPr txBox="1"/>
          <p:nvPr/>
        </p:nvSpPr>
        <p:spPr>
          <a:xfrm>
            <a:off x="320040" y="1088136"/>
            <a:ext cx="4069080" cy="3108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🏛️  London Borough Council  (Parks &amp; Leisure Department)</a:t>
            </a:r>
            <a:endParaRPr lang="en-US" sz="1100" dirty="0"/>
          </a:p>
        </p:txBody>
      </p:sp>
      <p:sp>
        <p:nvSpPr>
          <p:cNvPr id="8" name="Text 6"/>
          <p:cNvSpPr txBox="1"/>
          <p:nvPr/>
        </p:nvSpPr>
        <p:spPr>
          <a:xfrm>
            <a:off x="320040" y="1490472"/>
            <a:ext cx="4069080" cy="7772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Aim: Provides free access to public parks, leisure centres and outdoor spaces. Funds community health programmes targeting deprived populations.</a:t>
            </a:r>
            <a:endParaRPr lang="en-US" sz="1000" dirty="0"/>
          </a:p>
        </p:txBody>
      </p:sp>
      <p:sp>
        <p:nvSpPr>
          <p:cNvPr id="9" name="Text 7"/>
          <p:cNvSpPr txBox="1"/>
          <p:nvPr/>
        </p:nvSpPr>
        <p:spPr>
          <a:xfrm>
            <a:off x="320040" y="2258568"/>
            <a:ext cx="4069080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dirty="0">
                <a:solidFill>
                  <a:srgbClr val="1A5276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🔧 Resources: Free venues, council-funded coaches, promotional materials</a:t>
            </a:r>
            <a:endParaRPr lang="en-US" sz="950" dirty="0"/>
          </a:p>
        </p:txBody>
      </p:sp>
      <p:sp>
        <p:nvSpPr>
          <p:cNvPr id="10" name="Shape 8"/>
          <p:cNvSpPr/>
          <p:nvPr/>
        </p:nvSpPr>
        <p:spPr>
          <a:xfrm>
            <a:off x="4709160" y="1051560"/>
            <a:ext cx="4251960" cy="1572768"/>
          </a:xfrm>
          <a:prstGeom prst="rect">
            <a:avLst/>
          </a:prstGeom>
          <a:solidFill>
            <a:srgbClr val="EBF5FB"/>
          </a:solidFill>
        </p:spPr>
      </p:sp>
      <p:sp>
        <p:nvSpPr>
          <p:cNvPr id="11" name="Shape 9"/>
          <p:cNvSpPr/>
          <p:nvPr/>
        </p:nvSpPr>
        <p:spPr>
          <a:xfrm>
            <a:off x="4709160" y="1051560"/>
            <a:ext cx="4251960" cy="384048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12" name="Text 10"/>
          <p:cNvSpPr txBox="1"/>
          <p:nvPr/>
        </p:nvSpPr>
        <p:spPr>
          <a:xfrm>
            <a:off x="4800600" y="1088136"/>
            <a:ext cx="4069080" cy="3108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💙  NHS London  Primary Care Networks</a:t>
            </a:r>
            <a:endParaRPr lang="en-US" sz="1100" dirty="0"/>
          </a:p>
        </p:txBody>
      </p:sp>
      <p:sp>
        <p:nvSpPr>
          <p:cNvPr id="13" name="Text 11"/>
          <p:cNvSpPr txBox="1"/>
          <p:nvPr/>
        </p:nvSpPr>
        <p:spPr>
          <a:xfrm>
            <a:off x="4800600" y="1490472"/>
            <a:ext cx="4069080" cy="7772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Aim: Social prescribing — GP referral of inactive teenagers to the campaign. Health screening data and clinical oversight for at-risk participants.</a:t>
            </a:r>
            <a:endParaRPr lang="en-US" sz="1000" dirty="0"/>
          </a:p>
        </p:txBody>
      </p:sp>
      <p:sp>
        <p:nvSpPr>
          <p:cNvPr id="14" name="Text 12"/>
          <p:cNvSpPr txBox="1"/>
          <p:nvPr/>
        </p:nvSpPr>
        <p:spPr>
          <a:xfrm>
            <a:off x="4800600" y="2258568"/>
            <a:ext cx="4069080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dirty="0">
                <a:solidFill>
                  <a:srgbClr val="1E8449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🔧 Resources: Referral pathways, NHS branding, health data, clinical support</a:t>
            </a:r>
            <a:endParaRPr lang="en-US" sz="950" dirty="0"/>
          </a:p>
        </p:txBody>
      </p:sp>
      <p:sp>
        <p:nvSpPr>
          <p:cNvPr id="15" name="Shape 13"/>
          <p:cNvSpPr/>
          <p:nvPr/>
        </p:nvSpPr>
        <p:spPr>
          <a:xfrm>
            <a:off x="228600" y="2834640"/>
            <a:ext cx="4251960" cy="1572768"/>
          </a:xfrm>
          <a:prstGeom prst="rect">
            <a:avLst/>
          </a:prstGeom>
          <a:solidFill>
            <a:srgbClr val="EBF5FB"/>
          </a:solidFill>
        </p:spPr>
      </p:sp>
      <p:sp>
        <p:nvSpPr>
          <p:cNvPr id="16" name="Shape 14"/>
          <p:cNvSpPr/>
          <p:nvPr/>
        </p:nvSpPr>
        <p:spPr>
          <a:xfrm>
            <a:off x="228600" y="2834640"/>
            <a:ext cx="4251960" cy="384048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17" name="Text 15"/>
          <p:cNvSpPr txBox="1"/>
          <p:nvPr/>
        </p:nvSpPr>
        <p:spPr>
          <a:xfrm>
            <a:off x="320040" y="2871216"/>
            <a:ext cx="4069080" cy="3108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🏫  Local Secondary Schools  (Physical Education Departments)</a:t>
            </a:r>
            <a:endParaRPr lang="en-US" sz="1100" dirty="0"/>
          </a:p>
        </p:txBody>
      </p:sp>
      <p:sp>
        <p:nvSpPr>
          <p:cNvPr id="18" name="Text 16"/>
          <p:cNvSpPr txBox="1"/>
          <p:nvPr/>
        </p:nvSpPr>
        <p:spPr>
          <a:xfrm>
            <a:off x="320040" y="3273552"/>
            <a:ext cx="4069080" cy="7772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Aim: Embedding sessions within after-school programming. Teacher involvement, safeguarding and access to school sports facilities.</a:t>
            </a:r>
            <a:endParaRPr lang="en-US" sz="1000" dirty="0"/>
          </a:p>
        </p:txBody>
      </p:sp>
      <p:sp>
        <p:nvSpPr>
          <p:cNvPr id="19" name="Text 17"/>
          <p:cNvSpPr txBox="1"/>
          <p:nvPr/>
        </p:nvSpPr>
        <p:spPr>
          <a:xfrm>
            <a:off x="320040" y="4041648"/>
            <a:ext cx="4069080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dirty="0">
                <a:solidFill>
                  <a:srgbClr val="C0392B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🔧 Resources: Sports halls, PE staff, student registers, parent communications</a:t>
            </a:r>
            <a:endParaRPr lang="en-US" sz="950" dirty="0"/>
          </a:p>
        </p:txBody>
      </p:sp>
      <p:sp>
        <p:nvSpPr>
          <p:cNvPr id="20" name="Shape 18"/>
          <p:cNvSpPr/>
          <p:nvPr/>
        </p:nvSpPr>
        <p:spPr>
          <a:xfrm>
            <a:off x="4709160" y="2834640"/>
            <a:ext cx="4251960" cy="1572768"/>
          </a:xfrm>
          <a:prstGeom prst="rect">
            <a:avLst/>
          </a:prstGeom>
          <a:solidFill>
            <a:srgbClr val="EBF5FB"/>
          </a:solidFill>
        </p:spPr>
      </p:sp>
      <p:sp>
        <p:nvSpPr>
          <p:cNvPr id="21" name="Shape 19"/>
          <p:cNvSpPr/>
          <p:nvPr/>
        </p:nvSpPr>
        <p:spPr>
          <a:xfrm>
            <a:off x="4709160" y="2834640"/>
            <a:ext cx="4251960" cy="384048"/>
          </a:xfrm>
          <a:prstGeom prst="rect">
            <a:avLst/>
          </a:prstGeom>
          <a:solidFill>
            <a:srgbClr val="17A589"/>
          </a:solidFill>
        </p:spPr>
      </p:sp>
      <p:sp>
        <p:nvSpPr>
          <p:cNvPr id="22" name="Text 20"/>
          <p:cNvSpPr txBox="1"/>
          <p:nvPr/>
        </p:nvSpPr>
        <p:spPr>
          <a:xfrm>
            <a:off x="4800600" y="2871216"/>
            <a:ext cx="4069080" cy="3108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🏘️  Local Youth Clubs &amp;  Community Centres</a:t>
            </a:r>
            <a:endParaRPr lang="en-US" sz="1100" dirty="0"/>
          </a:p>
        </p:txBody>
      </p:sp>
      <p:sp>
        <p:nvSpPr>
          <p:cNvPr id="23" name="Text 21"/>
          <p:cNvSpPr txBox="1"/>
          <p:nvPr/>
        </p:nvSpPr>
        <p:spPr>
          <a:xfrm>
            <a:off x="4800600" y="3273552"/>
            <a:ext cx="4069080" cy="7772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Aim: Reaching teenagers outside school — especially girls, ethnic minority young people and those from the most deprived communities.</a:t>
            </a:r>
            <a:endParaRPr lang="en-US" sz="1000" dirty="0"/>
          </a:p>
        </p:txBody>
      </p:sp>
      <p:sp>
        <p:nvSpPr>
          <p:cNvPr id="24" name="Text 22"/>
          <p:cNvSpPr txBox="1"/>
          <p:nvPr/>
        </p:nvSpPr>
        <p:spPr>
          <a:xfrm>
            <a:off x="4800600" y="4041648"/>
            <a:ext cx="4069080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dirty="0">
                <a:solidFill>
                  <a:srgbClr val="17A589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🔧 Resources: Youth workers, community spaces, peer mentors, translation support</a:t>
            </a:r>
            <a:endParaRPr lang="en-US" sz="950" dirty="0"/>
          </a:p>
        </p:txBody>
      </p:sp>
      <p:sp>
        <p:nvSpPr>
          <p:cNvPr id="25" name="Text 23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Dodd-Reynolds et al. (2024); Love et al. (2019); Sport England (2025)</a:t>
            </a:r>
            <a:endParaRPr lang="en-US" sz="7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National Partner Organisations</a:t>
            </a:r>
            <a:endParaRPr lang="en-US" sz="2100" dirty="0"/>
          </a:p>
        </p:txBody>
      </p:sp>
      <p:sp>
        <p:nvSpPr>
          <p:cNvPr id="4" name="Text 2"/>
          <p:cNvSpPr txBox="1"/>
          <p:nvPr/>
        </p:nvSpPr>
        <p:spPr>
          <a:xfrm>
            <a:off x="228600" y="713232"/>
            <a:ext cx="868680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National organisations whose campaigns and missions align with MOVE MORE, LIVE MORE: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182880" y="1051560"/>
            <a:ext cx="2852928" cy="1719072"/>
          </a:xfrm>
          <a:prstGeom prst="rect">
            <a:avLst/>
          </a:prstGeom>
          <a:solidFill>
            <a:srgbClr val="1E8449">
              <a:alpha val="12000"/>
            </a:srgbClr>
          </a:solidFill>
        </p:spPr>
      </p:sp>
      <p:sp>
        <p:nvSpPr>
          <p:cNvPr id="6" name="Shape 4"/>
          <p:cNvSpPr/>
          <p:nvPr/>
        </p:nvSpPr>
        <p:spPr>
          <a:xfrm>
            <a:off x="182880" y="1051560"/>
            <a:ext cx="2852928" cy="384048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7" name="Text 5"/>
          <p:cNvSpPr txBox="1"/>
          <p:nvPr/>
        </p:nvSpPr>
        <p:spPr>
          <a:xfrm>
            <a:off x="274320" y="1088136"/>
            <a:ext cx="2670048" cy="3108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🏟️  Sport England</a:t>
            </a:r>
            <a:endParaRPr lang="en-US" sz="1100" dirty="0"/>
          </a:p>
        </p:txBody>
      </p:sp>
      <p:sp>
        <p:nvSpPr>
          <p:cNvPr id="8" name="Text 6"/>
          <p:cNvSpPr txBox="1"/>
          <p:nvPr/>
        </p:nvSpPr>
        <p:spPr>
          <a:xfrm>
            <a:off x="274320" y="1481328"/>
            <a:ext cx="2670048" cy="2194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i="1" dirty="0">
                <a:solidFill>
                  <a:srgbClr val="1E8449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Campaign: Active Lives</a:t>
            </a:r>
            <a:endParaRPr lang="en-US" sz="950" dirty="0"/>
          </a:p>
        </p:txBody>
      </p:sp>
      <p:sp>
        <p:nvSpPr>
          <p:cNvPr id="9" name="Text 7"/>
          <p:cNvSpPr txBox="1"/>
          <p:nvPr/>
        </p:nvSpPr>
        <p:spPr>
          <a:xfrm>
            <a:off x="274320" y="1709928"/>
            <a:ext cx="2670048" cy="9601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Makes physical activity a normal part of daily life. Funds community sport and tracks data via the Active Lives CYP Survey 2024–25.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3172968" y="1051560"/>
            <a:ext cx="2852928" cy="1719072"/>
          </a:xfrm>
          <a:prstGeom prst="rect">
            <a:avLst/>
          </a:prstGeom>
          <a:solidFill>
            <a:srgbClr val="C0392B">
              <a:alpha val="12000"/>
            </a:srgbClr>
          </a:solidFill>
        </p:spPr>
      </p:sp>
      <p:sp>
        <p:nvSpPr>
          <p:cNvPr id="11" name="Shape 9"/>
          <p:cNvSpPr/>
          <p:nvPr/>
        </p:nvSpPr>
        <p:spPr>
          <a:xfrm>
            <a:off x="3172968" y="1051560"/>
            <a:ext cx="2852928" cy="384048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12" name="Text 10"/>
          <p:cNvSpPr txBox="1"/>
          <p:nvPr/>
        </p:nvSpPr>
        <p:spPr>
          <a:xfrm>
            <a:off x="3264408" y="1088136"/>
            <a:ext cx="2670048" cy="3108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🏥  Public Health England</a:t>
            </a:r>
            <a:endParaRPr lang="en-US" sz="11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(UKHSA)</a:t>
            </a:r>
            <a:endParaRPr lang="en-US" sz="1100" dirty="0"/>
          </a:p>
        </p:txBody>
      </p:sp>
      <p:sp>
        <p:nvSpPr>
          <p:cNvPr id="13" name="Text 11"/>
          <p:cNvSpPr txBox="1"/>
          <p:nvPr/>
        </p:nvSpPr>
        <p:spPr>
          <a:xfrm>
            <a:off x="3264408" y="1481328"/>
            <a:ext cx="2670048" cy="2194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i="1" dirty="0">
                <a:solidFill>
                  <a:srgbClr val="C0392B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Campaign: Change4Life</a:t>
            </a:r>
            <a:endParaRPr lang="en-US" sz="950" dirty="0"/>
          </a:p>
        </p:txBody>
      </p:sp>
      <p:sp>
        <p:nvSpPr>
          <p:cNvPr id="14" name="Text 12"/>
          <p:cNvSpPr txBox="1"/>
          <p:nvPr/>
        </p:nvSpPr>
        <p:spPr>
          <a:xfrm>
            <a:off x="3264408" y="1709928"/>
            <a:ext cx="2670048" cy="9601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Promotes healthy behaviours in children and young people. Provides activity packs, digital resources and evidence-based campaign materials (PHE, 2015).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6163056" y="1051560"/>
            <a:ext cx="2852928" cy="1719072"/>
          </a:xfrm>
          <a:prstGeom prst="rect">
            <a:avLst/>
          </a:prstGeom>
          <a:solidFill>
            <a:srgbClr val="7D3C98">
              <a:alpha val="12000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6163056" y="1051560"/>
            <a:ext cx="2852928" cy="384048"/>
          </a:xfrm>
          <a:prstGeom prst="rect">
            <a:avLst/>
          </a:prstGeom>
          <a:solidFill>
            <a:srgbClr val="7D3C98"/>
          </a:solidFill>
        </p:spPr>
      </p:sp>
      <p:sp>
        <p:nvSpPr>
          <p:cNvPr id="17" name="Text 15"/>
          <p:cNvSpPr txBox="1"/>
          <p:nvPr/>
        </p:nvSpPr>
        <p:spPr>
          <a:xfrm>
            <a:off x="6254496" y="1088136"/>
            <a:ext cx="2670048" cy="3108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💜  Sport England —</a:t>
            </a:r>
            <a:endParaRPr lang="en-US" sz="11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This Girl Can</a:t>
            </a:r>
            <a:endParaRPr lang="en-US" sz="1100" dirty="0"/>
          </a:p>
        </p:txBody>
      </p:sp>
      <p:sp>
        <p:nvSpPr>
          <p:cNvPr id="18" name="Text 16"/>
          <p:cNvSpPr txBox="1"/>
          <p:nvPr/>
        </p:nvSpPr>
        <p:spPr>
          <a:xfrm>
            <a:off x="6254496" y="1481328"/>
            <a:ext cx="2670048" cy="2194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i="1" dirty="0">
                <a:solidFill>
                  <a:srgbClr val="7D3C9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Campaign: This Girl Can</a:t>
            </a:r>
            <a:endParaRPr lang="en-US" sz="950" dirty="0"/>
          </a:p>
        </p:txBody>
      </p:sp>
      <p:sp>
        <p:nvSpPr>
          <p:cNvPr id="19" name="Text 17"/>
          <p:cNvSpPr txBox="1"/>
          <p:nvPr/>
        </p:nvSpPr>
        <p:spPr>
          <a:xfrm>
            <a:off x="6254496" y="1709928"/>
            <a:ext cx="2670048" cy="9601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Targets women and girls to close the gender activity gap. Recall rose 11.2% to 31.9% in Australian trial; reduced fear of judgement (Bauman et al., 2023).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182880" y="2971800"/>
            <a:ext cx="2852928" cy="1719072"/>
          </a:xfrm>
          <a:prstGeom prst="rect">
            <a:avLst/>
          </a:prstGeom>
          <a:solidFill>
            <a:srgbClr val="1A5276">
              <a:alpha val="12000"/>
            </a:srgbClr>
          </a:solidFill>
        </p:spPr>
      </p:sp>
      <p:sp>
        <p:nvSpPr>
          <p:cNvPr id="21" name="Shape 19"/>
          <p:cNvSpPr/>
          <p:nvPr/>
        </p:nvSpPr>
        <p:spPr>
          <a:xfrm>
            <a:off x="182880" y="2971800"/>
            <a:ext cx="2852928" cy="384048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22" name="Text 20"/>
          <p:cNvSpPr txBox="1"/>
          <p:nvPr/>
        </p:nvSpPr>
        <p:spPr>
          <a:xfrm>
            <a:off x="274320" y="3008376"/>
            <a:ext cx="2670048" cy="3108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🌍  World Health Organization</a:t>
            </a:r>
            <a:endParaRPr lang="en-US" sz="11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(WHO)</a:t>
            </a:r>
            <a:endParaRPr lang="en-US" sz="1100" dirty="0"/>
          </a:p>
        </p:txBody>
      </p:sp>
      <p:sp>
        <p:nvSpPr>
          <p:cNvPr id="23" name="Text 21"/>
          <p:cNvSpPr txBox="1"/>
          <p:nvPr/>
        </p:nvSpPr>
        <p:spPr>
          <a:xfrm>
            <a:off x="274320" y="3401568"/>
            <a:ext cx="2670048" cy="2194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i="1" dirty="0">
                <a:solidFill>
                  <a:srgbClr val="1A5276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Campaign: GAPPA 2018–2030</a:t>
            </a:r>
            <a:endParaRPr lang="en-US" sz="950" dirty="0"/>
          </a:p>
        </p:txBody>
      </p:sp>
      <p:sp>
        <p:nvSpPr>
          <p:cNvPr id="24" name="Text 22"/>
          <p:cNvSpPr txBox="1"/>
          <p:nvPr/>
        </p:nvSpPr>
        <p:spPr>
          <a:xfrm>
            <a:off x="274320" y="3630168"/>
            <a:ext cx="2670048" cy="9601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Global Action Plan on Physical Activity — targets 15% reduction in physical inactivity by 2030. Provides international guidelines (Bull et al., 2020).</a:t>
            </a:r>
            <a:endParaRPr lang="en-US" sz="1000" dirty="0"/>
          </a:p>
        </p:txBody>
      </p:sp>
      <p:sp>
        <p:nvSpPr>
          <p:cNvPr id="25" name="Shape 23"/>
          <p:cNvSpPr/>
          <p:nvPr/>
        </p:nvSpPr>
        <p:spPr>
          <a:xfrm>
            <a:off x="3172968" y="2971800"/>
            <a:ext cx="2852928" cy="1719072"/>
          </a:xfrm>
          <a:prstGeom prst="rect">
            <a:avLst/>
          </a:prstGeom>
          <a:solidFill>
            <a:srgbClr val="1A5276">
              <a:alpha val="12000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3172968" y="2971800"/>
            <a:ext cx="2852928" cy="384048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27" name="Text 25"/>
          <p:cNvSpPr txBox="1"/>
          <p:nvPr/>
        </p:nvSpPr>
        <p:spPr>
          <a:xfrm>
            <a:off x="3264408" y="3008376"/>
            <a:ext cx="2670048" cy="3108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💙  NHS England</a:t>
            </a:r>
            <a:endParaRPr lang="en-US" sz="1100" dirty="0"/>
          </a:p>
        </p:txBody>
      </p:sp>
      <p:sp>
        <p:nvSpPr>
          <p:cNvPr id="28" name="Text 26"/>
          <p:cNvSpPr txBox="1"/>
          <p:nvPr/>
        </p:nvSpPr>
        <p:spPr>
          <a:xfrm>
            <a:off x="3264408" y="3401568"/>
            <a:ext cx="2670048" cy="2194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i="1" dirty="0">
                <a:solidFill>
                  <a:srgbClr val="1A5276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Campaign: Better Health / Social Prescribing</a:t>
            </a:r>
            <a:endParaRPr lang="en-US" sz="950" dirty="0"/>
          </a:p>
        </p:txBody>
      </p:sp>
      <p:sp>
        <p:nvSpPr>
          <p:cNvPr id="29" name="Text 27"/>
          <p:cNvSpPr txBox="1"/>
          <p:nvPr/>
        </p:nvSpPr>
        <p:spPr>
          <a:xfrm>
            <a:off x="3264408" y="3630168"/>
            <a:ext cx="2670048" cy="9601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Physical activity guidelines, social prescribing networks and the Better Health platform providing digital resources for young people and GPs.</a:t>
            </a:r>
            <a:endParaRPr lang="en-US" sz="1000" dirty="0"/>
          </a:p>
        </p:txBody>
      </p:sp>
      <p:sp>
        <p:nvSpPr>
          <p:cNvPr id="30" name="Shape 28"/>
          <p:cNvSpPr/>
          <p:nvPr/>
        </p:nvSpPr>
        <p:spPr>
          <a:xfrm>
            <a:off x="6163056" y="2971800"/>
            <a:ext cx="2852928" cy="1719072"/>
          </a:xfrm>
          <a:prstGeom prst="rect">
            <a:avLst/>
          </a:prstGeom>
          <a:solidFill>
            <a:srgbClr val="E67E22">
              <a:alpha val="12000"/>
            </a:srgbClr>
          </a:solidFill>
        </p:spPr>
      </p:sp>
      <p:sp>
        <p:nvSpPr>
          <p:cNvPr id="31" name="Shape 29"/>
          <p:cNvSpPr/>
          <p:nvPr/>
        </p:nvSpPr>
        <p:spPr>
          <a:xfrm>
            <a:off x="6163056" y="2971800"/>
            <a:ext cx="2852928" cy="384048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32" name="Text 30"/>
          <p:cNvSpPr txBox="1"/>
          <p:nvPr/>
        </p:nvSpPr>
        <p:spPr>
          <a:xfrm>
            <a:off x="6254496" y="3008376"/>
            <a:ext cx="2670048" cy="3108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🎽  Youth Sport Trust</a:t>
            </a:r>
            <a:endParaRPr lang="en-US" sz="1100" dirty="0"/>
          </a:p>
        </p:txBody>
      </p:sp>
      <p:sp>
        <p:nvSpPr>
          <p:cNvPr id="33" name="Text 31"/>
          <p:cNvSpPr txBox="1"/>
          <p:nvPr/>
        </p:nvSpPr>
        <p:spPr>
          <a:xfrm>
            <a:off x="6254496" y="3401568"/>
            <a:ext cx="2670048" cy="2194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i="1" dirty="0">
                <a:solidFill>
                  <a:srgbClr val="E67E22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Campaign: School Games</a:t>
            </a:r>
            <a:endParaRPr lang="en-US" sz="950" dirty="0"/>
          </a:p>
        </p:txBody>
      </p:sp>
      <p:sp>
        <p:nvSpPr>
          <p:cNvPr id="34" name="Text 32"/>
          <p:cNvSpPr txBox="1"/>
          <p:nvPr/>
        </p:nvSpPr>
        <p:spPr>
          <a:xfrm>
            <a:off x="6254496" y="3630168"/>
            <a:ext cx="2670048" cy="9601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Supports young people aged 3–25 to access sport in and beyond school. School Games framework provides model for our structured session delivery.</a:t>
            </a:r>
            <a:endParaRPr lang="en-US" sz="1000" dirty="0"/>
          </a:p>
        </p:txBody>
      </p:sp>
      <p:sp>
        <p:nvSpPr>
          <p:cNvPr id="35" name="Text 33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Sport England (2025); Public Health England (2015); Bauman et al. (2023); Bull et al. (2020)</a:t>
            </a:r>
            <a:endParaRPr lang="en-US" sz="7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Campaign Resources We Can Replicate</a:t>
            </a:r>
            <a:endParaRPr lang="en-US" sz="2100" dirty="0"/>
          </a:p>
        </p:txBody>
      </p:sp>
      <p:sp>
        <p:nvSpPr>
          <p:cNvPr id="4" name="Text 2"/>
          <p:cNvSpPr txBox="1"/>
          <p:nvPr/>
        </p:nvSpPr>
        <p:spPr>
          <a:xfrm>
            <a:off x="228600" y="713232"/>
            <a:ext cx="868680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Resources identified from existing national campaigns that MOVE MORE, LIVE MORE will adopt and adapt: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228600" y="1051560"/>
            <a:ext cx="4251960" cy="1737360"/>
          </a:xfrm>
          <a:prstGeom prst="rect">
            <a:avLst/>
          </a:prstGeom>
          <a:solidFill>
            <a:srgbClr val="C0392B">
              <a:alpha val="12000"/>
            </a:srgbClr>
          </a:solidFill>
        </p:spPr>
      </p:sp>
      <p:sp>
        <p:nvSpPr>
          <p:cNvPr id="6" name="Shape 4"/>
          <p:cNvSpPr/>
          <p:nvPr/>
        </p:nvSpPr>
        <p:spPr>
          <a:xfrm>
            <a:off x="228600" y="1051560"/>
            <a:ext cx="4251960" cy="347472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7" name="Text 5"/>
          <p:cNvSpPr txBox="1"/>
          <p:nvPr/>
        </p:nvSpPr>
        <p:spPr>
          <a:xfrm>
            <a:off x="320040" y="1088136"/>
            <a:ext cx="406908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Change4Life (PHE, 2015)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320040" y="1551152"/>
            <a:ext cx="146304" cy="146304"/>
          </a:xfrm>
          <a:prstGeom prst="ellipse">
            <a:avLst/>
          </a:prstGeom>
          <a:solidFill>
            <a:srgbClr val="C0392B"/>
          </a:solidFill>
        </p:spPr>
      </p:sp>
      <p:sp>
        <p:nvSpPr>
          <p:cNvPr id="9" name="Text 7"/>
          <p:cNvSpPr txBox="1"/>
          <p:nvPr/>
        </p:nvSpPr>
        <p:spPr>
          <a:xfrm>
            <a:off x="502920" y="1472184"/>
            <a:ext cx="3904488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10 Minute Shake Up activity packs — adaptable for 13–18 age group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320040" y="1889480"/>
            <a:ext cx="146304" cy="146304"/>
          </a:xfrm>
          <a:prstGeom prst="ellipse">
            <a:avLst/>
          </a:prstGeom>
          <a:solidFill>
            <a:srgbClr val="C0392B"/>
          </a:solidFill>
        </p:spPr>
      </p:sp>
      <p:sp>
        <p:nvSpPr>
          <p:cNvPr id="11" name="Text 9"/>
          <p:cNvSpPr txBox="1"/>
          <p:nvPr/>
        </p:nvSpPr>
        <p:spPr>
          <a:xfrm>
            <a:off x="502920" y="1810512"/>
            <a:ext cx="3904488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Digital tracking tools and challenge cards for session engagement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320040" y="2227808"/>
            <a:ext cx="146304" cy="146304"/>
          </a:xfrm>
          <a:prstGeom prst="ellipse">
            <a:avLst/>
          </a:prstGeom>
          <a:solidFill>
            <a:srgbClr val="C0392B"/>
          </a:solidFill>
        </p:spPr>
      </p:sp>
      <p:sp>
        <p:nvSpPr>
          <p:cNvPr id="13" name="Text 11"/>
          <p:cNvSpPr txBox="1"/>
          <p:nvPr/>
        </p:nvSpPr>
        <p:spPr>
          <a:xfrm>
            <a:off x="502920" y="2148840"/>
            <a:ext cx="3904488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Parent information leaflets and communication templates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320040" y="2566136"/>
            <a:ext cx="146304" cy="146304"/>
          </a:xfrm>
          <a:prstGeom prst="ellipse">
            <a:avLst/>
          </a:prstGeom>
          <a:solidFill>
            <a:srgbClr val="C0392B"/>
          </a:solidFill>
        </p:spPr>
      </p:sp>
      <p:sp>
        <p:nvSpPr>
          <p:cNvPr id="15" name="Text 13"/>
          <p:cNvSpPr txBox="1"/>
          <p:nvPr/>
        </p:nvSpPr>
        <p:spPr>
          <a:xfrm>
            <a:off x="502920" y="2487168"/>
            <a:ext cx="3904488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Evidence-based activity ideas with measurable outcomes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4709160" y="1051560"/>
            <a:ext cx="4251960" cy="1737360"/>
          </a:xfrm>
          <a:prstGeom prst="rect">
            <a:avLst/>
          </a:prstGeom>
          <a:solidFill>
            <a:srgbClr val="7D3C98">
              <a:alpha val="12000"/>
            </a:srgbClr>
          </a:solidFill>
        </p:spPr>
      </p:sp>
      <p:sp>
        <p:nvSpPr>
          <p:cNvPr id="17" name="Shape 15"/>
          <p:cNvSpPr/>
          <p:nvPr/>
        </p:nvSpPr>
        <p:spPr>
          <a:xfrm>
            <a:off x="4709160" y="1051560"/>
            <a:ext cx="4251960" cy="347472"/>
          </a:xfrm>
          <a:prstGeom prst="rect">
            <a:avLst/>
          </a:prstGeom>
          <a:solidFill>
            <a:srgbClr val="7D3C98"/>
          </a:solidFill>
        </p:spPr>
      </p:sp>
      <p:sp>
        <p:nvSpPr>
          <p:cNvPr id="18" name="Text 16"/>
          <p:cNvSpPr txBox="1"/>
          <p:nvPr/>
        </p:nvSpPr>
        <p:spPr>
          <a:xfrm>
            <a:off x="4800600" y="1088136"/>
            <a:ext cx="406908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This Girl Can (Sport England)</a:t>
            </a:r>
            <a:endParaRPr lang="en-US" sz="1050" dirty="0"/>
          </a:p>
        </p:txBody>
      </p:sp>
      <p:sp>
        <p:nvSpPr>
          <p:cNvPr id="19" name="Shape 17"/>
          <p:cNvSpPr/>
          <p:nvPr/>
        </p:nvSpPr>
        <p:spPr>
          <a:xfrm>
            <a:off x="4800600" y="1581428"/>
            <a:ext cx="146304" cy="146304"/>
          </a:xfrm>
          <a:prstGeom prst="ellipse">
            <a:avLst/>
          </a:prstGeom>
          <a:solidFill>
            <a:srgbClr val="7D3C98"/>
          </a:solidFill>
        </p:spPr>
      </p:sp>
      <p:sp>
        <p:nvSpPr>
          <p:cNvPr id="20" name="Text 18"/>
          <p:cNvSpPr txBox="1"/>
          <p:nvPr/>
        </p:nvSpPr>
        <p:spPr>
          <a:xfrm>
            <a:off x="4983480" y="1472184"/>
            <a:ext cx="3904488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Anti-judgment messaging framework — reducing fear of being watched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4800600" y="1907648"/>
            <a:ext cx="146304" cy="146304"/>
          </a:xfrm>
          <a:prstGeom prst="ellipse">
            <a:avLst/>
          </a:prstGeom>
          <a:solidFill>
            <a:srgbClr val="7D3C98"/>
          </a:solidFill>
        </p:spPr>
      </p:sp>
      <p:sp>
        <p:nvSpPr>
          <p:cNvPr id="22" name="Text 20"/>
          <p:cNvSpPr txBox="1"/>
          <p:nvPr/>
        </p:nvSpPr>
        <p:spPr>
          <a:xfrm>
            <a:off x="4983480" y="1810512"/>
            <a:ext cx="3904488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Social media templates (Instagram Reels, TikTok stories)</a:t>
            </a:r>
            <a:endParaRPr lang="en-US" sz="1000" dirty="0"/>
          </a:p>
        </p:txBody>
      </p:sp>
      <p:sp>
        <p:nvSpPr>
          <p:cNvPr id="23" name="Shape 21"/>
          <p:cNvSpPr/>
          <p:nvPr/>
        </p:nvSpPr>
        <p:spPr>
          <a:xfrm>
            <a:off x="4800600" y="2233862"/>
            <a:ext cx="146304" cy="146304"/>
          </a:xfrm>
          <a:prstGeom prst="ellipse">
            <a:avLst/>
          </a:prstGeom>
          <a:solidFill>
            <a:srgbClr val="7D3C98"/>
          </a:solidFill>
        </p:spPr>
      </p:sp>
      <p:sp>
        <p:nvSpPr>
          <p:cNvPr id="24" name="Text 22"/>
          <p:cNvSpPr txBox="1"/>
          <p:nvPr/>
        </p:nvSpPr>
        <p:spPr>
          <a:xfrm>
            <a:off x="4983480" y="2148840"/>
            <a:ext cx="3904488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Community storytelling model — real teenagers as peer ambassadors</a:t>
            </a:r>
            <a:endParaRPr lang="en-US" sz="1000" dirty="0"/>
          </a:p>
        </p:txBody>
      </p:sp>
      <p:sp>
        <p:nvSpPr>
          <p:cNvPr id="25" name="Shape 23"/>
          <p:cNvSpPr/>
          <p:nvPr/>
        </p:nvSpPr>
        <p:spPr>
          <a:xfrm>
            <a:off x="4800600" y="2523744"/>
            <a:ext cx="146304" cy="146304"/>
          </a:xfrm>
          <a:prstGeom prst="ellipse">
            <a:avLst/>
          </a:prstGeom>
          <a:solidFill>
            <a:srgbClr val="7D3C98"/>
          </a:solidFill>
        </p:spPr>
      </p:sp>
      <p:sp>
        <p:nvSpPr>
          <p:cNvPr id="26" name="Text 24"/>
          <p:cNvSpPr txBox="1"/>
          <p:nvPr/>
        </p:nvSpPr>
        <p:spPr>
          <a:xfrm>
            <a:off x="4983480" y="2487168"/>
            <a:ext cx="3904488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Pre/post recall and activity survey evaluation methodology (Bauman et al., 2023)</a:t>
            </a:r>
            <a:endParaRPr lang="en-US" sz="1000" dirty="0"/>
          </a:p>
        </p:txBody>
      </p:sp>
      <p:sp>
        <p:nvSpPr>
          <p:cNvPr id="27" name="Shape 25"/>
          <p:cNvSpPr/>
          <p:nvPr/>
        </p:nvSpPr>
        <p:spPr>
          <a:xfrm>
            <a:off x="228600" y="2944368"/>
            <a:ext cx="4251960" cy="1737360"/>
          </a:xfrm>
          <a:prstGeom prst="rect">
            <a:avLst/>
          </a:prstGeom>
          <a:solidFill>
            <a:srgbClr val="1E8449">
              <a:alpha val="12000"/>
            </a:srgbClr>
          </a:solidFill>
        </p:spPr>
      </p:sp>
      <p:sp>
        <p:nvSpPr>
          <p:cNvPr id="28" name="Shape 26"/>
          <p:cNvSpPr/>
          <p:nvPr/>
        </p:nvSpPr>
        <p:spPr>
          <a:xfrm>
            <a:off x="228600" y="2944368"/>
            <a:ext cx="4251960" cy="347472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29" name="Text 27"/>
          <p:cNvSpPr txBox="1"/>
          <p:nvPr/>
        </p:nvSpPr>
        <p:spPr>
          <a:xfrm>
            <a:off x="320040" y="2980944"/>
            <a:ext cx="406908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Active Lives CYP Survey (Sport England, 2025)</a:t>
            </a:r>
            <a:endParaRPr lang="en-US" sz="1050" dirty="0"/>
          </a:p>
        </p:txBody>
      </p:sp>
      <p:sp>
        <p:nvSpPr>
          <p:cNvPr id="30" name="Shape 28"/>
          <p:cNvSpPr/>
          <p:nvPr/>
        </p:nvSpPr>
        <p:spPr>
          <a:xfrm>
            <a:off x="320040" y="3443959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31" name="Text 29"/>
          <p:cNvSpPr txBox="1"/>
          <p:nvPr/>
        </p:nvSpPr>
        <p:spPr>
          <a:xfrm>
            <a:off x="502920" y="3364992"/>
            <a:ext cx="3904488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Baseline measurement framework for physical activity levels</a:t>
            </a:r>
            <a:endParaRPr lang="en-US" sz="1000" dirty="0"/>
          </a:p>
        </p:txBody>
      </p:sp>
      <p:sp>
        <p:nvSpPr>
          <p:cNvPr id="32" name="Shape 30"/>
          <p:cNvSpPr/>
          <p:nvPr/>
        </p:nvSpPr>
        <p:spPr>
          <a:xfrm>
            <a:off x="320040" y="3782287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33" name="Text 31"/>
          <p:cNvSpPr txBox="1"/>
          <p:nvPr/>
        </p:nvSpPr>
        <p:spPr>
          <a:xfrm>
            <a:off x="502920" y="3703320"/>
            <a:ext cx="3904488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Demographic monitoring tools: gender, ethnicity, deprivation quintile</a:t>
            </a:r>
            <a:endParaRPr lang="en-US" sz="1000" dirty="0"/>
          </a:p>
        </p:txBody>
      </p:sp>
      <p:sp>
        <p:nvSpPr>
          <p:cNvPr id="34" name="Shape 32"/>
          <p:cNvSpPr/>
          <p:nvPr/>
        </p:nvSpPr>
        <p:spPr>
          <a:xfrm>
            <a:off x="320040" y="4120615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35" name="Text 33"/>
          <p:cNvSpPr txBox="1"/>
          <p:nvPr/>
        </p:nvSpPr>
        <p:spPr>
          <a:xfrm>
            <a:off x="502920" y="4041648"/>
            <a:ext cx="3904488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Standardised reporting templates for local council submission</a:t>
            </a:r>
            <a:endParaRPr lang="en-US" sz="1000" dirty="0"/>
          </a:p>
        </p:txBody>
      </p:sp>
      <p:sp>
        <p:nvSpPr>
          <p:cNvPr id="36" name="Shape 34"/>
          <p:cNvSpPr/>
          <p:nvPr/>
        </p:nvSpPr>
        <p:spPr>
          <a:xfrm>
            <a:off x="320040" y="4458943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37" name="Text 35"/>
          <p:cNvSpPr txBox="1"/>
          <p:nvPr/>
        </p:nvSpPr>
        <p:spPr>
          <a:xfrm>
            <a:off x="502920" y="4379976"/>
            <a:ext cx="3904488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Annual benchmark data for before-and-after statistical comparisons</a:t>
            </a:r>
            <a:endParaRPr lang="en-US" sz="1000" dirty="0"/>
          </a:p>
        </p:txBody>
      </p:sp>
      <p:sp>
        <p:nvSpPr>
          <p:cNvPr id="38" name="Shape 36"/>
          <p:cNvSpPr/>
          <p:nvPr/>
        </p:nvSpPr>
        <p:spPr>
          <a:xfrm>
            <a:off x="4709160" y="2944368"/>
            <a:ext cx="4251960" cy="1737360"/>
          </a:xfrm>
          <a:prstGeom prst="rect">
            <a:avLst/>
          </a:prstGeom>
          <a:solidFill>
            <a:srgbClr val="1A5276">
              <a:alpha val="12000"/>
            </a:srgbClr>
          </a:solidFill>
        </p:spPr>
      </p:sp>
      <p:sp>
        <p:nvSpPr>
          <p:cNvPr id="39" name="Shape 37"/>
          <p:cNvSpPr/>
          <p:nvPr/>
        </p:nvSpPr>
        <p:spPr>
          <a:xfrm>
            <a:off x="4709160" y="2944368"/>
            <a:ext cx="4251960" cy="347472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40" name="Text 38"/>
          <p:cNvSpPr txBox="1"/>
          <p:nvPr/>
        </p:nvSpPr>
        <p:spPr>
          <a:xfrm>
            <a:off x="4800600" y="2980944"/>
            <a:ext cx="406908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WHO GAPPA &amp; NHS Better Health</a:t>
            </a:r>
            <a:endParaRPr lang="en-US" sz="1050" dirty="0"/>
          </a:p>
        </p:txBody>
      </p:sp>
      <p:sp>
        <p:nvSpPr>
          <p:cNvPr id="41" name="Shape 39"/>
          <p:cNvSpPr/>
          <p:nvPr/>
        </p:nvSpPr>
        <p:spPr>
          <a:xfrm>
            <a:off x="4800600" y="3401568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42" name="Text 40"/>
          <p:cNvSpPr txBox="1"/>
          <p:nvPr/>
        </p:nvSpPr>
        <p:spPr>
          <a:xfrm>
            <a:off x="4983480" y="3364992"/>
            <a:ext cx="3904488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Evidence-based session design: aerobic + muscle-strengthening combination</a:t>
            </a:r>
            <a:endParaRPr lang="en-US" sz="1000" dirty="0"/>
          </a:p>
        </p:txBody>
      </p:sp>
      <p:sp>
        <p:nvSpPr>
          <p:cNvPr id="43" name="Shape 41"/>
          <p:cNvSpPr/>
          <p:nvPr/>
        </p:nvSpPr>
        <p:spPr>
          <a:xfrm>
            <a:off x="4800600" y="3794398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44" name="Text 42"/>
          <p:cNvSpPr txBox="1"/>
          <p:nvPr/>
        </p:nvSpPr>
        <p:spPr>
          <a:xfrm>
            <a:off x="4983480" y="3703320"/>
            <a:ext cx="3904488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Behaviour change communication templates for young audiences</a:t>
            </a:r>
            <a:endParaRPr lang="en-US" sz="1000" dirty="0"/>
          </a:p>
        </p:txBody>
      </p:sp>
      <p:sp>
        <p:nvSpPr>
          <p:cNvPr id="45" name="Shape 43"/>
          <p:cNvSpPr/>
          <p:nvPr/>
        </p:nvSpPr>
        <p:spPr>
          <a:xfrm>
            <a:off x="4800600" y="4132725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46" name="Text 44"/>
          <p:cNvSpPr txBox="1"/>
          <p:nvPr/>
        </p:nvSpPr>
        <p:spPr>
          <a:xfrm>
            <a:off x="4983480" y="4041648"/>
            <a:ext cx="3904488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Digital health tracking tools: wearables, apps, online diaries</a:t>
            </a:r>
            <a:endParaRPr lang="en-US" sz="1000" dirty="0"/>
          </a:p>
        </p:txBody>
      </p:sp>
      <p:sp>
        <p:nvSpPr>
          <p:cNvPr id="47" name="Shape 45"/>
          <p:cNvSpPr/>
          <p:nvPr/>
        </p:nvSpPr>
        <p:spPr>
          <a:xfrm>
            <a:off x="4800600" y="4458943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48" name="Text 46"/>
          <p:cNvSpPr txBox="1"/>
          <p:nvPr/>
        </p:nvSpPr>
        <p:spPr>
          <a:xfrm>
            <a:off x="4983480" y="4379976"/>
            <a:ext cx="3904488" cy="3200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MRC Framework evaluation design methodology (Skivington et al., 2024)</a:t>
            </a:r>
            <a:endParaRPr lang="en-US" sz="1000" dirty="0"/>
          </a:p>
        </p:txBody>
      </p:sp>
      <p:sp>
        <p:nvSpPr>
          <p:cNvPr id="49" name="Text 47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Public Health England (2015); Bauman et al. (2023); Sport England (2025); Skivington et al. (2024)</a:t>
            </a:r>
            <a:endParaRPr lang="en-US" sz="7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Implementation Plan — Three Phases of Delivery</a:t>
            </a:r>
            <a:endParaRPr lang="en-US" sz="2100" dirty="0"/>
          </a:p>
        </p:txBody>
      </p:sp>
      <p:sp>
        <p:nvSpPr>
          <p:cNvPr id="4" name="Text 2"/>
          <p:cNvSpPr txBox="1"/>
          <p:nvPr/>
        </p:nvSpPr>
        <p:spPr>
          <a:xfrm>
            <a:off x="228600" y="713232"/>
            <a:ext cx="8686800" cy="2926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MOVE MORE, LIVE MORE is delivered in three structured phases, each with clear responsibilities and evaluation milestones: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228600" y="1078992"/>
            <a:ext cx="2834640" cy="749808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6" name="Text 4"/>
          <p:cNvSpPr txBox="1"/>
          <p:nvPr/>
        </p:nvSpPr>
        <p:spPr>
          <a:xfrm>
            <a:off x="228600" y="1078992"/>
            <a:ext cx="2834640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Phase 1</a:t>
            </a:r>
            <a:endParaRPr lang="en-US" sz="1300" dirty="0"/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PRE-CAMPAIGN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228600" y="1828800"/>
            <a:ext cx="2834640" cy="347472"/>
          </a:xfrm>
          <a:prstGeom prst="rect">
            <a:avLst/>
          </a:prstGeom>
          <a:solidFill>
            <a:srgbClr val="1A5276">
              <a:alpha val="30000"/>
            </a:srgbClr>
          </a:solidFill>
        </p:spPr>
      </p:sp>
      <p:sp>
        <p:nvSpPr>
          <p:cNvPr id="8" name="Text 6"/>
          <p:cNvSpPr txBox="1"/>
          <p:nvPr/>
        </p:nvSpPr>
        <p:spPr>
          <a:xfrm>
            <a:off x="320040" y="1865376"/>
            <a:ext cx="265176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🕐 Before programme launch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228600" y="2176272"/>
            <a:ext cx="2834640" cy="2816352"/>
          </a:xfrm>
          <a:prstGeom prst="rect">
            <a:avLst/>
          </a:prstGeom>
          <a:solidFill>
            <a:srgbClr val="1A5276">
              <a:alpha val="12000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313984" y="2431459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11" name="Text 9"/>
          <p:cNvSpPr txBox="1"/>
          <p:nvPr/>
        </p:nvSpPr>
        <p:spPr>
          <a:xfrm>
            <a:off x="521208" y="2267712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Secure venues (schools, parks, leisure centres)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313984" y="2943523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13" name="Text 11"/>
          <p:cNvSpPr txBox="1"/>
          <p:nvPr/>
        </p:nvSpPr>
        <p:spPr>
          <a:xfrm>
            <a:off x="521208" y="2779776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Recruit and DBS-check coaches and facilitators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313984" y="3455587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15" name="Text 13"/>
          <p:cNvSpPr txBox="1"/>
          <p:nvPr/>
        </p:nvSpPr>
        <p:spPr>
          <a:xfrm>
            <a:off x="521208" y="3291840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Develop promotional materials (poster, social media)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313984" y="3967651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17" name="Text 15"/>
          <p:cNvSpPr txBox="1"/>
          <p:nvPr/>
        </p:nvSpPr>
        <p:spPr>
          <a:xfrm>
            <a:off x="521208" y="3803904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Sign partner organisation agreements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313984" y="4479715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19" name="Text 17"/>
          <p:cNvSpPr txBox="1"/>
          <p:nvPr/>
        </p:nvSpPr>
        <p:spPr>
          <a:xfrm>
            <a:off x="521208" y="4315968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Recruit participants via schools and youth clubs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3200400" y="1078992"/>
            <a:ext cx="2834640" cy="749808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21" name="Text 19"/>
          <p:cNvSpPr txBox="1"/>
          <p:nvPr/>
        </p:nvSpPr>
        <p:spPr>
          <a:xfrm>
            <a:off x="3200400" y="1078992"/>
            <a:ext cx="2834640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Phase 2</a:t>
            </a:r>
            <a:endParaRPr lang="en-US" sz="1300" dirty="0"/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DELIVERY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3200400" y="1828800"/>
            <a:ext cx="2834640" cy="347472"/>
          </a:xfrm>
          <a:prstGeom prst="rect">
            <a:avLst/>
          </a:prstGeom>
          <a:solidFill>
            <a:srgbClr val="1E8449">
              <a:alpha val="30000"/>
            </a:srgbClr>
          </a:solidFill>
        </p:spPr>
      </p:sp>
      <p:sp>
        <p:nvSpPr>
          <p:cNvPr id="23" name="Text 21"/>
          <p:cNvSpPr txBox="1"/>
          <p:nvPr/>
        </p:nvSpPr>
        <p:spPr>
          <a:xfrm>
            <a:off x="3291840" y="1865376"/>
            <a:ext cx="265176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🕐 Weeks 1–6 (6-week programme)</a:t>
            </a:r>
            <a:endParaRPr lang="en-US" sz="950" dirty="0"/>
          </a:p>
        </p:txBody>
      </p:sp>
      <p:sp>
        <p:nvSpPr>
          <p:cNvPr id="24" name="Shape 22"/>
          <p:cNvSpPr/>
          <p:nvPr/>
        </p:nvSpPr>
        <p:spPr>
          <a:xfrm>
            <a:off x="3200400" y="2176272"/>
            <a:ext cx="2834640" cy="2816352"/>
          </a:xfrm>
          <a:prstGeom prst="rect">
            <a:avLst/>
          </a:prstGeom>
          <a:solidFill>
            <a:srgbClr val="1E8449">
              <a:alpha val="12000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3291840" y="2425403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26" name="Text 24"/>
          <p:cNvSpPr txBox="1"/>
          <p:nvPr/>
        </p:nvSpPr>
        <p:spPr>
          <a:xfrm>
            <a:off x="3493008" y="2267712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Weekly 90-min activity sessions delivered</a:t>
            </a:r>
            <a:endParaRPr lang="en-US" sz="1000" dirty="0"/>
          </a:p>
        </p:txBody>
      </p:sp>
      <p:sp>
        <p:nvSpPr>
          <p:cNvPr id="27" name="Shape 25"/>
          <p:cNvSpPr/>
          <p:nvPr/>
        </p:nvSpPr>
        <p:spPr>
          <a:xfrm>
            <a:off x="3291840" y="2937467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28" name="Text 26"/>
          <p:cNvSpPr txBox="1"/>
          <p:nvPr/>
        </p:nvSpPr>
        <p:spPr>
          <a:xfrm>
            <a:off x="3493008" y="2779776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Attendance registers and observation notes completed</a:t>
            </a:r>
            <a:endParaRPr lang="en-US" sz="1000" dirty="0"/>
          </a:p>
        </p:txBody>
      </p:sp>
      <p:sp>
        <p:nvSpPr>
          <p:cNvPr id="29" name="Shape 27"/>
          <p:cNvSpPr/>
          <p:nvPr/>
        </p:nvSpPr>
        <p:spPr>
          <a:xfrm>
            <a:off x="3291840" y="3449531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30" name="Text 28"/>
          <p:cNvSpPr txBox="1"/>
          <p:nvPr/>
        </p:nvSpPr>
        <p:spPr>
          <a:xfrm>
            <a:off x="3493008" y="3291840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Mid-point satisfaction survey — Week 3</a:t>
            </a:r>
            <a:endParaRPr lang="en-US" sz="1000" dirty="0"/>
          </a:p>
        </p:txBody>
      </p:sp>
      <p:sp>
        <p:nvSpPr>
          <p:cNvPr id="31" name="Shape 29"/>
          <p:cNvSpPr/>
          <p:nvPr/>
        </p:nvSpPr>
        <p:spPr>
          <a:xfrm>
            <a:off x="3291840" y="3961595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32" name="Text 30"/>
          <p:cNvSpPr txBox="1"/>
          <p:nvPr/>
        </p:nvSpPr>
        <p:spPr>
          <a:xfrm>
            <a:off x="3493008" y="3803904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WEMWBS mid-point administered — Week 4</a:t>
            </a:r>
            <a:endParaRPr lang="en-US" sz="1000" dirty="0"/>
          </a:p>
        </p:txBody>
      </p:sp>
      <p:sp>
        <p:nvSpPr>
          <p:cNvPr id="33" name="Shape 31"/>
          <p:cNvSpPr/>
          <p:nvPr/>
        </p:nvSpPr>
        <p:spPr>
          <a:xfrm>
            <a:off x="3291840" y="4473659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34" name="Text 32"/>
          <p:cNvSpPr txBox="1"/>
          <p:nvPr/>
        </p:nvSpPr>
        <p:spPr>
          <a:xfrm>
            <a:off x="3493008" y="4315968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Weekly facilitator debrief meetings</a:t>
            </a:r>
            <a:endParaRPr lang="en-US" sz="1000" dirty="0"/>
          </a:p>
        </p:txBody>
      </p:sp>
      <p:sp>
        <p:nvSpPr>
          <p:cNvPr id="35" name="Shape 33"/>
          <p:cNvSpPr/>
          <p:nvPr/>
        </p:nvSpPr>
        <p:spPr>
          <a:xfrm>
            <a:off x="6172200" y="1078992"/>
            <a:ext cx="2834640" cy="749808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36" name="Text 34"/>
          <p:cNvSpPr txBox="1"/>
          <p:nvPr/>
        </p:nvSpPr>
        <p:spPr>
          <a:xfrm>
            <a:off x="6172200" y="1078992"/>
            <a:ext cx="2834640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Phase 3</a:t>
            </a:r>
            <a:endParaRPr lang="en-US" sz="1300" dirty="0"/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EVALUATION</a:t>
            </a:r>
            <a:endParaRPr lang="en-US" sz="1300" dirty="0"/>
          </a:p>
        </p:txBody>
      </p:sp>
      <p:sp>
        <p:nvSpPr>
          <p:cNvPr id="37" name="Shape 35"/>
          <p:cNvSpPr/>
          <p:nvPr/>
        </p:nvSpPr>
        <p:spPr>
          <a:xfrm>
            <a:off x="6172200" y="1828800"/>
            <a:ext cx="2834640" cy="347472"/>
          </a:xfrm>
          <a:prstGeom prst="rect">
            <a:avLst/>
          </a:prstGeom>
          <a:solidFill>
            <a:srgbClr val="E67E22">
              <a:alpha val="30000"/>
            </a:srgbClr>
          </a:solidFill>
        </p:spPr>
      </p:sp>
      <p:sp>
        <p:nvSpPr>
          <p:cNvPr id="38" name="Text 36"/>
          <p:cNvSpPr txBox="1"/>
          <p:nvPr/>
        </p:nvSpPr>
        <p:spPr>
          <a:xfrm>
            <a:off x="6263640" y="1865376"/>
            <a:ext cx="265176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🕐 Weeks 7–8 (post-programme)</a:t>
            </a:r>
            <a:endParaRPr lang="en-US" sz="950" dirty="0"/>
          </a:p>
        </p:txBody>
      </p:sp>
      <p:sp>
        <p:nvSpPr>
          <p:cNvPr id="39" name="Shape 37"/>
          <p:cNvSpPr/>
          <p:nvPr/>
        </p:nvSpPr>
        <p:spPr>
          <a:xfrm>
            <a:off x="6172200" y="2176272"/>
            <a:ext cx="2834640" cy="2816352"/>
          </a:xfrm>
          <a:prstGeom prst="rect">
            <a:avLst/>
          </a:prstGeom>
          <a:solidFill>
            <a:srgbClr val="E67E22">
              <a:alpha val="12000"/>
            </a:srgbClr>
          </a:solidFill>
        </p:spPr>
      </p:sp>
      <p:sp>
        <p:nvSpPr>
          <p:cNvPr id="40" name="Shape 38"/>
          <p:cNvSpPr/>
          <p:nvPr/>
        </p:nvSpPr>
        <p:spPr>
          <a:xfrm>
            <a:off x="6263640" y="2431459"/>
            <a:ext cx="146304" cy="146304"/>
          </a:xfrm>
          <a:prstGeom prst="ellipse">
            <a:avLst/>
          </a:prstGeom>
          <a:solidFill>
            <a:srgbClr val="E67E22"/>
          </a:solidFill>
        </p:spPr>
      </p:sp>
      <p:sp>
        <p:nvSpPr>
          <p:cNvPr id="41" name="Text 39"/>
          <p:cNvSpPr txBox="1"/>
          <p:nvPr/>
        </p:nvSpPr>
        <p:spPr>
          <a:xfrm>
            <a:off x="6464808" y="2267712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Post-programme accelerometer data analysed</a:t>
            </a:r>
            <a:endParaRPr lang="en-US" sz="1000" dirty="0"/>
          </a:p>
        </p:txBody>
      </p:sp>
      <p:sp>
        <p:nvSpPr>
          <p:cNvPr id="42" name="Shape 40"/>
          <p:cNvSpPr/>
          <p:nvPr/>
        </p:nvSpPr>
        <p:spPr>
          <a:xfrm>
            <a:off x="6263640" y="2943523"/>
            <a:ext cx="146304" cy="146304"/>
          </a:xfrm>
          <a:prstGeom prst="ellipse">
            <a:avLst/>
          </a:prstGeom>
          <a:solidFill>
            <a:srgbClr val="E67E22"/>
          </a:solidFill>
        </p:spPr>
      </p:sp>
      <p:sp>
        <p:nvSpPr>
          <p:cNvPr id="43" name="Text 41"/>
          <p:cNvSpPr txBox="1"/>
          <p:nvPr/>
        </p:nvSpPr>
        <p:spPr>
          <a:xfrm>
            <a:off x="6464808" y="2779776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WEMWBS final scores compared to baseline</a:t>
            </a:r>
            <a:endParaRPr lang="en-US" sz="1000" dirty="0"/>
          </a:p>
        </p:txBody>
      </p:sp>
      <p:sp>
        <p:nvSpPr>
          <p:cNvPr id="44" name="Shape 42"/>
          <p:cNvSpPr/>
          <p:nvPr/>
        </p:nvSpPr>
        <p:spPr>
          <a:xfrm>
            <a:off x="6263640" y="3455587"/>
            <a:ext cx="146304" cy="146304"/>
          </a:xfrm>
          <a:prstGeom prst="ellipse">
            <a:avLst/>
          </a:prstGeom>
          <a:solidFill>
            <a:srgbClr val="E67E22"/>
          </a:solidFill>
        </p:spPr>
      </p:sp>
      <p:sp>
        <p:nvSpPr>
          <p:cNvPr id="45" name="Text 43"/>
          <p:cNvSpPr txBox="1"/>
          <p:nvPr/>
        </p:nvSpPr>
        <p:spPr>
          <a:xfrm>
            <a:off x="6464808" y="3291840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Demographic participation report produced</a:t>
            </a:r>
            <a:endParaRPr lang="en-US" sz="1000" dirty="0"/>
          </a:p>
        </p:txBody>
      </p:sp>
      <p:sp>
        <p:nvSpPr>
          <p:cNvPr id="46" name="Shape 44"/>
          <p:cNvSpPr/>
          <p:nvPr/>
        </p:nvSpPr>
        <p:spPr>
          <a:xfrm>
            <a:off x="6263640" y="3967651"/>
            <a:ext cx="146304" cy="146304"/>
          </a:xfrm>
          <a:prstGeom prst="ellipse">
            <a:avLst/>
          </a:prstGeom>
          <a:solidFill>
            <a:srgbClr val="E67E22"/>
          </a:solidFill>
        </p:spPr>
      </p:sp>
      <p:sp>
        <p:nvSpPr>
          <p:cNvPr id="47" name="Text 45"/>
          <p:cNvSpPr txBox="1"/>
          <p:nvPr/>
        </p:nvSpPr>
        <p:spPr>
          <a:xfrm>
            <a:off x="6464808" y="3803904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Focus groups conducted with participants</a:t>
            </a:r>
            <a:endParaRPr lang="en-US" sz="1000" dirty="0"/>
          </a:p>
        </p:txBody>
      </p:sp>
      <p:sp>
        <p:nvSpPr>
          <p:cNvPr id="48" name="Shape 46"/>
          <p:cNvSpPr/>
          <p:nvPr/>
        </p:nvSpPr>
        <p:spPr>
          <a:xfrm>
            <a:off x="6263640" y="4479715"/>
            <a:ext cx="146304" cy="146304"/>
          </a:xfrm>
          <a:prstGeom prst="ellipse">
            <a:avLst/>
          </a:prstGeom>
          <a:solidFill>
            <a:srgbClr val="E67E22"/>
          </a:solidFill>
        </p:spPr>
      </p:sp>
      <p:sp>
        <p:nvSpPr>
          <p:cNvPr id="49" name="Text 47"/>
          <p:cNvSpPr txBox="1"/>
          <p:nvPr/>
        </p:nvSpPr>
        <p:spPr>
          <a:xfrm>
            <a:off x="6464808" y="4315968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Campaign report submitted to local council</a:t>
            </a:r>
            <a:endParaRPr lang="en-US" sz="1000" dirty="0"/>
          </a:p>
        </p:txBody>
      </p:sp>
      <p:sp>
        <p:nvSpPr>
          <p:cNvPr id="50" name="Text 48"/>
          <p:cNvSpPr txBox="1"/>
          <p:nvPr/>
        </p:nvSpPr>
        <p:spPr>
          <a:xfrm>
            <a:off x="228600" y="4974336"/>
            <a:ext cx="8686800" cy="14630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Skivington et al. (2024); Bauman et al. (2023)</a:t>
            </a:r>
            <a:endParaRPr lang="en-US" sz="7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0" y="-457200"/>
            <a:ext cx="3200400" cy="3200400"/>
          </a:xfrm>
          <a:prstGeom prst="ellipse">
            <a:avLst/>
          </a:prstGeom>
          <a:solidFill>
            <a:srgbClr val="0A2742">
              <a:alpha val="60000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-731520" y="2743200"/>
            <a:ext cx="3657600" cy="3657600"/>
          </a:xfrm>
          <a:prstGeom prst="ellipse">
            <a:avLst/>
          </a:prstGeom>
          <a:solidFill>
            <a:srgbClr val="0A2742">
              <a:alpha val="50000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0" y="0"/>
            <a:ext cx="109728" cy="5143500"/>
          </a:xfrm>
          <a:prstGeom prst="rect">
            <a:avLst/>
          </a:prstGeom>
          <a:solidFill>
            <a:srgbClr val="7D3C98"/>
          </a:solidFill>
        </p:spPr>
      </p:sp>
      <p:sp>
        <p:nvSpPr>
          <p:cNvPr id="5" name="Text 3"/>
          <p:cNvSpPr txBox="1"/>
          <p:nvPr/>
        </p:nvSpPr>
        <p:spPr>
          <a:xfrm>
            <a:off x="457200" y="548640"/>
            <a:ext cx="731520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b="1" dirty="0">
                <a:solidFill>
                  <a:srgbClr val="7FB3D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TASK 3</a:t>
            </a:r>
            <a:endParaRPr lang="en-US" sz="1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960120"/>
            <a:ext cx="7315200" cy="13716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Benefits &amp;</a:t>
            </a:r>
            <a:endParaRPr lang="en-US" sz="480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Challenges</a:t>
            </a:r>
            <a:endParaRPr lang="en-US" sz="4800" dirty="0"/>
          </a:p>
        </p:txBody>
      </p:sp>
      <p:sp>
        <p:nvSpPr>
          <p:cNvPr id="7" name="Shape 5"/>
          <p:cNvSpPr/>
          <p:nvPr/>
        </p:nvSpPr>
        <p:spPr>
          <a:xfrm>
            <a:off x="457200" y="2423160"/>
            <a:ext cx="3200400" cy="64008"/>
          </a:xfrm>
          <a:prstGeom prst="rect">
            <a:avLst/>
          </a:prstGeom>
          <a:solidFill>
            <a:srgbClr val="7D3C98"/>
          </a:solidFill>
        </p:spPr>
      </p:sp>
      <p:sp>
        <p:nvSpPr>
          <p:cNvPr id="8" name="Text 6"/>
          <p:cNvSpPr txBox="1"/>
          <p:nvPr/>
        </p:nvSpPr>
        <p:spPr>
          <a:xfrm>
            <a:off x="457200" y="2578608"/>
            <a:ext cx="7315200" cy="3840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i="1" dirty="0">
                <a:solidFill>
                  <a:srgbClr val="85C1E9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Physiological, psychological and sociological benefits — barriers and solutions</a:t>
            </a:r>
            <a:endParaRPr lang="en-US" sz="1400" dirty="0"/>
          </a:p>
        </p:txBody>
      </p:sp>
      <p:sp>
        <p:nvSpPr>
          <p:cNvPr id="9" name="Text 7"/>
          <p:cNvSpPr txBox="1"/>
          <p:nvPr/>
        </p:nvSpPr>
        <p:spPr>
          <a:xfrm>
            <a:off x="457200" y="4636008"/>
            <a:ext cx="822960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85C1E9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Presented by: DIPIKA ROHIT  |  Student ID: 2614113</a:t>
            </a:r>
            <a:endParaRPr lang="en-US" sz="10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Physiological Benefits of Exercise for Teenagers</a:t>
            </a:r>
            <a:endParaRPr lang="en-US" sz="2100" dirty="0"/>
          </a:p>
        </p:txBody>
      </p:sp>
      <p:sp>
        <p:nvSpPr>
          <p:cNvPr id="4" name="Text 2"/>
          <p:cNvSpPr txBox="1"/>
          <p:nvPr/>
        </p:nvSpPr>
        <p:spPr>
          <a:xfrm>
            <a:off x="228600" y="713232"/>
            <a:ext cx="8686800" cy="2926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Regular moderate-to-vigorous physical activity produces measurable improvements across all major physiological systems in adolescents: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228600" y="1078992"/>
            <a:ext cx="4224528" cy="1024128"/>
          </a:xfrm>
          <a:prstGeom prst="rect">
            <a:avLst/>
          </a:prstGeom>
          <a:solidFill>
            <a:srgbClr val="D5F5E3"/>
          </a:solidFill>
        </p:spPr>
      </p:sp>
      <p:sp>
        <p:nvSpPr>
          <p:cNvPr id="6" name="Text 4"/>
          <p:cNvSpPr txBox="1"/>
          <p:nvPr/>
        </p:nvSpPr>
        <p:spPr>
          <a:xfrm>
            <a:off x="274320" y="1170432"/>
            <a:ext cx="457200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8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❤️</a:t>
            </a:r>
            <a:endParaRPr lang="en-US" sz="1800" dirty="0"/>
          </a:p>
        </p:txBody>
      </p:sp>
      <p:sp>
        <p:nvSpPr>
          <p:cNvPr id="7" name="Text 5"/>
          <p:cNvSpPr txBox="1"/>
          <p:nvPr/>
        </p:nvSpPr>
        <p:spPr>
          <a:xfrm>
            <a:off x="795528" y="1143000"/>
            <a:ext cx="354787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1E8449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CARDIOVASCULAR</a:t>
            </a:r>
            <a:endParaRPr lang="en-US" sz="1100" dirty="0"/>
          </a:p>
        </p:txBody>
      </p:sp>
      <p:sp>
        <p:nvSpPr>
          <p:cNvPr id="8" name="Text 6"/>
          <p:cNvSpPr txBox="1"/>
          <p:nvPr/>
        </p:nvSpPr>
        <p:spPr>
          <a:xfrm>
            <a:off x="795528" y="1399032"/>
            <a:ext cx="3547872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Strengthens heart muscle, reduces resting heart rate and blood pressure, improves circulation and reduces long-term risk of cardiovascular disease.  (Bull et al. (2020))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4681728" y="1078992"/>
            <a:ext cx="4224528" cy="1024128"/>
          </a:xfrm>
          <a:prstGeom prst="rect">
            <a:avLst/>
          </a:prstGeom>
          <a:solidFill>
            <a:srgbClr val="D5F5E3"/>
          </a:solidFill>
        </p:spPr>
      </p:sp>
      <p:sp>
        <p:nvSpPr>
          <p:cNvPr id="10" name="Text 8"/>
          <p:cNvSpPr txBox="1"/>
          <p:nvPr/>
        </p:nvSpPr>
        <p:spPr>
          <a:xfrm>
            <a:off x="4727448" y="1170432"/>
            <a:ext cx="457200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8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🦴</a:t>
            </a:r>
            <a:endParaRPr lang="en-US" sz="1800" dirty="0"/>
          </a:p>
        </p:txBody>
      </p:sp>
      <p:sp>
        <p:nvSpPr>
          <p:cNvPr id="11" name="Text 9"/>
          <p:cNvSpPr txBox="1"/>
          <p:nvPr/>
        </p:nvSpPr>
        <p:spPr>
          <a:xfrm>
            <a:off x="5248656" y="1143000"/>
            <a:ext cx="354787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1E8449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MUSCULOSKELETAL</a:t>
            </a:r>
            <a:endParaRPr lang="en-US" sz="1100" dirty="0"/>
          </a:p>
        </p:txBody>
      </p:sp>
      <p:sp>
        <p:nvSpPr>
          <p:cNvPr id="12" name="Text 10"/>
          <p:cNvSpPr txBox="1"/>
          <p:nvPr/>
        </p:nvSpPr>
        <p:spPr>
          <a:xfrm>
            <a:off x="5248656" y="1399032"/>
            <a:ext cx="3547872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Builds muscle strength and endurance. Bone-loading activities increase bone mineral density, reducing lifetime risk of osteoporosis and fractures.  (Poitras et al. (2016))</a:t>
            </a:r>
            <a:endParaRPr lang="en-US" sz="1000" dirty="0"/>
          </a:p>
        </p:txBody>
      </p:sp>
      <p:sp>
        <p:nvSpPr>
          <p:cNvPr id="13" name="Shape 11"/>
          <p:cNvSpPr/>
          <p:nvPr/>
        </p:nvSpPr>
        <p:spPr>
          <a:xfrm>
            <a:off x="228600" y="2267712"/>
            <a:ext cx="4224528" cy="1024128"/>
          </a:xfrm>
          <a:prstGeom prst="rect">
            <a:avLst/>
          </a:prstGeom>
          <a:solidFill>
            <a:srgbClr val="D5F5E3"/>
          </a:solidFill>
        </p:spPr>
      </p:sp>
      <p:sp>
        <p:nvSpPr>
          <p:cNvPr id="14" name="Text 12"/>
          <p:cNvSpPr txBox="1"/>
          <p:nvPr/>
        </p:nvSpPr>
        <p:spPr>
          <a:xfrm>
            <a:off x="274320" y="2359152"/>
            <a:ext cx="457200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8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⚗️</a:t>
            </a:r>
            <a:endParaRPr lang="en-US" sz="1800" dirty="0"/>
          </a:p>
        </p:txBody>
      </p:sp>
      <p:sp>
        <p:nvSpPr>
          <p:cNvPr id="15" name="Text 13"/>
          <p:cNvSpPr txBox="1"/>
          <p:nvPr/>
        </p:nvSpPr>
        <p:spPr>
          <a:xfrm>
            <a:off x="795528" y="2331720"/>
            <a:ext cx="354787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1E8449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METABOLIC</a:t>
            </a:r>
            <a:endParaRPr lang="en-US" sz="1100" dirty="0"/>
          </a:p>
        </p:txBody>
      </p:sp>
      <p:sp>
        <p:nvSpPr>
          <p:cNvPr id="16" name="Text 14"/>
          <p:cNvSpPr txBox="1"/>
          <p:nvPr/>
        </p:nvSpPr>
        <p:spPr>
          <a:xfrm>
            <a:off x="795528" y="2587752"/>
            <a:ext cx="3547872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Improves insulin sensitivity and blood glucose regulation. Reduces risk of type 2 diabetes and metabolic syndrome, particularly in deprived populations.  (Hill et al. (2024))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4681728" y="2267712"/>
            <a:ext cx="4224528" cy="1024128"/>
          </a:xfrm>
          <a:prstGeom prst="rect">
            <a:avLst/>
          </a:prstGeom>
          <a:solidFill>
            <a:srgbClr val="D5F5E3"/>
          </a:solidFill>
        </p:spPr>
      </p:sp>
      <p:sp>
        <p:nvSpPr>
          <p:cNvPr id="18" name="Text 16"/>
          <p:cNvSpPr txBox="1"/>
          <p:nvPr/>
        </p:nvSpPr>
        <p:spPr>
          <a:xfrm>
            <a:off x="4727448" y="2359152"/>
            <a:ext cx="457200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8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🫁</a:t>
            </a:r>
            <a:endParaRPr lang="en-US" sz="1800" dirty="0"/>
          </a:p>
        </p:txBody>
      </p:sp>
      <p:sp>
        <p:nvSpPr>
          <p:cNvPr id="19" name="Text 17"/>
          <p:cNvSpPr txBox="1"/>
          <p:nvPr/>
        </p:nvSpPr>
        <p:spPr>
          <a:xfrm>
            <a:off x="5248656" y="2331720"/>
            <a:ext cx="354787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1E8449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RESPIRATORY</a:t>
            </a:r>
            <a:endParaRPr lang="en-US" sz="1100" dirty="0"/>
          </a:p>
        </p:txBody>
      </p:sp>
      <p:sp>
        <p:nvSpPr>
          <p:cNvPr id="20" name="Text 18"/>
          <p:cNvSpPr txBox="1"/>
          <p:nvPr/>
        </p:nvSpPr>
        <p:spPr>
          <a:xfrm>
            <a:off x="5248656" y="2587752"/>
            <a:ext cx="3547872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Increases lung capacity and efficiency. Aerobic exercise improves VO₂ max (oxygen uptake capacity), supporting sustained physical performance.  (Bull et al. (2020))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228600" y="3456432"/>
            <a:ext cx="4224528" cy="1024128"/>
          </a:xfrm>
          <a:prstGeom prst="rect">
            <a:avLst/>
          </a:prstGeom>
          <a:solidFill>
            <a:srgbClr val="D5F5E3"/>
          </a:solidFill>
        </p:spPr>
      </p:sp>
      <p:sp>
        <p:nvSpPr>
          <p:cNvPr id="22" name="Text 20"/>
          <p:cNvSpPr txBox="1"/>
          <p:nvPr/>
        </p:nvSpPr>
        <p:spPr>
          <a:xfrm>
            <a:off x="274320" y="3547872"/>
            <a:ext cx="457200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8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⚖️</a:t>
            </a:r>
            <a:endParaRPr lang="en-US" sz="1800" dirty="0"/>
          </a:p>
        </p:txBody>
      </p:sp>
      <p:sp>
        <p:nvSpPr>
          <p:cNvPr id="23" name="Text 21"/>
          <p:cNvSpPr txBox="1"/>
          <p:nvPr/>
        </p:nvSpPr>
        <p:spPr>
          <a:xfrm>
            <a:off x="795528" y="3520440"/>
            <a:ext cx="354787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1E8449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WEIGHT MANAGEMENT</a:t>
            </a:r>
            <a:endParaRPr lang="en-US" sz="1100" dirty="0"/>
          </a:p>
        </p:txBody>
      </p:sp>
      <p:sp>
        <p:nvSpPr>
          <p:cNvPr id="24" name="Text 22"/>
          <p:cNvSpPr txBox="1"/>
          <p:nvPr/>
        </p:nvSpPr>
        <p:spPr>
          <a:xfrm>
            <a:off x="795528" y="3776472"/>
            <a:ext cx="3547872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Supports healthy body composition. 28.4% of young people in England are "less active" — regular activity directly counters this trend.  (Sport England (2025))</a:t>
            </a:r>
            <a:endParaRPr lang="en-US" sz="1000" dirty="0"/>
          </a:p>
        </p:txBody>
      </p:sp>
      <p:sp>
        <p:nvSpPr>
          <p:cNvPr id="25" name="Shape 23"/>
          <p:cNvSpPr/>
          <p:nvPr/>
        </p:nvSpPr>
        <p:spPr>
          <a:xfrm>
            <a:off x="4681728" y="3456432"/>
            <a:ext cx="4224528" cy="1024128"/>
          </a:xfrm>
          <a:prstGeom prst="rect">
            <a:avLst/>
          </a:prstGeom>
          <a:solidFill>
            <a:srgbClr val="D5F5E3"/>
          </a:solidFill>
        </p:spPr>
      </p:sp>
      <p:sp>
        <p:nvSpPr>
          <p:cNvPr id="26" name="Text 24"/>
          <p:cNvSpPr txBox="1"/>
          <p:nvPr/>
        </p:nvSpPr>
        <p:spPr>
          <a:xfrm>
            <a:off x="4727448" y="3547872"/>
            <a:ext cx="457200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8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🧬</a:t>
            </a:r>
            <a:endParaRPr lang="en-US" sz="1800" dirty="0"/>
          </a:p>
        </p:txBody>
      </p:sp>
      <p:sp>
        <p:nvSpPr>
          <p:cNvPr id="27" name="Text 25"/>
          <p:cNvSpPr txBox="1"/>
          <p:nvPr/>
        </p:nvSpPr>
        <p:spPr>
          <a:xfrm>
            <a:off x="5248656" y="3520440"/>
            <a:ext cx="354787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1E8449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HORMONAL</a:t>
            </a:r>
            <a:endParaRPr lang="en-US" sz="1100" dirty="0"/>
          </a:p>
        </p:txBody>
      </p:sp>
      <p:sp>
        <p:nvSpPr>
          <p:cNvPr id="28" name="Text 26"/>
          <p:cNvSpPr txBox="1"/>
          <p:nvPr/>
        </p:nvSpPr>
        <p:spPr>
          <a:xfrm>
            <a:off x="5248656" y="3776472"/>
            <a:ext cx="3547872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Regulates cortisol (stress hormone) levels. Promotes healthy growth hormone secretion and endorphin release, improving mood and wellbeing.  (Poitras et al. (2016))</a:t>
            </a:r>
            <a:endParaRPr lang="en-US" sz="1000" dirty="0"/>
          </a:p>
        </p:txBody>
      </p:sp>
      <p:sp>
        <p:nvSpPr>
          <p:cNvPr id="29" name="Text 27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Bull et al. (2020); Poitras et al. (2016); Hill et al. (2024); Sport England (2025)</a:t>
            </a:r>
            <a:endParaRPr lang="en-US" sz="75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7D3C98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Psychological Benefits of Exercise for Teenagers</a:t>
            </a:r>
            <a:endParaRPr lang="en-US" sz="2100" dirty="0"/>
          </a:p>
        </p:txBody>
      </p:sp>
      <p:sp>
        <p:nvSpPr>
          <p:cNvPr id="4" name="Text 2"/>
          <p:cNvSpPr txBox="1"/>
          <p:nvPr/>
        </p:nvSpPr>
        <p:spPr>
          <a:xfrm>
            <a:off x="228600" y="713232"/>
            <a:ext cx="868680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Physical activity is one of the most effective non-pharmacological interventions for adolescent mental health: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228600" y="1051560"/>
            <a:ext cx="4114800" cy="1280160"/>
          </a:xfrm>
          <a:prstGeom prst="rect">
            <a:avLst/>
          </a:prstGeom>
          <a:solidFill>
            <a:srgbClr val="7D3C98"/>
          </a:solidFill>
        </p:spPr>
      </p:sp>
      <p:sp>
        <p:nvSpPr>
          <p:cNvPr id="6" name="Text 4"/>
          <p:cNvSpPr txBox="1"/>
          <p:nvPr/>
        </p:nvSpPr>
        <p:spPr>
          <a:xfrm>
            <a:off x="228600" y="1097280"/>
            <a:ext cx="4114800" cy="7132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8–11%</a:t>
            </a:r>
            <a:endParaRPr lang="en-US" sz="4800" dirty="0"/>
          </a:p>
        </p:txBody>
      </p:sp>
      <p:sp>
        <p:nvSpPr>
          <p:cNvPr id="7" name="Text 5"/>
          <p:cNvSpPr txBox="1"/>
          <p:nvPr/>
        </p:nvSpPr>
        <p:spPr>
          <a:xfrm>
            <a:off x="228600" y="1801368"/>
            <a:ext cx="4114800" cy="457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100" dirty="0">
                <a:solidFill>
                  <a:srgbClr val="E8DAE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lower depression scores in active vs sedentary teenagers at age 18</a:t>
            </a:r>
            <a:endParaRPr lang="en-US" sz="1100" dirty="0"/>
          </a:p>
        </p:txBody>
      </p:sp>
      <p:sp>
        <p:nvSpPr>
          <p:cNvPr id="8" name="Text 6"/>
          <p:cNvSpPr txBox="1"/>
          <p:nvPr/>
        </p:nvSpPr>
        <p:spPr>
          <a:xfrm>
            <a:off x="228600" y="2249424"/>
            <a:ext cx="4114800" cy="2194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900" i="1" dirty="0">
                <a:solidFill>
                  <a:srgbClr val="E8DAE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(Kandola et al., 2020)</a:t>
            </a:r>
            <a:endParaRPr lang="en-US" sz="900" dirty="0"/>
          </a:p>
        </p:txBody>
      </p:sp>
      <p:sp>
        <p:nvSpPr>
          <p:cNvPr id="9" name="Shape 7"/>
          <p:cNvSpPr/>
          <p:nvPr/>
        </p:nvSpPr>
        <p:spPr>
          <a:xfrm>
            <a:off x="4681728" y="1051560"/>
            <a:ext cx="4224528" cy="694944"/>
          </a:xfrm>
          <a:prstGeom prst="rect">
            <a:avLst/>
          </a:prstGeom>
          <a:solidFill>
            <a:srgbClr val="7D3C98">
              <a:alpha val="12000"/>
            </a:srgbClr>
          </a:solidFill>
        </p:spPr>
      </p:sp>
      <p:sp>
        <p:nvSpPr>
          <p:cNvPr id="10" name="Text 8"/>
          <p:cNvSpPr txBox="1"/>
          <p:nvPr/>
        </p:nvSpPr>
        <p:spPr>
          <a:xfrm>
            <a:off x="4773168" y="1097280"/>
            <a:ext cx="402336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7D3C98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😊  Reduced Depression &amp; Anxiety</a:t>
            </a:r>
            <a:endParaRPr lang="en-US" sz="1100" dirty="0"/>
          </a:p>
        </p:txBody>
      </p:sp>
      <p:sp>
        <p:nvSpPr>
          <p:cNvPr id="11" name="Text 9"/>
          <p:cNvSpPr txBox="1"/>
          <p:nvPr/>
        </p:nvSpPr>
        <p:spPr>
          <a:xfrm>
            <a:off x="4773168" y="1371600"/>
            <a:ext cx="4023360" cy="32918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Sedentary time directly linked to higher depression scores at 18 (Kandola et al., 2020)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4681728" y="1847088"/>
            <a:ext cx="4224528" cy="694944"/>
          </a:xfrm>
          <a:prstGeom prst="rect">
            <a:avLst/>
          </a:prstGeom>
          <a:solidFill>
            <a:srgbClr val="7D3C98">
              <a:alpha val="12000"/>
            </a:srgbClr>
          </a:solidFill>
        </p:spPr>
      </p:sp>
      <p:sp>
        <p:nvSpPr>
          <p:cNvPr id="13" name="Text 11"/>
          <p:cNvSpPr txBox="1"/>
          <p:nvPr/>
        </p:nvSpPr>
        <p:spPr>
          <a:xfrm>
            <a:off x="4773168" y="1892808"/>
            <a:ext cx="402336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7D3C98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⭐  Improved Self-Esteem</a:t>
            </a:r>
            <a:endParaRPr lang="en-US" sz="1100" dirty="0"/>
          </a:p>
        </p:txBody>
      </p:sp>
      <p:sp>
        <p:nvSpPr>
          <p:cNvPr id="14" name="Text 12"/>
          <p:cNvSpPr txBox="1"/>
          <p:nvPr/>
        </p:nvSpPr>
        <p:spPr>
          <a:xfrm>
            <a:off x="4773168" y="2167128"/>
            <a:ext cx="4023360" cy="32918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Physical mastery and achievement boost body confidence and self-worth (Bell et al., 2019)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4681728" y="2642616"/>
            <a:ext cx="4224528" cy="694944"/>
          </a:xfrm>
          <a:prstGeom prst="rect">
            <a:avLst/>
          </a:prstGeom>
          <a:solidFill>
            <a:srgbClr val="7D3C98">
              <a:alpha val="12000"/>
            </a:srgbClr>
          </a:solidFill>
        </p:spPr>
      </p:sp>
      <p:sp>
        <p:nvSpPr>
          <p:cNvPr id="16" name="Text 14"/>
          <p:cNvSpPr txBox="1"/>
          <p:nvPr/>
        </p:nvSpPr>
        <p:spPr>
          <a:xfrm>
            <a:off x="4773168" y="2688336"/>
            <a:ext cx="402336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7D3C98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🧘  Better Stress Management</a:t>
            </a:r>
            <a:endParaRPr lang="en-US" sz="1100" dirty="0"/>
          </a:p>
        </p:txBody>
      </p:sp>
      <p:sp>
        <p:nvSpPr>
          <p:cNvPr id="17" name="Text 15"/>
          <p:cNvSpPr txBox="1"/>
          <p:nvPr/>
        </p:nvSpPr>
        <p:spPr>
          <a:xfrm>
            <a:off x="4773168" y="2962656"/>
            <a:ext cx="4023360" cy="32918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Exercise reduces cortisol, providing healthy coping for academic and social pressures (Bull et al., 2020)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4681728" y="3438144"/>
            <a:ext cx="4224528" cy="694944"/>
          </a:xfrm>
          <a:prstGeom prst="rect">
            <a:avLst/>
          </a:prstGeom>
          <a:solidFill>
            <a:srgbClr val="7D3C98">
              <a:alpha val="12000"/>
            </a:srgbClr>
          </a:solidFill>
        </p:spPr>
      </p:sp>
      <p:sp>
        <p:nvSpPr>
          <p:cNvPr id="19" name="Text 17"/>
          <p:cNvSpPr txBox="1"/>
          <p:nvPr/>
        </p:nvSpPr>
        <p:spPr>
          <a:xfrm>
            <a:off x="4773168" y="3483864"/>
            <a:ext cx="402336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7D3C98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🧠  Enhanced Cognitive Function</a:t>
            </a:r>
            <a:endParaRPr lang="en-US" sz="1100" dirty="0"/>
          </a:p>
        </p:txBody>
      </p:sp>
      <p:sp>
        <p:nvSpPr>
          <p:cNvPr id="20" name="Text 18"/>
          <p:cNvSpPr txBox="1"/>
          <p:nvPr/>
        </p:nvSpPr>
        <p:spPr>
          <a:xfrm>
            <a:off x="4773168" y="3758184"/>
            <a:ext cx="4023360" cy="32918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Regular activity linked to improved concentration, memory and academic performance (Bull et al., 2020)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228600" y="4251960"/>
            <a:ext cx="8686800" cy="731520"/>
          </a:xfrm>
          <a:prstGeom prst="rect">
            <a:avLst/>
          </a:prstGeom>
          <a:solidFill>
            <a:srgbClr val="F8F9FA"/>
          </a:solidFill>
        </p:spPr>
      </p:sp>
      <p:sp>
        <p:nvSpPr>
          <p:cNvPr id="22" name="Text 20"/>
          <p:cNvSpPr txBox="1"/>
          <p:nvPr/>
        </p:nvSpPr>
        <p:spPr>
          <a:xfrm>
            <a:off x="365760" y="4297680"/>
            <a:ext cx="841248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⚠️  Contrasting Evidence: Bell et al. (2019) found no strong evidence that physical activity at ages 12–13 predicted better general wellbeing at 15–16 — only a protective association with emotional problems. This highlights the need for sustained, long-term engagement rather than short-term campaigns alone.</a:t>
            </a:r>
            <a:endParaRPr lang="en-US" sz="1000" dirty="0"/>
          </a:p>
        </p:txBody>
      </p:sp>
      <p:sp>
        <p:nvSpPr>
          <p:cNvPr id="23" name="Text 21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Kandola et al. (2020); Bell et al. (2019); Bull et al. (2020)</a:t>
            </a:r>
            <a:endParaRPr lang="en-US" sz="75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17A589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Sociological Benefits of Exercise for Teenagers</a:t>
            </a:r>
            <a:endParaRPr lang="en-US" sz="2100" dirty="0"/>
          </a:p>
        </p:txBody>
      </p:sp>
      <p:sp>
        <p:nvSpPr>
          <p:cNvPr id="4" name="Text 2"/>
          <p:cNvSpPr txBox="1"/>
          <p:nvPr/>
        </p:nvSpPr>
        <p:spPr>
          <a:xfrm>
            <a:off x="228600" y="713232"/>
            <a:ext cx="868680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Physical activity creates measurable social benefits at individual, community and population level: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256032" y="1143000"/>
            <a:ext cx="502920" cy="502920"/>
          </a:xfrm>
          <a:prstGeom prst="ellipse">
            <a:avLst/>
          </a:prstGeom>
          <a:solidFill>
            <a:srgbClr val="17A589"/>
          </a:solidFill>
        </p:spPr>
      </p:sp>
      <p:sp>
        <p:nvSpPr>
          <p:cNvPr id="6" name="Text 4"/>
          <p:cNvSpPr txBox="1"/>
          <p:nvPr/>
        </p:nvSpPr>
        <p:spPr>
          <a:xfrm>
            <a:off x="256032" y="1143000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👤</a:t>
            </a:r>
            <a:endParaRPr lang="en-US" sz="2000" dirty="0"/>
          </a:p>
        </p:txBody>
      </p:sp>
      <p:sp>
        <p:nvSpPr>
          <p:cNvPr id="7" name="Shape 5"/>
          <p:cNvSpPr/>
          <p:nvPr/>
        </p:nvSpPr>
        <p:spPr>
          <a:xfrm>
            <a:off x="868680" y="1051560"/>
            <a:ext cx="8046720" cy="347472"/>
          </a:xfrm>
          <a:prstGeom prst="rect">
            <a:avLst/>
          </a:prstGeom>
          <a:solidFill>
            <a:srgbClr val="17A589"/>
          </a:solidFill>
        </p:spPr>
      </p:sp>
      <p:sp>
        <p:nvSpPr>
          <p:cNvPr id="8" name="Text 6"/>
          <p:cNvSpPr txBox="1"/>
          <p:nvPr/>
        </p:nvSpPr>
        <p:spPr>
          <a:xfrm>
            <a:off x="987552" y="1088136"/>
            <a:ext cx="781812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INDIVIDUAL LEVEL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914400" y="1527048"/>
            <a:ext cx="146304" cy="146304"/>
          </a:xfrm>
          <a:prstGeom prst="ellipse">
            <a:avLst/>
          </a:prstGeom>
          <a:solidFill>
            <a:srgbClr val="17A589"/>
          </a:solidFill>
        </p:spPr>
      </p:sp>
      <p:sp>
        <p:nvSpPr>
          <p:cNvPr id="10" name="Text 8"/>
          <p:cNvSpPr txBox="1"/>
          <p:nvPr/>
        </p:nvSpPr>
        <p:spPr>
          <a:xfrm>
            <a:off x="1115568" y="1490472"/>
            <a:ext cx="775411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Improved peer relationships and social skills through team sports and group activities (Lin et al., 2024)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914400" y="1801368"/>
            <a:ext cx="146304" cy="146304"/>
          </a:xfrm>
          <a:prstGeom prst="ellipse">
            <a:avLst/>
          </a:prstGeom>
          <a:solidFill>
            <a:srgbClr val="17A589"/>
          </a:solidFill>
        </p:spPr>
      </p:sp>
      <p:sp>
        <p:nvSpPr>
          <p:cNvPr id="12" name="Text 10"/>
          <p:cNvSpPr txBox="1"/>
          <p:nvPr/>
        </p:nvSpPr>
        <p:spPr>
          <a:xfrm>
            <a:off x="1115568" y="1764792"/>
            <a:ext cx="775411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Enhanced sense of belonging and community identity (Dodd-Reynolds et al., 2024)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914400" y="2075688"/>
            <a:ext cx="146304" cy="146304"/>
          </a:xfrm>
          <a:prstGeom prst="ellipse">
            <a:avLst/>
          </a:prstGeom>
          <a:solidFill>
            <a:srgbClr val="17A589"/>
          </a:solidFill>
        </p:spPr>
      </p:sp>
      <p:sp>
        <p:nvSpPr>
          <p:cNvPr id="14" name="Text 12"/>
          <p:cNvSpPr txBox="1"/>
          <p:nvPr/>
        </p:nvSpPr>
        <p:spPr>
          <a:xfrm>
            <a:off x="1115568" y="2039112"/>
            <a:ext cx="775411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Development of leadership, communication and teamwork skills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256032" y="2404872"/>
            <a:ext cx="502920" cy="502920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16" name="Text 14"/>
          <p:cNvSpPr txBox="1"/>
          <p:nvPr/>
        </p:nvSpPr>
        <p:spPr>
          <a:xfrm>
            <a:off x="256032" y="2404872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🏘️</a:t>
            </a:r>
            <a:endParaRPr lang="en-US" sz="2000" dirty="0"/>
          </a:p>
        </p:txBody>
      </p:sp>
      <p:sp>
        <p:nvSpPr>
          <p:cNvPr id="17" name="Shape 15"/>
          <p:cNvSpPr/>
          <p:nvPr/>
        </p:nvSpPr>
        <p:spPr>
          <a:xfrm>
            <a:off x="868680" y="2313432"/>
            <a:ext cx="8046720" cy="347472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18" name="Text 16"/>
          <p:cNvSpPr txBox="1"/>
          <p:nvPr/>
        </p:nvSpPr>
        <p:spPr>
          <a:xfrm>
            <a:off x="987552" y="2350008"/>
            <a:ext cx="781812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COMMUNITY LEVEL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914400" y="2788920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20" name="Text 18"/>
          <p:cNvSpPr txBox="1"/>
          <p:nvPr/>
        </p:nvSpPr>
        <p:spPr>
          <a:xfrm>
            <a:off x="1115568" y="2752344"/>
            <a:ext cx="775411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Increased social cohesion between teenagers of different backgrounds, ethnicities and incomes (Love et al., 2019)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914400" y="3063240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22" name="Text 20"/>
          <p:cNvSpPr txBox="1"/>
          <p:nvPr/>
        </p:nvSpPr>
        <p:spPr>
          <a:xfrm>
            <a:off x="1115568" y="3026664"/>
            <a:ext cx="775411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Reduced risk of antisocial behaviour through structured, supervised youth engagement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914400" y="3337560"/>
            <a:ext cx="146304" cy="146304"/>
          </a:xfrm>
          <a:prstGeom prst="ellipse">
            <a:avLst/>
          </a:prstGeom>
          <a:solidFill>
            <a:srgbClr val="1E8449"/>
          </a:solidFill>
        </p:spPr>
      </p:sp>
      <p:sp>
        <p:nvSpPr>
          <p:cNvPr id="24" name="Text 22"/>
          <p:cNvSpPr txBox="1"/>
          <p:nvPr/>
        </p:nvSpPr>
        <p:spPr>
          <a:xfrm>
            <a:off x="1115568" y="3300984"/>
            <a:ext cx="775411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Stronger connections between families, schools and community organisations</a:t>
            </a:r>
            <a:endParaRPr lang="en-US" sz="1050" dirty="0"/>
          </a:p>
        </p:txBody>
      </p:sp>
      <p:sp>
        <p:nvSpPr>
          <p:cNvPr id="25" name="Shape 23"/>
          <p:cNvSpPr/>
          <p:nvPr/>
        </p:nvSpPr>
        <p:spPr>
          <a:xfrm>
            <a:off x="256032" y="3666744"/>
            <a:ext cx="502920" cy="502920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26" name="Text 24"/>
          <p:cNvSpPr txBox="1"/>
          <p:nvPr/>
        </p:nvSpPr>
        <p:spPr>
          <a:xfrm>
            <a:off x="256032" y="3666744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🌍</a:t>
            </a:r>
            <a:endParaRPr lang="en-US" sz="2000" dirty="0"/>
          </a:p>
        </p:txBody>
      </p:sp>
      <p:sp>
        <p:nvSpPr>
          <p:cNvPr id="27" name="Shape 25"/>
          <p:cNvSpPr/>
          <p:nvPr/>
        </p:nvSpPr>
        <p:spPr>
          <a:xfrm>
            <a:off x="868680" y="3575304"/>
            <a:ext cx="8046720" cy="347472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28" name="Text 26"/>
          <p:cNvSpPr txBox="1"/>
          <p:nvPr/>
        </p:nvSpPr>
        <p:spPr>
          <a:xfrm>
            <a:off x="987552" y="3611880"/>
            <a:ext cx="781812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POPULATION LEVEL</a:t>
            </a:r>
            <a:endParaRPr lang="en-US" sz="1200" dirty="0"/>
          </a:p>
        </p:txBody>
      </p:sp>
      <p:sp>
        <p:nvSpPr>
          <p:cNvPr id="29" name="Shape 27"/>
          <p:cNvSpPr/>
          <p:nvPr/>
        </p:nvSpPr>
        <p:spPr>
          <a:xfrm>
            <a:off x="914400" y="4050792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30" name="Text 28"/>
          <p:cNvSpPr txBox="1"/>
          <p:nvPr/>
        </p:nvSpPr>
        <p:spPr>
          <a:xfrm>
            <a:off x="1115568" y="4014216"/>
            <a:ext cx="775411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Addresses health inequalities — Black (41%) and Asian (43%) teenagers least active; campaigns directly target this gap (Sport England, 2025)</a:t>
            </a:r>
            <a:endParaRPr lang="en-US" sz="1050" dirty="0"/>
          </a:p>
        </p:txBody>
      </p:sp>
      <p:sp>
        <p:nvSpPr>
          <p:cNvPr id="31" name="Shape 29"/>
          <p:cNvSpPr/>
          <p:nvPr/>
        </p:nvSpPr>
        <p:spPr>
          <a:xfrm>
            <a:off x="914400" y="4325112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32" name="Text 30"/>
          <p:cNvSpPr txBox="1"/>
          <p:nvPr/>
        </p:nvSpPr>
        <p:spPr>
          <a:xfrm>
            <a:off x="1115568" y="4288536"/>
            <a:ext cx="775411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Tackles "physical activity insecurity" — the structural barriers that prevent disadvantaged groups from being active (Dodd-Reynolds et al., 2024)</a:t>
            </a:r>
            <a:endParaRPr lang="en-US" sz="1050" dirty="0"/>
          </a:p>
        </p:txBody>
      </p:sp>
      <p:sp>
        <p:nvSpPr>
          <p:cNvPr id="33" name="Shape 31"/>
          <p:cNvSpPr/>
          <p:nvPr/>
        </p:nvSpPr>
        <p:spPr>
          <a:xfrm>
            <a:off x="914400" y="4599432"/>
            <a:ext cx="146304" cy="146304"/>
          </a:xfrm>
          <a:prstGeom prst="ellipse">
            <a:avLst/>
          </a:prstGeom>
          <a:solidFill>
            <a:srgbClr val="1A5276"/>
          </a:solidFill>
        </p:spPr>
      </p:sp>
      <p:sp>
        <p:nvSpPr>
          <p:cNvPr id="34" name="Text 32"/>
          <p:cNvSpPr txBox="1"/>
          <p:nvPr/>
        </p:nvSpPr>
        <p:spPr>
          <a:xfrm>
            <a:off x="1115568" y="4562856"/>
            <a:ext cx="775411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Long-term reduction in NHS healthcare costs through prevention-focused public health investment</a:t>
            </a:r>
            <a:endParaRPr lang="en-US" sz="1050" dirty="0"/>
          </a:p>
        </p:txBody>
      </p:sp>
      <p:sp>
        <p:nvSpPr>
          <p:cNvPr id="35" name="Text 33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Lin et al. (2024); Love et al. (2019); Dodd-Reynolds et al. (2024); Sport England (2025)</a:t>
            </a:r>
            <a:endParaRPr lang="en-US" sz="75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Behavioural Theory 1 — Health Belief Model</a:t>
            </a:r>
            <a:endParaRPr lang="en-US" sz="2100" dirty="0"/>
          </a:p>
        </p:txBody>
      </p:sp>
      <p:sp>
        <p:nvSpPr>
          <p:cNvPr id="4" name="Text 2"/>
          <p:cNvSpPr txBox="1"/>
          <p:nvPr/>
        </p:nvSpPr>
        <p:spPr>
          <a:xfrm>
            <a:off x="228600" y="713232"/>
            <a:ext cx="8686800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The HBM explains why individuals may or may not take health-promoting action such as regular physical activity: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182880" y="1051560"/>
            <a:ext cx="2834640" cy="1481328"/>
          </a:xfrm>
          <a:prstGeom prst="rect">
            <a:avLst/>
          </a:prstGeom>
          <a:solidFill>
            <a:srgbClr val="C0392B">
              <a:alpha val="12000"/>
            </a:srgbClr>
          </a:solidFill>
        </p:spPr>
      </p:sp>
      <p:sp>
        <p:nvSpPr>
          <p:cNvPr id="6" name="Shape 4"/>
          <p:cNvSpPr/>
          <p:nvPr/>
        </p:nvSpPr>
        <p:spPr>
          <a:xfrm>
            <a:off x="182880" y="1051560"/>
            <a:ext cx="2834640" cy="384048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7" name="Text 5"/>
          <p:cNvSpPr txBox="1"/>
          <p:nvPr/>
        </p:nvSpPr>
        <p:spPr>
          <a:xfrm>
            <a:off x="182880" y="1051560"/>
            <a:ext cx="2834640" cy="3840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Perceived</a:t>
            </a:r>
            <a:endParaRPr lang="en-US" sz="11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Susceptibility</a:t>
            </a:r>
            <a:endParaRPr lang="en-US" sz="1100" dirty="0"/>
          </a:p>
        </p:txBody>
      </p:sp>
      <p:sp>
        <p:nvSpPr>
          <p:cNvPr id="8" name="Text 6"/>
          <p:cNvSpPr txBox="1"/>
          <p:nvPr/>
        </p:nvSpPr>
        <p:spPr>
          <a:xfrm>
            <a:off x="256032" y="1481328"/>
            <a:ext cx="2688336" cy="6583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9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Do teenagers believe they are at risk from inactivity? Many do not perceive long-term health consequences as personally relevant.</a:t>
            </a:r>
            <a:endParaRPr lang="en-US" sz="950" dirty="0"/>
          </a:p>
        </p:txBody>
      </p:sp>
      <p:sp>
        <p:nvSpPr>
          <p:cNvPr id="9" name="Text 7"/>
          <p:cNvSpPr txBox="1"/>
          <p:nvPr/>
        </p:nvSpPr>
        <p:spPr>
          <a:xfrm>
            <a:off x="256032" y="2148840"/>
            <a:ext cx="2688336" cy="3474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00" b="1" i="1" dirty="0">
                <a:solidFill>
                  <a:srgbClr val="C0392B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Barrier: "I'm young and healthy — this won't affect me"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3127248" y="1051560"/>
            <a:ext cx="2834640" cy="1481328"/>
          </a:xfrm>
          <a:prstGeom prst="rect">
            <a:avLst/>
          </a:prstGeom>
          <a:solidFill>
            <a:srgbClr val="8B1A1A">
              <a:alpha val="12000"/>
            </a:srgbClr>
          </a:solidFill>
        </p:spPr>
      </p:sp>
      <p:sp>
        <p:nvSpPr>
          <p:cNvPr id="11" name="Shape 9"/>
          <p:cNvSpPr/>
          <p:nvPr/>
        </p:nvSpPr>
        <p:spPr>
          <a:xfrm>
            <a:off x="3127248" y="1051560"/>
            <a:ext cx="2834640" cy="384048"/>
          </a:xfrm>
          <a:prstGeom prst="rect">
            <a:avLst/>
          </a:prstGeom>
          <a:solidFill>
            <a:srgbClr val="8B1A1A"/>
          </a:solidFill>
        </p:spPr>
      </p:sp>
      <p:sp>
        <p:nvSpPr>
          <p:cNvPr id="12" name="Text 10"/>
          <p:cNvSpPr txBox="1"/>
          <p:nvPr/>
        </p:nvSpPr>
        <p:spPr>
          <a:xfrm>
            <a:off x="3127248" y="1051560"/>
            <a:ext cx="2834640" cy="3840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Perceived</a:t>
            </a:r>
            <a:endParaRPr lang="en-US" sz="11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Severity</a:t>
            </a:r>
            <a:endParaRPr lang="en-US" sz="1100" dirty="0"/>
          </a:p>
        </p:txBody>
      </p:sp>
      <p:sp>
        <p:nvSpPr>
          <p:cNvPr id="13" name="Text 11"/>
          <p:cNvSpPr txBox="1"/>
          <p:nvPr/>
        </p:nvSpPr>
        <p:spPr>
          <a:xfrm>
            <a:off x="3200400" y="1481328"/>
            <a:ext cx="2688336" cy="6583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9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Do teenagers view inactivity consequences as severe? Short-term thinking and adolescent risk perception limit this component.</a:t>
            </a:r>
            <a:endParaRPr lang="en-US" sz="950" dirty="0"/>
          </a:p>
        </p:txBody>
      </p:sp>
      <p:sp>
        <p:nvSpPr>
          <p:cNvPr id="14" name="Text 12"/>
          <p:cNvSpPr txBox="1"/>
          <p:nvPr/>
        </p:nvSpPr>
        <p:spPr>
          <a:xfrm>
            <a:off x="3200400" y="2148840"/>
            <a:ext cx="2688336" cy="3474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00" b="1" i="1" dirty="0">
                <a:solidFill>
                  <a:srgbClr val="8B1A1A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Barrier: "Health problems happen to old people, not me"</a:t>
            </a:r>
            <a:endParaRPr lang="en-US" sz="900" dirty="0"/>
          </a:p>
        </p:txBody>
      </p:sp>
      <p:sp>
        <p:nvSpPr>
          <p:cNvPr id="15" name="Shape 13"/>
          <p:cNvSpPr/>
          <p:nvPr/>
        </p:nvSpPr>
        <p:spPr>
          <a:xfrm>
            <a:off x="6080760" y="1051560"/>
            <a:ext cx="2834640" cy="1481328"/>
          </a:xfrm>
          <a:prstGeom prst="rect">
            <a:avLst/>
          </a:prstGeom>
          <a:solidFill>
            <a:srgbClr val="1E8449">
              <a:alpha val="12000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6080760" y="1051560"/>
            <a:ext cx="2834640" cy="384048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17" name="Text 15"/>
          <p:cNvSpPr txBox="1"/>
          <p:nvPr/>
        </p:nvSpPr>
        <p:spPr>
          <a:xfrm>
            <a:off x="6080760" y="1051560"/>
            <a:ext cx="2834640" cy="3840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Perceived</a:t>
            </a:r>
            <a:endParaRPr lang="en-US" sz="11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Benefits</a:t>
            </a:r>
            <a:endParaRPr lang="en-US" sz="1100" dirty="0"/>
          </a:p>
        </p:txBody>
      </p:sp>
      <p:sp>
        <p:nvSpPr>
          <p:cNvPr id="18" name="Text 16"/>
          <p:cNvSpPr txBox="1"/>
          <p:nvPr/>
        </p:nvSpPr>
        <p:spPr>
          <a:xfrm>
            <a:off x="6153912" y="1481328"/>
            <a:ext cx="2688336" cy="6583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9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Do teenagers believe exercise brings real benefits? Social and peer benefits are most motivating for this age group.</a:t>
            </a:r>
            <a:endParaRPr lang="en-US" sz="950" dirty="0"/>
          </a:p>
        </p:txBody>
      </p:sp>
      <p:sp>
        <p:nvSpPr>
          <p:cNvPr id="19" name="Text 17"/>
          <p:cNvSpPr txBox="1"/>
          <p:nvPr/>
        </p:nvSpPr>
        <p:spPr>
          <a:xfrm>
            <a:off x="6153912" y="2148840"/>
            <a:ext cx="2688336" cy="3474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00" b="1" i="1" dirty="0">
                <a:solidFill>
                  <a:srgbClr val="1E8449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Solution: Campaign highlights social and fun benefits</a:t>
            </a:r>
            <a:endParaRPr lang="en-US" sz="900" dirty="0"/>
          </a:p>
        </p:txBody>
      </p:sp>
      <p:sp>
        <p:nvSpPr>
          <p:cNvPr id="20" name="Shape 18"/>
          <p:cNvSpPr/>
          <p:nvPr/>
        </p:nvSpPr>
        <p:spPr>
          <a:xfrm>
            <a:off x="182880" y="2697480"/>
            <a:ext cx="2834640" cy="1481328"/>
          </a:xfrm>
          <a:prstGeom prst="rect">
            <a:avLst/>
          </a:prstGeom>
          <a:solidFill>
            <a:srgbClr val="E67E22">
              <a:alpha val="12000"/>
            </a:srgbClr>
          </a:solidFill>
        </p:spPr>
      </p:sp>
      <p:sp>
        <p:nvSpPr>
          <p:cNvPr id="21" name="Shape 19"/>
          <p:cNvSpPr/>
          <p:nvPr/>
        </p:nvSpPr>
        <p:spPr>
          <a:xfrm>
            <a:off x="182880" y="2697480"/>
            <a:ext cx="2834640" cy="384048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22" name="Text 20"/>
          <p:cNvSpPr txBox="1"/>
          <p:nvPr/>
        </p:nvSpPr>
        <p:spPr>
          <a:xfrm>
            <a:off x="182880" y="2697480"/>
            <a:ext cx="2834640" cy="3840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Perceived</a:t>
            </a:r>
            <a:endParaRPr lang="en-US" sz="11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Barriers</a:t>
            </a:r>
            <a:endParaRPr lang="en-US" sz="1100" dirty="0"/>
          </a:p>
        </p:txBody>
      </p:sp>
      <p:sp>
        <p:nvSpPr>
          <p:cNvPr id="23" name="Text 21"/>
          <p:cNvSpPr txBox="1"/>
          <p:nvPr/>
        </p:nvSpPr>
        <p:spPr>
          <a:xfrm>
            <a:off x="256032" y="3127248"/>
            <a:ext cx="2688336" cy="6583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9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What stops teenagers exercising? Cost, transport, time, fear of judgement and lack of facilities are the most commonly cited barriers (Duffey et al., 2021).</a:t>
            </a:r>
            <a:endParaRPr lang="en-US" sz="950" dirty="0"/>
          </a:p>
        </p:txBody>
      </p:sp>
      <p:sp>
        <p:nvSpPr>
          <p:cNvPr id="24" name="Text 22"/>
          <p:cNvSpPr txBox="1"/>
          <p:nvPr/>
        </p:nvSpPr>
        <p:spPr>
          <a:xfrm>
            <a:off x="256032" y="3794760"/>
            <a:ext cx="2688336" cy="3474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00" b="1" i="1" dirty="0">
                <a:solidFill>
                  <a:srgbClr val="E67E22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Solution: Free sessions, inclusive venues, anti-judgment messaging</a:t>
            </a:r>
            <a:endParaRPr lang="en-US" sz="900" dirty="0"/>
          </a:p>
        </p:txBody>
      </p:sp>
      <p:sp>
        <p:nvSpPr>
          <p:cNvPr id="25" name="Shape 23"/>
          <p:cNvSpPr/>
          <p:nvPr/>
        </p:nvSpPr>
        <p:spPr>
          <a:xfrm>
            <a:off x="3127248" y="2697480"/>
            <a:ext cx="2834640" cy="1481328"/>
          </a:xfrm>
          <a:prstGeom prst="rect">
            <a:avLst/>
          </a:prstGeom>
          <a:solidFill>
            <a:srgbClr val="1A5276">
              <a:alpha val="12000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3127248" y="2697480"/>
            <a:ext cx="2834640" cy="384048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27" name="Text 25"/>
          <p:cNvSpPr txBox="1"/>
          <p:nvPr/>
        </p:nvSpPr>
        <p:spPr>
          <a:xfrm>
            <a:off x="3127248" y="2697480"/>
            <a:ext cx="2834640" cy="3840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Cues to</a:t>
            </a:r>
            <a:endParaRPr lang="en-US" sz="11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Action</a:t>
            </a:r>
            <a:endParaRPr lang="en-US" sz="1100" dirty="0"/>
          </a:p>
        </p:txBody>
      </p:sp>
      <p:sp>
        <p:nvSpPr>
          <p:cNvPr id="28" name="Text 26"/>
          <p:cNvSpPr txBox="1"/>
          <p:nvPr/>
        </p:nvSpPr>
        <p:spPr>
          <a:xfrm>
            <a:off x="3200400" y="3127248"/>
            <a:ext cx="2688336" cy="6583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9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What triggers the decision to be active? Peer influence, health campaigns, social media and GP referral.</a:t>
            </a:r>
            <a:endParaRPr lang="en-US" sz="950" dirty="0"/>
          </a:p>
        </p:txBody>
      </p:sp>
      <p:sp>
        <p:nvSpPr>
          <p:cNvPr id="29" name="Text 27"/>
          <p:cNvSpPr txBox="1"/>
          <p:nvPr/>
        </p:nvSpPr>
        <p:spPr>
          <a:xfrm>
            <a:off x="3200400" y="3794760"/>
            <a:ext cx="2688336" cy="3474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00" b="1" i="1" dirty="0">
                <a:solidFill>
                  <a:srgbClr val="1A5276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Solution: Campaign poster, peer ambassadors, school talks</a:t>
            </a:r>
            <a:endParaRPr lang="en-US" sz="900" dirty="0"/>
          </a:p>
        </p:txBody>
      </p:sp>
      <p:sp>
        <p:nvSpPr>
          <p:cNvPr id="30" name="Shape 28"/>
          <p:cNvSpPr/>
          <p:nvPr/>
        </p:nvSpPr>
        <p:spPr>
          <a:xfrm>
            <a:off x="6080760" y="2697480"/>
            <a:ext cx="2834640" cy="1481328"/>
          </a:xfrm>
          <a:prstGeom prst="rect">
            <a:avLst/>
          </a:prstGeom>
          <a:solidFill>
            <a:srgbClr val="7D3C98">
              <a:alpha val="12000"/>
            </a:srgbClr>
          </a:solidFill>
        </p:spPr>
      </p:sp>
      <p:sp>
        <p:nvSpPr>
          <p:cNvPr id="31" name="Shape 29"/>
          <p:cNvSpPr/>
          <p:nvPr/>
        </p:nvSpPr>
        <p:spPr>
          <a:xfrm>
            <a:off x="6080760" y="2697480"/>
            <a:ext cx="2834640" cy="384048"/>
          </a:xfrm>
          <a:prstGeom prst="rect">
            <a:avLst/>
          </a:prstGeom>
          <a:solidFill>
            <a:srgbClr val="7D3C98"/>
          </a:solidFill>
        </p:spPr>
      </p:sp>
      <p:sp>
        <p:nvSpPr>
          <p:cNvPr id="32" name="Text 30"/>
          <p:cNvSpPr txBox="1"/>
          <p:nvPr/>
        </p:nvSpPr>
        <p:spPr>
          <a:xfrm>
            <a:off x="6080760" y="2697480"/>
            <a:ext cx="2834640" cy="3840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Self-Efficacy</a:t>
            </a:r>
            <a:endParaRPr lang="en-US" sz="11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(Bandura)</a:t>
            </a:r>
            <a:endParaRPr lang="en-US" sz="1100" dirty="0"/>
          </a:p>
        </p:txBody>
      </p:sp>
      <p:sp>
        <p:nvSpPr>
          <p:cNvPr id="33" name="Text 31"/>
          <p:cNvSpPr txBox="1"/>
          <p:nvPr/>
        </p:nvSpPr>
        <p:spPr>
          <a:xfrm>
            <a:off x="6153912" y="3127248"/>
            <a:ext cx="2688336" cy="6583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9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Does the teenager believe they CAN successfully exercise? Low self-efficacy is a major barrier, especially among girls (Sheng, Gong and Zhou, 2023a).</a:t>
            </a:r>
            <a:endParaRPr lang="en-US" sz="950" dirty="0"/>
          </a:p>
        </p:txBody>
      </p:sp>
      <p:sp>
        <p:nvSpPr>
          <p:cNvPr id="34" name="Text 32"/>
          <p:cNvSpPr txBox="1"/>
          <p:nvPr/>
        </p:nvSpPr>
        <p:spPr>
          <a:xfrm>
            <a:off x="6153912" y="3794760"/>
            <a:ext cx="2688336" cy="3474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00" b="1" i="1" dirty="0">
                <a:solidFill>
                  <a:srgbClr val="7D3C9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Solution: Beginner-friendly sessions, positive reinforcement</a:t>
            </a:r>
            <a:endParaRPr lang="en-US" sz="900" dirty="0"/>
          </a:p>
        </p:txBody>
      </p:sp>
      <p:sp>
        <p:nvSpPr>
          <p:cNvPr id="35" name="Text 33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Sheng, Gong and Zhou (2023a); Duffey et al. (2021)</a:t>
            </a:r>
            <a:endParaRPr lang="en-US" sz="75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Behavioural Theory 2 — Social Cognitive Theory</a:t>
            </a:r>
            <a:endParaRPr lang="en-US" sz="2100" dirty="0"/>
          </a:p>
        </p:txBody>
      </p:sp>
      <p:sp>
        <p:nvSpPr>
          <p:cNvPr id="4" name="Text 2"/>
          <p:cNvSpPr txBox="1"/>
          <p:nvPr/>
        </p:nvSpPr>
        <p:spPr>
          <a:xfrm>
            <a:off x="131709" y="658368"/>
            <a:ext cx="8686800" cy="19607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SCT proposes that behaviour is shaped by the interaction of personal factors, behaviour and environment (Reciprocal Determinism):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3008195" y="941843"/>
            <a:ext cx="2788920" cy="408635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6" name="Text 4"/>
          <p:cNvSpPr txBox="1"/>
          <p:nvPr/>
        </p:nvSpPr>
        <p:spPr>
          <a:xfrm>
            <a:off x="3008195" y="970583"/>
            <a:ext cx="2788920" cy="3798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PERSONAL</a:t>
            </a:r>
            <a:endParaRPr lang="en-US" sz="12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FACTORS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3008195" y="1350479"/>
            <a:ext cx="2788920" cy="702879"/>
          </a:xfrm>
          <a:prstGeom prst="rect">
            <a:avLst/>
          </a:prstGeom>
          <a:solidFill>
            <a:srgbClr val="1A5276">
              <a:alpha val="15000"/>
            </a:srgbClr>
          </a:solidFill>
        </p:spPr>
      </p:sp>
      <p:sp>
        <p:nvSpPr>
          <p:cNvPr id="8" name="Text 6"/>
          <p:cNvSpPr txBox="1"/>
          <p:nvPr/>
        </p:nvSpPr>
        <p:spPr>
          <a:xfrm>
            <a:off x="3099635" y="1405343"/>
            <a:ext cx="2606040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Self-efficacy, attitudes, beliefs and knowledge about physical activity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228600" y="2736112"/>
            <a:ext cx="2709490" cy="530352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10" name="Text 8"/>
          <p:cNvSpPr txBox="1"/>
          <p:nvPr/>
        </p:nvSpPr>
        <p:spPr>
          <a:xfrm>
            <a:off x="228601" y="2736112"/>
            <a:ext cx="2573020" cy="53035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BEHAVIOUR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228600" y="3272684"/>
            <a:ext cx="2709491" cy="749808"/>
          </a:xfrm>
          <a:prstGeom prst="rect">
            <a:avLst/>
          </a:prstGeom>
          <a:solidFill>
            <a:srgbClr val="1E8449">
              <a:alpha val="15000"/>
            </a:srgbClr>
          </a:solidFill>
        </p:spPr>
      </p:sp>
      <p:sp>
        <p:nvSpPr>
          <p:cNvPr id="12" name="Text 10"/>
          <p:cNvSpPr txBox="1"/>
          <p:nvPr/>
        </p:nvSpPr>
        <p:spPr>
          <a:xfrm>
            <a:off x="313820" y="3296448"/>
            <a:ext cx="2606040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Physical activity participation — frequency, intensity and duration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5961888" y="2652031"/>
            <a:ext cx="2788920" cy="530352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14" name="Text 12"/>
          <p:cNvSpPr txBox="1"/>
          <p:nvPr/>
        </p:nvSpPr>
        <p:spPr>
          <a:xfrm>
            <a:off x="5961888" y="2652031"/>
            <a:ext cx="2788920" cy="53035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ENVIRONMENT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5961888" y="3182383"/>
            <a:ext cx="2788920" cy="841248"/>
          </a:xfrm>
          <a:prstGeom prst="rect">
            <a:avLst/>
          </a:prstGeom>
          <a:solidFill>
            <a:srgbClr val="E67E22">
              <a:alpha val="15000"/>
            </a:srgbClr>
          </a:solidFill>
        </p:spPr>
      </p:sp>
      <p:sp>
        <p:nvSpPr>
          <p:cNvPr id="16" name="Text 14"/>
          <p:cNvSpPr txBox="1"/>
          <p:nvPr/>
        </p:nvSpPr>
        <p:spPr>
          <a:xfrm>
            <a:off x="6053328" y="3237247"/>
            <a:ext cx="2606040" cy="7498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Peer influence, family support, school, local facilities and social norms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1627632" y="2103120"/>
            <a:ext cx="5715000" cy="45720"/>
          </a:xfrm>
          <a:prstGeom prst="rect">
            <a:avLst/>
          </a:prstGeom>
          <a:solidFill>
            <a:srgbClr val="BDC3C7"/>
          </a:solidFill>
        </p:spPr>
      </p:sp>
      <p:sp>
        <p:nvSpPr>
          <p:cNvPr id="18" name="Shape 16"/>
          <p:cNvSpPr/>
          <p:nvPr/>
        </p:nvSpPr>
        <p:spPr>
          <a:xfrm>
            <a:off x="1627632" y="2103120"/>
            <a:ext cx="63826" cy="632992"/>
          </a:xfrm>
          <a:prstGeom prst="rect">
            <a:avLst/>
          </a:prstGeom>
          <a:solidFill>
            <a:srgbClr val="BDC3C7"/>
          </a:solidFill>
        </p:spPr>
      </p:sp>
      <p:sp>
        <p:nvSpPr>
          <p:cNvPr id="19" name="Shape 17"/>
          <p:cNvSpPr/>
          <p:nvPr/>
        </p:nvSpPr>
        <p:spPr>
          <a:xfrm>
            <a:off x="7296911" y="2103120"/>
            <a:ext cx="45719" cy="548911"/>
          </a:xfrm>
          <a:prstGeom prst="rect">
            <a:avLst/>
          </a:prstGeom>
          <a:solidFill>
            <a:srgbClr val="BDC3C7"/>
          </a:solidFill>
        </p:spPr>
      </p:sp>
      <p:sp>
        <p:nvSpPr>
          <p:cNvPr id="20" name="Shape 18"/>
          <p:cNvSpPr/>
          <p:nvPr/>
        </p:nvSpPr>
        <p:spPr>
          <a:xfrm>
            <a:off x="3029531" y="2219159"/>
            <a:ext cx="2816352" cy="1105203"/>
          </a:xfrm>
          <a:prstGeom prst="rect">
            <a:avLst/>
          </a:prstGeom>
          <a:solidFill>
            <a:srgbClr val="EBF5FB"/>
          </a:solidFill>
        </p:spPr>
      </p:sp>
      <p:sp>
        <p:nvSpPr>
          <p:cNvPr id="21" name="Text 19"/>
          <p:cNvSpPr txBox="1"/>
          <p:nvPr/>
        </p:nvSpPr>
        <p:spPr>
          <a:xfrm>
            <a:off x="3145355" y="2181374"/>
            <a:ext cx="2633472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b="1">
                <a:solidFill>
                  <a:srgbClr val="1A5276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KEY SCT CONCEPTS:</a:t>
            </a:r>
            <a:endParaRPr lang="en-US" sz="1000" dirty="0"/>
          </a:p>
        </p:txBody>
      </p:sp>
      <p:sp>
        <p:nvSpPr>
          <p:cNvPr id="22" name="Text 20"/>
          <p:cNvSpPr txBox="1"/>
          <p:nvPr/>
        </p:nvSpPr>
        <p:spPr>
          <a:xfrm>
            <a:off x="3145355" y="2437406"/>
            <a:ext cx="2633472" cy="2468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•  Self-efficacy (belief in ability to exercise)</a:t>
            </a:r>
            <a:endParaRPr lang="en-US" sz="950" dirty="0"/>
          </a:p>
        </p:txBody>
      </p:sp>
      <p:sp>
        <p:nvSpPr>
          <p:cNvPr id="23" name="Text 21"/>
          <p:cNvSpPr txBox="1"/>
          <p:nvPr/>
        </p:nvSpPr>
        <p:spPr>
          <a:xfrm>
            <a:off x="3145355" y="2693438"/>
            <a:ext cx="2633472" cy="2468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•  Observational learning (peer role models)</a:t>
            </a:r>
            <a:endParaRPr lang="en-US" sz="950" dirty="0"/>
          </a:p>
        </p:txBody>
      </p:sp>
      <p:sp>
        <p:nvSpPr>
          <p:cNvPr id="24" name="Text 22"/>
          <p:cNvSpPr txBox="1"/>
          <p:nvPr/>
        </p:nvSpPr>
        <p:spPr>
          <a:xfrm>
            <a:off x="3145355" y="2949470"/>
            <a:ext cx="2633472" cy="2468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•  Outcome expectations (anticipated social/health gains)</a:t>
            </a:r>
            <a:endParaRPr lang="en-US" sz="950" dirty="0"/>
          </a:p>
        </p:txBody>
      </p:sp>
      <p:sp>
        <p:nvSpPr>
          <p:cNvPr id="25" name="Shape 23"/>
          <p:cNvSpPr/>
          <p:nvPr/>
        </p:nvSpPr>
        <p:spPr>
          <a:xfrm>
            <a:off x="228600" y="4133088"/>
            <a:ext cx="8686800" cy="749808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26" name="Text 24"/>
          <p:cNvSpPr txBox="1"/>
          <p:nvPr/>
        </p:nvSpPr>
        <p:spPr>
          <a:xfrm>
            <a:off x="365760" y="4178808"/>
            <a:ext cx="8412480" cy="6583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Campaign application: Lin et al. (2024) meta-analysis (n=47,196) confirms peer support (r=0.256) and family support (r=0.226) are strong predictors of adolescent physical activity — informing our peer ambassador model, parent open day and school partnership approach.</a:t>
            </a:r>
            <a:endParaRPr lang="en-US" sz="1050" dirty="0"/>
          </a:p>
        </p:txBody>
      </p:sp>
      <p:sp>
        <p:nvSpPr>
          <p:cNvPr id="27" name="Text 25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Lin et al. (2024); Duffey et al. (2021)</a:t>
            </a:r>
            <a:endParaRPr lang="en-US" sz="75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Behavioural Theory 3 — Transtheoretical Model</a:t>
            </a:r>
            <a:endParaRPr lang="en-US" sz="2100" dirty="0"/>
          </a:p>
        </p:txBody>
      </p:sp>
      <p:sp>
        <p:nvSpPr>
          <p:cNvPr id="4" name="Text 2"/>
          <p:cNvSpPr txBox="1"/>
          <p:nvPr/>
        </p:nvSpPr>
        <p:spPr>
          <a:xfrm>
            <a:off x="228600" y="713232"/>
            <a:ext cx="8686800" cy="2926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The TTM describes how individuals progress through stages of behaviour change — applied here to physical activity in teenagers: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182880" y="1417320"/>
            <a:ext cx="8595360" cy="54864"/>
          </a:xfrm>
          <a:prstGeom prst="rect">
            <a:avLst/>
          </a:prstGeom>
          <a:solidFill>
            <a:srgbClr val="BDC3C7"/>
          </a:solidFill>
        </p:spPr>
      </p:sp>
      <p:sp>
        <p:nvSpPr>
          <p:cNvPr id="6" name="Shape 4"/>
          <p:cNvSpPr/>
          <p:nvPr/>
        </p:nvSpPr>
        <p:spPr>
          <a:xfrm>
            <a:off x="182880" y="1078992"/>
            <a:ext cx="1627632" cy="530352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7" name="Text 5"/>
          <p:cNvSpPr txBox="1"/>
          <p:nvPr/>
        </p:nvSpPr>
        <p:spPr>
          <a:xfrm>
            <a:off x="182880" y="1078992"/>
            <a:ext cx="1627632" cy="53035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1</a:t>
            </a:r>
            <a:endParaRPr lang="en-US" sz="95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PRE-</a:t>
            </a:r>
            <a:endParaRPr lang="en-US" sz="95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CONTEMPLATION</a:t>
            </a:r>
            <a:endParaRPr lang="en-US" sz="950" dirty="0"/>
          </a:p>
        </p:txBody>
      </p:sp>
      <p:sp>
        <p:nvSpPr>
          <p:cNvPr id="8" name="Shape 6"/>
          <p:cNvSpPr/>
          <p:nvPr/>
        </p:nvSpPr>
        <p:spPr>
          <a:xfrm>
            <a:off x="182880" y="1508760"/>
            <a:ext cx="1627632" cy="2514600"/>
          </a:xfrm>
          <a:prstGeom prst="rect">
            <a:avLst/>
          </a:prstGeom>
          <a:solidFill>
            <a:srgbClr val="C0392B">
              <a:alpha val="14000"/>
            </a:srgbClr>
          </a:solidFill>
        </p:spPr>
      </p:sp>
      <p:sp>
        <p:nvSpPr>
          <p:cNvPr id="9" name="Text 7"/>
          <p:cNvSpPr txBox="1"/>
          <p:nvPr/>
        </p:nvSpPr>
        <p:spPr>
          <a:xfrm>
            <a:off x="246888" y="1572768"/>
            <a:ext cx="1499616" cy="11155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No intention to exercise. Does not see inactivity as a problem.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246888" y="2697480"/>
            <a:ext cx="1499616" cy="36576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11" name="Text 9"/>
          <p:cNvSpPr txBox="1"/>
          <p:nvPr/>
        </p:nvSpPr>
        <p:spPr>
          <a:xfrm>
            <a:off x="246888" y="2770632"/>
            <a:ext cx="1499616" cy="12070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900" b="1" dirty="0">
                <a:solidFill>
                  <a:srgbClr val="C0392B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Awareness posters, This Girl Can messaging, school talks</a:t>
            </a:r>
            <a:endParaRPr lang="en-US" sz="900" dirty="0"/>
          </a:p>
        </p:txBody>
      </p:sp>
      <p:sp>
        <p:nvSpPr>
          <p:cNvPr id="12" name="Shape 10"/>
          <p:cNvSpPr/>
          <p:nvPr/>
        </p:nvSpPr>
        <p:spPr>
          <a:xfrm>
            <a:off x="1901952" y="1078992"/>
            <a:ext cx="1627632" cy="530352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13" name="Text 11"/>
          <p:cNvSpPr txBox="1"/>
          <p:nvPr/>
        </p:nvSpPr>
        <p:spPr>
          <a:xfrm>
            <a:off x="1901952" y="1078992"/>
            <a:ext cx="1627632" cy="53035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2</a:t>
            </a:r>
            <a:endParaRPr lang="en-US" sz="95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CONTEM-</a:t>
            </a:r>
            <a:endParaRPr lang="en-US" sz="95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PLATION</a:t>
            </a:r>
            <a:endParaRPr lang="en-US" sz="950" dirty="0"/>
          </a:p>
        </p:txBody>
      </p:sp>
      <p:sp>
        <p:nvSpPr>
          <p:cNvPr id="14" name="Shape 12"/>
          <p:cNvSpPr/>
          <p:nvPr/>
        </p:nvSpPr>
        <p:spPr>
          <a:xfrm>
            <a:off x="1901952" y="1508760"/>
            <a:ext cx="1627632" cy="2514600"/>
          </a:xfrm>
          <a:prstGeom prst="rect">
            <a:avLst/>
          </a:prstGeom>
          <a:solidFill>
            <a:srgbClr val="E67E22">
              <a:alpha val="14000"/>
            </a:srgbClr>
          </a:solidFill>
        </p:spPr>
      </p:sp>
      <p:sp>
        <p:nvSpPr>
          <p:cNvPr id="15" name="Text 13"/>
          <p:cNvSpPr txBox="1"/>
          <p:nvPr/>
        </p:nvSpPr>
        <p:spPr>
          <a:xfrm>
            <a:off x="1965960" y="1572768"/>
            <a:ext cx="1499616" cy="11155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Thinking about exercising but has not yet started. Weighing pros and cons.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1965960" y="2697480"/>
            <a:ext cx="1499616" cy="36576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17" name="Text 15"/>
          <p:cNvSpPr txBox="1"/>
          <p:nvPr/>
        </p:nvSpPr>
        <p:spPr>
          <a:xfrm>
            <a:off x="1965960" y="2770632"/>
            <a:ext cx="1499616" cy="12070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900" b="1" dirty="0">
                <a:solidFill>
                  <a:srgbClr val="E67E22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Free taster sessions, peer ambassador stories, social media</a:t>
            </a:r>
            <a:endParaRPr lang="en-US" sz="900" dirty="0"/>
          </a:p>
        </p:txBody>
      </p:sp>
      <p:sp>
        <p:nvSpPr>
          <p:cNvPr id="18" name="Shape 16"/>
          <p:cNvSpPr/>
          <p:nvPr/>
        </p:nvSpPr>
        <p:spPr>
          <a:xfrm>
            <a:off x="3621024" y="1078992"/>
            <a:ext cx="1627632" cy="530352"/>
          </a:xfrm>
          <a:prstGeom prst="rect">
            <a:avLst/>
          </a:prstGeom>
          <a:solidFill>
            <a:srgbClr val="F7DC6F"/>
          </a:solidFill>
        </p:spPr>
      </p:sp>
      <p:sp>
        <p:nvSpPr>
          <p:cNvPr id="19" name="Text 17"/>
          <p:cNvSpPr txBox="1"/>
          <p:nvPr/>
        </p:nvSpPr>
        <p:spPr>
          <a:xfrm>
            <a:off x="3621024" y="1078992"/>
            <a:ext cx="1627632" cy="53035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3</a:t>
            </a:r>
            <a:endParaRPr lang="en-US" sz="95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PREPAR-</a:t>
            </a:r>
            <a:endParaRPr lang="en-US" sz="95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ATION</a:t>
            </a:r>
            <a:endParaRPr lang="en-US" sz="950" dirty="0"/>
          </a:p>
        </p:txBody>
      </p:sp>
      <p:sp>
        <p:nvSpPr>
          <p:cNvPr id="20" name="Shape 18"/>
          <p:cNvSpPr/>
          <p:nvPr/>
        </p:nvSpPr>
        <p:spPr>
          <a:xfrm>
            <a:off x="3621024" y="1508760"/>
            <a:ext cx="1627632" cy="2514600"/>
          </a:xfrm>
          <a:prstGeom prst="rect">
            <a:avLst/>
          </a:prstGeom>
          <a:solidFill>
            <a:srgbClr val="F7DC6F">
              <a:alpha val="14000"/>
            </a:srgbClr>
          </a:solidFill>
        </p:spPr>
      </p:sp>
      <p:sp>
        <p:nvSpPr>
          <p:cNvPr id="21" name="Text 19"/>
          <p:cNvSpPr txBox="1"/>
          <p:nvPr/>
        </p:nvSpPr>
        <p:spPr>
          <a:xfrm>
            <a:off x="3685032" y="1572768"/>
            <a:ext cx="1499616" cy="11155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Intends to act soon — making small steps (walking more, joining a club).</a:t>
            </a:r>
            <a:endParaRPr lang="en-US" sz="1000" dirty="0"/>
          </a:p>
        </p:txBody>
      </p:sp>
      <p:sp>
        <p:nvSpPr>
          <p:cNvPr id="22" name="Shape 20"/>
          <p:cNvSpPr/>
          <p:nvPr/>
        </p:nvSpPr>
        <p:spPr>
          <a:xfrm>
            <a:off x="3685032" y="2697480"/>
            <a:ext cx="1499616" cy="36576"/>
          </a:xfrm>
          <a:prstGeom prst="rect">
            <a:avLst/>
          </a:prstGeom>
          <a:solidFill>
            <a:srgbClr val="F7DC6F"/>
          </a:solidFill>
        </p:spPr>
      </p:sp>
      <p:sp>
        <p:nvSpPr>
          <p:cNvPr id="23" name="Text 21"/>
          <p:cNvSpPr txBox="1"/>
          <p:nvPr/>
        </p:nvSpPr>
        <p:spPr>
          <a:xfrm>
            <a:off x="3685032" y="2770632"/>
            <a:ext cx="1499616" cy="12070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900" b="1" dirty="0">
                <a:solidFill>
                  <a:srgbClr val="F7DC6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Sign-up process, Week 1 baseline fitness session</a:t>
            </a:r>
            <a:endParaRPr lang="en-US" sz="900" dirty="0"/>
          </a:p>
        </p:txBody>
      </p:sp>
      <p:sp>
        <p:nvSpPr>
          <p:cNvPr id="24" name="Shape 22"/>
          <p:cNvSpPr/>
          <p:nvPr/>
        </p:nvSpPr>
        <p:spPr>
          <a:xfrm>
            <a:off x="5340096" y="1078992"/>
            <a:ext cx="1627632" cy="530352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25" name="Text 23"/>
          <p:cNvSpPr txBox="1"/>
          <p:nvPr/>
        </p:nvSpPr>
        <p:spPr>
          <a:xfrm>
            <a:off x="5340096" y="1078992"/>
            <a:ext cx="1627632" cy="53035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4</a:t>
            </a:r>
            <a:endParaRPr lang="en-US" sz="95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ACTION</a:t>
            </a:r>
            <a:endParaRPr lang="en-US" sz="950" dirty="0"/>
          </a:p>
        </p:txBody>
      </p:sp>
      <p:sp>
        <p:nvSpPr>
          <p:cNvPr id="26" name="Shape 24"/>
          <p:cNvSpPr/>
          <p:nvPr/>
        </p:nvSpPr>
        <p:spPr>
          <a:xfrm>
            <a:off x="5340096" y="1508760"/>
            <a:ext cx="1627632" cy="2514600"/>
          </a:xfrm>
          <a:prstGeom prst="rect">
            <a:avLst/>
          </a:prstGeom>
          <a:solidFill>
            <a:srgbClr val="1E8449">
              <a:alpha val="14000"/>
            </a:srgbClr>
          </a:solidFill>
        </p:spPr>
      </p:sp>
      <p:sp>
        <p:nvSpPr>
          <p:cNvPr id="27" name="Text 25"/>
          <p:cNvSpPr txBox="1"/>
          <p:nvPr/>
        </p:nvSpPr>
        <p:spPr>
          <a:xfrm>
            <a:off x="5404104" y="1572768"/>
            <a:ext cx="1499616" cy="11155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Actively exercising for 0–6 months. New behaviour established.</a:t>
            </a:r>
            <a:endParaRPr lang="en-US" sz="1000" dirty="0"/>
          </a:p>
        </p:txBody>
      </p:sp>
      <p:sp>
        <p:nvSpPr>
          <p:cNvPr id="28" name="Shape 26"/>
          <p:cNvSpPr/>
          <p:nvPr/>
        </p:nvSpPr>
        <p:spPr>
          <a:xfrm>
            <a:off x="5404104" y="2697480"/>
            <a:ext cx="1499616" cy="36576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29" name="Text 27"/>
          <p:cNvSpPr txBox="1"/>
          <p:nvPr/>
        </p:nvSpPr>
        <p:spPr>
          <a:xfrm>
            <a:off x="5404104" y="2770632"/>
            <a:ext cx="1499616" cy="12070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900" b="1" dirty="0">
                <a:solidFill>
                  <a:srgbClr val="1E8449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Weeks 2–5: structured activity sessions</a:t>
            </a:r>
            <a:endParaRPr lang="en-US" sz="900" dirty="0"/>
          </a:p>
        </p:txBody>
      </p:sp>
      <p:sp>
        <p:nvSpPr>
          <p:cNvPr id="30" name="Shape 28"/>
          <p:cNvSpPr/>
          <p:nvPr/>
        </p:nvSpPr>
        <p:spPr>
          <a:xfrm>
            <a:off x="7059168" y="1078992"/>
            <a:ext cx="1627632" cy="530352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31" name="Text 29"/>
          <p:cNvSpPr txBox="1"/>
          <p:nvPr/>
        </p:nvSpPr>
        <p:spPr>
          <a:xfrm>
            <a:off x="7059168" y="1078992"/>
            <a:ext cx="1627632" cy="53035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5</a:t>
            </a:r>
            <a:endParaRPr lang="en-US" sz="95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MAINTEN-</a:t>
            </a:r>
            <a:endParaRPr lang="en-US" sz="95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ANCE</a:t>
            </a:r>
            <a:endParaRPr lang="en-US" sz="950" dirty="0"/>
          </a:p>
        </p:txBody>
      </p:sp>
      <p:sp>
        <p:nvSpPr>
          <p:cNvPr id="32" name="Shape 30"/>
          <p:cNvSpPr/>
          <p:nvPr/>
        </p:nvSpPr>
        <p:spPr>
          <a:xfrm>
            <a:off x="7059168" y="1508760"/>
            <a:ext cx="1627632" cy="2514600"/>
          </a:xfrm>
          <a:prstGeom prst="rect">
            <a:avLst/>
          </a:prstGeom>
          <a:solidFill>
            <a:srgbClr val="1A5276">
              <a:alpha val="14000"/>
            </a:srgbClr>
          </a:solidFill>
        </p:spPr>
      </p:sp>
      <p:sp>
        <p:nvSpPr>
          <p:cNvPr id="33" name="Text 31"/>
          <p:cNvSpPr txBox="1"/>
          <p:nvPr/>
        </p:nvSpPr>
        <p:spPr>
          <a:xfrm>
            <a:off x="7123176" y="1572768"/>
            <a:ext cx="1499616" cy="11155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Exercise sustained for 6+ months. Focus on preventing relapse.</a:t>
            </a:r>
            <a:endParaRPr lang="en-US" sz="1000" dirty="0"/>
          </a:p>
        </p:txBody>
      </p:sp>
      <p:sp>
        <p:nvSpPr>
          <p:cNvPr id="34" name="Shape 32"/>
          <p:cNvSpPr/>
          <p:nvPr/>
        </p:nvSpPr>
        <p:spPr>
          <a:xfrm>
            <a:off x="7123176" y="2697480"/>
            <a:ext cx="1499616" cy="36576"/>
          </a:xfrm>
          <a:prstGeom prst="rect">
            <a:avLst/>
          </a:prstGeom>
          <a:solidFill>
            <a:srgbClr val="1A5276"/>
          </a:solidFill>
        </p:spPr>
      </p:sp>
      <p:sp>
        <p:nvSpPr>
          <p:cNvPr id="35" name="Text 33"/>
          <p:cNvSpPr txBox="1"/>
          <p:nvPr/>
        </p:nvSpPr>
        <p:spPr>
          <a:xfrm>
            <a:off x="7123176" y="2770632"/>
            <a:ext cx="1499616" cy="12070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900" b="1" dirty="0">
                <a:solidFill>
                  <a:srgbClr val="1A5276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3/6-month follow-up, future goal-setting</a:t>
            </a:r>
            <a:endParaRPr lang="en-US" sz="900" dirty="0"/>
          </a:p>
        </p:txBody>
      </p:sp>
      <p:sp>
        <p:nvSpPr>
          <p:cNvPr id="36" name="Shape 34"/>
          <p:cNvSpPr/>
          <p:nvPr/>
        </p:nvSpPr>
        <p:spPr>
          <a:xfrm>
            <a:off x="228600" y="4114800"/>
            <a:ext cx="8686800" cy="594360"/>
          </a:xfrm>
          <a:prstGeom prst="rect">
            <a:avLst/>
          </a:prstGeom>
          <a:solidFill>
            <a:srgbClr val="E67E22"/>
          </a:solidFill>
        </p:spPr>
      </p:sp>
      <p:sp>
        <p:nvSpPr>
          <p:cNvPr id="37" name="Text 35"/>
          <p:cNvSpPr txBox="1"/>
          <p:nvPr/>
        </p:nvSpPr>
        <p:spPr>
          <a:xfrm>
            <a:off x="365760" y="4160520"/>
            <a:ext cx="8412480" cy="5029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5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Key insight: Sheng, Shi, Sun and Feng (2023b) found that self-efficacy and decisional balance are key predictors of stage transitions — informing our campaign's staged approach: Week 1 (Preparation) → Weeks 2–5 (Action) → 6-month follow-up (Maintenance).</a:t>
            </a:r>
            <a:endParaRPr lang="en-US" sz="1050" dirty="0"/>
          </a:p>
        </p:txBody>
      </p:sp>
      <p:sp>
        <p:nvSpPr>
          <p:cNvPr id="38" name="Text 36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Sheng, Shi, Sun and Feng (2023b); Duffey et al. (2021)</a:t>
            </a:r>
            <a:endParaRPr lang="en-US" sz="75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Individual Barriers to Exercise — and Campaign Solutions</a:t>
            </a:r>
            <a:endParaRPr lang="en-US" sz="2100" dirty="0"/>
          </a:p>
        </p:txBody>
      </p:sp>
      <p:sp>
        <p:nvSpPr>
          <p:cNvPr id="4" name="Text 2"/>
          <p:cNvSpPr txBox="1"/>
          <p:nvPr/>
        </p:nvSpPr>
        <p:spPr>
          <a:xfrm>
            <a:off x="228600" y="713232"/>
            <a:ext cx="8686800" cy="29260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i="1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Identifying and addressing barriers is central to effective health promotion. Our campaign directly tackles each evidence-based barrier: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228600" y="1078992"/>
            <a:ext cx="4206240" cy="347472"/>
          </a:xfrm>
          <a:prstGeom prst="rect">
            <a:avLst/>
          </a:prstGeom>
          <a:solidFill>
            <a:srgbClr val="C0392B"/>
          </a:solidFill>
        </p:spPr>
      </p:sp>
      <p:sp>
        <p:nvSpPr>
          <p:cNvPr id="6" name="Shape 4"/>
          <p:cNvSpPr/>
          <p:nvPr/>
        </p:nvSpPr>
        <p:spPr>
          <a:xfrm>
            <a:off x="4480560" y="1078992"/>
            <a:ext cx="411480" cy="347472"/>
          </a:xfrm>
          <a:prstGeom prst="rect">
            <a:avLst/>
          </a:prstGeom>
          <a:solidFill>
            <a:srgbClr val="1B2631"/>
          </a:solidFill>
        </p:spPr>
      </p:sp>
      <p:sp>
        <p:nvSpPr>
          <p:cNvPr id="7" name="Shape 5"/>
          <p:cNvSpPr/>
          <p:nvPr/>
        </p:nvSpPr>
        <p:spPr>
          <a:xfrm>
            <a:off x="4937760" y="1078992"/>
            <a:ext cx="3977640" cy="347472"/>
          </a:xfrm>
          <a:prstGeom prst="rect">
            <a:avLst/>
          </a:prstGeom>
          <a:solidFill>
            <a:srgbClr val="1E8449"/>
          </a:solidFill>
        </p:spPr>
      </p:sp>
      <p:sp>
        <p:nvSpPr>
          <p:cNvPr id="8" name="Text 6"/>
          <p:cNvSpPr txBox="1"/>
          <p:nvPr/>
        </p:nvSpPr>
        <p:spPr>
          <a:xfrm>
            <a:off x="320040" y="1078992"/>
            <a:ext cx="4023360" cy="3474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❌  BARRIER</a:t>
            </a:r>
            <a:endParaRPr lang="en-US" sz="1200" dirty="0"/>
          </a:p>
        </p:txBody>
      </p:sp>
      <p:sp>
        <p:nvSpPr>
          <p:cNvPr id="9" name="Text 7"/>
          <p:cNvSpPr txBox="1"/>
          <p:nvPr/>
        </p:nvSpPr>
        <p:spPr>
          <a:xfrm>
            <a:off x="4480560" y="1078992"/>
            <a:ext cx="411480" cy="3474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→</a:t>
            </a:r>
            <a:endParaRPr lang="en-US" sz="1400" dirty="0"/>
          </a:p>
        </p:txBody>
      </p:sp>
      <p:sp>
        <p:nvSpPr>
          <p:cNvPr id="10" name="Text 8"/>
          <p:cNvSpPr txBox="1"/>
          <p:nvPr/>
        </p:nvSpPr>
        <p:spPr>
          <a:xfrm>
            <a:off x="5029200" y="1078992"/>
            <a:ext cx="3822192" cy="3474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✅  CAMPAIGN SOLUTION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228600" y="1508760"/>
            <a:ext cx="4206240" cy="594360"/>
          </a:xfrm>
          <a:prstGeom prst="rect">
            <a:avLst/>
          </a:prstGeom>
          <a:solidFill>
            <a:srgbClr val="C0392B">
              <a:alpha val="12000"/>
            </a:srgbClr>
          </a:solidFill>
        </p:spPr>
      </p:sp>
      <p:sp>
        <p:nvSpPr>
          <p:cNvPr id="12" name="Shape 10"/>
          <p:cNvSpPr/>
          <p:nvPr/>
        </p:nvSpPr>
        <p:spPr>
          <a:xfrm>
            <a:off x="4480560" y="1508760"/>
            <a:ext cx="411480" cy="594360"/>
          </a:xfrm>
          <a:prstGeom prst="rect">
            <a:avLst/>
          </a:prstGeom>
          <a:solidFill>
            <a:srgbClr val="1B2631"/>
          </a:solidFill>
        </p:spPr>
      </p:sp>
      <p:sp>
        <p:nvSpPr>
          <p:cNvPr id="13" name="Shape 11"/>
          <p:cNvSpPr/>
          <p:nvPr/>
        </p:nvSpPr>
        <p:spPr>
          <a:xfrm>
            <a:off x="4937760" y="1508760"/>
            <a:ext cx="3977640" cy="594360"/>
          </a:xfrm>
          <a:prstGeom prst="rect">
            <a:avLst/>
          </a:prstGeom>
          <a:solidFill>
            <a:srgbClr val="1E8449">
              <a:alpha val="12000"/>
            </a:srgbClr>
          </a:solidFill>
        </p:spPr>
      </p:sp>
      <p:sp>
        <p:nvSpPr>
          <p:cNvPr id="14" name="Text 12"/>
          <p:cNvSpPr txBox="1"/>
          <p:nvPr/>
        </p:nvSpPr>
        <p:spPr>
          <a:xfrm>
            <a:off x="320040" y="1563624"/>
            <a:ext cx="4023360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Lack of time due to school workload and after-school commitments</a:t>
            </a:r>
            <a:endParaRPr lang="en-US" sz="1000" dirty="0"/>
          </a:p>
        </p:txBody>
      </p:sp>
      <p:sp>
        <p:nvSpPr>
          <p:cNvPr id="15" name="Text 13"/>
          <p:cNvSpPr txBox="1"/>
          <p:nvPr/>
        </p:nvSpPr>
        <p:spPr>
          <a:xfrm>
            <a:off x="4480560" y="1508760"/>
            <a:ext cx="411480" cy="5943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→</a:t>
            </a:r>
            <a:endParaRPr lang="en-US" sz="1400" dirty="0"/>
          </a:p>
        </p:txBody>
      </p:sp>
      <p:sp>
        <p:nvSpPr>
          <p:cNvPr id="16" name="Text 14"/>
          <p:cNvSpPr txBox="1"/>
          <p:nvPr/>
        </p:nvSpPr>
        <p:spPr>
          <a:xfrm>
            <a:off x="5029200" y="1563624"/>
            <a:ext cx="3822192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Sessions in after-school hours (4:00–5:30pm) and weekends; 10-min activity breaks promoted for within-school day (Duffey et al., 2021)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228600" y="2167128"/>
            <a:ext cx="4206240" cy="594360"/>
          </a:xfrm>
          <a:prstGeom prst="rect">
            <a:avLst/>
          </a:prstGeom>
          <a:solidFill>
            <a:srgbClr val="C0392B">
              <a:alpha val="12000"/>
            </a:srgbClr>
          </a:solidFill>
        </p:spPr>
      </p:sp>
      <p:sp>
        <p:nvSpPr>
          <p:cNvPr id="18" name="Shape 16"/>
          <p:cNvSpPr/>
          <p:nvPr/>
        </p:nvSpPr>
        <p:spPr>
          <a:xfrm>
            <a:off x="4480560" y="2167128"/>
            <a:ext cx="411480" cy="594360"/>
          </a:xfrm>
          <a:prstGeom prst="rect">
            <a:avLst/>
          </a:prstGeom>
          <a:solidFill>
            <a:srgbClr val="1B2631"/>
          </a:solidFill>
        </p:spPr>
      </p:sp>
      <p:sp>
        <p:nvSpPr>
          <p:cNvPr id="19" name="Shape 17"/>
          <p:cNvSpPr/>
          <p:nvPr/>
        </p:nvSpPr>
        <p:spPr>
          <a:xfrm>
            <a:off x="4937760" y="2167128"/>
            <a:ext cx="3977640" cy="594360"/>
          </a:xfrm>
          <a:prstGeom prst="rect">
            <a:avLst/>
          </a:prstGeom>
          <a:solidFill>
            <a:srgbClr val="1E8449">
              <a:alpha val="12000"/>
            </a:srgbClr>
          </a:solidFill>
        </p:spPr>
      </p:sp>
      <p:sp>
        <p:nvSpPr>
          <p:cNvPr id="20" name="Text 18"/>
          <p:cNvSpPr txBox="1"/>
          <p:nvPr/>
        </p:nvSpPr>
        <p:spPr>
          <a:xfrm>
            <a:off x="320040" y="2221992"/>
            <a:ext cx="4023360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Cost of gym membership, equipment and transport to facilities</a:t>
            </a:r>
            <a:endParaRPr lang="en-US" sz="1000" dirty="0"/>
          </a:p>
        </p:txBody>
      </p:sp>
      <p:sp>
        <p:nvSpPr>
          <p:cNvPr id="21" name="Text 19"/>
          <p:cNvSpPr txBox="1"/>
          <p:nvPr/>
        </p:nvSpPr>
        <p:spPr>
          <a:xfrm>
            <a:off x="4480560" y="2167128"/>
            <a:ext cx="411480" cy="5943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→</a:t>
            </a:r>
            <a:endParaRPr lang="en-US" sz="1400" dirty="0"/>
          </a:p>
        </p:txBody>
      </p:sp>
      <p:sp>
        <p:nvSpPr>
          <p:cNvPr id="22" name="Text 20"/>
          <p:cNvSpPr txBox="1"/>
          <p:nvPr/>
        </p:nvSpPr>
        <p:spPr>
          <a:xfrm>
            <a:off x="5029200" y="2221992"/>
            <a:ext cx="3822192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All sessions FREE; held in school halls, local parks and council leisure centres — no equipment needed (Dodd-Reynolds et al., 2024)</a:t>
            </a:r>
            <a:endParaRPr lang="en-US" sz="1000" dirty="0"/>
          </a:p>
        </p:txBody>
      </p:sp>
      <p:sp>
        <p:nvSpPr>
          <p:cNvPr id="23" name="Shape 21"/>
          <p:cNvSpPr/>
          <p:nvPr/>
        </p:nvSpPr>
        <p:spPr>
          <a:xfrm>
            <a:off x="228600" y="2825496"/>
            <a:ext cx="4206240" cy="594360"/>
          </a:xfrm>
          <a:prstGeom prst="rect">
            <a:avLst/>
          </a:prstGeom>
          <a:solidFill>
            <a:srgbClr val="C0392B">
              <a:alpha val="12000"/>
            </a:srgbClr>
          </a:solidFill>
        </p:spPr>
      </p:sp>
      <p:sp>
        <p:nvSpPr>
          <p:cNvPr id="24" name="Shape 22"/>
          <p:cNvSpPr/>
          <p:nvPr/>
        </p:nvSpPr>
        <p:spPr>
          <a:xfrm>
            <a:off x="4480560" y="2825496"/>
            <a:ext cx="411480" cy="594360"/>
          </a:xfrm>
          <a:prstGeom prst="rect">
            <a:avLst/>
          </a:prstGeom>
          <a:solidFill>
            <a:srgbClr val="1B2631"/>
          </a:solidFill>
        </p:spPr>
      </p:sp>
      <p:sp>
        <p:nvSpPr>
          <p:cNvPr id="25" name="Shape 23"/>
          <p:cNvSpPr/>
          <p:nvPr/>
        </p:nvSpPr>
        <p:spPr>
          <a:xfrm>
            <a:off x="4937760" y="2825496"/>
            <a:ext cx="3977640" cy="594360"/>
          </a:xfrm>
          <a:prstGeom prst="rect">
            <a:avLst/>
          </a:prstGeom>
          <a:solidFill>
            <a:srgbClr val="1E8449">
              <a:alpha val="12000"/>
            </a:srgbClr>
          </a:solidFill>
        </p:spPr>
      </p:sp>
      <p:sp>
        <p:nvSpPr>
          <p:cNvPr id="26" name="Text 24"/>
          <p:cNvSpPr txBox="1"/>
          <p:nvPr/>
        </p:nvSpPr>
        <p:spPr>
          <a:xfrm>
            <a:off x="320040" y="2880360"/>
            <a:ext cx="4023360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Fear of judgement, embarrassment and low body confidence — especially among girls</a:t>
            </a:r>
            <a:endParaRPr lang="en-US" sz="1000" dirty="0"/>
          </a:p>
        </p:txBody>
      </p:sp>
      <p:sp>
        <p:nvSpPr>
          <p:cNvPr id="27" name="Text 25"/>
          <p:cNvSpPr txBox="1"/>
          <p:nvPr/>
        </p:nvSpPr>
        <p:spPr>
          <a:xfrm>
            <a:off x="4480560" y="2825496"/>
            <a:ext cx="411480" cy="5943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→</a:t>
            </a:r>
            <a:endParaRPr lang="en-US" sz="1400" dirty="0"/>
          </a:p>
        </p:txBody>
      </p:sp>
      <p:sp>
        <p:nvSpPr>
          <p:cNvPr id="28" name="Text 26"/>
          <p:cNvSpPr txBox="1"/>
          <p:nvPr/>
        </p:nvSpPr>
        <p:spPr>
          <a:xfrm>
            <a:off x="5029200" y="2880360"/>
            <a:ext cx="3822192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This Girl Can anti-judgment messaging; beginner-friendly sessions; female-only session option in Week 4 (Bauman et al., 2023)</a:t>
            </a:r>
            <a:endParaRPr lang="en-US" sz="1000" dirty="0"/>
          </a:p>
        </p:txBody>
      </p:sp>
      <p:sp>
        <p:nvSpPr>
          <p:cNvPr id="29" name="Shape 27"/>
          <p:cNvSpPr/>
          <p:nvPr/>
        </p:nvSpPr>
        <p:spPr>
          <a:xfrm>
            <a:off x="228600" y="3483864"/>
            <a:ext cx="4206240" cy="594360"/>
          </a:xfrm>
          <a:prstGeom prst="rect">
            <a:avLst/>
          </a:prstGeom>
          <a:solidFill>
            <a:srgbClr val="C0392B">
              <a:alpha val="12000"/>
            </a:srgbClr>
          </a:solidFill>
        </p:spPr>
      </p:sp>
      <p:sp>
        <p:nvSpPr>
          <p:cNvPr id="30" name="Shape 28"/>
          <p:cNvSpPr/>
          <p:nvPr/>
        </p:nvSpPr>
        <p:spPr>
          <a:xfrm>
            <a:off x="4480560" y="3483864"/>
            <a:ext cx="411480" cy="594360"/>
          </a:xfrm>
          <a:prstGeom prst="rect">
            <a:avLst/>
          </a:prstGeom>
          <a:solidFill>
            <a:srgbClr val="1B2631"/>
          </a:solidFill>
        </p:spPr>
      </p:sp>
      <p:sp>
        <p:nvSpPr>
          <p:cNvPr id="31" name="Shape 29"/>
          <p:cNvSpPr/>
          <p:nvPr/>
        </p:nvSpPr>
        <p:spPr>
          <a:xfrm>
            <a:off x="4937760" y="3483864"/>
            <a:ext cx="3977640" cy="594360"/>
          </a:xfrm>
          <a:prstGeom prst="rect">
            <a:avLst/>
          </a:prstGeom>
          <a:solidFill>
            <a:srgbClr val="1E8449">
              <a:alpha val="12000"/>
            </a:srgbClr>
          </a:solidFill>
        </p:spPr>
      </p:sp>
      <p:sp>
        <p:nvSpPr>
          <p:cNvPr id="32" name="Text 30"/>
          <p:cNvSpPr txBox="1"/>
          <p:nvPr/>
        </p:nvSpPr>
        <p:spPr>
          <a:xfrm>
            <a:off x="320040" y="3538728"/>
            <a:ext cx="4023360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Lack of peer and family support for being physically active</a:t>
            </a:r>
            <a:endParaRPr lang="en-US" sz="1000" dirty="0"/>
          </a:p>
        </p:txBody>
      </p:sp>
      <p:sp>
        <p:nvSpPr>
          <p:cNvPr id="33" name="Text 31"/>
          <p:cNvSpPr txBox="1"/>
          <p:nvPr/>
        </p:nvSpPr>
        <p:spPr>
          <a:xfrm>
            <a:off x="4480560" y="3483864"/>
            <a:ext cx="411480" cy="5943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→</a:t>
            </a:r>
            <a:endParaRPr lang="en-US" sz="1400" dirty="0"/>
          </a:p>
        </p:txBody>
      </p:sp>
      <p:sp>
        <p:nvSpPr>
          <p:cNvPr id="34" name="Text 32"/>
          <p:cNvSpPr txBox="1"/>
          <p:nvPr/>
        </p:nvSpPr>
        <p:spPr>
          <a:xfrm>
            <a:off x="5029200" y="3538728"/>
            <a:ext cx="3822192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Peer ambassador programme; family open day in Week 6; social media campaign engaging parents and friends (Lin et al., 2024)</a:t>
            </a:r>
            <a:endParaRPr lang="en-US" sz="1000" dirty="0"/>
          </a:p>
        </p:txBody>
      </p:sp>
      <p:sp>
        <p:nvSpPr>
          <p:cNvPr id="35" name="Shape 33"/>
          <p:cNvSpPr/>
          <p:nvPr/>
        </p:nvSpPr>
        <p:spPr>
          <a:xfrm>
            <a:off x="228600" y="4142232"/>
            <a:ext cx="4206240" cy="594360"/>
          </a:xfrm>
          <a:prstGeom prst="rect">
            <a:avLst/>
          </a:prstGeom>
          <a:solidFill>
            <a:srgbClr val="C0392B">
              <a:alpha val="12000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4480560" y="4142232"/>
            <a:ext cx="411480" cy="594360"/>
          </a:xfrm>
          <a:prstGeom prst="rect">
            <a:avLst/>
          </a:prstGeom>
          <a:solidFill>
            <a:srgbClr val="1B2631"/>
          </a:solidFill>
        </p:spPr>
      </p:sp>
      <p:sp>
        <p:nvSpPr>
          <p:cNvPr id="37" name="Shape 35"/>
          <p:cNvSpPr/>
          <p:nvPr/>
        </p:nvSpPr>
        <p:spPr>
          <a:xfrm>
            <a:off x="4937760" y="4142232"/>
            <a:ext cx="3977640" cy="594360"/>
          </a:xfrm>
          <a:prstGeom prst="rect">
            <a:avLst/>
          </a:prstGeom>
          <a:solidFill>
            <a:srgbClr val="1E8449">
              <a:alpha val="12000"/>
            </a:srgbClr>
          </a:solidFill>
        </p:spPr>
      </p:sp>
      <p:sp>
        <p:nvSpPr>
          <p:cNvPr id="38" name="Text 36"/>
          <p:cNvSpPr txBox="1"/>
          <p:nvPr/>
        </p:nvSpPr>
        <p:spPr>
          <a:xfrm>
            <a:off x="320040" y="4197096"/>
            <a:ext cx="4023360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Unsafe environments — limited green spaces, crime concerns in urban areas</a:t>
            </a:r>
            <a:endParaRPr lang="en-US" sz="1000" dirty="0"/>
          </a:p>
        </p:txBody>
      </p:sp>
      <p:sp>
        <p:nvSpPr>
          <p:cNvPr id="39" name="Text 37"/>
          <p:cNvSpPr txBox="1"/>
          <p:nvPr/>
        </p:nvSpPr>
        <p:spPr>
          <a:xfrm>
            <a:off x="4480560" y="4142232"/>
            <a:ext cx="411480" cy="5943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→</a:t>
            </a:r>
            <a:endParaRPr lang="en-US" sz="1400" dirty="0"/>
          </a:p>
        </p:txBody>
      </p:sp>
      <p:sp>
        <p:nvSpPr>
          <p:cNvPr id="40" name="Text 38"/>
          <p:cNvSpPr txBox="1"/>
          <p:nvPr/>
        </p:nvSpPr>
        <p:spPr>
          <a:xfrm>
            <a:off x="5029200" y="4197096"/>
            <a:ext cx="3822192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1B2631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All sessions held in supervised, safe indoor and outdoor spaces; DBS-checked, safeguarding-trained staff on-site at all times</a:t>
            </a:r>
            <a:endParaRPr lang="en-US" sz="1000" dirty="0"/>
          </a:p>
        </p:txBody>
      </p:sp>
      <p:sp>
        <p:nvSpPr>
          <p:cNvPr id="41" name="Text 39"/>
          <p:cNvSpPr txBox="1"/>
          <p:nvPr/>
        </p:nvSpPr>
        <p:spPr>
          <a:xfrm>
            <a:off x="228600" y="4901184"/>
            <a:ext cx="8686800" cy="2011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BDC3C7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Duffey et al. (2021); Dodd-Reynolds et al. (2024); Bauman et al. (2023); Lin et al. (2024)</a:t>
            </a:r>
            <a:endParaRPr lang="en-US" sz="75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1B2631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References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228600" y="713232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1.  Bauman, A., McNeil, N., Nicholson, M., O'Halloran, P., Seal, E., Randle, E. and Stukas, A. (2023) ‘Impact of the first year of the “This Girl Can” physical activity and sport mass media campaign in Australia’,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BMC Public Health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, 23(1), article 333.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228600" y="1138428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2.  Bell, S.L., Audrey, S., Gunnell, D., Cooper, A. and Campbell, R. (2019) ‘The relationship between physical activity, mental wellbeing and symptoms of mental health disorder in adolescents: a cohort study’,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International Journal of Behavioral Nutrition and Physical Activity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, 16(1), article 138.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228600" y="1563624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3.  Bull, F.C., Al-Ansari, S.S., Biddle, S., Borodulin, K., Buman, M.P., Cardon, G., Carty, C., Chaput, J.-P., Chastin, S., Chou, R., Dempsey, P.C., DiPietro, L., Ekelund, U., Firth, J., Friedenreich, C.M., Garcia, L., Gichu, M., Jago, R., Katzmarzyk, P.T., Lambert, E., Leitzmann, M., Milton, K., Ortega, F.B., Ranasinghe, C., Stamatakis, E., Tiedemann, A., Troiano, R.P., van der Ploeg, H.P., Wari, V. and Willumsen, J.F. (2020) ‘World Health Organization 2020 guidelines on physical activity and sedentary behaviour’,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British Journal of Sports Medicine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, 54(24), pp. 1451–1462.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228600" y="1988820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4.  Department of Health and Social Care, Welsh Government, Department of Health Northern Ireland and Scottish Government (2019)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UK Chief Medical Officers’ Physical Activity Guidelines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. London: Department of Health and Social Care. Available at: 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"/>
              </a:rPr>
              <a:t>https://www.gov.uk/government/publications/physical-activity-guidelines-uk-chief-medical-officers-report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(Accessed: 15 October 2026).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228600" y="2414016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5.  Dodd-Reynolds, C., Griffin, N., Kyle, P., Scott, S., Fairbrother, H., Holding, E., Crowder, M., Woodrow, N. and Summerbell, C. (2024) ‘Young people’s experiences of physical activity insecurity: a qualitative study highlighting intersectional disadvantage in the UK’,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BMC Public Health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, 24(1), article 813.</a:t>
            </a:r>
            <a:endParaRPr lang="en-US" sz="800" dirty="0"/>
          </a:p>
        </p:txBody>
      </p:sp>
      <p:sp>
        <p:nvSpPr>
          <p:cNvPr id="9" name="Text 7"/>
          <p:cNvSpPr/>
          <p:nvPr/>
        </p:nvSpPr>
        <p:spPr>
          <a:xfrm>
            <a:off x="228600" y="2839212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6.  Duffey, K., Barbosa, A., Whiting, S., Mendes, R., Yordi Aguirre, I., Tcymbal, A., Abu-Omar, K., Gelius, P. and Breda, J. (2021) ‘Barriers and facilitators of physical activity participation in adolescent girls: a systematic review of systematic reviews’,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Frontiers in Public Health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, 9, article 743935.</a:t>
            </a:r>
            <a:endParaRPr lang="en-US" sz="800" dirty="0"/>
          </a:p>
        </p:txBody>
      </p:sp>
      <p:sp>
        <p:nvSpPr>
          <p:cNvPr id="10" name="Text 8"/>
          <p:cNvSpPr/>
          <p:nvPr/>
        </p:nvSpPr>
        <p:spPr>
          <a:xfrm>
            <a:off x="228600" y="3264408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7.  Farooq, M.A., Parkinson, K.N., Adamson, A.J., Pearce, M.S., Reilly, J.K., Hughes, A.R., Janssen, X., Basterfield, L. and Reilly, J.J. (2018) ‘Timing of the decline in physical activity in childhood and adolescence: Gateshead Millennium Cohort Study’,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British Journal of Sports Medicine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, 52(15), pp. 1002–1006.</a:t>
            </a:r>
            <a:endParaRPr lang="en-US" sz="800" dirty="0"/>
          </a:p>
        </p:txBody>
      </p:sp>
      <p:sp>
        <p:nvSpPr>
          <p:cNvPr id="11" name="Text 9"/>
          <p:cNvSpPr/>
          <p:nvPr/>
        </p:nvSpPr>
        <p:spPr>
          <a:xfrm>
            <a:off x="228600" y="3689604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8.  Guthold, R., Stevens, G.A., Riley, L.M. and Bull, F.C. (2020) ‘Global trends in insufficient physical activity among adolescents: a pooled analysis of 298 population-based surveys with 1·6 million participants’,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The Lancet Child and Adolescent Health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, 4(1), pp. 23–35.</a:t>
            </a:r>
            <a:endParaRPr lang="en-US" sz="800" dirty="0"/>
          </a:p>
        </p:txBody>
      </p:sp>
      <p:sp>
        <p:nvSpPr>
          <p:cNvPr id="12" name="Text 10"/>
          <p:cNvSpPr/>
          <p:nvPr/>
        </p:nvSpPr>
        <p:spPr>
          <a:xfrm>
            <a:off x="228600" y="4114800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9.  Hill, S., Maxineanu, I., Randall, E., Ng Fat, L. and Moody, A. (2024)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Health Survey for England, 2022 Part 2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. Leeds: NHS England. Available at: 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2"/>
              </a:rPr>
              <a:t>https://digital.nhs.uk/data-and-information/publications/statistical/health-survey-for-england/2022-part-2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(Accessed: 10 October 2026).</a:t>
            </a:r>
            <a:endParaRPr lang="en-US" sz="800" dirty="0"/>
          </a:p>
        </p:txBody>
      </p:sp>
      <p:sp>
        <p:nvSpPr>
          <p:cNvPr id="13" name="Text 11"/>
          <p:cNvSpPr/>
          <p:nvPr/>
        </p:nvSpPr>
        <p:spPr>
          <a:xfrm>
            <a:off x="228600" y="4539996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10.  Kandola, A., Lewis, G., Osborn, D.P.J., Stubbs, B. and Hayes, J.F. (2020) ‘Depressive symptoms and objectively measured physical activity and sedentary behaviour throughout adolescence: a prospective cohort study’,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The Lancet Psychiatry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, 7(3), pp. 262–271.</a:t>
            </a:r>
            <a:endParaRPr lang="en-US" sz="8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40080"/>
          </a:xfrm>
          <a:prstGeom prst="rect">
            <a:avLst/>
          </a:prstGeom>
          <a:solidFill>
            <a:srgbClr val="1B2631"/>
          </a:solidFill>
        </p:spPr>
      </p:sp>
      <p:sp>
        <p:nvSpPr>
          <p:cNvPr id="3" name="Text 1"/>
          <p:cNvSpPr txBox="1"/>
          <p:nvPr/>
        </p:nvSpPr>
        <p:spPr>
          <a:xfrm>
            <a:off x="228600" y="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FFFFFF"/>
                </a:solidFill>
                <a:latin typeface="Cambria" panose="02040503050406030204" pitchFamily="34" charset="0"/>
                <a:ea typeface="Cambria" panose="02040503050406030204" pitchFamily="34" charset="-122"/>
                <a:cs typeface="Cambria" panose="02040503050406030204" pitchFamily="34" charset="-120"/>
              </a:rPr>
              <a:t>References (continued)</a:t>
            </a:r>
            <a:endParaRPr lang="en-US" sz="2100" dirty="0"/>
          </a:p>
        </p:txBody>
      </p:sp>
      <p:sp>
        <p:nvSpPr>
          <p:cNvPr id="4" name="Text 2"/>
          <p:cNvSpPr/>
          <p:nvPr/>
        </p:nvSpPr>
        <p:spPr>
          <a:xfrm>
            <a:off x="228600" y="713232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11.  Lin, H., Chen, H., Liu, Q., Xu, J. and Li, S. (2024) ‘A meta-analysis of the relationship between social support and physical activity in adolescents: the mediating role of self-efficacy’,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Frontiers in Psychology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, 14, article 1305425.</a:t>
            </a:r>
            <a:endParaRPr lang="en-US" sz="800" dirty="0"/>
          </a:p>
        </p:txBody>
      </p:sp>
      <p:sp>
        <p:nvSpPr>
          <p:cNvPr id="5" name="Text 3"/>
          <p:cNvSpPr/>
          <p:nvPr/>
        </p:nvSpPr>
        <p:spPr>
          <a:xfrm>
            <a:off x="228600" y="1138428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12.  Love, R., Adams, J., Atkin, A. and van Sluijs, E. (2019) ‘Socioeconomic and ethnic differences in children’s vigorous intensity physical activity: a cross-sectional analysis of the UK Millennium Cohort Study’,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BMJ Open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, 9(5), article e027627.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228600" y="1563624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13.  Office for National Statistics (2022)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COVID-19 Schools Infection Survey, England: Physical Activity and Eating Behaviours, March 2022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. Newport: ONS. Available at: https://www.ons.gov.uk/ (Accessed: 21 October 2026).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228600" y="1988820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14.  Poitras, V.J., Gray, C.E., Borghese, M.M., Carson, V., Chaput, J.-P., Janssen, I., Katzmarzyk, P.T., Pate, R.R., Connor Gorber, S., Kho, M.E., Sampson, M. and Tremblay, M.S. (2016) ‘Systematic review of the relationships between objectively measured physical activity and health indicators in school-aged children and youth’,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Applied Physiology, Nutrition, and Metabolism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, 41(6 Suppl. 3), pp. S197–S239.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228600" y="2414016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15.  Public Health England (2015)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Change4Life Evidence Review: Rapid Evidence Review on the Effect of Physical Activity Participation among Children Aged 5–11 Years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. London: Public Health England. Available at: 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"/>
              </a:rPr>
              <a:t>https://assets.publishing.service.gov.uk/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(Accessed: 11 October 2026).</a:t>
            </a:r>
            <a:endParaRPr lang="en-US" sz="800" dirty="0"/>
          </a:p>
        </p:txBody>
      </p:sp>
      <p:sp>
        <p:nvSpPr>
          <p:cNvPr id="9" name="Text 7"/>
          <p:cNvSpPr/>
          <p:nvPr/>
        </p:nvSpPr>
        <p:spPr>
          <a:xfrm>
            <a:off x="228600" y="2839212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16.  Sheng, J., Gong, L. and Zhou, J. (2023a) ‘Exercise health belief model mediates the relationship between physical activity and peer support among Chinese college students: a cross-sectional survey’,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Frontiers in Psychology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, 14, article 1103109.</a:t>
            </a:r>
            <a:endParaRPr lang="en-US" sz="800" dirty="0"/>
          </a:p>
        </p:txBody>
      </p:sp>
      <p:sp>
        <p:nvSpPr>
          <p:cNvPr id="10" name="Text 8"/>
          <p:cNvSpPr/>
          <p:nvPr/>
        </p:nvSpPr>
        <p:spPr>
          <a:xfrm>
            <a:off x="228600" y="3264408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17.  Sheng, J., Shi, P., Sun, J. and Feng, X. (2023b) ‘Predictors of physical activity behavior transitions in children and adolescents: a systematic review based on a transtheoretical model’,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Journal of Healthcare Engineering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, 2023, article 5786841.</a:t>
            </a:r>
            <a:endParaRPr lang="en-US" sz="800" dirty="0"/>
          </a:p>
        </p:txBody>
      </p:sp>
      <p:sp>
        <p:nvSpPr>
          <p:cNvPr id="11" name="Text 9"/>
          <p:cNvSpPr/>
          <p:nvPr/>
        </p:nvSpPr>
        <p:spPr>
          <a:xfrm>
            <a:off x="228600" y="3689604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18.  Skivington, K., Matthews, L., Simpson, S.A., Craig, P., Baird, J., Blazeby, J.M., Boyd, K.A., Craig, N., French, D.P., McIntosh, E., Petticrew, M., Rycroft-Malone, J., White, M. and Moore, L. (2024) ‘A new framework for developing and evaluating complex interventions: update of Medical Research Council guidance’,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International Journal of Nursing Studies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, 154, article 104705.</a:t>
            </a:r>
            <a:endParaRPr lang="en-US" sz="800" dirty="0"/>
          </a:p>
        </p:txBody>
      </p:sp>
      <p:sp>
        <p:nvSpPr>
          <p:cNvPr id="12" name="Text 10"/>
          <p:cNvSpPr/>
          <p:nvPr/>
        </p:nvSpPr>
        <p:spPr>
          <a:xfrm>
            <a:off x="228600" y="4114800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19.  Sport England (2025)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Active Lives Children and Young People Survey: Academic Year 2024-25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. London: Sport England. Available at: 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2"/>
              </a:rPr>
              <a:t>https://www.sportengland.org/research-and-data/data/active-lives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 (Accessed: 13 October 2026).</a:t>
            </a:r>
            <a:endParaRPr lang="en-US" sz="800" dirty="0"/>
          </a:p>
        </p:txBody>
      </p:sp>
      <p:sp>
        <p:nvSpPr>
          <p:cNvPr id="13" name="Text 11"/>
          <p:cNvSpPr/>
          <p:nvPr/>
        </p:nvSpPr>
        <p:spPr>
          <a:xfrm>
            <a:off x="228600" y="4539996"/>
            <a:ext cx="8686800" cy="40233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20.  The Lancet Public Health (2019) ‘Time to tackle the physical activity gender gap’ [Editorial], </a:t>
            </a:r>
            <a:r>
              <a:rPr lang="en-US" sz="8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The Lancet Public Health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, 4(8), p. e360.</a:t>
            </a:r>
            <a:endParaRPr lang="en-US" sz="8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5A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18872"/>
          </a:xfrm>
          <a:prstGeom prst="rect">
            <a:avLst/>
          </a:prstGeom>
          <a:solidFill>
            <a:srgbClr val="0D3B66"/>
          </a:solidFill>
          <a:ln>
            <a:solidFill>
              <a:srgbClr val="0D3B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4965192"/>
            <a:ext cx="9144000" cy="173736"/>
          </a:xfrm>
          <a:prstGeom prst="rect">
            <a:avLst/>
          </a:prstGeom>
          <a:solidFill>
            <a:srgbClr val="0D3B66"/>
          </a:solidFill>
          <a:ln>
            <a:solidFill>
              <a:srgbClr val="0D3B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6400800" y="2103120"/>
            <a:ext cx="3657600" cy="3657600"/>
          </a:xfrm>
          <a:prstGeom prst="ellipse">
            <a:avLst/>
          </a:prstGeom>
          <a:solidFill>
            <a:srgbClr val="0D3B66">
              <a:alpha val="2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6949440" y="2651760"/>
            <a:ext cx="2560320" cy="2560320"/>
          </a:xfrm>
          <a:prstGeom prst="ellipse">
            <a:avLst/>
          </a:prstGeom>
          <a:solidFill>
            <a:srgbClr val="0D3B66">
              <a:alpha val="4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457200" y="201168"/>
            <a:ext cx="640080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" b="0" i="0">
                <a:solidFill>
                  <a:srgbClr val="ABEBC6"/>
                </a:solidFill>
                <a:latin typeface="Calibri" panose="020F0502020204030204"/>
              </a:rPr>
              <a:t>MOVE MORE, LIVE MORE  ·  LCHS7000</a:t>
            </a:r>
            <a:endParaRPr sz="800" b="0" i="0">
              <a:solidFill>
                <a:srgbClr val="ABEBC6"/>
              </a:solidFill>
              <a:latin typeface="Calibri" panose="020F050202020403020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1005840"/>
            <a:ext cx="7772400" cy="1691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6800" b="1" i="0" dirty="0">
                <a:solidFill>
                  <a:srgbClr val="FFFFFF"/>
                </a:solidFill>
                <a:latin typeface="Cambria" panose="02040503050406030204"/>
              </a:rPr>
              <a:t>THANK YOU</a:t>
            </a:r>
            <a:endParaRPr sz="6800" b="1" i="0" dirty="0">
              <a:solidFill>
                <a:srgbClr val="FFFFFF"/>
              </a:solidFill>
              <a:latin typeface="Cambria" panose="0204050305040603020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" y="2697480"/>
            <a:ext cx="6400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000" b="0" i="0">
                <a:solidFill>
                  <a:srgbClr val="ABEBC6"/>
                </a:solidFill>
                <a:latin typeface="Calibri" panose="020F0502020204030204"/>
              </a:rPr>
              <a:t>FOR YOUR ATTENTION</a:t>
            </a:r>
            <a:endParaRPr sz="2000" b="0" i="0">
              <a:solidFill>
                <a:srgbClr val="ABEBC6"/>
              </a:solidFill>
              <a:latin typeface="Calibri" panose="020F050202020403020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3273552"/>
            <a:ext cx="3657600" cy="32004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457200" y="3401568"/>
            <a:ext cx="566474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900" b="0" i="1">
                <a:solidFill>
                  <a:srgbClr val="ABEBC6"/>
                </a:solidFill>
                <a:latin typeface="Calibri" panose="020F0502020204030204"/>
              </a:rPr>
              <a:t>Exercise &amp; Physical Activity for Teenagers  |  MSc Public Health and Social Care in Practice</a:t>
            </a:r>
            <a:endParaRPr sz="900" b="0" i="1">
              <a:solidFill>
                <a:srgbClr val="ABEBC6"/>
              </a:solidFill>
              <a:latin typeface="Calibri" panose="020F050202020403020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3749039"/>
            <a:ext cx="502920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300" b="1" i="0" dirty="0">
                <a:solidFill>
                  <a:srgbClr val="FFFFFF"/>
                </a:solidFill>
                <a:latin typeface="Calibri" panose="020F0502020204030204"/>
              </a:rPr>
              <a:t>Questions &amp; Discussion Welcome</a:t>
            </a:r>
            <a:endParaRPr sz="1300" b="1" i="0" dirty="0">
              <a:solidFill>
                <a:srgbClr val="FFFFFF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vMore">
  <a:themeElements>
    <a:clrScheme name="MovMore">
      <a:dk1>
        <a:srgbClr val="1B2631"/>
      </a:dk1>
      <a:lt1>
        <a:srgbClr val="FFFFFF"/>
      </a:lt1>
      <a:dk2>
        <a:srgbClr val="145A32"/>
      </a:dk2>
      <a:lt2>
        <a:srgbClr val="EAFAF1"/>
      </a:lt2>
      <a:accent1>
        <a:srgbClr val="1E8449"/>
      </a:accent1>
      <a:accent2>
        <a:srgbClr val="E67E22"/>
      </a:accent2>
      <a:accent3>
        <a:srgbClr val="1A5276"/>
      </a:accent3>
      <a:accent4>
        <a:srgbClr val="922B21"/>
      </a:accent4>
      <a:accent5>
        <a:srgbClr val="7D3C98"/>
      </a:accent5>
      <a:accent6>
        <a:srgbClr val="17A589"/>
      </a:accent6>
      <a:hlink>
        <a:srgbClr val="1A5276"/>
      </a:hlink>
      <a:folHlink>
        <a:srgbClr val="145A32"/>
      </a:folHlink>
    </a:clrScheme>
    <a:fontScheme name="MovMor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31168</Words>
  <Application>WPS Presentation</Application>
  <PresentationFormat>On-screen Show (16:9)</PresentationFormat>
  <Paragraphs>995</Paragraphs>
  <Slides>29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45" baseType="lpstr">
      <vt:lpstr>Arial</vt:lpstr>
      <vt:lpstr>SimSun</vt:lpstr>
      <vt:lpstr>Wingdings</vt:lpstr>
      <vt:lpstr>Cambria</vt:lpstr>
      <vt:lpstr>Cambria</vt:lpstr>
      <vt:lpstr>Cambria</vt:lpstr>
      <vt:lpstr>Calibri</vt:lpstr>
      <vt:lpstr>Calibri</vt:lpstr>
      <vt:lpstr>Calibri</vt:lpstr>
      <vt:lpstr>Microsoft YaHei</vt:lpstr>
      <vt:lpstr>Arial Unicode MS</vt:lpstr>
      <vt:lpstr>Aptos</vt:lpstr>
      <vt:lpstr>Segoe UI</vt:lpstr>
      <vt:lpstr>Calibri</vt:lpstr>
      <vt:lpstr>Cambria</vt:lpstr>
      <vt:lpstr>MovMore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Jethalal Champaklal</cp:lastModifiedBy>
  <cp:revision>2</cp:revision>
  <dcterms:created xsi:type="dcterms:W3CDTF">2026-10-21T09:08:00Z</dcterms:created>
  <dcterms:modified xsi:type="dcterms:W3CDTF">2026-10-22T20:40:51Z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1033-12.1.0.28032</vt:lpwstr>
  </property>
  <property fmtid="{D5CDD505-2E9C-101B-9397-08002B2CF9AE}" pid="3" name="ICV">
    <vt:lpwstr>FA61C8274F02478487B010F06E2AE6F0_12</vt:lpwstr>
  </property>
</Properties>
</file>