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FA4117FE-06E0-472C-9DC5-4222D2A920A5}" type="datetimeFigureOut">
              <a:rPr lang="en-GB" smtClean="0"/>
              <a:t>02/12/2021</a:t>
            </a:fld>
            <a:endParaRPr lang="en-GB" dirty="0"/>
          </a:p>
        </p:txBody>
      </p:sp>
      <p:sp>
        <p:nvSpPr>
          <p:cNvPr id="5" name="Footer Placeholder 4"/>
          <p:cNvSpPr>
            <a:spLocks noGrp="1"/>
          </p:cNvSpPr>
          <p:nvPr>
            <p:ph type="ftr" sz="quarter" idx="11"/>
          </p:nvPr>
        </p:nvSpPr>
        <p:spPr>
          <a:xfrm>
            <a:off x="1371600" y="4323845"/>
            <a:ext cx="6400800" cy="365125"/>
          </a:xfrm>
        </p:spPr>
        <p:txBody>
          <a:bodyPr/>
          <a:lstStyle/>
          <a:p>
            <a:endParaRPr lang="en-GB" dirty="0"/>
          </a:p>
        </p:txBody>
      </p:sp>
      <p:sp>
        <p:nvSpPr>
          <p:cNvPr id="6" name="Slide Number Placeholder 5"/>
          <p:cNvSpPr>
            <a:spLocks noGrp="1"/>
          </p:cNvSpPr>
          <p:nvPr>
            <p:ph type="sldNum" sz="quarter" idx="12"/>
          </p:nvPr>
        </p:nvSpPr>
        <p:spPr>
          <a:xfrm>
            <a:off x="8077200" y="1430866"/>
            <a:ext cx="2743200" cy="365125"/>
          </a:xfrm>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2032718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4117FE-06E0-472C-9DC5-4222D2A920A5}" type="datetimeFigureOut">
              <a:rPr lang="en-GB" smtClean="0"/>
              <a:t>02/12/2021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407391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FA4117FE-06E0-472C-9DC5-4222D2A920A5}" type="datetimeFigureOut">
              <a:rPr lang="en-GB" smtClean="0"/>
              <a:t>02/12/2021</a:t>
            </a:fld>
            <a:endParaRPr lang="en-GB" dirty="0"/>
          </a:p>
        </p:txBody>
      </p:sp>
      <p:sp>
        <p:nvSpPr>
          <p:cNvPr id="5" name="Footer Placeholder 4"/>
          <p:cNvSpPr>
            <a:spLocks noGrp="1"/>
          </p:cNvSpPr>
          <p:nvPr>
            <p:ph type="ftr" sz="quarter" idx="11"/>
          </p:nvPr>
        </p:nvSpPr>
        <p:spPr>
          <a:xfrm>
            <a:off x="685800" y="381001"/>
            <a:ext cx="6991492" cy="36406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3710711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4117FE-06E0-472C-9DC5-4222D2A920A5}" type="datetimeFigureOut">
              <a:rPr lang="en-GB" smtClean="0"/>
              <a:t>02/12/2021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2883816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4117FE-06E0-472C-9DC5-4222D2A920A5}" type="datetimeFigureOut">
              <a:rPr lang="en-GB" smtClean="0"/>
              <a:t>02/12/2021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3575256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4117FE-06E0-472C-9DC5-4222D2A920A5}" type="datetimeFigureOut">
              <a:rPr lang="en-GB" smtClean="0"/>
              <a:t>02/12/2021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445808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4117FE-06E0-472C-9DC5-4222D2A920A5}" type="datetimeFigureOut">
              <a:rPr lang="en-GB" smtClean="0"/>
              <a:t>02/12/2021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3876380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4117FE-06E0-472C-9DC5-4222D2A920A5}" type="datetimeFigureOut">
              <a:rPr lang="en-GB" smtClean="0"/>
              <a:t>02/12/2021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1306992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4117FE-06E0-472C-9DC5-4222D2A920A5}" type="datetimeFigureOut">
              <a:rPr lang="en-GB" smtClean="0"/>
              <a:t>02/12/2021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1254108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4117FE-06E0-472C-9DC5-4222D2A920A5}" type="datetimeFigureOut">
              <a:rPr lang="en-GB" smtClean="0"/>
              <a:t>02/12/2021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604474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A4117FE-06E0-472C-9DC5-4222D2A920A5}" type="datetimeFigureOut">
              <a:rPr lang="en-GB" smtClean="0"/>
              <a:t>02/12/2021</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1495784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A4117FE-06E0-472C-9DC5-4222D2A920A5}" type="datetimeFigureOut">
              <a:rPr lang="en-GB" smtClean="0"/>
              <a:t>02/12/2021</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0B7CDBBE-60CD-482F-AB03-9CF2A58B4E5A}" type="slidenum">
              <a:rPr lang="en-GB" smtClean="0"/>
              <a:t>‹#›</a:t>
            </a:fld>
            <a:endParaRPr lang="en-GB"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45463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A4117FE-06E0-472C-9DC5-4222D2A920A5}" type="datetimeFigureOut">
              <a:rPr lang="en-GB" smtClean="0"/>
              <a:t>02/12/2021</a:t>
            </a:fld>
            <a:endParaRPr lang="en-GB" dirty="0"/>
          </a:p>
        </p:txBody>
      </p:sp>
      <p:sp>
        <p:nvSpPr>
          <p:cNvPr id="6" name="Footer Placeholder 5"/>
          <p:cNvSpPr>
            <a:spLocks noGrp="1"/>
          </p:cNvSpPr>
          <p:nvPr>
            <p:ph type="ftr" sz="quarter" idx="11"/>
          </p:nvPr>
        </p:nvSpPr>
        <p:spPr>
          <a:xfrm>
            <a:off x="685800" y="378883"/>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31614278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A4117FE-06E0-472C-9DC5-4222D2A920A5}" type="datetimeFigureOut">
              <a:rPr lang="en-GB" smtClean="0"/>
              <a:t>02/12/2021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23459745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A4117FE-06E0-472C-9DC5-4222D2A920A5}" type="datetimeFigureOut">
              <a:rPr lang="en-GB" smtClean="0"/>
              <a:t>02/12/2021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41937848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4117FE-06E0-472C-9DC5-4222D2A920A5}" type="datetimeFigureOut">
              <a:rPr lang="en-GB" smtClean="0"/>
              <a:t>02/12/2021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14696576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A4117FE-06E0-472C-9DC5-4222D2A920A5}" type="datetimeFigureOut">
              <a:rPr lang="en-GB" smtClean="0"/>
              <a:t>02/12/2021</a:t>
            </a:fld>
            <a:endParaRPr lang="en-GB" dirty="0"/>
          </a:p>
        </p:txBody>
      </p:sp>
      <p:sp>
        <p:nvSpPr>
          <p:cNvPr id="5" name="Footer Placeholder 4"/>
          <p:cNvSpPr>
            <a:spLocks noGrp="1"/>
          </p:cNvSpPr>
          <p:nvPr>
            <p:ph type="ftr" sz="quarter" idx="11"/>
          </p:nvPr>
        </p:nvSpPr>
        <p:spPr>
          <a:xfrm>
            <a:off x="685800" y="381000"/>
            <a:ext cx="6991492" cy="36512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0B7CDBBE-60CD-482F-AB03-9CF2A58B4E5A}" type="slidenum">
              <a:rPr lang="en-GB" smtClean="0"/>
              <a:t>‹#›</a:t>
            </a:fld>
            <a:endParaRPr lang="en-GB" dirty="0"/>
          </a:p>
        </p:txBody>
      </p:sp>
    </p:spTree>
    <p:extLst>
      <p:ext uri="{BB962C8B-B14F-4D97-AF65-F5344CB8AC3E}">
        <p14:creationId xmlns:p14="http://schemas.microsoft.com/office/powerpoint/2010/main" val="1766068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A4117FE-06E0-472C-9DC5-4222D2A920A5}" type="datetimeFigureOut">
              <a:rPr lang="en-GB" smtClean="0"/>
              <a:t>02/12/2021</a:t>
            </a:fld>
            <a:endParaRPr lang="en-GB"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B7CDBBE-60CD-482F-AB03-9CF2A58B4E5A}" type="slidenum">
              <a:rPr lang="en-GB" smtClean="0"/>
              <a:t>‹#›</a:t>
            </a:fld>
            <a:endParaRPr lang="en-GB" dirty="0"/>
          </a:p>
        </p:txBody>
      </p:sp>
    </p:spTree>
    <p:extLst>
      <p:ext uri="{BB962C8B-B14F-4D97-AF65-F5344CB8AC3E}">
        <p14:creationId xmlns:p14="http://schemas.microsoft.com/office/powerpoint/2010/main" val="905659669"/>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hyperlink" Target="http://www.stuttering.org:famouspeoplewho"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2EE1A-09D3-4404-8AD7-4CBCAC276C2B}"/>
              </a:ext>
            </a:extLst>
          </p:cNvPr>
          <p:cNvSpPr>
            <a:spLocks noGrp="1"/>
          </p:cNvSpPr>
          <p:nvPr>
            <p:ph type="ctrTitle"/>
          </p:nvPr>
        </p:nvSpPr>
        <p:spPr/>
        <p:txBody>
          <a:bodyPr/>
          <a:lstStyle/>
          <a:p>
            <a:r>
              <a:rPr lang="en-GB" dirty="0">
                <a:solidFill>
                  <a:schemeClr val="accent1">
                    <a:lumMod val="50000"/>
                  </a:schemeClr>
                </a:solidFill>
              </a:rPr>
              <a:t>Life with </a:t>
            </a:r>
            <a:br>
              <a:rPr lang="en-GB" dirty="0">
                <a:solidFill>
                  <a:schemeClr val="accent1">
                    <a:lumMod val="50000"/>
                  </a:schemeClr>
                </a:solidFill>
              </a:rPr>
            </a:br>
            <a:r>
              <a:rPr lang="en-GB" dirty="0">
                <a:solidFill>
                  <a:schemeClr val="accent1">
                    <a:lumMod val="50000"/>
                  </a:schemeClr>
                </a:solidFill>
              </a:rPr>
              <a:t>Stammering</a:t>
            </a:r>
          </a:p>
        </p:txBody>
      </p:sp>
      <p:sp>
        <p:nvSpPr>
          <p:cNvPr id="3" name="Subtitle 2">
            <a:extLst>
              <a:ext uri="{FF2B5EF4-FFF2-40B4-BE49-F238E27FC236}">
                <a16:creationId xmlns:a16="http://schemas.microsoft.com/office/drawing/2014/main" id="{8378A63E-F4DC-4308-B3F8-69740D7F0069}"/>
              </a:ext>
            </a:extLst>
          </p:cNvPr>
          <p:cNvSpPr>
            <a:spLocks noGrp="1"/>
          </p:cNvSpPr>
          <p:nvPr>
            <p:ph type="subTitle" idx="1"/>
          </p:nvPr>
        </p:nvSpPr>
        <p:spPr/>
        <p:txBody>
          <a:bodyPr/>
          <a:lstStyle/>
          <a:p>
            <a:r>
              <a:rPr lang="en-GB" dirty="0">
                <a:solidFill>
                  <a:schemeClr val="accent1">
                    <a:lumMod val="50000"/>
                  </a:schemeClr>
                </a:solidFill>
              </a:rPr>
              <a:t>Documentary: with celebrities </a:t>
            </a:r>
          </a:p>
        </p:txBody>
      </p:sp>
      <p:sp>
        <p:nvSpPr>
          <p:cNvPr id="4" name="TextBox 3">
            <a:extLst>
              <a:ext uri="{FF2B5EF4-FFF2-40B4-BE49-F238E27FC236}">
                <a16:creationId xmlns:a16="http://schemas.microsoft.com/office/drawing/2014/main" id="{F313B184-02B2-4D11-B5FD-C9C81B322890}"/>
              </a:ext>
            </a:extLst>
          </p:cNvPr>
          <p:cNvSpPr txBox="1"/>
          <p:nvPr/>
        </p:nvSpPr>
        <p:spPr>
          <a:xfrm>
            <a:off x="8048979" y="310449"/>
            <a:ext cx="3951111" cy="2585323"/>
          </a:xfrm>
          <a:prstGeom prst="rect">
            <a:avLst/>
          </a:prstGeom>
          <a:noFill/>
        </p:spPr>
        <p:txBody>
          <a:bodyPr wrap="square" rtlCol="0">
            <a:spAutoFit/>
          </a:bodyPr>
          <a:lstStyle/>
          <a:p>
            <a:pPr algn="ctr"/>
            <a:r>
              <a:rPr lang="en-GB" dirty="0"/>
              <a:t>BSc Health &amp; Social Care (cohort 5)</a:t>
            </a:r>
          </a:p>
          <a:p>
            <a:pPr algn="ctr"/>
            <a:r>
              <a:rPr lang="en-GB" dirty="0"/>
              <a:t>BMHP 5015</a:t>
            </a:r>
          </a:p>
          <a:p>
            <a:pPr algn="ctr"/>
            <a:r>
              <a:rPr lang="en-GB" dirty="0"/>
              <a:t>Change Makers: Building your personal Brand for Sustainable Employment</a:t>
            </a:r>
          </a:p>
          <a:p>
            <a:pPr algn="ctr"/>
            <a:endParaRPr lang="en-GB" dirty="0"/>
          </a:p>
          <a:p>
            <a:pPr algn="ctr"/>
            <a:r>
              <a:rPr lang="en-GB" dirty="0"/>
              <a:t>(Presentation pitch for a Documentary)</a:t>
            </a:r>
          </a:p>
        </p:txBody>
      </p:sp>
      <p:sp>
        <p:nvSpPr>
          <p:cNvPr id="5" name="TextBox 4">
            <a:extLst>
              <a:ext uri="{FF2B5EF4-FFF2-40B4-BE49-F238E27FC236}">
                <a16:creationId xmlns:a16="http://schemas.microsoft.com/office/drawing/2014/main" id="{E31F8AEE-62F2-40E8-AFAE-327CB84A7D6A}"/>
              </a:ext>
            </a:extLst>
          </p:cNvPr>
          <p:cNvSpPr txBox="1"/>
          <p:nvPr/>
        </p:nvSpPr>
        <p:spPr>
          <a:xfrm>
            <a:off x="8161867" y="3856336"/>
            <a:ext cx="2765778" cy="923330"/>
          </a:xfrm>
          <a:prstGeom prst="rect">
            <a:avLst/>
          </a:prstGeom>
          <a:noFill/>
        </p:spPr>
        <p:txBody>
          <a:bodyPr wrap="square" rtlCol="0">
            <a:spAutoFit/>
          </a:bodyPr>
          <a:lstStyle/>
          <a:p>
            <a:r>
              <a:rPr lang="en-GB" dirty="0"/>
              <a:t>Ragib Miah</a:t>
            </a:r>
          </a:p>
          <a:p>
            <a:r>
              <a:rPr lang="en-GB" dirty="0"/>
              <a:t>Student ID: 1912995</a:t>
            </a:r>
          </a:p>
          <a:p>
            <a:r>
              <a:rPr lang="en-GB" dirty="0"/>
              <a:t>Lecturer: Chloe Harries</a:t>
            </a:r>
          </a:p>
        </p:txBody>
      </p:sp>
    </p:spTree>
    <p:extLst>
      <p:ext uri="{BB962C8B-B14F-4D97-AF65-F5344CB8AC3E}">
        <p14:creationId xmlns:p14="http://schemas.microsoft.com/office/powerpoint/2010/main" val="2733940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8BB8C9-9314-406B-A9B8-0D2F26F08B8A}"/>
              </a:ext>
            </a:extLst>
          </p:cNvPr>
          <p:cNvSpPr txBox="1"/>
          <p:nvPr/>
        </p:nvSpPr>
        <p:spPr>
          <a:xfrm>
            <a:off x="3804356" y="880534"/>
            <a:ext cx="4030133" cy="523220"/>
          </a:xfrm>
          <a:prstGeom prst="rect">
            <a:avLst/>
          </a:prstGeom>
          <a:noFill/>
        </p:spPr>
        <p:txBody>
          <a:bodyPr wrap="square" rtlCol="0">
            <a:spAutoFit/>
          </a:bodyPr>
          <a:lstStyle/>
          <a:p>
            <a:pPr algn="ctr"/>
            <a:r>
              <a:rPr lang="en-GB" sz="2800" dirty="0">
                <a:solidFill>
                  <a:schemeClr val="accent1">
                    <a:lumMod val="75000"/>
                  </a:schemeClr>
                </a:solidFill>
              </a:rPr>
              <a:t>Contents</a:t>
            </a:r>
          </a:p>
        </p:txBody>
      </p:sp>
      <p:sp>
        <p:nvSpPr>
          <p:cNvPr id="3" name="TextBox 2">
            <a:extLst>
              <a:ext uri="{FF2B5EF4-FFF2-40B4-BE49-F238E27FC236}">
                <a16:creationId xmlns:a16="http://schemas.microsoft.com/office/drawing/2014/main" id="{3EFA6513-0C9B-43CC-B8A2-5964A4213D26}"/>
              </a:ext>
            </a:extLst>
          </p:cNvPr>
          <p:cNvSpPr txBox="1"/>
          <p:nvPr/>
        </p:nvSpPr>
        <p:spPr>
          <a:xfrm>
            <a:off x="4639733" y="1659467"/>
            <a:ext cx="3725334" cy="5044138"/>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Introduction………………….slide 3</a:t>
            </a:r>
          </a:p>
          <a:p>
            <a:pPr>
              <a:lnSpc>
                <a:spcPct val="150000"/>
              </a:lnSpc>
            </a:pPr>
            <a:r>
              <a:rPr lang="en-GB" sz="1200" dirty="0">
                <a:latin typeface="Arial" panose="020B0604020202020204" pitchFamily="34" charset="0"/>
                <a:cs typeface="Arial" panose="020B0604020202020204" pitchFamily="34" charset="0"/>
              </a:rPr>
              <a:t>Celebrities who stammer…..slide 4</a:t>
            </a:r>
          </a:p>
          <a:p>
            <a:pPr>
              <a:lnSpc>
                <a:spcPct val="150000"/>
              </a:lnSpc>
            </a:pPr>
            <a:r>
              <a:rPr lang="en-GB" sz="1200" dirty="0">
                <a:latin typeface="Arial" panose="020B0604020202020204" pitchFamily="34" charset="0"/>
                <a:cs typeface="Arial" panose="020B0604020202020204" pitchFamily="34" charset="0"/>
              </a:rPr>
              <a:t>Opening scene……………...slide 5</a:t>
            </a:r>
          </a:p>
          <a:p>
            <a:pPr>
              <a:lnSpc>
                <a:spcPct val="150000"/>
              </a:lnSpc>
            </a:pPr>
            <a:r>
              <a:rPr lang="en-GB" sz="1200" dirty="0">
                <a:latin typeface="Arial" panose="020B0604020202020204" pitchFamily="34" charset="0"/>
                <a:cs typeface="Arial" panose="020B0604020202020204" pitchFamily="34" charset="0"/>
              </a:rPr>
              <a:t>Narrator intro</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Scene 1……………...………slide 6</a:t>
            </a:r>
          </a:p>
          <a:p>
            <a:pPr>
              <a:lnSpc>
                <a:spcPct val="150000"/>
              </a:lnSpc>
            </a:pPr>
            <a:r>
              <a:rPr lang="en-GB" sz="1200" dirty="0">
                <a:latin typeface="Arial" panose="020B0604020202020204" pitchFamily="34" charset="0"/>
                <a:cs typeface="Arial" panose="020B0604020202020204" pitchFamily="34" charset="0"/>
              </a:rPr>
              <a:t>What is stammering/affects</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Scene 2…………………......slide 7</a:t>
            </a:r>
          </a:p>
          <a:p>
            <a:pPr>
              <a:lnSpc>
                <a:spcPct val="150000"/>
              </a:lnSpc>
            </a:pPr>
            <a:r>
              <a:rPr lang="en-GB" sz="1200" dirty="0">
                <a:latin typeface="Arial" panose="020B0604020202020204" pitchFamily="34" charset="0"/>
                <a:cs typeface="Arial" panose="020B0604020202020204" pitchFamily="34" charset="0"/>
              </a:rPr>
              <a:t>Control/treatment</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Final scene………………….slide 8</a:t>
            </a:r>
          </a:p>
          <a:p>
            <a:pPr>
              <a:lnSpc>
                <a:spcPct val="150000"/>
              </a:lnSpc>
            </a:pPr>
            <a:r>
              <a:rPr lang="en-GB" sz="1200" dirty="0">
                <a:latin typeface="Arial" panose="020B0604020202020204" pitchFamily="34" charset="0"/>
                <a:cs typeface="Arial" panose="020B0604020202020204" pitchFamily="34" charset="0"/>
              </a:rPr>
              <a:t>Success</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End page……………….......slide 9</a:t>
            </a:r>
          </a:p>
          <a:p>
            <a:pPr>
              <a:lnSpc>
                <a:spcPct val="150000"/>
              </a:lnSpc>
            </a:pPr>
            <a:r>
              <a:rPr lang="en-GB" sz="1200" dirty="0">
                <a:latin typeface="Arial" panose="020B0604020202020204" pitchFamily="34" charset="0"/>
                <a:cs typeface="Arial" panose="020B0604020202020204" pitchFamily="34" charset="0"/>
              </a:rPr>
              <a:t>References………………....slide 10/11</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065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45B93-634C-4DA1-B387-4857A6AAE1FD}"/>
              </a:ext>
            </a:extLst>
          </p:cNvPr>
          <p:cNvSpPr>
            <a:spLocks noGrp="1"/>
          </p:cNvSpPr>
          <p:nvPr>
            <p:ph type="title"/>
          </p:nvPr>
        </p:nvSpPr>
        <p:spPr>
          <a:xfrm>
            <a:off x="4796366" y="436995"/>
            <a:ext cx="2599267" cy="1293028"/>
          </a:xfrm>
        </p:spPr>
        <p:txBody>
          <a:bodyPr>
            <a:normAutofit/>
          </a:bodyPr>
          <a:lstStyle/>
          <a:p>
            <a:r>
              <a:rPr lang="en-GB" sz="2400" dirty="0">
                <a:solidFill>
                  <a:schemeClr val="accent1">
                    <a:lumMod val="75000"/>
                  </a:schemeClr>
                </a:solidFill>
              </a:rPr>
              <a:t>Introduction</a:t>
            </a:r>
          </a:p>
        </p:txBody>
      </p:sp>
      <p:sp>
        <p:nvSpPr>
          <p:cNvPr id="3" name="TextBox 2">
            <a:extLst>
              <a:ext uri="{FF2B5EF4-FFF2-40B4-BE49-F238E27FC236}">
                <a16:creationId xmlns:a16="http://schemas.microsoft.com/office/drawing/2014/main" id="{89E28C93-1F8A-4F40-8E34-E26C2CCCA489}"/>
              </a:ext>
            </a:extLst>
          </p:cNvPr>
          <p:cNvSpPr txBox="1"/>
          <p:nvPr/>
        </p:nvSpPr>
        <p:spPr>
          <a:xfrm>
            <a:off x="440267" y="2054578"/>
            <a:ext cx="11311466" cy="2551148"/>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Stuttering or Stammering otherwise known as is a defect in speech, it is an inability to communicate adequately an impediment on speech. The term "speech impediment" refers to anyone who has difficulty speaking fluently or with a clear tone or resonance (Hugh, Jones, Smith, (1999 .</a:t>
            </a:r>
          </a:p>
          <a:p>
            <a:pPr>
              <a:lnSpc>
                <a:spcPct val="150000"/>
              </a:lnSpc>
            </a:pPr>
            <a:r>
              <a:rPr lang="en-GB" sz="1200" dirty="0">
                <a:latin typeface="Arial" panose="020B0604020202020204" pitchFamily="34" charset="0"/>
                <a:cs typeface="Arial" panose="020B0604020202020204" pitchFamily="34" charset="0"/>
              </a:rPr>
              <a:t>There are many types of speech impediments, stuttering or stammering is an impediment that is unknown or a mystery to speech pathologist).</a:t>
            </a:r>
          </a:p>
          <a:p>
            <a:pPr>
              <a:lnSpc>
                <a:spcPct val="150000"/>
              </a:lnSpc>
            </a:pPr>
            <a:r>
              <a:rPr lang="en-GB" sz="1200" dirty="0">
                <a:latin typeface="Arial" panose="020B0604020202020204" pitchFamily="34" charset="0"/>
                <a:cs typeface="Arial" panose="020B0604020202020204" pitchFamily="34" charset="0"/>
              </a:rPr>
              <a:t>Pathologist Rebecca Turley (2021) mentions that stuttering is unknown to it’s origin is put down to as genetic influence, many other such as </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This presentation is a pitch to television producers to produce a documentary on the awareness of speech impediments such as stuttering.</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By asking famous celebrities whom stammered to participate in an interview of how they were treated, how they coped and how they overcame stammering. This will show your average person who stammers that there is hope and you can succeed in life.  </a:t>
            </a:r>
          </a:p>
        </p:txBody>
      </p:sp>
    </p:spTree>
    <p:extLst>
      <p:ext uri="{BB962C8B-B14F-4D97-AF65-F5344CB8AC3E}">
        <p14:creationId xmlns:p14="http://schemas.microsoft.com/office/powerpoint/2010/main" val="2370379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6F178-4FCD-4AE9-AB70-8E4EE70284E1}"/>
              </a:ext>
            </a:extLst>
          </p:cNvPr>
          <p:cNvSpPr>
            <a:spLocks noGrp="1"/>
          </p:cNvSpPr>
          <p:nvPr>
            <p:ph type="title"/>
          </p:nvPr>
        </p:nvSpPr>
        <p:spPr>
          <a:xfrm>
            <a:off x="3390900" y="674062"/>
            <a:ext cx="5410200" cy="669316"/>
          </a:xfrm>
        </p:spPr>
        <p:txBody>
          <a:bodyPr>
            <a:normAutofit/>
          </a:bodyPr>
          <a:lstStyle/>
          <a:p>
            <a:r>
              <a:rPr lang="en-GB" sz="2800" dirty="0">
                <a:solidFill>
                  <a:schemeClr val="accent1">
                    <a:lumMod val="75000"/>
                  </a:schemeClr>
                </a:solidFill>
              </a:rPr>
              <a:t>Celebrities who stammered</a:t>
            </a:r>
          </a:p>
        </p:txBody>
      </p:sp>
      <p:sp>
        <p:nvSpPr>
          <p:cNvPr id="3" name="TextBox 2">
            <a:extLst>
              <a:ext uri="{FF2B5EF4-FFF2-40B4-BE49-F238E27FC236}">
                <a16:creationId xmlns:a16="http://schemas.microsoft.com/office/drawing/2014/main" id="{F1948EC5-A6A2-4316-A117-5F6EC02910AC}"/>
              </a:ext>
            </a:extLst>
          </p:cNvPr>
          <p:cNvSpPr txBox="1"/>
          <p:nvPr/>
        </p:nvSpPr>
        <p:spPr>
          <a:xfrm>
            <a:off x="790222" y="2054578"/>
            <a:ext cx="4617156" cy="369332"/>
          </a:xfrm>
          <a:prstGeom prst="rect">
            <a:avLst/>
          </a:prstGeom>
          <a:noFill/>
        </p:spPr>
        <p:txBody>
          <a:bodyPr wrap="square" rtlCol="0">
            <a:spAutoFit/>
          </a:bodyPr>
          <a:lstStyle/>
          <a:p>
            <a:r>
              <a:rPr lang="en-GB" dirty="0">
                <a:solidFill>
                  <a:schemeClr val="tx1">
                    <a:lumMod val="50000"/>
                  </a:schemeClr>
                </a:solidFill>
              </a:rPr>
              <a:t>Eligible famous candidates to interview</a:t>
            </a:r>
          </a:p>
        </p:txBody>
      </p:sp>
      <p:sp>
        <p:nvSpPr>
          <p:cNvPr id="4" name="TextBox 3">
            <a:extLst>
              <a:ext uri="{FF2B5EF4-FFF2-40B4-BE49-F238E27FC236}">
                <a16:creationId xmlns:a16="http://schemas.microsoft.com/office/drawing/2014/main" id="{286604B2-A5CD-4644-B4A6-300A94F7410E}"/>
              </a:ext>
            </a:extLst>
          </p:cNvPr>
          <p:cNvSpPr txBox="1"/>
          <p:nvPr/>
        </p:nvSpPr>
        <p:spPr>
          <a:xfrm>
            <a:off x="615244" y="2864430"/>
            <a:ext cx="8009467" cy="310514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Rowan Atkinson (Comedian/Actor) Best known as playing Mr Bean</a:t>
            </a:r>
          </a:p>
          <a:p>
            <a:pPr>
              <a:lnSpc>
                <a:spcPct val="150000"/>
              </a:lnSpc>
            </a:pPr>
            <a:r>
              <a:rPr lang="en-GB" sz="1200" dirty="0">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Emily Blunt (Actress) Starred in The Devil Wears Prada</a:t>
            </a:r>
          </a:p>
          <a:p>
            <a:pPr marL="285750" indent="-285750">
              <a:lnSpc>
                <a:spcPct val="150000"/>
              </a:lnSpc>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Noel Gallagher (Singer/Song Writer) Started the band Oasis</a:t>
            </a:r>
          </a:p>
          <a:p>
            <a:pPr marL="285750" indent="-285750">
              <a:lnSpc>
                <a:spcPct val="150000"/>
              </a:lnSpc>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Samuel L . Jackson (Actor) Starred in cult Movie Pulp Fiction</a:t>
            </a:r>
          </a:p>
          <a:p>
            <a:pPr marL="285750" indent="-285750">
              <a:lnSpc>
                <a:spcPct val="150000"/>
              </a:lnSpc>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Nicole Kidman (Actress) Starred in Batman Forever</a:t>
            </a:r>
          </a:p>
          <a:p>
            <a:pPr marL="285750" indent="-285750">
              <a:lnSpc>
                <a:spcPct val="150000"/>
              </a:lnSpc>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Bruce Willis (Actor) Starred in cult Movie Pulp Fiction</a:t>
            </a:r>
          </a:p>
        </p:txBody>
      </p:sp>
      <p:sp>
        <p:nvSpPr>
          <p:cNvPr id="6" name="TextBox 5">
            <a:extLst>
              <a:ext uri="{FF2B5EF4-FFF2-40B4-BE49-F238E27FC236}">
                <a16:creationId xmlns:a16="http://schemas.microsoft.com/office/drawing/2014/main" id="{60517738-18D8-4028-9550-11C574A5A428}"/>
              </a:ext>
            </a:extLst>
          </p:cNvPr>
          <p:cNvSpPr txBox="1"/>
          <p:nvPr/>
        </p:nvSpPr>
        <p:spPr>
          <a:xfrm>
            <a:off x="9053689" y="6321778"/>
            <a:ext cx="1922321" cy="276999"/>
          </a:xfrm>
          <a:prstGeom prst="rect">
            <a:avLst/>
          </a:prstGeom>
          <a:noFill/>
        </p:spPr>
        <p:txBody>
          <a:bodyPr wrap="none" rtlCol="0">
            <a:spAutoFit/>
          </a:bodyPr>
          <a:lstStyle/>
          <a:p>
            <a:r>
              <a:rPr lang="en-GB" sz="1200" dirty="0"/>
              <a:t>www.stutteringhelp.org</a:t>
            </a:r>
          </a:p>
        </p:txBody>
      </p:sp>
    </p:spTree>
    <p:extLst>
      <p:ext uri="{BB962C8B-B14F-4D97-AF65-F5344CB8AC3E}">
        <p14:creationId xmlns:p14="http://schemas.microsoft.com/office/powerpoint/2010/main" val="2418749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4C141-0632-4C4D-B4D7-333B9BA27B7E}"/>
              </a:ext>
            </a:extLst>
          </p:cNvPr>
          <p:cNvSpPr>
            <a:spLocks noGrp="1"/>
          </p:cNvSpPr>
          <p:nvPr>
            <p:ph type="title"/>
          </p:nvPr>
        </p:nvSpPr>
        <p:spPr>
          <a:xfrm>
            <a:off x="4519789" y="753084"/>
            <a:ext cx="3152422" cy="703183"/>
          </a:xfrm>
        </p:spPr>
        <p:txBody>
          <a:bodyPr>
            <a:normAutofit/>
          </a:bodyPr>
          <a:lstStyle/>
          <a:p>
            <a:r>
              <a:rPr lang="en-GB" sz="2800" dirty="0">
                <a:solidFill>
                  <a:schemeClr val="accent1">
                    <a:lumMod val="75000"/>
                  </a:schemeClr>
                </a:solidFill>
              </a:rPr>
              <a:t>Opening scene</a:t>
            </a:r>
          </a:p>
        </p:txBody>
      </p:sp>
      <p:sp>
        <p:nvSpPr>
          <p:cNvPr id="3" name="TextBox 2">
            <a:extLst>
              <a:ext uri="{FF2B5EF4-FFF2-40B4-BE49-F238E27FC236}">
                <a16:creationId xmlns:a16="http://schemas.microsoft.com/office/drawing/2014/main" id="{36E33909-AAC1-4942-86EB-2895BA410662}"/>
              </a:ext>
            </a:extLst>
          </p:cNvPr>
          <p:cNvSpPr txBox="1"/>
          <p:nvPr/>
        </p:nvSpPr>
        <p:spPr>
          <a:xfrm>
            <a:off x="988797" y="2028449"/>
            <a:ext cx="10214405" cy="3382144"/>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Sombre music plays</a:t>
            </a:r>
          </a:p>
          <a:p>
            <a:pPr>
              <a:lnSpc>
                <a:spcPct val="150000"/>
              </a:lnSpc>
            </a:pPr>
            <a:r>
              <a:rPr lang="en-GB" sz="1200" dirty="0">
                <a:latin typeface="Arial" panose="020B0604020202020204" pitchFamily="34" charset="0"/>
                <a:cs typeface="Arial" panose="020B0604020202020204" pitchFamily="34" charset="0"/>
              </a:rPr>
              <a:t>(Scene) People seen talking to each other from a distance in a park at an office then in a bar, continued to in a school.</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‘Narrator speaks’ sombre music carries on</a:t>
            </a:r>
          </a:p>
          <a:p>
            <a:pPr>
              <a:lnSpc>
                <a:spcPct val="150000"/>
              </a:lnSpc>
            </a:pPr>
            <a:r>
              <a:rPr lang="en-GB" sz="1200" dirty="0">
                <a:latin typeface="Arial" panose="020B0604020202020204" pitchFamily="34" charset="0"/>
                <a:cs typeface="Arial" panose="020B0604020202020204" pitchFamily="34" charset="0"/>
              </a:rPr>
              <a:t>“We live in a world where speaking has become the foundation for communication, through speech we develop intimate relationships, find our hold on the employment ladder to reach to the top and socialising with dear ones and friends”. </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Music stops playing</a:t>
            </a:r>
          </a:p>
          <a:p>
            <a:pPr>
              <a:lnSpc>
                <a:spcPct val="150000"/>
              </a:lnSpc>
            </a:pPr>
            <a:r>
              <a:rPr lang="en-GB" sz="1200" dirty="0">
                <a:latin typeface="Arial" panose="020B0604020202020204" pitchFamily="34" charset="0"/>
                <a:cs typeface="Arial" panose="020B0604020202020204" pitchFamily="34" charset="0"/>
              </a:rPr>
              <a:t>‘Narrator speaks’</a:t>
            </a:r>
          </a:p>
          <a:p>
            <a:pPr>
              <a:lnSpc>
                <a:spcPct val="150000"/>
              </a:lnSpc>
            </a:pPr>
            <a:r>
              <a:rPr lang="en-GB" sz="1200" dirty="0">
                <a:latin typeface="Arial" panose="020B0604020202020204" pitchFamily="34" charset="0"/>
                <a:cs typeface="Arial" panose="020B0604020202020204" pitchFamily="34" charset="0"/>
              </a:rPr>
              <a:t>“But what if you can not speak” </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(Narrator does introduction to stuttering/stammering)</a:t>
            </a:r>
          </a:p>
        </p:txBody>
      </p:sp>
    </p:spTree>
    <p:extLst>
      <p:ext uri="{BB962C8B-B14F-4D97-AF65-F5344CB8AC3E}">
        <p14:creationId xmlns:p14="http://schemas.microsoft.com/office/powerpoint/2010/main" val="3104042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DDA05-DBB1-481A-9C00-022EB90B49A1}"/>
              </a:ext>
            </a:extLst>
          </p:cNvPr>
          <p:cNvSpPr>
            <a:spLocks noGrp="1"/>
          </p:cNvSpPr>
          <p:nvPr>
            <p:ph type="title"/>
          </p:nvPr>
        </p:nvSpPr>
        <p:spPr>
          <a:xfrm>
            <a:off x="9271322" y="764373"/>
            <a:ext cx="2234878" cy="1293028"/>
          </a:xfrm>
        </p:spPr>
        <p:txBody>
          <a:bodyPr/>
          <a:lstStyle/>
          <a:p>
            <a:r>
              <a:rPr lang="en-GB" dirty="0">
                <a:solidFill>
                  <a:schemeClr val="accent1">
                    <a:lumMod val="50000"/>
                  </a:schemeClr>
                </a:solidFill>
              </a:rPr>
              <a:t>Scene 1</a:t>
            </a:r>
          </a:p>
        </p:txBody>
      </p:sp>
      <p:sp>
        <p:nvSpPr>
          <p:cNvPr id="5" name="TextBox 4">
            <a:extLst>
              <a:ext uri="{FF2B5EF4-FFF2-40B4-BE49-F238E27FC236}">
                <a16:creationId xmlns:a16="http://schemas.microsoft.com/office/drawing/2014/main" id="{6F4D155B-F4E7-4CB0-9680-1726F6A79A40}"/>
              </a:ext>
            </a:extLst>
          </p:cNvPr>
          <p:cNvSpPr txBox="1"/>
          <p:nvPr/>
        </p:nvSpPr>
        <p:spPr>
          <a:xfrm>
            <a:off x="685799" y="898941"/>
            <a:ext cx="9643533" cy="4524315"/>
          </a:xfrm>
          <a:prstGeom prst="rect">
            <a:avLst/>
          </a:prstGeom>
          <a:noFill/>
        </p:spPr>
        <p:txBody>
          <a:bodyPr wrap="square" rtlCol="0">
            <a:spAutoFit/>
          </a:bodyPr>
          <a:lstStyle/>
          <a:p>
            <a:pPr>
              <a:lnSpc>
                <a:spcPct val="150000"/>
              </a:lnSpc>
            </a:pPr>
            <a:r>
              <a:rPr lang="en-GB" sz="1200" u="sng" dirty="0">
                <a:latin typeface="Arial" panose="020B0604020202020204" pitchFamily="34" charset="0"/>
                <a:cs typeface="Arial" panose="020B0604020202020204" pitchFamily="34" charset="0"/>
              </a:rPr>
              <a:t>First celebrity speaks</a:t>
            </a:r>
          </a:p>
          <a:p>
            <a:pPr>
              <a:lnSpc>
                <a:spcPct val="150000"/>
              </a:lnSpc>
            </a:pPr>
            <a:endParaRPr lang="en-GB" sz="1200" u="sng"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What stammering is:</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“Stammering is  when a person can not express themselves through speech, it is a defect in speech,</a:t>
            </a:r>
          </a:p>
          <a:p>
            <a:pPr>
              <a:lnSpc>
                <a:spcPct val="150000"/>
              </a:lnSpc>
            </a:pPr>
            <a:r>
              <a:rPr lang="en-GB" sz="1200" dirty="0">
                <a:latin typeface="Arial" panose="020B0604020202020204" pitchFamily="34" charset="0"/>
                <a:cs typeface="Arial" panose="020B0604020202020204" pitchFamily="34" charset="0"/>
              </a:rPr>
              <a:t>An obstruction or disruption in communication by repeating sounds, words or syllables” (Guitar, 2006), (BBC, 2015).</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How it affected them:</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Stammering is not the main problem, the issues and emotional feelings and quality of life is affected are greater than the stammer itself, feelings of fear, shame, guilt, anxiety, isolation and denial. </a:t>
            </a:r>
          </a:p>
          <a:p>
            <a:pPr>
              <a:lnSpc>
                <a:spcPct val="150000"/>
              </a:lnSpc>
            </a:pPr>
            <a:r>
              <a:rPr lang="en-GB" sz="1200" dirty="0">
                <a:latin typeface="Arial" panose="020B0604020202020204" pitchFamily="34" charset="0"/>
                <a:cs typeface="Arial" panose="020B0604020202020204" pitchFamily="34" charset="0"/>
              </a:rPr>
              <a:t>(Perkins, Kent, Curlee, 1991)</a:t>
            </a:r>
          </a:p>
          <a:p>
            <a:pPr>
              <a:lnSpc>
                <a:spcPct val="150000"/>
              </a:lnSpc>
            </a:pPr>
            <a:r>
              <a:rPr lang="en-GB" sz="1200" dirty="0">
                <a:latin typeface="Arial" panose="020B0604020202020204" pitchFamily="34" charset="0"/>
                <a:cs typeface="Arial" panose="020B0604020202020204" pitchFamily="34" charset="0"/>
              </a:rPr>
              <a:t>The teasing and bulling in school which lead to social distancing and isolation away from people (Blood, Blood, Tramonta, 2011)</a:t>
            </a:r>
          </a:p>
          <a:p>
            <a:pPr>
              <a:lnSpc>
                <a:spcPct val="150000"/>
              </a:lnSpc>
            </a:pPr>
            <a:endParaRPr lang="en-GB" sz="1200" dirty="0">
              <a:latin typeface="Arial" panose="020B0604020202020204" pitchFamily="34" charset="0"/>
              <a:cs typeface="Arial" panose="020B0604020202020204" pitchFamily="34" charset="0"/>
            </a:endParaRPr>
          </a:p>
          <a:p>
            <a:endParaRPr lang="en-GB" dirty="0"/>
          </a:p>
          <a:p>
            <a:endParaRPr lang="en-GB" dirty="0"/>
          </a:p>
        </p:txBody>
      </p:sp>
      <p:sp>
        <p:nvSpPr>
          <p:cNvPr id="6" name="TextBox 5">
            <a:extLst>
              <a:ext uri="{FF2B5EF4-FFF2-40B4-BE49-F238E27FC236}">
                <a16:creationId xmlns:a16="http://schemas.microsoft.com/office/drawing/2014/main" id="{59C3D295-365D-4567-A217-E069297B4696}"/>
              </a:ext>
            </a:extLst>
          </p:cNvPr>
          <p:cNvSpPr txBox="1"/>
          <p:nvPr/>
        </p:nvSpPr>
        <p:spPr>
          <a:xfrm>
            <a:off x="685799" y="4958645"/>
            <a:ext cx="7366000" cy="1443152"/>
          </a:xfrm>
          <a:prstGeom prst="rect">
            <a:avLst/>
          </a:prstGeom>
          <a:noFill/>
        </p:spPr>
        <p:txBody>
          <a:bodyPr wrap="square" rtlCol="0">
            <a:spAutoFit/>
          </a:bodyPr>
          <a:lstStyle/>
          <a:p>
            <a:pPr>
              <a:lnSpc>
                <a:spcPct val="150000"/>
              </a:lnSpc>
            </a:pPr>
            <a:r>
              <a:rPr lang="en-GB" sz="1200" u="sng" dirty="0">
                <a:latin typeface="Arial" panose="020B0604020202020204" pitchFamily="34" charset="0"/>
                <a:cs typeface="Arial" panose="020B0604020202020204" pitchFamily="34" charset="0"/>
              </a:rPr>
              <a:t>Second celebrity speaks</a:t>
            </a:r>
          </a:p>
          <a:p>
            <a:pPr>
              <a:lnSpc>
                <a:spcPct val="150000"/>
              </a:lnSpc>
            </a:pPr>
            <a:r>
              <a:rPr lang="en-GB" sz="1200" dirty="0">
                <a:latin typeface="Arial" panose="020B0604020202020204" pitchFamily="34" charset="0"/>
                <a:cs typeface="Arial" panose="020B0604020202020204" pitchFamily="34" charset="0"/>
              </a:rPr>
              <a:t>Same question (their personal issues with stammering)</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u="sng" dirty="0">
                <a:latin typeface="Arial" panose="020B0604020202020204" pitchFamily="34" charset="0"/>
                <a:cs typeface="Arial" panose="020B0604020202020204" pitchFamily="34" charset="0"/>
              </a:rPr>
              <a:t>Third celebrity speaks</a:t>
            </a:r>
          </a:p>
          <a:p>
            <a:pPr>
              <a:lnSpc>
                <a:spcPct val="150000"/>
              </a:lnSpc>
            </a:pPr>
            <a:r>
              <a:rPr lang="en-GB" sz="1200" dirty="0">
                <a:latin typeface="Arial" panose="020B0604020202020204" pitchFamily="34" charset="0"/>
                <a:cs typeface="Arial" panose="020B0604020202020204" pitchFamily="34" charset="0"/>
              </a:rPr>
              <a:t>Same question</a:t>
            </a:r>
          </a:p>
        </p:txBody>
      </p:sp>
      <p:sp>
        <p:nvSpPr>
          <p:cNvPr id="7" name="TextBox 6">
            <a:extLst>
              <a:ext uri="{FF2B5EF4-FFF2-40B4-BE49-F238E27FC236}">
                <a16:creationId xmlns:a16="http://schemas.microsoft.com/office/drawing/2014/main" id="{D396E529-B9B9-4078-9B19-330B2FD4EA88}"/>
              </a:ext>
            </a:extLst>
          </p:cNvPr>
          <p:cNvSpPr txBox="1"/>
          <p:nvPr/>
        </p:nvSpPr>
        <p:spPr>
          <a:xfrm>
            <a:off x="9099560" y="5481472"/>
            <a:ext cx="2879314" cy="612155"/>
          </a:xfrm>
          <a:prstGeom prst="rect">
            <a:avLst/>
          </a:prstGeom>
          <a:noFill/>
        </p:spPr>
        <p:txBody>
          <a:bodyPr wrap="none" rtlCol="0">
            <a:spAutoFit/>
          </a:bodyPr>
          <a:lstStyle/>
          <a:p>
            <a:pPr>
              <a:lnSpc>
                <a:spcPct val="150000"/>
              </a:lnSpc>
            </a:pPr>
            <a:r>
              <a:rPr lang="en-GB" sz="1200" dirty="0">
                <a:solidFill>
                  <a:srgbClr val="C00000"/>
                </a:solidFill>
                <a:latin typeface="Arial" panose="020B0604020202020204" pitchFamily="34" charset="0"/>
                <a:cs typeface="Arial" panose="020B0604020202020204" pitchFamily="34" charset="0"/>
              </a:rPr>
              <a:t>Sombre music and enactments played</a:t>
            </a:r>
          </a:p>
          <a:p>
            <a:pPr>
              <a:lnSpc>
                <a:spcPct val="150000"/>
              </a:lnSpc>
            </a:pPr>
            <a:r>
              <a:rPr lang="en-GB" sz="1200" dirty="0">
                <a:solidFill>
                  <a:srgbClr val="C00000"/>
                </a:solidFill>
                <a:latin typeface="Arial" panose="020B0604020202020204" pitchFamily="34" charset="0"/>
                <a:cs typeface="Arial" panose="020B0604020202020204" pitchFamily="34" charset="0"/>
              </a:rPr>
              <a:t>At certain points, to depict memories</a:t>
            </a:r>
          </a:p>
        </p:txBody>
      </p:sp>
    </p:spTree>
    <p:extLst>
      <p:ext uri="{BB962C8B-B14F-4D97-AF65-F5344CB8AC3E}">
        <p14:creationId xmlns:p14="http://schemas.microsoft.com/office/powerpoint/2010/main" val="60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CB69F-C2C5-4148-82E2-F6A18E740D0D}"/>
              </a:ext>
            </a:extLst>
          </p:cNvPr>
          <p:cNvSpPr>
            <a:spLocks noGrp="1"/>
          </p:cNvSpPr>
          <p:nvPr>
            <p:ph type="title"/>
          </p:nvPr>
        </p:nvSpPr>
        <p:spPr/>
        <p:txBody>
          <a:bodyPr/>
          <a:lstStyle/>
          <a:p>
            <a:r>
              <a:rPr lang="en-GB" dirty="0">
                <a:solidFill>
                  <a:schemeClr val="accent1">
                    <a:lumMod val="50000"/>
                  </a:schemeClr>
                </a:solidFill>
              </a:rPr>
              <a:t>Scene 2</a:t>
            </a:r>
          </a:p>
        </p:txBody>
      </p:sp>
      <p:sp>
        <p:nvSpPr>
          <p:cNvPr id="4" name="TextBox 3">
            <a:extLst>
              <a:ext uri="{FF2B5EF4-FFF2-40B4-BE49-F238E27FC236}">
                <a16:creationId xmlns:a16="http://schemas.microsoft.com/office/drawing/2014/main" id="{ACF65722-2411-47D6-B1ED-54261F0FDE73}"/>
              </a:ext>
            </a:extLst>
          </p:cNvPr>
          <p:cNvSpPr txBox="1"/>
          <p:nvPr/>
        </p:nvSpPr>
        <p:spPr>
          <a:xfrm>
            <a:off x="496711" y="1410887"/>
            <a:ext cx="10013244" cy="1997150"/>
          </a:xfrm>
          <a:prstGeom prst="rect">
            <a:avLst/>
          </a:prstGeom>
          <a:noFill/>
        </p:spPr>
        <p:txBody>
          <a:bodyPr wrap="square" rtlCol="0">
            <a:spAutoFit/>
          </a:bodyPr>
          <a:lstStyle/>
          <a:p>
            <a:pPr>
              <a:lnSpc>
                <a:spcPct val="150000"/>
              </a:lnSpc>
            </a:pPr>
            <a:r>
              <a:rPr lang="en-GB" sz="1200" u="sng" dirty="0">
                <a:latin typeface="Arial" panose="020B0604020202020204" pitchFamily="34" charset="0"/>
                <a:cs typeface="Arial" panose="020B0604020202020204" pitchFamily="34" charset="0"/>
              </a:rPr>
              <a:t>First celebrity speaks</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Control and treatment of stammering:</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Celebrity speaks about seeking treatment by detecting at an early age, by seeking professional help from a speech therapist or a speech pathologist.</a:t>
            </a:r>
          </a:p>
          <a:p>
            <a:pPr>
              <a:lnSpc>
                <a:spcPct val="150000"/>
              </a:lnSpc>
            </a:pPr>
            <a:r>
              <a:rPr lang="en-GB" sz="1200" dirty="0">
                <a:latin typeface="Arial" panose="020B0604020202020204" pitchFamily="34" charset="0"/>
                <a:cs typeface="Arial" panose="020B0604020202020204" pitchFamily="34" charset="0"/>
              </a:rPr>
              <a:t>To seek help with any psychiatric disorders that may play a roll in the impediment of speech (</a:t>
            </a:r>
            <a:r>
              <a:rPr lang="en-GB" sz="1200" dirty="0" err="1">
                <a:latin typeface="Arial" panose="020B0604020202020204" pitchFamily="34" charset="0"/>
                <a:cs typeface="Arial" panose="020B0604020202020204" pitchFamily="34" charset="0"/>
              </a:rPr>
              <a:t>wankoff</a:t>
            </a:r>
            <a:r>
              <a:rPr lang="en-GB" sz="1200" dirty="0">
                <a:latin typeface="Arial" panose="020B0604020202020204" pitchFamily="34" charset="0"/>
                <a:cs typeface="Arial" panose="020B0604020202020204" pitchFamily="34" charset="0"/>
              </a:rPr>
              <a:t>, 2011)</a:t>
            </a:r>
          </a:p>
        </p:txBody>
      </p:sp>
      <p:sp>
        <p:nvSpPr>
          <p:cNvPr id="5" name="TextBox 4">
            <a:extLst>
              <a:ext uri="{FF2B5EF4-FFF2-40B4-BE49-F238E27FC236}">
                <a16:creationId xmlns:a16="http://schemas.microsoft.com/office/drawing/2014/main" id="{A57F277F-31AD-4F4A-8BAB-5F7EF9423F21}"/>
              </a:ext>
            </a:extLst>
          </p:cNvPr>
          <p:cNvSpPr txBox="1"/>
          <p:nvPr/>
        </p:nvSpPr>
        <p:spPr>
          <a:xfrm>
            <a:off x="496711" y="4650475"/>
            <a:ext cx="7366000" cy="1443152"/>
          </a:xfrm>
          <a:prstGeom prst="rect">
            <a:avLst/>
          </a:prstGeom>
          <a:noFill/>
        </p:spPr>
        <p:txBody>
          <a:bodyPr wrap="square" rtlCol="0">
            <a:spAutoFit/>
          </a:bodyPr>
          <a:lstStyle/>
          <a:p>
            <a:pPr>
              <a:lnSpc>
                <a:spcPct val="150000"/>
              </a:lnSpc>
            </a:pPr>
            <a:r>
              <a:rPr lang="en-GB" sz="1200" u="sng" dirty="0">
                <a:latin typeface="Arial" panose="020B0604020202020204" pitchFamily="34" charset="0"/>
                <a:cs typeface="Arial" panose="020B0604020202020204" pitchFamily="34" charset="0"/>
              </a:rPr>
              <a:t>Second celebrity speaks</a:t>
            </a:r>
          </a:p>
          <a:p>
            <a:pPr>
              <a:lnSpc>
                <a:spcPct val="150000"/>
              </a:lnSpc>
            </a:pPr>
            <a:r>
              <a:rPr lang="en-GB" sz="1200" dirty="0">
                <a:latin typeface="Arial" panose="020B0604020202020204" pitchFamily="34" charset="0"/>
                <a:cs typeface="Arial" panose="020B0604020202020204" pitchFamily="34" charset="0"/>
              </a:rPr>
              <a:t>Same question (their personal treatment for stammering)</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u="sng" dirty="0">
                <a:latin typeface="Arial" panose="020B0604020202020204" pitchFamily="34" charset="0"/>
                <a:cs typeface="Arial" panose="020B0604020202020204" pitchFamily="34" charset="0"/>
              </a:rPr>
              <a:t>Third celebrity speaks</a:t>
            </a:r>
          </a:p>
          <a:p>
            <a:pPr>
              <a:lnSpc>
                <a:spcPct val="150000"/>
              </a:lnSpc>
            </a:pPr>
            <a:r>
              <a:rPr lang="en-GB" sz="1200" dirty="0">
                <a:latin typeface="Arial" panose="020B0604020202020204" pitchFamily="34" charset="0"/>
                <a:cs typeface="Arial" panose="020B0604020202020204" pitchFamily="34" charset="0"/>
              </a:rPr>
              <a:t>Same question</a:t>
            </a:r>
          </a:p>
        </p:txBody>
      </p:sp>
      <p:sp>
        <p:nvSpPr>
          <p:cNvPr id="6" name="TextBox 5">
            <a:extLst>
              <a:ext uri="{FF2B5EF4-FFF2-40B4-BE49-F238E27FC236}">
                <a16:creationId xmlns:a16="http://schemas.microsoft.com/office/drawing/2014/main" id="{8CDE81F7-539C-4373-AAEC-C67B11B52724}"/>
              </a:ext>
            </a:extLst>
          </p:cNvPr>
          <p:cNvSpPr txBox="1"/>
          <p:nvPr/>
        </p:nvSpPr>
        <p:spPr>
          <a:xfrm>
            <a:off x="7432805" y="5447113"/>
            <a:ext cx="2879314" cy="612155"/>
          </a:xfrm>
          <a:prstGeom prst="rect">
            <a:avLst/>
          </a:prstGeom>
          <a:noFill/>
        </p:spPr>
        <p:txBody>
          <a:bodyPr wrap="none" rtlCol="0">
            <a:spAutoFit/>
          </a:bodyPr>
          <a:lstStyle/>
          <a:p>
            <a:pPr>
              <a:lnSpc>
                <a:spcPct val="150000"/>
              </a:lnSpc>
            </a:pPr>
            <a:r>
              <a:rPr lang="en-GB" sz="1200" dirty="0">
                <a:solidFill>
                  <a:srgbClr val="C00000"/>
                </a:solidFill>
                <a:latin typeface="Arial" panose="020B0604020202020204" pitchFamily="34" charset="0"/>
                <a:cs typeface="Arial" panose="020B0604020202020204" pitchFamily="34" charset="0"/>
              </a:rPr>
              <a:t>Sombre music and enactments played</a:t>
            </a:r>
          </a:p>
          <a:p>
            <a:pPr>
              <a:lnSpc>
                <a:spcPct val="150000"/>
              </a:lnSpc>
            </a:pPr>
            <a:r>
              <a:rPr lang="en-GB" sz="1200" dirty="0">
                <a:solidFill>
                  <a:srgbClr val="C00000"/>
                </a:solidFill>
                <a:latin typeface="Arial" panose="020B0604020202020204" pitchFamily="34" charset="0"/>
                <a:cs typeface="Arial" panose="020B0604020202020204" pitchFamily="34" charset="0"/>
              </a:rPr>
              <a:t>At certain points, to depict memories</a:t>
            </a:r>
          </a:p>
        </p:txBody>
      </p:sp>
    </p:spTree>
    <p:extLst>
      <p:ext uri="{BB962C8B-B14F-4D97-AF65-F5344CB8AC3E}">
        <p14:creationId xmlns:p14="http://schemas.microsoft.com/office/powerpoint/2010/main" val="64584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90BB0-B823-4AE5-8D0E-15C5EA1E5298}"/>
              </a:ext>
            </a:extLst>
          </p:cNvPr>
          <p:cNvSpPr>
            <a:spLocks noGrp="1"/>
          </p:cNvSpPr>
          <p:nvPr>
            <p:ph type="title"/>
          </p:nvPr>
        </p:nvSpPr>
        <p:spPr>
          <a:xfrm>
            <a:off x="7620000" y="764373"/>
            <a:ext cx="3886200" cy="1293028"/>
          </a:xfrm>
        </p:spPr>
        <p:txBody>
          <a:bodyPr/>
          <a:lstStyle/>
          <a:p>
            <a:r>
              <a:rPr lang="en-GB" dirty="0">
                <a:solidFill>
                  <a:schemeClr val="accent1">
                    <a:lumMod val="50000"/>
                  </a:schemeClr>
                </a:solidFill>
              </a:rPr>
              <a:t>Final scene</a:t>
            </a:r>
          </a:p>
        </p:txBody>
      </p:sp>
      <p:sp>
        <p:nvSpPr>
          <p:cNvPr id="3" name="TextBox 2">
            <a:extLst>
              <a:ext uri="{FF2B5EF4-FFF2-40B4-BE49-F238E27FC236}">
                <a16:creationId xmlns:a16="http://schemas.microsoft.com/office/drawing/2014/main" id="{364C6433-C163-4301-932D-55FA2A623950}"/>
              </a:ext>
            </a:extLst>
          </p:cNvPr>
          <p:cNvSpPr txBox="1"/>
          <p:nvPr/>
        </p:nvSpPr>
        <p:spPr>
          <a:xfrm>
            <a:off x="508001" y="1410887"/>
            <a:ext cx="8692444" cy="1384995"/>
          </a:xfrm>
          <a:prstGeom prst="rect">
            <a:avLst/>
          </a:prstGeom>
          <a:noFill/>
        </p:spPr>
        <p:txBody>
          <a:bodyPr wrap="square" rtlCol="0">
            <a:spAutoFit/>
          </a:bodyPr>
          <a:lstStyle/>
          <a:p>
            <a:r>
              <a:rPr lang="en-GB" sz="1200" u="sng" dirty="0">
                <a:latin typeface="Arial" panose="020B0604020202020204" pitchFamily="34" charset="0"/>
                <a:cs typeface="Arial" panose="020B0604020202020204" pitchFamily="34" charset="0"/>
              </a:rPr>
              <a:t>First celebrity</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Speaks about growing out of stammering, success and how it feels to succeed from stammering:</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As speech is the is the key to communication it can lead to intimate relationships (Linn, 1998), key roles in employment, roles in acting and a social life.</a:t>
            </a:r>
          </a:p>
          <a:p>
            <a:r>
              <a:rPr lang="en-GB" sz="1200" dirty="0">
                <a:latin typeface="Arial" panose="020B0604020202020204" pitchFamily="34" charset="0"/>
                <a:cs typeface="Arial" panose="020B0604020202020204" pitchFamily="34" charset="0"/>
              </a:rPr>
              <a:t>Overall a better quality of life (Asher, Renshaw, 1981), (Dodge, Pettit, McClaskey, Brown, 1986), (Gottman, 1983). </a:t>
            </a:r>
          </a:p>
        </p:txBody>
      </p:sp>
      <p:sp>
        <p:nvSpPr>
          <p:cNvPr id="4" name="TextBox 3">
            <a:extLst>
              <a:ext uri="{FF2B5EF4-FFF2-40B4-BE49-F238E27FC236}">
                <a16:creationId xmlns:a16="http://schemas.microsoft.com/office/drawing/2014/main" id="{F99DA9D3-6607-44D0-8A1B-BE07A2009861}"/>
              </a:ext>
            </a:extLst>
          </p:cNvPr>
          <p:cNvSpPr txBox="1"/>
          <p:nvPr/>
        </p:nvSpPr>
        <p:spPr>
          <a:xfrm>
            <a:off x="508001" y="4062119"/>
            <a:ext cx="7366000" cy="1443152"/>
          </a:xfrm>
          <a:prstGeom prst="rect">
            <a:avLst/>
          </a:prstGeom>
          <a:noFill/>
        </p:spPr>
        <p:txBody>
          <a:bodyPr wrap="square" rtlCol="0">
            <a:spAutoFit/>
          </a:bodyPr>
          <a:lstStyle/>
          <a:p>
            <a:pPr>
              <a:lnSpc>
                <a:spcPct val="150000"/>
              </a:lnSpc>
            </a:pPr>
            <a:r>
              <a:rPr lang="en-GB" sz="1200" u="sng" dirty="0">
                <a:latin typeface="Arial" panose="020B0604020202020204" pitchFamily="34" charset="0"/>
                <a:cs typeface="Arial" panose="020B0604020202020204" pitchFamily="34" charset="0"/>
              </a:rPr>
              <a:t>Second celebrity speaks</a:t>
            </a:r>
          </a:p>
          <a:p>
            <a:pPr>
              <a:lnSpc>
                <a:spcPct val="150000"/>
              </a:lnSpc>
            </a:pPr>
            <a:r>
              <a:rPr lang="en-GB" sz="1200" dirty="0">
                <a:latin typeface="Arial" panose="020B0604020202020204" pitchFamily="34" charset="0"/>
                <a:cs typeface="Arial" panose="020B0604020202020204" pitchFamily="34" charset="0"/>
              </a:rPr>
              <a:t>Same question (their personal successes after overcoming stammering)</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u="sng" dirty="0">
                <a:latin typeface="Arial" panose="020B0604020202020204" pitchFamily="34" charset="0"/>
                <a:cs typeface="Arial" panose="020B0604020202020204" pitchFamily="34" charset="0"/>
              </a:rPr>
              <a:t>Third celebrity speaks</a:t>
            </a:r>
          </a:p>
          <a:p>
            <a:pPr>
              <a:lnSpc>
                <a:spcPct val="150000"/>
              </a:lnSpc>
            </a:pPr>
            <a:r>
              <a:rPr lang="en-GB" sz="1200" dirty="0">
                <a:latin typeface="Arial" panose="020B0604020202020204" pitchFamily="34" charset="0"/>
                <a:cs typeface="Arial" panose="020B0604020202020204" pitchFamily="34" charset="0"/>
              </a:rPr>
              <a:t>Same question</a:t>
            </a:r>
          </a:p>
        </p:txBody>
      </p:sp>
      <p:sp>
        <p:nvSpPr>
          <p:cNvPr id="5" name="TextBox 4">
            <a:extLst>
              <a:ext uri="{FF2B5EF4-FFF2-40B4-BE49-F238E27FC236}">
                <a16:creationId xmlns:a16="http://schemas.microsoft.com/office/drawing/2014/main" id="{6E7A5885-2602-4E0D-9812-CB9E456A358C}"/>
              </a:ext>
            </a:extLst>
          </p:cNvPr>
          <p:cNvSpPr txBox="1"/>
          <p:nvPr/>
        </p:nvSpPr>
        <p:spPr>
          <a:xfrm>
            <a:off x="9049974" y="5505271"/>
            <a:ext cx="2879314" cy="612155"/>
          </a:xfrm>
          <a:prstGeom prst="rect">
            <a:avLst/>
          </a:prstGeom>
          <a:noFill/>
        </p:spPr>
        <p:txBody>
          <a:bodyPr wrap="none" rtlCol="0">
            <a:spAutoFit/>
          </a:bodyPr>
          <a:lstStyle/>
          <a:p>
            <a:pPr>
              <a:lnSpc>
                <a:spcPct val="150000"/>
              </a:lnSpc>
            </a:pPr>
            <a:r>
              <a:rPr lang="en-GB" sz="1200" dirty="0">
                <a:solidFill>
                  <a:srgbClr val="C00000"/>
                </a:solidFill>
                <a:latin typeface="Arial" panose="020B0604020202020204" pitchFamily="34" charset="0"/>
                <a:cs typeface="Arial" panose="020B0604020202020204" pitchFamily="34" charset="0"/>
              </a:rPr>
              <a:t>Sombre music and enactments played</a:t>
            </a:r>
          </a:p>
          <a:p>
            <a:pPr>
              <a:lnSpc>
                <a:spcPct val="150000"/>
              </a:lnSpc>
            </a:pPr>
            <a:r>
              <a:rPr lang="en-GB" sz="1200" dirty="0">
                <a:solidFill>
                  <a:srgbClr val="C00000"/>
                </a:solidFill>
                <a:latin typeface="Arial" panose="020B0604020202020204" pitchFamily="34" charset="0"/>
                <a:cs typeface="Arial" panose="020B0604020202020204" pitchFamily="34" charset="0"/>
              </a:rPr>
              <a:t>At certain points, to depict memories</a:t>
            </a:r>
          </a:p>
        </p:txBody>
      </p:sp>
    </p:spTree>
    <p:extLst>
      <p:ext uri="{BB962C8B-B14F-4D97-AF65-F5344CB8AC3E}">
        <p14:creationId xmlns:p14="http://schemas.microsoft.com/office/powerpoint/2010/main" val="1204109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52444-D16B-4071-8BFE-6A9AAB1D46C5}"/>
              </a:ext>
            </a:extLst>
          </p:cNvPr>
          <p:cNvSpPr>
            <a:spLocks noGrp="1"/>
          </p:cNvSpPr>
          <p:nvPr>
            <p:ph type="title"/>
          </p:nvPr>
        </p:nvSpPr>
        <p:spPr>
          <a:xfrm>
            <a:off x="1687688" y="2782486"/>
            <a:ext cx="8610600" cy="1293028"/>
          </a:xfrm>
        </p:spPr>
        <p:txBody>
          <a:bodyPr>
            <a:normAutofit/>
          </a:bodyPr>
          <a:lstStyle/>
          <a:p>
            <a:r>
              <a:rPr lang="en-GB" sz="5400" dirty="0">
                <a:solidFill>
                  <a:schemeClr val="accent1">
                    <a:lumMod val="50000"/>
                  </a:schemeClr>
                </a:solidFill>
              </a:rPr>
              <a:t> end of documentary</a:t>
            </a:r>
          </a:p>
        </p:txBody>
      </p:sp>
    </p:spTree>
    <p:extLst>
      <p:ext uri="{BB962C8B-B14F-4D97-AF65-F5344CB8AC3E}">
        <p14:creationId xmlns:p14="http://schemas.microsoft.com/office/powerpoint/2010/main" val="514455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AB791-6167-46A9-9826-AFE10E075715}"/>
              </a:ext>
            </a:extLst>
          </p:cNvPr>
          <p:cNvSpPr>
            <a:spLocks noGrp="1"/>
          </p:cNvSpPr>
          <p:nvPr>
            <p:ph type="title"/>
          </p:nvPr>
        </p:nvSpPr>
        <p:spPr>
          <a:xfrm>
            <a:off x="79023" y="1103040"/>
            <a:ext cx="1854200" cy="1293028"/>
          </a:xfrm>
        </p:spPr>
        <p:txBody>
          <a:bodyPr>
            <a:normAutofit/>
          </a:bodyPr>
          <a:lstStyle/>
          <a:p>
            <a:r>
              <a:rPr lang="en-GB" sz="1800" dirty="0">
                <a:solidFill>
                  <a:schemeClr val="accent1">
                    <a:lumMod val="50000"/>
                  </a:schemeClr>
                </a:solidFill>
                <a:latin typeface="Arial" panose="020B0604020202020204" pitchFamily="34" charset="0"/>
                <a:cs typeface="Arial" panose="020B0604020202020204" pitchFamily="34" charset="0"/>
              </a:rPr>
              <a:t>References</a:t>
            </a:r>
          </a:p>
        </p:txBody>
      </p:sp>
      <p:sp>
        <p:nvSpPr>
          <p:cNvPr id="3" name="Rectangle 2">
            <a:extLst>
              <a:ext uri="{FF2B5EF4-FFF2-40B4-BE49-F238E27FC236}">
                <a16:creationId xmlns:a16="http://schemas.microsoft.com/office/drawing/2014/main" id="{4A6C96BC-AF01-4F1D-8CBC-6A84E5C6398B}"/>
              </a:ext>
            </a:extLst>
          </p:cNvPr>
          <p:cNvSpPr/>
          <p:nvPr/>
        </p:nvSpPr>
        <p:spPr>
          <a:xfrm>
            <a:off x="169333" y="2053039"/>
            <a:ext cx="6096000" cy="473271"/>
          </a:xfrm>
          <a:prstGeom prst="rect">
            <a:avLst/>
          </a:prstGeom>
        </p:spPr>
        <p:txBody>
          <a:bodyPr>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Guitar, B. (2006) Stuttering an Integrated Approach to its Nature and Treatment: </a:t>
            </a:r>
            <a:r>
              <a:rPr lang="en-GB" sz="1200" i="1" dirty="0">
                <a:latin typeface="Arial" panose="020B0604020202020204" pitchFamily="34" charset="0"/>
                <a:ea typeface="Calibri" panose="020F0502020204030204" pitchFamily="34" charset="0"/>
                <a:cs typeface="Arial" panose="020B0604020202020204" pitchFamily="34" charset="0"/>
              </a:rPr>
              <a:t>department of communication sciences, the university of Vermont</a:t>
            </a:r>
            <a:r>
              <a:rPr lang="en-GB" sz="1200" dirty="0">
                <a:latin typeface="Arial" panose="020B0604020202020204" pitchFamily="34" charset="0"/>
                <a:ea typeface="Calibri" panose="020F0502020204030204" pitchFamily="34" charset="0"/>
                <a:cs typeface="Arial" panose="020B0604020202020204" pitchFamily="34" charset="0"/>
              </a:rPr>
              <a:t>. </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1B7FC417-EB45-4147-A72C-32EDB2319083}"/>
              </a:ext>
            </a:extLst>
          </p:cNvPr>
          <p:cNvSpPr/>
          <p:nvPr/>
        </p:nvSpPr>
        <p:spPr>
          <a:xfrm>
            <a:off x="169333" y="5572465"/>
            <a:ext cx="6096000" cy="478849"/>
          </a:xfrm>
          <a:prstGeom prst="rect">
            <a:avLst/>
          </a:prstGeom>
        </p:spPr>
        <p:txBody>
          <a:bodyPr>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Linn, G, W. () Perspectives on the Effects of Stuttering on the Formation and Maintenance of Intimate Relationships.</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784C7C8-6CFC-4FEE-BA33-89E725AC91F9}"/>
              </a:ext>
            </a:extLst>
          </p:cNvPr>
          <p:cNvSpPr/>
          <p:nvPr/>
        </p:nvSpPr>
        <p:spPr>
          <a:xfrm>
            <a:off x="169333" y="2781893"/>
            <a:ext cx="6096000" cy="478849"/>
          </a:xfrm>
          <a:prstGeom prst="rect">
            <a:avLst/>
          </a:prstGeom>
        </p:spPr>
        <p:txBody>
          <a:bodyPr>
            <a:spAutoFit/>
          </a:bodyPr>
          <a:lstStyle/>
          <a:p>
            <a:pPr>
              <a:lnSpc>
                <a:spcPct val="107000"/>
              </a:lnSpc>
              <a:spcAft>
                <a:spcPts val="0"/>
              </a:spcAft>
            </a:pPr>
            <a:r>
              <a:rPr lang="en-GB" sz="1200" dirty="0">
                <a:latin typeface="Arial" panose="020B0604020202020204" pitchFamily="34" charset="0"/>
                <a:ea typeface="Calibri" panose="020F0502020204030204" pitchFamily="34" charset="0"/>
                <a:cs typeface="Arial" panose="020B0604020202020204" pitchFamily="34" charset="0"/>
              </a:rPr>
              <a:t>BBC. (2015) What is Stammering and how are People Affected: bbc.co.uk/</a:t>
            </a:r>
            <a:r>
              <a:rPr lang="en-GB" sz="1200" dirty="0" err="1">
                <a:latin typeface="Arial" panose="020B0604020202020204" pitchFamily="34" charset="0"/>
                <a:ea typeface="Calibri" panose="020F0502020204030204" pitchFamily="34" charset="0"/>
                <a:cs typeface="Arial" panose="020B0604020202020204" pitchFamily="34" charset="0"/>
              </a:rPr>
              <a:t>newsround</a:t>
            </a:r>
            <a:r>
              <a:rPr lang="en-GB" sz="1200" dirty="0">
                <a:latin typeface="Arial" panose="020B0604020202020204" pitchFamily="34" charset="0"/>
                <a:ea typeface="Calibri" panose="020F0502020204030204" pitchFamily="34" charset="0"/>
                <a:cs typeface="Arial" panose="020B0604020202020204" pitchFamily="34" charset="0"/>
              </a:rPr>
              <a:t>/31730560, march 2015.</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B7F84703-7B4B-43F2-B041-4B88F8284C6D}"/>
              </a:ext>
            </a:extLst>
          </p:cNvPr>
          <p:cNvSpPr/>
          <p:nvPr/>
        </p:nvSpPr>
        <p:spPr>
          <a:xfrm>
            <a:off x="169333" y="3516325"/>
            <a:ext cx="6096000" cy="868507"/>
          </a:xfrm>
          <a:prstGeom prst="rect">
            <a:avLst/>
          </a:prstGeom>
        </p:spPr>
        <p:txBody>
          <a:bodyPr>
            <a:spAutoFit/>
          </a:bodyPr>
          <a:lstStyle/>
          <a:p>
            <a:pPr>
              <a:lnSpc>
                <a:spcPct val="107000"/>
              </a:lnSpc>
              <a:spcAft>
                <a:spcPts val="0"/>
              </a:spcAft>
            </a:pPr>
            <a:r>
              <a:rPr lang="en-GB" sz="1200" dirty="0">
                <a:latin typeface="Arial" panose="020B0604020202020204" pitchFamily="34" charset="0"/>
                <a:ea typeface="Calibri" panose="020F0502020204030204" pitchFamily="34" charset="0"/>
                <a:cs typeface="Arial" panose="020B0604020202020204" pitchFamily="34" charset="0"/>
              </a:rPr>
              <a:t>Davis, S. Howell, P. , &amp; Cooke, F. (2002). Sociodynamic relationships between children who</a:t>
            </a:r>
          </a:p>
          <a:p>
            <a:pPr>
              <a:lnSpc>
                <a:spcPct val="107000"/>
              </a:lnSpc>
              <a:spcAft>
                <a:spcPts val="0"/>
              </a:spcAft>
            </a:pPr>
            <a:r>
              <a:rPr lang="en-GB" sz="1200" dirty="0">
                <a:latin typeface="Arial" panose="020B0604020202020204" pitchFamily="34" charset="0"/>
                <a:ea typeface="Calibri" panose="020F0502020204030204" pitchFamily="34" charset="0"/>
                <a:cs typeface="Arial" panose="020B0604020202020204" pitchFamily="34" charset="0"/>
              </a:rPr>
              <a:t>stutter and their non-stuttering classmates. </a:t>
            </a:r>
            <a:r>
              <a:rPr lang="en-GB" sz="1200" i="1" dirty="0">
                <a:latin typeface="Arial" panose="020B0604020202020204" pitchFamily="34" charset="0"/>
                <a:ea typeface="Calibri" panose="020F0502020204030204" pitchFamily="34" charset="0"/>
                <a:cs typeface="Arial" panose="020B0604020202020204" pitchFamily="34" charset="0"/>
              </a:rPr>
              <a:t>Journal of Child Psychology and Psychiatry</a:t>
            </a:r>
            <a:r>
              <a:rPr lang="en-GB" sz="1200" dirty="0">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0"/>
              </a:spcAft>
            </a:pPr>
            <a:r>
              <a:rPr lang="en-GB" sz="1200" i="1" dirty="0">
                <a:latin typeface="Arial" panose="020B0604020202020204" pitchFamily="34" charset="0"/>
                <a:ea typeface="Calibri" panose="020F0502020204030204" pitchFamily="34" charset="0"/>
                <a:cs typeface="Arial" panose="020B0604020202020204" pitchFamily="34" charset="0"/>
              </a:rPr>
              <a:t>43</a:t>
            </a:r>
            <a:r>
              <a:rPr lang="en-GB" sz="1200" dirty="0">
                <a:latin typeface="Arial" panose="020B0604020202020204" pitchFamily="34" charset="0"/>
                <a:ea typeface="Calibri" panose="020F0502020204030204" pitchFamily="34" charset="0"/>
                <a:cs typeface="Arial" panose="020B0604020202020204" pitchFamily="34" charset="0"/>
              </a:rPr>
              <a:t>(7), 939-947. </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B355EB38-D08B-4FFC-930C-C6C706A23ED3}"/>
              </a:ext>
            </a:extLst>
          </p:cNvPr>
          <p:cNvSpPr/>
          <p:nvPr/>
        </p:nvSpPr>
        <p:spPr>
          <a:xfrm>
            <a:off x="169333" y="4640415"/>
            <a:ext cx="6096000" cy="676467"/>
          </a:xfrm>
          <a:prstGeom prst="rect">
            <a:avLst/>
          </a:prstGeom>
        </p:spPr>
        <p:txBody>
          <a:bodyPr>
            <a:spAutoFit/>
          </a:bodyPr>
          <a:lstStyle/>
          <a:p>
            <a:pPr>
              <a:lnSpc>
                <a:spcPct val="107000"/>
              </a:lnSpc>
              <a:spcAft>
                <a:spcPts val="0"/>
              </a:spcAft>
            </a:pPr>
            <a:r>
              <a:rPr lang="en-GB" sz="1200" dirty="0">
                <a:latin typeface="Arial" panose="020B0604020202020204" pitchFamily="34" charset="0"/>
                <a:ea typeface="Calibri" panose="020F0502020204030204" pitchFamily="34" charset="0"/>
                <a:cs typeface="Arial" panose="020B0604020202020204" pitchFamily="34" charset="0"/>
              </a:rPr>
              <a:t>Hugh-Jones, S. Smith, P. (1999). Self-reports of short- and long-term effects of bullying on children who stammer. </a:t>
            </a:r>
            <a:r>
              <a:rPr lang="en-GB" sz="1200" i="1" dirty="0">
                <a:latin typeface="Arial" panose="020B0604020202020204" pitchFamily="34" charset="0"/>
                <a:ea typeface="Calibri" panose="020F0502020204030204" pitchFamily="34" charset="0"/>
                <a:cs typeface="Arial" panose="020B0604020202020204" pitchFamily="34" charset="0"/>
              </a:rPr>
              <a:t>British Journal of Educational Psychology</a:t>
            </a:r>
            <a:r>
              <a:rPr lang="en-GB" sz="1200" dirty="0">
                <a:latin typeface="Arial" panose="020B0604020202020204" pitchFamily="34" charset="0"/>
                <a:ea typeface="Calibri" panose="020F0502020204030204" pitchFamily="34" charset="0"/>
                <a:cs typeface="Arial" panose="020B0604020202020204" pitchFamily="34" charset="0"/>
              </a:rPr>
              <a:t>, </a:t>
            </a:r>
            <a:r>
              <a:rPr lang="en-GB" sz="1200" i="1" dirty="0">
                <a:latin typeface="Arial" panose="020B0604020202020204" pitchFamily="34" charset="0"/>
                <a:ea typeface="Calibri" panose="020F0502020204030204" pitchFamily="34" charset="0"/>
                <a:cs typeface="Arial" panose="020B0604020202020204" pitchFamily="34" charset="0"/>
              </a:rPr>
              <a:t>69</a:t>
            </a:r>
            <a:r>
              <a:rPr lang="en-GB" sz="1200" dirty="0">
                <a:latin typeface="Arial" panose="020B0604020202020204" pitchFamily="34" charset="0"/>
                <a:ea typeface="Calibri" panose="020F0502020204030204" pitchFamily="34" charset="0"/>
                <a:cs typeface="Arial" panose="020B0604020202020204" pitchFamily="34" charset="0"/>
              </a:rPr>
              <a:t>(2), 141-158.</a:t>
            </a:r>
          </a:p>
          <a:p>
            <a:pPr>
              <a:lnSpc>
                <a:spcPct val="107000"/>
              </a:lnSpc>
              <a:spcAft>
                <a:spcPts val="0"/>
              </a:spcAft>
            </a:pPr>
            <a:r>
              <a:rPr lang="en-GB" sz="1200" dirty="0">
                <a:latin typeface="Arial" panose="020B0604020202020204" pitchFamily="34" charset="0"/>
                <a:ea typeface="Calibri" panose="020F0502020204030204" pitchFamily="34" charset="0"/>
                <a:cs typeface="Arial" panose="020B0604020202020204" pitchFamily="34" charset="0"/>
              </a:rPr>
              <a:t>462.</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58248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56C17-4359-485A-ADE2-CBAA77294DAA}"/>
              </a:ext>
            </a:extLst>
          </p:cNvPr>
          <p:cNvSpPr>
            <a:spLocks noGrp="1"/>
          </p:cNvSpPr>
          <p:nvPr>
            <p:ph type="title"/>
          </p:nvPr>
        </p:nvSpPr>
        <p:spPr>
          <a:xfrm>
            <a:off x="135465" y="1441706"/>
            <a:ext cx="1786467" cy="1293028"/>
          </a:xfrm>
        </p:spPr>
        <p:txBody>
          <a:bodyPr>
            <a:normAutofit/>
          </a:bodyPr>
          <a:lstStyle/>
          <a:p>
            <a:r>
              <a:rPr lang="en-GB" sz="1800" dirty="0">
                <a:solidFill>
                  <a:schemeClr val="accent1">
                    <a:lumMod val="50000"/>
                  </a:schemeClr>
                </a:solidFill>
                <a:latin typeface="Arial" panose="020B0604020202020204" pitchFamily="34" charset="0"/>
                <a:cs typeface="Arial" panose="020B0604020202020204" pitchFamily="34" charset="0"/>
              </a:rPr>
              <a:t>References</a:t>
            </a:r>
            <a:endParaRPr lang="en-GB" sz="1800" dirty="0"/>
          </a:p>
        </p:txBody>
      </p:sp>
      <p:sp>
        <p:nvSpPr>
          <p:cNvPr id="3" name="Rectangle 2">
            <a:extLst>
              <a:ext uri="{FF2B5EF4-FFF2-40B4-BE49-F238E27FC236}">
                <a16:creationId xmlns:a16="http://schemas.microsoft.com/office/drawing/2014/main" id="{B2CAB938-C0F6-4188-9DBC-E5D76BCCE858}"/>
              </a:ext>
            </a:extLst>
          </p:cNvPr>
          <p:cNvSpPr/>
          <p:nvPr/>
        </p:nvSpPr>
        <p:spPr>
          <a:xfrm>
            <a:off x="135465" y="2494732"/>
            <a:ext cx="6096000" cy="281231"/>
          </a:xfrm>
          <a:prstGeom prst="rect">
            <a:avLst/>
          </a:prstGeom>
        </p:spPr>
        <p:txBody>
          <a:bodyPr>
            <a:spAutoFit/>
          </a:bodyPr>
          <a:lstStyle/>
          <a:p>
            <a:pPr>
              <a:lnSpc>
                <a:spcPct val="107000"/>
              </a:lnSpc>
              <a:spcAft>
                <a:spcPts val="0"/>
              </a:spcAft>
            </a:pPr>
            <a:r>
              <a:rPr lang="en-GB" sz="1200" dirty="0">
                <a:latin typeface="Arial" panose="020B0604020202020204" pitchFamily="34" charset="0"/>
                <a:ea typeface="Calibri" panose="020F0502020204030204" pitchFamily="34" charset="0"/>
                <a:cs typeface="Arial" panose="020B0604020202020204" pitchFamily="34" charset="0"/>
              </a:rPr>
              <a:t>Turley, R. (2021) 10 Most Common Speech-Language Disorders and Impediments.  </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27A9EC-70C6-40B9-A1FF-F42459A01CF9}"/>
              </a:ext>
            </a:extLst>
          </p:cNvPr>
          <p:cNvSpPr/>
          <p:nvPr/>
        </p:nvSpPr>
        <p:spPr>
          <a:xfrm>
            <a:off x="135465" y="2945969"/>
            <a:ext cx="6096000" cy="676467"/>
          </a:xfrm>
          <a:prstGeom prst="rect">
            <a:avLst/>
          </a:prstGeom>
        </p:spPr>
        <p:txBody>
          <a:bodyPr>
            <a:spAutoFit/>
          </a:bodyPr>
          <a:lstStyle/>
          <a:p>
            <a:pPr>
              <a:lnSpc>
                <a:spcPct val="107000"/>
              </a:lnSpc>
              <a:spcAft>
                <a:spcPts val="0"/>
              </a:spcAft>
            </a:pPr>
            <a:r>
              <a:rPr lang="en-GB" sz="1200" dirty="0">
                <a:latin typeface="Arial" panose="020B0604020202020204" pitchFamily="34" charset="0"/>
                <a:ea typeface="Calibri" panose="020F0502020204030204" pitchFamily="34" charset="0"/>
                <a:cs typeface="Arial" panose="020B0604020202020204" pitchFamily="34" charset="0"/>
              </a:rPr>
              <a:t>Wankoff, L. (2011). Warning signs in the development of speech, language, and</a:t>
            </a:r>
          </a:p>
          <a:p>
            <a:pPr>
              <a:lnSpc>
                <a:spcPct val="107000"/>
              </a:lnSpc>
              <a:spcAft>
                <a:spcPts val="0"/>
              </a:spcAft>
            </a:pPr>
            <a:r>
              <a:rPr lang="en-GB" sz="1200" dirty="0">
                <a:latin typeface="Arial" panose="020B0604020202020204" pitchFamily="34" charset="0"/>
                <a:ea typeface="Calibri" panose="020F0502020204030204" pitchFamily="34" charset="0"/>
                <a:cs typeface="Arial" panose="020B0604020202020204" pitchFamily="34" charset="0"/>
              </a:rPr>
              <a:t>communication: When to refer to a speech-language pathologist. </a:t>
            </a:r>
            <a:r>
              <a:rPr lang="en-GB" sz="1200" i="1" dirty="0">
                <a:latin typeface="Arial" panose="020B0604020202020204" pitchFamily="34" charset="0"/>
                <a:ea typeface="Calibri" panose="020F0502020204030204" pitchFamily="34" charset="0"/>
                <a:cs typeface="Arial" panose="020B0604020202020204" pitchFamily="34" charset="0"/>
              </a:rPr>
              <a:t>Journal of Child and</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200" i="1" dirty="0">
                <a:latin typeface="Arial" panose="020B0604020202020204" pitchFamily="34" charset="0"/>
                <a:ea typeface="Calibri" panose="020F0502020204030204" pitchFamily="34" charset="0"/>
                <a:cs typeface="Arial" panose="020B0604020202020204" pitchFamily="34" charset="0"/>
              </a:rPr>
              <a:t>Adolescent Psychiatric Nursing</a:t>
            </a:r>
            <a:r>
              <a:rPr lang="en-GB" sz="1200" dirty="0">
                <a:latin typeface="Arial" panose="020B0604020202020204" pitchFamily="34" charset="0"/>
                <a:ea typeface="Calibri" panose="020F0502020204030204" pitchFamily="34" charset="0"/>
                <a:cs typeface="Arial" panose="020B0604020202020204" pitchFamily="34" charset="0"/>
              </a:rPr>
              <a:t>.</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A326964-17F3-4A2C-8123-760221A74A75}"/>
              </a:ext>
            </a:extLst>
          </p:cNvPr>
          <p:cNvSpPr/>
          <p:nvPr/>
        </p:nvSpPr>
        <p:spPr>
          <a:xfrm>
            <a:off x="135465" y="3787760"/>
            <a:ext cx="6096000" cy="670889"/>
          </a:xfrm>
          <a:prstGeom prst="rect">
            <a:avLst/>
          </a:prstGeom>
        </p:spPr>
        <p:txBody>
          <a:bodyPr>
            <a:spAutoFit/>
          </a:bodyPr>
          <a:lstStyle/>
          <a:p>
            <a:pPr>
              <a:lnSpc>
                <a:spcPct val="107000"/>
              </a:lnSpc>
              <a:spcAft>
                <a:spcPts val="0"/>
              </a:spcAft>
            </a:pPr>
            <a:r>
              <a:rPr lang="en-GB" sz="1200" dirty="0">
                <a:latin typeface="Arial" panose="020B0604020202020204" pitchFamily="34" charset="0"/>
                <a:ea typeface="Calibri" panose="020F0502020204030204" pitchFamily="34" charset="0"/>
                <a:cs typeface="Arial" panose="020B0604020202020204" pitchFamily="34" charset="0"/>
              </a:rPr>
              <a:t>Craig, H. (1993). Social skills of children with specific language impairment: Peer relationships. </a:t>
            </a:r>
            <a:r>
              <a:rPr lang="en-GB" sz="1200" i="1" dirty="0">
                <a:latin typeface="Arial" panose="020B0604020202020204" pitchFamily="34" charset="0"/>
                <a:ea typeface="Calibri" panose="020F0502020204030204" pitchFamily="34" charset="0"/>
                <a:cs typeface="Arial" panose="020B0604020202020204" pitchFamily="34" charset="0"/>
              </a:rPr>
              <a:t>Language, Speech, and Hearing Services in Schools</a:t>
            </a:r>
            <a:r>
              <a:rPr lang="en-GB" sz="1200" dirty="0">
                <a:latin typeface="Arial" panose="020B0604020202020204" pitchFamily="34" charset="0"/>
                <a:ea typeface="Calibri" panose="020F0502020204030204" pitchFamily="34" charset="0"/>
                <a:cs typeface="Arial" panose="020B0604020202020204" pitchFamily="34" charset="0"/>
              </a:rPr>
              <a:t>, </a:t>
            </a:r>
            <a:r>
              <a:rPr lang="en-GB" sz="1200" i="1" dirty="0">
                <a:latin typeface="Arial" panose="020B0604020202020204" pitchFamily="34" charset="0"/>
                <a:ea typeface="Calibri" panose="020F0502020204030204" pitchFamily="34" charset="0"/>
                <a:cs typeface="Arial" panose="020B0604020202020204" pitchFamily="34" charset="0"/>
              </a:rPr>
              <a:t>24</a:t>
            </a:r>
            <a:r>
              <a:rPr lang="en-GB" sz="1200" dirty="0">
                <a:latin typeface="Arial" panose="020B0604020202020204" pitchFamily="34" charset="0"/>
                <a:ea typeface="Calibri" panose="020F0502020204030204" pitchFamily="34" charset="0"/>
                <a:cs typeface="Arial" panose="020B0604020202020204" pitchFamily="34" charset="0"/>
              </a:rPr>
              <a:t>(4), 206-215.</a:t>
            </a:r>
          </a:p>
          <a:p>
            <a:pPr>
              <a:lnSpc>
                <a:spcPct val="107000"/>
              </a:lnSpc>
              <a:spcAft>
                <a:spcPts val="0"/>
              </a:spcAft>
            </a:pPr>
            <a:r>
              <a:rPr lang="en-GB" sz="1200" dirty="0">
                <a:latin typeface="Arial" panose="020B0604020202020204" pitchFamily="34" charset="0"/>
                <a:ea typeface="Calibri" panose="020F0502020204030204" pitchFamily="34" charset="0"/>
                <a:cs typeface="Arial" panose="020B0604020202020204" pitchFamily="34" charset="0"/>
              </a:rPr>
              <a:t> </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B21D80D3-7A1C-48FD-922E-424D2D4768BA}"/>
              </a:ext>
            </a:extLst>
          </p:cNvPr>
          <p:cNvSpPr txBox="1"/>
          <p:nvPr/>
        </p:nvSpPr>
        <p:spPr>
          <a:xfrm>
            <a:off x="135465" y="4623973"/>
            <a:ext cx="3368936" cy="461665"/>
          </a:xfrm>
          <a:prstGeom prst="rect">
            <a:avLst/>
          </a:prstGeom>
          <a:noFill/>
        </p:spPr>
        <p:txBody>
          <a:bodyPr wrap="none" rtlCol="0">
            <a:spAutoFit/>
          </a:bodyPr>
          <a:lstStyle/>
          <a:p>
            <a:r>
              <a:rPr lang="en-GB" sz="1200" dirty="0">
                <a:latin typeface="Arial" panose="020B0604020202020204" pitchFamily="34" charset="0"/>
                <a:cs typeface="Arial" panose="020B0604020202020204" pitchFamily="34" charset="0"/>
                <a:hlinkClick r:id="rId2"/>
              </a:rPr>
              <a:t>www.stuttering.org: famous people who</a:t>
            </a:r>
            <a:r>
              <a:rPr lang="en-GB" sz="1200" dirty="0">
                <a:latin typeface="Arial" panose="020B0604020202020204" pitchFamily="34" charset="0"/>
                <a:cs typeface="Arial" panose="020B0604020202020204" pitchFamily="34" charset="0"/>
              </a:rPr>
              <a:t> stutter,</a:t>
            </a:r>
          </a:p>
          <a:p>
            <a:r>
              <a:rPr lang="en-GB" sz="1200" i="1" dirty="0">
                <a:latin typeface="Arial" panose="020B0604020202020204" pitchFamily="34" charset="0"/>
                <a:cs typeface="Arial" panose="020B0604020202020204" pitchFamily="34" charset="0"/>
              </a:rPr>
              <a:t>The stuttering foundation</a:t>
            </a:r>
          </a:p>
        </p:txBody>
      </p:sp>
    </p:spTree>
    <p:extLst>
      <p:ext uri="{BB962C8B-B14F-4D97-AF65-F5344CB8AC3E}">
        <p14:creationId xmlns:p14="http://schemas.microsoft.com/office/powerpoint/2010/main" val="423240874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375</TotalTime>
  <Words>1078</Words>
  <Application>Microsoft Office PowerPoint</Application>
  <PresentationFormat>Widescreen</PresentationFormat>
  <Paragraphs>129</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Century Gothic</vt:lpstr>
      <vt:lpstr>Vapor Trail</vt:lpstr>
      <vt:lpstr>Life with  Stammering</vt:lpstr>
      <vt:lpstr>PowerPoint Presentation</vt:lpstr>
      <vt:lpstr>Introduction</vt:lpstr>
      <vt:lpstr>Celebrities who stammered</vt:lpstr>
      <vt:lpstr>Opening scene</vt:lpstr>
      <vt:lpstr>Scene 1</vt:lpstr>
      <vt:lpstr>Scene 2</vt:lpstr>
      <vt:lpstr>Final scene</vt:lpstr>
      <vt:lpstr> end of documentary</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 with  Stammering</dc:title>
  <dc:creator>Ragib Miah (1912995)</dc:creator>
  <cp:lastModifiedBy>Ragib Miah (1912995)</cp:lastModifiedBy>
  <cp:revision>28</cp:revision>
  <dcterms:created xsi:type="dcterms:W3CDTF">2021-12-01T18:22:51Z</dcterms:created>
  <dcterms:modified xsi:type="dcterms:W3CDTF">2021-12-03T00:21:40Z</dcterms:modified>
</cp:coreProperties>
</file>