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15"/>
  </p:notesMasterIdLst>
  <p:sldIdLst>
    <p:sldId id="256" r:id="rId5"/>
    <p:sldId id="257" r:id="rId6"/>
    <p:sldId id="258" r:id="rId7"/>
    <p:sldId id="259" r:id="rId8"/>
    <p:sldId id="260" r:id="rId9"/>
    <p:sldId id="262" r:id="rId10"/>
    <p:sldId id="268"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organisations/department-for-business-and-trade" TargetMode="External"/><Relationship Id="rId2" Type="http://schemas.openxmlformats.org/officeDocument/2006/relationships/hyperlink" Target="https://brc.org.uk/" TargetMode="External"/><Relationship Id="rId1" Type="http://schemas.openxmlformats.org/officeDocument/2006/relationships/slideLayout" Target="../slideLayouts/slideLayout3.xml"/><Relationship Id="rId5" Type="http://schemas.openxmlformats.org/officeDocument/2006/relationships/hyperlink" Target="https://www.ons.gov.uk/" TargetMode="External"/><Relationship Id="rId4" Type="http://schemas.openxmlformats.org/officeDocument/2006/relationships/hyperlink" Target="https://www.food.gov.uk/business-guidance/food-hygien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r>
              <a:rPr lang="en-GB" sz="3200" dirty="0">
                <a:solidFill>
                  <a:srgbClr val="FF0000"/>
                </a:solidFill>
                <a:latin typeface="A"/>
              </a:rPr>
              <a:t>Problem Solving and Decision Making</a:t>
            </a:r>
            <a:br>
              <a:rPr lang="en-GB" sz="3200" dirty="0">
                <a:solidFill>
                  <a:srgbClr val="FF0000"/>
                </a:solidFill>
                <a:latin typeface="A"/>
              </a:rPr>
            </a:br>
            <a:r>
              <a:rPr lang="en-GB" sz="3200" dirty="0">
                <a:latin typeface="A"/>
              </a:rPr>
              <a:t>MODULE CODE: LCLM4004 </a:t>
            </a:r>
            <a:br>
              <a:rPr lang="en-GB" sz="3200" dirty="0">
                <a:latin typeface="A"/>
              </a:rPr>
            </a:br>
            <a:r>
              <a:rPr lang="en-GB" sz="3200" dirty="0">
                <a:latin typeface="A"/>
              </a:rPr>
              <a:t>STUDENT NAME: </a:t>
            </a:r>
            <a:r>
              <a:rPr lang="en-GB" sz="3200" dirty="0">
                <a:solidFill>
                  <a:srgbClr val="FF0000"/>
                </a:solidFill>
                <a:latin typeface="A"/>
              </a:rPr>
              <a:t>Tarcisio Melo Duarte</a:t>
            </a:r>
            <a:br>
              <a:rPr lang="en-GB" sz="3200" dirty="0">
                <a:latin typeface="A"/>
              </a:rPr>
            </a:br>
            <a:r>
              <a:rPr lang="en-GB" sz="3200" dirty="0">
                <a:latin typeface="A"/>
              </a:rPr>
              <a:t>STUDENT ID:  2526068</a:t>
            </a:r>
            <a:br>
              <a:rPr lang="en-GB" sz="3200" dirty="0">
                <a:latin typeface="A"/>
              </a:rPr>
            </a:br>
            <a:r>
              <a:rPr lang="en-GB" sz="3200" dirty="0">
                <a:latin typeface="A"/>
              </a:rPr>
              <a:t>LECTURER: </a:t>
            </a:r>
            <a:r>
              <a:rPr lang="en-GB" sz="3200" dirty="0">
                <a:solidFill>
                  <a:srgbClr val="FF0000"/>
                </a:solidFill>
                <a:latin typeface="A"/>
              </a:rPr>
              <a:t>Nerys </a:t>
            </a:r>
            <a:r>
              <a:rPr lang="en-GB" sz="3200" dirty="0" err="1">
                <a:solidFill>
                  <a:srgbClr val="FF0000"/>
                </a:solidFill>
                <a:latin typeface="A"/>
              </a:rPr>
              <a:t>Dosseh</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70" y="1636481"/>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a:t>
            </a:r>
            <a:r>
              <a:rPr lang="en-GB" sz="2400" b="1" dirty="0">
                <a:solidFill>
                  <a:srgbClr val="FF0000"/>
                </a:solidFill>
              </a:rPr>
              <a:t>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b="1" dirty="0">
                <a:solidFill>
                  <a:srgbClr val="FF0000"/>
                </a:solidFill>
                <a:latin typeface="Arial" panose="020B0604020202020204" pitchFamily="34" charset="0"/>
                <a:ea typeface="Roboto"/>
                <a:cs typeface="Arial" panose="020B0604020202020204" pitchFamily="34" charset="0"/>
              </a:rPr>
              <a:t>What the presentation is about?</a:t>
            </a:r>
          </a:p>
          <a:p>
            <a:r>
              <a:rPr lang="en-GB" dirty="0"/>
              <a:t>Small independent businesses have faced many problems since the COVID-19 pandemic, especially in retail and hospitality. Changes in customer behaviour, higher costs, inflation, and the growth of online shopping have changed the business environment a lot. This report looks at the current situation of Basil's Bakery using a PESTLE analysis and a cause-and-effect (Fishbone) analysis to find the main reasons for the fall in sales. The report ends with a summary of the findings and the key issues affecting the business.</a:t>
            </a:r>
            <a:endParaRPr lang="en-GB" b="1" dirty="0">
              <a:solidFill>
                <a:schemeClr val="tx2">
                  <a:lumMod val="60000"/>
                  <a:lumOff val="40000"/>
                </a:schemeClr>
              </a:solidFill>
              <a:latin typeface="Arial" panose="020B0604020202020204" pitchFamily="34" charset="0"/>
              <a:ea typeface="Roboto"/>
              <a:cs typeface="Arial" panose="020B0604020202020204" pitchFamily="34" charset="0"/>
            </a:endParaRPr>
          </a:p>
          <a:p>
            <a:r>
              <a:rPr lang="en-GB" b="1" dirty="0">
                <a:solidFill>
                  <a:srgbClr val="FF0000"/>
                </a:solidFill>
                <a:latin typeface="Arial" panose="020B0604020202020204" pitchFamily="34" charset="0"/>
                <a:ea typeface="Roboto"/>
                <a:cs typeface="Arial" panose="020B0604020202020204" pitchFamily="34" charset="0"/>
              </a:rPr>
              <a:t>Definitions of the concepts you are going to use</a:t>
            </a:r>
          </a:p>
          <a:p>
            <a:r>
              <a:rPr lang="en-GB" dirty="0"/>
              <a:t>Business Environment, PESTLE analysis, Fishbone (Cause-and-Effect) Diagram, Customer, Business Sustainability. </a:t>
            </a:r>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725758" y="1268362"/>
            <a:ext cx="9090595" cy="4562168"/>
          </a:xfrm>
        </p:spPr>
        <p:txBody>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 2015</a:t>
            </a:r>
          </a:p>
          <a:p>
            <a:pPr marL="342900" indent="-342900">
              <a:buFont typeface="Arial" charset="2"/>
              <a:buChar char="•"/>
            </a:pPr>
            <a:r>
              <a:rPr lang="en-GB" b="1" dirty="0"/>
              <a:t>Owners: </a:t>
            </a:r>
            <a:r>
              <a:rPr lang="en-GB" dirty="0"/>
              <a:t>Basil </a:t>
            </a:r>
            <a:endParaRPr lang="en-GB" b="1" dirty="0"/>
          </a:p>
          <a:p>
            <a:pPr marL="342900" indent="-342900">
              <a:buFont typeface="Arial" charset="2"/>
              <a:buChar char="•"/>
            </a:pPr>
            <a:r>
              <a:rPr lang="en-GB" b="1" dirty="0"/>
              <a:t>Sells: </a:t>
            </a:r>
            <a:r>
              <a:rPr lang="en-GB" dirty="0"/>
              <a:t>artisan baker</a:t>
            </a:r>
            <a:endParaRPr lang="en-GB" b="1" dirty="0"/>
          </a:p>
          <a:p>
            <a:pPr marL="342900" indent="-342900">
              <a:buFont typeface="Arial" charset="2"/>
              <a:buChar char="•"/>
            </a:pPr>
            <a:r>
              <a:rPr lang="en-GB" b="1" dirty="0">
                <a:solidFill>
                  <a:srgbClr val="FF0000"/>
                </a:solidFill>
                <a:ea typeface="+mn-lt"/>
                <a:cs typeface="+mn-lt"/>
              </a:rPr>
              <a:t>Add more information from the case study</a:t>
            </a:r>
          </a:p>
          <a:p>
            <a:pPr marL="342900" indent="-342900">
              <a:buFont typeface="Arial" charset="2"/>
              <a:buChar char="•"/>
            </a:pPr>
            <a:r>
              <a:rPr lang="en-GB" dirty="0"/>
              <a:t>Basil’s Bakery is an independent artisan bakery that was founded in 2015 and is based in a shopping retail park in Coventry, United Kingdom. However, during the COVID-19 pandemic in 2020, sales dropped sharply because of lockdown restrictions and reduced footfall. At the same time, Basil has had to deal with rising operating costs. </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a:t>
            </a:r>
            <a:r>
              <a:rPr lang="en-GB" b="1" dirty="0">
                <a:solidFill>
                  <a:schemeClr val="accent1"/>
                </a:solidFill>
              </a:rPr>
              <a:t>nature</a:t>
            </a:r>
            <a:r>
              <a:rPr lang="en-GB" b="1" dirty="0"/>
              <a:t> and </a:t>
            </a:r>
            <a:r>
              <a:rPr lang="en-GB" b="1" dirty="0">
                <a:solidFill>
                  <a:schemeClr val="accent1"/>
                </a:solidFill>
              </a:rPr>
              <a:t>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82994" y="1209369"/>
            <a:ext cx="10176838" cy="4788020"/>
          </a:xfrm>
        </p:spPr>
        <p:txBody>
          <a:bodyPr>
            <a:normAutofit lnSpcReduction="10000"/>
          </a:bodyPr>
          <a:lstStyle/>
          <a:p>
            <a:r>
              <a:rPr lang="en-GB" sz="2800" b="1" dirty="0">
                <a:solidFill>
                  <a:srgbClr val="FF0000"/>
                </a:solidFill>
              </a:rPr>
              <a:t>5W2H</a:t>
            </a:r>
          </a:p>
          <a:p>
            <a:r>
              <a:rPr lang="en-GB" sz="1600" b="1" dirty="0"/>
              <a:t>What?</a:t>
            </a:r>
            <a:r>
              <a:rPr lang="en-GB" sz="1600" dirty="0">
                <a:solidFill>
                  <a:schemeClr val="tx1"/>
                </a:solidFill>
              </a:rPr>
              <a:t> </a:t>
            </a:r>
            <a:r>
              <a:rPr lang="en-GB" sz="1600" dirty="0"/>
              <a:t>Sales have stagnated and are still around 25% below the 2019 level.</a:t>
            </a:r>
          </a:p>
          <a:p>
            <a:r>
              <a:rPr lang="en-GB" sz="1600" b="1" dirty="0"/>
              <a:t>Why?</a:t>
            </a:r>
            <a:br>
              <a:rPr lang="en-GB" sz="1600" dirty="0"/>
            </a:br>
            <a:r>
              <a:rPr lang="en-GB" sz="1600" dirty="0"/>
              <a:t>Because of lower footfall, changing customer habits, rising costs and limited-service options.</a:t>
            </a:r>
          </a:p>
          <a:p>
            <a:r>
              <a:rPr lang="en-GB" sz="1600" b="1" dirty="0"/>
              <a:t>Where?</a:t>
            </a:r>
            <a:br>
              <a:rPr lang="en-GB" sz="1600" dirty="0"/>
            </a:br>
            <a:r>
              <a:rPr lang="en-GB" sz="1600" dirty="0"/>
              <a:t>At Basil’s Bakery, which is located in a shopping retail park in Coventry.</a:t>
            </a:r>
          </a:p>
          <a:p>
            <a:r>
              <a:rPr lang="en-GB" sz="1600" b="1" dirty="0"/>
              <a:t>When?</a:t>
            </a:r>
            <a:br>
              <a:rPr lang="en-GB" sz="1600" dirty="0"/>
            </a:br>
            <a:r>
              <a:rPr lang="en-GB" sz="1600" dirty="0"/>
              <a:t>The decline began during the COVID-19 pandemic in 2020 and has continued through 2023 to 2025.</a:t>
            </a:r>
          </a:p>
          <a:p>
            <a:r>
              <a:rPr lang="en-GB" sz="1600" b="1" dirty="0"/>
              <a:t>Who?</a:t>
            </a:r>
            <a:br>
              <a:rPr lang="en-GB" sz="1600" dirty="0"/>
            </a:br>
            <a:r>
              <a:rPr lang="en-GB" sz="1600" dirty="0"/>
              <a:t>Basil, his existing customers, retail workers, office workers and warehouse employees.</a:t>
            </a:r>
          </a:p>
          <a:p>
            <a:r>
              <a:rPr lang="en-GB" sz="1600" b="1" dirty="0"/>
              <a:t>How?</a:t>
            </a:r>
            <a:br>
              <a:rPr lang="en-GB" sz="1600" dirty="0"/>
            </a:br>
            <a:r>
              <a:rPr lang="en-GB" sz="1600" dirty="0"/>
              <a:t>Through fewer people visiting the retail park, fewer office workers commuting regularly, and the lack of delivery and efficient pre-order systems.</a:t>
            </a:r>
          </a:p>
          <a:p>
            <a:r>
              <a:rPr lang="en-GB" sz="1600" b="1" dirty="0"/>
              <a:t>How Much?</a:t>
            </a:r>
            <a:br>
              <a:rPr lang="en-GB" sz="1600" dirty="0"/>
            </a:br>
            <a:r>
              <a:rPr lang="en-GB" sz="1600" dirty="0"/>
              <a:t>Sales are still about 25% lower than before the pandemic, while operating costs continue to rise.</a:t>
            </a:r>
          </a:p>
          <a:p>
            <a:endParaRPr lang="en-GB" sz="16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75970" y="1110557"/>
            <a:ext cx="9409329" cy="4623816"/>
          </a:xfrm>
        </p:spPr>
        <p:txBody>
          <a:bodyPr>
            <a:normAutofit lnSpcReduction="10000"/>
          </a:bodyPr>
          <a:lstStyle/>
          <a:p>
            <a:r>
              <a:rPr lang="en-GB" sz="2400" b="1" dirty="0"/>
              <a:t>POLITICAL: </a:t>
            </a:r>
            <a:r>
              <a:rPr lang="en-GB" sz="2400" dirty="0"/>
              <a:t>taxation, business rates and food safety regulations.</a:t>
            </a:r>
            <a:endParaRPr lang="en-GB" sz="2400" b="1" dirty="0"/>
          </a:p>
          <a:p>
            <a:r>
              <a:rPr lang="en-GB" sz="2400" b="1" dirty="0"/>
              <a:t>ECONOMIC: </a:t>
            </a:r>
            <a:r>
              <a:rPr lang="en-GB" sz="2400" dirty="0"/>
              <a:t>High inflation has increased the cost of ingredients, utilities, fuel and rent</a:t>
            </a:r>
            <a:r>
              <a:rPr lang="en-GB" sz="2400" b="1" dirty="0"/>
              <a:t>.</a:t>
            </a:r>
          </a:p>
          <a:p>
            <a:r>
              <a:rPr lang="en-GB" sz="2400" b="1" dirty="0"/>
              <a:t>SOCIAL: </a:t>
            </a:r>
            <a:r>
              <a:rPr lang="en-GB" sz="2400" dirty="0"/>
              <a:t>Hybrid and remote working and Online shopping.</a:t>
            </a:r>
          </a:p>
          <a:p>
            <a:r>
              <a:rPr lang="en-GB" sz="2400" b="1" dirty="0"/>
              <a:t>Technological Factors: </a:t>
            </a:r>
            <a:r>
              <a:rPr lang="en-GB" sz="2400" dirty="0"/>
              <a:t>online ordering, mobile payments, delivery services.</a:t>
            </a:r>
          </a:p>
          <a:p>
            <a:r>
              <a:rPr lang="en-GB" sz="2400" b="1" dirty="0"/>
              <a:t>Legal Factors: </a:t>
            </a:r>
            <a:r>
              <a:rPr lang="en-GB" sz="2400" dirty="0"/>
              <a:t>hygiene laws, employment law and safety regulations.</a:t>
            </a:r>
          </a:p>
          <a:p>
            <a:r>
              <a:rPr lang="en-GB" sz="2400" b="1" dirty="0"/>
              <a:t>Environmental Factors: </a:t>
            </a:r>
            <a:r>
              <a:rPr lang="en-GB" sz="2400" dirty="0"/>
              <a:t>climate change, sustainability and Energy cost</a:t>
            </a:r>
            <a:endParaRPr lang="en-GB" sz="2400"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602658" y="1173792"/>
            <a:ext cx="9901954" cy="4717290"/>
          </a:xfrm>
        </p:spPr>
        <p:txBody>
          <a:bodyPr numCol="3">
            <a:normAutofit fontScale="70000" lnSpcReduction="20000"/>
          </a:bodyPr>
          <a:lstStyle/>
          <a:p>
            <a:pPr>
              <a:buNone/>
            </a:pPr>
            <a:r>
              <a:rPr lang="en-GB" b="1" dirty="0">
                <a:solidFill>
                  <a:srgbClr val="FF0000"/>
                </a:solidFill>
              </a:rPr>
              <a:t>Problem:</a:t>
            </a:r>
            <a:r>
              <a:rPr lang="en-GB" dirty="0">
                <a:solidFill>
                  <a:srgbClr val="FF0000"/>
                </a:solidFill>
              </a:rPr>
              <a:t> Declining Sales at Basil’s Bakery</a:t>
            </a:r>
          </a:p>
          <a:p>
            <a:pPr>
              <a:buNone/>
            </a:pPr>
            <a:r>
              <a:rPr lang="en-GB" b="1" dirty="0">
                <a:solidFill>
                  <a:srgbClr val="FF0000"/>
                </a:solidFill>
              </a:rPr>
              <a:t>Customers</a:t>
            </a:r>
          </a:p>
          <a:p>
            <a:pPr>
              <a:buFont typeface="Arial" panose="020B0604020202020204" pitchFamily="34" charset="0"/>
              <a:buChar char="•"/>
            </a:pPr>
            <a:r>
              <a:rPr lang="en-GB" dirty="0"/>
              <a:t>Reduced footfall in the retail park</a:t>
            </a:r>
          </a:p>
          <a:p>
            <a:pPr>
              <a:buFont typeface="Arial" panose="020B0604020202020204" pitchFamily="34" charset="0"/>
              <a:buChar char="•"/>
            </a:pPr>
            <a:r>
              <a:rPr lang="en-GB" dirty="0"/>
              <a:t>Hybrid working reduces office customers</a:t>
            </a:r>
          </a:p>
          <a:p>
            <a:pPr>
              <a:buFont typeface="Arial" panose="020B0604020202020204" pitchFamily="34" charset="0"/>
              <a:buChar char="•"/>
            </a:pPr>
            <a:r>
              <a:rPr lang="en-GB" dirty="0"/>
              <a:t>Customers want delivery services</a:t>
            </a:r>
          </a:p>
          <a:p>
            <a:pPr>
              <a:buFont typeface="Arial" panose="020B0604020202020204" pitchFamily="34" charset="0"/>
              <a:buChar char="•"/>
            </a:pPr>
            <a:r>
              <a:rPr lang="en-GB" dirty="0"/>
              <a:t>Long waiting times during busy periods</a:t>
            </a:r>
          </a:p>
          <a:p>
            <a:pPr>
              <a:buFont typeface="Arial" panose="020B0604020202020204" pitchFamily="34" charset="0"/>
              <a:buChar char="•"/>
            </a:pPr>
            <a:r>
              <a:rPr lang="en-GB" dirty="0"/>
              <a:t>No easy pre-ordering system</a:t>
            </a:r>
          </a:p>
          <a:p>
            <a:pPr>
              <a:buNone/>
            </a:pPr>
            <a:r>
              <a:rPr lang="en-GB" b="1" dirty="0">
                <a:solidFill>
                  <a:srgbClr val="FF0000"/>
                </a:solidFill>
              </a:rPr>
              <a:t>Methods</a:t>
            </a:r>
          </a:p>
          <a:p>
            <a:pPr>
              <a:buFont typeface="Arial" panose="020B0604020202020204" pitchFamily="34" charset="0"/>
              <a:buChar char="•"/>
            </a:pPr>
            <a:r>
              <a:rPr lang="en-GB" dirty="0"/>
              <a:t>No online ordering system</a:t>
            </a:r>
          </a:p>
          <a:p>
            <a:pPr>
              <a:buFont typeface="Arial" panose="020B0604020202020204" pitchFamily="34" charset="0"/>
              <a:buChar char="•"/>
            </a:pPr>
            <a:r>
              <a:rPr lang="en-GB" dirty="0"/>
              <a:t>Telephone ordering is unreliable</a:t>
            </a:r>
          </a:p>
          <a:p>
            <a:pPr>
              <a:buFont typeface="Arial" panose="020B0604020202020204" pitchFamily="34" charset="0"/>
              <a:buChar char="•"/>
            </a:pPr>
            <a:r>
              <a:rPr lang="en-GB" dirty="0"/>
              <a:t>Limited marketing activity</a:t>
            </a:r>
          </a:p>
          <a:p>
            <a:pPr>
              <a:buFont typeface="Arial" panose="020B0604020202020204" pitchFamily="34" charset="0"/>
              <a:buChar char="•"/>
            </a:pPr>
            <a:r>
              <a:rPr lang="en-GB" dirty="0"/>
              <a:t>Traditional business model</a:t>
            </a:r>
          </a:p>
          <a:p>
            <a:pPr>
              <a:buNone/>
            </a:pPr>
            <a:r>
              <a:rPr lang="en-GB" b="1" dirty="0">
                <a:solidFill>
                  <a:srgbClr val="FF0000"/>
                </a:solidFill>
              </a:rPr>
              <a:t>Location</a:t>
            </a:r>
          </a:p>
          <a:p>
            <a:pPr>
              <a:buFont typeface="Arial" panose="020B0604020202020204" pitchFamily="34" charset="0"/>
              <a:buChar char="•"/>
            </a:pPr>
            <a:r>
              <a:rPr lang="en-GB" dirty="0"/>
              <a:t>Retail park is quieter than before</a:t>
            </a:r>
          </a:p>
          <a:p>
            <a:pPr>
              <a:buFont typeface="Arial" panose="020B0604020202020204" pitchFamily="34" charset="0"/>
              <a:buChar char="•"/>
            </a:pPr>
            <a:r>
              <a:rPr lang="en-GB" dirty="0"/>
              <a:t>Empty retail units reduce activity</a:t>
            </a:r>
          </a:p>
          <a:p>
            <a:pPr>
              <a:buFont typeface="Arial" panose="020B0604020202020204" pitchFamily="34" charset="0"/>
              <a:buChar char="•"/>
            </a:pPr>
            <a:r>
              <a:rPr lang="en-GB" dirty="0"/>
              <a:t>Fewer neighbouring businesses bring in customers</a:t>
            </a:r>
          </a:p>
          <a:p>
            <a:pPr>
              <a:buNone/>
            </a:pPr>
            <a:r>
              <a:rPr lang="en-GB" b="1" dirty="0">
                <a:solidFill>
                  <a:srgbClr val="FF0000"/>
                </a:solidFill>
              </a:rPr>
              <a:t>Materials</a:t>
            </a:r>
          </a:p>
          <a:p>
            <a:pPr>
              <a:buFont typeface="Arial" panose="020B0604020202020204" pitchFamily="34" charset="0"/>
              <a:buChar char="•"/>
            </a:pPr>
            <a:r>
              <a:rPr lang="en-GB" dirty="0"/>
              <a:t>Organic ingredients are expensive</a:t>
            </a:r>
          </a:p>
          <a:p>
            <a:pPr>
              <a:buFont typeface="Arial" panose="020B0604020202020204" pitchFamily="34" charset="0"/>
              <a:buChar char="•"/>
            </a:pPr>
            <a:r>
              <a:rPr lang="en-GB" dirty="0"/>
              <a:t>Stock prices are unpredictable</a:t>
            </a:r>
          </a:p>
          <a:p>
            <a:pPr>
              <a:buFont typeface="Arial" panose="020B0604020202020204" pitchFamily="34" charset="0"/>
              <a:buChar char="•"/>
            </a:pPr>
            <a:r>
              <a:rPr lang="en-GB" dirty="0"/>
              <a:t>Supply shortages</a:t>
            </a:r>
          </a:p>
          <a:p>
            <a:pPr>
              <a:buFont typeface="Arial" panose="020B0604020202020204" pitchFamily="34" charset="0"/>
              <a:buChar char="•"/>
            </a:pPr>
            <a:r>
              <a:rPr lang="en-GB" dirty="0"/>
              <a:t>Crop failures affect availability</a:t>
            </a:r>
          </a:p>
          <a:p>
            <a:pPr>
              <a:buNone/>
            </a:pPr>
            <a:r>
              <a:rPr lang="en-GB" b="1" dirty="0">
                <a:solidFill>
                  <a:srgbClr val="FF0000"/>
                </a:solidFill>
              </a:rPr>
              <a:t>Money</a:t>
            </a:r>
          </a:p>
          <a:p>
            <a:pPr>
              <a:buFont typeface="Arial" panose="020B0604020202020204" pitchFamily="34" charset="0"/>
              <a:buChar char="•"/>
            </a:pPr>
            <a:r>
              <a:rPr lang="en-GB" dirty="0"/>
              <a:t>Rising rent</a:t>
            </a:r>
          </a:p>
          <a:p>
            <a:pPr>
              <a:buFont typeface="Arial" panose="020B0604020202020204" pitchFamily="34" charset="0"/>
              <a:buChar char="•"/>
            </a:pPr>
            <a:r>
              <a:rPr lang="en-GB" dirty="0"/>
              <a:t>Higher utility bills</a:t>
            </a:r>
          </a:p>
          <a:p>
            <a:pPr>
              <a:buFont typeface="Arial" panose="020B0604020202020204" pitchFamily="34" charset="0"/>
              <a:buChar char="•"/>
            </a:pPr>
            <a:r>
              <a:rPr lang="en-GB" dirty="0"/>
              <a:t>Increased insurance costs</a:t>
            </a:r>
          </a:p>
          <a:p>
            <a:pPr>
              <a:buFont typeface="Arial" panose="020B0604020202020204" pitchFamily="34" charset="0"/>
              <a:buChar char="•"/>
            </a:pPr>
            <a:r>
              <a:rPr lang="en-GB" dirty="0"/>
              <a:t>Higher business rates</a:t>
            </a:r>
          </a:p>
          <a:p>
            <a:pPr>
              <a:buNone/>
            </a:pPr>
            <a:r>
              <a:rPr lang="en-GB" b="1" dirty="0">
                <a:solidFill>
                  <a:srgbClr val="FF0000"/>
                </a:solidFill>
              </a:rPr>
              <a:t>Competition</a:t>
            </a:r>
          </a:p>
          <a:p>
            <a:pPr>
              <a:buFont typeface="Arial" panose="020B0604020202020204" pitchFamily="34" charset="0"/>
              <a:buChar char="•"/>
            </a:pPr>
            <a:r>
              <a:rPr lang="en-GB" dirty="0"/>
              <a:t>Supermarkets selling artisan-style bakery products</a:t>
            </a:r>
          </a:p>
          <a:p>
            <a:pPr>
              <a:buFont typeface="Arial" panose="020B0604020202020204" pitchFamily="34" charset="0"/>
              <a:buChar char="•"/>
            </a:pPr>
            <a:r>
              <a:rPr lang="en-GB" dirty="0"/>
              <a:t>Coffee chains</a:t>
            </a:r>
          </a:p>
          <a:p>
            <a:pPr>
              <a:buFont typeface="Arial" panose="020B0604020202020204" pitchFamily="34" charset="0"/>
              <a:buChar char="•"/>
            </a:pPr>
            <a:r>
              <a:rPr lang="en-GB" dirty="0"/>
              <a:t>Online food delivery services</a:t>
            </a:r>
          </a:p>
          <a:p>
            <a:pPr>
              <a:buFont typeface="Arial" panose="020B0604020202020204" pitchFamily="34" charset="0"/>
              <a:buChar char="•"/>
            </a:pPr>
            <a:r>
              <a:rPr lang="en-GB" dirty="0"/>
              <a:t>Local bakeries offering delivery</a:t>
            </a:r>
          </a:p>
          <a:p>
            <a:pPr>
              <a:buNone/>
            </a:pPr>
            <a:r>
              <a:rPr lang="en-GB" b="1" dirty="0">
                <a:solidFill>
                  <a:srgbClr val="FF0000"/>
                </a:solidFill>
              </a:rPr>
              <a:t>Root Causes</a:t>
            </a:r>
            <a:endParaRPr lang="en-GB" dirty="0">
              <a:solidFill>
                <a:srgbClr val="FF0000"/>
              </a:solidFill>
            </a:endParaRPr>
          </a:p>
          <a:p>
            <a:pPr>
              <a:buNone/>
            </a:pPr>
            <a:r>
              <a:rPr lang="en-GB" dirty="0"/>
              <a:t>The Fishbone analysis shows that declining sales are caused by several connected issues rather than one single factor. External changes have reduced customer numbers, while internal weaknesses make it harder for Basil to adapt to changing customer expectations.</a:t>
            </a:r>
          </a:p>
          <a:p>
            <a:pPr algn="just"/>
            <a:endParaRPr lang="en-US" dirty="0"/>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723973" y="1348740"/>
            <a:ext cx="8915399" cy="4160520"/>
          </a:xfrm>
        </p:spPr>
        <p:txBody>
          <a:bodyPr>
            <a:normAutofit fontScale="92500" lnSpcReduction="20000"/>
          </a:bodyPr>
          <a:lstStyle/>
          <a:p>
            <a:pPr>
              <a:buNone/>
            </a:pPr>
            <a:r>
              <a:rPr lang="en-GB" dirty="0"/>
              <a:t>This analysis shows that </a:t>
            </a:r>
            <a:r>
              <a:rPr lang="en-GB" dirty="0">
                <a:solidFill>
                  <a:srgbClr val="FF0000"/>
                </a:solidFill>
              </a:rPr>
              <a:t>Basil’s Bakery</a:t>
            </a:r>
            <a:r>
              <a:rPr lang="en-GB" dirty="0"/>
              <a:t> is facing both external and internal challenges. External pressures such as inflation, lower retail park footfall, hybrid working and changing shopping habits have reduced demand. At the same time, rising operating costs have placed extra pressure on profitability.</a:t>
            </a:r>
          </a:p>
          <a:p>
            <a:pPr>
              <a:buNone/>
            </a:pPr>
            <a:r>
              <a:rPr lang="en-GB" dirty="0"/>
              <a:t>The </a:t>
            </a:r>
            <a:r>
              <a:rPr lang="en-GB" dirty="0">
                <a:solidFill>
                  <a:srgbClr val="FF0000"/>
                </a:solidFill>
              </a:rPr>
              <a:t>PESTLE </a:t>
            </a:r>
            <a:r>
              <a:rPr lang="en-GB" dirty="0"/>
              <a:t>analysis shows that economic, social and technological factors are the most significant influences on the business. The </a:t>
            </a:r>
            <a:r>
              <a:rPr lang="en-GB" dirty="0">
                <a:solidFill>
                  <a:srgbClr val="FF0000"/>
                </a:solidFill>
              </a:rPr>
              <a:t>Fishbone analysis </a:t>
            </a:r>
            <a:r>
              <a:rPr lang="en-GB" dirty="0"/>
              <a:t>also highlights weaknesses in delivery services, online ordering and customer convenience, all of which are affecting competitiveness.</a:t>
            </a:r>
          </a:p>
          <a:p>
            <a:pPr>
              <a:buNone/>
            </a:pPr>
            <a:r>
              <a:rPr lang="en-GB" dirty="0"/>
              <a:t>Overall,</a:t>
            </a:r>
            <a:r>
              <a:rPr lang="en-GB" dirty="0">
                <a:solidFill>
                  <a:srgbClr val="FF0000"/>
                </a:solidFill>
              </a:rPr>
              <a:t> Basil’s </a:t>
            </a:r>
            <a:r>
              <a:rPr lang="en-GB" dirty="0"/>
              <a:t>current business model is becoming less sustainable in its present form. To improve long-term viability, the bakery should consider introducing digital ordering, delivery or click-and-collect services, stronger social media marketing and operational changes that improve customer convenience while maintaining its reputation for high-quality artisan products.</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678197" y="1472381"/>
            <a:ext cx="9914905" cy="4517136"/>
          </a:xfrm>
        </p:spPr>
        <p:txBody>
          <a:bodyPr>
            <a:normAutofit/>
          </a:bodyPr>
          <a:lstStyle/>
          <a:p>
            <a:pPr>
              <a:buNone/>
            </a:pPr>
            <a:br>
              <a:rPr lang="en-GB" b="1" dirty="0">
                <a:latin typeface="Arial"/>
                <a:ea typeface="Roboto"/>
                <a:cs typeface="Roboto"/>
              </a:rPr>
            </a:br>
            <a:r>
              <a:rPr lang="en-GB" sz="1600" dirty="0"/>
              <a:t>British Retail Consortium (2024) </a:t>
            </a:r>
            <a:r>
              <a:rPr lang="en-GB" sz="1600" i="1" dirty="0"/>
              <a:t>Retail Trends Report</a:t>
            </a:r>
            <a:r>
              <a:rPr lang="en-GB" sz="1600" dirty="0"/>
              <a:t>. Available at: </a:t>
            </a:r>
            <a:r>
              <a:rPr lang="en-GB" sz="1600" dirty="0">
                <a:hlinkClick r:id="rId2"/>
              </a:rPr>
              <a:t>https://brc.org.uk</a:t>
            </a:r>
            <a:r>
              <a:rPr lang="en-GB" sz="1600" dirty="0"/>
              <a:t> (Accessed: 8 January 2025).</a:t>
            </a:r>
          </a:p>
          <a:p>
            <a:pPr>
              <a:buNone/>
            </a:pPr>
            <a:r>
              <a:rPr lang="en-GB" sz="1600" dirty="0"/>
              <a:t>Department for Business and Trade (2024) </a:t>
            </a:r>
            <a:r>
              <a:rPr lang="en-GB" sz="1600" i="1" dirty="0"/>
              <a:t>Business Statistics</a:t>
            </a:r>
            <a:r>
              <a:rPr lang="en-GB" sz="1600" dirty="0"/>
              <a:t>. Available at: </a:t>
            </a:r>
            <a:r>
              <a:rPr lang="en-GB" sz="1600" dirty="0">
                <a:hlinkClick r:id="rId3"/>
              </a:rPr>
              <a:t>https://www.gov.uk/government/organisations/department-for-business-and-trade</a:t>
            </a:r>
            <a:r>
              <a:rPr lang="en-GB" sz="1600" dirty="0"/>
              <a:t> (Accessed: 8 January 2025).</a:t>
            </a:r>
          </a:p>
          <a:p>
            <a:pPr>
              <a:buNone/>
            </a:pPr>
            <a:r>
              <a:rPr lang="en-GB" sz="1600" dirty="0"/>
              <a:t>Food Standards Agency (2024) </a:t>
            </a:r>
            <a:r>
              <a:rPr lang="en-GB" sz="1600" i="1" dirty="0"/>
              <a:t>Food hygiene</a:t>
            </a:r>
            <a:r>
              <a:rPr lang="en-GB" sz="1600" dirty="0"/>
              <a:t>. Available at: </a:t>
            </a:r>
            <a:r>
              <a:rPr lang="en-GB" sz="1600" dirty="0">
                <a:hlinkClick r:id="rId4"/>
              </a:rPr>
              <a:t>https://www.food.gov.uk/business-guidance/food-hygiene</a:t>
            </a:r>
            <a:r>
              <a:rPr lang="en-GB" sz="1600" dirty="0"/>
              <a:t> (Accessed: 8 January 2025).</a:t>
            </a:r>
          </a:p>
          <a:p>
            <a:pPr>
              <a:buNone/>
            </a:pPr>
            <a:r>
              <a:rPr lang="en-GB" sz="1600" dirty="0"/>
              <a:t>Kotler, P. and Keller, K.L. (2022) </a:t>
            </a:r>
            <a:r>
              <a:rPr lang="en-GB" sz="1600" i="1" dirty="0"/>
              <a:t>Marketing Management</a:t>
            </a:r>
            <a:r>
              <a:rPr lang="en-GB" sz="1600" dirty="0"/>
              <a:t>. 16th </a:t>
            </a:r>
            <a:r>
              <a:rPr lang="en-GB" sz="1600" dirty="0" err="1"/>
              <a:t>edn</a:t>
            </a:r>
            <a:r>
              <a:rPr lang="en-GB" sz="1600" dirty="0"/>
              <a:t>. Harlow: Pearson.</a:t>
            </a:r>
          </a:p>
          <a:p>
            <a:pPr>
              <a:buNone/>
            </a:pPr>
            <a:r>
              <a:rPr lang="en-GB" sz="1600" dirty="0"/>
              <a:t>Office for National Statistics (2024) </a:t>
            </a:r>
            <a:r>
              <a:rPr lang="en-GB" sz="1600" i="1" dirty="0"/>
              <a:t>Retail Sales Index, Great Britain</a:t>
            </a:r>
            <a:r>
              <a:rPr lang="en-GB" sz="1600" dirty="0"/>
              <a:t>. Available at: </a:t>
            </a:r>
            <a:r>
              <a:rPr lang="en-GB" sz="1600" dirty="0">
                <a:hlinkClick r:id="rId5"/>
              </a:rPr>
              <a:t>https://www.ons.gov.uk</a:t>
            </a:r>
            <a:r>
              <a:rPr lang="en-GB" sz="1600" dirty="0"/>
              <a:t> (Accessed: 8 January 2025).</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4365522" y="2198500"/>
            <a:ext cx="4834858" cy="2933937"/>
          </a:xfrm>
        </p:spPr>
        <p:txBody>
          <a:bodyPr vert="horz" lIns="91440" tIns="45720" rIns="91440" bIns="45720" rtlCol="0" anchor="b">
            <a:normAutofit fontScale="90000"/>
          </a:bodyPr>
          <a:lstStyle/>
          <a:p>
            <a:r>
              <a:rPr lang="en-US" sz="4100" dirty="0"/>
              <a:t>	</a:t>
            </a:r>
            <a:r>
              <a:rPr lang="en-US" sz="8800" dirty="0"/>
              <a:t>	</a:t>
            </a:r>
            <a:r>
              <a:rPr lang="en-US" sz="9800" dirty="0"/>
              <a:t>Be             Water</a:t>
            </a:r>
            <a:br>
              <a:rPr lang="en-US" sz="9800" dirty="0"/>
            </a:br>
            <a:r>
              <a:rPr lang="en-US" sz="9800" dirty="0"/>
              <a:t>    </a:t>
            </a:r>
            <a:r>
              <a:rPr lang="en-US" sz="9800" b="1" dirty="0">
                <a:latin typeface="Abadi ExtraLight" panose="020B0204020104020204" pitchFamily="34" charset="0"/>
              </a:rPr>
              <a:t> ?</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9AD2370D76854B9E7D69959ABF680D" ma:contentTypeVersion="5" ma:contentTypeDescription="Create a new document." ma:contentTypeScope="" ma:versionID="0e8c636ec7c1d0a89fda1e04d295911c">
  <xsd:schema xmlns:xsd="http://www.w3.org/2001/XMLSchema" xmlns:xs="http://www.w3.org/2001/XMLSchema" xmlns:p="http://schemas.microsoft.com/office/2006/metadata/properties" xmlns:ns3="5b10e9a4-4619-4b20-8379-81cc5ad0cd89" targetNamespace="http://schemas.microsoft.com/office/2006/metadata/properties" ma:root="true" ma:fieldsID="39d0895f14926fb4226f6c367d448cb3" ns3:_="">
    <xsd:import namespace="5b10e9a4-4619-4b20-8379-81cc5ad0cd8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10e9a4-4619-4b20-8379-81cc5ad0cd8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b10e9a4-4619-4b20-8379-81cc5ad0cd89" xsi:nil="true"/>
  </documentManagement>
</p:properties>
</file>

<file path=customXml/itemProps1.xml><?xml version="1.0" encoding="utf-8"?>
<ds:datastoreItem xmlns:ds="http://schemas.openxmlformats.org/officeDocument/2006/customXml" ds:itemID="{0F36BE03-C9E3-48BF-B8BD-7DC692AA35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10e9a4-4619-4b20-8379-81cc5ad0cd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B95E85-F91D-4E8D-AAC2-44707778B5C5}">
  <ds:schemaRefs>
    <ds:schemaRef ds:uri="http://schemas.microsoft.com/sharepoint/v3/contenttype/forms"/>
  </ds:schemaRefs>
</ds:datastoreItem>
</file>

<file path=customXml/itemProps3.xml><?xml version="1.0" encoding="utf-8"?>
<ds:datastoreItem xmlns:ds="http://schemas.openxmlformats.org/officeDocument/2006/customXml" ds:itemID="{967B4B63-537D-4468-9348-8F3E5F25BB0B}">
  <ds:schemaRefs>
    <ds:schemaRef ds:uri="http://schemas.microsoft.com/office/2006/metadata/properties"/>
    <ds:schemaRef ds:uri="http://schemas.microsoft.com/office/2006/documentManagement/types"/>
    <ds:schemaRef ds:uri="http://purl.org/dc/terms/"/>
    <ds:schemaRef ds:uri="http://purl.org/dc/dcmitype/"/>
    <ds:schemaRef ds:uri="http://schemas.openxmlformats.org/package/2006/metadata/core-properties"/>
    <ds:schemaRef ds:uri="http://purl.org/dc/elements/1.1/"/>
    <ds:schemaRef ds:uri="http://schemas.microsoft.com/office/infopath/2007/PartnerControls"/>
    <ds:schemaRef ds:uri="http://www.w3.org/XML/1998/namespace"/>
    <ds:schemaRef ds:uri="5b10e9a4-4619-4b20-8379-81cc5ad0cd89"/>
  </ds:schemaRefs>
</ds:datastoreItem>
</file>

<file path=docProps/app.xml><?xml version="1.0" encoding="utf-8"?>
<Properties xmlns="http://schemas.openxmlformats.org/officeDocument/2006/extended-properties" xmlns:vt="http://schemas.openxmlformats.org/officeDocument/2006/docPropsVTypes">
  <Template>presentation June 2026</Template>
  <TotalTime>0</TotalTime>
  <Words>955</Words>
  <Application>Microsoft Office PowerPoint</Application>
  <PresentationFormat>Widescreen</PresentationFormat>
  <Paragraphs>83</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vt:lpstr>
      <vt:lpstr>Abadi ExtraLight</vt:lpstr>
      <vt:lpstr>Aptos</vt:lpstr>
      <vt:lpstr>Arial</vt:lpstr>
      <vt:lpstr>Century Gothic</vt:lpstr>
      <vt:lpstr>Roboto</vt:lpstr>
      <vt:lpstr>Wingdings 3</vt:lpstr>
      <vt:lpstr>Wisp</vt:lpstr>
      <vt:lpstr>MODULE NAME: Problem Solving and Decision Making MODULE CODE: LCLM4004  STUDENT NAME: Tarcisio Melo Duarte STUDENT ID:  2526068 LECTURER: Nerys Dosseh Assignment 1: Presentation</vt:lpstr>
      <vt:lpstr>OVERVIEW</vt:lpstr>
      <vt:lpstr>Introduction</vt:lpstr>
      <vt:lpstr>Company background</vt:lpstr>
      <vt:lpstr>Problem: nature and scope</vt:lpstr>
      <vt:lpstr>PESTLE ANALYSIS: Basil’s Bakery </vt:lpstr>
      <vt:lpstr>Cause and effect analysis (Fishbone diagram) </vt:lpstr>
      <vt:lpstr>Conclusion</vt:lpstr>
      <vt:lpstr>References </vt:lpstr>
      <vt:lpstr>  Be             Water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Tarcisio Melo Duarte (2526068)</dc:creator>
  <cp:lastModifiedBy>Tarcísio Teran</cp:lastModifiedBy>
  <cp:revision>1</cp:revision>
  <dcterms:created xsi:type="dcterms:W3CDTF">2026-07-12T21:54:16Z</dcterms:created>
  <dcterms:modified xsi:type="dcterms:W3CDTF">2026-07-13T02:30:27Z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0x010100329AD2370D76854B9E7D69959ABF680D</vt:lpwstr>
  </property>
</Properties>
</file>