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bookmarkIdSeed="2">
  <p:sldMasterIdLst>
    <p:sldMasterId id="2147483649" r:id="rId1"/>
  </p:sldMasterIdLst>
  <p:notesMasterIdLst>
    <p:notesMasterId r:id="rId64"/>
  </p:notesMasterIdLst>
  <p:handoutMasterIdLst>
    <p:handoutMasterId r:id="rId65"/>
  </p:handoutMasterIdLst>
  <p:sldIdLst>
    <p:sldId id="314" r:id="rId2"/>
    <p:sldId id="483" r:id="rId3"/>
    <p:sldId id="400" r:id="rId4"/>
    <p:sldId id="399" r:id="rId5"/>
    <p:sldId id="844" r:id="rId6"/>
    <p:sldId id="426" r:id="rId7"/>
    <p:sldId id="415" r:id="rId8"/>
    <p:sldId id="343" r:id="rId9"/>
    <p:sldId id="350" r:id="rId10"/>
    <p:sldId id="347" r:id="rId11"/>
    <p:sldId id="484" r:id="rId12"/>
    <p:sldId id="395" r:id="rId13"/>
    <p:sldId id="391" r:id="rId14"/>
    <p:sldId id="393" r:id="rId15"/>
    <p:sldId id="493" r:id="rId16"/>
    <p:sldId id="547" r:id="rId17"/>
    <p:sldId id="846" r:id="rId18"/>
    <p:sldId id="579" r:id="rId19"/>
    <p:sldId id="390" r:id="rId20"/>
    <p:sldId id="539" r:id="rId21"/>
    <p:sldId id="552" r:id="rId22"/>
    <p:sldId id="586" r:id="rId23"/>
    <p:sldId id="388" r:id="rId24"/>
    <p:sldId id="580" r:id="rId25"/>
    <p:sldId id="836" r:id="rId26"/>
    <p:sldId id="475" r:id="rId27"/>
    <p:sldId id="476" r:id="rId28"/>
    <p:sldId id="581" r:id="rId29"/>
    <p:sldId id="582" r:id="rId30"/>
    <p:sldId id="553" r:id="rId31"/>
    <p:sldId id="554" r:id="rId32"/>
    <p:sldId id="485" r:id="rId33"/>
    <p:sldId id="575" r:id="rId34"/>
    <p:sldId id="538" r:id="rId35"/>
    <p:sldId id="555" r:id="rId36"/>
    <p:sldId id="595" r:id="rId37"/>
    <p:sldId id="356" r:id="rId38"/>
    <p:sldId id="606" r:id="rId39"/>
    <p:sldId id="551" r:id="rId40"/>
    <p:sldId id="604" r:id="rId41"/>
    <p:sldId id="397" r:id="rId42"/>
    <p:sldId id="403" r:id="rId43"/>
    <p:sldId id="478" r:id="rId44"/>
    <p:sldId id="402" r:id="rId45"/>
    <p:sldId id="608" r:id="rId46"/>
    <p:sldId id="576" r:id="rId47"/>
    <p:sldId id="394" r:id="rId48"/>
    <p:sldId id="577" r:id="rId49"/>
    <p:sldId id="396" r:id="rId50"/>
    <p:sldId id="398" r:id="rId51"/>
    <p:sldId id="578" r:id="rId52"/>
    <p:sldId id="603" r:id="rId53"/>
    <p:sldId id="401" r:id="rId54"/>
    <p:sldId id="473" r:id="rId55"/>
    <p:sldId id="502" r:id="rId56"/>
    <p:sldId id="358" r:id="rId57"/>
    <p:sldId id="354" r:id="rId58"/>
    <p:sldId id="585" r:id="rId59"/>
    <p:sldId id="556" r:id="rId60"/>
    <p:sldId id="505" r:id="rId61"/>
    <p:sldId id="596" r:id="rId62"/>
    <p:sldId id="557" r:id="rId63"/>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521415D9-36F7-43E2-AB2F-B90AF26B5E84}">
      <p14:sectionLst xmlns:p14="http://schemas.microsoft.com/office/powerpoint/2010/main">
        <p14:section name="Default Section" id="{A40789CF-04C3-4F9F-B261-665585167B4D}">
          <p14:sldIdLst>
            <p14:sldId id="314"/>
            <p14:sldId id="483"/>
            <p14:sldId id="400"/>
            <p14:sldId id="399"/>
            <p14:sldId id="844"/>
            <p14:sldId id="426"/>
            <p14:sldId id="415"/>
            <p14:sldId id="343"/>
            <p14:sldId id="350"/>
            <p14:sldId id="347"/>
            <p14:sldId id="484"/>
            <p14:sldId id="395"/>
            <p14:sldId id="391"/>
            <p14:sldId id="393"/>
            <p14:sldId id="493"/>
            <p14:sldId id="547"/>
            <p14:sldId id="846"/>
            <p14:sldId id="579"/>
            <p14:sldId id="390"/>
            <p14:sldId id="539"/>
            <p14:sldId id="552"/>
            <p14:sldId id="586"/>
            <p14:sldId id="388"/>
            <p14:sldId id="580"/>
            <p14:sldId id="836"/>
            <p14:sldId id="475"/>
            <p14:sldId id="476"/>
            <p14:sldId id="581"/>
            <p14:sldId id="582"/>
            <p14:sldId id="553"/>
            <p14:sldId id="554"/>
            <p14:sldId id="485"/>
            <p14:sldId id="575"/>
            <p14:sldId id="538"/>
            <p14:sldId id="555"/>
            <p14:sldId id="595"/>
            <p14:sldId id="356"/>
            <p14:sldId id="606"/>
            <p14:sldId id="551"/>
            <p14:sldId id="604"/>
            <p14:sldId id="397"/>
            <p14:sldId id="403"/>
            <p14:sldId id="478"/>
            <p14:sldId id="402"/>
            <p14:sldId id="608"/>
            <p14:sldId id="576"/>
            <p14:sldId id="394"/>
            <p14:sldId id="577"/>
            <p14:sldId id="396"/>
            <p14:sldId id="398"/>
            <p14:sldId id="578"/>
            <p14:sldId id="603"/>
            <p14:sldId id="401"/>
            <p14:sldId id="473"/>
            <p14:sldId id="502"/>
            <p14:sldId id="358"/>
            <p14:sldId id="354"/>
            <p14:sldId id="585"/>
            <p14:sldId id="556"/>
            <p14:sldId id="505"/>
            <p14:sldId id="596"/>
            <p14:sldId id="557"/>
          </p14:sldIdLst>
        </p14:section>
        <p14:section name="Untitled Section" id="{F0775640-F074-4B4C-9F63-5684BD74D74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FF99"/>
    <a:srgbClr val="000000"/>
    <a:srgbClr val="008080"/>
    <a:srgbClr val="0099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8" autoAdjust="0"/>
    <p:restoredTop sz="96433" autoAdjust="0"/>
  </p:normalViewPr>
  <p:slideViewPr>
    <p:cSldViewPr snapToGrid="0">
      <p:cViewPr varScale="1">
        <p:scale>
          <a:sx n="105" d="100"/>
          <a:sy n="105" d="100"/>
        </p:scale>
        <p:origin x="528"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74" d="100"/>
          <a:sy n="74" d="100"/>
        </p:scale>
        <p:origin x="1893" y="45"/>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notesMaster" Target="notesMasters/notesMaster1.xml"/><Relationship Id="rId69"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smtClean="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smtClean="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smtClean="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smtClean="0"/>
            </a:lvl1pPr>
          </a:lstStyle>
          <a:p>
            <a:pPr>
              <a:defRPr/>
            </a:pPr>
            <a:fld id="{085AE3E6-3B06-4DEE-8B65-79A38B662D6E}" type="slidenum">
              <a:rPr lang="en-US" altLang="en-US"/>
              <a:pPr>
                <a:defRPr/>
              </a:pPr>
              <a:t>‹#›</a:t>
            </a:fld>
            <a:endParaRPr lang="en-US" altLang="en-US"/>
          </a:p>
        </p:txBody>
      </p:sp>
    </p:spTree>
    <p:extLst>
      <p:ext uri="{BB962C8B-B14F-4D97-AF65-F5344CB8AC3E}">
        <p14:creationId xmlns:p14="http://schemas.microsoft.com/office/powerpoint/2010/main" val="40646287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smtClean="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smtClean="0">
                <a:latin typeface="Times New Roman" panose="02020603050405020304" pitchFamily="18" charset="0"/>
              </a:defRPr>
            </a:lvl1pPr>
          </a:lstStyle>
          <a:p>
            <a:pPr>
              <a:defRPr/>
            </a:pPr>
            <a:fld id="{91D68F69-EA38-4BF2-AACB-9A80CFE5F833}" type="slidenum">
              <a:rPr lang="en-US" altLang="en-US"/>
              <a:pPr>
                <a:defRPr/>
              </a:pPr>
              <a:t>‹#›</a:t>
            </a:fld>
            <a:endParaRPr lang="en-US" altLang="en-US"/>
          </a:p>
        </p:txBody>
      </p:sp>
    </p:spTree>
    <p:extLst>
      <p:ext uri="{BB962C8B-B14F-4D97-AF65-F5344CB8AC3E}">
        <p14:creationId xmlns:p14="http://schemas.microsoft.com/office/powerpoint/2010/main" val="17048036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smtClean="0">
                <a:solidFill>
                  <a:srgbClr val="660066"/>
                </a:solidFill>
                <a:latin typeface="Impact" panose="020B0806030902050204" pitchFamily="34" charset="0"/>
              </a:defRPr>
            </a:lvl1pPr>
          </a:lstStyle>
          <a:p>
            <a:pPr>
              <a:defRPr/>
            </a:pPr>
            <a:fld id="{23E998F6-3482-401C-B7FE-C90059762FA7}" type="slidenum">
              <a:rPr lang="en-US" altLang="en-US"/>
              <a:pPr>
                <a:defRPr/>
              </a:pPr>
              <a:t>‹#›</a:t>
            </a:fld>
            <a:endParaRPr lang="en-US" altLang="en-US"/>
          </a:p>
        </p:txBody>
      </p:sp>
    </p:spTree>
    <p:extLst>
      <p:ext uri="{BB962C8B-B14F-4D97-AF65-F5344CB8AC3E}">
        <p14:creationId xmlns:p14="http://schemas.microsoft.com/office/powerpoint/2010/main" val="301544405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dirty="0"/>
              <a:t>WEB</a:t>
            </a:r>
          </a:p>
        </p:txBody>
      </p:sp>
    </p:spTree>
    <p:extLst>
      <p:ext uri="{BB962C8B-B14F-4D97-AF65-F5344CB8AC3E}">
        <p14:creationId xmlns:p14="http://schemas.microsoft.com/office/powerpoint/2010/main" val="2259016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827785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96618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129313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605257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4222065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814641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593714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357622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311537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r>
              <a:rPr lang="en-US" altLang="en-US" sz="1000"/>
              <a:t>Mike Dacey</a:t>
            </a:r>
            <a:endParaRPr lang="en-US" altLang="en-US" sz="140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spcBef>
                <a:spcPct val="50000"/>
              </a:spcBef>
            </a:pPr>
            <a:fld id="{A8AD1263-4F9C-453B-B47E-27E02C13953D}" type="slidenum">
              <a:rPr lang="en-US" altLang="en-US" sz="1000"/>
              <a:pPr>
                <a:spcBef>
                  <a:spcPct val="50000"/>
                </a:spcBef>
              </a:pPr>
              <a:t>‹#›</a:t>
            </a:fld>
            <a:endParaRPr lang="en-US" altLang="en-US" sz="100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smtClean="0"/>
            </a:lvl1pPr>
          </a:lstStyle>
          <a:p>
            <a:pPr>
              <a:defRPr/>
            </a:pPr>
            <a:r>
              <a:rPr lang="en-US" altLang="en-US" dirty="0"/>
              <a:t>WEB</a:t>
            </a:r>
          </a:p>
        </p:txBody>
      </p:sp>
      <p:sp>
        <p:nvSpPr>
          <p:cNvPr id="1031" name="Freeform 233"/>
          <p:cNvSpPr>
            <a:spLocks/>
          </p:cNvSpPr>
          <p:nvPr/>
        </p:nvSpPr>
        <p:spPr bwMode="auto">
          <a:xfrm>
            <a:off x="930275" y="1852613"/>
            <a:ext cx="34925" cy="17462"/>
          </a:xfrm>
          <a:custGeom>
            <a:avLst/>
            <a:gdLst>
              <a:gd name="T0" fmla="*/ 9284 w 79"/>
              <a:gd name="T1" fmla="*/ 14451 h 29"/>
              <a:gd name="T2" fmla="*/ 11494 w 79"/>
              <a:gd name="T3" fmla="*/ 15053 h 29"/>
              <a:gd name="T4" fmla="*/ 15031 w 79"/>
              <a:gd name="T5" fmla="*/ 15656 h 29"/>
              <a:gd name="T6" fmla="*/ 18568 w 79"/>
              <a:gd name="T7" fmla="*/ 16258 h 29"/>
              <a:gd name="T8" fmla="*/ 22547 w 79"/>
              <a:gd name="T9" fmla="*/ 16860 h 29"/>
              <a:gd name="T10" fmla="*/ 26083 w 79"/>
              <a:gd name="T11" fmla="*/ 17462 h 29"/>
              <a:gd name="T12" fmla="*/ 30062 w 79"/>
              <a:gd name="T13" fmla="*/ 17462 h 29"/>
              <a:gd name="T14" fmla="*/ 31830 w 79"/>
              <a:gd name="T15" fmla="*/ 17462 h 29"/>
              <a:gd name="T16" fmla="*/ 33599 w 79"/>
              <a:gd name="T17" fmla="*/ 16258 h 29"/>
              <a:gd name="T18" fmla="*/ 34483 w 79"/>
              <a:gd name="T19" fmla="*/ 13849 h 29"/>
              <a:gd name="T20" fmla="*/ 34925 w 79"/>
              <a:gd name="T21" fmla="*/ 11441 h 29"/>
              <a:gd name="T22" fmla="*/ 34925 w 79"/>
              <a:gd name="T23" fmla="*/ 9634 h 29"/>
              <a:gd name="T24" fmla="*/ 34925 w 79"/>
              <a:gd name="T25" fmla="*/ 9032 h 29"/>
              <a:gd name="T26" fmla="*/ 32715 w 79"/>
              <a:gd name="T27" fmla="*/ 7828 h 29"/>
              <a:gd name="T28" fmla="*/ 28736 w 79"/>
              <a:gd name="T29" fmla="*/ 6624 h 29"/>
              <a:gd name="T30" fmla="*/ 24315 w 79"/>
              <a:gd name="T31" fmla="*/ 5419 h 29"/>
              <a:gd name="T32" fmla="*/ 20778 w 79"/>
              <a:gd name="T33" fmla="*/ 3613 h 29"/>
              <a:gd name="T34" fmla="*/ 17684 w 79"/>
              <a:gd name="T35" fmla="*/ 1806 h 29"/>
              <a:gd name="T36" fmla="*/ 13705 w 79"/>
              <a:gd name="T37" fmla="*/ 602 h 29"/>
              <a:gd name="T38" fmla="*/ 9284 w 79"/>
              <a:gd name="T39" fmla="*/ 0 h 29"/>
              <a:gd name="T40" fmla="*/ 6631 w 79"/>
              <a:gd name="T41" fmla="*/ 1204 h 29"/>
              <a:gd name="T42" fmla="*/ 3979 w 79"/>
              <a:gd name="T43" fmla="*/ 4817 h 29"/>
              <a:gd name="T44" fmla="*/ 1326 w 79"/>
              <a:gd name="T45" fmla="*/ 7828 h 29"/>
              <a:gd name="T46" fmla="*/ 0 w 79"/>
              <a:gd name="T47" fmla="*/ 10838 h 29"/>
              <a:gd name="T48" fmla="*/ 442 w 79"/>
              <a:gd name="T49" fmla="*/ 12645 h 29"/>
              <a:gd name="T50" fmla="*/ 2210 w 79"/>
              <a:gd name="T51" fmla="*/ 13849 h 29"/>
              <a:gd name="T52" fmla="*/ 4863 w 79"/>
              <a:gd name="T53" fmla="*/ 13849 h 29"/>
              <a:gd name="T54" fmla="*/ 7516 w 79"/>
              <a:gd name="T55" fmla="*/ 14451 h 29"/>
              <a:gd name="T56" fmla="*/ 9284 w 79"/>
              <a:gd name="T57" fmla="*/ 14451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0985 w 64"/>
              <a:gd name="T1" fmla="*/ 3880 h 27"/>
              <a:gd name="T2" fmla="*/ 17859 w 64"/>
              <a:gd name="T3" fmla="*/ 1940 h 27"/>
              <a:gd name="T4" fmla="*/ 13841 w 64"/>
              <a:gd name="T5" fmla="*/ 647 h 27"/>
              <a:gd name="T6" fmla="*/ 9376 w 64"/>
              <a:gd name="T7" fmla="*/ 0 h 27"/>
              <a:gd name="T8" fmla="*/ 6697 w 64"/>
              <a:gd name="T9" fmla="*/ 1293 h 27"/>
              <a:gd name="T10" fmla="*/ 4018 w 64"/>
              <a:gd name="T11" fmla="*/ 5174 h 27"/>
              <a:gd name="T12" fmla="*/ 1339 w 64"/>
              <a:gd name="T13" fmla="*/ 8408 h 27"/>
              <a:gd name="T14" fmla="*/ 0 w 64"/>
              <a:gd name="T15" fmla="*/ 11641 h 27"/>
              <a:gd name="T16" fmla="*/ 446 w 64"/>
              <a:gd name="T17" fmla="*/ 13582 h 27"/>
              <a:gd name="T18" fmla="*/ 2232 w 64"/>
              <a:gd name="T19" fmla="*/ 14875 h 27"/>
              <a:gd name="T20" fmla="*/ 4911 w 64"/>
              <a:gd name="T21" fmla="*/ 14875 h 27"/>
              <a:gd name="T22" fmla="*/ 7590 w 64"/>
              <a:gd name="T23" fmla="*/ 15522 h 27"/>
              <a:gd name="T24" fmla="*/ 9376 w 64"/>
              <a:gd name="T25" fmla="*/ 15522 h 27"/>
              <a:gd name="T26" fmla="*/ 11609 w 64"/>
              <a:gd name="T27" fmla="*/ 16169 h 27"/>
              <a:gd name="T28" fmla="*/ 14288 w 64"/>
              <a:gd name="T29" fmla="*/ 16815 h 27"/>
              <a:gd name="T30" fmla="*/ 17413 w 64"/>
              <a:gd name="T31" fmla="*/ 16815 h 27"/>
              <a:gd name="T32" fmla="*/ 20538 w 64"/>
              <a:gd name="T33" fmla="*/ 17462 h 27"/>
              <a:gd name="T34" fmla="*/ 22771 w 64"/>
              <a:gd name="T35" fmla="*/ 17462 h 27"/>
              <a:gd name="T36" fmla="*/ 25450 w 64"/>
              <a:gd name="T37" fmla="*/ 16815 h 27"/>
              <a:gd name="T38" fmla="*/ 27682 w 64"/>
              <a:gd name="T39" fmla="*/ 16815 h 27"/>
              <a:gd name="T40" fmla="*/ 28575 w 64"/>
              <a:gd name="T41" fmla="*/ 15522 h 27"/>
              <a:gd name="T42" fmla="*/ 28575 w 64"/>
              <a:gd name="T43" fmla="*/ 13582 h 27"/>
              <a:gd name="T44" fmla="*/ 28129 w 64"/>
              <a:gd name="T45" fmla="*/ 10995 h 27"/>
              <a:gd name="T46" fmla="*/ 25450 w 64"/>
              <a:gd name="T47" fmla="*/ 7114 h 27"/>
              <a:gd name="T48" fmla="*/ 20985 w 64"/>
              <a:gd name="T49" fmla="*/ 3880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35387 w 103"/>
              <a:gd name="T1" fmla="*/ 29593 h 53"/>
              <a:gd name="T2" fmla="*/ 34093 w 103"/>
              <a:gd name="T3" fmla="*/ 30162 h 53"/>
              <a:gd name="T4" fmla="*/ 31503 w 103"/>
              <a:gd name="T5" fmla="*/ 29593 h 53"/>
              <a:gd name="T6" fmla="*/ 27619 w 103"/>
              <a:gd name="T7" fmla="*/ 29024 h 53"/>
              <a:gd name="T8" fmla="*/ 22872 w 103"/>
              <a:gd name="T9" fmla="*/ 28455 h 53"/>
              <a:gd name="T10" fmla="*/ 18557 w 103"/>
              <a:gd name="T11" fmla="*/ 27317 h 53"/>
              <a:gd name="T12" fmla="*/ 14673 w 103"/>
              <a:gd name="T13" fmla="*/ 25609 h 53"/>
              <a:gd name="T14" fmla="*/ 11652 w 103"/>
              <a:gd name="T15" fmla="*/ 24471 h 53"/>
              <a:gd name="T16" fmla="*/ 9494 w 103"/>
              <a:gd name="T17" fmla="*/ 23333 h 53"/>
              <a:gd name="T18" fmla="*/ 7768 w 103"/>
              <a:gd name="T19" fmla="*/ 21626 h 53"/>
              <a:gd name="T20" fmla="*/ 6042 w 103"/>
              <a:gd name="T21" fmla="*/ 20487 h 53"/>
              <a:gd name="T22" fmla="*/ 3452 w 103"/>
              <a:gd name="T23" fmla="*/ 20487 h 53"/>
              <a:gd name="T24" fmla="*/ 0 w 103"/>
              <a:gd name="T25" fmla="*/ 20487 h 53"/>
              <a:gd name="T26" fmla="*/ 2158 w 103"/>
              <a:gd name="T27" fmla="*/ 19349 h 53"/>
              <a:gd name="T28" fmla="*/ 4316 w 103"/>
              <a:gd name="T29" fmla="*/ 17642 h 53"/>
              <a:gd name="T30" fmla="*/ 5610 w 103"/>
              <a:gd name="T31" fmla="*/ 15935 h 53"/>
              <a:gd name="T32" fmla="*/ 7768 w 103"/>
              <a:gd name="T33" fmla="*/ 13089 h 53"/>
              <a:gd name="T34" fmla="*/ 9494 w 103"/>
              <a:gd name="T35" fmla="*/ 10813 h 53"/>
              <a:gd name="T36" fmla="*/ 12083 w 103"/>
              <a:gd name="T37" fmla="*/ 7967 h 53"/>
              <a:gd name="T38" fmla="*/ 14241 w 103"/>
              <a:gd name="T39" fmla="*/ 5691 h 53"/>
              <a:gd name="T40" fmla="*/ 16399 w 103"/>
              <a:gd name="T41" fmla="*/ 2845 h 53"/>
              <a:gd name="T42" fmla="*/ 18988 w 103"/>
              <a:gd name="T43" fmla="*/ 569 h 53"/>
              <a:gd name="T44" fmla="*/ 22009 w 103"/>
              <a:gd name="T45" fmla="*/ 0 h 53"/>
              <a:gd name="T46" fmla="*/ 24599 w 103"/>
              <a:gd name="T47" fmla="*/ 0 h 53"/>
              <a:gd name="T48" fmla="*/ 27619 w 103"/>
              <a:gd name="T49" fmla="*/ 1707 h 53"/>
              <a:gd name="T50" fmla="*/ 30209 w 103"/>
              <a:gd name="T51" fmla="*/ 2845 h 53"/>
              <a:gd name="T52" fmla="*/ 32367 w 103"/>
              <a:gd name="T53" fmla="*/ 3984 h 53"/>
              <a:gd name="T54" fmla="*/ 34956 w 103"/>
              <a:gd name="T55" fmla="*/ 6260 h 53"/>
              <a:gd name="T56" fmla="*/ 37114 w 103"/>
              <a:gd name="T57" fmla="*/ 7967 h 53"/>
              <a:gd name="T58" fmla="*/ 40134 w 103"/>
              <a:gd name="T59" fmla="*/ 11382 h 53"/>
              <a:gd name="T60" fmla="*/ 42724 w 103"/>
              <a:gd name="T61" fmla="*/ 14796 h 53"/>
              <a:gd name="T62" fmla="*/ 44450 w 103"/>
              <a:gd name="T63" fmla="*/ 17073 h 53"/>
              <a:gd name="T64" fmla="*/ 42292 w 103"/>
              <a:gd name="T65" fmla="*/ 17642 h 53"/>
              <a:gd name="T66" fmla="*/ 38840 w 103"/>
              <a:gd name="T67" fmla="*/ 18780 h 53"/>
              <a:gd name="T68" fmla="*/ 36682 w 103"/>
              <a:gd name="T69" fmla="*/ 19918 h 53"/>
              <a:gd name="T70" fmla="*/ 35387 w 103"/>
              <a:gd name="T71" fmla="*/ 23902 h 53"/>
              <a:gd name="T72" fmla="*/ 35387 w 103"/>
              <a:gd name="T73" fmla="*/ 29593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Tree>
  </p:cSld>
  <p:clrMap bg1="lt1" tx1="dk1" bg2="lt2" tx2="dk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a:t>WEB</a:t>
            </a:r>
          </a:p>
        </p:txBody>
      </p:sp>
      <p:sp>
        <p:nvSpPr>
          <p:cNvPr id="5123" name="Rectangle 2"/>
          <p:cNvSpPr>
            <a:spLocks noGrp="1" noChangeArrowheads="1"/>
          </p:cNvSpPr>
          <p:nvPr>
            <p:ph type="title"/>
          </p:nvPr>
        </p:nvSpPr>
        <p:spPr>
          <a:xfrm>
            <a:off x="266700" y="688975"/>
            <a:ext cx="8686800" cy="844550"/>
          </a:xfrm>
        </p:spPr>
        <p:txBody>
          <a:bodyPr/>
          <a:lstStyle/>
          <a:p>
            <a:r>
              <a:rPr lang="en-US" altLang="en-US" sz="4000" dirty="0"/>
              <a:t>DOCKER</a:t>
            </a:r>
          </a:p>
        </p:txBody>
      </p:sp>
      <p:sp>
        <p:nvSpPr>
          <p:cNvPr id="5124" name="Rectangle 3"/>
          <p:cNvSpPr>
            <a:spLocks noGrp="1" noChangeArrowheads="1"/>
          </p:cNvSpPr>
          <p:nvPr>
            <p:ph type="body" idx="1"/>
          </p:nvPr>
        </p:nvSpPr>
        <p:spPr>
          <a:xfrm>
            <a:off x="1036638" y="2103438"/>
            <a:ext cx="7029450" cy="4114800"/>
          </a:xfrm>
        </p:spPr>
        <p:txBody>
          <a:bodyPr/>
          <a:lstStyle/>
          <a:p>
            <a:pPr>
              <a:buFont typeface="Monotype Sorts" pitchFamily="2" charset="2"/>
              <a:buNone/>
            </a:pPr>
            <a:r>
              <a:rPr lang="en-US" altLang="en-US" sz="3200" dirty="0"/>
              <a:t>Lecturer: Michael Dacey</a:t>
            </a:r>
          </a:p>
          <a:p>
            <a:pPr>
              <a:buFont typeface="Monotype Sorts" pitchFamily="2" charset="2"/>
              <a:buNone/>
            </a:pPr>
            <a:endParaRPr lang="en-US" altLang="en-US" sz="3200" dirty="0"/>
          </a:p>
          <a:p>
            <a:pPr>
              <a:buFont typeface="Monotype Sorts" pitchFamily="2" charset="2"/>
              <a:buNone/>
            </a:pPr>
            <a:r>
              <a:rPr lang="en-US" altLang="en-US" sz="3200" dirty="0"/>
              <a:t>E-mail: michael.dacey@uwtsd.ac.uk</a:t>
            </a:r>
          </a:p>
          <a:p>
            <a:pPr>
              <a:buFont typeface="Monotype Sorts" pitchFamily="2" charset="2"/>
              <a:buNone/>
            </a:pPr>
            <a:endParaRPr lang="en-US" altLang="en-US" sz="3200" dirty="0"/>
          </a:p>
        </p:txBody>
      </p:sp>
      <p:pic>
        <p:nvPicPr>
          <p:cNvPr id="2" name="Picture 1"/>
          <p:cNvPicPr>
            <a:picLocks noChangeAspect="1"/>
          </p:cNvPicPr>
          <p:nvPr/>
        </p:nvPicPr>
        <p:blipFill>
          <a:blip r:embed="rId2"/>
          <a:stretch>
            <a:fillRect/>
          </a:stretch>
        </p:blipFill>
        <p:spPr>
          <a:xfrm>
            <a:off x="7128262" y="4532894"/>
            <a:ext cx="1365129" cy="1685344"/>
          </a:xfrm>
          <a:prstGeom prst="rect">
            <a:avLst/>
          </a:prstGeom>
        </p:spPr>
      </p:pic>
      <p:sp>
        <p:nvSpPr>
          <p:cNvPr id="3" name="TextBox 2"/>
          <p:cNvSpPr txBox="1"/>
          <p:nvPr/>
        </p:nvSpPr>
        <p:spPr>
          <a:xfrm>
            <a:off x="1559965" y="5848906"/>
            <a:ext cx="5044971" cy="369332"/>
          </a:xfrm>
          <a:prstGeom prst="rect">
            <a:avLst/>
          </a:prstGeom>
          <a:noFill/>
        </p:spPr>
        <p:txBody>
          <a:bodyPr wrap="none" rtlCol="0">
            <a:spAutoFit/>
          </a:bodyPr>
          <a:lstStyle/>
          <a:p>
            <a:r>
              <a:rPr lang="en-GB"/>
              <a:t>https://github.com/wsargent/docker-cheat-sheet</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7750" y="1429353"/>
            <a:ext cx="7029450" cy="4409472"/>
          </a:xfrm>
        </p:spPr>
        <p:txBody>
          <a:bodyPr/>
          <a:lstStyle/>
          <a:p>
            <a:pPr marL="0" indent="0" algn="ctr">
              <a:buNone/>
            </a:pPr>
            <a:r>
              <a:rPr lang="en-GB" sz="9600" dirty="0"/>
              <a:t>INTRO TO DOCKER</a:t>
            </a:r>
            <a:endParaRPr lang="en-GB" sz="5400"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4175206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Virtual Machines</a:t>
            </a:r>
          </a:p>
        </p:txBody>
      </p:sp>
      <p:sp>
        <p:nvSpPr>
          <p:cNvPr id="3" name="Content Placeholder 2"/>
          <p:cNvSpPr>
            <a:spLocks noGrp="1"/>
          </p:cNvSpPr>
          <p:nvPr>
            <p:ph idx="1"/>
          </p:nvPr>
        </p:nvSpPr>
        <p:spPr>
          <a:xfrm>
            <a:off x="1047750" y="1356360"/>
            <a:ext cx="7029450" cy="4482465"/>
          </a:xfrm>
        </p:spPr>
        <p:txBody>
          <a:bodyPr/>
          <a:lstStyle/>
          <a:p>
            <a:r>
              <a:rPr lang="en-GB" dirty="0"/>
              <a:t> Virtual machines make it possible to run multiple applications on the same physical hardware while keeping conflicts among software components and competition for hardware resources to a minimum. </a:t>
            </a:r>
          </a:p>
          <a:p>
            <a:r>
              <a:rPr lang="en-GB" dirty="0"/>
              <a:t>But virtual machines are bulky—typically gigabytes in size. They don’t really solve problems like portability, software updates, or continuous integration and continuous delivery</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4344596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Docker?</a:t>
            </a:r>
          </a:p>
        </p:txBody>
      </p:sp>
      <p:sp>
        <p:nvSpPr>
          <p:cNvPr id="3" name="Content Placeholder 2"/>
          <p:cNvSpPr>
            <a:spLocks noGrp="1"/>
          </p:cNvSpPr>
          <p:nvPr>
            <p:ph idx="1"/>
          </p:nvPr>
        </p:nvSpPr>
        <p:spPr>
          <a:xfrm>
            <a:off x="1047750" y="1447800"/>
            <a:ext cx="7029450" cy="4391025"/>
          </a:xfrm>
        </p:spPr>
        <p:txBody>
          <a:bodyPr/>
          <a:lstStyle/>
          <a:p>
            <a:r>
              <a:rPr lang="en-GB" dirty="0"/>
              <a:t>Containers make it possible to isolate applications into small, lightweight execution environments that share the operating system kernel. </a:t>
            </a:r>
          </a:p>
          <a:p>
            <a:r>
              <a:rPr lang="en-GB" dirty="0"/>
              <a:t>Typically measured in megabytes, containers use far fewer resources than virtual machines and start up almost immediately. </a:t>
            </a:r>
          </a:p>
          <a:p>
            <a:r>
              <a:rPr lang="en-GB" dirty="0"/>
              <a:t>They can be packed far more densely on the same hardware and spun up and down </a:t>
            </a:r>
            <a:r>
              <a:rPr lang="en-GB" i="1" dirty="0" err="1"/>
              <a:t>en</a:t>
            </a:r>
            <a:r>
              <a:rPr lang="en-GB" i="1" dirty="0"/>
              <a:t> masse</a:t>
            </a:r>
            <a:r>
              <a:rPr lang="en-GB" dirty="0"/>
              <a:t> with far less effort and overhead.</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363980" y="4739640"/>
            <a:ext cx="6904519" cy="646331"/>
          </a:xfrm>
          <a:prstGeom prst="rect">
            <a:avLst/>
          </a:prstGeom>
          <a:noFill/>
        </p:spPr>
        <p:txBody>
          <a:bodyPr wrap="none" rtlCol="0">
            <a:spAutoFit/>
          </a:bodyPr>
          <a:lstStyle/>
          <a:p>
            <a:r>
              <a:rPr lang="en-GB" dirty="0"/>
              <a:t>https://www.infoworld.com/article/3204171/what-is-docker-docker-</a:t>
            </a:r>
            <a:br>
              <a:rPr lang="en-GB" dirty="0"/>
            </a:br>
            <a:r>
              <a:rPr lang="en-GB" dirty="0"/>
              <a:t>containers-explained.html</a:t>
            </a:r>
          </a:p>
        </p:txBody>
      </p:sp>
    </p:spTree>
    <p:extLst>
      <p:ext uri="{BB962C8B-B14F-4D97-AF65-F5344CB8AC3E}">
        <p14:creationId xmlns:p14="http://schemas.microsoft.com/office/powerpoint/2010/main" val="3021287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r>
              <a:rPr lang="en-GB" altLang="en-US" dirty="0"/>
              <a:t>Docker and </a:t>
            </a:r>
            <a:r>
              <a:rPr lang="en-GB" altLang="en-US" dirty="0" err="1"/>
              <a:t>Microservices</a:t>
            </a:r>
            <a:endParaRPr lang="en-GB" altLang="en-US" dirty="0"/>
          </a:p>
        </p:txBody>
      </p:sp>
      <p:sp>
        <p:nvSpPr>
          <p:cNvPr id="10243" name="Content Placeholder 2"/>
          <p:cNvSpPr>
            <a:spLocks noGrp="1"/>
          </p:cNvSpPr>
          <p:nvPr>
            <p:ph idx="1"/>
          </p:nvPr>
        </p:nvSpPr>
        <p:spPr>
          <a:xfrm>
            <a:off x="1047750" y="684213"/>
            <a:ext cx="7029450" cy="1571625"/>
          </a:xfrm>
        </p:spPr>
        <p:txBody>
          <a:bodyPr/>
          <a:lstStyle/>
          <a:p>
            <a:r>
              <a:rPr lang="en-GB" altLang="en-US"/>
              <a:t>If a VM is running a microservice the overhead of the OS becomes more significant e.g. it can increase from 2-3% of the total CPU load for a full service to 6-10% for a microservice</a:t>
            </a:r>
          </a:p>
          <a:p>
            <a:endParaRPr lang="en-GB" altLang="en-US"/>
          </a:p>
          <a:p>
            <a:endParaRPr lang="en-GB" altLang="en-US"/>
          </a:p>
          <a:p>
            <a:endParaRPr lang="en-GB" altLang="en-US"/>
          </a:p>
          <a:p>
            <a:endParaRPr lang="en-GB" altLang="en-US"/>
          </a:p>
          <a:p>
            <a:endParaRPr lang="en-GB" altLang="en-US"/>
          </a:p>
          <a:p>
            <a:endParaRPr lang="en-GB" altLang="en-US"/>
          </a:p>
          <a:p>
            <a:r>
              <a:rPr lang="en-GB" altLang="en-US"/>
              <a:t>Using Docker the microservice shares the OS with other microservices with much less overhead and cost</a:t>
            </a:r>
          </a:p>
        </p:txBody>
      </p:sp>
      <p:sp>
        <p:nvSpPr>
          <p:cNvPr id="10244"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grpSp>
        <p:nvGrpSpPr>
          <p:cNvPr id="10245" name="Group 39"/>
          <p:cNvGrpSpPr>
            <a:grpSpLocks/>
          </p:cNvGrpSpPr>
          <p:nvPr/>
        </p:nvGrpSpPr>
        <p:grpSpPr bwMode="auto">
          <a:xfrm>
            <a:off x="1470025" y="1974850"/>
            <a:ext cx="6149975" cy="2089150"/>
            <a:chOff x="301706" y="2381377"/>
            <a:chExt cx="6151110" cy="2090180"/>
          </a:xfrm>
        </p:grpSpPr>
        <p:sp>
          <p:nvSpPr>
            <p:cNvPr id="10259" name="Rectangle 5"/>
            <p:cNvSpPr>
              <a:spLocks noChangeArrowheads="1"/>
            </p:cNvSpPr>
            <p:nvPr/>
          </p:nvSpPr>
          <p:spPr bwMode="auto">
            <a:xfrm>
              <a:off x="1341429" y="2483269"/>
              <a:ext cx="1527095" cy="1638493"/>
            </a:xfrm>
            <a:prstGeom prst="rect">
              <a:avLst/>
            </a:prstGeom>
            <a:solidFill>
              <a:schemeClr val="bg1"/>
            </a:solidFill>
            <a:ln w="28575" algn="ctr">
              <a:solidFill>
                <a:schemeClr val="tx1"/>
              </a:solidFill>
              <a:round/>
              <a:headEnd/>
              <a:tailEnd/>
            </a:ln>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pPr algn="ctr"/>
              <a:endParaRPr lang="en-GB" altLang="en-US"/>
            </a:p>
          </p:txBody>
        </p:sp>
        <p:sp>
          <p:nvSpPr>
            <p:cNvPr id="10260" name="Rectangle 6"/>
            <p:cNvSpPr>
              <a:spLocks noChangeArrowheads="1"/>
            </p:cNvSpPr>
            <p:nvPr/>
          </p:nvSpPr>
          <p:spPr bwMode="auto">
            <a:xfrm>
              <a:off x="1373919" y="3685450"/>
              <a:ext cx="1466752" cy="394537"/>
            </a:xfrm>
            <a:prstGeom prst="rect">
              <a:avLst/>
            </a:prstGeom>
            <a:blipFill dpi="0" rotWithShape="0">
              <a:blip r:embed="rId2"/>
              <a:srcRect/>
              <a:tile tx="0" ty="0" sx="100000" sy="100000" flip="none" algn="tl"/>
            </a:blipFill>
            <a:ln w="9525" algn="ctr">
              <a:solidFill>
                <a:schemeClr val="tx1"/>
              </a:solidFill>
              <a:round/>
              <a:headEnd/>
              <a:tailEnd/>
            </a:ln>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pPr algn="ctr"/>
              <a:r>
                <a:rPr lang="en-GB" altLang="en-US">
                  <a:solidFill>
                    <a:srgbClr val="000000"/>
                  </a:solidFill>
                </a:rPr>
                <a:t>OS</a:t>
              </a:r>
            </a:p>
          </p:txBody>
        </p:sp>
        <p:sp>
          <p:nvSpPr>
            <p:cNvPr id="10261" name="TextBox 7"/>
            <p:cNvSpPr txBox="1">
              <a:spLocks noChangeArrowheads="1"/>
            </p:cNvSpPr>
            <p:nvPr/>
          </p:nvSpPr>
          <p:spPr bwMode="auto">
            <a:xfrm>
              <a:off x="1882799" y="3728829"/>
              <a:ext cx="444352" cy="30777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sz="1400"/>
                <a:t>OS</a:t>
              </a:r>
            </a:p>
          </p:txBody>
        </p:sp>
        <p:sp>
          <p:nvSpPr>
            <p:cNvPr id="9" name="Rectangle 8"/>
            <p:cNvSpPr/>
            <p:nvPr/>
          </p:nvSpPr>
          <p:spPr bwMode="auto">
            <a:xfrm>
              <a:off x="1351238" y="2483027"/>
              <a:ext cx="1503639" cy="1202330"/>
            </a:xfrm>
            <a:prstGeom prst="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App</a:t>
              </a:r>
            </a:p>
          </p:txBody>
        </p:sp>
        <p:sp>
          <p:nvSpPr>
            <p:cNvPr id="10263" name="Rectangle 9"/>
            <p:cNvSpPr>
              <a:spLocks noChangeArrowheads="1"/>
            </p:cNvSpPr>
            <p:nvPr/>
          </p:nvSpPr>
          <p:spPr bwMode="auto">
            <a:xfrm>
              <a:off x="2376510" y="3420877"/>
              <a:ext cx="473445" cy="264571"/>
            </a:xfrm>
            <a:prstGeom prst="rect">
              <a:avLst/>
            </a:prstGeom>
            <a:solidFill>
              <a:schemeClr val="bg1"/>
            </a:solidFill>
            <a:ln w="9525" algn="ctr">
              <a:solidFill>
                <a:schemeClr val="tx1"/>
              </a:solidFill>
              <a:round/>
              <a:headEnd/>
              <a:tailEnd/>
            </a:ln>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pPr algn="ctr"/>
              <a:endParaRPr lang="en-GB" altLang="en-US"/>
            </a:p>
          </p:txBody>
        </p:sp>
        <p:sp>
          <p:nvSpPr>
            <p:cNvPr id="10264" name="Rectangle 10"/>
            <p:cNvSpPr>
              <a:spLocks noChangeArrowheads="1"/>
            </p:cNvSpPr>
            <p:nvPr/>
          </p:nvSpPr>
          <p:spPr bwMode="auto">
            <a:xfrm>
              <a:off x="3647542" y="2483267"/>
              <a:ext cx="1527095" cy="1638493"/>
            </a:xfrm>
            <a:prstGeom prst="rect">
              <a:avLst/>
            </a:prstGeom>
            <a:solidFill>
              <a:schemeClr val="bg1"/>
            </a:solidFill>
            <a:ln w="28575" algn="ctr">
              <a:solidFill>
                <a:schemeClr val="tx1"/>
              </a:solidFill>
              <a:round/>
              <a:headEnd/>
              <a:tailEnd/>
            </a:ln>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pPr algn="ctr"/>
              <a:endParaRPr lang="en-GB" altLang="en-US"/>
            </a:p>
          </p:txBody>
        </p:sp>
        <p:sp>
          <p:nvSpPr>
            <p:cNvPr id="10265" name="Rectangle 11"/>
            <p:cNvSpPr>
              <a:spLocks noChangeArrowheads="1"/>
            </p:cNvSpPr>
            <p:nvPr/>
          </p:nvSpPr>
          <p:spPr bwMode="auto">
            <a:xfrm>
              <a:off x="3680032" y="3685448"/>
              <a:ext cx="1466752" cy="394537"/>
            </a:xfrm>
            <a:prstGeom prst="rect">
              <a:avLst/>
            </a:prstGeom>
            <a:blipFill dpi="0" rotWithShape="0">
              <a:blip r:embed="rId2"/>
              <a:srcRect/>
              <a:tile tx="0" ty="0" sx="100000" sy="100000" flip="none" algn="tl"/>
            </a:blipFill>
            <a:ln w="9525" algn="ctr">
              <a:solidFill>
                <a:schemeClr val="tx1"/>
              </a:solidFill>
              <a:round/>
              <a:headEnd/>
              <a:tailEnd/>
            </a:ln>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pPr algn="ctr"/>
              <a:r>
                <a:rPr lang="en-GB" altLang="en-US">
                  <a:solidFill>
                    <a:srgbClr val="000000"/>
                  </a:solidFill>
                </a:rPr>
                <a:t>OS</a:t>
              </a:r>
            </a:p>
          </p:txBody>
        </p:sp>
        <p:sp>
          <p:nvSpPr>
            <p:cNvPr id="10266" name="TextBox 12"/>
            <p:cNvSpPr txBox="1">
              <a:spLocks noChangeArrowheads="1"/>
            </p:cNvSpPr>
            <p:nvPr/>
          </p:nvSpPr>
          <p:spPr bwMode="auto">
            <a:xfrm>
              <a:off x="4188912" y="3728827"/>
              <a:ext cx="444352" cy="30777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sz="1400"/>
                <a:t>OS</a:t>
              </a:r>
            </a:p>
          </p:txBody>
        </p:sp>
        <p:sp>
          <p:nvSpPr>
            <p:cNvPr id="14" name="Rectangle 13"/>
            <p:cNvSpPr/>
            <p:nvPr/>
          </p:nvSpPr>
          <p:spPr bwMode="auto">
            <a:xfrm>
              <a:off x="3656713" y="2483027"/>
              <a:ext cx="571605" cy="427249"/>
            </a:xfrm>
            <a:prstGeom prst="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App</a:t>
              </a:r>
            </a:p>
          </p:txBody>
        </p:sp>
        <p:sp>
          <p:nvSpPr>
            <p:cNvPr id="10268" name="TextBox 15"/>
            <p:cNvSpPr txBox="1">
              <a:spLocks noChangeArrowheads="1"/>
            </p:cNvSpPr>
            <p:nvPr/>
          </p:nvSpPr>
          <p:spPr bwMode="auto">
            <a:xfrm>
              <a:off x="2953552" y="2381377"/>
              <a:ext cx="53091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VM</a:t>
              </a:r>
            </a:p>
          </p:txBody>
        </p:sp>
        <p:cxnSp>
          <p:nvCxnSpPr>
            <p:cNvPr id="10269" name="Straight Arrow Connector 17"/>
            <p:cNvCxnSpPr>
              <a:cxnSpLocks noChangeShapeType="1"/>
              <a:stCxn id="10268" idx="2"/>
              <a:endCxn id="10259" idx="3"/>
            </p:cNvCxnSpPr>
            <p:nvPr/>
          </p:nvCxnSpPr>
          <p:spPr bwMode="auto">
            <a:xfrm flipH="1">
              <a:off x="2868524" y="2750709"/>
              <a:ext cx="350486" cy="551807"/>
            </a:xfrm>
            <a:prstGeom prst="straightConnector1">
              <a:avLst/>
            </a:prstGeom>
            <a:noFill/>
            <a:ln w="9525" algn="ctr">
              <a:solidFill>
                <a:schemeClr val="tx1"/>
              </a:solidFill>
              <a:round/>
              <a:headEnd/>
              <a:tailEnd type="triangle" w="med" len="med"/>
            </a:ln>
          </p:spPr>
        </p:cxnSp>
        <p:cxnSp>
          <p:nvCxnSpPr>
            <p:cNvPr id="10270" name="Straight Arrow Connector 19"/>
            <p:cNvCxnSpPr>
              <a:cxnSpLocks noChangeShapeType="1"/>
              <a:stCxn id="10268" idx="2"/>
              <a:endCxn id="10264" idx="1"/>
            </p:cNvCxnSpPr>
            <p:nvPr/>
          </p:nvCxnSpPr>
          <p:spPr bwMode="auto">
            <a:xfrm>
              <a:off x="3219010" y="2750709"/>
              <a:ext cx="428532" cy="551805"/>
            </a:xfrm>
            <a:prstGeom prst="straightConnector1">
              <a:avLst/>
            </a:prstGeom>
            <a:noFill/>
            <a:ln w="9525" algn="ctr">
              <a:solidFill>
                <a:schemeClr val="tx1"/>
              </a:solidFill>
              <a:round/>
              <a:headEnd/>
              <a:tailEnd type="triangle" w="med" len="med"/>
            </a:ln>
          </p:spPr>
        </p:cxnSp>
        <p:sp>
          <p:nvSpPr>
            <p:cNvPr id="10271" name="TextBox 22"/>
            <p:cNvSpPr txBox="1">
              <a:spLocks noChangeArrowheads="1"/>
            </p:cNvSpPr>
            <p:nvPr/>
          </p:nvSpPr>
          <p:spPr bwMode="auto">
            <a:xfrm>
              <a:off x="3656826" y="4105516"/>
              <a:ext cx="1517812"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sz="1600"/>
                <a:t>Microservice</a:t>
              </a:r>
            </a:p>
          </p:txBody>
        </p:sp>
        <p:sp>
          <p:nvSpPr>
            <p:cNvPr id="10272" name="TextBox 23"/>
            <p:cNvSpPr txBox="1">
              <a:spLocks noChangeArrowheads="1"/>
            </p:cNvSpPr>
            <p:nvPr/>
          </p:nvSpPr>
          <p:spPr bwMode="auto">
            <a:xfrm>
              <a:off x="1341429" y="4133003"/>
              <a:ext cx="1527095"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sz="1600"/>
                <a:t>Service</a:t>
              </a:r>
            </a:p>
          </p:txBody>
        </p:sp>
        <p:sp>
          <p:nvSpPr>
            <p:cNvPr id="10273" name="TextBox 24"/>
            <p:cNvSpPr txBox="1">
              <a:spLocks noChangeArrowheads="1"/>
            </p:cNvSpPr>
            <p:nvPr/>
          </p:nvSpPr>
          <p:spPr bwMode="auto">
            <a:xfrm>
              <a:off x="301706" y="3815415"/>
              <a:ext cx="72327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2-3%</a:t>
              </a:r>
            </a:p>
          </p:txBody>
        </p:sp>
        <p:cxnSp>
          <p:nvCxnSpPr>
            <p:cNvPr id="10274" name="Straight Arrow Connector 26"/>
            <p:cNvCxnSpPr>
              <a:cxnSpLocks noChangeShapeType="1"/>
              <a:stCxn id="10273" idx="3"/>
            </p:cNvCxnSpPr>
            <p:nvPr/>
          </p:nvCxnSpPr>
          <p:spPr bwMode="auto">
            <a:xfrm flipV="1">
              <a:off x="1024981" y="3861831"/>
              <a:ext cx="529963" cy="138250"/>
            </a:xfrm>
            <a:prstGeom prst="straightConnector1">
              <a:avLst/>
            </a:prstGeom>
            <a:noFill/>
            <a:ln w="9525" algn="ctr">
              <a:solidFill>
                <a:schemeClr val="tx1"/>
              </a:solidFill>
              <a:round/>
              <a:headEnd/>
              <a:tailEnd type="triangle" w="med" len="med"/>
            </a:ln>
          </p:spPr>
        </p:cxnSp>
        <p:sp>
          <p:nvSpPr>
            <p:cNvPr id="10275" name="TextBox 27"/>
            <p:cNvSpPr txBox="1">
              <a:spLocks noChangeArrowheads="1"/>
            </p:cNvSpPr>
            <p:nvPr/>
          </p:nvSpPr>
          <p:spPr bwMode="auto">
            <a:xfrm>
              <a:off x="5601301" y="3815415"/>
              <a:ext cx="85151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6-10%</a:t>
              </a:r>
            </a:p>
          </p:txBody>
        </p:sp>
        <p:cxnSp>
          <p:nvCxnSpPr>
            <p:cNvPr id="10276" name="Straight Arrow Connector 28"/>
            <p:cNvCxnSpPr>
              <a:cxnSpLocks noChangeShapeType="1"/>
              <a:stCxn id="10275" idx="1"/>
            </p:cNvCxnSpPr>
            <p:nvPr/>
          </p:nvCxnSpPr>
          <p:spPr bwMode="auto">
            <a:xfrm flipH="1" flipV="1">
              <a:off x="4938688" y="3861831"/>
              <a:ext cx="662613" cy="138250"/>
            </a:xfrm>
            <a:prstGeom prst="straightConnector1">
              <a:avLst/>
            </a:prstGeom>
            <a:noFill/>
            <a:ln w="9525" algn="ctr">
              <a:solidFill>
                <a:schemeClr val="tx1"/>
              </a:solidFill>
              <a:round/>
              <a:headEnd/>
              <a:tailEnd type="triangle" w="med" len="med"/>
            </a:ln>
          </p:spPr>
        </p:cxnSp>
      </p:grpSp>
      <p:sp>
        <p:nvSpPr>
          <p:cNvPr id="10246" name="Rectangle 31"/>
          <p:cNvSpPr>
            <a:spLocks noChangeArrowheads="1"/>
          </p:cNvSpPr>
          <p:nvPr/>
        </p:nvSpPr>
        <p:spPr bwMode="auto">
          <a:xfrm>
            <a:off x="2665413" y="5211763"/>
            <a:ext cx="3684587" cy="862012"/>
          </a:xfrm>
          <a:prstGeom prst="rect">
            <a:avLst/>
          </a:prstGeom>
          <a:solidFill>
            <a:schemeClr val="bg1"/>
          </a:solidFill>
          <a:ln w="28575" algn="ctr">
            <a:solidFill>
              <a:schemeClr val="tx1"/>
            </a:solidFill>
            <a:round/>
            <a:headEnd/>
            <a:tailEnd/>
          </a:ln>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pPr algn="ctr"/>
            <a:endParaRPr lang="en-GB" altLang="en-US"/>
          </a:p>
        </p:txBody>
      </p:sp>
      <p:sp>
        <p:nvSpPr>
          <p:cNvPr id="10247" name="Rectangle 32"/>
          <p:cNvSpPr>
            <a:spLocks noChangeArrowheads="1"/>
          </p:cNvSpPr>
          <p:nvPr/>
        </p:nvSpPr>
        <p:spPr bwMode="auto">
          <a:xfrm>
            <a:off x="2674938" y="5686425"/>
            <a:ext cx="3325812" cy="344488"/>
          </a:xfrm>
          <a:prstGeom prst="rect">
            <a:avLst/>
          </a:prstGeom>
          <a:blipFill dpi="0" rotWithShape="0">
            <a:blip r:embed="rId2"/>
            <a:srcRect/>
            <a:tile tx="0" ty="0" sx="100000" sy="100000" flip="none" algn="tl"/>
          </a:blipFill>
          <a:ln w="9525" algn="ctr">
            <a:solidFill>
              <a:schemeClr val="tx1"/>
            </a:solidFill>
            <a:round/>
            <a:headEnd/>
            <a:tailEnd/>
          </a:ln>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pPr algn="ctr"/>
            <a:r>
              <a:rPr lang="en-GB" altLang="en-US">
                <a:solidFill>
                  <a:srgbClr val="000000"/>
                </a:solidFill>
              </a:rPr>
              <a:t>OS</a:t>
            </a:r>
          </a:p>
        </p:txBody>
      </p:sp>
      <p:sp>
        <p:nvSpPr>
          <p:cNvPr id="10248" name="TextBox 33"/>
          <p:cNvSpPr txBox="1">
            <a:spLocks noChangeArrowheads="1"/>
          </p:cNvSpPr>
          <p:nvPr/>
        </p:nvSpPr>
        <p:spPr bwMode="auto">
          <a:xfrm>
            <a:off x="4170363" y="5715000"/>
            <a:ext cx="442912" cy="30797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sz="1400"/>
              <a:t>OS</a:t>
            </a:r>
          </a:p>
        </p:txBody>
      </p:sp>
      <p:sp>
        <p:nvSpPr>
          <p:cNvPr id="35" name="Rectangle 34"/>
          <p:cNvSpPr/>
          <p:nvPr/>
        </p:nvSpPr>
        <p:spPr bwMode="auto">
          <a:xfrm>
            <a:off x="2674938" y="5221288"/>
            <a:ext cx="674687" cy="427037"/>
          </a:xfrm>
          <a:prstGeom prst="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App1</a:t>
            </a:r>
          </a:p>
        </p:txBody>
      </p:sp>
      <p:sp>
        <p:nvSpPr>
          <p:cNvPr id="10250" name="TextBox 35"/>
          <p:cNvSpPr txBox="1">
            <a:spLocks noChangeArrowheads="1"/>
          </p:cNvSpPr>
          <p:nvPr/>
        </p:nvSpPr>
        <p:spPr bwMode="auto">
          <a:xfrm>
            <a:off x="1725613" y="5457825"/>
            <a:ext cx="53181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VM</a:t>
            </a:r>
          </a:p>
        </p:txBody>
      </p:sp>
      <p:cxnSp>
        <p:nvCxnSpPr>
          <p:cNvPr id="10251" name="Straight Arrow Connector 36"/>
          <p:cNvCxnSpPr>
            <a:cxnSpLocks noChangeShapeType="1"/>
            <a:stCxn id="10250" idx="3"/>
            <a:endCxn id="10246" idx="1"/>
          </p:cNvCxnSpPr>
          <p:nvPr/>
        </p:nvCxnSpPr>
        <p:spPr bwMode="auto">
          <a:xfrm>
            <a:off x="2257425" y="5643563"/>
            <a:ext cx="407988" cy="0"/>
          </a:xfrm>
          <a:prstGeom prst="straightConnector1">
            <a:avLst/>
          </a:prstGeom>
          <a:noFill/>
          <a:ln w="9525" algn="ctr">
            <a:solidFill>
              <a:schemeClr val="tx1"/>
            </a:solidFill>
            <a:round/>
            <a:headEnd/>
            <a:tailEnd type="triangle" w="med" len="med"/>
          </a:ln>
        </p:spPr>
      </p:cxnSp>
      <p:sp>
        <p:nvSpPr>
          <p:cNvPr id="10252" name="TextBox 37"/>
          <p:cNvSpPr txBox="1">
            <a:spLocks noChangeArrowheads="1"/>
          </p:cNvSpPr>
          <p:nvPr/>
        </p:nvSpPr>
        <p:spPr bwMode="auto">
          <a:xfrm>
            <a:off x="3670300" y="6091238"/>
            <a:ext cx="183515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sz="1600"/>
              <a:t>Microservices in Docker</a:t>
            </a:r>
          </a:p>
        </p:txBody>
      </p:sp>
      <p:sp>
        <p:nvSpPr>
          <p:cNvPr id="46" name="Rectangle 45"/>
          <p:cNvSpPr/>
          <p:nvPr/>
        </p:nvSpPr>
        <p:spPr bwMode="auto">
          <a:xfrm>
            <a:off x="3333750" y="5221288"/>
            <a:ext cx="674688" cy="427037"/>
          </a:xfrm>
          <a:prstGeom prst="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App2</a:t>
            </a:r>
          </a:p>
        </p:txBody>
      </p:sp>
      <p:sp>
        <p:nvSpPr>
          <p:cNvPr id="47" name="Rectangle 46"/>
          <p:cNvSpPr/>
          <p:nvPr/>
        </p:nvSpPr>
        <p:spPr bwMode="auto">
          <a:xfrm>
            <a:off x="4008438" y="5221288"/>
            <a:ext cx="674687" cy="427037"/>
          </a:xfrm>
          <a:prstGeom prst="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App3</a:t>
            </a:r>
          </a:p>
        </p:txBody>
      </p:sp>
      <p:sp>
        <p:nvSpPr>
          <p:cNvPr id="48" name="Rectangle 47"/>
          <p:cNvSpPr/>
          <p:nvPr/>
        </p:nvSpPr>
        <p:spPr bwMode="auto">
          <a:xfrm>
            <a:off x="4667250" y="5221288"/>
            <a:ext cx="674688" cy="427037"/>
          </a:xfrm>
          <a:prstGeom prst="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App4</a:t>
            </a:r>
          </a:p>
        </p:txBody>
      </p:sp>
      <p:sp>
        <p:nvSpPr>
          <p:cNvPr id="50" name="Rectangle 49"/>
          <p:cNvSpPr/>
          <p:nvPr/>
        </p:nvSpPr>
        <p:spPr bwMode="auto">
          <a:xfrm>
            <a:off x="5341938" y="5221288"/>
            <a:ext cx="674687" cy="427037"/>
          </a:xfrm>
          <a:prstGeom prst="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App5</a:t>
            </a:r>
          </a:p>
        </p:txBody>
      </p:sp>
      <p:sp>
        <p:nvSpPr>
          <p:cNvPr id="10257" name="TextBox 54"/>
          <p:cNvSpPr txBox="1">
            <a:spLocks noChangeArrowheads="1"/>
          </p:cNvSpPr>
          <p:nvPr/>
        </p:nvSpPr>
        <p:spPr bwMode="auto">
          <a:xfrm>
            <a:off x="6530975" y="5148263"/>
            <a:ext cx="20828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dirty="0"/>
              <a:t>Apps in containers</a:t>
            </a:r>
          </a:p>
        </p:txBody>
      </p:sp>
      <p:cxnSp>
        <p:nvCxnSpPr>
          <p:cNvPr id="10258" name="Straight Arrow Connector 56"/>
          <p:cNvCxnSpPr>
            <a:cxnSpLocks noChangeShapeType="1"/>
            <a:stCxn id="10257" idx="1"/>
          </p:cNvCxnSpPr>
          <p:nvPr/>
        </p:nvCxnSpPr>
        <p:spPr bwMode="auto">
          <a:xfrm flipH="1" flipV="1">
            <a:off x="6000750" y="5314950"/>
            <a:ext cx="530225" cy="17463"/>
          </a:xfrm>
          <a:prstGeom prst="straightConnector1">
            <a:avLst/>
          </a:prstGeom>
          <a:noFill/>
          <a:ln w="9525" algn="ctr">
            <a:solidFill>
              <a:schemeClr val="tx1"/>
            </a:solidFill>
            <a:round/>
            <a:headEnd/>
            <a:tailEnd type="triangle" w="med" len="med"/>
          </a:ln>
        </p:spPr>
      </p:cxnSp>
    </p:spTree>
    <p:extLst>
      <p:ext uri="{BB962C8B-B14F-4D97-AF65-F5344CB8AC3E}">
        <p14:creationId xmlns:p14="http://schemas.microsoft.com/office/powerpoint/2010/main" val="38081241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Docker Usage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6146" name="Picture 2" descr="Image result for docker us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6715" y="1165860"/>
            <a:ext cx="8501421" cy="51587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22856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Stateful</a:t>
            </a:r>
            <a:r>
              <a:rPr lang="en-GB" dirty="0"/>
              <a:t> vs Stateless Containers</a:t>
            </a:r>
          </a:p>
        </p:txBody>
      </p:sp>
      <p:sp>
        <p:nvSpPr>
          <p:cNvPr id="3" name="Content Placeholder 2"/>
          <p:cNvSpPr>
            <a:spLocks noGrp="1"/>
          </p:cNvSpPr>
          <p:nvPr>
            <p:ph idx="1"/>
          </p:nvPr>
        </p:nvSpPr>
        <p:spPr>
          <a:xfrm>
            <a:off x="1047750" y="571500"/>
            <a:ext cx="7029450" cy="5267325"/>
          </a:xfrm>
        </p:spPr>
        <p:txBody>
          <a:bodyPr/>
          <a:lstStyle/>
          <a:p>
            <a:pPr marL="0" indent="0">
              <a:buNone/>
            </a:pPr>
            <a:r>
              <a:rPr lang="en-GB" u="sng" dirty="0" err="1"/>
              <a:t>Stateful</a:t>
            </a:r>
            <a:r>
              <a:rPr lang="en-GB" u="sng" dirty="0"/>
              <a:t> Containers</a:t>
            </a:r>
          </a:p>
          <a:p>
            <a:r>
              <a:rPr lang="en-GB" dirty="0"/>
              <a:t>Benefit</a:t>
            </a:r>
          </a:p>
          <a:p>
            <a:pPr lvl="1"/>
            <a:r>
              <a:rPr lang="en-GB" dirty="0"/>
              <a:t>Persist the data in a specific location, including logs, database, etc.</a:t>
            </a:r>
          </a:p>
          <a:p>
            <a:r>
              <a:rPr lang="en-GB" dirty="0"/>
              <a:t>Drawbacks</a:t>
            </a:r>
          </a:p>
          <a:p>
            <a:pPr lvl="1"/>
            <a:r>
              <a:rPr lang="en-GB" dirty="0"/>
              <a:t>Data can be lost if container goes down e.g. transactions</a:t>
            </a:r>
          </a:p>
          <a:p>
            <a:pPr lvl="1"/>
            <a:r>
              <a:rPr lang="en-GB" dirty="0"/>
              <a:t>Cannot isolate resources e.g. if the application has an embedded database or uses temporary files then you cannot separate the specific resources (see </a:t>
            </a:r>
            <a:r>
              <a:rPr lang="en-GB" dirty="0" err="1"/>
              <a:t>Cgroups</a:t>
            </a:r>
            <a:r>
              <a:rPr lang="en-GB" dirty="0"/>
              <a:t>) required by the application and the data storage</a:t>
            </a:r>
          </a:p>
          <a:p>
            <a:pPr lvl="1"/>
            <a:r>
              <a:rPr lang="en-GB" dirty="0"/>
              <a:t>Difficult to make highly available because containers may rely on other containers existing</a:t>
            </a:r>
          </a:p>
          <a:p>
            <a:pPr marL="0" indent="0">
              <a:buNone/>
            </a:pPr>
            <a:r>
              <a:rPr lang="en-GB" u="sng" dirty="0"/>
              <a:t>Stateless Containers</a:t>
            </a:r>
          </a:p>
          <a:p>
            <a:r>
              <a:rPr lang="en-GB" dirty="0"/>
              <a:t>Highly available</a:t>
            </a:r>
          </a:p>
          <a:p>
            <a:r>
              <a:rPr lang="en-GB" dirty="0"/>
              <a:t>Orchestrating services e.g. Kubernetes make it easy to manage and configure stateless containers</a:t>
            </a:r>
          </a:p>
          <a:p>
            <a:r>
              <a:rPr lang="en-GB" dirty="0"/>
              <a:t>Easy to replace stateless containers because resource isolation is provided by containers (see </a:t>
            </a:r>
            <a:r>
              <a:rPr lang="en-GB" dirty="0" err="1"/>
              <a:t>Cgroups</a:t>
            </a:r>
            <a:r>
              <a:rPr lang="en-GB" dirty="0"/>
              <a:t>)</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rot="16200000">
            <a:off x="6816904" y="3172517"/>
            <a:ext cx="3455411" cy="646331"/>
          </a:xfrm>
          <a:prstGeom prst="rect">
            <a:avLst/>
          </a:prstGeom>
          <a:noFill/>
        </p:spPr>
        <p:txBody>
          <a:bodyPr wrap="square" rtlCol="0">
            <a:spAutoFit/>
          </a:bodyPr>
          <a:lstStyle/>
          <a:p>
            <a:r>
              <a:rPr lang="en-GB" dirty="0" err="1"/>
              <a:t>Cgroups</a:t>
            </a:r>
            <a:r>
              <a:rPr lang="en-GB" dirty="0"/>
              <a:t>: limit containers </a:t>
            </a:r>
            <a:r>
              <a:rPr lang="en-GB" dirty="0" err="1"/>
              <a:t>cpu</a:t>
            </a:r>
            <a:r>
              <a:rPr lang="en-GB" dirty="0"/>
              <a:t> usage, available memory, </a:t>
            </a:r>
            <a:r>
              <a:rPr lang="en-GB" dirty="0" err="1"/>
              <a:t>etc</a:t>
            </a:r>
            <a:endParaRPr lang="en-GB" dirty="0"/>
          </a:p>
        </p:txBody>
      </p:sp>
    </p:spTree>
    <p:extLst>
      <p:ext uri="{BB962C8B-B14F-4D97-AF65-F5344CB8AC3E}">
        <p14:creationId xmlns:p14="http://schemas.microsoft.com/office/powerpoint/2010/main" val="7167874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“container” ?</a:t>
            </a:r>
          </a:p>
        </p:txBody>
      </p:sp>
      <p:sp>
        <p:nvSpPr>
          <p:cNvPr id="3" name="Content Placeholder 2"/>
          <p:cNvSpPr>
            <a:spLocks noGrp="1"/>
          </p:cNvSpPr>
          <p:nvPr>
            <p:ph idx="1"/>
          </p:nvPr>
        </p:nvSpPr>
        <p:spPr>
          <a:xfrm>
            <a:off x="1047750" y="844551"/>
            <a:ext cx="7029450" cy="2630170"/>
          </a:xfrm>
        </p:spPr>
        <p:txBody>
          <a:bodyPr/>
          <a:lstStyle/>
          <a:p>
            <a:r>
              <a:rPr lang="en-GB" dirty="0"/>
              <a:t>Actually, a software container (or container for short)</a:t>
            </a:r>
          </a:p>
          <a:p>
            <a:pPr lvl="1"/>
            <a:r>
              <a:rPr lang="en-GB" dirty="0"/>
              <a:t> a container is ” a lightweight, stand-alone, executable package of a piece of software that includes everything needed to run it.” </a:t>
            </a:r>
          </a:p>
          <a:p>
            <a:r>
              <a:rPr lang="en-GB" dirty="0"/>
              <a:t>The key difference is that every container shares the same kernel on the host machine, while each virtual machine has its own kernel. </a:t>
            </a:r>
          </a:p>
          <a:p>
            <a:r>
              <a:rPr lang="en-GB" dirty="0"/>
              <a:t>Basically, a container uses virtualization techniques at the level of the operating system, not the </a:t>
            </a:r>
            <a:r>
              <a:rPr lang="en-GB" b="1" dirty="0"/>
              <a:t>hypervisor</a:t>
            </a:r>
            <a:r>
              <a:rPr lang="en-GB" dirty="0"/>
              <a:t>. </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6" name="Picture 4" descr="Image result for docker vs virtual machin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0777" y="3783827"/>
            <a:ext cx="5353217" cy="301118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6102627" y="4331302"/>
            <a:ext cx="3397939" cy="923330"/>
          </a:xfrm>
          <a:prstGeom prst="rect">
            <a:avLst/>
          </a:prstGeom>
          <a:noFill/>
        </p:spPr>
        <p:txBody>
          <a:bodyPr wrap="square" rtlCol="0">
            <a:spAutoFit/>
          </a:bodyPr>
          <a:lstStyle/>
          <a:p>
            <a:r>
              <a:rPr lang="en-GB" dirty="0"/>
              <a:t>Containers use the </a:t>
            </a:r>
            <a:r>
              <a:rPr lang="en-GB" b="1" dirty="0"/>
              <a:t>Open Container Initiative</a:t>
            </a:r>
            <a:r>
              <a:rPr lang="en-GB" dirty="0"/>
              <a:t> (</a:t>
            </a:r>
            <a:r>
              <a:rPr lang="en-GB" b="1" dirty="0"/>
              <a:t>OCI</a:t>
            </a:r>
            <a:r>
              <a:rPr lang="en-GB" dirty="0"/>
              <a:t>) format</a:t>
            </a:r>
          </a:p>
        </p:txBody>
      </p:sp>
    </p:spTree>
    <p:extLst>
      <p:ext uri="{BB962C8B-B14F-4D97-AF65-F5344CB8AC3E}">
        <p14:creationId xmlns:p14="http://schemas.microsoft.com/office/powerpoint/2010/main" val="14092250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FYI: How does Docker work?</a:t>
            </a:r>
          </a:p>
        </p:txBody>
      </p:sp>
      <p:sp>
        <p:nvSpPr>
          <p:cNvPr id="3" name="Content Placeholder 2"/>
          <p:cNvSpPr>
            <a:spLocks noGrp="1"/>
          </p:cNvSpPr>
          <p:nvPr>
            <p:ph idx="1"/>
          </p:nvPr>
        </p:nvSpPr>
        <p:spPr>
          <a:xfrm>
            <a:off x="6039853" y="1039528"/>
            <a:ext cx="2904122" cy="4953301"/>
          </a:xfrm>
        </p:spPr>
        <p:txBody>
          <a:bodyPr/>
          <a:lstStyle/>
          <a:p>
            <a:pPr marL="0" indent="0">
              <a:buNone/>
            </a:pPr>
            <a:r>
              <a:rPr lang="en-GB" b="1" dirty="0"/>
              <a:t>Linux's container technology </a:t>
            </a:r>
            <a:r>
              <a:rPr lang="en-GB" dirty="0"/>
              <a:t>is implemented using kernel support for:</a:t>
            </a:r>
          </a:p>
          <a:p>
            <a:r>
              <a:rPr lang="en-GB" b="1" dirty="0"/>
              <a:t>Namespaces</a:t>
            </a:r>
            <a:r>
              <a:rPr lang="en-GB" dirty="0"/>
              <a:t> </a:t>
            </a:r>
            <a:br>
              <a:rPr lang="en-GB" dirty="0"/>
            </a:br>
            <a:r>
              <a:rPr lang="en-GB" dirty="0"/>
              <a:t>Puts a process into isolation so it has its own of set of global resources, such as PIDs and networks.</a:t>
            </a:r>
          </a:p>
          <a:p>
            <a:r>
              <a:rPr lang="en-GB" b="1" dirty="0" err="1"/>
              <a:t>Cgroups</a:t>
            </a:r>
            <a:r>
              <a:rPr lang="en-GB" b="1" dirty="0"/>
              <a:t> or control groups </a:t>
            </a:r>
            <a:br>
              <a:rPr lang="en-GB" b="1" dirty="0"/>
            </a:br>
            <a:r>
              <a:rPr lang="en-GB" dirty="0"/>
              <a:t>A mechanism for metering and limiting resources, such as CPU usage, memory, etc.</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5" name="Picture 4"/>
          <p:cNvPicPr>
            <a:picLocks noChangeAspect="1"/>
          </p:cNvPicPr>
          <p:nvPr/>
        </p:nvPicPr>
        <p:blipFill>
          <a:blip r:embed="rId2"/>
          <a:stretch>
            <a:fillRect/>
          </a:stretch>
        </p:blipFill>
        <p:spPr>
          <a:xfrm>
            <a:off x="132749" y="815433"/>
            <a:ext cx="5907104" cy="4622951"/>
          </a:xfrm>
          <a:prstGeom prst="rect">
            <a:avLst/>
          </a:prstGeom>
        </p:spPr>
      </p:pic>
      <p:sp>
        <p:nvSpPr>
          <p:cNvPr id="6" name="TextBox 5"/>
          <p:cNvSpPr txBox="1"/>
          <p:nvPr/>
        </p:nvSpPr>
        <p:spPr>
          <a:xfrm>
            <a:off x="132749" y="5522672"/>
            <a:ext cx="5733849" cy="923330"/>
          </a:xfrm>
          <a:prstGeom prst="rect">
            <a:avLst/>
          </a:prstGeom>
          <a:noFill/>
        </p:spPr>
        <p:txBody>
          <a:bodyPr wrap="square" rtlCol="0">
            <a:spAutoFit/>
          </a:bodyPr>
          <a:lstStyle/>
          <a:p>
            <a:r>
              <a:rPr lang="en-GB" dirty="0"/>
              <a:t>The </a:t>
            </a:r>
            <a:r>
              <a:rPr lang="en-GB" b="1" dirty="0"/>
              <a:t>Docker Engine </a:t>
            </a:r>
            <a:r>
              <a:rPr lang="en-GB" dirty="0"/>
              <a:t>uses </a:t>
            </a:r>
            <a:r>
              <a:rPr lang="en-GB" b="1" dirty="0" err="1"/>
              <a:t>runC</a:t>
            </a:r>
            <a:r>
              <a:rPr lang="en-GB" dirty="0"/>
              <a:t> underneath to start each container. </a:t>
            </a:r>
            <a:r>
              <a:rPr lang="en-GB" b="1" dirty="0" err="1"/>
              <a:t>runc</a:t>
            </a:r>
            <a:r>
              <a:rPr lang="en-GB" dirty="0"/>
              <a:t> is the core engine that uses the </a:t>
            </a:r>
            <a:r>
              <a:rPr lang="en-GB" b="1" dirty="0"/>
              <a:t>namespaces</a:t>
            </a:r>
            <a:r>
              <a:rPr lang="en-GB" dirty="0"/>
              <a:t> and </a:t>
            </a:r>
            <a:r>
              <a:rPr lang="en-GB" b="1" dirty="0" err="1"/>
              <a:t>cgroups</a:t>
            </a:r>
            <a:r>
              <a:rPr lang="en-GB" dirty="0"/>
              <a:t> </a:t>
            </a:r>
          </a:p>
        </p:txBody>
      </p:sp>
      <p:sp>
        <p:nvSpPr>
          <p:cNvPr id="7" name="TextBox 6"/>
          <p:cNvSpPr txBox="1"/>
          <p:nvPr/>
        </p:nvSpPr>
        <p:spPr>
          <a:xfrm>
            <a:off x="187693" y="2038850"/>
            <a:ext cx="2045368" cy="2031325"/>
          </a:xfrm>
          <a:prstGeom prst="rect">
            <a:avLst/>
          </a:prstGeom>
          <a:noFill/>
        </p:spPr>
        <p:txBody>
          <a:bodyPr wrap="square" rtlCol="0">
            <a:spAutoFit/>
          </a:bodyPr>
          <a:lstStyle/>
          <a:p>
            <a:r>
              <a:rPr lang="en-GB" dirty="0"/>
              <a:t>A </a:t>
            </a:r>
            <a:r>
              <a:rPr lang="en-GB" b="1" dirty="0"/>
              <a:t>container</a:t>
            </a:r>
            <a:r>
              <a:rPr lang="en-GB" dirty="0"/>
              <a:t> is a process running in isolation within the </a:t>
            </a:r>
            <a:r>
              <a:rPr lang="en-GB" b="1" dirty="0"/>
              <a:t>namespaces</a:t>
            </a:r>
            <a:r>
              <a:rPr lang="en-GB" dirty="0"/>
              <a:t> environment and has its own set of global resources</a:t>
            </a:r>
          </a:p>
        </p:txBody>
      </p:sp>
      <p:sp>
        <p:nvSpPr>
          <p:cNvPr id="8" name="TextBox 7"/>
          <p:cNvSpPr txBox="1"/>
          <p:nvPr/>
        </p:nvSpPr>
        <p:spPr>
          <a:xfrm>
            <a:off x="3870604" y="815433"/>
            <a:ext cx="2082621" cy="369332"/>
          </a:xfrm>
          <a:prstGeom prst="rect">
            <a:avLst/>
          </a:prstGeom>
          <a:noFill/>
        </p:spPr>
        <p:txBody>
          <a:bodyPr wrap="none" rtlCol="0">
            <a:spAutoFit/>
          </a:bodyPr>
          <a:lstStyle/>
          <a:p>
            <a:r>
              <a:rPr lang="en-GB" dirty="0"/>
              <a:t>Container daemon</a:t>
            </a:r>
          </a:p>
        </p:txBody>
      </p:sp>
      <p:sp>
        <p:nvSpPr>
          <p:cNvPr id="9" name="TextBox 8"/>
          <p:cNvSpPr txBox="1"/>
          <p:nvPr/>
        </p:nvSpPr>
        <p:spPr>
          <a:xfrm>
            <a:off x="2517007" y="1930910"/>
            <a:ext cx="2039341" cy="369332"/>
          </a:xfrm>
          <a:prstGeom prst="rect">
            <a:avLst/>
          </a:prstGeom>
          <a:noFill/>
        </p:spPr>
        <p:txBody>
          <a:bodyPr wrap="none" rtlCol="0">
            <a:spAutoFit/>
          </a:bodyPr>
          <a:lstStyle/>
          <a:p>
            <a:r>
              <a:rPr lang="en-GB" dirty="0"/>
              <a:t>Create process </a:t>
            </a:r>
            <a:r>
              <a:rPr lang="en-GB" dirty="0">
                <a:sym typeface="Wingdings" panose="05000000000000000000" pitchFamily="2" charset="2"/>
              </a:rPr>
              <a:t></a:t>
            </a:r>
            <a:endParaRPr lang="en-GB" dirty="0"/>
          </a:p>
        </p:txBody>
      </p:sp>
      <p:sp>
        <p:nvSpPr>
          <p:cNvPr id="11" name="TextBox 10"/>
          <p:cNvSpPr txBox="1"/>
          <p:nvPr/>
        </p:nvSpPr>
        <p:spPr>
          <a:xfrm>
            <a:off x="2080898" y="796864"/>
            <a:ext cx="1005403" cy="369332"/>
          </a:xfrm>
          <a:prstGeom prst="rect">
            <a:avLst/>
          </a:prstGeom>
          <a:noFill/>
        </p:spPr>
        <p:txBody>
          <a:bodyPr wrap="none" rtlCol="0">
            <a:spAutoFit/>
          </a:bodyPr>
          <a:lstStyle/>
          <a:p>
            <a:r>
              <a:rPr lang="en-GB" dirty="0" err="1"/>
              <a:t>dockerd</a:t>
            </a:r>
            <a:endParaRPr lang="en-GB" dirty="0"/>
          </a:p>
        </p:txBody>
      </p:sp>
      <p:sp>
        <p:nvSpPr>
          <p:cNvPr id="10" name="Rectangle 9"/>
          <p:cNvSpPr/>
          <p:nvPr/>
        </p:nvSpPr>
        <p:spPr bwMode="auto">
          <a:xfrm>
            <a:off x="1859280" y="1166196"/>
            <a:ext cx="1409700" cy="764714"/>
          </a:xfrm>
          <a:prstGeom prst="rect">
            <a:avLst/>
          </a:prstGeom>
          <a:solidFill>
            <a:schemeClr val="accent1"/>
          </a:solidFill>
          <a:ln w="28575" cap="flat" cmpd="sng" algn="ctr">
            <a:solidFill>
              <a:srgbClr val="FF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a:ln>
                  <a:noFill/>
                </a:ln>
                <a:solidFill>
                  <a:srgbClr val="FF0000"/>
                </a:solidFill>
                <a:effectLst/>
              </a:rPr>
              <a:t>Docker</a:t>
            </a:r>
          </a:p>
          <a:p>
            <a:pPr marL="0" marR="0" indent="0" algn="ctr" defTabSz="914400" rtl="0" eaLnBrk="0" fontAlgn="base" latinLnBrk="0" hangingPunct="0">
              <a:lnSpc>
                <a:spcPct val="100000"/>
              </a:lnSpc>
              <a:spcBef>
                <a:spcPct val="0"/>
              </a:spcBef>
              <a:spcAft>
                <a:spcPct val="0"/>
              </a:spcAft>
              <a:buClrTx/>
              <a:buSzTx/>
              <a:buFontTx/>
              <a:buNone/>
              <a:tabLst/>
            </a:pPr>
            <a:r>
              <a:rPr lang="en-GB" b="1" dirty="0">
                <a:solidFill>
                  <a:srgbClr val="FF0000"/>
                </a:solidFill>
              </a:rPr>
              <a:t>Engine</a:t>
            </a:r>
            <a:endParaRPr kumimoji="0" lang="en-GB" sz="1800" b="1" i="0" u="none" strike="noStrike" cap="none" normalizeH="0" baseline="0" dirty="0">
              <a:ln>
                <a:noFill/>
              </a:ln>
              <a:solidFill>
                <a:srgbClr val="FF0000"/>
              </a:solidFill>
              <a:effectLst/>
            </a:endParaRPr>
          </a:p>
        </p:txBody>
      </p:sp>
      <p:sp>
        <p:nvSpPr>
          <p:cNvPr id="12" name="TextBox 11"/>
          <p:cNvSpPr txBox="1"/>
          <p:nvPr/>
        </p:nvSpPr>
        <p:spPr>
          <a:xfrm>
            <a:off x="919240" y="6446002"/>
            <a:ext cx="2627642" cy="369332"/>
          </a:xfrm>
          <a:prstGeom prst="rect">
            <a:avLst/>
          </a:prstGeom>
          <a:noFill/>
        </p:spPr>
        <p:txBody>
          <a:bodyPr wrap="none" rtlCol="0">
            <a:spAutoFit/>
          </a:bodyPr>
          <a:lstStyle/>
          <a:p>
            <a:r>
              <a:rPr lang="en-GB" dirty="0"/>
              <a:t>LXC = Linux Containers</a:t>
            </a:r>
          </a:p>
        </p:txBody>
      </p:sp>
    </p:spTree>
    <p:extLst>
      <p:ext uri="{BB962C8B-B14F-4D97-AF65-F5344CB8AC3E}">
        <p14:creationId xmlns:p14="http://schemas.microsoft.com/office/powerpoint/2010/main" val="21361572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85373" y="104509"/>
            <a:ext cx="4576812" cy="6613926"/>
          </a:xfrm>
        </p:spPr>
        <p:txBody>
          <a:bodyPr anchor="ctr"/>
          <a:lstStyle/>
          <a:p>
            <a:pPr marL="457200" indent="-457200">
              <a:buFont typeface="+mj-lt"/>
              <a:buAutoNum type="arabicPeriod"/>
            </a:pPr>
            <a:r>
              <a:rPr lang="en-GB" b="1" dirty="0"/>
              <a:t>Docker Client</a:t>
            </a:r>
            <a:r>
              <a:rPr lang="en-GB" dirty="0"/>
              <a:t>: This is how you interact with your containers. Call it using the user interface for Docker.</a:t>
            </a:r>
          </a:p>
          <a:p>
            <a:pPr marL="457200" indent="-457200">
              <a:buFont typeface="+mj-lt"/>
              <a:buAutoNum type="arabicPeriod"/>
            </a:pPr>
            <a:r>
              <a:rPr lang="en-GB" b="1" dirty="0"/>
              <a:t>Docker Objects</a:t>
            </a:r>
            <a:r>
              <a:rPr lang="en-GB" dirty="0"/>
              <a:t>: These are your main components of Docker: your containers and images. Container images are read-only, and used to create new containers.</a:t>
            </a:r>
          </a:p>
          <a:p>
            <a:pPr marL="457200" indent="-457200">
              <a:buFont typeface="+mj-lt"/>
              <a:buAutoNum type="arabicPeriod"/>
            </a:pPr>
            <a:r>
              <a:rPr lang="en-GB" b="1" dirty="0"/>
              <a:t>Docker Daemon</a:t>
            </a:r>
            <a:r>
              <a:rPr lang="en-GB" dirty="0"/>
              <a:t>: A background process responsible for receiving commands and passing them to the containers via the command line.</a:t>
            </a:r>
          </a:p>
          <a:p>
            <a:pPr marL="457200" indent="-457200">
              <a:buFont typeface="+mj-lt"/>
              <a:buAutoNum type="arabicPeriod"/>
            </a:pPr>
            <a:r>
              <a:rPr lang="en-GB" b="1" dirty="0"/>
              <a:t>Docker Registry</a:t>
            </a:r>
            <a:r>
              <a:rPr lang="en-GB" dirty="0"/>
              <a:t>: These are public or private registries.</a:t>
            </a:r>
            <a:br>
              <a:rPr lang="en-GB" dirty="0"/>
            </a:br>
            <a:r>
              <a:rPr lang="en-GB" dirty="0"/>
              <a:t>The public registry is Docker Hub. These registries are where your container images are stored and retrieved. </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2050" name="Picture 2" descr="Docker.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925" y="1933883"/>
            <a:ext cx="4366460" cy="258575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202830" y="832794"/>
            <a:ext cx="4249555" cy="646331"/>
          </a:xfrm>
          <a:prstGeom prst="rect">
            <a:avLst/>
          </a:prstGeom>
          <a:noFill/>
        </p:spPr>
        <p:txBody>
          <a:bodyPr wrap="square" rtlCol="0">
            <a:spAutoFit/>
          </a:bodyPr>
          <a:lstStyle/>
          <a:p>
            <a:r>
              <a:rPr lang="en-GB" dirty="0"/>
              <a:t>Docker’s architecture is also client-server based</a:t>
            </a:r>
          </a:p>
        </p:txBody>
      </p:sp>
    </p:spTree>
    <p:extLst>
      <p:ext uri="{BB962C8B-B14F-4D97-AF65-F5344CB8AC3E}">
        <p14:creationId xmlns:p14="http://schemas.microsoft.com/office/powerpoint/2010/main" val="34553204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7750" y="1645919"/>
            <a:ext cx="7029450" cy="4192905"/>
          </a:xfrm>
        </p:spPr>
        <p:txBody>
          <a:bodyPr/>
          <a:lstStyle/>
          <a:p>
            <a:pPr marL="0" indent="0" algn="ctr">
              <a:buNone/>
            </a:pPr>
            <a:r>
              <a:rPr lang="en-GB" sz="9600" dirty="0"/>
              <a:t>USING DOCKER</a:t>
            </a:r>
            <a:endParaRPr lang="en-GB" sz="5400"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2" name="TextBox 1"/>
          <p:cNvSpPr txBox="1"/>
          <p:nvPr/>
        </p:nvSpPr>
        <p:spPr>
          <a:xfrm>
            <a:off x="1848050" y="5654158"/>
            <a:ext cx="5044971" cy="369332"/>
          </a:xfrm>
          <a:prstGeom prst="rect">
            <a:avLst/>
          </a:prstGeom>
          <a:noFill/>
        </p:spPr>
        <p:txBody>
          <a:bodyPr wrap="none" rtlCol="0">
            <a:spAutoFit/>
          </a:bodyPr>
          <a:lstStyle/>
          <a:p>
            <a:r>
              <a:rPr lang="en-GB" dirty="0"/>
              <a:t>https://github.com/wsargent/docker-cheat-sheet</a:t>
            </a:r>
          </a:p>
        </p:txBody>
      </p:sp>
    </p:spTree>
    <p:extLst>
      <p:ext uri="{BB962C8B-B14F-4D97-AF65-F5344CB8AC3E}">
        <p14:creationId xmlns:p14="http://schemas.microsoft.com/office/powerpoint/2010/main" val="12519682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Terminology</a:t>
            </a:r>
          </a:p>
        </p:txBody>
      </p:sp>
      <p:sp>
        <p:nvSpPr>
          <p:cNvPr id="3" name="Content Placeholder 2"/>
          <p:cNvSpPr>
            <a:spLocks noGrp="1"/>
          </p:cNvSpPr>
          <p:nvPr>
            <p:ph idx="1"/>
          </p:nvPr>
        </p:nvSpPr>
        <p:spPr>
          <a:xfrm>
            <a:off x="358140" y="525780"/>
            <a:ext cx="8519160" cy="5313045"/>
          </a:xfrm>
        </p:spPr>
        <p:txBody>
          <a:bodyPr/>
          <a:lstStyle/>
          <a:p>
            <a:r>
              <a:rPr lang="en-GB" dirty="0"/>
              <a:t>Docker Images</a:t>
            </a:r>
          </a:p>
          <a:p>
            <a:pPr lvl="1"/>
            <a:r>
              <a:rPr lang="en-GB" dirty="0"/>
              <a:t>An image is a package or template used to create multiple containers</a:t>
            </a:r>
          </a:p>
          <a:p>
            <a:r>
              <a:rPr lang="en-GB" dirty="0"/>
              <a:t>Docker Container</a:t>
            </a:r>
          </a:p>
          <a:p>
            <a:pPr lvl="1"/>
            <a:r>
              <a:rPr lang="en-GB" dirty="0"/>
              <a:t>A running instance of an image that are isolated and have their own execution environments</a:t>
            </a:r>
          </a:p>
          <a:p>
            <a:r>
              <a:rPr lang="en-GB" dirty="0"/>
              <a:t>Docker Machine</a:t>
            </a:r>
          </a:p>
          <a:p>
            <a:pPr lvl="1"/>
            <a:r>
              <a:rPr lang="en-GB" dirty="0"/>
              <a:t>Creates containers and configures them based on the </a:t>
            </a:r>
            <a:r>
              <a:rPr lang="en-GB" dirty="0" err="1"/>
              <a:t>dockerfile</a:t>
            </a:r>
            <a:endParaRPr lang="en-GB" dirty="0"/>
          </a:p>
          <a:p>
            <a:r>
              <a:rPr lang="en-GB" dirty="0"/>
              <a:t>Docker Swarm</a:t>
            </a:r>
          </a:p>
          <a:p>
            <a:pPr lvl="1"/>
            <a:r>
              <a:rPr lang="en-GB" dirty="0"/>
              <a:t>A cluster of Docker engines running Swarm mode</a:t>
            </a:r>
          </a:p>
          <a:p>
            <a:r>
              <a:rPr lang="en-GB" dirty="0"/>
              <a:t>Tag</a:t>
            </a:r>
          </a:p>
          <a:p>
            <a:pPr lvl="1"/>
            <a:r>
              <a:rPr lang="en-GB" dirty="0"/>
              <a:t>Label applied to a Docker Image to distinguish between images</a:t>
            </a:r>
          </a:p>
          <a:p>
            <a:r>
              <a:rPr lang="en-GB" dirty="0"/>
              <a:t>Volume – persists data independent of containers life cycle</a:t>
            </a:r>
          </a:p>
          <a:p>
            <a:pPr lvl="1"/>
            <a:r>
              <a:rPr lang="en-GB" dirty="0"/>
              <a:t>Named volume: mapped to the hosts disk (</a:t>
            </a:r>
            <a:r>
              <a:rPr lang="en-GB" i="1" dirty="0" err="1"/>
              <a:t>docker</a:t>
            </a:r>
            <a:r>
              <a:rPr lang="en-GB" i="1" dirty="0"/>
              <a:t> volume create  </a:t>
            </a:r>
            <a:r>
              <a:rPr lang="en-GB" i="1" dirty="0" err="1"/>
              <a:t>volumename</a:t>
            </a:r>
            <a:r>
              <a:rPr lang="en-GB" i="1" dirty="0"/>
              <a:t>)</a:t>
            </a:r>
            <a:endParaRPr lang="en-GB" dirty="0"/>
          </a:p>
          <a:p>
            <a:pPr lvl="1"/>
            <a:r>
              <a:rPr lang="en-GB" dirty="0"/>
              <a:t>Anonymous: similar to named volume </a:t>
            </a:r>
            <a:r>
              <a:rPr lang="en-GB" dirty="0">
                <a:sym typeface="Wingdings" panose="05000000000000000000" pitchFamily="2" charset="2"/>
              </a:rPr>
              <a:t>but Docker decides  where the files are stored i.e. when running the container without specifying a volume</a:t>
            </a:r>
          </a:p>
          <a:p>
            <a:pPr lvl="2"/>
            <a:r>
              <a:rPr lang="en-GB" dirty="0"/>
              <a:t>anonymous volumes are preserved when containers are recreated</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9292634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the</a:t>
            </a:r>
            <a:br>
              <a:rPr lang="en-GB" dirty="0"/>
            </a:br>
            <a:r>
              <a:rPr lang="en-GB" dirty="0"/>
              <a:t>Docker Command Line Interface (CLI)</a:t>
            </a:r>
          </a:p>
        </p:txBody>
      </p:sp>
      <p:sp>
        <p:nvSpPr>
          <p:cNvPr id="3" name="Content Placeholder 2"/>
          <p:cNvSpPr>
            <a:spLocks noGrp="1"/>
          </p:cNvSpPr>
          <p:nvPr>
            <p:ph idx="1"/>
          </p:nvPr>
        </p:nvSpPr>
        <p:spPr>
          <a:xfrm>
            <a:off x="403861" y="844550"/>
            <a:ext cx="8540114" cy="4994275"/>
          </a:xfrm>
        </p:spPr>
        <p:txBody>
          <a:bodyPr/>
          <a:lstStyle/>
          <a:p>
            <a:r>
              <a:rPr lang="en-GB" u="sng" dirty="0"/>
              <a:t>Manage Docker images using “</a:t>
            </a:r>
            <a:r>
              <a:rPr lang="en-GB" u="sng" dirty="0" err="1"/>
              <a:t>docker</a:t>
            </a:r>
            <a:r>
              <a:rPr lang="en-GB" u="sng" dirty="0"/>
              <a:t> </a:t>
            </a:r>
            <a:r>
              <a:rPr lang="en-GB" u="sng" dirty="0">
                <a:solidFill>
                  <a:srgbClr val="0070C0"/>
                </a:solidFill>
              </a:rPr>
              <a:t>image</a:t>
            </a:r>
            <a:r>
              <a:rPr lang="en-GB" u="sng" dirty="0"/>
              <a:t>” commands</a:t>
            </a:r>
          </a:p>
          <a:p>
            <a:pPr marL="0" indent="0">
              <a:buNone/>
            </a:pPr>
            <a:r>
              <a:rPr lang="en-GB" i="1" dirty="0" err="1"/>
              <a:t>docker</a:t>
            </a:r>
            <a:r>
              <a:rPr lang="en-GB" i="1" dirty="0"/>
              <a:t> </a:t>
            </a:r>
            <a:r>
              <a:rPr lang="en-GB" b="1" i="1" dirty="0">
                <a:solidFill>
                  <a:srgbClr val="0070C0"/>
                </a:solidFill>
              </a:rPr>
              <a:t>image</a:t>
            </a:r>
            <a:r>
              <a:rPr lang="en-GB" i="1" dirty="0"/>
              <a:t> COMMAND</a:t>
            </a:r>
            <a:r>
              <a:rPr lang="en-GB" dirty="0"/>
              <a:t>		</a:t>
            </a:r>
            <a:r>
              <a:rPr lang="en-GB" dirty="0">
                <a:sym typeface="Wingdings" panose="05000000000000000000" pitchFamily="2" charset="2"/>
              </a:rPr>
              <a:t> specify “image”</a:t>
            </a:r>
            <a:br>
              <a:rPr lang="en-GB" i="1" dirty="0"/>
            </a:br>
            <a:endParaRPr lang="en-GB" i="1" dirty="0"/>
          </a:p>
          <a:p>
            <a:pPr marL="0" indent="0">
              <a:buNone/>
            </a:pPr>
            <a:r>
              <a:rPr lang="en-GB" dirty="0"/>
              <a:t>EXAMPLE: List all running images</a:t>
            </a:r>
            <a:br>
              <a:rPr lang="en-GB" dirty="0"/>
            </a:br>
            <a:r>
              <a:rPr lang="en-GB" i="1" dirty="0" err="1"/>
              <a:t>docker</a:t>
            </a:r>
            <a:r>
              <a:rPr lang="en-GB" i="1" dirty="0"/>
              <a:t> </a:t>
            </a:r>
            <a:r>
              <a:rPr lang="en-GB" i="1" dirty="0">
                <a:solidFill>
                  <a:srgbClr val="0070C0"/>
                </a:solidFill>
              </a:rPr>
              <a:t>image</a:t>
            </a:r>
            <a:r>
              <a:rPr lang="en-GB" i="1" dirty="0"/>
              <a:t> </a:t>
            </a:r>
            <a:r>
              <a:rPr lang="en-GB" i="1" dirty="0">
                <a:solidFill>
                  <a:srgbClr val="FF0000"/>
                </a:solidFill>
              </a:rPr>
              <a:t>ls</a:t>
            </a:r>
            <a:r>
              <a:rPr lang="en-GB" dirty="0"/>
              <a:t>    </a:t>
            </a:r>
            <a:r>
              <a:rPr lang="en-GB" dirty="0">
                <a:sym typeface="Wingdings" panose="05000000000000000000" pitchFamily="2" charset="2"/>
              </a:rPr>
              <a:t> append --all” to see </a:t>
            </a:r>
            <a:r>
              <a:rPr lang="en-GB" b="1" dirty="0">
                <a:sym typeface="Wingdings" panose="05000000000000000000" pitchFamily="2" charset="2"/>
              </a:rPr>
              <a:t>all</a:t>
            </a:r>
            <a:r>
              <a:rPr lang="en-GB" dirty="0">
                <a:sym typeface="Wingdings" panose="05000000000000000000" pitchFamily="2" charset="2"/>
              </a:rPr>
              <a:t> the images</a:t>
            </a:r>
            <a:endParaRPr lang="en-GB" i="1" dirty="0"/>
          </a:p>
          <a:p>
            <a:r>
              <a:rPr lang="en-GB" u="sng" dirty="0"/>
              <a:t>Manage Docker containers …. running instances of images</a:t>
            </a:r>
            <a:br>
              <a:rPr lang="en-GB" u="sng" dirty="0"/>
            </a:br>
            <a:r>
              <a:rPr lang="en-GB" u="sng" dirty="0"/>
              <a:t>using “</a:t>
            </a:r>
            <a:r>
              <a:rPr lang="en-GB" u="sng" dirty="0" err="1"/>
              <a:t>docker</a:t>
            </a:r>
            <a:r>
              <a:rPr lang="en-GB" u="sng" dirty="0"/>
              <a:t> </a:t>
            </a:r>
            <a:r>
              <a:rPr lang="en-GB" u="sng" dirty="0">
                <a:solidFill>
                  <a:srgbClr val="0070C0"/>
                </a:solidFill>
              </a:rPr>
              <a:t>container</a:t>
            </a:r>
            <a:r>
              <a:rPr lang="en-GB" u="sng" dirty="0"/>
              <a:t>” commands</a:t>
            </a:r>
          </a:p>
          <a:p>
            <a:pPr marL="0" indent="0">
              <a:buNone/>
            </a:pPr>
            <a:r>
              <a:rPr lang="en-GB" i="1" dirty="0" err="1"/>
              <a:t>docker</a:t>
            </a:r>
            <a:r>
              <a:rPr lang="en-GB" i="1" dirty="0"/>
              <a:t> </a:t>
            </a:r>
            <a:r>
              <a:rPr lang="en-GB" b="1" i="1" dirty="0">
                <a:solidFill>
                  <a:srgbClr val="0070C0"/>
                </a:solidFill>
              </a:rPr>
              <a:t>container</a:t>
            </a:r>
            <a:r>
              <a:rPr lang="en-GB" i="1" dirty="0"/>
              <a:t> COMMAND</a:t>
            </a:r>
            <a:r>
              <a:rPr lang="en-GB" dirty="0"/>
              <a:t>		</a:t>
            </a:r>
            <a:r>
              <a:rPr lang="en-GB" dirty="0">
                <a:sym typeface="Wingdings" panose="05000000000000000000" pitchFamily="2" charset="2"/>
              </a:rPr>
              <a:t> specify “container”</a:t>
            </a:r>
            <a:br>
              <a:rPr lang="en-GB" i="1" dirty="0"/>
            </a:br>
            <a:endParaRPr lang="en-GB" i="1" dirty="0"/>
          </a:p>
          <a:p>
            <a:pPr marL="0" indent="0">
              <a:buNone/>
            </a:pPr>
            <a:r>
              <a:rPr lang="en-GB" dirty="0"/>
              <a:t>EXAMPLE: List all containers   </a:t>
            </a:r>
            <a:br>
              <a:rPr lang="en-GB" dirty="0"/>
            </a:br>
            <a:r>
              <a:rPr lang="en-GB" i="1" dirty="0" err="1"/>
              <a:t>docker</a:t>
            </a:r>
            <a:r>
              <a:rPr lang="en-GB" i="1" dirty="0"/>
              <a:t> </a:t>
            </a:r>
            <a:r>
              <a:rPr lang="en-GB" i="1" dirty="0">
                <a:solidFill>
                  <a:srgbClr val="0070C0"/>
                </a:solidFill>
              </a:rPr>
              <a:t>container</a:t>
            </a:r>
            <a:r>
              <a:rPr lang="en-GB" i="1" dirty="0"/>
              <a:t> </a:t>
            </a:r>
            <a:r>
              <a:rPr lang="en-GB" i="1" dirty="0">
                <a:solidFill>
                  <a:srgbClr val="FF0000"/>
                </a:solidFill>
              </a:rPr>
              <a:t>ls --all</a:t>
            </a:r>
            <a:br>
              <a:rPr lang="en-GB" i="1" dirty="0"/>
            </a:br>
            <a:r>
              <a:rPr lang="en-GB" dirty="0"/>
              <a:t>EXAMPLE: Start a running container with container ID of 3844477884   </a:t>
            </a:r>
            <a:br>
              <a:rPr lang="en-GB" dirty="0"/>
            </a:br>
            <a:r>
              <a:rPr lang="en-GB" i="1" dirty="0" err="1"/>
              <a:t>docker</a:t>
            </a:r>
            <a:r>
              <a:rPr lang="en-GB" i="1" dirty="0"/>
              <a:t> </a:t>
            </a:r>
            <a:r>
              <a:rPr lang="en-GB" i="1" dirty="0">
                <a:solidFill>
                  <a:srgbClr val="0070C0"/>
                </a:solidFill>
              </a:rPr>
              <a:t>container</a:t>
            </a:r>
            <a:r>
              <a:rPr lang="en-GB" i="1" dirty="0"/>
              <a:t> </a:t>
            </a:r>
            <a:r>
              <a:rPr lang="en-GB" i="1" dirty="0">
                <a:solidFill>
                  <a:srgbClr val="FF0000"/>
                </a:solidFill>
              </a:rPr>
              <a:t>start 3844477884</a:t>
            </a:r>
            <a:br>
              <a:rPr lang="en-GB" i="1" dirty="0"/>
            </a:br>
            <a:r>
              <a:rPr lang="en-GB" dirty="0"/>
              <a:t>EXAMPLE: Stop a running container with container ID of 3844477884   </a:t>
            </a:r>
            <a:br>
              <a:rPr lang="en-GB" dirty="0"/>
            </a:br>
            <a:r>
              <a:rPr lang="en-GB" i="1" dirty="0" err="1"/>
              <a:t>docker</a:t>
            </a:r>
            <a:r>
              <a:rPr lang="en-GB" i="1" dirty="0"/>
              <a:t> </a:t>
            </a:r>
            <a:r>
              <a:rPr lang="en-GB" i="1" dirty="0">
                <a:solidFill>
                  <a:srgbClr val="0070C0"/>
                </a:solidFill>
              </a:rPr>
              <a:t>container</a:t>
            </a:r>
            <a:r>
              <a:rPr lang="en-GB" i="1" dirty="0"/>
              <a:t> </a:t>
            </a:r>
            <a:r>
              <a:rPr lang="en-GB" i="1" dirty="0">
                <a:solidFill>
                  <a:srgbClr val="FF0000"/>
                </a:solidFill>
              </a:rPr>
              <a:t>stop 3844477884</a:t>
            </a:r>
            <a:br>
              <a:rPr lang="en-GB" i="1" dirty="0"/>
            </a:br>
            <a:r>
              <a:rPr lang="en-GB" dirty="0"/>
              <a:t>EXAMPLE Read the log of a container with container ID of 3844477884</a:t>
            </a:r>
          </a:p>
          <a:p>
            <a:pPr marL="0" indent="0">
              <a:buNone/>
            </a:pPr>
            <a:r>
              <a:rPr lang="en-GB" i="1" dirty="0" err="1"/>
              <a:t>docker</a:t>
            </a:r>
            <a:r>
              <a:rPr lang="en-GB" i="1" dirty="0"/>
              <a:t> </a:t>
            </a:r>
            <a:r>
              <a:rPr lang="en-GB" i="1" dirty="0">
                <a:solidFill>
                  <a:srgbClr val="0070C0"/>
                </a:solidFill>
              </a:rPr>
              <a:t>container</a:t>
            </a:r>
            <a:r>
              <a:rPr lang="en-GB" i="1" dirty="0"/>
              <a:t> </a:t>
            </a:r>
            <a:r>
              <a:rPr lang="en-GB" i="1" dirty="0">
                <a:solidFill>
                  <a:srgbClr val="FF0000"/>
                </a:solidFill>
              </a:rPr>
              <a:t>logs 3844477884</a:t>
            </a:r>
          </a:p>
          <a:p>
            <a:endParaRPr lang="en-GB" dirty="0"/>
          </a:p>
        </p:txBody>
      </p:sp>
      <p:sp>
        <p:nvSpPr>
          <p:cNvPr id="4" name="Footer Placeholder 3"/>
          <p:cNvSpPr>
            <a:spLocks noGrp="1"/>
          </p:cNvSpPr>
          <p:nvPr>
            <p:ph type="ftr" sz="quarter" idx="10"/>
          </p:nvPr>
        </p:nvSpPr>
        <p:spPr/>
        <p:txBody>
          <a:bodyPr/>
          <a:lstStyle/>
          <a:p>
            <a:pPr>
              <a:defRPr/>
            </a:pPr>
            <a:r>
              <a:rPr lang="en-US" altLang="en-US" dirty="0"/>
              <a:t>WEB</a:t>
            </a:r>
          </a:p>
        </p:txBody>
      </p:sp>
      <p:sp>
        <p:nvSpPr>
          <p:cNvPr id="5" name="TextBox 4"/>
          <p:cNvSpPr txBox="1"/>
          <p:nvPr/>
        </p:nvSpPr>
        <p:spPr>
          <a:xfrm>
            <a:off x="6150543" y="3728987"/>
            <a:ext cx="1901423" cy="646331"/>
          </a:xfrm>
          <a:prstGeom prst="rect">
            <a:avLst/>
          </a:prstGeom>
          <a:noFill/>
        </p:spPr>
        <p:txBody>
          <a:bodyPr wrap="square" rtlCol="0">
            <a:spAutoFit/>
          </a:bodyPr>
          <a:lstStyle/>
          <a:p>
            <a:r>
              <a:rPr lang="en-GB" dirty="0"/>
              <a:t>See shorthand on next slide</a:t>
            </a:r>
          </a:p>
        </p:txBody>
      </p:sp>
    </p:spTree>
    <p:extLst>
      <p:ext uri="{BB962C8B-B14F-4D97-AF65-F5344CB8AC3E}">
        <p14:creationId xmlns:p14="http://schemas.microsoft.com/office/powerpoint/2010/main" val="16004444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Docker CLI (Short Cuts)</a:t>
            </a:r>
          </a:p>
        </p:txBody>
      </p:sp>
      <p:sp>
        <p:nvSpPr>
          <p:cNvPr id="3" name="Content Placeholder 2"/>
          <p:cNvSpPr>
            <a:spLocks noGrp="1"/>
          </p:cNvSpPr>
          <p:nvPr>
            <p:ph idx="1"/>
          </p:nvPr>
        </p:nvSpPr>
        <p:spPr>
          <a:xfrm>
            <a:off x="1047750" y="844551"/>
            <a:ext cx="7029450" cy="3856990"/>
          </a:xfrm>
        </p:spPr>
        <p:txBody>
          <a:bodyPr/>
          <a:lstStyle/>
          <a:p>
            <a:r>
              <a:rPr lang="en-GB" dirty="0"/>
              <a:t>Often Docker command options can be shorthanded</a:t>
            </a:r>
          </a:p>
          <a:p>
            <a:r>
              <a:rPr lang="en-GB" dirty="0"/>
              <a:t>Examples</a:t>
            </a:r>
            <a:br>
              <a:rPr lang="en-GB" dirty="0"/>
            </a:br>
            <a:r>
              <a:rPr lang="en-GB" dirty="0"/>
              <a:t>--all		becomes 	-a</a:t>
            </a:r>
            <a:br>
              <a:rPr lang="en-GB" dirty="0"/>
            </a:br>
            <a:r>
              <a:rPr lang="en-GB" dirty="0"/>
              <a:t>--filter	becomes	-f</a:t>
            </a:r>
            <a:br>
              <a:rPr lang="en-GB" dirty="0"/>
            </a:br>
            <a:r>
              <a:rPr lang="en-GB" dirty="0"/>
              <a:t>--publish	becomes	-p</a:t>
            </a:r>
            <a:br>
              <a:rPr lang="en-GB" dirty="0"/>
            </a:br>
            <a:r>
              <a:rPr lang="en-GB" dirty="0"/>
              <a:t>--quiet	becomes	-q</a:t>
            </a:r>
          </a:p>
          <a:p>
            <a:r>
              <a:rPr lang="en-GB" dirty="0"/>
              <a:t>For example, the following are equivalent</a:t>
            </a:r>
            <a:br>
              <a:rPr lang="en-GB" dirty="0"/>
            </a:br>
            <a:r>
              <a:rPr lang="en-GB" i="1" dirty="0" err="1"/>
              <a:t>docker</a:t>
            </a:r>
            <a:r>
              <a:rPr lang="en-GB" i="1" dirty="0"/>
              <a:t>  container ls  --all</a:t>
            </a:r>
            <a:br>
              <a:rPr lang="en-GB" i="1" dirty="0"/>
            </a:br>
            <a:r>
              <a:rPr lang="en-GB" i="1" dirty="0" err="1"/>
              <a:t>docker</a:t>
            </a:r>
            <a:r>
              <a:rPr lang="en-GB" i="1" dirty="0"/>
              <a:t> container ls   -a</a:t>
            </a:r>
            <a:endParaRPr lang="en-GB" dirty="0"/>
          </a:p>
          <a:p>
            <a:r>
              <a:rPr lang="en-GB" dirty="0"/>
              <a:t>You can also combine options e.g.</a:t>
            </a:r>
            <a:br>
              <a:rPr lang="en-GB" dirty="0"/>
            </a:br>
            <a:r>
              <a:rPr lang="en-GB" i="1" dirty="0" err="1"/>
              <a:t>docker</a:t>
            </a:r>
            <a:r>
              <a:rPr lang="en-GB" i="1" dirty="0"/>
              <a:t> container run </a:t>
            </a:r>
            <a:r>
              <a:rPr lang="en-GB" i="1" dirty="0">
                <a:solidFill>
                  <a:srgbClr val="FF0000"/>
                </a:solidFill>
              </a:rPr>
              <a:t>-</a:t>
            </a:r>
            <a:r>
              <a:rPr lang="en-GB" i="1" dirty="0" err="1">
                <a:solidFill>
                  <a:srgbClr val="FF0000"/>
                </a:solidFill>
              </a:rPr>
              <a:t>i</a:t>
            </a:r>
            <a:r>
              <a:rPr lang="en-GB" i="1" dirty="0">
                <a:solidFill>
                  <a:srgbClr val="FF0000"/>
                </a:solidFill>
              </a:rPr>
              <a:t>  -t  -d </a:t>
            </a:r>
            <a:r>
              <a:rPr lang="en-GB" i="1" dirty="0"/>
              <a:t> </a:t>
            </a:r>
            <a:r>
              <a:rPr lang="en-GB" i="1" dirty="0" err="1"/>
              <a:t>debian</a:t>
            </a:r>
            <a:r>
              <a:rPr lang="en-GB" i="1" dirty="0"/>
              <a:t> /bin/bash</a:t>
            </a:r>
            <a:br>
              <a:rPr lang="en-GB" dirty="0"/>
            </a:br>
            <a:r>
              <a:rPr lang="en-GB" dirty="0">
                <a:latin typeface="Arial Narrow" panose="020B0606020202030204" pitchFamily="34" charset="0"/>
              </a:rPr>
              <a:t>can be written in a number of combinations</a:t>
            </a:r>
            <a:br>
              <a:rPr lang="en-GB" dirty="0"/>
            </a:br>
            <a:r>
              <a:rPr lang="en-GB" i="1" dirty="0" err="1"/>
              <a:t>docker</a:t>
            </a:r>
            <a:r>
              <a:rPr lang="en-GB" i="1" dirty="0"/>
              <a:t> container run </a:t>
            </a:r>
            <a:r>
              <a:rPr lang="en-GB" i="1" dirty="0">
                <a:solidFill>
                  <a:srgbClr val="FF0000"/>
                </a:solidFill>
              </a:rPr>
              <a:t>-it  -d </a:t>
            </a:r>
            <a:r>
              <a:rPr lang="en-GB" i="1" dirty="0"/>
              <a:t> </a:t>
            </a:r>
            <a:r>
              <a:rPr lang="en-GB" i="1" dirty="0" err="1"/>
              <a:t>debian</a:t>
            </a:r>
            <a:r>
              <a:rPr lang="en-GB" i="1" dirty="0"/>
              <a:t> /bin/bash</a:t>
            </a:r>
            <a:br>
              <a:rPr lang="en-GB" i="1" dirty="0"/>
            </a:br>
            <a:r>
              <a:rPr lang="en-GB" i="1" dirty="0" err="1"/>
              <a:t>docker</a:t>
            </a:r>
            <a:r>
              <a:rPr lang="en-GB" i="1" dirty="0"/>
              <a:t> container run </a:t>
            </a:r>
            <a:r>
              <a:rPr lang="en-GB" i="1" dirty="0">
                <a:solidFill>
                  <a:srgbClr val="FF0000"/>
                </a:solidFill>
              </a:rPr>
              <a:t>-</a:t>
            </a:r>
            <a:r>
              <a:rPr lang="en-GB" i="1" dirty="0" err="1">
                <a:solidFill>
                  <a:srgbClr val="FF0000"/>
                </a:solidFill>
              </a:rPr>
              <a:t>itd</a:t>
            </a:r>
            <a:r>
              <a:rPr lang="en-GB" i="1" dirty="0"/>
              <a:t>  </a:t>
            </a:r>
            <a:r>
              <a:rPr lang="en-GB" i="1" dirty="0" err="1"/>
              <a:t>debian</a:t>
            </a:r>
            <a:r>
              <a:rPr lang="en-GB" i="1" dirty="0"/>
              <a:t> /bin/bash</a:t>
            </a:r>
            <a:br>
              <a:rPr lang="en-GB" i="1" dirty="0"/>
            </a:br>
            <a:r>
              <a:rPr lang="en-GB" i="1" dirty="0" err="1"/>
              <a:t>docker</a:t>
            </a:r>
            <a:r>
              <a:rPr lang="en-GB" i="1" dirty="0"/>
              <a:t> container run </a:t>
            </a:r>
            <a:r>
              <a:rPr lang="en-GB" i="1" dirty="0">
                <a:solidFill>
                  <a:srgbClr val="FF0000"/>
                </a:solidFill>
              </a:rPr>
              <a:t>-</a:t>
            </a:r>
            <a:r>
              <a:rPr lang="en-GB" i="1" dirty="0" err="1">
                <a:solidFill>
                  <a:srgbClr val="FF0000"/>
                </a:solidFill>
              </a:rPr>
              <a:t>tid</a:t>
            </a:r>
            <a:r>
              <a:rPr lang="en-GB" i="1" dirty="0"/>
              <a:t>  </a:t>
            </a:r>
            <a:r>
              <a:rPr lang="en-GB" i="1" dirty="0" err="1"/>
              <a:t>debian</a:t>
            </a:r>
            <a:r>
              <a:rPr lang="en-GB" i="1" dirty="0"/>
              <a:t> /bin/bash</a:t>
            </a:r>
            <a:br>
              <a:rPr lang="en-GB" i="1" dirty="0"/>
            </a:br>
            <a:r>
              <a:rPr lang="en-GB" i="1" dirty="0" err="1"/>
              <a:t>docker</a:t>
            </a:r>
            <a:r>
              <a:rPr lang="en-GB" i="1" dirty="0"/>
              <a:t> container run </a:t>
            </a:r>
            <a:r>
              <a:rPr lang="en-GB" i="1" dirty="0">
                <a:solidFill>
                  <a:srgbClr val="FF0000"/>
                </a:solidFill>
              </a:rPr>
              <a:t>-</a:t>
            </a:r>
            <a:r>
              <a:rPr lang="en-GB" i="1" dirty="0" err="1">
                <a:solidFill>
                  <a:srgbClr val="FF0000"/>
                </a:solidFill>
              </a:rPr>
              <a:t>dit</a:t>
            </a:r>
            <a:r>
              <a:rPr lang="en-GB" i="1" dirty="0"/>
              <a:t>  </a:t>
            </a:r>
            <a:r>
              <a:rPr lang="en-GB" i="1" dirty="0" err="1"/>
              <a:t>debian</a:t>
            </a:r>
            <a:r>
              <a:rPr lang="en-GB" i="1" dirty="0"/>
              <a:t> /bin/bash</a:t>
            </a:r>
            <a:br>
              <a:rPr lang="en-GB" i="1" dirty="0"/>
            </a:br>
            <a:r>
              <a:rPr lang="en-GB" i="1" dirty="0"/>
              <a:t>etc.</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grpSp>
        <p:nvGrpSpPr>
          <p:cNvPr id="5" name="Group 4"/>
          <p:cNvGrpSpPr/>
          <p:nvPr/>
        </p:nvGrpSpPr>
        <p:grpSpPr>
          <a:xfrm>
            <a:off x="6358159" y="1492384"/>
            <a:ext cx="2785841" cy="2308324"/>
            <a:chOff x="6083365" y="3011018"/>
            <a:chExt cx="2785841" cy="2308324"/>
          </a:xfrm>
        </p:grpSpPr>
        <p:sp>
          <p:nvSpPr>
            <p:cNvPr id="6" name="TextBox 5"/>
            <p:cNvSpPr txBox="1"/>
            <p:nvPr/>
          </p:nvSpPr>
          <p:spPr>
            <a:xfrm>
              <a:off x="6083365" y="3011018"/>
              <a:ext cx="2785841" cy="2308324"/>
            </a:xfrm>
            <a:prstGeom prst="rect">
              <a:avLst/>
            </a:prstGeom>
            <a:noFill/>
            <a:ln w="19050">
              <a:solidFill>
                <a:schemeClr val="tx1"/>
              </a:solidFill>
            </a:ln>
          </p:spPr>
          <p:txBody>
            <a:bodyPr wrap="square" rtlCol="0">
              <a:spAutoFit/>
            </a:bodyPr>
            <a:lstStyle/>
            <a:p>
              <a:r>
                <a:rPr lang="en-GB" u="sng" dirty="0"/>
                <a:t>WARNING</a:t>
              </a:r>
              <a:r>
                <a:rPr lang="en-GB" dirty="0"/>
                <a:t>:</a:t>
              </a:r>
              <a:br>
                <a:rPr lang="en-GB" dirty="0"/>
              </a:br>
              <a:endParaRPr lang="en-GB" dirty="0"/>
            </a:p>
            <a:p>
              <a:r>
                <a:rPr lang="en-GB" dirty="0"/>
                <a:t>Use -- (dash dash) when writing out the flag name in full </a:t>
              </a:r>
            </a:p>
            <a:p>
              <a:endParaRPr lang="en-GB" dirty="0"/>
            </a:p>
            <a:p>
              <a:r>
                <a:rPr lang="en-GB" dirty="0"/>
                <a:t>Use - (single dash) for shorthand</a:t>
              </a:r>
            </a:p>
          </p:txBody>
        </p:sp>
        <p:sp>
          <p:nvSpPr>
            <p:cNvPr id="7" name="TextBox 6"/>
            <p:cNvSpPr txBox="1"/>
            <p:nvPr/>
          </p:nvSpPr>
          <p:spPr>
            <a:xfrm>
              <a:off x="6083365" y="3055896"/>
              <a:ext cx="559769" cy="769441"/>
            </a:xfrm>
            <a:prstGeom prst="rect">
              <a:avLst/>
            </a:prstGeom>
            <a:noFill/>
          </p:spPr>
          <p:txBody>
            <a:bodyPr wrap="none" rtlCol="0">
              <a:spAutoFit/>
            </a:bodyPr>
            <a:lstStyle/>
            <a:p>
              <a:r>
                <a:rPr lang="en-GB" sz="4400" dirty="0"/>
                <a:t>--</a:t>
              </a:r>
            </a:p>
          </p:txBody>
        </p:sp>
        <p:sp>
          <p:nvSpPr>
            <p:cNvPr id="8" name="TextBox 7"/>
            <p:cNvSpPr txBox="1"/>
            <p:nvPr/>
          </p:nvSpPr>
          <p:spPr>
            <a:xfrm>
              <a:off x="6083365" y="4144379"/>
              <a:ext cx="372218" cy="769441"/>
            </a:xfrm>
            <a:prstGeom prst="rect">
              <a:avLst/>
            </a:prstGeom>
            <a:noFill/>
          </p:spPr>
          <p:txBody>
            <a:bodyPr wrap="none" rtlCol="0">
              <a:spAutoFit/>
            </a:bodyPr>
            <a:lstStyle/>
            <a:p>
              <a:r>
                <a:rPr lang="en-GB" sz="4400" dirty="0"/>
                <a:t>-</a:t>
              </a:r>
            </a:p>
          </p:txBody>
        </p:sp>
      </p:grpSp>
      <p:sp>
        <p:nvSpPr>
          <p:cNvPr id="9" name="TextBox 8">
            <a:extLst>
              <a:ext uri="{FF2B5EF4-FFF2-40B4-BE49-F238E27FC236}">
                <a16:creationId xmlns:a16="http://schemas.microsoft.com/office/drawing/2014/main" id="{7FC8A76D-37DD-4084-B375-260FFD47B51F}"/>
              </a:ext>
            </a:extLst>
          </p:cNvPr>
          <p:cNvSpPr txBox="1"/>
          <p:nvPr/>
        </p:nvSpPr>
        <p:spPr>
          <a:xfrm>
            <a:off x="7155131" y="5090119"/>
            <a:ext cx="1627369" cy="923330"/>
          </a:xfrm>
          <a:prstGeom prst="rect">
            <a:avLst/>
          </a:prstGeom>
          <a:noFill/>
          <a:ln>
            <a:solidFill>
              <a:schemeClr val="tx1"/>
            </a:solidFill>
          </a:ln>
        </p:spPr>
        <p:txBody>
          <a:bodyPr wrap="none" rtlCol="0">
            <a:spAutoFit/>
          </a:bodyPr>
          <a:lstStyle/>
          <a:p>
            <a:r>
              <a:rPr lang="en-GB" dirty="0"/>
              <a:t>-</a:t>
            </a:r>
            <a:r>
              <a:rPr lang="en-GB" dirty="0" err="1"/>
              <a:t>i</a:t>
            </a:r>
            <a:r>
              <a:rPr lang="en-GB" dirty="0"/>
              <a:t> = interactive</a:t>
            </a:r>
          </a:p>
          <a:p>
            <a:r>
              <a:rPr lang="en-GB" dirty="0"/>
              <a:t>-t = </a:t>
            </a:r>
            <a:r>
              <a:rPr lang="en-GB" dirty="0" err="1"/>
              <a:t>tty</a:t>
            </a:r>
            <a:endParaRPr lang="en-GB" dirty="0"/>
          </a:p>
          <a:p>
            <a:r>
              <a:rPr lang="en-GB" dirty="0"/>
              <a:t>-d = detached</a:t>
            </a:r>
          </a:p>
        </p:txBody>
      </p:sp>
    </p:spTree>
    <p:extLst>
      <p:ext uri="{BB962C8B-B14F-4D97-AF65-F5344CB8AC3E}">
        <p14:creationId xmlns:p14="http://schemas.microsoft.com/office/powerpoint/2010/main" val="13301836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Docker CLI (Short Cuts)</a:t>
            </a:r>
          </a:p>
        </p:txBody>
      </p:sp>
      <p:sp>
        <p:nvSpPr>
          <p:cNvPr id="3" name="Content Placeholder 2"/>
          <p:cNvSpPr>
            <a:spLocks noGrp="1"/>
          </p:cNvSpPr>
          <p:nvPr>
            <p:ph idx="1"/>
          </p:nvPr>
        </p:nvSpPr>
        <p:spPr>
          <a:xfrm>
            <a:off x="1047750" y="769621"/>
            <a:ext cx="7410450" cy="5615940"/>
          </a:xfrm>
        </p:spPr>
        <p:txBody>
          <a:bodyPr/>
          <a:lstStyle/>
          <a:p>
            <a:r>
              <a:rPr lang="en-GB" dirty="0"/>
              <a:t>Many commands can be shortened (for backward compatibility reasons i.e. the older form of the commands were shorter)</a:t>
            </a:r>
          </a:p>
          <a:p>
            <a:r>
              <a:rPr lang="en-GB" dirty="0"/>
              <a:t>For example, the following are equivalent</a:t>
            </a:r>
            <a:br>
              <a:rPr lang="en-GB" dirty="0"/>
            </a:br>
            <a:br>
              <a:rPr lang="en-GB" dirty="0"/>
            </a:br>
            <a:r>
              <a:rPr lang="en-GB" i="1" dirty="0" err="1"/>
              <a:t>docker</a:t>
            </a:r>
            <a:r>
              <a:rPr lang="en-GB" i="1" dirty="0"/>
              <a:t> </a:t>
            </a:r>
            <a:r>
              <a:rPr lang="en-GB" b="1" i="1" dirty="0"/>
              <a:t>image</a:t>
            </a:r>
            <a:r>
              <a:rPr lang="en-GB" i="1" dirty="0"/>
              <a:t> build -t  MY_IMAGE_NAME</a:t>
            </a:r>
            <a:br>
              <a:rPr lang="en-GB" i="1" dirty="0"/>
            </a:br>
            <a:r>
              <a:rPr lang="en-GB" i="1" dirty="0" err="1"/>
              <a:t>docker</a:t>
            </a:r>
            <a:r>
              <a:rPr lang="en-GB" i="1" dirty="0"/>
              <a:t> build –t MY_IMAGE_NAME </a:t>
            </a:r>
            <a:r>
              <a:rPr lang="en-GB" dirty="0"/>
              <a:t>	</a:t>
            </a:r>
            <a:r>
              <a:rPr lang="en-GB" dirty="0">
                <a:sym typeface="Wingdings" panose="05000000000000000000" pitchFamily="2" charset="2"/>
              </a:rPr>
              <a:t> “image” is implicit</a:t>
            </a:r>
            <a:br>
              <a:rPr lang="en-GB" dirty="0"/>
            </a:br>
            <a:br>
              <a:rPr lang="en-GB" dirty="0"/>
            </a:br>
            <a:r>
              <a:rPr lang="en-GB" i="1" dirty="0" err="1"/>
              <a:t>docker</a:t>
            </a:r>
            <a:r>
              <a:rPr lang="en-GB" i="1" dirty="0"/>
              <a:t> </a:t>
            </a:r>
            <a:r>
              <a:rPr lang="en-GB" b="1" i="1" dirty="0"/>
              <a:t>container</a:t>
            </a:r>
            <a:r>
              <a:rPr lang="en-GB" i="1" dirty="0"/>
              <a:t> stop  CONTAINER_ID</a:t>
            </a:r>
            <a:br>
              <a:rPr lang="en-GB" i="1" dirty="0"/>
            </a:br>
            <a:r>
              <a:rPr lang="en-GB" i="1" dirty="0" err="1"/>
              <a:t>docker</a:t>
            </a:r>
            <a:r>
              <a:rPr lang="en-GB" i="1" dirty="0"/>
              <a:t>  stop CONTAINER_ID    </a:t>
            </a:r>
            <a:r>
              <a:rPr lang="en-GB" dirty="0"/>
              <a:t>	</a:t>
            </a:r>
            <a:r>
              <a:rPr lang="en-GB" dirty="0">
                <a:sym typeface="Wingdings" panose="05000000000000000000" pitchFamily="2" charset="2"/>
              </a:rPr>
              <a:t> “container” is implicit</a:t>
            </a:r>
            <a:br>
              <a:rPr lang="en-GB" dirty="0">
                <a:sym typeface="Wingdings" panose="05000000000000000000" pitchFamily="2" charset="2"/>
              </a:rPr>
            </a:br>
            <a:br>
              <a:rPr lang="en-GB" dirty="0">
                <a:sym typeface="Wingdings" panose="05000000000000000000" pitchFamily="2" charset="2"/>
              </a:rPr>
            </a:br>
            <a:r>
              <a:rPr lang="en-GB" i="1" dirty="0" err="1"/>
              <a:t>docker</a:t>
            </a:r>
            <a:r>
              <a:rPr lang="en-GB" i="1" dirty="0"/>
              <a:t> </a:t>
            </a:r>
            <a:r>
              <a:rPr lang="en-GB" b="1" i="1" dirty="0"/>
              <a:t>container</a:t>
            </a:r>
            <a:r>
              <a:rPr lang="en-GB" i="1" dirty="0"/>
              <a:t> </a:t>
            </a:r>
            <a:r>
              <a:rPr lang="en-GB" i="1" dirty="0" err="1"/>
              <a:t>ps</a:t>
            </a:r>
            <a:r>
              <a:rPr lang="en-GB" i="1" dirty="0"/>
              <a:t>  -a</a:t>
            </a:r>
            <a:br>
              <a:rPr lang="en-GB" i="1" dirty="0"/>
            </a:br>
            <a:r>
              <a:rPr lang="en-GB" i="1" dirty="0" err="1"/>
              <a:t>docker</a:t>
            </a:r>
            <a:r>
              <a:rPr lang="en-GB" i="1" dirty="0"/>
              <a:t>  </a:t>
            </a:r>
            <a:r>
              <a:rPr lang="en-GB" i="1" dirty="0" err="1"/>
              <a:t>ps</a:t>
            </a:r>
            <a:r>
              <a:rPr lang="en-GB" i="1" dirty="0"/>
              <a:t> -a </a:t>
            </a:r>
            <a:r>
              <a:rPr lang="en-GB" dirty="0"/>
              <a:t>		    	</a:t>
            </a:r>
            <a:r>
              <a:rPr lang="en-GB" dirty="0">
                <a:sym typeface="Wingdings" panose="05000000000000000000" pitchFamily="2" charset="2"/>
              </a:rPr>
              <a:t> “container” is implicit</a:t>
            </a:r>
          </a:p>
          <a:p>
            <a:endParaRPr lang="en-GB" b="1" dirty="0">
              <a:solidFill>
                <a:srgbClr val="FF0000"/>
              </a:solidFill>
              <a:sym typeface="Wingdings" panose="05000000000000000000" pitchFamily="2" charset="2"/>
            </a:endParaRPr>
          </a:p>
          <a:p>
            <a:r>
              <a:rPr lang="en-GB" b="1" dirty="0">
                <a:solidFill>
                  <a:srgbClr val="FF0000"/>
                </a:solidFill>
                <a:sym typeface="Wingdings" panose="05000000000000000000" pitchFamily="2" charset="2"/>
              </a:rPr>
              <a:t>NOTE: The modern command form is to include the words “image” and “container”, but the old form is still currently the most commonly used</a:t>
            </a:r>
            <a:endParaRPr lang="en-GB" b="1" dirty="0">
              <a:solidFill>
                <a:srgbClr val="FF0000"/>
              </a:solidFill>
            </a:endParaRPr>
          </a:p>
          <a:p>
            <a:endParaRPr lang="en-GB" i="1"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8242238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Linux</a:t>
            </a:r>
          </a:p>
        </p:txBody>
      </p:sp>
      <p:sp>
        <p:nvSpPr>
          <p:cNvPr id="3" name="Content Placeholder 2"/>
          <p:cNvSpPr>
            <a:spLocks noGrp="1"/>
          </p:cNvSpPr>
          <p:nvPr>
            <p:ph idx="1"/>
          </p:nvPr>
        </p:nvSpPr>
        <p:spPr/>
        <p:txBody>
          <a:bodyPr/>
          <a:lstStyle/>
          <a:p>
            <a:r>
              <a:rPr lang="en-GB" dirty="0"/>
              <a:t>When running the commands in these slides in Linux you will need to run them in supervisor mode</a:t>
            </a:r>
          </a:p>
          <a:p>
            <a:r>
              <a:rPr lang="en-GB" dirty="0"/>
              <a:t>Therefore, put “</a:t>
            </a:r>
            <a:r>
              <a:rPr lang="en-GB" dirty="0" err="1"/>
              <a:t>sudo</a:t>
            </a:r>
            <a:r>
              <a:rPr lang="en-GB" dirty="0"/>
              <a:t>” in front of each command e.g.</a:t>
            </a:r>
          </a:p>
          <a:p>
            <a:endParaRPr lang="en-GB" dirty="0"/>
          </a:p>
          <a:p>
            <a:pPr marL="0" indent="0">
              <a:buNone/>
            </a:pPr>
            <a:r>
              <a:rPr lang="en-GB" b="1" i="1" dirty="0" err="1"/>
              <a:t>sudo</a:t>
            </a:r>
            <a:r>
              <a:rPr lang="en-GB" i="1" dirty="0"/>
              <a:t> </a:t>
            </a:r>
            <a:r>
              <a:rPr lang="en-GB" i="1" dirty="0" err="1"/>
              <a:t>docker</a:t>
            </a:r>
            <a:r>
              <a:rPr lang="en-GB" i="1" dirty="0"/>
              <a:t> image build –t</a:t>
            </a:r>
            <a:r>
              <a:rPr lang="en-GB" dirty="0"/>
              <a:t> MY_IMAGE_NAME</a:t>
            </a:r>
          </a:p>
          <a:p>
            <a:pPr marL="0" indent="0">
              <a:buNone/>
            </a:pPr>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8819380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GitBash</a:t>
            </a:r>
            <a:r>
              <a:rPr lang="en-GB" dirty="0"/>
              <a:t>, don’t do it!!</a:t>
            </a:r>
          </a:p>
        </p:txBody>
      </p:sp>
      <p:sp>
        <p:nvSpPr>
          <p:cNvPr id="3" name="Content Placeholder 2"/>
          <p:cNvSpPr>
            <a:spLocks noGrp="1"/>
          </p:cNvSpPr>
          <p:nvPr>
            <p:ph idx="1"/>
          </p:nvPr>
        </p:nvSpPr>
        <p:spPr>
          <a:xfrm>
            <a:off x="1047750" y="1439443"/>
            <a:ext cx="7029450" cy="4399382"/>
          </a:xfrm>
        </p:spPr>
        <p:txBody>
          <a:bodyPr/>
          <a:lstStyle/>
          <a:p>
            <a:r>
              <a:rPr lang="en-GB" dirty="0"/>
              <a:t>Warning: running Docker in </a:t>
            </a:r>
            <a:r>
              <a:rPr lang="en-GB" dirty="0" err="1"/>
              <a:t>GitBash</a:t>
            </a:r>
            <a:r>
              <a:rPr lang="en-GB" dirty="0"/>
              <a:t> is NOT a good idea</a:t>
            </a:r>
          </a:p>
          <a:p>
            <a:r>
              <a:rPr lang="en-GB" dirty="0" err="1"/>
              <a:t>GitBash</a:t>
            </a:r>
            <a:r>
              <a:rPr lang="en-GB" dirty="0"/>
              <a:t> is a kind of hybrid Linux/Windows environment and running Windows apps within it can cause mysterious errors</a:t>
            </a:r>
          </a:p>
          <a:p>
            <a:endParaRPr lang="en-GB" dirty="0"/>
          </a:p>
          <a:p>
            <a:r>
              <a:rPr lang="en-GB" dirty="0"/>
              <a:t>In Windows, always use a Command Prompt or WSL window</a:t>
            </a:r>
          </a:p>
          <a:p>
            <a:endParaRPr lang="en-GB" dirty="0"/>
          </a:p>
          <a:p>
            <a:r>
              <a:rPr lang="en-GB" dirty="0"/>
              <a:t>Note1: I fell into this trap and it took a very tedious day for me to realise my mistake!!</a:t>
            </a:r>
          </a:p>
          <a:p>
            <a:r>
              <a:rPr lang="en-GB" dirty="0"/>
              <a:t>Note2: this problem may also effect other Linux emulators so be careful, but you should be OK if it is a virtualised Linux environment (e.g. WSL) and you installed the Linux app</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9369005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Docker Help</a:t>
            </a:r>
          </a:p>
        </p:txBody>
      </p:sp>
      <p:sp>
        <p:nvSpPr>
          <p:cNvPr id="3" name="Content Placeholder 2"/>
          <p:cNvSpPr>
            <a:spLocks noGrp="1"/>
          </p:cNvSpPr>
          <p:nvPr>
            <p:ph idx="1"/>
          </p:nvPr>
        </p:nvSpPr>
        <p:spPr/>
        <p:txBody>
          <a:bodyPr/>
          <a:lstStyle/>
          <a:p>
            <a:r>
              <a:rPr lang="en-GB" dirty="0"/>
              <a:t>Open command window</a:t>
            </a:r>
            <a:br>
              <a:rPr lang="en-GB" dirty="0"/>
            </a:br>
            <a:r>
              <a:rPr lang="en-GB" dirty="0"/>
              <a:t>Type in the Docker commands</a:t>
            </a:r>
          </a:p>
          <a:p>
            <a:endParaRPr lang="en-GB" dirty="0"/>
          </a:p>
          <a:p>
            <a:r>
              <a:rPr lang="en-GB" dirty="0"/>
              <a:t>To see all available commands</a:t>
            </a:r>
            <a:br>
              <a:rPr lang="en-GB" i="1" dirty="0"/>
            </a:br>
            <a:r>
              <a:rPr lang="en-GB" i="1" dirty="0" err="1"/>
              <a:t>docker</a:t>
            </a:r>
            <a:r>
              <a:rPr lang="en-GB" i="1" dirty="0"/>
              <a:t> --help </a:t>
            </a:r>
            <a:br>
              <a:rPr lang="en-GB" i="1" dirty="0"/>
            </a:br>
            <a:r>
              <a:rPr lang="en-GB" dirty="0"/>
              <a:t>OR JUST </a:t>
            </a:r>
            <a:br>
              <a:rPr lang="en-GB" dirty="0"/>
            </a:br>
            <a:r>
              <a:rPr lang="en-GB" i="1" dirty="0" err="1"/>
              <a:t>docker</a:t>
            </a:r>
            <a:endParaRPr lang="en-GB" i="1" dirty="0"/>
          </a:p>
          <a:p>
            <a:endParaRPr lang="en-GB" dirty="0"/>
          </a:p>
          <a:p>
            <a:r>
              <a:rPr lang="en-GB" dirty="0"/>
              <a:t>What version of Docker are we running?</a:t>
            </a:r>
            <a:br>
              <a:rPr lang="en-GB" dirty="0"/>
            </a:br>
            <a:r>
              <a:rPr lang="en-GB" i="1" dirty="0" err="1"/>
              <a:t>docker</a:t>
            </a:r>
            <a:r>
              <a:rPr lang="en-GB" i="1" dirty="0"/>
              <a:t>  --version</a:t>
            </a:r>
            <a:br>
              <a:rPr lang="en-GB" i="1" dirty="0"/>
            </a:br>
            <a:endParaRPr lang="en-GB" i="1" dirty="0"/>
          </a:p>
          <a:p>
            <a:endParaRPr lang="en-GB" dirty="0"/>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0735104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Run your First Container</a:t>
            </a:r>
          </a:p>
        </p:txBody>
      </p:sp>
      <p:sp>
        <p:nvSpPr>
          <p:cNvPr id="3" name="Content Placeholder 2"/>
          <p:cNvSpPr>
            <a:spLocks noGrp="1"/>
          </p:cNvSpPr>
          <p:nvPr>
            <p:ph idx="1"/>
          </p:nvPr>
        </p:nvSpPr>
        <p:spPr>
          <a:xfrm>
            <a:off x="1047750" y="1013461"/>
            <a:ext cx="7029450" cy="784860"/>
          </a:xfrm>
        </p:spPr>
        <p:txBody>
          <a:bodyPr/>
          <a:lstStyle/>
          <a:p>
            <a:r>
              <a:rPr lang="en-GB" dirty="0"/>
              <a:t>Run your first container</a:t>
            </a:r>
            <a:br>
              <a:rPr lang="en-GB" dirty="0"/>
            </a:br>
            <a:r>
              <a:rPr lang="en-GB" i="1" dirty="0" err="1"/>
              <a:t>docker</a:t>
            </a:r>
            <a:r>
              <a:rPr lang="en-GB" i="1" dirty="0"/>
              <a:t>  container   run   hello-world</a:t>
            </a:r>
            <a:br>
              <a:rPr lang="en-GB" i="1" dirty="0"/>
            </a:br>
            <a:r>
              <a:rPr lang="en-GB" dirty="0"/>
              <a:t>OR in old command format, just</a:t>
            </a:r>
            <a:br>
              <a:rPr lang="en-GB" i="1" dirty="0"/>
            </a:br>
            <a:r>
              <a:rPr lang="en-GB" i="1" dirty="0" err="1"/>
              <a:t>docker</a:t>
            </a:r>
            <a:r>
              <a:rPr lang="en-GB" i="1" dirty="0"/>
              <a:t>  run  hello-world</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411480" y="3352800"/>
            <a:ext cx="8336578" cy="2308324"/>
          </a:xfrm>
          <a:prstGeom prst="rect">
            <a:avLst/>
          </a:prstGeom>
          <a:solidFill>
            <a:srgbClr val="000000"/>
          </a:solidFill>
        </p:spPr>
        <p:txBody>
          <a:bodyPr wrap="none" rtlCol="0">
            <a:spAutoFit/>
          </a:bodyPr>
          <a:lstStyle/>
          <a:p>
            <a:r>
              <a:rPr lang="en-GB" dirty="0">
                <a:solidFill>
                  <a:schemeClr val="bg1"/>
                </a:solidFill>
              </a:rPr>
              <a:t>To generate this message, Docker took the following steps:</a:t>
            </a:r>
          </a:p>
          <a:p>
            <a:r>
              <a:rPr lang="en-GB" dirty="0">
                <a:solidFill>
                  <a:schemeClr val="bg1"/>
                </a:solidFill>
              </a:rPr>
              <a:t> 1. The Docker client contacted the Docker daemon.</a:t>
            </a:r>
          </a:p>
          <a:p>
            <a:r>
              <a:rPr lang="en-GB" dirty="0">
                <a:solidFill>
                  <a:schemeClr val="bg1"/>
                </a:solidFill>
              </a:rPr>
              <a:t> 2. The Docker daemon pulled the "</a:t>
            </a:r>
            <a:r>
              <a:rPr lang="en-GB" dirty="0">
                <a:solidFill>
                  <a:srgbClr val="FF0000"/>
                </a:solidFill>
              </a:rPr>
              <a:t>hello-world</a:t>
            </a:r>
            <a:r>
              <a:rPr lang="en-GB" dirty="0">
                <a:solidFill>
                  <a:schemeClr val="bg1"/>
                </a:solidFill>
              </a:rPr>
              <a:t>" image from the Docker Hub.</a:t>
            </a:r>
          </a:p>
          <a:p>
            <a:r>
              <a:rPr lang="en-GB" dirty="0">
                <a:solidFill>
                  <a:schemeClr val="bg1"/>
                </a:solidFill>
              </a:rPr>
              <a:t>    (amd64)</a:t>
            </a:r>
          </a:p>
          <a:p>
            <a:r>
              <a:rPr lang="en-GB" dirty="0">
                <a:solidFill>
                  <a:schemeClr val="bg1"/>
                </a:solidFill>
              </a:rPr>
              <a:t> 3. The Docker daemon created a new container from that image which runs the</a:t>
            </a:r>
          </a:p>
          <a:p>
            <a:r>
              <a:rPr lang="en-GB" dirty="0">
                <a:solidFill>
                  <a:schemeClr val="bg1"/>
                </a:solidFill>
              </a:rPr>
              <a:t>    executable that produces the output you are currently reading.</a:t>
            </a:r>
          </a:p>
          <a:p>
            <a:r>
              <a:rPr lang="en-GB" dirty="0">
                <a:solidFill>
                  <a:schemeClr val="bg1"/>
                </a:solidFill>
              </a:rPr>
              <a:t> 4. The Docker daemon streamed that output to the Docker client, which sent it</a:t>
            </a:r>
          </a:p>
          <a:p>
            <a:r>
              <a:rPr lang="en-GB" dirty="0">
                <a:solidFill>
                  <a:schemeClr val="bg1"/>
                </a:solidFill>
              </a:rPr>
              <a:t>    to your terminal.</a:t>
            </a:r>
          </a:p>
        </p:txBody>
      </p:sp>
      <p:sp>
        <p:nvSpPr>
          <p:cNvPr id="6" name="TextBox 5"/>
          <p:cNvSpPr txBox="1"/>
          <p:nvPr/>
        </p:nvSpPr>
        <p:spPr>
          <a:xfrm>
            <a:off x="563880" y="2983468"/>
            <a:ext cx="1544012" cy="369332"/>
          </a:xfrm>
          <a:prstGeom prst="rect">
            <a:avLst/>
          </a:prstGeom>
          <a:noFill/>
        </p:spPr>
        <p:txBody>
          <a:bodyPr wrap="none" rtlCol="0">
            <a:spAutoFit/>
          </a:bodyPr>
          <a:lstStyle/>
          <a:p>
            <a:r>
              <a:rPr lang="en-GB" dirty="0"/>
              <a:t>Displays this:</a:t>
            </a:r>
          </a:p>
        </p:txBody>
      </p:sp>
      <p:sp>
        <p:nvSpPr>
          <p:cNvPr id="7" name="TextBox 6"/>
          <p:cNvSpPr txBox="1"/>
          <p:nvPr/>
        </p:nvSpPr>
        <p:spPr>
          <a:xfrm>
            <a:off x="4913697" y="2468880"/>
            <a:ext cx="2326278" cy="369332"/>
          </a:xfrm>
          <a:prstGeom prst="rect">
            <a:avLst/>
          </a:prstGeom>
          <a:noFill/>
        </p:spPr>
        <p:txBody>
          <a:bodyPr wrap="none" rtlCol="0">
            <a:spAutoFit/>
          </a:bodyPr>
          <a:lstStyle/>
          <a:p>
            <a:r>
              <a:rPr lang="en-GB" dirty="0"/>
              <a:t>Existing image name</a:t>
            </a:r>
          </a:p>
        </p:txBody>
      </p:sp>
      <p:cxnSp>
        <p:nvCxnSpPr>
          <p:cNvPr id="9" name="Straight Arrow Connector 8"/>
          <p:cNvCxnSpPr/>
          <p:nvPr/>
        </p:nvCxnSpPr>
        <p:spPr bwMode="auto">
          <a:xfrm flipH="1" flipV="1">
            <a:off x="4721192" y="1677569"/>
            <a:ext cx="1578543" cy="84221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9645012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Note: Pulling Images from a Docker registry</a:t>
            </a:r>
          </a:p>
        </p:txBody>
      </p:sp>
      <p:sp>
        <p:nvSpPr>
          <p:cNvPr id="3" name="Content Placeholder 2"/>
          <p:cNvSpPr>
            <a:spLocks noGrp="1"/>
          </p:cNvSpPr>
          <p:nvPr>
            <p:ph idx="1"/>
          </p:nvPr>
        </p:nvSpPr>
        <p:spPr/>
        <p:txBody>
          <a:bodyPr/>
          <a:lstStyle/>
          <a:p>
            <a:r>
              <a:rPr lang="en-GB" dirty="0"/>
              <a:t>You can “pull” an image before running it</a:t>
            </a:r>
            <a:br>
              <a:rPr lang="en-GB" dirty="0"/>
            </a:br>
            <a:r>
              <a:rPr lang="en-GB" dirty="0"/>
              <a:t>	</a:t>
            </a:r>
            <a:r>
              <a:rPr lang="en-GB" i="1" dirty="0" err="1"/>
              <a:t>docker</a:t>
            </a:r>
            <a:r>
              <a:rPr lang="en-GB" i="1" dirty="0"/>
              <a:t>  image       pull   hello-world</a:t>
            </a:r>
            <a:br>
              <a:rPr lang="en-GB" i="1" dirty="0"/>
            </a:br>
            <a:r>
              <a:rPr lang="en-GB" i="1" dirty="0"/>
              <a:t>	</a:t>
            </a:r>
            <a:r>
              <a:rPr lang="en-GB" i="1" dirty="0" err="1"/>
              <a:t>docker</a:t>
            </a:r>
            <a:r>
              <a:rPr lang="en-GB" i="1" dirty="0"/>
              <a:t>  container  run   hello-world</a:t>
            </a:r>
          </a:p>
          <a:p>
            <a:r>
              <a:rPr lang="en-GB" dirty="0"/>
              <a:t>However, </a:t>
            </a:r>
            <a:r>
              <a:rPr lang="en-GB" b="1" dirty="0" err="1"/>
              <a:t>docker</a:t>
            </a:r>
            <a:r>
              <a:rPr lang="en-GB" b="1" dirty="0"/>
              <a:t> run will pull the image for us automatically</a:t>
            </a:r>
            <a:br>
              <a:rPr lang="en-GB" dirty="0"/>
            </a:br>
            <a:r>
              <a:rPr lang="en-GB" dirty="0"/>
              <a:t>As could be seen when we run the “hello-world” image</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483670" y="3879751"/>
            <a:ext cx="8336578" cy="2308324"/>
          </a:xfrm>
          <a:prstGeom prst="rect">
            <a:avLst/>
          </a:prstGeom>
          <a:solidFill>
            <a:srgbClr val="000000"/>
          </a:solidFill>
        </p:spPr>
        <p:txBody>
          <a:bodyPr wrap="none" rtlCol="0">
            <a:spAutoFit/>
          </a:bodyPr>
          <a:lstStyle/>
          <a:p>
            <a:r>
              <a:rPr lang="en-GB" dirty="0">
                <a:solidFill>
                  <a:schemeClr val="bg1">
                    <a:lumMod val="50000"/>
                  </a:schemeClr>
                </a:solidFill>
              </a:rPr>
              <a:t>To generate this message, Docker took the following steps:</a:t>
            </a:r>
          </a:p>
          <a:p>
            <a:r>
              <a:rPr lang="en-GB" dirty="0">
                <a:solidFill>
                  <a:schemeClr val="bg1">
                    <a:lumMod val="50000"/>
                  </a:schemeClr>
                </a:solidFill>
              </a:rPr>
              <a:t> 1. The Docker client contacted the Docker daemon.</a:t>
            </a:r>
          </a:p>
          <a:p>
            <a:r>
              <a:rPr lang="en-GB" dirty="0">
                <a:solidFill>
                  <a:schemeClr val="bg1"/>
                </a:solidFill>
              </a:rPr>
              <a:t> 2. The Docker daemon </a:t>
            </a:r>
            <a:r>
              <a:rPr lang="en-GB" dirty="0">
                <a:solidFill>
                  <a:srgbClr val="FF0000"/>
                </a:solidFill>
              </a:rPr>
              <a:t>pulled</a:t>
            </a:r>
            <a:r>
              <a:rPr lang="en-GB" dirty="0">
                <a:solidFill>
                  <a:schemeClr val="bg1"/>
                </a:solidFill>
              </a:rPr>
              <a:t> the "hello-world" image from the Docker Hub.</a:t>
            </a:r>
          </a:p>
          <a:p>
            <a:r>
              <a:rPr lang="en-GB" dirty="0">
                <a:solidFill>
                  <a:schemeClr val="bg1"/>
                </a:solidFill>
              </a:rPr>
              <a:t>    (amd64)</a:t>
            </a:r>
          </a:p>
          <a:p>
            <a:r>
              <a:rPr lang="en-GB" dirty="0">
                <a:solidFill>
                  <a:schemeClr val="bg1"/>
                </a:solidFill>
              </a:rPr>
              <a:t> </a:t>
            </a:r>
            <a:r>
              <a:rPr lang="en-GB" dirty="0">
                <a:solidFill>
                  <a:schemeClr val="bg1">
                    <a:lumMod val="50000"/>
                  </a:schemeClr>
                </a:solidFill>
              </a:rPr>
              <a:t>3. The Docker daemon created a new container from that image which runs the</a:t>
            </a:r>
          </a:p>
          <a:p>
            <a:r>
              <a:rPr lang="en-GB" dirty="0">
                <a:solidFill>
                  <a:schemeClr val="bg1">
                    <a:lumMod val="50000"/>
                  </a:schemeClr>
                </a:solidFill>
              </a:rPr>
              <a:t>    executable that produces the output you are currently reading.</a:t>
            </a:r>
          </a:p>
          <a:p>
            <a:r>
              <a:rPr lang="en-GB" dirty="0">
                <a:solidFill>
                  <a:schemeClr val="bg1">
                    <a:lumMod val="50000"/>
                  </a:schemeClr>
                </a:solidFill>
              </a:rPr>
              <a:t> 4. The Docker daemon streamed that output to the Docker client, which sent it</a:t>
            </a:r>
          </a:p>
          <a:p>
            <a:r>
              <a:rPr lang="en-GB" dirty="0">
                <a:solidFill>
                  <a:schemeClr val="bg1">
                    <a:lumMod val="50000"/>
                  </a:schemeClr>
                </a:solidFill>
              </a:rPr>
              <a:t>    to your terminal.</a:t>
            </a:r>
          </a:p>
        </p:txBody>
      </p:sp>
    </p:spTree>
    <p:extLst>
      <p:ext uri="{BB962C8B-B14F-4D97-AF65-F5344CB8AC3E}">
        <p14:creationId xmlns:p14="http://schemas.microsoft.com/office/powerpoint/2010/main" val="37398502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Linux OS in Container</a:t>
            </a:r>
          </a:p>
        </p:txBody>
      </p:sp>
      <p:sp>
        <p:nvSpPr>
          <p:cNvPr id="3" name="Content Placeholder 2"/>
          <p:cNvSpPr>
            <a:spLocks noGrp="1"/>
          </p:cNvSpPr>
          <p:nvPr>
            <p:ph idx="1"/>
          </p:nvPr>
        </p:nvSpPr>
        <p:spPr/>
        <p:txBody>
          <a:bodyPr/>
          <a:lstStyle/>
          <a:p>
            <a:r>
              <a:rPr lang="en-GB" dirty="0"/>
              <a:t>Run Linux in a container</a:t>
            </a:r>
          </a:p>
          <a:p>
            <a:r>
              <a:rPr lang="en-GB" dirty="0"/>
              <a:t>Notice the # prompt, this is the OS running in the container</a:t>
            </a:r>
          </a:p>
          <a:p>
            <a:pPr lvl="1"/>
            <a:r>
              <a:rPr lang="en-GB" dirty="0"/>
              <a:t>Try some Linux commands</a:t>
            </a:r>
          </a:p>
          <a:p>
            <a:pPr lvl="1"/>
            <a:r>
              <a:rPr lang="en-GB" i="1" dirty="0"/>
              <a:t>exit </a:t>
            </a:r>
            <a:r>
              <a:rPr lang="en-GB" dirty="0"/>
              <a:t> to escape </a:t>
            </a:r>
            <a:endParaRPr lang="en-GB" i="1" dirty="0"/>
          </a:p>
          <a:p>
            <a:endParaRPr lang="en-GB" dirty="0"/>
          </a:p>
          <a:p>
            <a:pPr marL="0" indent="0">
              <a:buNone/>
            </a:pPr>
            <a:r>
              <a:rPr lang="en-GB" b="1" i="1" dirty="0" err="1"/>
              <a:t>sudo</a:t>
            </a:r>
            <a:r>
              <a:rPr lang="en-GB" i="1" dirty="0"/>
              <a:t> </a:t>
            </a:r>
            <a:r>
              <a:rPr lang="en-GB" i="1" dirty="0" err="1"/>
              <a:t>docker</a:t>
            </a:r>
            <a:r>
              <a:rPr lang="en-GB" i="1" dirty="0"/>
              <a:t> container run </a:t>
            </a:r>
            <a:r>
              <a:rPr lang="en-GB" i="1" dirty="0">
                <a:solidFill>
                  <a:srgbClr val="FF0000"/>
                </a:solidFill>
              </a:rPr>
              <a:t>-it</a:t>
            </a:r>
            <a:r>
              <a:rPr lang="en-GB" i="1" dirty="0"/>
              <a:t>   </a:t>
            </a:r>
            <a:r>
              <a:rPr lang="en-GB" i="1" dirty="0" err="1"/>
              <a:t>debian</a:t>
            </a:r>
            <a:r>
              <a:rPr lang="en-GB" i="1" dirty="0"/>
              <a:t>   /bin/bash</a:t>
            </a:r>
            <a:endParaRPr lang="en-GB" dirty="0"/>
          </a:p>
          <a:p>
            <a:pPr marL="0" indent="0">
              <a:buNone/>
            </a:pPr>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8258938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List Images</a:t>
            </a:r>
          </a:p>
        </p:txBody>
      </p:sp>
      <p:sp>
        <p:nvSpPr>
          <p:cNvPr id="3" name="Content Placeholder 2"/>
          <p:cNvSpPr>
            <a:spLocks noGrp="1"/>
          </p:cNvSpPr>
          <p:nvPr>
            <p:ph idx="1"/>
          </p:nvPr>
        </p:nvSpPr>
        <p:spPr>
          <a:xfrm>
            <a:off x="664143" y="1724025"/>
            <a:ext cx="7748337" cy="4114800"/>
          </a:xfrm>
        </p:spPr>
        <p:txBody>
          <a:bodyPr/>
          <a:lstStyle/>
          <a:p>
            <a:r>
              <a:rPr lang="en-GB" dirty="0"/>
              <a:t>To list (ls) the Docker images you have created</a:t>
            </a:r>
          </a:p>
          <a:p>
            <a:endParaRPr lang="en-GB" dirty="0"/>
          </a:p>
          <a:p>
            <a:pPr marL="0" indent="0">
              <a:buNone/>
            </a:pPr>
            <a:r>
              <a:rPr lang="en-GB" i="1" dirty="0" err="1"/>
              <a:t>docker</a:t>
            </a:r>
            <a:r>
              <a:rPr lang="en-GB" i="1" dirty="0"/>
              <a:t> image</a:t>
            </a:r>
            <a:r>
              <a:rPr lang="en-GB" dirty="0"/>
              <a:t>		    </a:t>
            </a:r>
            <a:r>
              <a:rPr lang="en-GB" dirty="0">
                <a:sym typeface="Wingdings" panose="05000000000000000000" pitchFamily="2" charset="2"/>
              </a:rPr>
              <a:t> List all images</a:t>
            </a:r>
            <a:endParaRPr lang="en-GB" dirty="0"/>
          </a:p>
          <a:p>
            <a:pPr marL="0" indent="0">
              <a:buNone/>
            </a:pPr>
            <a:r>
              <a:rPr lang="en-GB" i="1" dirty="0" err="1"/>
              <a:t>docker</a:t>
            </a:r>
            <a:r>
              <a:rPr lang="en-GB" i="1" dirty="0"/>
              <a:t> image ls                </a:t>
            </a:r>
            <a:r>
              <a:rPr lang="en-GB" dirty="0">
                <a:sym typeface="Wingdings" panose="05000000000000000000" pitchFamily="2" charset="2"/>
              </a:rPr>
              <a:t> List all running images</a:t>
            </a:r>
            <a:endParaRPr lang="en-GB" dirty="0"/>
          </a:p>
          <a:p>
            <a:pPr marL="0" indent="0">
              <a:buNone/>
            </a:pPr>
            <a:r>
              <a:rPr lang="en-GB" i="1" dirty="0" err="1"/>
              <a:t>docker</a:t>
            </a:r>
            <a:r>
              <a:rPr lang="en-GB" i="1" dirty="0"/>
              <a:t> image ls hello*</a:t>
            </a:r>
            <a:r>
              <a:rPr lang="en-GB" dirty="0"/>
              <a:t>     </a:t>
            </a:r>
            <a:r>
              <a:rPr lang="en-GB" dirty="0">
                <a:sym typeface="Wingdings" panose="05000000000000000000" pitchFamily="2" charset="2"/>
              </a:rPr>
              <a:t></a:t>
            </a:r>
            <a:r>
              <a:rPr lang="en-GB" dirty="0"/>
              <a:t>  Just l</a:t>
            </a:r>
            <a:r>
              <a:rPr lang="en-GB" dirty="0">
                <a:sym typeface="Wingdings" panose="05000000000000000000" pitchFamily="2" charset="2"/>
              </a:rPr>
              <a:t>ist images starting in “hello”</a:t>
            </a:r>
            <a:endParaRPr lang="en-GB" i="1" dirty="0"/>
          </a:p>
          <a:p>
            <a:pPr marL="0" indent="0">
              <a:buNone/>
            </a:pPr>
            <a:endParaRPr lang="en-GB" i="1"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68262" y="4178868"/>
            <a:ext cx="9064625" cy="923330"/>
          </a:xfrm>
          <a:prstGeom prst="rect">
            <a:avLst/>
          </a:prstGeom>
          <a:solidFill>
            <a:srgbClr val="000000"/>
          </a:solidFill>
        </p:spPr>
        <p:txBody>
          <a:bodyPr wrap="square" rtlCol="0">
            <a:spAutoFit/>
          </a:bodyPr>
          <a:lstStyle/>
          <a:p>
            <a:r>
              <a:rPr lang="en-GB" dirty="0" err="1">
                <a:solidFill>
                  <a:schemeClr val="accent5">
                    <a:lumMod val="50000"/>
                  </a:schemeClr>
                </a:solidFill>
              </a:rPr>
              <a:t>docker</a:t>
            </a:r>
            <a:r>
              <a:rPr lang="en-GB" dirty="0">
                <a:solidFill>
                  <a:schemeClr val="accent5">
                    <a:lumMod val="50000"/>
                  </a:schemeClr>
                </a:solidFill>
              </a:rPr>
              <a:t> image ls hello*</a:t>
            </a:r>
          </a:p>
          <a:p>
            <a:r>
              <a:rPr lang="en-GB" dirty="0">
                <a:solidFill>
                  <a:schemeClr val="bg1"/>
                </a:solidFill>
              </a:rPr>
              <a:t>REPOSITORY          TAG                 IMAGE ID            CREATED             SIZE</a:t>
            </a:r>
          </a:p>
          <a:p>
            <a:r>
              <a:rPr lang="en-GB" dirty="0">
                <a:solidFill>
                  <a:schemeClr val="bg1"/>
                </a:solidFill>
              </a:rPr>
              <a:t>hello-world         latest              fce289e99eb9        9 months ago        1.84kB</a:t>
            </a:r>
          </a:p>
        </p:txBody>
      </p:sp>
    </p:spTree>
    <p:extLst>
      <p:ext uri="{BB962C8B-B14F-4D97-AF65-F5344CB8AC3E}">
        <p14:creationId xmlns:p14="http://schemas.microsoft.com/office/powerpoint/2010/main" val="1202930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List Containers </a:t>
            </a:r>
          </a:p>
        </p:txBody>
      </p:sp>
      <p:sp>
        <p:nvSpPr>
          <p:cNvPr id="3" name="Content Placeholder 2"/>
          <p:cNvSpPr>
            <a:spLocks noGrp="1"/>
          </p:cNvSpPr>
          <p:nvPr>
            <p:ph idx="1"/>
          </p:nvPr>
        </p:nvSpPr>
        <p:spPr>
          <a:xfrm>
            <a:off x="1047750" y="588645"/>
            <a:ext cx="8096250" cy="4114800"/>
          </a:xfrm>
        </p:spPr>
        <p:txBody>
          <a:bodyPr/>
          <a:lstStyle/>
          <a:p>
            <a:r>
              <a:rPr lang="en-GB" dirty="0"/>
              <a:t>Show all running containers</a:t>
            </a:r>
          </a:p>
          <a:p>
            <a:pPr marL="0" indent="0">
              <a:buNone/>
            </a:pPr>
            <a:r>
              <a:rPr lang="en-GB" i="1" dirty="0" err="1"/>
              <a:t>docker</a:t>
            </a:r>
            <a:r>
              <a:rPr lang="en-GB" i="1" dirty="0"/>
              <a:t> container ls    </a:t>
            </a:r>
            <a:r>
              <a:rPr lang="en-GB" dirty="0">
                <a:sym typeface="Wingdings" panose="05000000000000000000" pitchFamily="2" charset="2"/>
              </a:rPr>
              <a:t> old </a:t>
            </a:r>
            <a:r>
              <a:rPr lang="en-GB" dirty="0"/>
              <a:t>style approach is </a:t>
            </a:r>
            <a:r>
              <a:rPr lang="en-GB" i="1" dirty="0" err="1"/>
              <a:t>docker</a:t>
            </a:r>
            <a:r>
              <a:rPr lang="en-GB" i="1" dirty="0"/>
              <a:t> </a:t>
            </a:r>
            <a:r>
              <a:rPr lang="en-GB" i="1" dirty="0" err="1"/>
              <a:t>ps</a:t>
            </a:r>
            <a:endParaRPr lang="en-GB" i="1" dirty="0"/>
          </a:p>
          <a:p>
            <a:r>
              <a:rPr lang="en-GB" dirty="0"/>
              <a:t>Show all containers (</a:t>
            </a:r>
            <a:r>
              <a:rPr lang="en-GB" dirty="0" err="1"/>
              <a:t>inc.</a:t>
            </a:r>
            <a:r>
              <a:rPr lang="en-GB" dirty="0"/>
              <a:t> those not running)</a:t>
            </a:r>
          </a:p>
          <a:p>
            <a:pPr marL="0" indent="0">
              <a:buNone/>
            </a:pPr>
            <a:r>
              <a:rPr lang="en-GB" i="1" dirty="0" err="1"/>
              <a:t>docker</a:t>
            </a:r>
            <a:r>
              <a:rPr lang="en-GB" i="1" dirty="0"/>
              <a:t> container ls -a     OR   </a:t>
            </a:r>
            <a:r>
              <a:rPr lang="en-GB" i="1" dirty="0" err="1"/>
              <a:t>docker</a:t>
            </a:r>
            <a:r>
              <a:rPr lang="en-GB" i="1" dirty="0"/>
              <a:t> container ls --all</a:t>
            </a:r>
          </a:p>
          <a:p>
            <a:r>
              <a:rPr lang="en-GB" dirty="0"/>
              <a:t>Show containers matching the given name, id, image, etc.</a:t>
            </a:r>
          </a:p>
          <a:p>
            <a:pPr marL="0" indent="0">
              <a:buNone/>
            </a:pPr>
            <a:r>
              <a:rPr lang="en-GB" i="1" dirty="0" err="1"/>
              <a:t>docker</a:t>
            </a:r>
            <a:r>
              <a:rPr lang="en-GB" i="1" dirty="0"/>
              <a:t> container ls --filter  name=container-name</a:t>
            </a:r>
            <a:r>
              <a:rPr lang="en-GB" dirty="0"/>
              <a:t>  </a:t>
            </a:r>
          </a:p>
          <a:p>
            <a:pPr marL="0" indent="0">
              <a:buNone/>
            </a:pPr>
            <a:r>
              <a:rPr lang="en-GB" i="1" dirty="0" err="1"/>
              <a:t>docker</a:t>
            </a:r>
            <a:r>
              <a:rPr lang="en-GB" i="1" dirty="0"/>
              <a:t> container ls -f  id=container-id</a:t>
            </a:r>
          </a:p>
          <a:p>
            <a:pPr marL="0" indent="0">
              <a:buNone/>
            </a:pPr>
            <a:r>
              <a:rPr lang="en-GB" i="1" dirty="0" err="1"/>
              <a:t>docker</a:t>
            </a:r>
            <a:r>
              <a:rPr lang="en-GB" i="1" dirty="0"/>
              <a:t> container ls -f ancestor=image-name</a:t>
            </a:r>
          </a:p>
          <a:p>
            <a:endParaRPr lang="en-GB" dirty="0"/>
          </a:p>
          <a:p>
            <a:r>
              <a:rPr lang="en-GB" dirty="0"/>
              <a:t>Show containers </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11" name="TextBox 10"/>
          <p:cNvSpPr txBox="1"/>
          <p:nvPr/>
        </p:nvSpPr>
        <p:spPr>
          <a:xfrm>
            <a:off x="79375" y="4703445"/>
            <a:ext cx="9064625" cy="1754326"/>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5">
                    <a:lumMod val="50000"/>
                  </a:schemeClr>
                </a:solidFill>
              </a:rPr>
              <a:t>docker</a:t>
            </a:r>
            <a:r>
              <a:rPr lang="en-GB" dirty="0">
                <a:solidFill>
                  <a:schemeClr val="accent5">
                    <a:lumMod val="50000"/>
                  </a:schemeClr>
                </a:solidFill>
              </a:rPr>
              <a:t> container ls -a</a:t>
            </a:r>
          </a:p>
          <a:p>
            <a:r>
              <a:rPr lang="en-GB" dirty="0">
                <a:solidFill>
                  <a:schemeClr val="bg1"/>
                </a:solidFill>
              </a:rPr>
              <a:t>CONTAINER ID    IMAGE         COMMAND     CREATED           STATUS                  PORTS               NAMES</a:t>
            </a:r>
          </a:p>
          <a:p>
            <a:r>
              <a:rPr lang="en-GB" dirty="0">
                <a:solidFill>
                  <a:schemeClr val="bg1"/>
                </a:solidFill>
              </a:rPr>
              <a:t>06d15900e459      hello-world    "/hello"            5 days ago          Exited (0) 5 days ago                       </a:t>
            </a:r>
            <a:r>
              <a:rPr lang="en-GB" dirty="0" err="1">
                <a:solidFill>
                  <a:schemeClr val="bg1"/>
                </a:solidFill>
              </a:rPr>
              <a:t>mystifying_vaughan</a:t>
            </a:r>
            <a:endParaRPr lang="en-GB" dirty="0">
              <a:solidFill>
                <a:schemeClr val="bg1"/>
              </a:solidFill>
            </a:endParaRPr>
          </a:p>
          <a:p>
            <a:endParaRPr lang="en-GB" dirty="0">
              <a:solidFill>
                <a:schemeClr val="bg1"/>
              </a:solidFill>
            </a:endParaRPr>
          </a:p>
        </p:txBody>
      </p:sp>
      <p:sp>
        <p:nvSpPr>
          <p:cNvPr id="5" name="TextBox 4"/>
          <p:cNvSpPr txBox="1"/>
          <p:nvPr/>
        </p:nvSpPr>
        <p:spPr>
          <a:xfrm>
            <a:off x="6250193" y="3641463"/>
            <a:ext cx="2813125" cy="923330"/>
          </a:xfrm>
          <a:prstGeom prst="rect">
            <a:avLst/>
          </a:prstGeom>
          <a:noFill/>
          <a:ln w="28575">
            <a:solidFill>
              <a:schemeClr val="tx1"/>
            </a:solidFill>
          </a:ln>
        </p:spPr>
        <p:txBody>
          <a:bodyPr wrap="square" rtlCol="0">
            <a:spAutoFit/>
          </a:bodyPr>
          <a:lstStyle/>
          <a:p>
            <a:r>
              <a:rPr lang="en-GB" i="1" dirty="0"/>
              <a:t>Note: </a:t>
            </a:r>
            <a:r>
              <a:rPr lang="en-GB" b="1" i="1" dirty="0" err="1"/>
              <a:t>docker</a:t>
            </a:r>
            <a:r>
              <a:rPr lang="en-GB" b="1" i="1" dirty="0"/>
              <a:t> </a:t>
            </a:r>
            <a:r>
              <a:rPr lang="en-GB" b="1" i="1" dirty="0" err="1"/>
              <a:t>ps</a:t>
            </a:r>
            <a:r>
              <a:rPr lang="en-GB" b="1" i="1" dirty="0"/>
              <a:t> </a:t>
            </a:r>
            <a:r>
              <a:rPr lang="en-GB" i="1" dirty="0"/>
              <a:t>and </a:t>
            </a:r>
            <a:r>
              <a:rPr lang="en-GB" b="1" i="1" dirty="0" err="1"/>
              <a:t>docker</a:t>
            </a:r>
            <a:r>
              <a:rPr lang="en-GB" b="1" i="1" dirty="0"/>
              <a:t> container ls </a:t>
            </a:r>
            <a:r>
              <a:rPr lang="en-GB" i="1" dirty="0"/>
              <a:t>are identical</a:t>
            </a:r>
          </a:p>
        </p:txBody>
      </p:sp>
    </p:spTree>
    <p:extLst>
      <p:ext uri="{BB962C8B-B14F-4D97-AF65-F5344CB8AC3E}">
        <p14:creationId xmlns:p14="http://schemas.microsoft.com/office/powerpoint/2010/main" val="15303969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Filters</a:t>
            </a:r>
          </a:p>
        </p:txBody>
      </p:sp>
      <p:sp>
        <p:nvSpPr>
          <p:cNvPr id="3" name="Content Placeholder 2"/>
          <p:cNvSpPr>
            <a:spLocks noGrp="1"/>
          </p:cNvSpPr>
          <p:nvPr>
            <p:ph idx="1"/>
          </p:nvPr>
        </p:nvSpPr>
        <p:spPr>
          <a:xfrm>
            <a:off x="1047750" y="1207477"/>
            <a:ext cx="7029450" cy="4631348"/>
          </a:xfrm>
        </p:spPr>
        <p:txBody>
          <a:bodyPr/>
          <a:lstStyle/>
          <a:p>
            <a:r>
              <a:rPr lang="en-GB" dirty="0"/>
              <a:t>See exercise, but the </a:t>
            </a:r>
            <a:r>
              <a:rPr lang="en-GB" dirty="0" err="1"/>
              <a:t>debian</a:t>
            </a:r>
            <a:r>
              <a:rPr lang="en-GB" dirty="0"/>
              <a:t> container must be running in a second terminal window for this to work</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41878" y="2517187"/>
            <a:ext cx="9064625" cy="3139321"/>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5">
                    <a:lumMod val="50000"/>
                  </a:schemeClr>
                </a:solidFill>
              </a:rPr>
              <a:t>docker</a:t>
            </a:r>
            <a:r>
              <a:rPr lang="en-GB" dirty="0">
                <a:solidFill>
                  <a:schemeClr val="accent5">
                    <a:lumMod val="50000"/>
                  </a:schemeClr>
                </a:solidFill>
              </a:rPr>
              <a:t> container ls -f ancestor=</a:t>
            </a:r>
            <a:r>
              <a:rPr lang="en-GB" dirty="0" err="1">
                <a:solidFill>
                  <a:schemeClr val="accent5">
                    <a:lumMod val="50000"/>
                  </a:schemeClr>
                </a:solidFill>
              </a:rPr>
              <a:t>debian</a:t>
            </a:r>
            <a:endParaRPr lang="en-GB" dirty="0">
              <a:solidFill>
                <a:schemeClr val="accent5">
                  <a:lumMod val="50000"/>
                </a:schemeClr>
              </a:solidFill>
            </a:endParaRPr>
          </a:p>
          <a:p>
            <a:r>
              <a:rPr lang="en-GB" dirty="0">
                <a:solidFill>
                  <a:schemeClr val="bg1"/>
                </a:solidFill>
              </a:rPr>
              <a:t>CONTAINER ID        IMAGE               COMMAND             CREATED             STATUS</a:t>
            </a:r>
          </a:p>
          <a:p>
            <a:r>
              <a:rPr lang="en-GB" dirty="0">
                <a:solidFill>
                  <a:schemeClr val="bg1"/>
                </a:solidFill>
              </a:rPr>
              <a:t>dbbe185d2875        </a:t>
            </a:r>
            <a:r>
              <a:rPr lang="en-GB" dirty="0" err="1">
                <a:solidFill>
                  <a:srgbClr val="FF0000"/>
                </a:solidFill>
              </a:rPr>
              <a:t>debian</a:t>
            </a:r>
            <a:r>
              <a:rPr lang="en-GB" dirty="0">
                <a:solidFill>
                  <a:schemeClr val="bg1"/>
                </a:solidFill>
              </a:rPr>
              <a:t>              "/bin/bash"         37 hours ago        Up 15 hours</a:t>
            </a:r>
          </a:p>
          <a:p>
            <a:r>
              <a:rPr lang="en-GB" dirty="0">
                <a:solidFill>
                  <a:schemeClr val="bg1"/>
                </a:solidFill>
              </a:rPr>
              <a:t>$ </a:t>
            </a:r>
            <a:r>
              <a:rPr lang="en-GB" dirty="0" err="1">
                <a:solidFill>
                  <a:schemeClr val="accent5">
                    <a:lumMod val="50000"/>
                  </a:schemeClr>
                </a:solidFill>
              </a:rPr>
              <a:t>docker</a:t>
            </a:r>
            <a:r>
              <a:rPr lang="en-GB" dirty="0">
                <a:solidFill>
                  <a:schemeClr val="accent5">
                    <a:lumMod val="50000"/>
                  </a:schemeClr>
                </a:solidFill>
              </a:rPr>
              <a:t> container ls -f id=dbbe185d2875</a:t>
            </a:r>
          </a:p>
          <a:p>
            <a:r>
              <a:rPr lang="en-GB" dirty="0">
                <a:solidFill>
                  <a:schemeClr val="bg1"/>
                </a:solidFill>
              </a:rPr>
              <a:t>CONTAINER ID        IMAGE               COMMAND             CREATED             STATUS              </a:t>
            </a:r>
            <a:r>
              <a:rPr lang="en-GB" dirty="0">
                <a:solidFill>
                  <a:srgbClr val="FF0000"/>
                </a:solidFill>
              </a:rPr>
              <a:t>dbbe185d2875</a:t>
            </a:r>
            <a:r>
              <a:rPr lang="en-GB" dirty="0">
                <a:solidFill>
                  <a:schemeClr val="bg1"/>
                </a:solidFill>
              </a:rPr>
              <a:t>        </a:t>
            </a:r>
            <a:r>
              <a:rPr lang="en-GB" dirty="0" err="1">
                <a:solidFill>
                  <a:schemeClr val="bg1"/>
                </a:solidFill>
              </a:rPr>
              <a:t>debian</a:t>
            </a:r>
            <a:r>
              <a:rPr lang="en-GB" dirty="0">
                <a:solidFill>
                  <a:schemeClr val="bg1"/>
                </a:solidFill>
              </a:rPr>
              <a:t>              "/bin/bash"         37 hours ago        Up 15 hours</a:t>
            </a:r>
          </a:p>
          <a:p>
            <a:endParaRPr lang="en-GB" dirty="0">
              <a:solidFill>
                <a:schemeClr val="bg1"/>
              </a:solidFill>
            </a:endParaRPr>
          </a:p>
          <a:p>
            <a:r>
              <a:rPr lang="en-GB" dirty="0">
                <a:solidFill>
                  <a:schemeClr val="bg1"/>
                </a:solidFill>
              </a:rPr>
              <a:t>Do not try this last one for now!!</a:t>
            </a:r>
          </a:p>
          <a:p>
            <a:r>
              <a:rPr lang="en-GB" dirty="0">
                <a:solidFill>
                  <a:schemeClr val="bg1"/>
                </a:solidFill>
              </a:rPr>
              <a:t>$ </a:t>
            </a:r>
            <a:r>
              <a:rPr lang="en-GB" dirty="0" err="1">
                <a:solidFill>
                  <a:schemeClr val="accent5">
                    <a:lumMod val="50000"/>
                  </a:schemeClr>
                </a:solidFill>
              </a:rPr>
              <a:t>docker</a:t>
            </a:r>
            <a:r>
              <a:rPr lang="en-GB" dirty="0">
                <a:solidFill>
                  <a:schemeClr val="accent5">
                    <a:lumMod val="50000"/>
                  </a:schemeClr>
                </a:solidFill>
              </a:rPr>
              <a:t> container ls -a -f expose=80</a:t>
            </a:r>
          </a:p>
          <a:p>
            <a:r>
              <a:rPr lang="en-GB" dirty="0">
                <a:solidFill>
                  <a:schemeClr val="bg1"/>
                </a:solidFill>
              </a:rPr>
              <a:t>CONTAINER ID        IMAGE                                                 COMMAND                 …             42bebf3cf895        </a:t>
            </a:r>
            <a:r>
              <a:rPr lang="en-GB" dirty="0" err="1">
                <a:solidFill>
                  <a:schemeClr val="bg1"/>
                </a:solidFill>
              </a:rPr>
              <a:t>davidecesarano</a:t>
            </a:r>
            <a:r>
              <a:rPr lang="en-GB" dirty="0">
                <a:solidFill>
                  <a:schemeClr val="bg1"/>
                </a:solidFill>
              </a:rPr>
              <a:t>/</a:t>
            </a:r>
            <a:r>
              <a:rPr lang="en-GB" dirty="0" err="1">
                <a:solidFill>
                  <a:schemeClr val="bg1"/>
                </a:solidFill>
              </a:rPr>
              <a:t>docker</a:t>
            </a:r>
            <a:r>
              <a:rPr lang="en-GB" dirty="0">
                <a:solidFill>
                  <a:schemeClr val="bg1"/>
                </a:solidFill>
              </a:rPr>
              <a:t>-compose-lamp   "/bin/</a:t>
            </a:r>
            <a:r>
              <a:rPr lang="en-GB" dirty="0" err="1">
                <a:solidFill>
                  <a:schemeClr val="bg1"/>
                </a:solidFill>
              </a:rPr>
              <a:t>sh</a:t>
            </a:r>
            <a:r>
              <a:rPr lang="en-GB" dirty="0">
                <a:solidFill>
                  <a:schemeClr val="bg1"/>
                </a:solidFill>
              </a:rPr>
              <a:t> -c '</a:t>
            </a:r>
            <a:r>
              <a:rPr lang="en-GB" dirty="0" err="1">
                <a:solidFill>
                  <a:schemeClr val="bg1"/>
                </a:solidFill>
              </a:rPr>
              <a:t>apachec</a:t>
            </a:r>
            <a:r>
              <a:rPr lang="en-GB" dirty="0">
                <a:solidFill>
                  <a:schemeClr val="bg1"/>
                </a:solidFill>
              </a:rPr>
              <a:t>…"</a:t>
            </a:r>
          </a:p>
        </p:txBody>
      </p:sp>
    </p:spTree>
    <p:extLst>
      <p:ext uri="{BB962C8B-B14F-4D97-AF65-F5344CB8AC3E}">
        <p14:creationId xmlns:p14="http://schemas.microsoft.com/office/powerpoint/2010/main" val="134213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451821"/>
          </a:xfrm>
        </p:spPr>
        <p:txBody>
          <a:bodyPr/>
          <a:lstStyle/>
          <a:p>
            <a:r>
              <a:rPr lang="en-GB" dirty="0"/>
              <a:t>Example: List Containers</a:t>
            </a:r>
          </a:p>
        </p:txBody>
      </p:sp>
      <p:sp>
        <p:nvSpPr>
          <p:cNvPr id="3" name="Content Placeholder 2"/>
          <p:cNvSpPr>
            <a:spLocks noGrp="1"/>
          </p:cNvSpPr>
          <p:nvPr>
            <p:ph idx="1"/>
          </p:nvPr>
        </p:nvSpPr>
        <p:spPr>
          <a:xfrm>
            <a:off x="1047750" y="494852"/>
            <a:ext cx="7029450" cy="5343973"/>
          </a:xfrm>
        </p:spPr>
        <p:txBody>
          <a:bodyPr/>
          <a:lstStyle/>
          <a:p>
            <a:r>
              <a:rPr lang="en-GB" dirty="0"/>
              <a:t>By default when you list the containers, you only see the running containers</a:t>
            </a:r>
          </a:p>
          <a:p>
            <a:endParaRPr lang="en-GB" dirty="0"/>
          </a:p>
          <a:p>
            <a:endParaRPr lang="en-GB" dirty="0"/>
          </a:p>
          <a:p>
            <a:endParaRPr lang="en-GB" dirty="0"/>
          </a:p>
          <a:p>
            <a:endParaRPr lang="en-GB" dirty="0"/>
          </a:p>
          <a:p>
            <a:r>
              <a:rPr lang="en-GB" dirty="0"/>
              <a:t>You can list </a:t>
            </a:r>
            <a:r>
              <a:rPr lang="en-GB" b="1" dirty="0"/>
              <a:t>all</a:t>
            </a:r>
            <a:r>
              <a:rPr lang="en-GB" dirty="0"/>
              <a:t> the containers including stopped containers by appending the --all flag (-a)</a:t>
            </a:r>
          </a:p>
          <a:p>
            <a:endParaRPr lang="en-GB" dirty="0"/>
          </a:p>
          <a:p>
            <a:endParaRPr lang="en-GB" dirty="0"/>
          </a:p>
          <a:p>
            <a:endParaRPr lang="en-GB" dirty="0"/>
          </a:p>
          <a:p>
            <a:endParaRPr lang="en-GB" dirty="0"/>
          </a:p>
          <a:p>
            <a:r>
              <a:rPr lang="en-GB" dirty="0"/>
              <a:t>There are a number of other flags, but one more which is useful is --quiet (-q) which just lists the container IDs</a:t>
            </a:r>
          </a:p>
          <a:p>
            <a:endParaRPr lang="en-GB" dirty="0"/>
          </a:p>
          <a:p>
            <a:endParaRPr lang="en-GB" dirty="0"/>
          </a:p>
          <a:p>
            <a:endParaRPr lang="en-GB" dirty="0"/>
          </a:p>
          <a:p>
            <a:endParaRPr lang="en-GB" dirty="0"/>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7" name="TextBox 6"/>
          <p:cNvSpPr txBox="1"/>
          <p:nvPr/>
        </p:nvSpPr>
        <p:spPr>
          <a:xfrm>
            <a:off x="516992" y="1235806"/>
            <a:ext cx="8167166" cy="1200329"/>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5">
                    <a:lumMod val="50000"/>
                  </a:schemeClr>
                </a:solidFill>
              </a:rPr>
              <a:t>docker</a:t>
            </a:r>
            <a:r>
              <a:rPr lang="en-GB" dirty="0">
                <a:solidFill>
                  <a:schemeClr val="accent5">
                    <a:lumMod val="50000"/>
                  </a:schemeClr>
                </a:solidFill>
              </a:rPr>
              <a:t> container ls</a:t>
            </a:r>
          </a:p>
          <a:p>
            <a:r>
              <a:rPr lang="en-GB" dirty="0">
                <a:solidFill>
                  <a:schemeClr val="bg1"/>
                </a:solidFill>
              </a:rPr>
              <a:t>CONTAINER ID    IMAGE    COMMAND       CREATED    STATUS         ……</a:t>
            </a:r>
          </a:p>
          <a:p>
            <a:r>
              <a:rPr lang="en-GB" dirty="0">
                <a:solidFill>
                  <a:schemeClr val="bg1"/>
                </a:solidFill>
              </a:rPr>
              <a:t>8cfda3281403       …..           "entrypoint.sh </a:t>
            </a:r>
            <a:r>
              <a:rPr lang="en-GB" dirty="0" err="1">
                <a:solidFill>
                  <a:schemeClr val="bg1"/>
                </a:solidFill>
              </a:rPr>
              <a:t>docke</a:t>
            </a:r>
            <a:r>
              <a:rPr lang="en-GB" dirty="0">
                <a:solidFill>
                  <a:schemeClr val="bg1"/>
                </a:solidFill>
              </a:rPr>
              <a:t>…"   ..   Up 4 hours     …. </a:t>
            </a:r>
          </a:p>
          <a:p>
            <a:r>
              <a:rPr lang="en-GB" dirty="0">
                <a:solidFill>
                  <a:schemeClr val="bg1"/>
                </a:solidFill>
              </a:rPr>
              <a:t>5aa6ff53f866        …..t           "</a:t>
            </a:r>
            <a:r>
              <a:rPr lang="en-GB" dirty="0" err="1">
                <a:solidFill>
                  <a:schemeClr val="bg1"/>
                </a:solidFill>
              </a:rPr>
              <a:t>docker-entrypoint.s</a:t>
            </a:r>
            <a:r>
              <a:rPr lang="en-GB" dirty="0">
                <a:solidFill>
                  <a:schemeClr val="bg1"/>
                </a:solidFill>
              </a:rPr>
              <a:t>…"   ..    Up 4 hours    ….</a:t>
            </a:r>
          </a:p>
        </p:txBody>
      </p:sp>
      <p:sp>
        <p:nvSpPr>
          <p:cNvPr id="9" name="TextBox 8"/>
          <p:cNvSpPr txBox="1"/>
          <p:nvPr/>
        </p:nvSpPr>
        <p:spPr>
          <a:xfrm>
            <a:off x="516992" y="3312932"/>
            <a:ext cx="8167166" cy="1477328"/>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5">
                    <a:lumMod val="50000"/>
                  </a:schemeClr>
                </a:solidFill>
              </a:rPr>
              <a:t>docker</a:t>
            </a:r>
            <a:r>
              <a:rPr lang="en-GB" dirty="0">
                <a:solidFill>
                  <a:schemeClr val="accent5">
                    <a:lumMod val="50000"/>
                  </a:schemeClr>
                </a:solidFill>
              </a:rPr>
              <a:t> container ls -a</a:t>
            </a:r>
          </a:p>
          <a:p>
            <a:r>
              <a:rPr lang="en-GB" dirty="0">
                <a:solidFill>
                  <a:schemeClr val="bg1"/>
                </a:solidFill>
              </a:rPr>
              <a:t>CONTAINER ID    IMAGE    COMMAND       CREATED    STATUS         ……</a:t>
            </a:r>
          </a:p>
          <a:p>
            <a:r>
              <a:rPr lang="en-GB" dirty="0">
                <a:solidFill>
                  <a:schemeClr val="bg1"/>
                </a:solidFill>
              </a:rPr>
              <a:t>8cfda3281403       …..           "entrypoint.sh </a:t>
            </a:r>
            <a:r>
              <a:rPr lang="en-GB" dirty="0" err="1">
                <a:solidFill>
                  <a:schemeClr val="bg1"/>
                </a:solidFill>
              </a:rPr>
              <a:t>docke</a:t>
            </a:r>
            <a:r>
              <a:rPr lang="en-GB" dirty="0">
                <a:solidFill>
                  <a:schemeClr val="bg1"/>
                </a:solidFill>
              </a:rPr>
              <a:t>…"   ..   Up 4 hours     …. </a:t>
            </a:r>
          </a:p>
          <a:p>
            <a:r>
              <a:rPr lang="en-GB" dirty="0">
                <a:solidFill>
                  <a:schemeClr val="bg1"/>
                </a:solidFill>
              </a:rPr>
              <a:t>5aa6ff53f866        …..t           "</a:t>
            </a:r>
            <a:r>
              <a:rPr lang="en-GB" dirty="0" err="1">
                <a:solidFill>
                  <a:schemeClr val="bg1"/>
                </a:solidFill>
              </a:rPr>
              <a:t>docker-entrypoint.s</a:t>
            </a:r>
            <a:r>
              <a:rPr lang="en-GB" dirty="0">
                <a:solidFill>
                  <a:schemeClr val="bg1"/>
                </a:solidFill>
              </a:rPr>
              <a:t>…"    ..   Up 4 hours    ….</a:t>
            </a:r>
          </a:p>
          <a:p>
            <a:r>
              <a:rPr lang="en-GB" dirty="0">
                <a:solidFill>
                  <a:schemeClr val="bg1"/>
                </a:solidFill>
              </a:rPr>
              <a:t>2edb11bc6ba6     ….             "/entrypoint.sh /etc…"      ..   </a:t>
            </a:r>
            <a:r>
              <a:rPr lang="en-GB" dirty="0">
                <a:solidFill>
                  <a:srgbClr val="FF0000"/>
                </a:solidFill>
              </a:rPr>
              <a:t>Exited (255)   </a:t>
            </a:r>
            <a:r>
              <a:rPr lang="en-GB" dirty="0">
                <a:solidFill>
                  <a:schemeClr val="bg1"/>
                </a:solidFill>
              </a:rPr>
              <a:t>…….</a:t>
            </a:r>
          </a:p>
        </p:txBody>
      </p:sp>
      <p:sp>
        <p:nvSpPr>
          <p:cNvPr id="10" name="TextBox 9"/>
          <p:cNvSpPr txBox="1"/>
          <p:nvPr/>
        </p:nvSpPr>
        <p:spPr>
          <a:xfrm>
            <a:off x="733937" y="5498529"/>
            <a:ext cx="8167166" cy="1200329"/>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5">
                    <a:lumMod val="50000"/>
                  </a:schemeClr>
                </a:solidFill>
              </a:rPr>
              <a:t>docker</a:t>
            </a:r>
            <a:r>
              <a:rPr lang="en-GB" dirty="0">
                <a:solidFill>
                  <a:schemeClr val="accent5">
                    <a:lumMod val="50000"/>
                  </a:schemeClr>
                </a:solidFill>
              </a:rPr>
              <a:t> container ls -a -q</a:t>
            </a:r>
          </a:p>
          <a:p>
            <a:r>
              <a:rPr lang="en-GB" dirty="0">
                <a:solidFill>
                  <a:schemeClr val="bg1"/>
                </a:solidFill>
              </a:rPr>
              <a:t>8cfda3281403</a:t>
            </a:r>
          </a:p>
          <a:p>
            <a:r>
              <a:rPr lang="en-GB" dirty="0">
                <a:solidFill>
                  <a:schemeClr val="bg1"/>
                </a:solidFill>
              </a:rPr>
              <a:t>5aa6ff53f866</a:t>
            </a:r>
          </a:p>
          <a:p>
            <a:r>
              <a:rPr lang="en-GB" dirty="0">
                <a:solidFill>
                  <a:schemeClr val="bg1"/>
                </a:solidFill>
              </a:rPr>
              <a:t>2edb11bc6ba6</a:t>
            </a:r>
          </a:p>
        </p:txBody>
      </p:sp>
    </p:spTree>
    <p:extLst>
      <p:ext uri="{BB962C8B-B14F-4D97-AF65-F5344CB8AC3E}">
        <p14:creationId xmlns:p14="http://schemas.microsoft.com/office/powerpoint/2010/main" val="26771605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Logs</a:t>
            </a:r>
          </a:p>
        </p:txBody>
      </p:sp>
      <p:sp>
        <p:nvSpPr>
          <p:cNvPr id="3" name="Content Placeholder 2"/>
          <p:cNvSpPr>
            <a:spLocks noGrp="1"/>
          </p:cNvSpPr>
          <p:nvPr>
            <p:ph idx="1"/>
          </p:nvPr>
        </p:nvSpPr>
        <p:spPr>
          <a:xfrm>
            <a:off x="336884" y="1379220"/>
            <a:ext cx="7740316" cy="3314700"/>
          </a:xfrm>
        </p:spPr>
        <p:txBody>
          <a:bodyPr/>
          <a:lstStyle/>
          <a:p>
            <a:r>
              <a:rPr lang="en-GB" dirty="0"/>
              <a:t>Text information output by the container</a:t>
            </a:r>
            <a:br>
              <a:rPr lang="en-GB" dirty="0"/>
            </a:br>
            <a:r>
              <a:rPr lang="en-GB" dirty="0"/>
              <a:t>(</a:t>
            </a:r>
            <a:r>
              <a:rPr lang="en-GB" b="1" dirty="0">
                <a:solidFill>
                  <a:srgbClr val="FF0000"/>
                </a:solidFill>
              </a:rPr>
              <a:t>only works if app is generating log info</a:t>
            </a:r>
            <a:r>
              <a:rPr lang="en-GB" dirty="0"/>
              <a:t>) </a:t>
            </a:r>
          </a:p>
          <a:p>
            <a:r>
              <a:rPr lang="en-GB" dirty="0"/>
              <a:t>Useful for debugging</a:t>
            </a:r>
          </a:p>
          <a:p>
            <a:r>
              <a:rPr lang="en-GB" dirty="0"/>
              <a:t>Useful maintenance</a:t>
            </a:r>
          </a:p>
          <a:p>
            <a:endParaRPr lang="en-GB" dirty="0"/>
          </a:p>
          <a:p>
            <a:r>
              <a:rPr lang="en-GB" dirty="0"/>
              <a:t>Dump the log to the display</a:t>
            </a:r>
          </a:p>
          <a:p>
            <a:endParaRPr lang="en-GB" dirty="0"/>
          </a:p>
          <a:p>
            <a:endParaRPr lang="en-GB" dirty="0"/>
          </a:p>
          <a:p>
            <a:r>
              <a:rPr lang="en-GB" dirty="0"/>
              <a:t>Dump the log to the display but continue to streaming new output. </a:t>
            </a:r>
            <a:r>
              <a:rPr lang="en-GB" dirty="0" err="1"/>
              <a:t>Ctrl+C</a:t>
            </a:r>
            <a:r>
              <a:rPr lang="en-GB" dirty="0"/>
              <a:t> to escape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TextBox 5"/>
          <p:cNvSpPr txBox="1"/>
          <p:nvPr/>
        </p:nvSpPr>
        <p:spPr>
          <a:xfrm>
            <a:off x="862659" y="3430905"/>
            <a:ext cx="4181466" cy="369332"/>
          </a:xfrm>
          <a:prstGeom prst="rect">
            <a:avLst/>
          </a:prstGeom>
          <a:noFill/>
        </p:spPr>
        <p:txBody>
          <a:bodyPr wrap="none" rtlCol="0">
            <a:spAutoFit/>
          </a:bodyPr>
          <a:lstStyle/>
          <a:p>
            <a:r>
              <a:rPr lang="en-GB" i="1" dirty="0" err="1"/>
              <a:t>docker</a:t>
            </a:r>
            <a:r>
              <a:rPr lang="en-GB" i="1" dirty="0"/>
              <a:t> container logs CONTAINER_ID</a:t>
            </a:r>
          </a:p>
        </p:txBody>
      </p:sp>
      <p:sp>
        <p:nvSpPr>
          <p:cNvPr id="7" name="TextBox 6"/>
          <p:cNvSpPr txBox="1"/>
          <p:nvPr/>
        </p:nvSpPr>
        <p:spPr>
          <a:xfrm>
            <a:off x="862659" y="4817745"/>
            <a:ext cx="4976555" cy="923330"/>
          </a:xfrm>
          <a:prstGeom prst="rect">
            <a:avLst/>
          </a:prstGeom>
          <a:noFill/>
        </p:spPr>
        <p:txBody>
          <a:bodyPr wrap="none" rtlCol="0">
            <a:spAutoFit/>
          </a:bodyPr>
          <a:lstStyle/>
          <a:p>
            <a:r>
              <a:rPr lang="en-GB" i="1" dirty="0" err="1"/>
              <a:t>docker</a:t>
            </a:r>
            <a:r>
              <a:rPr lang="en-GB" i="1" dirty="0"/>
              <a:t> container logs CONTAINER_ID  -follow</a:t>
            </a:r>
            <a:br>
              <a:rPr lang="en-GB" i="1" dirty="0"/>
            </a:br>
            <a:r>
              <a:rPr lang="en-GB" i="1" dirty="0"/>
              <a:t>OR SHORTHAND</a:t>
            </a:r>
          </a:p>
          <a:p>
            <a:r>
              <a:rPr lang="en-GB" i="1" dirty="0" err="1"/>
              <a:t>docker</a:t>
            </a:r>
            <a:r>
              <a:rPr lang="en-GB" i="1" dirty="0"/>
              <a:t> container logs CONTAINER_ID  -f</a:t>
            </a:r>
          </a:p>
        </p:txBody>
      </p:sp>
      <p:sp>
        <p:nvSpPr>
          <p:cNvPr id="8" name="TextBox 7"/>
          <p:cNvSpPr txBox="1"/>
          <p:nvPr/>
        </p:nvSpPr>
        <p:spPr>
          <a:xfrm>
            <a:off x="288643" y="5954534"/>
            <a:ext cx="7981672" cy="369332"/>
          </a:xfrm>
          <a:prstGeom prst="rect">
            <a:avLst/>
          </a:prstGeom>
          <a:noFill/>
        </p:spPr>
        <p:txBody>
          <a:bodyPr wrap="none" rtlCol="0">
            <a:spAutoFit/>
          </a:bodyPr>
          <a:lstStyle/>
          <a:p>
            <a:r>
              <a:rPr lang="en-GB" dirty="0"/>
              <a:t>-t if you want to view timestamp when log entries are not shown timestamped</a:t>
            </a:r>
          </a:p>
        </p:txBody>
      </p:sp>
      <p:sp>
        <p:nvSpPr>
          <p:cNvPr id="9" name="TextBox 8"/>
          <p:cNvSpPr txBox="1"/>
          <p:nvPr/>
        </p:nvSpPr>
        <p:spPr>
          <a:xfrm>
            <a:off x="5768340" y="738852"/>
            <a:ext cx="3275256" cy="2585323"/>
          </a:xfrm>
          <a:prstGeom prst="rect">
            <a:avLst/>
          </a:prstGeom>
          <a:noFill/>
          <a:ln w="28575">
            <a:solidFill>
              <a:srgbClr val="FF0000"/>
            </a:solidFill>
          </a:ln>
        </p:spPr>
        <p:txBody>
          <a:bodyPr wrap="none" rtlCol="0">
            <a:spAutoFit/>
          </a:bodyPr>
          <a:lstStyle/>
          <a:p>
            <a:r>
              <a:rPr lang="en-GB" dirty="0"/>
              <a:t>Show logs before relative time</a:t>
            </a:r>
          </a:p>
          <a:p>
            <a:r>
              <a:rPr lang="en-GB" b="1" dirty="0"/>
              <a:t>--until </a:t>
            </a:r>
          </a:p>
          <a:p>
            <a:r>
              <a:rPr lang="en-GB" dirty="0"/>
              <a:t>Examples</a:t>
            </a:r>
          </a:p>
          <a:p>
            <a:r>
              <a:rPr lang="en-GB" dirty="0"/>
              <a:t>--until  42m</a:t>
            </a:r>
          </a:p>
          <a:p>
            <a:r>
              <a:rPr lang="en-GB" dirty="0"/>
              <a:t>--until  3s</a:t>
            </a:r>
          </a:p>
          <a:p>
            <a:r>
              <a:rPr lang="en-GB" dirty="0"/>
              <a:t>Show logs since relative time</a:t>
            </a:r>
          </a:p>
          <a:p>
            <a:r>
              <a:rPr lang="en-GB" b="1" dirty="0"/>
              <a:t>--since</a:t>
            </a:r>
          </a:p>
          <a:p>
            <a:r>
              <a:rPr lang="en-GB" dirty="0"/>
              <a:t>Example</a:t>
            </a:r>
          </a:p>
          <a:p>
            <a:r>
              <a:rPr lang="en-GB" dirty="0"/>
              <a:t>-- since 42m</a:t>
            </a:r>
          </a:p>
        </p:txBody>
      </p:sp>
    </p:spTree>
    <p:extLst>
      <p:ext uri="{BB962C8B-B14F-4D97-AF65-F5344CB8AC3E}">
        <p14:creationId xmlns:p14="http://schemas.microsoft.com/office/powerpoint/2010/main" val="31743732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Inspect</a:t>
            </a:r>
          </a:p>
        </p:txBody>
      </p:sp>
      <p:sp>
        <p:nvSpPr>
          <p:cNvPr id="3" name="Content Placeholder 2"/>
          <p:cNvSpPr>
            <a:spLocks noGrp="1"/>
          </p:cNvSpPr>
          <p:nvPr>
            <p:ph idx="1"/>
          </p:nvPr>
        </p:nvSpPr>
        <p:spPr/>
        <p:txBody>
          <a:bodyPr/>
          <a:lstStyle/>
          <a:p>
            <a:r>
              <a:rPr lang="en-GB" dirty="0"/>
              <a:t>Inspect containers and images</a:t>
            </a:r>
          </a:p>
          <a:p>
            <a:endParaRPr lang="en-GB" dirty="0"/>
          </a:p>
          <a:p>
            <a:pPr marL="0" indent="0">
              <a:buNone/>
            </a:pPr>
            <a:r>
              <a:rPr lang="en-GB" dirty="0"/>
              <a:t>	</a:t>
            </a:r>
            <a:r>
              <a:rPr lang="en-GB" i="1" dirty="0" err="1"/>
              <a:t>docker</a:t>
            </a:r>
            <a:r>
              <a:rPr lang="en-GB" i="1" dirty="0"/>
              <a:t> container inspect CONTAINER_ID</a:t>
            </a:r>
          </a:p>
          <a:p>
            <a:pPr marL="0" indent="0">
              <a:buNone/>
            </a:pPr>
            <a:endParaRPr lang="en-GB" dirty="0"/>
          </a:p>
          <a:p>
            <a:pPr marL="0" indent="0">
              <a:buNone/>
            </a:pPr>
            <a:r>
              <a:rPr lang="en-GB" dirty="0"/>
              <a:t>	</a:t>
            </a:r>
            <a:r>
              <a:rPr lang="en-GB" i="1" dirty="0" err="1"/>
              <a:t>docker</a:t>
            </a:r>
            <a:r>
              <a:rPr lang="en-GB" i="1" dirty="0"/>
              <a:t> image inspect  IMAGE_NAME</a:t>
            </a:r>
          </a:p>
          <a:p>
            <a:endParaRPr lang="en-GB" i="1"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6393180" y="1333500"/>
            <a:ext cx="2095445" cy="369332"/>
          </a:xfrm>
          <a:prstGeom prst="rect">
            <a:avLst/>
          </a:prstGeom>
          <a:noFill/>
        </p:spPr>
        <p:txBody>
          <a:bodyPr wrap="none" rtlCol="0">
            <a:spAutoFit/>
          </a:bodyPr>
          <a:lstStyle/>
          <a:p>
            <a:r>
              <a:rPr lang="en-GB" dirty="0"/>
              <a:t>or container name</a:t>
            </a:r>
          </a:p>
        </p:txBody>
      </p:sp>
      <p:cxnSp>
        <p:nvCxnSpPr>
          <p:cNvPr id="7" name="Straight Arrow Connector 6"/>
          <p:cNvCxnSpPr/>
          <p:nvPr/>
        </p:nvCxnSpPr>
        <p:spPr bwMode="auto">
          <a:xfrm flipH="1">
            <a:off x="6134100" y="1724025"/>
            <a:ext cx="868680" cy="64579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 name="TextBox 5"/>
          <p:cNvSpPr txBox="1"/>
          <p:nvPr/>
        </p:nvSpPr>
        <p:spPr>
          <a:xfrm>
            <a:off x="2102819" y="4915495"/>
            <a:ext cx="4995512" cy="923330"/>
          </a:xfrm>
          <a:prstGeom prst="rect">
            <a:avLst/>
          </a:prstGeom>
          <a:noFill/>
        </p:spPr>
        <p:txBody>
          <a:bodyPr wrap="square" rtlCol="0">
            <a:spAutoFit/>
          </a:bodyPr>
          <a:lstStyle/>
          <a:p>
            <a:r>
              <a:rPr lang="en-GB" dirty="0"/>
              <a:t>Remember “container” and “image” are implicit if you use the old command form e.g.</a:t>
            </a:r>
            <a:br>
              <a:rPr lang="en-GB" dirty="0"/>
            </a:br>
            <a:r>
              <a:rPr lang="en-GB" i="1" dirty="0" err="1"/>
              <a:t>docker</a:t>
            </a:r>
            <a:r>
              <a:rPr lang="en-GB" i="1" dirty="0"/>
              <a:t>  inspect   IMAGE_NAME</a:t>
            </a:r>
          </a:p>
        </p:txBody>
      </p:sp>
    </p:spTree>
    <p:extLst>
      <p:ext uri="{BB962C8B-B14F-4D97-AF65-F5344CB8AC3E}">
        <p14:creationId xmlns:p14="http://schemas.microsoft.com/office/powerpoint/2010/main" val="34353582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a:t>
            </a:r>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TextBox 5"/>
          <p:cNvSpPr txBox="1"/>
          <p:nvPr/>
        </p:nvSpPr>
        <p:spPr>
          <a:xfrm>
            <a:off x="30162" y="671691"/>
            <a:ext cx="9064625" cy="6186309"/>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5">
                    <a:lumMod val="50000"/>
                  </a:schemeClr>
                </a:solidFill>
              </a:rPr>
              <a:t>docker</a:t>
            </a:r>
            <a:r>
              <a:rPr lang="en-GB" dirty="0">
                <a:solidFill>
                  <a:schemeClr val="accent5">
                    <a:lumMod val="50000"/>
                  </a:schemeClr>
                </a:solidFill>
              </a:rPr>
              <a:t> container inspect dbbe185d2875</a:t>
            </a:r>
          </a:p>
          <a:p>
            <a:r>
              <a:rPr lang="en-GB" dirty="0">
                <a:solidFill>
                  <a:schemeClr val="bg1"/>
                </a:solidFill>
              </a:rPr>
              <a:t>[</a:t>
            </a:r>
          </a:p>
          <a:p>
            <a:r>
              <a:rPr lang="en-GB" dirty="0">
                <a:solidFill>
                  <a:schemeClr val="bg1"/>
                </a:solidFill>
              </a:rPr>
              <a:t>    {</a:t>
            </a:r>
          </a:p>
          <a:p>
            <a:r>
              <a:rPr lang="en-GB" dirty="0">
                <a:solidFill>
                  <a:schemeClr val="bg1"/>
                </a:solidFill>
              </a:rPr>
              <a:t>        "Id":, "</a:t>
            </a:r>
            <a:r>
              <a:rPr lang="en-GB" dirty="0" err="1">
                <a:solidFill>
                  <a:schemeClr val="bg1"/>
                </a:solidFill>
              </a:rPr>
              <a:t>NetworkSettings</a:t>
            </a:r>
            <a:r>
              <a:rPr lang="en-GB" dirty="0">
                <a:solidFill>
                  <a:schemeClr val="bg1"/>
                </a:solidFill>
              </a:rPr>
              <a:t>": {</a:t>
            </a:r>
          </a:p>
          <a:p>
            <a:r>
              <a:rPr lang="en-GB" dirty="0">
                <a:solidFill>
                  <a:schemeClr val="bg1"/>
                </a:solidFill>
              </a:rPr>
              <a:t>            "Bridge": "",</a:t>
            </a:r>
          </a:p>
          <a:p>
            <a:r>
              <a:rPr lang="en-GB" dirty="0">
                <a:solidFill>
                  <a:schemeClr val="bg1"/>
                </a:solidFill>
              </a:rPr>
              <a:t>            "</a:t>
            </a:r>
            <a:r>
              <a:rPr lang="en-GB" dirty="0" err="1">
                <a:solidFill>
                  <a:schemeClr val="bg1"/>
                </a:solidFill>
              </a:rPr>
              <a:t>SandboxID</a:t>
            </a:r>
            <a:r>
              <a:rPr lang="en-GB" dirty="0">
                <a:solidFill>
                  <a:schemeClr val="bg1"/>
                </a:solidFill>
              </a:rPr>
              <a:t>": "7babc2a53e1c3df2c81a57cc522c23d55d82a5fa2f9ef6725367ec7cebcaefe4",</a:t>
            </a:r>
          </a:p>
          <a:p>
            <a:r>
              <a:rPr lang="en-GB" dirty="0">
                <a:solidFill>
                  <a:schemeClr val="bg1"/>
                </a:solidFill>
              </a:rPr>
              <a:t>            "</a:t>
            </a:r>
            <a:r>
              <a:rPr lang="en-GB" dirty="0" err="1">
                <a:solidFill>
                  <a:schemeClr val="bg1"/>
                </a:solidFill>
              </a:rPr>
              <a:t>HairpinMode</a:t>
            </a:r>
            <a:r>
              <a:rPr lang="en-GB" dirty="0">
                <a:solidFill>
                  <a:schemeClr val="bg1"/>
                </a:solidFill>
              </a:rPr>
              <a:t>": false,</a:t>
            </a:r>
          </a:p>
          <a:p>
            <a:r>
              <a:rPr lang="en-GB" dirty="0">
                <a:solidFill>
                  <a:schemeClr val="bg1"/>
                </a:solidFill>
              </a:rPr>
              <a:t>            "LinkLocalIPv6Address": "",</a:t>
            </a:r>
          </a:p>
          <a:p>
            <a:r>
              <a:rPr lang="en-GB" dirty="0">
                <a:solidFill>
                  <a:schemeClr val="bg1"/>
                </a:solidFill>
              </a:rPr>
              <a:t>            "LinkLocalIPv6PrefixLen": 0,</a:t>
            </a:r>
          </a:p>
          <a:p>
            <a:r>
              <a:rPr lang="en-GB" dirty="0">
                <a:solidFill>
                  <a:schemeClr val="bg1"/>
                </a:solidFill>
              </a:rPr>
              <a:t>            "Ports": {},</a:t>
            </a:r>
          </a:p>
          <a:p>
            <a:r>
              <a:rPr lang="en-GB" dirty="0">
                <a:solidFill>
                  <a:schemeClr val="bg1"/>
                </a:solidFill>
              </a:rPr>
              <a:t>            "</a:t>
            </a:r>
            <a:r>
              <a:rPr lang="en-GB" dirty="0" err="1">
                <a:solidFill>
                  <a:schemeClr val="bg1"/>
                </a:solidFill>
              </a:rPr>
              <a:t>SandboxKey</a:t>
            </a:r>
            <a:r>
              <a:rPr lang="en-GB" dirty="0">
                <a:solidFill>
                  <a:schemeClr val="bg1"/>
                </a:solidFill>
              </a:rPr>
              <a:t>": "/</a:t>
            </a:r>
            <a:r>
              <a:rPr lang="en-GB" dirty="0" err="1">
                <a:solidFill>
                  <a:schemeClr val="bg1"/>
                </a:solidFill>
              </a:rPr>
              <a:t>var</a:t>
            </a:r>
            <a:r>
              <a:rPr lang="en-GB" dirty="0">
                <a:solidFill>
                  <a:schemeClr val="bg1"/>
                </a:solidFill>
              </a:rPr>
              <a:t>/run/</a:t>
            </a:r>
            <a:r>
              <a:rPr lang="en-GB" dirty="0" err="1">
                <a:solidFill>
                  <a:schemeClr val="bg1"/>
                </a:solidFill>
              </a:rPr>
              <a:t>docker</a:t>
            </a:r>
            <a:r>
              <a:rPr lang="en-GB" dirty="0">
                <a:solidFill>
                  <a:schemeClr val="bg1"/>
                </a:solidFill>
              </a:rPr>
              <a:t>/</a:t>
            </a:r>
            <a:r>
              <a:rPr lang="en-GB" dirty="0" err="1">
                <a:solidFill>
                  <a:schemeClr val="bg1"/>
                </a:solidFill>
              </a:rPr>
              <a:t>netns</a:t>
            </a:r>
            <a:r>
              <a:rPr lang="en-GB" dirty="0">
                <a:solidFill>
                  <a:schemeClr val="bg1"/>
                </a:solidFill>
              </a:rPr>
              <a:t>/7babc2a53e1c",</a:t>
            </a:r>
          </a:p>
          <a:p>
            <a:r>
              <a:rPr lang="en-GB" dirty="0">
                <a:solidFill>
                  <a:schemeClr val="bg1"/>
                </a:solidFill>
              </a:rPr>
              <a:t>            "</a:t>
            </a:r>
            <a:r>
              <a:rPr lang="en-GB" dirty="0" err="1">
                <a:solidFill>
                  <a:schemeClr val="bg1"/>
                </a:solidFill>
              </a:rPr>
              <a:t>SecondaryIPAddresses</a:t>
            </a:r>
            <a:r>
              <a:rPr lang="en-GB" dirty="0">
                <a:solidFill>
                  <a:schemeClr val="bg1"/>
                </a:solidFill>
              </a:rPr>
              <a:t>": null,</a:t>
            </a:r>
          </a:p>
          <a:p>
            <a:r>
              <a:rPr lang="en-GB" dirty="0">
                <a:solidFill>
                  <a:schemeClr val="bg1"/>
                </a:solidFill>
              </a:rPr>
              <a:t>            "SecondaryIPv6Addresses": null,</a:t>
            </a:r>
          </a:p>
          <a:p>
            <a:r>
              <a:rPr lang="en-GB" dirty="0">
                <a:solidFill>
                  <a:schemeClr val="bg1"/>
                </a:solidFill>
              </a:rPr>
              <a:t>            "</a:t>
            </a:r>
            <a:r>
              <a:rPr lang="en-GB" dirty="0" err="1">
                <a:solidFill>
                  <a:schemeClr val="bg1"/>
                </a:solidFill>
              </a:rPr>
              <a:t>EndpointID</a:t>
            </a:r>
            <a:r>
              <a:rPr lang="en-GB" dirty="0">
                <a:solidFill>
                  <a:schemeClr val="bg1"/>
                </a:solidFill>
              </a:rPr>
              <a:t>": "3e071da3b1062c4587666a3fca006d4246e648e3df8c3db14361de4a808893cc",</a:t>
            </a:r>
          </a:p>
          <a:p>
            <a:r>
              <a:rPr lang="en-GB" dirty="0">
                <a:solidFill>
                  <a:schemeClr val="bg1"/>
                </a:solidFill>
              </a:rPr>
              <a:t>            "Gateway": "172.17.0.1",</a:t>
            </a:r>
          </a:p>
          <a:p>
            <a:r>
              <a:rPr lang="en-GB" dirty="0">
                <a:solidFill>
                  <a:schemeClr val="bg1"/>
                </a:solidFill>
              </a:rPr>
              <a:t>            "GlobalIPv6Address": "",</a:t>
            </a:r>
          </a:p>
          <a:p>
            <a:r>
              <a:rPr lang="en-GB" dirty="0">
                <a:solidFill>
                  <a:schemeClr val="bg1"/>
                </a:solidFill>
              </a:rPr>
              <a:t>            "GlobalIPv6PrefixLen": 0,</a:t>
            </a:r>
          </a:p>
          <a:p>
            <a:r>
              <a:rPr lang="en-GB" dirty="0">
                <a:solidFill>
                  <a:schemeClr val="bg1"/>
                </a:solidFill>
              </a:rPr>
              <a:t>            "</a:t>
            </a:r>
            <a:r>
              <a:rPr lang="en-GB" dirty="0" err="1">
                <a:solidFill>
                  <a:schemeClr val="bg1"/>
                </a:solidFill>
              </a:rPr>
              <a:t>IPAddress</a:t>
            </a:r>
            <a:r>
              <a:rPr lang="en-GB" dirty="0">
                <a:solidFill>
                  <a:schemeClr val="bg1"/>
                </a:solidFill>
              </a:rPr>
              <a:t>": "172.17.0.2",</a:t>
            </a:r>
          </a:p>
          <a:p>
            <a:r>
              <a:rPr lang="en-GB" dirty="0">
                <a:solidFill>
                  <a:schemeClr val="bg1"/>
                </a:solidFill>
              </a:rPr>
              <a:t>]</a:t>
            </a:r>
          </a:p>
          <a:p>
            <a:r>
              <a:rPr lang="en-GB" dirty="0">
                <a:solidFill>
                  <a:schemeClr val="bg1"/>
                </a:solidFill>
              </a:rPr>
              <a:t> </a:t>
            </a:r>
          </a:p>
        </p:txBody>
      </p:sp>
      <p:sp>
        <p:nvSpPr>
          <p:cNvPr id="7" name="TextBox 6"/>
          <p:cNvSpPr txBox="1"/>
          <p:nvPr/>
        </p:nvSpPr>
        <p:spPr>
          <a:xfrm>
            <a:off x="5832909" y="1203514"/>
            <a:ext cx="2582758" cy="369332"/>
          </a:xfrm>
          <a:prstGeom prst="rect">
            <a:avLst/>
          </a:prstGeom>
          <a:noFill/>
        </p:spPr>
        <p:txBody>
          <a:bodyPr wrap="none" rtlCol="0">
            <a:spAutoFit/>
          </a:bodyPr>
          <a:lstStyle/>
          <a:p>
            <a:r>
              <a:rPr lang="en-GB" b="1" u="sng" dirty="0">
                <a:solidFill>
                  <a:srgbClr val="FF0000"/>
                </a:solidFill>
              </a:rPr>
              <a:t>Big information dump</a:t>
            </a:r>
          </a:p>
        </p:txBody>
      </p:sp>
    </p:spTree>
    <p:extLst>
      <p:ext uri="{BB962C8B-B14F-4D97-AF65-F5344CB8AC3E}">
        <p14:creationId xmlns:p14="http://schemas.microsoft.com/office/powerpoint/2010/main" val="38901882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p:txBody>
          <a:bodyPr/>
          <a:lstStyle/>
          <a:p>
            <a:pPr marL="0" indent="0">
              <a:buNone/>
            </a:pPr>
            <a:r>
              <a:rPr lang="en-GB" dirty="0"/>
              <a:t>Run the hello-world image in a container </a:t>
            </a:r>
          </a:p>
          <a:p>
            <a:pPr marL="0" indent="0">
              <a:buNone/>
            </a:pPr>
            <a:r>
              <a:rPr lang="en-GB" dirty="0"/>
              <a:t>Also run </a:t>
            </a:r>
            <a:r>
              <a:rPr lang="en-GB" dirty="0" err="1"/>
              <a:t>debian</a:t>
            </a:r>
            <a:r>
              <a:rPr lang="en-GB" dirty="0"/>
              <a:t> with the -it flags in a second window</a:t>
            </a:r>
          </a:p>
          <a:p>
            <a:pPr marL="0" indent="0">
              <a:buNone/>
            </a:pPr>
            <a:endParaRPr lang="en-GB" dirty="0"/>
          </a:p>
          <a:p>
            <a:r>
              <a:rPr lang="en-GB" dirty="0"/>
              <a:t>List all the images</a:t>
            </a:r>
          </a:p>
          <a:p>
            <a:r>
              <a:rPr lang="en-GB" dirty="0"/>
              <a:t>List all running containers</a:t>
            </a:r>
          </a:p>
          <a:p>
            <a:r>
              <a:rPr lang="en-GB" dirty="0"/>
              <a:t>List all the containers</a:t>
            </a:r>
          </a:p>
          <a:p>
            <a:r>
              <a:rPr lang="en-GB" dirty="0"/>
              <a:t>Inspect the </a:t>
            </a:r>
            <a:r>
              <a:rPr lang="en-GB" dirty="0" err="1"/>
              <a:t>debian</a:t>
            </a:r>
            <a:r>
              <a:rPr lang="en-GB" dirty="0"/>
              <a:t> container</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9948908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config.json</a:t>
            </a:r>
            <a:endParaRPr lang="en-GB" dirty="0"/>
          </a:p>
        </p:txBody>
      </p:sp>
      <p:sp>
        <p:nvSpPr>
          <p:cNvPr id="3" name="Content Placeholder 2"/>
          <p:cNvSpPr>
            <a:spLocks noGrp="1"/>
          </p:cNvSpPr>
          <p:nvPr>
            <p:ph idx="1"/>
          </p:nvPr>
        </p:nvSpPr>
        <p:spPr>
          <a:xfrm>
            <a:off x="1047750" y="1021080"/>
            <a:ext cx="7029450" cy="4817745"/>
          </a:xfrm>
        </p:spPr>
        <p:txBody>
          <a:bodyPr/>
          <a:lstStyle/>
          <a:p>
            <a:r>
              <a:rPr lang="en-GB" dirty="0"/>
              <a:t>Docker configuration stored in Docker folder in .</a:t>
            </a:r>
            <a:r>
              <a:rPr lang="en-GB" dirty="0" err="1"/>
              <a:t>docker</a:t>
            </a:r>
            <a:r>
              <a:rPr lang="en-GB" dirty="0"/>
              <a:t> in your home directory</a:t>
            </a:r>
          </a:p>
          <a:p>
            <a:pPr lvl="1"/>
            <a:r>
              <a:rPr lang="en-GB" dirty="0"/>
              <a:t>C:\Users\your-username\.docker</a:t>
            </a:r>
          </a:p>
          <a:p>
            <a:r>
              <a:rPr lang="en-GB" dirty="0"/>
              <a:t>Don’t change these files except you may wish to edit </a:t>
            </a:r>
            <a:r>
              <a:rPr lang="en-GB" dirty="0" err="1"/>
              <a:t>config.json</a:t>
            </a:r>
            <a:r>
              <a:rPr lang="en-GB" dirty="0"/>
              <a:t> to configure the output of certain commands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7389495" y="1697990"/>
            <a:ext cx="1441420" cy="369332"/>
          </a:xfrm>
          <a:prstGeom prst="rect">
            <a:avLst/>
          </a:prstGeom>
          <a:noFill/>
        </p:spPr>
        <p:txBody>
          <a:bodyPr wrap="none" rtlCol="0">
            <a:spAutoFit/>
          </a:bodyPr>
          <a:lstStyle/>
          <a:p>
            <a:r>
              <a:rPr lang="en-GB" dirty="0"/>
              <a:t>Note the dot</a:t>
            </a:r>
          </a:p>
        </p:txBody>
      </p:sp>
      <p:cxnSp>
        <p:nvCxnSpPr>
          <p:cNvPr id="7" name="Straight Arrow Connector 6"/>
          <p:cNvCxnSpPr/>
          <p:nvPr/>
        </p:nvCxnSpPr>
        <p:spPr bwMode="auto">
          <a:xfrm flipH="1" flipV="1">
            <a:off x="6825615" y="1391166"/>
            <a:ext cx="563880" cy="41910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 name="Straight Arrow Connector 7"/>
          <p:cNvCxnSpPr/>
          <p:nvPr/>
        </p:nvCxnSpPr>
        <p:spPr bwMode="auto">
          <a:xfrm flipH="1">
            <a:off x="4600575" y="1810266"/>
            <a:ext cx="2788920" cy="14478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TextBox 10"/>
          <p:cNvSpPr txBox="1"/>
          <p:nvPr/>
        </p:nvSpPr>
        <p:spPr>
          <a:xfrm>
            <a:off x="1390650" y="3051056"/>
            <a:ext cx="6145530" cy="3139321"/>
          </a:xfrm>
          <a:prstGeom prst="rect">
            <a:avLst/>
          </a:prstGeom>
          <a:solidFill>
            <a:srgbClr val="000000"/>
          </a:solidFill>
        </p:spPr>
        <p:txBody>
          <a:bodyPr wrap="square" rtlCol="0">
            <a:spAutoFit/>
          </a:bodyPr>
          <a:lstStyle/>
          <a:p>
            <a:r>
              <a:rPr lang="en-GB" dirty="0">
                <a:solidFill>
                  <a:schemeClr val="bg1"/>
                </a:solidFill>
              </a:rPr>
              <a:t>{	</a:t>
            </a:r>
          </a:p>
          <a:p>
            <a:r>
              <a:rPr lang="en-GB" dirty="0">
                <a:solidFill>
                  <a:schemeClr val="bg1"/>
                </a:solidFill>
              </a:rPr>
              <a:t>    "</a:t>
            </a:r>
            <a:r>
              <a:rPr lang="en-GB" dirty="0" err="1">
                <a:solidFill>
                  <a:schemeClr val="bg1"/>
                </a:solidFill>
              </a:rPr>
              <a:t>auths</a:t>
            </a:r>
            <a:r>
              <a:rPr lang="en-GB" dirty="0">
                <a:solidFill>
                  <a:schemeClr val="bg1"/>
                </a:solidFill>
              </a:rPr>
              <a:t>": {	   </a:t>
            </a:r>
          </a:p>
          <a:p>
            <a:r>
              <a:rPr lang="en-GB" dirty="0">
                <a:solidFill>
                  <a:schemeClr val="bg1"/>
                </a:solidFill>
              </a:rPr>
              <a:t>         "https://index.docker.io/v1/": {}	</a:t>
            </a:r>
          </a:p>
          <a:p>
            <a:r>
              <a:rPr lang="en-GB" dirty="0">
                <a:solidFill>
                  <a:schemeClr val="bg1"/>
                </a:solidFill>
              </a:rPr>
              <a:t>    },	</a:t>
            </a:r>
          </a:p>
          <a:p>
            <a:r>
              <a:rPr lang="en-GB" dirty="0">
                <a:solidFill>
                  <a:schemeClr val="bg1"/>
                </a:solidFill>
              </a:rPr>
              <a:t>    "</a:t>
            </a:r>
            <a:r>
              <a:rPr lang="en-GB" dirty="0" err="1">
                <a:solidFill>
                  <a:schemeClr val="bg1"/>
                </a:solidFill>
              </a:rPr>
              <a:t>HttpHeaders</a:t>
            </a:r>
            <a:r>
              <a:rPr lang="en-GB" dirty="0">
                <a:solidFill>
                  <a:schemeClr val="bg1"/>
                </a:solidFill>
              </a:rPr>
              <a:t>": {</a:t>
            </a:r>
          </a:p>
          <a:p>
            <a:r>
              <a:rPr lang="en-GB" dirty="0">
                <a:solidFill>
                  <a:schemeClr val="bg1"/>
                </a:solidFill>
              </a:rPr>
              <a:t>          "User-Agent": "Docker-Client/18.09.2 (windows)"	</a:t>
            </a:r>
          </a:p>
          <a:p>
            <a:r>
              <a:rPr lang="en-GB" dirty="0">
                <a:solidFill>
                  <a:schemeClr val="bg1"/>
                </a:solidFill>
              </a:rPr>
              <a:t>    },	</a:t>
            </a:r>
          </a:p>
          <a:p>
            <a:r>
              <a:rPr lang="en-GB" dirty="0">
                <a:solidFill>
                  <a:schemeClr val="bg1"/>
                </a:solidFill>
              </a:rPr>
              <a:t>    "</a:t>
            </a:r>
            <a:r>
              <a:rPr lang="en-GB" dirty="0" err="1">
                <a:solidFill>
                  <a:schemeClr val="bg1"/>
                </a:solidFill>
              </a:rPr>
              <a:t>credsStore</a:t>
            </a:r>
            <a:r>
              <a:rPr lang="en-GB" dirty="0">
                <a:solidFill>
                  <a:schemeClr val="bg1"/>
                </a:solidFill>
              </a:rPr>
              <a:t>": "</a:t>
            </a:r>
            <a:r>
              <a:rPr lang="en-GB" dirty="0" err="1">
                <a:solidFill>
                  <a:schemeClr val="bg1"/>
                </a:solidFill>
              </a:rPr>
              <a:t>wincred</a:t>
            </a:r>
            <a:r>
              <a:rPr lang="en-GB" dirty="0">
                <a:solidFill>
                  <a:schemeClr val="bg1"/>
                </a:solidFill>
              </a:rPr>
              <a:t>",	</a:t>
            </a:r>
          </a:p>
          <a:p>
            <a:r>
              <a:rPr lang="en-GB" dirty="0">
                <a:solidFill>
                  <a:schemeClr val="bg1"/>
                </a:solidFill>
              </a:rPr>
              <a:t>    "</a:t>
            </a:r>
            <a:r>
              <a:rPr lang="en-GB" dirty="0" err="1">
                <a:solidFill>
                  <a:schemeClr val="bg1"/>
                </a:solidFill>
              </a:rPr>
              <a:t>stackOrchestrator</a:t>
            </a:r>
            <a:r>
              <a:rPr lang="en-GB" dirty="0">
                <a:solidFill>
                  <a:schemeClr val="bg1"/>
                </a:solidFill>
              </a:rPr>
              <a:t>": "swarm“</a:t>
            </a:r>
          </a:p>
          <a:p>
            <a:r>
              <a:rPr lang="en-GB" dirty="0">
                <a:solidFill>
                  <a:schemeClr val="bg1"/>
                </a:solidFill>
              </a:rPr>
              <a:t>}</a:t>
            </a:r>
          </a:p>
        </p:txBody>
      </p:sp>
    </p:spTree>
    <p:extLst>
      <p:ext uri="{BB962C8B-B14F-4D97-AF65-F5344CB8AC3E}">
        <p14:creationId xmlns:p14="http://schemas.microsoft.com/office/powerpoint/2010/main" val="13040466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a:t>
            </a:r>
          </a:p>
        </p:txBody>
      </p:sp>
      <p:sp>
        <p:nvSpPr>
          <p:cNvPr id="3" name="Content Placeholder 2"/>
          <p:cNvSpPr>
            <a:spLocks noGrp="1"/>
          </p:cNvSpPr>
          <p:nvPr>
            <p:ph idx="1"/>
          </p:nvPr>
        </p:nvSpPr>
        <p:spPr>
          <a:xfrm>
            <a:off x="1047750" y="1181100"/>
            <a:ext cx="7029450" cy="4657725"/>
          </a:xfrm>
        </p:spPr>
        <p:txBody>
          <a:bodyPr/>
          <a:lstStyle/>
          <a:p>
            <a:r>
              <a:rPr lang="en-GB" dirty="0"/>
              <a:t>Only show Docker container ID values for the command </a:t>
            </a:r>
            <a:br>
              <a:rPr lang="en-GB" dirty="0"/>
            </a:br>
            <a:r>
              <a:rPr lang="en-GB" i="1" dirty="0" err="1"/>
              <a:t>docker</a:t>
            </a:r>
            <a:r>
              <a:rPr lang="en-GB" i="1" dirty="0"/>
              <a:t> container </a:t>
            </a:r>
            <a:r>
              <a:rPr lang="en-GB" i="1" dirty="0" err="1"/>
              <a:t>ps</a:t>
            </a:r>
            <a:endParaRPr lang="en-GB" dirty="0"/>
          </a:p>
          <a:p>
            <a:pPr lvl="1"/>
            <a:r>
              <a:rPr lang="en-GB" dirty="0"/>
              <a:t>Remember the “old” shorter form of this command is just </a:t>
            </a:r>
            <a:br>
              <a:rPr lang="en-GB" dirty="0"/>
            </a:br>
            <a:r>
              <a:rPr lang="en-GB" i="1" dirty="0" err="1"/>
              <a:t>docker</a:t>
            </a:r>
            <a:r>
              <a:rPr lang="en-GB" i="1" dirty="0"/>
              <a:t> </a:t>
            </a:r>
            <a:r>
              <a:rPr lang="en-GB" i="1" dirty="0" err="1"/>
              <a:t>ps</a:t>
            </a:r>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527175" y="2771755"/>
            <a:ext cx="6145530" cy="3416320"/>
          </a:xfrm>
          <a:prstGeom prst="rect">
            <a:avLst/>
          </a:prstGeom>
          <a:solidFill>
            <a:srgbClr val="000000"/>
          </a:solidFill>
        </p:spPr>
        <p:txBody>
          <a:bodyPr wrap="square" rtlCol="0">
            <a:spAutoFit/>
          </a:bodyPr>
          <a:lstStyle/>
          <a:p>
            <a:r>
              <a:rPr lang="en-GB" dirty="0">
                <a:solidFill>
                  <a:schemeClr val="bg1"/>
                </a:solidFill>
              </a:rPr>
              <a:t>{	</a:t>
            </a:r>
          </a:p>
          <a:p>
            <a:r>
              <a:rPr lang="en-GB" dirty="0">
                <a:solidFill>
                  <a:schemeClr val="bg1"/>
                </a:solidFill>
              </a:rPr>
              <a:t>    "</a:t>
            </a:r>
            <a:r>
              <a:rPr lang="en-GB" dirty="0" err="1">
                <a:solidFill>
                  <a:schemeClr val="bg1"/>
                </a:solidFill>
              </a:rPr>
              <a:t>auths</a:t>
            </a:r>
            <a:r>
              <a:rPr lang="en-GB" dirty="0">
                <a:solidFill>
                  <a:schemeClr val="bg1"/>
                </a:solidFill>
              </a:rPr>
              <a:t>": {	   </a:t>
            </a:r>
          </a:p>
          <a:p>
            <a:r>
              <a:rPr lang="en-GB" dirty="0">
                <a:solidFill>
                  <a:schemeClr val="bg1"/>
                </a:solidFill>
              </a:rPr>
              <a:t>         "https://index.docker.io/v1/": {}	</a:t>
            </a:r>
          </a:p>
          <a:p>
            <a:r>
              <a:rPr lang="en-GB" dirty="0">
                <a:solidFill>
                  <a:schemeClr val="bg1"/>
                </a:solidFill>
              </a:rPr>
              <a:t>    },	</a:t>
            </a:r>
          </a:p>
          <a:p>
            <a:r>
              <a:rPr lang="en-GB" dirty="0">
                <a:solidFill>
                  <a:schemeClr val="bg1"/>
                </a:solidFill>
              </a:rPr>
              <a:t>    "</a:t>
            </a:r>
            <a:r>
              <a:rPr lang="en-GB" dirty="0" err="1">
                <a:solidFill>
                  <a:schemeClr val="bg1"/>
                </a:solidFill>
              </a:rPr>
              <a:t>HttpHeaders</a:t>
            </a:r>
            <a:r>
              <a:rPr lang="en-GB" dirty="0">
                <a:solidFill>
                  <a:schemeClr val="bg1"/>
                </a:solidFill>
              </a:rPr>
              <a:t>": {</a:t>
            </a:r>
          </a:p>
          <a:p>
            <a:r>
              <a:rPr lang="en-GB" dirty="0">
                <a:solidFill>
                  <a:schemeClr val="bg1"/>
                </a:solidFill>
              </a:rPr>
              <a:t>          "User-Agent": "Docker-Client/18.09.2 (windows)"	</a:t>
            </a:r>
          </a:p>
          <a:p>
            <a:r>
              <a:rPr lang="en-GB" dirty="0">
                <a:solidFill>
                  <a:schemeClr val="bg1"/>
                </a:solidFill>
              </a:rPr>
              <a:t>    },	</a:t>
            </a:r>
          </a:p>
          <a:p>
            <a:r>
              <a:rPr lang="en-GB" dirty="0">
                <a:solidFill>
                  <a:schemeClr val="bg1"/>
                </a:solidFill>
              </a:rPr>
              <a:t>    "</a:t>
            </a:r>
            <a:r>
              <a:rPr lang="en-GB" dirty="0" err="1">
                <a:solidFill>
                  <a:schemeClr val="bg1"/>
                </a:solidFill>
              </a:rPr>
              <a:t>credsStore</a:t>
            </a:r>
            <a:r>
              <a:rPr lang="en-GB" dirty="0">
                <a:solidFill>
                  <a:schemeClr val="bg1"/>
                </a:solidFill>
              </a:rPr>
              <a:t>": "</a:t>
            </a:r>
            <a:r>
              <a:rPr lang="en-GB" dirty="0" err="1">
                <a:solidFill>
                  <a:schemeClr val="bg1"/>
                </a:solidFill>
              </a:rPr>
              <a:t>wincred</a:t>
            </a:r>
            <a:r>
              <a:rPr lang="en-GB" dirty="0">
                <a:solidFill>
                  <a:schemeClr val="bg1"/>
                </a:solidFill>
              </a:rPr>
              <a:t>",	</a:t>
            </a:r>
          </a:p>
          <a:p>
            <a:r>
              <a:rPr lang="en-GB" dirty="0">
                <a:solidFill>
                  <a:schemeClr val="bg1"/>
                </a:solidFill>
              </a:rPr>
              <a:t>    "</a:t>
            </a:r>
            <a:r>
              <a:rPr lang="en-GB" dirty="0" err="1">
                <a:solidFill>
                  <a:schemeClr val="bg1"/>
                </a:solidFill>
              </a:rPr>
              <a:t>stackOrchestrator</a:t>
            </a:r>
            <a:r>
              <a:rPr lang="en-GB" dirty="0">
                <a:solidFill>
                  <a:schemeClr val="bg1"/>
                </a:solidFill>
              </a:rPr>
              <a:t>": "swarm“</a:t>
            </a:r>
            <a:r>
              <a:rPr lang="en-GB" b="1" dirty="0">
                <a:solidFill>
                  <a:srgbClr val="FF0000"/>
                </a:solidFill>
              </a:rPr>
              <a:t>,</a:t>
            </a:r>
          </a:p>
          <a:p>
            <a:r>
              <a:rPr lang="en-GB" dirty="0">
                <a:solidFill>
                  <a:srgbClr val="FF0000"/>
                </a:solidFill>
              </a:rPr>
              <a:t>    “</a:t>
            </a:r>
            <a:r>
              <a:rPr lang="en-GB" dirty="0" err="1">
                <a:solidFill>
                  <a:srgbClr val="FF0000"/>
                </a:solidFill>
              </a:rPr>
              <a:t>psFormat</a:t>
            </a:r>
            <a:r>
              <a:rPr lang="en-GB" dirty="0">
                <a:solidFill>
                  <a:srgbClr val="FF0000"/>
                </a:solidFill>
              </a:rPr>
              <a:t>”: “{{.ID}}”</a:t>
            </a:r>
          </a:p>
          <a:p>
            <a:r>
              <a:rPr lang="en-GB" dirty="0">
                <a:solidFill>
                  <a:schemeClr val="bg1"/>
                </a:solidFill>
              </a:rPr>
              <a:t>}</a:t>
            </a:r>
          </a:p>
        </p:txBody>
      </p:sp>
      <p:sp>
        <p:nvSpPr>
          <p:cNvPr id="6" name="TextBox 5"/>
          <p:cNvSpPr txBox="1"/>
          <p:nvPr/>
        </p:nvSpPr>
        <p:spPr>
          <a:xfrm>
            <a:off x="3484346" y="2324501"/>
            <a:ext cx="3608680" cy="369332"/>
          </a:xfrm>
          <a:prstGeom prst="rect">
            <a:avLst/>
          </a:prstGeom>
          <a:noFill/>
        </p:spPr>
        <p:txBody>
          <a:bodyPr wrap="none" rtlCol="0">
            <a:spAutoFit/>
          </a:bodyPr>
          <a:lstStyle/>
          <a:p>
            <a:r>
              <a:rPr lang="en-GB" b="1" dirty="0">
                <a:solidFill>
                  <a:srgbClr val="FF0000"/>
                </a:solidFill>
              </a:rPr>
              <a:t>LETS NOT DO THIS THOUGH !!</a:t>
            </a:r>
          </a:p>
        </p:txBody>
      </p:sp>
    </p:spTree>
    <p:extLst>
      <p:ext uri="{BB962C8B-B14F-4D97-AF65-F5344CB8AC3E}">
        <p14:creationId xmlns:p14="http://schemas.microsoft.com/office/powerpoint/2010/main" val="1935112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51835" y="1814363"/>
            <a:ext cx="7628021" cy="4024462"/>
          </a:xfrm>
        </p:spPr>
        <p:txBody>
          <a:bodyPr/>
          <a:lstStyle/>
          <a:p>
            <a:pPr marL="0" indent="0" algn="ctr">
              <a:buNone/>
            </a:pPr>
            <a:r>
              <a:rPr lang="en-GB" sz="9600" dirty="0"/>
              <a:t>CONFIGURE BUILD</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5168823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Build Ship Run</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6" name="Picture 5"/>
          <p:cNvPicPr>
            <a:picLocks noChangeAspect="1"/>
          </p:cNvPicPr>
          <p:nvPr/>
        </p:nvPicPr>
        <p:blipFill>
          <a:blip r:embed="rId2"/>
          <a:stretch>
            <a:fillRect/>
          </a:stretch>
        </p:blipFill>
        <p:spPr>
          <a:xfrm>
            <a:off x="481012" y="813380"/>
            <a:ext cx="8239125" cy="4124325"/>
          </a:xfrm>
          <a:prstGeom prst="rect">
            <a:avLst/>
          </a:prstGeom>
        </p:spPr>
      </p:pic>
      <p:sp>
        <p:nvSpPr>
          <p:cNvPr id="7" name="TextBox 6"/>
          <p:cNvSpPr txBox="1"/>
          <p:nvPr/>
        </p:nvSpPr>
        <p:spPr>
          <a:xfrm>
            <a:off x="481011" y="5101339"/>
            <a:ext cx="8186537" cy="923330"/>
          </a:xfrm>
          <a:prstGeom prst="rect">
            <a:avLst/>
          </a:prstGeom>
          <a:noFill/>
        </p:spPr>
        <p:txBody>
          <a:bodyPr wrap="square" rtlCol="0">
            <a:spAutoFit/>
          </a:bodyPr>
          <a:lstStyle/>
          <a:p>
            <a:pPr marL="285750" indent="-285750">
              <a:buFont typeface="Arial" panose="020B0604020202020204" pitchFamily="34" charset="0"/>
              <a:buChar char="•"/>
            </a:pPr>
            <a:r>
              <a:rPr lang="en-GB" dirty="0"/>
              <a:t>Build and destroy container images rapidly. </a:t>
            </a:r>
          </a:p>
          <a:p>
            <a:pPr marL="285750" indent="-285750">
              <a:buFont typeface="Arial" panose="020B0604020202020204" pitchFamily="34" charset="0"/>
              <a:buChar char="•"/>
            </a:pPr>
            <a:r>
              <a:rPr lang="en-GB" dirty="0"/>
              <a:t>Developers can include the container building steps as a part of their development cycle</a:t>
            </a:r>
          </a:p>
        </p:txBody>
      </p:sp>
      <p:sp>
        <p:nvSpPr>
          <p:cNvPr id="8" name="TextBox 7"/>
          <p:cNvSpPr txBox="1"/>
          <p:nvPr/>
        </p:nvSpPr>
        <p:spPr>
          <a:xfrm>
            <a:off x="6617369" y="4610446"/>
            <a:ext cx="1685077" cy="646331"/>
          </a:xfrm>
          <a:prstGeom prst="rect">
            <a:avLst/>
          </a:prstGeom>
          <a:noFill/>
        </p:spPr>
        <p:txBody>
          <a:bodyPr wrap="none" rtlCol="0">
            <a:spAutoFit/>
          </a:bodyPr>
          <a:lstStyle/>
          <a:p>
            <a:r>
              <a:rPr lang="en-GB" dirty="0"/>
              <a:t>Swarm cluster</a:t>
            </a:r>
          </a:p>
          <a:p>
            <a:r>
              <a:rPr lang="en-GB" dirty="0"/>
              <a:t>or Kubernetes</a:t>
            </a:r>
          </a:p>
        </p:txBody>
      </p:sp>
      <p:sp>
        <p:nvSpPr>
          <p:cNvPr id="3" name="TextBox 2"/>
          <p:cNvSpPr txBox="1"/>
          <p:nvPr/>
        </p:nvSpPr>
        <p:spPr>
          <a:xfrm>
            <a:off x="3724977" y="1134594"/>
            <a:ext cx="1582484" cy="369332"/>
          </a:xfrm>
          <a:prstGeom prst="rect">
            <a:avLst/>
          </a:prstGeom>
          <a:noFill/>
        </p:spPr>
        <p:txBody>
          <a:bodyPr wrap="none" rtlCol="0">
            <a:spAutoFit/>
          </a:bodyPr>
          <a:lstStyle/>
          <a:p>
            <a:r>
              <a:rPr lang="en-GB" b="1" dirty="0">
                <a:solidFill>
                  <a:srgbClr val="FF0000"/>
                </a:solidFill>
              </a:rPr>
              <a:t>REGISTRIES</a:t>
            </a:r>
          </a:p>
        </p:txBody>
      </p:sp>
    </p:spTree>
    <p:extLst>
      <p:ext uri="{BB962C8B-B14F-4D97-AF65-F5344CB8AC3E}">
        <p14:creationId xmlns:p14="http://schemas.microsoft.com/office/powerpoint/2010/main" val="26744442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Finding Existing Images</a:t>
            </a:r>
            <a:br>
              <a:rPr lang="en-GB" dirty="0"/>
            </a:br>
            <a:r>
              <a:rPr lang="en-GB" dirty="0"/>
              <a:t>(Ready to run)</a:t>
            </a:r>
          </a:p>
        </p:txBody>
      </p:sp>
      <p:sp>
        <p:nvSpPr>
          <p:cNvPr id="3" name="Content Placeholder 2"/>
          <p:cNvSpPr>
            <a:spLocks noGrp="1"/>
          </p:cNvSpPr>
          <p:nvPr>
            <p:ph idx="1"/>
          </p:nvPr>
        </p:nvSpPr>
        <p:spPr>
          <a:xfrm>
            <a:off x="1072598" y="1015779"/>
            <a:ext cx="7029450" cy="4832985"/>
          </a:xfrm>
        </p:spPr>
        <p:txBody>
          <a:bodyPr/>
          <a:lstStyle/>
          <a:p>
            <a:r>
              <a:rPr lang="en-GB" dirty="0"/>
              <a:t>You can search the Docker Hub website</a:t>
            </a:r>
            <a:br>
              <a:rPr lang="en-GB" dirty="0"/>
            </a:br>
            <a:r>
              <a:rPr lang="en-GB" dirty="0"/>
              <a:t>http://hub.docker.com</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You can search for images on the Docker command line</a:t>
            </a:r>
            <a:br>
              <a:rPr lang="en-GB" dirty="0"/>
            </a:br>
            <a:r>
              <a:rPr lang="en-GB" i="1" dirty="0" err="1"/>
              <a:t>docker</a:t>
            </a:r>
            <a:r>
              <a:rPr lang="en-GB" i="1" dirty="0"/>
              <a:t>   search   </a:t>
            </a:r>
            <a:r>
              <a:rPr lang="en-GB" i="1" dirty="0" err="1"/>
              <a:t>nginx</a:t>
            </a:r>
            <a:endParaRPr lang="en-GB" dirty="0"/>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5" name="Picture 4"/>
          <p:cNvPicPr>
            <a:picLocks noChangeAspect="1"/>
          </p:cNvPicPr>
          <p:nvPr/>
        </p:nvPicPr>
        <p:blipFill>
          <a:blip r:embed="rId2"/>
          <a:stretch>
            <a:fillRect/>
          </a:stretch>
        </p:blipFill>
        <p:spPr>
          <a:xfrm>
            <a:off x="1206716" y="1934139"/>
            <a:ext cx="4505878" cy="3513596"/>
          </a:xfrm>
          <a:prstGeom prst="rect">
            <a:avLst/>
          </a:prstGeom>
        </p:spPr>
      </p:pic>
      <p:sp>
        <p:nvSpPr>
          <p:cNvPr id="6" name="Oval 5"/>
          <p:cNvSpPr/>
          <p:nvPr/>
        </p:nvSpPr>
        <p:spPr bwMode="auto">
          <a:xfrm>
            <a:off x="2146434" y="1852863"/>
            <a:ext cx="1049153" cy="495701"/>
          </a:xfrm>
          <a:prstGeom prst="ellipse">
            <a:avLst/>
          </a:prstGeom>
          <a:noFill/>
          <a:ln w="5715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7" name="TextBox 6"/>
          <p:cNvSpPr txBox="1"/>
          <p:nvPr/>
        </p:nvSpPr>
        <p:spPr>
          <a:xfrm>
            <a:off x="6025304" y="2968191"/>
            <a:ext cx="2210862" cy="369332"/>
          </a:xfrm>
          <a:prstGeom prst="rect">
            <a:avLst/>
          </a:prstGeom>
          <a:noFill/>
        </p:spPr>
        <p:txBody>
          <a:bodyPr wrap="none" rtlCol="0">
            <a:spAutoFit/>
          </a:bodyPr>
          <a:lstStyle/>
          <a:p>
            <a:r>
              <a:rPr lang="en-GB" dirty="0"/>
              <a:t>Find “</a:t>
            </a:r>
            <a:r>
              <a:rPr lang="en-GB" dirty="0" err="1"/>
              <a:t>nginx</a:t>
            </a:r>
            <a:r>
              <a:rPr lang="en-GB" dirty="0"/>
              <a:t>” images</a:t>
            </a:r>
          </a:p>
        </p:txBody>
      </p:sp>
      <p:cxnSp>
        <p:nvCxnSpPr>
          <p:cNvPr id="9" name="Straight Arrow Connector 8"/>
          <p:cNvCxnSpPr/>
          <p:nvPr/>
        </p:nvCxnSpPr>
        <p:spPr bwMode="auto">
          <a:xfrm flipH="1" flipV="1">
            <a:off x="3255065" y="2181639"/>
            <a:ext cx="2738231" cy="88458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Right Brace 9"/>
          <p:cNvSpPr/>
          <p:nvPr/>
        </p:nvSpPr>
        <p:spPr bwMode="auto">
          <a:xfrm>
            <a:off x="5809422" y="3493604"/>
            <a:ext cx="308113" cy="2067339"/>
          </a:xfrm>
          <a:prstGeom prst="rightBrace">
            <a:avLst>
              <a:gd name="adj1" fmla="val 8333"/>
              <a:gd name="adj2" fmla="val 49526"/>
            </a:avLst>
          </a:prstGeom>
          <a:no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149350638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Build and Run</a:t>
            </a:r>
          </a:p>
        </p:txBody>
      </p:sp>
      <p:sp>
        <p:nvSpPr>
          <p:cNvPr id="3" name="Content Placeholder 2"/>
          <p:cNvSpPr>
            <a:spLocks noGrp="1"/>
          </p:cNvSpPr>
          <p:nvPr>
            <p:ph idx="1"/>
          </p:nvPr>
        </p:nvSpPr>
        <p:spPr>
          <a:xfrm>
            <a:off x="1047750" y="1207971"/>
            <a:ext cx="7029450" cy="4630854"/>
          </a:xfrm>
        </p:spPr>
        <p:txBody>
          <a:bodyPr/>
          <a:lstStyle/>
          <a:p>
            <a:r>
              <a:rPr lang="en-GB" dirty="0"/>
              <a:t>You only need to build a new image if no existing image is available</a:t>
            </a:r>
          </a:p>
          <a:p>
            <a:pPr lvl="1"/>
            <a:r>
              <a:rPr lang="en-GB" dirty="0"/>
              <a:t>“hello-world” and “</a:t>
            </a:r>
            <a:r>
              <a:rPr lang="en-GB" dirty="0" err="1"/>
              <a:t>debian</a:t>
            </a:r>
            <a:r>
              <a:rPr lang="en-GB" dirty="0"/>
              <a:t>” are examples of pre-built images we can use e.g.</a:t>
            </a:r>
            <a:br>
              <a:rPr lang="en-GB" dirty="0"/>
            </a:br>
            <a:r>
              <a:rPr lang="en-GB" i="1" dirty="0" err="1"/>
              <a:t>docker</a:t>
            </a:r>
            <a:r>
              <a:rPr lang="en-GB" i="1" dirty="0"/>
              <a:t>  container   run   hello-world</a:t>
            </a:r>
          </a:p>
          <a:p>
            <a:pPr lvl="1"/>
            <a:endParaRPr lang="en-GB" dirty="0"/>
          </a:p>
          <a:p>
            <a:r>
              <a:rPr lang="en-GB" dirty="0"/>
              <a:t>To build a new image:</a:t>
            </a:r>
          </a:p>
          <a:p>
            <a:pPr lvl="1"/>
            <a:r>
              <a:rPr lang="en-GB" dirty="0"/>
              <a:t>Create a </a:t>
            </a:r>
            <a:r>
              <a:rPr lang="en-GB" b="1" dirty="0" err="1"/>
              <a:t>dockerfile</a:t>
            </a:r>
            <a:r>
              <a:rPr lang="en-GB" dirty="0"/>
              <a:t> providing instructions on how the image should be built</a:t>
            </a:r>
          </a:p>
          <a:p>
            <a:pPr lvl="1"/>
            <a:r>
              <a:rPr lang="en-GB" dirty="0"/>
              <a:t>Build the new image</a:t>
            </a:r>
            <a:br>
              <a:rPr lang="en-GB" dirty="0"/>
            </a:br>
            <a:r>
              <a:rPr lang="en-GB" i="1" dirty="0" err="1"/>
              <a:t>docker</a:t>
            </a:r>
            <a:r>
              <a:rPr lang="en-GB" i="1" dirty="0"/>
              <a:t>  image   build</a:t>
            </a:r>
            <a:endParaRPr lang="en-GB" dirty="0"/>
          </a:p>
          <a:p>
            <a:endParaRPr lang="en-GB" dirty="0"/>
          </a:p>
          <a:p>
            <a:r>
              <a:rPr lang="en-GB" dirty="0"/>
              <a:t>Run the image in a container</a:t>
            </a:r>
            <a:br>
              <a:rPr lang="en-GB" dirty="0"/>
            </a:br>
            <a:r>
              <a:rPr lang="en-GB" i="1" dirty="0" err="1"/>
              <a:t>docker</a:t>
            </a:r>
            <a:r>
              <a:rPr lang="en-GB" i="1" dirty="0"/>
              <a:t>   container   run</a:t>
            </a:r>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6394557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Docker File Structure</a:t>
            </a:r>
          </a:p>
        </p:txBody>
      </p:sp>
      <p:sp>
        <p:nvSpPr>
          <p:cNvPr id="3" name="Content Placeholder 2"/>
          <p:cNvSpPr>
            <a:spLocks noGrp="1"/>
          </p:cNvSpPr>
          <p:nvPr>
            <p:ph idx="1"/>
          </p:nvPr>
        </p:nvSpPr>
        <p:spPr/>
        <p:txBody>
          <a:bodyPr/>
          <a:lstStyle/>
          <a:p>
            <a:r>
              <a:rPr lang="en-GB" dirty="0"/>
              <a:t>A </a:t>
            </a:r>
            <a:r>
              <a:rPr lang="en-GB" b="1" dirty="0" err="1"/>
              <a:t>dockerfile</a:t>
            </a:r>
            <a:r>
              <a:rPr lang="en-GB" dirty="0"/>
              <a:t> is  a text file with a structure that looks similar to this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Rectangle 5"/>
          <p:cNvSpPr/>
          <p:nvPr/>
        </p:nvSpPr>
        <p:spPr bwMode="auto">
          <a:xfrm>
            <a:off x="1655545" y="2841506"/>
            <a:ext cx="5630779" cy="1679609"/>
          </a:xfrm>
          <a:prstGeom prst="rect">
            <a:avLst/>
          </a:prstGeom>
          <a:solidFill>
            <a:schemeClr val="bg1"/>
          </a:solidFill>
          <a:ln w="9525" cap="flat" cmpd="sng" algn="ctr">
            <a:solidFill>
              <a:schemeClr val="tx1"/>
            </a:solidFill>
            <a:prstDash val="solid"/>
            <a:round/>
            <a:headEnd type="none" w="med" len="med"/>
            <a:tailEnd type="none" w="med" len="med"/>
          </a:ln>
          <a:effectLst/>
        </p:spPr>
        <p:txBody>
          <a:bodyPr vert="horz" wrap="none" lIns="0" tIns="0" rIns="91440" bIns="45720" numCol="1" rtlCol="0" anchor="ctr" anchorCtr="0" compatLnSpc="1">
            <a:prstTxWarp prst="textNoShape">
              <a:avLst/>
            </a:prstTxWarp>
          </a:bodyPr>
          <a:lstStyle/>
          <a:p>
            <a:pPr marL="400050" lvl="1" indent="0">
              <a:buNone/>
            </a:pPr>
            <a:r>
              <a:rPr lang="en-GB" b="1" dirty="0"/>
              <a:t>FROM</a:t>
            </a:r>
            <a:r>
              <a:rPr lang="en-GB" dirty="0"/>
              <a:t> some-existing-image-name</a:t>
            </a:r>
          </a:p>
          <a:p>
            <a:pPr marL="400050" lvl="1" indent="0">
              <a:buNone/>
            </a:pPr>
            <a:r>
              <a:rPr lang="en-GB" b="1" dirty="0"/>
              <a:t>RUN</a:t>
            </a:r>
            <a:r>
              <a:rPr lang="en-GB" dirty="0"/>
              <a:t> some </a:t>
            </a:r>
            <a:r>
              <a:rPr lang="en-GB" dirty="0" err="1"/>
              <a:t>unix</a:t>
            </a:r>
            <a:r>
              <a:rPr lang="en-GB" dirty="0"/>
              <a:t> commands</a:t>
            </a:r>
          </a:p>
          <a:p>
            <a:pPr marL="400050" lvl="1" indent="0">
              <a:buNone/>
            </a:pPr>
            <a:r>
              <a:rPr lang="en-GB" b="1" dirty="0"/>
              <a:t>EXPOSE</a:t>
            </a:r>
            <a:r>
              <a:rPr lang="en-GB" dirty="0"/>
              <a:t> some-</a:t>
            </a:r>
            <a:r>
              <a:rPr lang="en-GB" dirty="0" err="1"/>
              <a:t>portnumber</a:t>
            </a:r>
            <a:endParaRPr lang="en-GB" dirty="0"/>
          </a:p>
          <a:p>
            <a:pPr marL="400050" lvl="1" indent="0">
              <a:buNone/>
            </a:pPr>
            <a:r>
              <a:rPr lang="en-GB" b="1" dirty="0"/>
              <a:t>ENTRYPOINT</a:t>
            </a:r>
            <a:r>
              <a:rPr lang="en-GB" dirty="0"/>
              <a:t> </a:t>
            </a:r>
            <a:r>
              <a:rPr lang="en-GB" b="1" dirty="0"/>
              <a:t>[</a:t>
            </a:r>
            <a:r>
              <a:rPr lang="en-GB" dirty="0"/>
              <a:t>some </a:t>
            </a:r>
            <a:r>
              <a:rPr lang="en-GB" dirty="0" err="1"/>
              <a:t>unix</a:t>
            </a:r>
            <a:r>
              <a:rPr lang="en-GB" dirty="0"/>
              <a:t> command and flags</a:t>
            </a:r>
            <a:r>
              <a:rPr lang="en-GB" b="1" dirty="0"/>
              <a:t>]</a:t>
            </a:r>
          </a:p>
        </p:txBody>
      </p:sp>
      <p:sp>
        <p:nvSpPr>
          <p:cNvPr id="5" name="TextBox 4"/>
          <p:cNvSpPr txBox="1"/>
          <p:nvPr/>
        </p:nvSpPr>
        <p:spPr>
          <a:xfrm>
            <a:off x="5698156" y="5303520"/>
            <a:ext cx="2249334" cy="369332"/>
          </a:xfrm>
          <a:prstGeom prst="rect">
            <a:avLst/>
          </a:prstGeom>
          <a:noFill/>
        </p:spPr>
        <p:txBody>
          <a:bodyPr wrap="none" rtlCol="0">
            <a:spAutoFit/>
          </a:bodyPr>
          <a:lstStyle/>
          <a:p>
            <a:r>
              <a:rPr lang="en-GB" dirty="0"/>
              <a:t>Use # for comments</a:t>
            </a:r>
          </a:p>
        </p:txBody>
      </p:sp>
    </p:spTree>
    <p:extLst>
      <p:ext uri="{BB962C8B-B14F-4D97-AF65-F5344CB8AC3E}">
        <p14:creationId xmlns:p14="http://schemas.microsoft.com/office/powerpoint/2010/main" val="18185617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dockerfile</a:t>
            </a:r>
            <a:endParaRPr lang="en-GB" dirty="0"/>
          </a:p>
        </p:txBody>
      </p:sp>
      <p:sp>
        <p:nvSpPr>
          <p:cNvPr id="3" name="Content Placeholder 2"/>
          <p:cNvSpPr>
            <a:spLocks noGrp="1"/>
          </p:cNvSpPr>
          <p:nvPr>
            <p:ph idx="1"/>
          </p:nvPr>
        </p:nvSpPr>
        <p:spPr>
          <a:xfrm>
            <a:off x="1047750" y="844550"/>
            <a:ext cx="7029450" cy="4994275"/>
          </a:xfrm>
        </p:spPr>
        <p:txBody>
          <a:bodyPr/>
          <a:lstStyle/>
          <a:p>
            <a:r>
              <a:rPr lang="en-GB" dirty="0"/>
              <a:t>A </a:t>
            </a:r>
            <a:r>
              <a:rPr lang="en-GB" b="1" dirty="0"/>
              <a:t>text file </a:t>
            </a:r>
            <a:r>
              <a:rPr lang="en-GB" dirty="0"/>
              <a:t>created by the developer to control the image building process and contains the following:</a:t>
            </a:r>
          </a:p>
          <a:p>
            <a:endParaRPr lang="en-GB" dirty="0"/>
          </a:p>
          <a:p>
            <a:r>
              <a:rPr lang="en-GB" b="1" dirty="0"/>
              <a:t>FROM</a:t>
            </a:r>
            <a:br>
              <a:rPr lang="en-GB" dirty="0"/>
            </a:br>
            <a:r>
              <a:rPr lang="en-GB" dirty="0"/>
              <a:t>Base image (OS) to be used. Often pulled from Docker Hub, a central image registry server hosted by Docker Inc.</a:t>
            </a:r>
          </a:p>
          <a:p>
            <a:pPr lvl="1"/>
            <a:r>
              <a:rPr lang="en-GB" dirty="0"/>
              <a:t>FROM </a:t>
            </a:r>
            <a:r>
              <a:rPr lang="en-GB" dirty="0" err="1"/>
              <a:t>ubuntu</a:t>
            </a:r>
            <a:endParaRPr lang="en-GB" dirty="0"/>
          </a:p>
          <a:p>
            <a:pPr lvl="1"/>
            <a:r>
              <a:rPr lang="en-GB" dirty="0"/>
              <a:t>FROM </a:t>
            </a:r>
            <a:r>
              <a:rPr lang="en-GB" dirty="0" err="1"/>
              <a:t>microsoft</a:t>
            </a:r>
            <a:r>
              <a:rPr lang="en-GB" dirty="0"/>
              <a:t>/</a:t>
            </a:r>
            <a:r>
              <a:rPr lang="en-GB" dirty="0" err="1"/>
              <a:t>windowsservercore</a:t>
            </a:r>
            <a:endParaRPr lang="en-GB" dirty="0"/>
          </a:p>
          <a:p>
            <a:r>
              <a:rPr lang="en-GB" b="1" dirty="0"/>
              <a:t>RUN</a:t>
            </a:r>
            <a:br>
              <a:rPr lang="en-GB" dirty="0"/>
            </a:br>
            <a:r>
              <a:rPr lang="en-GB" dirty="0"/>
              <a:t>Commands to be executed when the container is </a:t>
            </a:r>
            <a:r>
              <a:rPr lang="en-GB" b="1" dirty="0">
                <a:solidFill>
                  <a:srgbClr val="FF0000"/>
                </a:solidFill>
              </a:rPr>
              <a:t>being built</a:t>
            </a:r>
          </a:p>
          <a:p>
            <a:r>
              <a:rPr lang="en-GB" b="1" dirty="0"/>
              <a:t>EXPOSE</a:t>
            </a:r>
            <a:br>
              <a:rPr lang="en-GB" dirty="0"/>
            </a:br>
            <a:r>
              <a:rPr lang="en-GB" dirty="0"/>
              <a:t>Open ports (space separated) for the application/server running inside the container. These are exposed to the container.</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70674813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RUN, RUN, RUN</a:t>
            </a:r>
          </a:p>
        </p:txBody>
      </p:sp>
      <p:sp>
        <p:nvSpPr>
          <p:cNvPr id="3" name="Content Placeholder 2"/>
          <p:cNvSpPr>
            <a:spLocks noGrp="1"/>
          </p:cNvSpPr>
          <p:nvPr>
            <p:ph idx="1"/>
          </p:nvPr>
        </p:nvSpPr>
        <p:spPr>
          <a:xfrm>
            <a:off x="1047750" y="1020279"/>
            <a:ext cx="7029450" cy="1857676"/>
          </a:xfrm>
        </p:spPr>
        <p:txBody>
          <a:bodyPr/>
          <a:lstStyle/>
          <a:p>
            <a:r>
              <a:rPr lang="en-GB" dirty="0"/>
              <a:t>You can execute multiple RUN commands by:</a:t>
            </a:r>
          </a:p>
          <a:p>
            <a:pPr lvl="1"/>
            <a:r>
              <a:rPr lang="en-GB" dirty="0"/>
              <a:t>Specifying them one after another in the same RUN section using “ &amp;&amp; \” </a:t>
            </a:r>
          </a:p>
          <a:p>
            <a:pPr lvl="1"/>
            <a:r>
              <a:rPr lang="en-GB" dirty="0"/>
              <a:t>Adding multiple RUN commands</a:t>
            </a:r>
          </a:p>
          <a:p>
            <a:pPr lvl="1"/>
            <a:r>
              <a:rPr lang="en-GB" dirty="0"/>
              <a:t>Using both of these techniques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2569946" y="5022317"/>
            <a:ext cx="5801588" cy="1200329"/>
          </a:xfrm>
          <a:prstGeom prst="rect">
            <a:avLst/>
          </a:prstGeom>
          <a:noFill/>
          <a:ln w="9525">
            <a:solidFill>
              <a:schemeClr val="tx1"/>
            </a:solidFill>
            <a:prstDash val="dash"/>
          </a:ln>
        </p:spPr>
        <p:txBody>
          <a:bodyPr wrap="none" rtlCol="0">
            <a:spAutoFit/>
          </a:bodyPr>
          <a:lstStyle/>
          <a:p>
            <a:r>
              <a:rPr lang="en-GB" dirty="0"/>
              <a:t>RUN apt-get update</a:t>
            </a:r>
          </a:p>
          <a:p>
            <a:r>
              <a:rPr lang="en-GB" dirty="0"/>
              <a:t>RUN apt-get install -y software-properties-common </a:t>
            </a:r>
          </a:p>
          <a:p>
            <a:r>
              <a:rPr lang="en-GB" dirty="0"/>
              <a:t>RUN apt-get install -y --no-install-recommends apt-</a:t>
            </a:r>
            <a:r>
              <a:rPr lang="en-GB" dirty="0" err="1"/>
              <a:t>utils</a:t>
            </a:r>
            <a:endParaRPr lang="en-GB" dirty="0"/>
          </a:p>
          <a:p>
            <a:r>
              <a:rPr lang="en-GB" dirty="0"/>
              <a:t>RUN apt-get clean</a:t>
            </a:r>
          </a:p>
        </p:txBody>
      </p:sp>
      <p:sp>
        <p:nvSpPr>
          <p:cNvPr id="6" name="TextBox 5"/>
          <p:cNvSpPr txBox="1"/>
          <p:nvPr/>
        </p:nvSpPr>
        <p:spPr>
          <a:xfrm>
            <a:off x="742497" y="3192634"/>
            <a:ext cx="5878532" cy="1200329"/>
          </a:xfrm>
          <a:prstGeom prst="rect">
            <a:avLst/>
          </a:prstGeom>
          <a:noFill/>
          <a:ln w="9525">
            <a:solidFill>
              <a:schemeClr val="tx1"/>
            </a:solidFill>
            <a:prstDash val="dash"/>
          </a:ln>
        </p:spPr>
        <p:txBody>
          <a:bodyPr wrap="none" rtlCol="0">
            <a:spAutoFit/>
          </a:bodyPr>
          <a:lstStyle/>
          <a:p>
            <a:r>
              <a:rPr lang="en-GB" dirty="0"/>
              <a:t>RUN apt-get update &amp;&amp; \</a:t>
            </a:r>
          </a:p>
          <a:p>
            <a:r>
              <a:rPr lang="en-GB" dirty="0"/>
              <a:t>apt-get install -y software-properties-common &amp;&amp; \</a:t>
            </a:r>
          </a:p>
          <a:p>
            <a:r>
              <a:rPr lang="en-GB" dirty="0"/>
              <a:t>apt-get install -y --no-install-recommends apt-</a:t>
            </a:r>
            <a:r>
              <a:rPr lang="en-GB" dirty="0" err="1"/>
              <a:t>utils</a:t>
            </a:r>
            <a:r>
              <a:rPr lang="en-GB" dirty="0"/>
              <a:t> &amp;&amp; \</a:t>
            </a:r>
          </a:p>
          <a:p>
            <a:r>
              <a:rPr lang="en-GB" dirty="0"/>
              <a:t>apt-get clean</a:t>
            </a:r>
          </a:p>
        </p:txBody>
      </p:sp>
      <p:sp>
        <p:nvSpPr>
          <p:cNvPr id="7" name="TextBox 6"/>
          <p:cNvSpPr txBox="1"/>
          <p:nvPr/>
        </p:nvSpPr>
        <p:spPr>
          <a:xfrm>
            <a:off x="3628724" y="4522974"/>
            <a:ext cx="530915" cy="369332"/>
          </a:xfrm>
          <a:prstGeom prst="rect">
            <a:avLst/>
          </a:prstGeom>
          <a:noFill/>
        </p:spPr>
        <p:txBody>
          <a:bodyPr wrap="none" rtlCol="0">
            <a:spAutoFit/>
          </a:bodyPr>
          <a:lstStyle/>
          <a:p>
            <a:r>
              <a:rPr lang="en-GB" dirty="0"/>
              <a:t>OR</a:t>
            </a:r>
          </a:p>
        </p:txBody>
      </p:sp>
      <p:sp>
        <p:nvSpPr>
          <p:cNvPr id="8" name="TextBox 7"/>
          <p:cNvSpPr txBox="1"/>
          <p:nvPr/>
        </p:nvSpPr>
        <p:spPr>
          <a:xfrm>
            <a:off x="6954253" y="3369634"/>
            <a:ext cx="1785486" cy="923330"/>
          </a:xfrm>
          <a:prstGeom prst="rect">
            <a:avLst/>
          </a:prstGeom>
          <a:noFill/>
        </p:spPr>
        <p:txBody>
          <a:bodyPr wrap="square" rtlCol="0">
            <a:spAutoFit/>
          </a:bodyPr>
          <a:lstStyle/>
          <a:p>
            <a:r>
              <a:rPr lang="en-GB" i="1" dirty="0"/>
              <a:t>Beware of comments when doing this</a:t>
            </a:r>
          </a:p>
        </p:txBody>
      </p:sp>
      <p:sp>
        <p:nvSpPr>
          <p:cNvPr id="9" name="Right Brace 8"/>
          <p:cNvSpPr/>
          <p:nvPr/>
        </p:nvSpPr>
        <p:spPr bwMode="auto">
          <a:xfrm>
            <a:off x="6699184" y="3192634"/>
            <a:ext cx="255069" cy="1200329"/>
          </a:xfrm>
          <a:prstGeom prst="rightBrace">
            <a:avLst/>
          </a:prstGeom>
          <a:noFill/>
          <a:ln w="1270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367091549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7014711" cy="341697"/>
          </a:xfrm>
        </p:spPr>
        <p:txBody>
          <a:bodyPr/>
          <a:lstStyle/>
          <a:p>
            <a:r>
              <a:rPr lang="en-GB" dirty="0" err="1"/>
              <a:t>dockerfile</a:t>
            </a:r>
            <a:r>
              <a:rPr lang="en-GB" dirty="0"/>
              <a:t> (</a:t>
            </a:r>
            <a:r>
              <a:rPr lang="en-GB" dirty="0" err="1"/>
              <a:t>Cont</a:t>
            </a:r>
            <a:r>
              <a:rPr lang="en-GB" dirty="0"/>
              <a:t>)</a:t>
            </a:r>
          </a:p>
        </p:txBody>
      </p:sp>
      <p:sp>
        <p:nvSpPr>
          <p:cNvPr id="3" name="Content Placeholder 2"/>
          <p:cNvSpPr>
            <a:spLocks noGrp="1"/>
          </p:cNvSpPr>
          <p:nvPr>
            <p:ph idx="1"/>
          </p:nvPr>
        </p:nvSpPr>
        <p:spPr>
          <a:xfrm>
            <a:off x="951096" y="659331"/>
            <a:ext cx="7029450" cy="3744227"/>
          </a:xfrm>
        </p:spPr>
        <p:txBody>
          <a:bodyPr/>
          <a:lstStyle/>
          <a:p>
            <a:r>
              <a:rPr lang="en-GB" b="1" dirty="0"/>
              <a:t>CMD</a:t>
            </a:r>
            <a:r>
              <a:rPr lang="en-GB" dirty="0"/>
              <a:t>  </a:t>
            </a:r>
            <a:br>
              <a:rPr lang="en-GB" dirty="0"/>
            </a:br>
            <a:r>
              <a:rPr lang="en-GB" dirty="0"/>
              <a:t>[“executable”, “param1”, “param2”]</a:t>
            </a:r>
            <a:br>
              <a:rPr lang="en-GB" dirty="0"/>
            </a:br>
            <a:r>
              <a:rPr lang="en-GB" dirty="0"/>
              <a:t>Sets </a:t>
            </a:r>
            <a:r>
              <a:rPr lang="en-GB" b="1" dirty="0"/>
              <a:t>the default command </a:t>
            </a:r>
            <a:r>
              <a:rPr lang="en-GB" dirty="0"/>
              <a:t>to be executed </a:t>
            </a:r>
            <a:r>
              <a:rPr lang="en-GB" b="1" dirty="0"/>
              <a:t>at start-up </a:t>
            </a:r>
            <a:r>
              <a:rPr lang="en-GB" dirty="0"/>
              <a:t>in the container running the image (use square brackets i.e. JSON format to execute without a shell)</a:t>
            </a:r>
          </a:p>
          <a:p>
            <a:r>
              <a:rPr lang="en-GB" dirty="0"/>
              <a:t>This command </a:t>
            </a:r>
            <a:r>
              <a:rPr lang="en-GB" b="1" dirty="0"/>
              <a:t>can be overwritten</a:t>
            </a:r>
            <a:r>
              <a:rPr lang="en-GB" dirty="0"/>
              <a:t> in the </a:t>
            </a:r>
            <a:r>
              <a:rPr lang="en-GB" i="1" dirty="0" err="1"/>
              <a:t>docker</a:t>
            </a:r>
            <a:r>
              <a:rPr lang="en-GB" i="1" dirty="0"/>
              <a:t> run </a:t>
            </a:r>
            <a:r>
              <a:rPr lang="en-GB" dirty="0"/>
              <a:t>command line </a:t>
            </a:r>
          </a:p>
          <a:p>
            <a:r>
              <a:rPr lang="en-GB" dirty="0"/>
              <a:t>For example: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7" name="TextBox 6"/>
          <p:cNvSpPr txBox="1"/>
          <p:nvPr/>
        </p:nvSpPr>
        <p:spPr>
          <a:xfrm>
            <a:off x="849645" y="4118184"/>
            <a:ext cx="2076951" cy="646331"/>
          </a:xfrm>
          <a:prstGeom prst="rect">
            <a:avLst/>
          </a:prstGeom>
          <a:noFill/>
        </p:spPr>
        <p:txBody>
          <a:bodyPr wrap="square" rtlCol="0">
            <a:spAutoFit/>
          </a:bodyPr>
          <a:lstStyle/>
          <a:p>
            <a:r>
              <a:rPr lang="en-GB" dirty="0"/>
              <a:t>FROM </a:t>
            </a:r>
            <a:r>
              <a:rPr lang="en-GB" dirty="0" err="1"/>
              <a:t>ubuntu</a:t>
            </a:r>
            <a:endParaRPr lang="en-GB" dirty="0"/>
          </a:p>
          <a:p>
            <a:r>
              <a:rPr lang="en-GB" dirty="0"/>
              <a:t>CMD [“ls”, "-l"]</a:t>
            </a:r>
          </a:p>
        </p:txBody>
      </p:sp>
      <p:sp>
        <p:nvSpPr>
          <p:cNvPr id="9" name="TextBox 8"/>
          <p:cNvSpPr txBox="1"/>
          <p:nvPr/>
        </p:nvSpPr>
        <p:spPr>
          <a:xfrm>
            <a:off x="3090225" y="3329622"/>
            <a:ext cx="3531736" cy="923330"/>
          </a:xfrm>
          <a:prstGeom prst="rect">
            <a:avLst/>
          </a:prstGeom>
          <a:noFill/>
        </p:spPr>
        <p:txBody>
          <a:bodyPr wrap="none" rtlCol="0">
            <a:spAutoFit/>
          </a:bodyPr>
          <a:lstStyle/>
          <a:p>
            <a:r>
              <a:rPr lang="en-GB" u="sng" dirty="0"/>
              <a:t>Execute the default command</a:t>
            </a:r>
          </a:p>
          <a:p>
            <a:r>
              <a:rPr lang="en-GB" i="1" dirty="0" err="1"/>
              <a:t>docker</a:t>
            </a:r>
            <a:r>
              <a:rPr lang="en-GB" i="1" dirty="0"/>
              <a:t> run --name test-container</a:t>
            </a:r>
            <a:br>
              <a:rPr lang="en-GB" dirty="0"/>
            </a:br>
            <a:r>
              <a:rPr lang="en-GB" dirty="0"/>
              <a:t>command executed is  </a:t>
            </a:r>
            <a:r>
              <a:rPr lang="en-GB" b="1" dirty="0"/>
              <a:t>ls -l</a:t>
            </a:r>
          </a:p>
        </p:txBody>
      </p:sp>
      <p:sp>
        <p:nvSpPr>
          <p:cNvPr id="11" name="TextBox 10"/>
          <p:cNvSpPr txBox="1"/>
          <p:nvPr/>
        </p:nvSpPr>
        <p:spPr>
          <a:xfrm>
            <a:off x="3090225" y="4479141"/>
            <a:ext cx="5572510" cy="1200329"/>
          </a:xfrm>
          <a:prstGeom prst="rect">
            <a:avLst/>
          </a:prstGeom>
          <a:noFill/>
        </p:spPr>
        <p:txBody>
          <a:bodyPr wrap="square" rtlCol="0">
            <a:spAutoFit/>
          </a:bodyPr>
          <a:lstStyle/>
          <a:p>
            <a:r>
              <a:rPr lang="en-GB" u="sng" dirty="0"/>
              <a:t>Override the default command by specifying a different command</a:t>
            </a:r>
          </a:p>
          <a:p>
            <a:r>
              <a:rPr lang="en-GB" i="1" dirty="0" err="1"/>
              <a:t>docker</a:t>
            </a:r>
            <a:r>
              <a:rPr lang="en-GB" i="1" dirty="0"/>
              <a:t> run --name test-container </a:t>
            </a:r>
            <a:r>
              <a:rPr lang="en-GB" i="1" dirty="0">
                <a:solidFill>
                  <a:srgbClr val="FF0000"/>
                </a:solidFill>
              </a:rPr>
              <a:t>echo “hello world”</a:t>
            </a:r>
            <a:br>
              <a:rPr lang="en-GB" i="1" dirty="0"/>
            </a:br>
            <a:r>
              <a:rPr lang="en-GB" dirty="0"/>
              <a:t>command executed is  </a:t>
            </a:r>
            <a:r>
              <a:rPr lang="en-GB" b="1" dirty="0"/>
              <a:t>echo “hello world”</a:t>
            </a:r>
          </a:p>
        </p:txBody>
      </p:sp>
      <p:sp>
        <p:nvSpPr>
          <p:cNvPr id="12" name="TextBox 11"/>
          <p:cNvSpPr txBox="1"/>
          <p:nvPr/>
        </p:nvSpPr>
        <p:spPr>
          <a:xfrm>
            <a:off x="1408893" y="6025762"/>
            <a:ext cx="6493442" cy="369332"/>
          </a:xfrm>
          <a:prstGeom prst="rect">
            <a:avLst/>
          </a:prstGeom>
          <a:noFill/>
        </p:spPr>
        <p:txBody>
          <a:bodyPr wrap="square" rtlCol="0">
            <a:spAutoFit/>
          </a:bodyPr>
          <a:lstStyle/>
          <a:p>
            <a:r>
              <a:rPr lang="en-GB" dirty="0"/>
              <a:t>See https://goinbigdata.com/docker-run-vs-cmd-vs-entrypoint/</a:t>
            </a:r>
          </a:p>
        </p:txBody>
      </p:sp>
      <p:sp>
        <p:nvSpPr>
          <p:cNvPr id="5" name="Left Brace 4"/>
          <p:cNvSpPr/>
          <p:nvPr/>
        </p:nvSpPr>
        <p:spPr bwMode="auto">
          <a:xfrm>
            <a:off x="2651758" y="3378467"/>
            <a:ext cx="317634" cy="2204186"/>
          </a:xfrm>
          <a:prstGeom prst="leftBrace">
            <a:avLst/>
          </a:prstGeom>
          <a:noFill/>
          <a:ln w="222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232594402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CMD…Multiple Commands?</a:t>
            </a:r>
          </a:p>
        </p:txBody>
      </p:sp>
      <p:sp>
        <p:nvSpPr>
          <p:cNvPr id="3" name="Content Placeholder 2"/>
          <p:cNvSpPr>
            <a:spLocks noGrp="1"/>
          </p:cNvSpPr>
          <p:nvPr>
            <p:ph idx="1"/>
          </p:nvPr>
        </p:nvSpPr>
        <p:spPr>
          <a:xfrm>
            <a:off x="1047750" y="1724025"/>
            <a:ext cx="7029450" cy="1105802"/>
          </a:xfrm>
        </p:spPr>
        <p:txBody>
          <a:bodyPr/>
          <a:lstStyle/>
          <a:p>
            <a:r>
              <a:rPr lang="en-GB" dirty="0"/>
              <a:t>Only one command will be executed, if you add multiple CMD (or ENTRYPOINT) </a:t>
            </a:r>
            <a:r>
              <a:rPr lang="en-GB" b="1" u="sng" dirty="0"/>
              <a:t>only the last one</a:t>
            </a:r>
            <a:r>
              <a:rPr lang="en-GB" dirty="0"/>
              <a:t> is executed</a:t>
            </a:r>
          </a:p>
          <a:p>
            <a:r>
              <a:rPr lang="en-GB" dirty="0"/>
              <a:t>You could try this approach…</a:t>
            </a:r>
          </a:p>
          <a:p>
            <a:endParaRPr lang="en-GB" dirty="0"/>
          </a:p>
          <a:p>
            <a:endParaRPr lang="en-GB" dirty="0"/>
          </a:p>
          <a:p>
            <a:r>
              <a:rPr lang="en-GB" dirty="0"/>
              <a:t>Example, execute both the </a:t>
            </a:r>
            <a:r>
              <a:rPr lang="en-GB" dirty="0" err="1"/>
              <a:t>ssh</a:t>
            </a:r>
            <a:r>
              <a:rPr lang="en-GB" dirty="0"/>
              <a:t> and bash commands when the </a:t>
            </a:r>
            <a:r>
              <a:rPr lang="en-GB" dirty="0" err="1"/>
              <a:t>docker</a:t>
            </a:r>
            <a:r>
              <a:rPr lang="en-GB" dirty="0"/>
              <a:t> container starts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645920" y="2868329"/>
            <a:ext cx="4613764" cy="369332"/>
          </a:xfrm>
          <a:prstGeom prst="rect">
            <a:avLst/>
          </a:prstGeom>
          <a:noFill/>
        </p:spPr>
        <p:txBody>
          <a:bodyPr wrap="none" rtlCol="0">
            <a:spAutoFit/>
          </a:bodyPr>
          <a:lstStyle/>
          <a:p>
            <a:r>
              <a:rPr lang="de-DE" dirty="0"/>
              <a:t>CMD /bin/bash -c “command1</a:t>
            </a:r>
            <a:r>
              <a:rPr lang="de-DE" b="1" dirty="0">
                <a:solidFill>
                  <a:srgbClr val="FF0000"/>
                </a:solidFill>
              </a:rPr>
              <a:t>;</a:t>
            </a:r>
            <a:r>
              <a:rPr lang="de-DE" dirty="0"/>
              <a:t> command2"</a:t>
            </a:r>
            <a:endParaRPr lang="en-GB" dirty="0"/>
          </a:p>
        </p:txBody>
      </p:sp>
      <p:sp>
        <p:nvSpPr>
          <p:cNvPr id="6" name="TextBox 5"/>
          <p:cNvSpPr txBox="1"/>
          <p:nvPr/>
        </p:nvSpPr>
        <p:spPr>
          <a:xfrm>
            <a:off x="1588169" y="4314244"/>
            <a:ext cx="5246949" cy="369332"/>
          </a:xfrm>
          <a:prstGeom prst="rect">
            <a:avLst/>
          </a:prstGeom>
          <a:noFill/>
        </p:spPr>
        <p:txBody>
          <a:bodyPr wrap="none" rtlCol="0">
            <a:spAutoFit/>
          </a:bodyPr>
          <a:lstStyle/>
          <a:p>
            <a:r>
              <a:rPr lang="de-DE" dirty="0"/>
              <a:t>CMD /bin/bash -c "/etc/init.d/ssh start;   /bin/bash"</a:t>
            </a:r>
            <a:endParaRPr lang="en-GB" dirty="0"/>
          </a:p>
        </p:txBody>
      </p:sp>
      <p:sp>
        <p:nvSpPr>
          <p:cNvPr id="7" name="TextBox 6"/>
          <p:cNvSpPr txBox="1"/>
          <p:nvPr/>
        </p:nvSpPr>
        <p:spPr>
          <a:xfrm>
            <a:off x="2396691" y="5188017"/>
            <a:ext cx="5226518" cy="923330"/>
          </a:xfrm>
          <a:prstGeom prst="rect">
            <a:avLst/>
          </a:prstGeom>
          <a:noFill/>
        </p:spPr>
        <p:txBody>
          <a:bodyPr wrap="square" rtlCol="0">
            <a:spAutoFit/>
          </a:bodyPr>
          <a:lstStyle/>
          <a:p>
            <a:r>
              <a:rPr lang="en-GB" dirty="0"/>
              <a:t>bash –c executes commands in the bash shell, then the semi-colon separates each command we want to execute</a:t>
            </a:r>
          </a:p>
        </p:txBody>
      </p:sp>
    </p:spTree>
    <p:extLst>
      <p:ext uri="{BB962C8B-B14F-4D97-AF65-F5344CB8AC3E}">
        <p14:creationId xmlns:p14="http://schemas.microsoft.com/office/powerpoint/2010/main" val="141265434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7014711" cy="341697"/>
          </a:xfrm>
        </p:spPr>
        <p:txBody>
          <a:bodyPr/>
          <a:lstStyle/>
          <a:p>
            <a:r>
              <a:rPr lang="en-GB" dirty="0" err="1"/>
              <a:t>dockerfile</a:t>
            </a:r>
            <a:r>
              <a:rPr lang="en-GB" dirty="0"/>
              <a:t> (</a:t>
            </a:r>
            <a:r>
              <a:rPr lang="en-GB" dirty="0" err="1"/>
              <a:t>Cont</a:t>
            </a:r>
            <a:r>
              <a:rPr lang="en-GB" dirty="0"/>
              <a:t>)</a:t>
            </a:r>
          </a:p>
        </p:txBody>
      </p:sp>
      <p:sp>
        <p:nvSpPr>
          <p:cNvPr id="3" name="Content Placeholder 2"/>
          <p:cNvSpPr>
            <a:spLocks noGrp="1"/>
          </p:cNvSpPr>
          <p:nvPr>
            <p:ph idx="1"/>
          </p:nvPr>
        </p:nvSpPr>
        <p:spPr>
          <a:xfrm>
            <a:off x="951096" y="514953"/>
            <a:ext cx="7029450" cy="3888606"/>
          </a:xfrm>
        </p:spPr>
        <p:txBody>
          <a:bodyPr/>
          <a:lstStyle/>
          <a:p>
            <a:r>
              <a:rPr lang="en-GB" b="1" dirty="0"/>
              <a:t>ENTRYPOINT </a:t>
            </a:r>
            <a:br>
              <a:rPr lang="en-GB" b="1" dirty="0"/>
            </a:br>
            <a:r>
              <a:rPr lang="en-GB" dirty="0"/>
              <a:t>[“executable”, “param1”, “param2”]</a:t>
            </a:r>
            <a:br>
              <a:rPr lang="en-GB" dirty="0"/>
            </a:br>
            <a:r>
              <a:rPr lang="en-GB" dirty="0"/>
              <a:t>Commands to be run inside the container each time the container starts (use square brackets i.e. JSON format). </a:t>
            </a:r>
            <a:r>
              <a:rPr lang="en-GB" b="1" dirty="0"/>
              <a:t>Always executes </a:t>
            </a:r>
            <a:r>
              <a:rPr lang="en-GB" dirty="0"/>
              <a:t>irrespective of the </a:t>
            </a:r>
            <a:r>
              <a:rPr lang="en-GB" i="1" dirty="0" err="1"/>
              <a:t>docker</a:t>
            </a:r>
            <a:r>
              <a:rPr lang="en-GB" i="1" dirty="0"/>
              <a:t> run </a:t>
            </a:r>
            <a:r>
              <a:rPr lang="en-GB" dirty="0"/>
              <a:t>command line</a:t>
            </a:r>
          </a:p>
          <a:p>
            <a:r>
              <a:rPr lang="en-GB" b="1" dirty="0"/>
              <a:t>CMD </a:t>
            </a:r>
            <a:br>
              <a:rPr lang="en-GB" b="1" dirty="0"/>
            </a:br>
            <a:r>
              <a:rPr lang="en-GB" dirty="0"/>
              <a:t>[“param1”, “param2”]</a:t>
            </a:r>
            <a:br>
              <a:rPr lang="en-GB" dirty="0"/>
            </a:br>
            <a:r>
              <a:rPr lang="en-GB" dirty="0"/>
              <a:t>This second form of the option allows us to specify additional default flags to be appended to the ENTRYPOINT command that can be overridden.</a:t>
            </a:r>
          </a:p>
          <a:p>
            <a:r>
              <a:rPr lang="en-GB" b="1" u="sng" dirty="0"/>
              <a:t>Usage:</a:t>
            </a:r>
            <a:r>
              <a:rPr lang="en-GB" dirty="0"/>
              <a:t> Use ENTRYPOINT to set fairly stable default commands and arguments and then use the CMD options to set additional defaults that are more likely to be changed in the command line. For example: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7" name="TextBox 6"/>
          <p:cNvSpPr txBox="1"/>
          <p:nvPr/>
        </p:nvSpPr>
        <p:spPr>
          <a:xfrm>
            <a:off x="156885" y="5396533"/>
            <a:ext cx="3140240" cy="923330"/>
          </a:xfrm>
          <a:prstGeom prst="rect">
            <a:avLst/>
          </a:prstGeom>
          <a:noFill/>
        </p:spPr>
        <p:txBody>
          <a:bodyPr wrap="square" rtlCol="0">
            <a:spAutoFit/>
          </a:bodyPr>
          <a:lstStyle/>
          <a:p>
            <a:r>
              <a:rPr lang="en-GB" dirty="0"/>
              <a:t>FROM </a:t>
            </a:r>
            <a:r>
              <a:rPr lang="en-GB" dirty="0" err="1"/>
              <a:t>ubuntu</a:t>
            </a:r>
            <a:endParaRPr lang="en-GB" dirty="0"/>
          </a:p>
          <a:p>
            <a:r>
              <a:rPr lang="en-GB" dirty="0"/>
              <a:t>ENTRYPOINT ["top", "-b"]</a:t>
            </a:r>
          </a:p>
          <a:p>
            <a:r>
              <a:rPr lang="en-GB" dirty="0"/>
              <a:t>CMD ["-c"]</a:t>
            </a:r>
          </a:p>
        </p:txBody>
      </p:sp>
      <p:sp>
        <p:nvSpPr>
          <p:cNvPr id="9" name="TextBox 8"/>
          <p:cNvSpPr txBox="1"/>
          <p:nvPr/>
        </p:nvSpPr>
        <p:spPr>
          <a:xfrm>
            <a:off x="3054411" y="5303593"/>
            <a:ext cx="3454792" cy="646331"/>
          </a:xfrm>
          <a:prstGeom prst="rect">
            <a:avLst/>
          </a:prstGeom>
          <a:noFill/>
        </p:spPr>
        <p:txBody>
          <a:bodyPr wrap="none" rtlCol="0">
            <a:spAutoFit/>
          </a:bodyPr>
          <a:lstStyle/>
          <a:p>
            <a:r>
              <a:rPr lang="en-GB" i="1" dirty="0" err="1"/>
              <a:t>docker</a:t>
            </a:r>
            <a:r>
              <a:rPr lang="en-GB" i="1" dirty="0"/>
              <a:t> run --name test</a:t>
            </a:r>
            <a:br>
              <a:rPr lang="en-GB" dirty="0"/>
            </a:br>
            <a:r>
              <a:rPr lang="en-GB" dirty="0"/>
              <a:t>command executed is  </a:t>
            </a:r>
            <a:r>
              <a:rPr lang="en-GB" b="1" dirty="0"/>
              <a:t>top -b -c</a:t>
            </a:r>
          </a:p>
        </p:txBody>
      </p:sp>
      <p:sp>
        <p:nvSpPr>
          <p:cNvPr id="11" name="TextBox 10"/>
          <p:cNvSpPr txBox="1"/>
          <p:nvPr/>
        </p:nvSpPr>
        <p:spPr>
          <a:xfrm>
            <a:off x="3054411" y="6053666"/>
            <a:ext cx="3506088" cy="646331"/>
          </a:xfrm>
          <a:prstGeom prst="rect">
            <a:avLst/>
          </a:prstGeom>
          <a:noFill/>
        </p:spPr>
        <p:txBody>
          <a:bodyPr wrap="none" rtlCol="0">
            <a:spAutoFit/>
          </a:bodyPr>
          <a:lstStyle/>
          <a:p>
            <a:r>
              <a:rPr lang="en-GB" i="1" dirty="0" err="1"/>
              <a:t>docker</a:t>
            </a:r>
            <a:r>
              <a:rPr lang="en-GB" i="1" dirty="0"/>
              <a:t> run --name test  top -H</a:t>
            </a:r>
            <a:br>
              <a:rPr lang="en-GB" i="1" dirty="0"/>
            </a:br>
            <a:r>
              <a:rPr lang="en-GB" dirty="0"/>
              <a:t>command executed is  </a:t>
            </a:r>
            <a:r>
              <a:rPr lang="en-GB" b="1" dirty="0"/>
              <a:t>top -b -H</a:t>
            </a:r>
          </a:p>
        </p:txBody>
      </p:sp>
      <p:sp>
        <p:nvSpPr>
          <p:cNvPr id="5" name="TextBox 4"/>
          <p:cNvSpPr txBox="1"/>
          <p:nvPr/>
        </p:nvSpPr>
        <p:spPr>
          <a:xfrm>
            <a:off x="7175634" y="5185059"/>
            <a:ext cx="1915458" cy="1200329"/>
          </a:xfrm>
          <a:prstGeom prst="rect">
            <a:avLst/>
          </a:prstGeom>
          <a:noFill/>
        </p:spPr>
        <p:txBody>
          <a:bodyPr wrap="square" rtlCol="0">
            <a:spAutoFit/>
          </a:bodyPr>
          <a:lstStyle/>
          <a:p>
            <a:r>
              <a:rPr lang="en-GB" dirty="0"/>
              <a:t>The Command line option -H overrides the default “-c”</a:t>
            </a:r>
          </a:p>
        </p:txBody>
      </p:sp>
      <p:cxnSp>
        <p:nvCxnSpPr>
          <p:cNvPr id="8" name="Straight Arrow Connector 7"/>
          <p:cNvCxnSpPr>
            <a:stCxn id="5" idx="1"/>
            <a:endCxn id="11" idx="3"/>
          </p:cNvCxnSpPr>
          <p:nvPr/>
        </p:nvCxnSpPr>
        <p:spPr bwMode="auto">
          <a:xfrm flipH="1">
            <a:off x="6560499" y="5785224"/>
            <a:ext cx="615135" cy="591608"/>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TextBox 9"/>
          <p:cNvSpPr txBox="1"/>
          <p:nvPr/>
        </p:nvSpPr>
        <p:spPr>
          <a:xfrm rot="16200000">
            <a:off x="6339299" y="1760203"/>
            <a:ext cx="4511461" cy="1200329"/>
          </a:xfrm>
          <a:prstGeom prst="rect">
            <a:avLst/>
          </a:prstGeom>
          <a:noFill/>
          <a:ln w="12700">
            <a:solidFill>
              <a:schemeClr val="tx1"/>
            </a:solidFill>
          </a:ln>
        </p:spPr>
        <p:txBody>
          <a:bodyPr wrap="square" rtlCol="0">
            <a:spAutoFit/>
          </a:bodyPr>
          <a:lstStyle/>
          <a:p>
            <a:r>
              <a:rPr lang="en-GB" dirty="0"/>
              <a:t>Note: You can also specify --</a:t>
            </a:r>
            <a:r>
              <a:rPr lang="en-GB" dirty="0" err="1"/>
              <a:t>entrypoint</a:t>
            </a:r>
            <a:r>
              <a:rPr lang="en-GB" dirty="0"/>
              <a:t>  to completely override the command e.g.</a:t>
            </a:r>
            <a:br>
              <a:rPr lang="en-GB" dirty="0"/>
            </a:br>
            <a:r>
              <a:rPr lang="en-GB" i="1" dirty="0" err="1"/>
              <a:t>docker</a:t>
            </a:r>
            <a:r>
              <a:rPr lang="en-GB" i="1" dirty="0"/>
              <a:t> run --</a:t>
            </a:r>
            <a:r>
              <a:rPr lang="en-GB" i="1" dirty="0" err="1"/>
              <a:t>entrypoint</a:t>
            </a:r>
            <a:r>
              <a:rPr lang="en-GB" i="1" dirty="0"/>
              <a:t> echo “Hello World” </a:t>
            </a:r>
            <a:r>
              <a:rPr lang="en-GB" dirty="0"/>
              <a:t>but we do not typically do this!!</a:t>
            </a:r>
            <a:endParaRPr lang="en-GB" i="1" dirty="0"/>
          </a:p>
        </p:txBody>
      </p:sp>
    </p:spTree>
    <p:extLst>
      <p:ext uri="{BB962C8B-B14F-4D97-AF65-F5344CB8AC3E}">
        <p14:creationId xmlns:p14="http://schemas.microsoft.com/office/powerpoint/2010/main" val="364967927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dockerfile</a:t>
            </a:r>
            <a:r>
              <a:rPr lang="en-GB" dirty="0"/>
              <a:t> (</a:t>
            </a:r>
            <a:r>
              <a:rPr lang="en-GB" dirty="0" err="1"/>
              <a:t>Cont</a:t>
            </a:r>
            <a:r>
              <a:rPr lang="en-GB" dirty="0"/>
              <a:t>)</a:t>
            </a:r>
          </a:p>
        </p:txBody>
      </p:sp>
      <p:sp>
        <p:nvSpPr>
          <p:cNvPr id="3" name="Content Placeholder 2"/>
          <p:cNvSpPr>
            <a:spLocks noGrp="1"/>
          </p:cNvSpPr>
          <p:nvPr>
            <p:ph idx="1"/>
          </p:nvPr>
        </p:nvSpPr>
        <p:spPr>
          <a:xfrm>
            <a:off x="1047750" y="982980"/>
            <a:ext cx="7029450" cy="4855845"/>
          </a:xfrm>
        </p:spPr>
        <p:txBody>
          <a:bodyPr/>
          <a:lstStyle/>
          <a:p>
            <a:r>
              <a:rPr lang="en-GB" b="1" dirty="0"/>
              <a:t>ADD</a:t>
            </a:r>
            <a:r>
              <a:rPr lang="en-GB" dirty="0"/>
              <a:t>  </a:t>
            </a:r>
            <a:r>
              <a:rPr lang="en-GB" i="1" dirty="0" err="1"/>
              <a:t>src</a:t>
            </a:r>
            <a:r>
              <a:rPr lang="en-GB" dirty="0"/>
              <a:t>  </a:t>
            </a:r>
            <a:r>
              <a:rPr lang="en-GB" i="1" dirty="0" err="1"/>
              <a:t>dest</a:t>
            </a:r>
            <a:br>
              <a:rPr lang="en-GB" dirty="0"/>
            </a:br>
            <a:r>
              <a:rPr lang="en-GB" dirty="0"/>
              <a:t>Copies new files, directories or remote file URLs from </a:t>
            </a:r>
            <a:r>
              <a:rPr lang="en-GB" i="1" dirty="0" err="1"/>
              <a:t>src</a:t>
            </a:r>
            <a:r>
              <a:rPr lang="en-GB" dirty="0"/>
              <a:t> path and adds them to the </a:t>
            </a:r>
            <a:r>
              <a:rPr lang="en-GB" dirty="0" err="1"/>
              <a:t>filesystem</a:t>
            </a:r>
            <a:r>
              <a:rPr lang="en-GB" dirty="0"/>
              <a:t> of the image at the </a:t>
            </a:r>
            <a:r>
              <a:rPr lang="en-GB" i="1" dirty="0" err="1"/>
              <a:t>dest</a:t>
            </a:r>
            <a:r>
              <a:rPr lang="en-GB" dirty="0"/>
              <a:t> path…..will also </a:t>
            </a:r>
            <a:r>
              <a:rPr lang="en-GB" dirty="0" err="1"/>
              <a:t>uncompress</a:t>
            </a:r>
            <a:r>
              <a:rPr lang="en-GB" dirty="0"/>
              <a:t> .tar files</a:t>
            </a:r>
            <a:br>
              <a:rPr lang="en-GB" dirty="0"/>
            </a:br>
            <a:endParaRPr lang="en-GB" i="1" dirty="0"/>
          </a:p>
          <a:p>
            <a:r>
              <a:rPr lang="en-GB" b="1" dirty="0"/>
              <a:t>COPY</a:t>
            </a:r>
            <a:r>
              <a:rPr lang="en-GB" dirty="0"/>
              <a:t> </a:t>
            </a:r>
            <a:r>
              <a:rPr lang="en-GB" i="1" dirty="0" err="1"/>
              <a:t>src</a:t>
            </a:r>
            <a:r>
              <a:rPr lang="en-GB" dirty="0"/>
              <a:t>  </a:t>
            </a:r>
            <a:r>
              <a:rPr lang="en-GB" i="1" dirty="0" err="1"/>
              <a:t>dest</a:t>
            </a:r>
            <a:r>
              <a:rPr lang="en-GB" dirty="0"/>
              <a:t> </a:t>
            </a:r>
            <a:br>
              <a:rPr lang="en-GB" dirty="0"/>
            </a:br>
            <a:r>
              <a:rPr lang="en-GB" dirty="0"/>
              <a:t>Copies new files or directories from </a:t>
            </a:r>
            <a:r>
              <a:rPr lang="en-GB" i="1" dirty="0" err="1"/>
              <a:t>src</a:t>
            </a:r>
            <a:r>
              <a:rPr lang="en-GB" dirty="0"/>
              <a:t> path and adds them to the </a:t>
            </a:r>
            <a:r>
              <a:rPr lang="en-GB" dirty="0" err="1"/>
              <a:t>filesystem</a:t>
            </a:r>
            <a:r>
              <a:rPr lang="en-GB" dirty="0"/>
              <a:t> of the image at the </a:t>
            </a:r>
            <a:r>
              <a:rPr lang="en-GB" i="1" dirty="0" err="1"/>
              <a:t>dest</a:t>
            </a:r>
            <a:r>
              <a:rPr lang="en-GB" i="1" dirty="0"/>
              <a:t> </a:t>
            </a:r>
            <a:r>
              <a:rPr lang="en-GB" dirty="0"/>
              <a:t>path</a:t>
            </a:r>
          </a:p>
          <a:p>
            <a:endParaRPr lang="en-GB" i="1" dirty="0"/>
          </a:p>
          <a:p>
            <a:r>
              <a:rPr lang="en-GB" i="1" dirty="0" err="1"/>
              <a:t>src</a:t>
            </a:r>
            <a:r>
              <a:rPr lang="en-GB" dirty="0"/>
              <a:t> path is relative to where the directory image was built</a:t>
            </a:r>
          </a:p>
          <a:p>
            <a:r>
              <a:rPr lang="en-GB" i="1" dirty="0" err="1"/>
              <a:t>dest</a:t>
            </a:r>
            <a:r>
              <a:rPr lang="en-GB" dirty="0"/>
              <a:t> is an absolute path, or a path relative to WORKDIR</a:t>
            </a:r>
          </a:p>
          <a:p>
            <a:endParaRPr lang="en-GB" dirty="0"/>
          </a:p>
          <a:p>
            <a:r>
              <a:rPr lang="en-GB" b="1" dirty="0"/>
              <a:t>WORKDIR</a:t>
            </a:r>
            <a:br>
              <a:rPr lang="en-GB" dirty="0"/>
            </a:br>
            <a:r>
              <a:rPr lang="en-GB" dirty="0"/>
              <a:t>The WORKDIR instruction sets the working directory (and creates it if it doesn’t exist) for any RUN, CMD, ENTRYPOINT, COPY and ADD instructions that follow it in the </a:t>
            </a:r>
            <a:r>
              <a:rPr lang="en-GB" dirty="0" err="1"/>
              <a:t>dockerfile</a:t>
            </a:r>
            <a:endParaRPr lang="en-GB" dirty="0"/>
          </a:p>
        </p:txBody>
      </p:sp>
      <p:sp>
        <p:nvSpPr>
          <p:cNvPr id="4" name="Footer Placeholder 3"/>
          <p:cNvSpPr>
            <a:spLocks noGrp="1"/>
          </p:cNvSpPr>
          <p:nvPr>
            <p:ph type="ftr" sz="quarter" idx="10"/>
          </p:nvPr>
        </p:nvSpPr>
        <p:spPr/>
        <p:txBody>
          <a:bodyPr/>
          <a:lstStyle/>
          <a:p>
            <a:pPr>
              <a:defRPr/>
            </a:pPr>
            <a:r>
              <a:rPr lang="en-US" altLang="en-US" dirty="0"/>
              <a:t>WEB</a:t>
            </a:r>
          </a:p>
        </p:txBody>
      </p:sp>
    </p:spTree>
    <p:extLst>
      <p:ext uri="{BB962C8B-B14F-4D97-AF65-F5344CB8AC3E}">
        <p14:creationId xmlns:p14="http://schemas.microsoft.com/office/powerpoint/2010/main" val="170466877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Note</a:t>
            </a:r>
          </a:p>
        </p:txBody>
      </p:sp>
      <p:sp>
        <p:nvSpPr>
          <p:cNvPr id="3" name="Content Placeholder 2"/>
          <p:cNvSpPr>
            <a:spLocks noGrp="1"/>
          </p:cNvSpPr>
          <p:nvPr>
            <p:ph idx="1"/>
          </p:nvPr>
        </p:nvSpPr>
        <p:spPr>
          <a:xfrm>
            <a:off x="1047750" y="844551"/>
            <a:ext cx="7029450" cy="2962242"/>
          </a:xfrm>
        </p:spPr>
        <p:txBody>
          <a:bodyPr/>
          <a:lstStyle/>
          <a:p>
            <a:r>
              <a:rPr lang="en-GB" dirty="0"/>
              <a:t>Although ADD and COPY are functionally similar, generally speaking, COPY is preferred. That’s because it’s more transparent than ADD. </a:t>
            </a:r>
          </a:p>
          <a:p>
            <a:r>
              <a:rPr lang="en-GB" dirty="0"/>
              <a:t>COPY only supports the basic copying of local files into the container, while ADD has some features (like local-only tar extraction </a:t>
            </a:r>
            <a:r>
              <a:rPr lang="en-GB" strike="sngStrike" dirty="0"/>
              <a:t>and remote URL support</a:t>
            </a:r>
            <a:r>
              <a:rPr lang="en-GB" dirty="0"/>
              <a:t>) that are not immediately obvious. </a:t>
            </a:r>
          </a:p>
          <a:p>
            <a:r>
              <a:rPr lang="en-GB" dirty="0"/>
              <a:t>Consequently, the best use for ADD is local </a:t>
            </a:r>
            <a:r>
              <a:rPr lang="en-GB" b="1" dirty="0"/>
              <a:t>tar file </a:t>
            </a:r>
            <a:r>
              <a:rPr lang="en-GB" dirty="0"/>
              <a:t>auto-extraction into the image, as in ADD rootfs.tar.gz /.</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491984" y="4062515"/>
            <a:ext cx="6083781" cy="923330"/>
          </a:xfrm>
          <a:prstGeom prst="rect">
            <a:avLst/>
          </a:prstGeom>
          <a:solidFill>
            <a:schemeClr val="bg1"/>
          </a:solidFill>
          <a:ln w="19050">
            <a:solidFill>
              <a:schemeClr val="tx1"/>
            </a:solidFill>
          </a:ln>
        </p:spPr>
        <p:txBody>
          <a:bodyPr wrap="none" rtlCol="0">
            <a:spAutoFit/>
          </a:bodyPr>
          <a:lstStyle/>
          <a:p>
            <a:r>
              <a:rPr lang="en-GB" b="1" dirty="0"/>
              <a:t>COPY</a:t>
            </a:r>
            <a:r>
              <a:rPr lang="en-GB" dirty="0"/>
              <a:t> resources/jdk-7u79-linux-x64.tar.gz   /</a:t>
            </a:r>
            <a:r>
              <a:rPr lang="en-GB" dirty="0" err="1"/>
              <a:t>tmp</a:t>
            </a:r>
            <a:r>
              <a:rPr lang="en-GB" dirty="0"/>
              <a:t>/</a:t>
            </a:r>
          </a:p>
          <a:p>
            <a:r>
              <a:rPr lang="en-GB" dirty="0"/>
              <a:t>RUN tar -</a:t>
            </a:r>
            <a:r>
              <a:rPr lang="en-GB" dirty="0" err="1"/>
              <a:t>zxvf</a:t>
            </a:r>
            <a:r>
              <a:rPr lang="en-GB" dirty="0"/>
              <a:t> /</a:t>
            </a:r>
            <a:r>
              <a:rPr lang="en-GB" dirty="0" err="1"/>
              <a:t>tmp</a:t>
            </a:r>
            <a:r>
              <a:rPr lang="en-GB" dirty="0"/>
              <a:t>/jdk-7u79-linux-x64.tar.gz   -C /</a:t>
            </a:r>
            <a:r>
              <a:rPr lang="en-GB" dirty="0" err="1"/>
              <a:t>usr</a:t>
            </a:r>
            <a:r>
              <a:rPr lang="en-GB" dirty="0"/>
              <a:t>/local</a:t>
            </a:r>
          </a:p>
          <a:p>
            <a:r>
              <a:rPr lang="en-GB" dirty="0"/>
              <a:t>RUN </a:t>
            </a:r>
            <a:r>
              <a:rPr lang="en-GB" dirty="0" err="1"/>
              <a:t>rm</a:t>
            </a:r>
            <a:r>
              <a:rPr lang="en-GB" dirty="0"/>
              <a:t>   /</a:t>
            </a:r>
            <a:r>
              <a:rPr lang="en-GB" dirty="0" err="1"/>
              <a:t>tmp</a:t>
            </a:r>
            <a:r>
              <a:rPr lang="en-GB" dirty="0"/>
              <a:t>/jdk-7u79-linux-x64.tar.gz</a:t>
            </a:r>
          </a:p>
        </p:txBody>
      </p:sp>
      <p:sp>
        <p:nvSpPr>
          <p:cNvPr id="7" name="TextBox 6"/>
          <p:cNvSpPr txBox="1"/>
          <p:nvPr/>
        </p:nvSpPr>
        <p:spPr>
          <a:xfrm>
            <a:off x="491984" y="5461709"/>
            <a:ext cx="5570820" cy="369332"/>
          </a:xfrm>
          <a:prstGeom prst="rect">
            <a:avLst/>
          </a:prstGeom>
          <a:solidFill>
            <a:schemeClr val="bg1"/>
          </a:solidFill>
          <a:ln w="19050">
            <a:solidFill>
              <a:schemeClr val="tx1"/>
            </a:solidFill>
          </a:ln>
        </p:spPr>
        <p:txBody>
          <a:bodyPr wrap="none" rtlCol="0">
            <a:spAutoFit/>
          </a:bodyPr>
          <a:lstStyle/>
          <a:p>
            <a:r>
              <a:rPr lang="en-GB" b="1" dirty="0"/>
              <a:t>ADD</a:t>
            </a:r>
            <a:r>
              <a:rPr lang="en-GB" dirty="0"/>
              <a:t> resources/jdk-7u79-linux-x64.tar.gz    /</a:t>
            </a:r>
            <a:r>
              <a:rPr lang="en-GB" dirty="0" err="1"/>
              <a:t>usr</a:t>
            </a:r>
            <a:r>
              <a:rPr lang="en-GB" dirty="0"/>
              <a:t>/local/</a:t>
            </a:r>
          </a:p>
        </p:txBody>
      </p:sp>
      <p:sp>
        <p:nvSpPr>
          <p:cNvPr id="9" name="TextBox 8"/>
          <p:cNvSpPr txBox="1"/>
          <p:nvPr/>
        </p:nvSpPr>
        <p:spPr>
          <a:xfrm>
            <a:off x="424606" y="5056901"/>
            <a:ext cx="2121093" cy="369332"/>
          </a:xfrm>
          <a:prstGeom prst="rect">
            <a:avLst/>
          </a:prstGeom>
          <a:noFill/>
        </p:spPr>
        <p:txBody>
          <a:bodyPr wrap="none" rtlCol="0">
            <a:spAutoFit/>
          </a:bodyPr>
          <a:lstStyle/>
          <a:p>
            <a:r>
              <a:rPr lang="en-GB" dirty="0"/>
              <a:t>…or the equivalent</a:t>
            </a:r>
          </a:p>
        </p:txBody>
      </p:sp>
      <p:sp>
        <p:nvSpPr>
          <p:cNvPr id="10" name="TextBox 9"/>
          <p:cNvSpPr txBox="1"/>
          <p:nvPr/>
        </p:nvSpPr>
        <p:spPr>
          <a:xfrm>
            <a:off x="7123540" y="4139115"/>
            <a:ext cx="1907319" cy="2308324"/>
          </a:xfrm>
          <a:prstGeom prst="rect">
            <a:avLst/>
          </a:prstGeom>
          <a:noFill/>
        </p:spPr>
        <p:txBody>
          <a:bodyPr wrap="square" rtlCol="0">
            <a:spAutoFit/>
          </a:bodyPr>
          <a:lstStyle/>
          <a:p>
            <a:r>
              <a:rPr lang="en-GB" dirty="0"/>
              <a:t>Note: using COPY means we can remove files we do not want in the image (because image size matters)</a:t>
            </a:r>
          </a:p>
        </p:txBody>
      </p:sp>
      <p:cxnSp>
        <p:nvCxnSpPr>
          <p:cNvPr id="12" name="Straight Arrow Connector 11"/>
          <p:cNvCxnSpPr/>
          <p:nvPr/>
        </p:nvCxnSpPr>
        <p:spPr bwMode="auto">
          <a:xfrm flipH="1">
            <a:off x="4815509" y="4800600"/>
            <a:ext cx="2295939" cy="9939"/>
          </a:xfrm>
          <a:prstGeom prst="straightConnector1">
            <a:avLst/>
          </a:prstGeom>
          <a:solidFill>
            <a:schemeClr val="accent1"/>
          </a:solidFill>
          <a:ln w="38100" cap="flat" cmpd="sng" algn="ctr">
            <a:solidFill>
              <a:schemeClr val="tx1"/>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63759017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dockerfile</a:t>
            </a:r>
            <a:r>
              <a:rPr lang="en-GB" dirty="0"/>
              <a:t> (</a:t>
            </a:r>
            <a:r>
              <a:rPr lang="en-GB" dirty="0" err="1"/>
              <a:t>Cont</a:t>
            </a:r>
            <a:r>
              <a:rPr lang="en-GB" dirty="0"/>
              <a:t>)</a:t>
            </a:r>
          </a:p>
        </p:txBody>
      </p:sp>
      <p:sp>
        <p:nvSpPr>
          <p:cNvPr id="3" name="Content Placeholder 2"/>
          <p:cNvSpPr>
            <a:spLocks noGrp="1"/>
          </p:cNvSpPr>
          <p:nvPr>
            <p:ph idx="1"/>
          </p:nvPr>
        </p:nvSpPr>
        <p:spPr>
          <a:xfrm>
            <a:off x="1047750" y="1724025"/>
            <a:ext cx="7433310" cy="4114800"/>
          </a:xfrm>
        </p:spPr>
        <p:txBody>
          <a:bodyPr/>
          <a:lstStyle/>
          <a:p>
            <a:r>
              <a:rPr lang="en-GB" b="1" dirty="0"/>
              <a:t>ENV</a:t>
            </a:r>
            <a:br>
              <a:rPr lang="en-GB" dirty="0"/>
            </a:br>
            <a:r>
              <a:rPr lang="en-GB" dirty="0"/>
              <a:t>Set OS environment variables for the Docker container</a:t>
            </a:r>
          </a:p>
          <a:p>
            <a:endParaRPr lang="en-GB" dirty="0"/>
          </a:p>
          <a:p>
            <a:r>
              <a:rPr lang="en-GB" dirty="0"/>
              <a:t>Example: Create a environment variable “number” with the value 2, </a:t>
            </a:r>
            <a:r>
              <a:rPr lang="en-GB" dirty="0" err="1"/>
              <a:t>etc</a:t>
            </a:r>
            <a:br>
              <a:rPr lang="en-GB" dirty="0"/>
            </a:br>
            <a:br>
              <a:rPr lang="en-GB" dirty="0"/>
            </a:br>
            <a:r>
              <a:rPr lang="en-GB" dirty="0"/>
              <a:t>ENV number = 2</a:t>
            </a:r>
            <a:br>
              <a:rPr lang="en-GB" dirty="0"/>
            </a:br>
            <a:r>
              <a:rPr lang="en-GB" dirty="0"/>
              <a:t>ENV name=“Bob” message=“hello”</a:t>
            </a:r>
            <a:br>
              <a:rPr lang="en-GB" dirty="0"/>
            </a:br>
            <a:br>
              <a:rPr lang="en-GB" dirty="0"/>
            </a:br>
            <a:r>
              <a:rPr lang="en-GB" dirty="0"/>
              <a:t>RUN echo $number      </a:t>
            </a:r>
            <a:r>
              <a:rPr lang="en-GB" dirty="0">
                <a:sym typeface="Wingdings" panose="05000000000000000000" pitchFamily="2" charset="2"/>
              </a:rPr>
              <a:t> echo the environmental variable</a:t>
            </a:r>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38588714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Note</a:t>
            </a:r>
          </a:p>
        </p:txBody>
      </p:sp>
      <p:sp>
        <p:nvSpPr>
          <p:cNvPr id="3" name="Content Placeholder 2"/>
          <p:cNvSpPr>
            <a:spLocks noGrp="1"/>
          </p:cNvSpPr>
          <p:nvPr>
            <p:ph idx="1"/>
          </p:nvPr>
        </p:nvSpPr>
        <p:spPr/>
        <p:txBody>
          <a:bodyPr/>
          <a:lstStyle/>
          <a:p>
            <a:r>
              <a:rPr lang="en-GB" dirty="0"/>
              <a:t>Environment variables set using ENV appear to only be available during the image build process</a:t>
            </a:r>
          </a:p>
          <a:p>
            <a:r>
              <a:rPr lang="en-GB" dirty="0"/>
              <a:t>If you want an environment variable to be set when the container is actually running then you will need to add a RUN command</a:t>
            </a:r>
          </a:p>
          <a:p>
            <a:r>
              <a:rPr lang="en-GB" dirty="0"/>
              <a:t>For example, in Ubuntu we can set an environment variable like this in the </a:t>
            </a:r>
            <a:r>
              <a:rPr lang="en-GB" dirty="0" err="1"/>
              <a:t>dockerfile</a:t>
            </a:r>
            <a:r>
              <a:rPr lang="en-GB" dirty="0"/>
              <a:t>…here we append SERVER_IP_ADDRESS to the end of the file /etc/profile</a:t>
            </a:r>
          </a:p>
          <a:p>
            <a:endParaRPr lang="en-GB" dirty="0"/>
          </a:p>
          <a:p>
            <a:endParaRPr lang="en-GB" dirty="0"/>
          </a:p>
          <a:p>
            <a:r>
              <a:rPr lang="en-GB" dirty="0"/>
              <a:t>You can also use the -e option or within an </a:t>
            </a:r>
            <a:r>
              <a:rPr lang="en-GB" dirty="0" err="1"/>
              <a:t>env.list</a:t>
            </a:r>
            <a:r>
              <a:rPr lang="en-GB" dirty="0"/>
              <a:t> file and specify these with the </a:t>
            </a:r>
            <a:r>
              <a:rPr lang="en-GB" dirty="0" err="1"/>
              <a:t>docker</a:t>
            </a:r>
            <a:r>
              <a:rPr lang="en-GB" dirty="0"/>
              <a:t> run command</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102093" y="4500548"/>
            <a:ext cx="7105471" cy="369332"/>
          </a:xfrm>
          <a:prstGeom prst="rect">
            <a:avLst/>
          </a:prstGeom>
          <a:noFill/>
        </p:spPr>
        <p:txBody>
          <a:bodyPr wrap="none" rtlCol="0">
            <a:spAutoFit/>
          </a:bodyPr>
          <a:lstStyle/>
          <a:p>
            <a:r>
              <a:rPr lang="en-GB" dirty="0"/>
              <a:t>RUN echo "export SERVER_IP_ADDRESS='0.0.0.0'" &gt;&gt; /</a:t>
            </a:r>
            <a:r>
              <a:rPr lang="en-GB" dirty="0" err="1"/>
              <a:t>etc</a:t>
            </a:r>
            <a:r>
              <a:rPr lang="en-GB" dirty="0"/>
              <a:t>/profile</a:t>
            </a:r>
          </a:p>
        </p:txBody>
      </p:sp>
      <p:sp>
        <p:nvSpPr>
          <p:cNvPr id="6" name="TextBox 5"/>
          <p:cNvSpPr txBox="1"/>
          <p:nvPr/>
        </p:nvSpPr>
        <p:spPr>
          <a:xfrm>
            <a:off x="859945" y="5838825"/>
            <a:ext cx="7962373" cy="369332"/>
          </a:xfrm>
          <a:prstGeom prst="rect">
            <a:avLst/>
          </a:prstGeom>
          <a:noFill/>
        </p:spPr>
        <p:txBody>
          <a:bodyPr wrap="none" rtlCol="0">
            <a:spAutoFit/>
          </a:bodyPr>
          <a:lstStyle/>
          <a:p>
            <a:r>
              <a:rPr lang="en-GB" dirty="0"/>
              <a:t>$ </a:t>
            </a:r>
            <a:r>
              <a:rPr lang="en-GB" dirty="0" err="1"/>
              <a:t>docker</a:t>
            </a:r>
            <a:r>
              <a:rPr lang="en-GB" dirty="0"/>
              <a:t> run -e MYVAR1 --</a:t>
            </a:r>
            <a:r>
              <a:rPr lang="en-GB" dirty="0" err="1"/>
              <a:t>env</a:t>
            </a:r>
            <a:r>
              <a:rPr lang="en-GB" dirty="0"/>
              <a:t> MYVAR2=foo --</a:t>
            </a:r>
            <a:r>
              <a:rPr lang="en-GB" dirty="0" err="1"/>
              <a:t>env</a:t>
            </a:r>
            <a:r>
              <a:rPr lang="en-GB" dirty="0"/>
              <a:t>-file ./</a:t>
            </a:r>
            <a:r>
              <a:rPr lang="en-GB" dirty="0" err="1"/>
              <a:t>env.list</a:t>
            </a:r>
            <a:r>
              <a:rPr lang="en-GB" dirty="0"/>
              <a:t> </a:t>
            </a:r>
            <a:r>
              <a:rPr lang="en-GB" dirty="0" err="1"/>
              <a:t>ubuntu</a:t>
            </a:r>
            <a:r>
              <a:rPr lang="en-GB" dirty="0"/>
              <a:t> bash</a:t>
            </a:r>
          </a:p>
        </p:txBody>
      </p:sp>
    </p:spTree>
    <p:extLst>
      <p:ext uri="{BB962C8B-B14F-4D97-AF65-F5344CB8AC3E}">
        <p14:creationId xmlns:p14="http://schemas.microsoft.com/office/powerpoint/2010/main" val="52615071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1</a:t>
            </a:r>
          </a:p>
        </p:txBody>
      </p:sp>
      <p:sp>
        <p:nvSpPr>
          <p:cNvPr id="3" name="Content Placeholder 2"/>
          <p:cNvSpPr>
            <a:spLocks noGrp="1"/>
          </p:cNvSpPr>
          <p:nvPr>
            <p:ph idx="1"/>
          </p:nvPr>
        </p:nvSpPr>
        <p:spPr>
          <a:xfrm>
            <a:off x="1047750" y="880713"/>
            <a:ext cx="7029450" cy="490888"/>
          </a:xfrm>
        </p:spPr>
        <p:txBody>
          <a:bodyPr/>
          <a:lstStyle/>
          <a:p>
            <a:r>
              <a:rPr lang="en-GB" dirty="0"/>
              <a:t>What is this file doing?</a:t>
            </a:r>
          </a:p>
          <a:p>
            <a:r>
              <a:rPr lang="en-GB" dirty="0"/>
              <a:t>NOTE: We do not have the required files to actually build this image!!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Content Placeholder 2"/>
          <p:cNvSpPr txBox="1">
            <a:spLocks/>
          </p:cNvSpPr>
          <p:nvPr/>
        </p:nvSpPr>
        <p:spPr bwMode="auto">
          <a:xfrm>
            <a:off x="1007947" y="2248602"/>
            <a:ext cx="7337158"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Monotype Sorts" pitchFamily="2" charset="2"/>
              <a:buNone/>
            </a:pPr>
            <a:r>
              <a:rPr lang="en-GB" dirty="0"/>
              <a:t>FROM ubuntu:14.04</a:t>
            </a:r>
            <a:br>
              <a:rPr lang="en-GB" dirty="0">
                <a:sym typeface="Wingdings" panose="05000000000000000000" pitchFamily="2" charset="2"/>
              </a:rPr>
            </a:br>
            <a:br>
              <a:rPr lang="en-GB" dirty="0">
                <a:sym typeface="Wingdings" panose="05000000000000000000" pitchFamily="2" charset="2"/>
              </a:rPr>
            </a:br>
            <a:r>
              <a:rPr lang="en-GB" dirty="0">
                <a:sym typeface="Wingdings" panose="05000000000000000000" pitchFamily="2" charset="2"/>
              </a:rPr>
              <a:t>					</a:t>
            </a:r>
            <a:r>
              <a:rPr lang="en-GB" u="sng" dirty="0">
                <a:sym typeface="Wingdings" panose="05000000000000000000" pitchFamily="2" charset="2"/>
              </a:rPr>
              <a:t>Terminal commands</a:t>
            </a:r>
            <a:br>
              <a:rPr lang="en-GB" dirty="0">
                <a:sym typeface="Wingdings" panose="05000000000000000000" pitchFamily="2" charset="2"/>
              </a:rPr>
            </a:br>
            <a:r>
              <a:rPr lang="en-GB" dirty="0">
                <a:sym typeface="Wingdings" panose="05000000000000000000" pitchFamily="2" charset="2"/>
              </a:rPr>
              <a:t>RUN apt-get update</a:t>
            </a:r>
            <a:br>
              <a:rPr lang="en-GB" dirty="0">
                <a:sym typeface="Wingdings" panose="05000000000000000000" pitchFamily="2" charset="2"/>
              </a:rPr>
            </a:br>
            <a:r>
              <a:rPr lang="en-GB" dirty="0">
                <a:sym typeface="Wingdings" panose="05000000000000000000" pitchFamily="2" charset="2"/>
              </a:rPr>
              <a:t>RUN apt-get install –y </a:t>
            </a:r>
            <a:r>
              <a:rPr lang="en-GB" dirty="0" err="1">
                <a:sym typeface="Wingdings" panose="05000000000000000000" pitchFamily="2" charset="2"/>
              </a:rPr>
              <a:t>nginx</a:t>
            </a:r>
            <a:br>
              <a:rPr lang="en-GB" dirty="0">
                <a:sym typeface="Wingdings" panose="05000000000000000000" pitchFamily="2" charset="2"/>
              </a:rPr>
            </a:br>
            <a:br>
              <a:rPr lang="en-GB" dirty="0">
                <a:sym typeface="Wingdings" panose="05000000000000000000" pitchFamily="2" charset="2"/>
              </a:rPr>
            </a:br>
            <a:r>
              <a:rPr lang="en-GB" dirty="0">
                <a:sym typeface="Wingdings" panose="05000000000000000000" pitchFamily="2" charset="2"/>
              </a:rPr>
              <a:t>COPY  ./</a:t>
            </a:r>
            <a:r>
              <a:rPr lang="en-GB" dirty="0" err="1">
                <a:sym typeface="Wingdings" panose="05000000000000000000" pitchFamily="2" charset="2"/>
              </a:rPr>
              <a:t>nginx.conf</a:t>
            </a:r>
            <a:r>
              <a:rPr lang="en-GB" dirty="0">
                <a:sym typeface="Wingdings" panose="05000000000000000000" pitchFamily="2" charset="2"/>
              </a:rPr>
              <a:t>    /</a:t>
            </a:r>
            <a:r>
              <a:rPr lang="en-GB" dirty="0" err="1">
                <a:sym typeface="Wingdings" panose="05000000000000000000" pitchFamily="2" charset="2"/>
              </a:rPr>
              <a:t>etc</a:t>
            </a:r>
            <a:r>
              <a:rPr lang="en-GB" dirty="0">
                <a:sym typeface="Wingdings" panose="05000000000000000000" pitchFamily="2" charset="2"/>
              </a:rPr>
              <a:t>/</a:t>
            </a:r>
            <a:r>
              <a:rPr lang="en-GB" dirty="0" err="1">
                <a:sym typeface="Wingdings" panose="05000000000000000000" pitchFamily="2" charset="2"/>
              </a:rPr>
              <a:t>nginx</a:t>
            </a:r>
            <a:r>
              <a:rPr lang="en-GB" dirty="0">
                <a:sym typeface="Wingdings" panose="05000000000000000000" pitchFamily="2" charset="2"/>
              </a:rPr>
              <a:t>/</a:t>
            </a:r>
            <a:r>
              <a:rPr lang="en-GB" dirty="0" err="1">
                <a:sym typeface="Wingdings" panose="05000000000000000000" pitchFamily="2" charset="2"/>
              </a:rPr>
              <a:t>nginx.conf</a:t>
            </a:r>
            <a:br>
              <a:rPr lang="en-GB" dirty="0">
                <a:sym typeface="Wingdings" panose="05000000000000000000" pitchFamily="2" charset="2"/>
              </a:rPr>
            </a:br>
            <a:r>
              <a:rPr lang="en-GB" dirty="0">
                <a:sym typeface="Wingdings" panose="05000000000000000000" pitchFamily="2" charset="2"/>
              </a:rPr>
              <a:t>COPY ./www-data   /www-data</a:t>
            </a:r>
            <a:br>
              <a:rPr lang="en-GB" dirty="0">
                <a:sym typeface="Wingdings" panose="05000000000000000000" pitchFamily="2" charset="2"/>
              </a:rPr>
            </a:br>
            <a:br>
              <a:rPr lang="en-GB" dirty="0">
                <a:sym typeface="Wingdings" panose="05000000000000000000" pitchFamily="2" charset="2"/>
              </a:rPr>
            </a:br>
            <a:r>
              <a:rPr lang="en-GB" dirty="0">
                <a:sym typeface="Wingdings" panose="05000000000000000000" pitchFamily="2" charset="2"/>
              </a:rPr>
              <a:t>EXPOSE  80 				</a:t>
            </a:r>
            <a:br>
              <a:rPr lang="en-GB" dirty="0">
                <a:sym typeface="Wingdings" panose="05000000000000000000" pitchFamily="2" charset="2"/>
              </a:rPr>
            </a:br>
            <a:r>
              <a:rPr lang="en-GB" dirty="0">
                <a:sym typeface="Wingdings" panose="05000000000000000000" pitchFamily="2" charset="2"/>
              </a:rPr>
              <a:t>CMD [“</a:t>
            </a:r>
            <a:r>
              <a:rPr lang="en-GB" dirty="0" err="1">
                <a:sym typeface="Wingdings" panose="05000000000000000000" pitchFamily="2" charset="2"/>
              </a:rPr>
              <a:t>nginx</a:t>
            </a:r>
            <a:r>
              <a:rPr lang="en-GB" dirty="0">
                <a:sym typeface="Wingdings" panose="05000000000000000000" pitchFamily="2" charset="2"/>
              </a:rPr>
              <a:t>”]</a:t>
            </a:r>
            <a:br>
              <a:rPr lang="en-GB" dirty="0">
                <a:sym typeface="Wingdings" panose="05000000000000000000" pitchFamily="2" charset="2"/>
              </a:rPr>
            </a:br>
            <a:endParaRPr lang="en-GB" dirty="0"/>
          </a:p>
          <a:p>
            <a:endParaRPr lang="en-GB" dirty="0"/>
          </a:p>
        </p:txBody>
      </p:sp>
      <p:sp>
        <p:nvSpPr>
          <p:cNvPr id="6" name="TextBox 5"/>
          <p:cNvSpPr txBox="1"/>
          <p:nvPr/>
        </p:nvSpPr>
        <p:spPr>
          <a:xfrm>
            <a:off x="5495876" y="5065369"/>
            <a:ext cx="3448099" cy="1200329"/>
          </a:xfrm>
          <a:prstGeom prst="rect">
            <a:avLst/>
          </a:prstGeom>
          <a:solidFill>
            <a:schemeClr val="accent2">
              <a:lumMod val="20000"/>
              <a:lumOff val="80000"/>
            </a:schemeClr>
          </a:solidFill>
          <a:ln w="38100">
            <a:solidFill>
              <a:schemeClr val="tx1"/>
            </a:solidFill>
          </a:ln>
        </p:spPr>
        <p:txBody>
          <a:bodyPr wrap="square" rtlCol="0">
            <a:spAutoFit/>
          </a:bodyPr>
          <a:lstStyle/>
          <a:p>
            <a:r>
              <a:rPr lang="en-GB" u="sng" dirty="0"/>
              <a:t>Hint:</a:t>
            </a:r>
            <a:r>
              <a:rPr lang="en-GB" dirty="0"/>
              <a:t> I have found the default location to add html pages for </a:t>
            </a:r>
            <a:r>
              <a:rPr lang="en-GB" dirty="0" err="1"/>
              <a:t>nginx</a:t>
            </a:r>
            <a:r>
              <a:rPr lang="en-GB" dirty="0"/>
              <a:t> is actually </a:t>
            </a:r>
          </a:p>
          <a:p>
            <a:r>
              <a:rPr lang="en-GB" b="1" dirty="0"/>
              <a:t>/</a:t>
            </a:r>
            <a:r>
              <a:rPr lang="en-GB" b="1" dirty="0" err="1"/>
              <a:t>usr</a:t>
            </a:r>
            <a:r>
              <a:rPr lang="en-GB" b="1" dirty="0"/>
              <a:t>/share/</a:t>
            </a:r>
            <a:r>
              <a:rPr lang="en-GB" b="1" dirty="0" err="1"/>
              <a:t>nginx</a:t>
            </a:r>
            <a:r>
              <a:rPr lang="en-GB" b="1" dirty="0"/>
              <a:t>/html</a:t>
            </a:r>
          </a:p>
        </p:txBody>
      </p:sp>
      <p:cxnSp>
        <p:nvCxnSpPr>
          <p:cNvPr id="9" name="Straight Arrow Connector 8"/>
          <p:cNvCxnSpPr/>
          <p:nvPr/>
        </p:nvCxnSpPr>
        <p:spPr bwMode="auto">
          <a:xfrm flipH="1" flipV="1">
            <a:off x="4467768" y="4714135"/>
            <a:ext cx="1028108" cy="98072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71434343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Answer 1</a:t>
            </a:r>
          </a:p>
        </p:txBody>
      </p:sp>
      <p:sp>
        <p:nvSpPr>
          <p:cNvPr id="3" name="Content Placeholder 2"/>
          <p:cNvSpPr>
            <a:spLocks noGrp="1"/>
          </p:cNvSpPr>
          <p:nvPr>
            <p:ph idx="1"/>
          </p:nvPr>
        </p:nvSpPr>
        <p:spPr>
          <a:xfrm>
            <a:off x="257175" y="1724025"/>
            <a:ext cx="8574405" cy="4114800"/>
          </a:xfrm>
        </p:spPr>
        <p:txBody>
          <a:bodyPr/>
          <a:lstStyle/>
          <a:p>
            <a:pPr marL="0" indent="0">
              <a:buNone/>
            </a:pPr>
            <a:r>
              <a:rPr lang="en-GB" dirty="0"/>
              <a:t>FROM ubuntu:14.04                               </a:t>
            </a:r>
            <a:r>
              <a:rPr lang="en-GB" dirty="0">
                <a:sym typeface="Wingdings" panose="05000000000000000000" pitchFamily="2" charset="2"/>
              </a:rPr>
              <a:t> baseline OS</a:t>
            </a:r>
            <a:br>
              <a:rPr lang="en-GB" dirty="0">
                <a:sym typeface="Wingdings" panose="05000000000000000000" pitchFamily="2" charset="2"/>
              </a:rPr>
            </a:br>
            <a:br>
              <a:rPr lang="en-GB" dirty="0">
                <a:sym typeface="Wingdings" panose="05000000000000000000" pitchFamily="2" charset="2"/>
              </a:rPr>
            </a:br>
            <a:r>
              <a:rPr lang="en-GB" dirty="0">
                <a:sym typeface="Wingdings" panose="05000000000000000000" pitchFamily="2" charset="2"/>
              </a:rPr>
              <a:t>					</a:t>
            </a:r>
            <a:r>
              <a:rPr lang="en-GB" u="sng" dirty="0">
                <a:sym typeface="Wingdings" panose="05000000000000000000" pitchFamily="2" charset="2"/>
              </a:rPr>
              <a:t>Terminal commands</a:t>
            </a:r>
            <a:br>
              <a:rPr lang="en-GB" dirty="0">
                <a:sym typeface="Wingdings" panose="05000000000000000000" pitchFamily="2" charset="2"/>
              </a:rPr>
            </a:br>
            <a:r>
              <a:rPr lang="en-GB" dirty="0">
                <a:sym typeface="Wingdings" panose="05000000000000000000" pitchFamily="2" charset="2"/>
              </a:rPr>
              <a:t>RUN apt-get update                                Update software</a:t>
            </a:r>
            <a:br>
              <a:rPr lang="en-GB" dirty="0">
                <a:sym typeface="Wingdings" panose="05000000000000000000" pitchFamily="2" charset="2"/>
              </a:rPr>
            </a:br>
            <a:r>
              <a:rPr lang="en-GB" dirty="0">
                <a:sym typeface="Wingdings" panose="05000000000000000000" pitchFamily="2" charset="2"/>
              </a:rPr>
              <a:t>RUN apt-get install –y </a:t>
            </a:r>
            <a:r>
              <a:rPr lang="en-GB" dirty="0" err="1">
                <a:sym typeface="Wingdings" panose="05000000000000000000" pitchFamily="2" charset="2"/>
              </a:rPr>
              <a:t>nginx</a:t>
            </a:r>
            <a:r>
              <a:rPr lang="en-GB" dirty="0">
                <a:sym typeface="Wingdings" panose="05000000000000000000" pitchFamily="2" charset="2"/>
              </a:rPr>
              <a:t>                    install </a:t>
            </a:r>
            <a:r>
              <a:rPr lang="en-GB" dirty="0" err="1">
                <a:sym typeface="Wingdings" panose="05000000000000000000" pitchFamily="2" charset="2"/>
              </a:rPr>
              <a:t>nginx</a:t>
            </a:r>
            <a:br>
              <a:rPr lang="en-GB" dirty="0">
                <a:sym typeface="Wingdings" panose="05000000000000000000" pitchFamily="2" charset="2"/>
              </a:rPr>
            </a:br>
            <a:br>
              <a:rPr lang="en-GB" dirty="0">
                <a:sym typeface="Wingdings" panose="05000000000000000000" pitchFamily="2" charset="2"/>
              </a:rPr>
            </a:br>
            <a:r>
              <a:rPr lang="en-GB" dirty="0">
                <a:sym typeface="Wingdings" panose="05000000000000000000" pitchFamily="2" charset="2"/>
              </a:rPr>
              <a:t>COPY  </a:t>
            </a:r>
            <a:r>
              <a:rPr lang="en-GB" dirty="0" err="1">
                <a:sym typeface="Wingdings" panose="05000000000000000000" pitchFamily="2" charset="2"/>
              </a:rPr>
              <a:t>nginx.conf</a:t>
            </a:r>
            <a:r>
              <a:rPr lang="en-GB" dirty="0">
                <a:sym typeface="Wingdings" panose="05000000000000000000" pitchFamily="2" charset="2"/>
              </a:rPr>
              <a:t>    /</a:t>
            </a:r>
            <a:r>
              <a:rPr lang="en-GB" dirty="0" err="1">
                <a:sym typeface="Wingdings" panose="05000000000000000000" pitchFamily="2" charset="2"/>
              </a:rPr>
              <a:t>etc</a:t>
            </a:r>
            <a:r>
              <a:rPr lang="en-GB" dirty="0">
                <a:sym typeface="Wingdings" panose="05000000000000000000" pitchFamily="2" charset="2"/>
              </a:rPr>
              <a:t>/</a:t>
            </a:r>
            <a:r>
              <a:rPr lang="en-GB" dirty="0" err="1">
                <a:sym typeface="Wingdings" panose="05000000000000000000" pitchFamily="2" charset="2"/>
              </a:rPr>
              <a:t>nginx</a:t>
            </a:r>
            <a:r>
              <a:rPr lang="en-GB" dirty="0">
                <a:sym typeface="Wingdings" panose="05000000000000000000" pitchFamily="2" charset="2"/>
              </a:rPr>
              <a:t>/</a:t>
            </a:r>
            <a:r>
              <a:rPr lang="en-GB" dirty="0" err="1">
                <a:sym typeface="Wingdings" panose="05000000000000000000" pitchFamily="2" charset="2"/>
              </a:rPr>
              <a:t>nginx.conf</a:t>
            </a:r>
            <a:r>
              <a:rPr lang="en-GB" dirty="0">
                <a:sym typeface="Wingdings" panose="05000000000000000000" pitchFamily="2" charset="2"/>
              </a:rPr>
              <a:t>     add </a:t>
            </a:r>
            <a:r>
              <a:rPr lang="en-GB" dirty="0" err="1">
                <a:sym typeface="Wingdings" panose="05000000000000000000" pitchFamily="2" charset="2"/>
              </a:rPr>
              <a:t>nginx.conf</a:t>
            </a:r>
            <a:r>
              <a:rPr lang="en-GB" dirty="0">
                <a:sym typeface="Wingdings" panose="05000000000000000000" pitchFamily="2" charset="2"/>
              </a:rPr>
              <a:t> from host</a:t>
            </a:r>
            <a:br>
              <a:rPr lang="en-GB" dirty="0">
                <a:sym typeface="Wingdings" panose="05000000000000000000" pitchFamily="2" charset="2"/>
              </a:rPr>
            </a:br>
            <a:r>
              <a:rPr lang="en-GB" dirty="0">
                <a:sym typeface="Wingdings" panose="05000000000000000000" pitchFamily="2" charset="2"/>
              </a:rPr>
              <a:t>COPY ./www-data   /www-data                     add website files</a:t>
            </a:r>
            <a:br>
              <a:rPr lang="en-GB" dirty="0">
                <a:sym typeface="Wingdings" panose="05000000000000000000" pitchFamily="2" charset="2"/>
              </a:rPr>
            </a:br>
            <a:br>
              <a:rPr lang="en-GB" dirty="0">
                <a:sym typeface="Wingdings" panose="05000000000000000000" pitchFamily="2" charset="2"/>
              </a:rPr>
            </a:br>
            <a:r>
              <a:rPr lang="en-GB" dirty="0">
                <a:sym typeface="Wingdings" panose="05000000000000000000" pitchFamily="2" charset="2"/>
              </a:rPr>
              <a:t>EXPOSE  80 				 expose port 80 to host</a:t>
            </a:r>
            <a:br>
              <a:rPr lang="en-GB" dirty="0">
                <a:sym typeface="Wingdings" panose="05000000000000000000" pitchFamily="2" charset="2"/>
              </a:rPr>
            </a:br>
            <a:r>
              <a:rPr lang="en-GB" dirty="0">
                <a:sym typeface="Wingdings" panose="05000000000000000000" pitchFamily="2" charset="2"/>
              </a:rPr>
              <a:t>CMD [“</a:t>
            </a:r>
            <a:r>
              <a:rPr lang="en-GB" dirty="0" err="1">
                <a:sym typeface="Wingdings" panose="05000000000000000000" pitchFamily="2" charset="2"/>
              </a:rPr>
              <a:t>nginx</a:t>
            </a:r>
            <a:r>
              <a:rPr lang="en-GB" dirty="0">
                <a:sym typeface="Wingdings" panose="05000000000000000000" pitchFamily="2" charset="2"/>
              </a:rPr>
              <a:t>”]                                           run command </a:t>
            </a:r>
            <a:r>
              <a:rPr lang="en-GB" i="1" dirty="0" err="1">
                <a:sym typeface="Wingdings" panose="05000000000000000000" pitchFamily="2" charset="2"/>
              </a:rPr>
              <a:t>nginx</a:t>
            </a:r>
            <a:br>
              <a:rPr lang="en-GB" dirty="0">
                <a:sym typeface="Wingdings" panose="05000000000000000000" pitchFamily="2" charset="2"/>
              </a:rPr>
            </a:b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688207" y="5524901"/>
            <a:ext cx="7950467" cy="923330"/>
          </a:xfrm>
          <a:prstGeom prst="rect">
            <a:avLst/>
          </a:prstGeom>
          <a:noFill/>
        </p:spPr>
        <p:txBody>
          <a:bodyPr wrap="square" rtlCol="0">
            <a:spAutoFit/>
          </a:bodyPr>
          <a:lstStyle/>
          <a:p>
            <a:r>
              <a:rPr lang="en-GB" dirty="0"/>
              <a:t>Remember because we are using CMD, the entire command “</a:t>
            </a:r>
            <a:r>
              <a:rPr lang="en-GB" dirty="0" err="1"/>
              <a:t>nginx</a:t>
            </a:r>
            <a:r>
              <a:rPr lang="en-GB" dirty="0"/>
              <a:t>” can be overridden in the </a:t>
            </a:r>
            <a:r>
              <a:rPr lang="en-GB" i="1" dirty="0" err="1"/>
              <a:t>docker</a:t>
            </a:r>
            <a:r>
              <a:rPr lang="en-GB" i="1" dirty="0"/>
              <a:t> run</a:t>
            </a:r>
            <a:r>
              <a:rPr lang="en-GB" dirty="0"/>
              <a:t> command line if we wish. Might have been better to use ENTRYPOINT here!!</a:t>
            </a:r>
          </a:p>
        </p:txBody>
      </p:sp>
    </p:spTree>
    <p:extLst>
      <p:ext uri="{BB962C8B-B14F-4D97-AF65-F5344CB8AC3E}">
        <p14:creationId xmlns:p14="http://schemas.microsoft.com/office/powerpoint/2010/main" val="55395869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2</a:t>
            </a:r>
          </a:p>
        </p:txBody>
      </p:sp>
      <p:sp>
        <p:nvSpPr>
          <p:cNvPr id="3" name="Content Placeholder 2"/>
          <p:cNvSpPr>
            <a:spLocks noGrp="1"/>
          </p:cNvSpPr>
          <p:nvPr>
            <p:ph idx="1"/>
          </p:nvPr>
        </p:nvSpPr>
        <p:spPr>
          <a:xfrm>
            <a:off x="1047750" y="844551"/>
            <a:ext cx="7029450" cy="435610"/>
          </a:xfrm>
        </p:spPr>
        <p:txBody>
          <a:bodyPr/>
          <a:lstStyle/>
          <a:p>
            <a:r>
              <a:rPr lang="en-GB" dirty="0"/>
              <a:t>What is this file doing?</a:t>
            </a:r>
          </a:p>
          <a:p>
            <a:r>
              <a:rPr lang="en-GB" dirty="0"/>
              <a:t>NOTE: We do not have the required files to actually build this image!!</a:t>
            </a:r>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Content Placeholder 2"/>
          <p:cNvSpPr txBox="1">
            <a:spLocks/>
          </p:cNvSpPr>
          <p:nvPr/>
        </p:nvSpPr>
        <p:spPr bwMode="auto">
          <a:xfrm>
            <a:off x="1800324" y="2831431"/>
            <a:ext cx="3296252" cy="3424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Monotype Sorts" pitchFamily="2" charset="2"/>
              <a:buNone/>
            </a:pPr>
            <a:r>
              <a:rPr lang="en-GB" dirty="0"/>
              <a:t>FROM </a:t>
            </a:r>
            <a:r>
              <a:rPr lang="en-GB" dirty="0" err="1"/>
              <a:t>node:carbon</a:t>
            </a:r>
            <a:endParaRPr lang="en-GB" dirty="0"/>
          </a:p>
          <a:p>
            <a:pPr marL="0" indent="0">
              <a:buFont typeface="Monotype Sorts" pitchFamily="2" charset="2"/>
              <a:buNone/>
            </a:pPr>
            <a:r>
              <a:rPr lang="en-GB" dirty="0"/>
              <a:t>WORKDIR /</a:t>
            </a:r>
            <a:r>
              <a:rPr lang="en-GB" dirty="0" err="1"/>
              <a:t>usr</a:t>
            </a:r>
            <a:r>
              <a:rPr lang="en-GB" dirty="0"/>
              <a:t>/</a:t>
            </a:r>
            <a:r>
              <a:rPr lang="en-GB" dirty="0" err="1"/>
              <a:t>src</a:t>
            </a:r>
            <a:r>
              <a:rPr lang="en-GB" dirty="0"/>
              <a:t>/app	</a:t>
            </a:r>
          </a:p>
          <a:p>
            <a:pPr marL="0" indent="0">
              <a:buFont typeface="Monotype Sorts" pitchFamily="2" charset="2"/>
              <a:buNone/>
            </a:pPr>
            <a:endParaRPr lang="en-GB" dirty="0"/>
          </a:p>
          <a:p>
            <a:pPr marL="0" indent="0">
              <a:buFont typeface="Monotype Sorts" pitchFamily="2" charset="2"/>
              <a:buNone/>
            </a:pPr>
            <a:r>
              <a:rPr lang="en-GB" dirty="0"/>
              <a:t>COPY package*.</a:t>
            </a:r>
            <a:r>
              <a:rPr lang="en-GB" dirty="0" err="1"/>
              <a:t>json</a:t>
            </a:r>
            <a:r>
              <a:rPr lang="en-GB" dirty="0"/>
              <a:t>  .</a:t>
            </a:r>
            <a:br>
              <a:rPr lang="en-GB" dirty="0">
                <a:sym typeface="Wingdings" panose="05000000000000000000" pitchFamily="2" charset="2"/>
              </a:rPr>
            </a:br>
            <a:r>
              <a:rPr lang="en-GB" dirty="0">
                <a:sym typeface="Wingdings" panose="05000000000000000000" pitchFamily="2" charset="2"/>
              </a:rPr>
              <a:t>                                                      </a:t>
            </a:r>
            <a:br>
              <a:rPr lang="en-GB" dirty="0">
                <a:sym typeface="Wingdings" panose="05000000000000000000" pitchFamily="2" charset="2"/>
              </a:rPr>
            </a:br>
            <a:r>
              <a:rPr lang="en-GB" dirty="0">
                <a:sym typeface="Wingdings" panose="05000000000000000000" pitchFamily="2" charset="2"/>
              </a:rPr>
              <a:t>RUN </a:t>
            </a:r>
            <a:r>
              <a:rPr lang="en-GB" dirty="0" err="1">
                <a:sym typeface="Wingdings" panose="05000000000000000000" pitchFamily="2" charset="2"/>
              </a:rPr>
              <a:t>npm</a:t>
            </a:r>
            <a:r>
              <a:rPr lang="en-GB" dirty="0">
                <a:sym typeface="Wingdings" panose="05000000000000000000" pitchFamily="2" charset="2"/>
              </a:rPr>
              <a:t> install</a:t>
            </a:r>
          </a:p>
          <a:p>
            <a:pPr marL="0" indent="0">
              <a:buFont typeface="Monotype Sorts" pitchFamily="2" charset="2"/>
              <a:buNone/>
            </a:pPr>
            <a:r>
              <a:rPr lang="en-GB" dirty="0">
                <a:sym typeface="Wingdings" panose="05000000000000000000" pitchFamily="2" charset="2"/>
              </a:rPr>
              <a:t>COPY  .   .                               </a:t>
            </a:r>
            <a:br>
              <a:rPr lang="en-GB" dirty="0">
                <a:sym typeface="Wingdings" panose="05000000000000000000" pitchFamily="2" charset="2"/>
              </a:rPr>
            </a:br>
            <a:r>
              <a:rPr lang="en-GB" dirty="0">
                <a:sym typeface="Wingdings" panose="05000000000000000000" pitchFamily="2" charset="2"/>
              </a:rPr>
              <a:t>EXPOSE 8000</a:t>
            </a:r>
            <a:br>
              <a:rPr lang="en-GB" dirty="0">
                <a:sym typeface="Wingdings" panose="05000000000000000000" pitchFamily="2" charset="2"/>
              </a:rPr>
            </a:br>
            <a:r>
              <a:rPr lang="en-GB" dirty="0">
                <a:sym typeface="Wingdings" panose="05000000000000000000" pitchFamily="2" charset="2"/>
              </a:rPr>
              <a:t>CMD [“</a:t>
            </a:r>
            <a:r>
              <a:rPr lang="en-GB" dirty="0" err="1">
                <a:sym typeface="Wingdings" panose="05000000000000000000" pitchFamily="2" charset="2"/>
              </a:rPr>
              <a:t>npm</a:t>
            </a:r>
            <a:r>
              <a:rPr lang="en-GB" dirty="0">
                <a:sym typeface="Wingdings" panose="05000000000000000000" pitchFamily="2" charset="2"/>
              </a:rPr>
              <a:t>”, “start”]</a:t>
            </a:r>
            <a:endParaRPr lang="en-GB" dirty="0"/>
          </a:p>
          <a:p>
            <a:endParaRPr lang="en-GB" dirty="0"/>
          </a:p>
          <a:p>
            <a:endParaRPr lang="en-GB" dirty="0"/>
          </a:p>
          <a:p>
            <a:endParaRPr lang="en-GB" dirty="0"/>
          </a:p>
          <a:p>
            <a:endParaRPr lang="en-GB" dirty="0"/>
          </a:p>
        </p:txBody>
      </p:sp>
      <p:sp>
        <p:nvSpPr>
          <p:cNvPr id="6" name="TextBox 5"/>
          <p:cNvSpPr txBox="1"/>
          <p:nvPr/>
        </p:nvSpPr>
        <p:spPr>
          <a:xfrm>
            <a:off x="5887151" y="3692491"/>
            <a:ext cx="2307610" cy="923330"/>
          </a:xfrm>
          <a:prstGeom prst="rect">
            <a:avLst/>
          </a:prstGeom>
          <a:noFill/>
        </p:spPr>
        <p:txBody>
          <a:bodyPr wrap="square" rtlCol="0">
            <a:spAutoFit/>
          </a:bodyPr>
          <a:lstStyle/>
          <a:p>
            <a:r>
              <a:rPr lang="en-GB" dirty="0"/>
              <a:t>Pay particular attention to the dots and slashes</a:t>
            </a:r>
          </a:p>
        </p:txBody>
      </p:sp>
      <p:cxnSp>
        <p:nvCxnSpPr>
          <p:cNvPr id="8" name="Straight Arrow Connector 7"/>
          <p:cNvCxnSpPr/>
          <p:nvPr/>
        </p:nvCxnSpPr>
        <p:spPr bwMode="auto">
          <a:xfrm flipH="1">
            <a:off x="4706126" y="4045069"/>
            <a:ext cx="998882" cy="8448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Arrow Connector 9"/>
          <p:cNvCxnSpPr/>
          <p:nvPr/>
        </p:nvCxnSpPr>
        <p:spPr bwMode="auto">
          <a:xfrm flipH="1">
            <a:off x="2897204" y="4069916"/>
            <a:ext cx="2812774" cy="99888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 name="Straight Arrow Connector 11"/>
          <p:cNvCxnSpPr/>
          <p:nvPr/>
        </p:nvCxnSpPr>
        <p:spPr bwMode="auto">
          <a:xfrm flipH="1">
            <a:off x="3175500" y="4129551"/>
            <a:ext cx="2489752" cy="97900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4473659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Answer 2</a:t>
            </a:r>
          </a:p>
        </p:txBody>
      </p:sp>
      <p:sp>
        <p:nvSpPr>
          <p:cNvPr id="3" name="Content Placeholder 2"/>
          <p:cNvSpPr>
            <a:spLocks noGrp="1"/>
          </p:cNvSpPr>
          <p:nvPr>
            <p:ph idx="1"/>
          </p:nvPr>
        </p:nvSpPr>
        <p:spPr>
          <a:xfrm>
            <a:off x="601980" y="1036320"/>
            <a:ext cx="8275320" cy="4802505"/>
          </a:xfrm>
        </p:spPr>
        <p:txBody>
          <a:bodyPr/>
          <a:lstStyle/>
          <a:p>
            <a:pPr marL="0" indent="0">
              <a:buNone/>
            </a:pPr>
            <a:r>
              <a:rPr lang="en-GB" dirty="0"/>
              <a:t>FROM </a:t>
            </a:r>
            <a:r>
              <a:rPr lang="en-GB" dirty="0" err="1"/>
              <a:t>node:carbon</a:t>
            </a:r>
            <a:r>
              <a:rPr lang="en-GB" dirty="0"/>
              <a:t>                 </a:t>
            </a:r>
            <a:r>
              <a:rPr lang="en-GB" dirty="0">
                <a:sym typeface="Wingdings" panose="05000000000000000000" pitchFamily="2" charset="2"/>
              </a:rPr>
              <a:t> baseline OS with node.js installed</a:t>
            </a:r>
            <a:endParaRPr lang="en-GB" dirty="0"/>
          </a:p>
          <a:p>
            <a:pPr marL="0" indent="0">
              <a:buNone/>
            </a:pPr>
            <a:r>
              <a:rPr lang="en-GB" dirty="0"/>
              <a:t>WORKDIR /</a:t>
            </a:r>
            <a:r>
              <a:rPr lang="en-GB" dirty="0" err="1"/>
              <a:t>usr</a:t>
            </a:r>
            <a:r>
              <a:rPr lang="en-GB" dirty="0"/>
              <a:t>/</a:t>
            </a:r>
            <a:r>
              <a:rPr lang="en-GB" dirty="0" err="1"/>
              <a:t>src</a:t>
            </a:r>
            <a:r>
              <a:rPr lang="en-GB" dirty="0"/>
              <a:t>/app	          </a:t>
            </a:r>
            <a:r>
              <a:rPr lang="en-GB" dirty="0">
                <a:sym typeface="Wingdings" panose="05000000000000000000" pitchFamily="2" charset="2"/>
              </a:rPr>
              <a:t> the app working directory in container</a:t>
            </a:r>
            <a:endParaRPr lang="en-GB" dirty="0"/>
          </a:p>
          <a:p>
            <a:pPr marL="0" indent="0">
              <a:buNone/>
            </a:pPr>
            <a:endParaRPr lang="en-GB" dirty="0"/>
          </a:p>
          <a:p>
            <a:pPr marL="0" indent="0">
              <a:buNone/>
            </a:pPr>
            <a:r>
              <a:rPr lang="en-GB" dirty="0"/>
              <a:t>COPY package*.</a:t>
            </a:r>
            <a:r>
              <a:rPr lang="en-GB" dirty="0" err="1"/>
              <a:t>json</a:t>
            </a:r>
            <a:r>
              <a:rPr lang="en-GB" dirty="0"/>
              <a:t>  ./           </a:t>
            </a:r>
            <a:r>
              <a:rPr lang="en-GB" dirty="0">
                <a:sym typeface="Wingdings" panose="05000000000000000000" pitchFamily="2" charset="2"/>
              </a:rPr>
              <a:t> copy from host to container </a:t>
            </a:r>
            <a:br>
              <a:rPr lang="en-GB" dirty="0">
                <a:sym typeface="Wingdings" panose="05000000000000000000" pitchFamily="2" charset="2"/>
              </a:rPr>
            </a:br>
            <a:r>
              <a:rPr lang="en-GB" dirty="0">
                <a:sym typeface="Wingdings" panose="05000000000000000000" pitchFamily="2" charset="2"/>
              </a:rPr>
              <a:t>                                                      WORKDIR directory</a:t>
            </a:r>
            <a:br>
              <a:rPr lang="en-GB" dirty="0">
                <a:sym typeface="Wingdings" panose="05000000000000000000" pitchFamily="2" charset="2"/>
              </a:rPr>
            </a:br>
            <a:br>
              <a:rPr lang="en-GB" dirty="0">
                <a:sym typeface="Wingdings" panose="05000000000000000000" pitchFamily="2" charset="2"/>
              </a:rPr>
            </a:br>
            <a:r>
              <a:rPr lang="en-GB" dirty="0">
                <a:sym typeface="Wingdings" panose="05000000000000000000" pitchFamily="2" charset="2"/>
              </a:rPr>
              <a:t>RUN </a:t>
            </a:r>
            <a:r>
              <a:rPr lang="en-GB" dirty="0" err="1">
                <a:sym typeface="Wingdings" panose="05000000000000000000" pitchFamily="2" charset="2"/>
              </a:rPr>
              <a:t>npm</a:t>
            </a:r>
            <a:r>
              <a:rPr lang="en-GB" dirty="0">
                <a:sym typeface="Wingdings" panose="05000000000000000000" pitchFamily="2" charset="2"/>
              </a:rPr>
              <a:t> install                        install the “</a:t>
            </a:r>
            <a:r>
              <a:rPr lang="en-GB" dirty="0" err="1">
                <a:sym typeface="Wingdings" panose="05000000000000000000" pitchFamily="2" charset="2"/>
              </a:rPr>
              <a:t>npm</a:t>
            </a:r>
            <a:r>
              <a:rPr lang="en-GB" dirty="0">
                <a:sym typeface="Wingdings" panose="05000000000000000000" pitchFamily="2" charset="2"/>
              </a:rPr>
              <a:t>” installer software</a:t>
            </a:r>
            <a:br>
              <a:rPr lang="en-GB" dirty="0">
                <a:sym typeface="Wingdings" panose="05000000000000000000" pitchFamily="2" charset="2"/>
              </a:rPr>
            </a:br>
            <a:r>
              <a:rPr lang="en-GB" dirty="0">
                <a:sym typeface="Wingdings" panose="05000000000000000000" pitchFamily="2" charset="2"/>
              </a:rPr>
              <a:t>#OR RUN </a:t>
            </a:r>
            <a:r>
              <a:rPr lang="en-GB" dirty="0" err="1">
                <a:sym typeface="Wingdings" panose="05000000000000000000" pitchFamily="2" charset="2"/>
              </a:rPr>
              <a:t>npm</a:t>
            </a:r>
            <a:r>
              <a:rPr lang="en-GB" dirty="0">
                <a:sym typeface="Wingdings" panose="05000000000000000000" pitchFamily="2" charset="2"/>
              </a:rPr>
              <a:t> install --only=production</a:t>
            </a:r>
          </a:p>
          <a:p>
            <a:pPr marL="0" indent="0">
              <a:buNone/>
            </a:pPr>
            <a:endParaRPr lang="en-GB" dirty="0">
              <a:sym typeface="Wingdings" panose="05000000000000000000" pitchFamily="2" charset="2"/>
            </a:endParaRPr>
          </a:p>
          <a:p>
            <a:pPr marL="0" indent="0">
              <a:buNone/>
            </a:pPr>
            <a:r>
              <a:rPr lang="en-GB" dirty="0">
                <a:sym typeface="Wingdings" panose="05000000000000000000" pitchFamily="2" charset="2"/>
              </a:rPr>
              <a:t>COPY  .   .                                copy contents of the current host </a:t>
            </a:r>
            <a:r>
              <a:rPr lang="en-GB" dirty="0" err="1">
                <a:sym typeface="Wingdings" panose="05000000000000000000" pitchFamily="2" charset="2"/>
              </a:rPr>
              <a:t>dir</a:t>
            </a:r>
            <a:br>
              <a:rPr lang="en-GB" dirty="0">
                <a:sym typeface="Wingdings" panose="05000000000000000000" pitchFamily="2" charset="2"/>
              </a:rPr>
            </a:br>
            <a:r>
              <a:rPr lang="en-GB" dirty="0">
                <a:sym typeface="Wingdings" panose="05000000000000000000" pitchFamily="2" charset="2"/>
              </a:rPr>
              <a:t>                                                  to the WORKDIR directory in the </a:t>
            </a:r>
            <a:br>
              <a:rPr lang="en-GB" dirty="0">
                <a:sym typeface="Wingdings" panose="05000000000000000000" pitchFamily="2" charset="2"/>
              </a:rPr>
            </a:br>
            <a:r>
              <a:rPr lang="en-GB" dirty="0">
                <a:sym typeface="Wingdings" panose="05000000000000000000" pitchFamily="2" charset="2"/>
              </a:rPr>
              <a:t>                                                  container</a:t>
            </a:r>
            <a:br>
              <a:rPr lang="en-GB" dirty="0">
                <a:sym typeface="Wingdings" panose="05000000000000000000" pitchFamily="2" charset="2"/>
              </a:rPr>
            </a:br>
            <a:r>
              <a:rPr lang="en-GB" dirty="0">
                <a:sym typeface="Wingdings" panose="05000000000000000000" pitchFamily="2" charset="2"/>
              </a:rPr>
              <a:t>EXPOSE 8000</a:t>
            </a:r>
            <a:br>
              <a:rPr lang="en-GB" dirty="0">
                <a:sym typeface="Wingdings" panose="05000000000000000000" pitchFamily="2" charset="2"/>
              </a:rPr>
            </a:br>
            <a:r>
              <a:rPr lang="en-GB" dirty="0">
                <a:sym typeface="Wingdings" panose="05000000000000000000" pitchFamily="2" charset="2"/>
              </a:rPr>
              <a:t>CMD [“</a:t>
            </a:r>
            <a:r>
              <a:rPr lang="en-GB" dirty="0" err="1">
                <a:sym typeface="Wingdings" panose="05000000000000000000" pitchFamily="2" charset="2"/>
              </a:rPr>
              <a:t>npm</a:t>
            </a:r>
            <a:r>
              <a:rPr lang="en-GB" dirty="0">
                <a:sym typeface="Wingdings" panose="05000000000000000000" pitchFamily="2" charset="2"/>
              </a:rPr>
              <a:t>”, “start”]               execute </a:t>
            </a:r>
            <a:r>
              <a:rPr lang="en-GB" dirty="0" err="1">
                <a:sym typeface="Wingdings" panose="05000000000000000000" pitchFamily="2" charset="2"/>
              </a:rPr>
              <a:t>npm</a:t>
            </a:r>
            <a:r>
              <a:rPr lang="en-GB" dirty="0">
                <a:sym typeface="Wingdings" panose="05000000000000000000" pitchFamily="2" charset="2"/>
              </a:rPr>
              <a:t> start in container</a:t>
            </a:r>
            <a:endParaRPr lang="en-GB" dirty="0"/>
          </a:p>
          <a:p>
            <a:endParaRPr lang="en-GB" dirty="0"/>
          </a:p>
          <a:p>
            <a:endParaRPr lang="en-GB" dirty="0"/>
          </a:p>
          <a:p>
            <a:endParaRPr lang="en-GB" dirty="0"/>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257175" y="4562375"/>
            <a:ext cx="941283" cy="369332"/>
          </a:xfrm>
          <a:prstGeom prst="rect">
            <a:avLst/>
          </a:prstGeom>
          <a:noFill/>
        </p:spPr>
        <p:txBody>
          <a:bodyPr wrap="none" rtlCol="0">
            <a:spAutoFit/>
          </a:bodyPr>
          <a:lstStyle/>
          <a:p>
            <a:r>
              <a:rPr lang="en-GB" dirty="0"/>
              <a:t>host </a:t>
            </a:r>
            <a:r>
              <a:rPr lang="en-GB" dirty="0" err="1"/>
              <a:t>dir</a:t>
            </a:r>
            <a:endParaRPr lang="en-GB" dirty="0"/>
          </a:p>
        </p:txBody>
      </p:sp>
      <p:cxnSp>
        <p:nvCxnSpPr>
          <p:cNvPr id="7" name="Straight Arrow Connector 6"/>
          <p:cNvCxnSpPr/>
          <p:nvPr/>
        </p:nvCxnSpPr>
        <p:spPr bwMode="auto">
          <a:xfrm flipV="1">
            <a:off x="1058779" y="4403558"/>
            <a:ext cx="394636" cy="22619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 name="TextBox 7"/>
          <p:cNvSpPr txBox="1"/>
          <p:nvPr/>
        </p:nvSpPr>
        <p:spPr>
          <a:xfrm>
            <a:off x="1706893" y="4562375"/>
            <a:ext cx="1505540" cy="369332"/>
          </a:xfrm>
          <a:prstGeom prst="rect">
            <a:avLst/>
          </a:prstGeom>
          <a:noFill/>
        </p:spPr>
        <p:txBody>
          <a:bodyPr wrap="none" rtlCol="0">
            <a:spAutoFit/>
          </a:bodyPr>
          <a:lstStyle/>
          <a:p>
            <a:r>
              <a:rPr lang="en-GB" dirty="0"/>
              <a:t>container </a:t>
            </a:r>
            <a:r>
              <a:rPr lang="en-GB" dirty="0" err="1"/>
              <a:t>dir</a:t>
            </a:r>
            <a:endParaRPr lang="en-GB" dirty="0"/>
          </a:p>
        </p:txBody>
      </p:sp>
      <p:cxnSp>
        <p:nvCxnSpPr>
          <p:cNvPr id="10" name="Straight Arrow Connector 9"/>
          <p:cNvCxnSpPr/>
          <p:nvPr/>
        </p:nvCxnSpPr>
        <p:spPr bwMode="auto">
          <a:xfrm flipH="1" flipV="1">
            <a:off x="1862489" y="4442059"/>
            <a:ext cx="144379" cy="18769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29041778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3</a:t>
            </a:r>
          </a:p>
        </p:txBody>
      </p:sp>
      <p:sp>
        <p:nvSpPr>
          <p:cNvPr id="3" name="Content Placeholder 2"/>
          <p:cNvSpPr>
            <a:spLocks noGrp="1"/>
          </p:cNvSpPr>
          <p:nvPr>
            <p:ph idx="1"/>
          </p:nvPr>
        </p:nvSpPr>
        <p:spPr>
          <a:xfrm>
            <a:off x="910389" y="1934678"/>
            <a:ext cx="8107680" cy="4514248"/>
          </a:xfrm>
        </p:spPr>
        <p:txBody>
          <a:bodyPr/>
          <a:lstStyle/>
          <a:p>
            <a:pPr marL="0" indent="0">
              <a:buNone/>
            </a:pPr>
            <a:r>
              <a:rPr lang="en-GB" dirty="0"/>
              <a:t>FROM </a:t>
            </a:r>
            <a:r>
              <a:rPr lang="en-GB" dirty="0" err="1"/>
              <a:t>openjdk</a:t>
            </a:r>
            <a:br>
              <a:rPr lang="en-GB" dirty="0"/>
            </a:br>
            <a:br>
              <a:rPr lang="en-GB" dirty="0"/>
            </a:br>
            <a:r>
              <a:rPr lang="en-GB" dirty="0"/>
              <a:t>ENV SPRING_OUTPUT_ANSI_ENABLED=ALWAYS \	</a:t>
            </a:r>
            <a:r>
              <a:rPr lang="en-GB" dirty="0">
                <a:solidFill>
                  <a:srgbClr val="00B0F0"/>
                </a:solidFill>
              </a:rPr>
              <a:t>JHIPSTER_SLEEP</a:t>
            </a:r>
            <a:r>
              <a:rPr lang="en-GB" dirty="0"/>
              <a:t>=0 \</a:t>
            </a:r>
            <a:br>
              <a:rPr lang="en-GB" dirty="0"/>
            </a:br>
            <a:r>
              <a:rPr lang="en-GB" dirty="0"/>
              <a:t>	JAVA_OPTS=“”</a:t>
            </a:r>
          </a:p>
          <a:p>
            <a:pPr marL="0" indent="0">
              <a:buNone/>
            </a:pPr>
            <a:endParaRPr lang="en-GB" dirty="0"/>
          </a:p>
          <a:p>
            <a:pPr marL="0" indent="0">
              <a:buNone/>
            </a:pPr>
            <a:r>
              <a:rPr lang="en-GB" dirty="0"/>
              <a:t>CMD echo “We are running” &amp;&amp; \</a:t>
            </a:r>
          </a:p>
          <a:p>
            <a:pPr marL="0" indent="0">
              <a:buNone/>
            </a:pPr>
            <a:r>
              <a:rPr lang="en-GB" dirty="0"/>
              <a:t>	sleep $(</a:t>
            </a:r>
            <a:r>
              <a:rPr lang="en-GB" dirty="0">
                <a:solidFill>
                  <a:srgbClr val="00B0F0"/>
                </a:solidFill>
              </a:rPr>
              <a:t>JHIPSTER_SLEEP</a:t>
            </a:r>
            <a:r>
              <a:rPr lang="en-GB" dirty="0"/>
              <a:t>) &amp;&amp; \</a:t>
            </a:r>
            <a:br>
              <a:rPr lang="en-GB" dirty="0"/>
            </a:br>
            <a:r>
              <a:rPr lang="en-GB" dirty="0"/>
              <a:t>	java $(JAVA_OPTS) -</a:t>
            </a:r>
            <a:r>
              <a:rPr lang="en-GB" dirty="0" err="1"/>
              <a:t>Djava.security.egd</a:t>
            </a:r>
            <a:r>
              <a:rPr lang="en-GB" dirty="0"/>
              <a:t>=file:/dev/./</a:t>
            </a:r>
            <a:r>
              <a:rPr lang="en-GB" dirty="0" err="1"/>
              <a:t>urandom</a:t>
            </a:r>
            <a:r>
              <a:rPr lang="en-GB" dirty="0"/>
              <a:t> </a:t>
            </a:r>
            <a:br>
              <a:rPr lang="en-GB" dirty="0"/>
            </a:br>
            <a:r>
              <a:rPr lang="en-GB" dirty="0"/>
              <a:t>                                              -jar /</a:t>
            </a:r>
            <a:r>
              <a:rPr lang="en-GB" dirty="0" err="1"/>
              <a:t>app.war</a:t>
            </a:r>
            <a:endParaRPr lang="en-GB" dirty="0"/>
          </a:p>
          <a:p>
            <a:pPr marL="0" indent="0">
              <a:buNone/>
            </a:pPr>
            <a:endParaRPr lang="en-GB" dirty="0"/>
          </a:p>
          <a:p>
            <a:pPr marL="0" indent="0">
              <a:buNone/>
            </a:pPr>
            <a:r>
              <a:rPr lang="en-GB" dirty="0"/>
              <a:t>EXPOSE 8000 5701/</a:t>
            </a:r>
            <a:r>
              <a:rPr lang="en-GB" dirty="0" err="1"/>
              <a:t>udp</a:t>
            </a:r>
            <a:endParaRPr lang="en-GB" dirty="0"/>
          </a:p>
          <a:p>
            <a:pPr marL="0" indent="0">
              <a:buNone/>
            </a:pPr>
            <a:r>
              <a:rPr lang="en-GB" dirty="0">
                <a:sym typeface="Wingdings" panose="05000000000000000000" pitchFamily="2" charset="2"/>
              </a:rPr>
              <a:t>COPY</a:t>
            </a:r>
            <a:r>
              <a:rPr lang="en-GB" dirty="0"/>
              <a:t> </a:t>
            </a:r>
            <a:r>
              <a:rPr lang="en-GB" dirty="0" err="1"/>
              <a:t>app.war</a:t>
            </a:r>
            <a:r>
              <a:rPr lang="en-GB" dirty="0"/>
              <a:t>     /</a:t>
            </a:r>
            <a:r>
              <a:rPr lang="en-GB" dirty="0" err="1"/>
              <a:t>app.war</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Content Placeholder 2"/>
          <p:cNvSpPr txBox="1">
            <a:spLocks/>
          </p:cNvSpPr>
          <p:nvPr/>
        </p:nvSpPr>
        <p:spPr bwMode="auto">
          <a:xfrm>
            <a:off x="951497" y="626745"/>
            <a:ext cx="7029450" cy="435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What is this file doing?</a:t>
            </a:r>
          </a:p>
          <a:p>
            <a:r>
              <a:rPr lang="en-GB" dirty="0"/>
              <a:t>NOTE: We do not have the required files to actually build this image!!</a:t>
            </a:r>
          </a:p>
          <a:p>
            <a:endParaRPr lang="en-GB" dirty="0"/>
          </a:p>
          <a:p>
            <a:endParaRPr lang="en-GB" dirty="0"/>
          </a:p>
        </p:txBody>
      </p:sp>
    </p:spTree>
    <p:extLst>
      <p:ext uri="{BB962C8B-B14F-4D97-AF65-F5344CB8AC3E}">
        <p14:creationId xmlns:p14="http://schemas.microsoft.com/office/powerpoint/2010/main" val="48633721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Answer 3</a:t>
            </a:r>
          </a:p>
        </p:txBody>
      </p:sp>
      <p:sp>
        <p:nvSpPr>
          <p:cNvPr id="3" name="Content Placeholder 2"/>
          <p:cNvSpPr>
            <a:spLocks noGrp="1"/>
          </p:cNvSpPr>
          <p:nvPr>
            <p:ph idx="1"/>
          </p:nvPr>
        </p:nvSpPr>
        <p:spPr>
          <a:xfrm>
            <a:off x="79375" y="466826"/>
            <a:ext cx="9064625" cy="5372000"/>
          </a:xfrm>
        </p:spPr>
        <p:txBody>
          <a:bodyPr/>
          <a:lstStyle/>
          <a:p>
            <a:pPr marL="0" indent="0">
              <a:buNone/>
            </a:pPr>
            <a:r>
              <a:rPr lang="en-GB" dirty="0"/>
              <a:t>FROM </a:t>
            </a:r>
            <a:r>
              <a:rPr lang="en-GB" dirty="0" err="1"/>
              <a:t>openjdk</a:t>
            </a:r>
            <a:br>
              <a:rPr lang="en-GB" dirty="0"/>
            </a:br>
            <a:br>
              <a:rPr lang="en-GB" dirty="0"/>
            </a:br>
            <a:r>
              <a:rPr lang="en-GB" dirty="0"/>
              <a:t>ENV SPRING_OUTPUT_ANSI_ENABLED=ALWAYS \	</a:t>
            </a:r>
            <a:r>
              <a:rPr lang="en-GB" dirty="0">
                <a:solidFill>
                  <a:srgbClr val="00B0F0"/>
                </a:solidFill>
              </a:rPr>
              <a:t>JHIPSTER_SLEEP</a:t>
            </a:r>
            <a:r>
              <a:rPr lang="en-GB" dirty="0"/>
              <a:t>=0 \</a:t>
            </a:r>
            <a:br>
              <a:rPr lang="en-GB" dirty="0"/>
            </a:br>
            <a:r>
              <a:rPr lang="en-GB" dirty="0"/>
              <a:t>	JAVA_OPTS=“”</a:t>
            </a:r>
          </a:p>
          <a:p>
            <a:pPr marL="0" indent="0">
              <a:buNone/>
            </a:pPr>
            <a:endParaRPr lang="en-GB" dirty="0"/>
          </a:p>
          <a:p>
            <a:pPr marL="0" indent="0">
              <a:buNone/>
            </a:pPr>
            <a:r>
              <a:rPr lang="en-GB" dirty="0">
                <a:solidFill>
                  <a:srgbClr val="FF0000"/>
                </a:solidFill>
              </a:rPr>
              <a:t>Running the commands “echo”, “sleep” and “java”</a:t>
            </a:r>
            <a:br>
              <a:rPr lang="en-GB" dirty="0">
                <a:solidFill>
                  <a:srgbClr val="FF0000"/>
                </a:solidFill>
              </a:rPr>
            </a:br>
            <a:r>
              <a:rPr lang="en-GB" dirty="0">
                <a:solidFill>
                  <a:srgbClr val="FF0000"/>
                </a:solidFill>
              </a:rPr>
              <a:t>The amount of time to sleep is determined by an environment variable JHIPSTER_SLEEP. We can us this for Linux commands that rely on such variables</a:t>
            </a:r>
          </a:p>
          <a:p>
            <a:pPr marL="0" indent="0">
              <a:buNone/>
            </a:pPr>
            <a:r>
              <a:rPr lang="en-GB" dirty="0"/>
              <a:t>CMD echo “We are running” &amp;&amp; \</a:t>
            </a:r>
          </a:p>
          <a:p>
            <a:pPr marL="0" indent="0">
              <a:buNone/>
            </a:pPr>
            <a:r>
              <a:rPr lang="en-GB" dirty="0"/>
              <a:t>	sleep $(</a:t>
            </a:r>
            <a:r>
              <a:rPr lang="en-GB" dirty="0">
                <a:solidFill>
                  <a:srgbClr val="00B0F0"/>
                </a:solidFill>
              </a:rPr>
              <a:t>JHIPSTER_SLEEP</a:t>
            </a:r>
            <a:r>
              <a:rPr lang="en-GB" dirty="0"/>
              <a:t>) &amp;&amp; \</a:t>
            </a:r>
            <a:br>
              <a:rPr lang="en-GB" dirty="0"/>
            </a:br>
            <a:r>
              <a:rPr lang="en-GB" dirty="0"/>
              <a:t>	java $(JAVA_OPTS) -</a:t>
            </a:r>
            <a:r>
              <a:rPr lang="en-GB" dirty="0" err="1"/>
              <a:t>Djava.security.egd</a:t>
            </a:r>
            <a:r>
              <a:rPr lang="en-GB" dirty="0"/>
              <a:t>=file:/dev/./</a:t>
            </a:r>
            <a:r>
              <a:rPr lang="en-GB" dirty="0" err="1"/>
              <a:t>urandom</a:t>
            </a:r>
            <a:r>
              <a:rPr lang="en-GB" dirty="0"/>
              <a:t> </a:t>
            </a:r>
            <a:br>
              <a:rPr lang="en-GB" dirty="0"/>
            </a:br>
            <a:r>
              <a:rPr lang="en-GB" dirty="0"/>
              <a:t>                                              -jar /</a:t>
            </a:r>
            <a:r>
              <a:rPr lang="en-GB" dirty="0" err="1"/>
              <a:t>app.war</a:t>
            </a:r>
            <a:endParaRPr lang="en-GB" dirty="0"/>
          </a:p>
          <a:p>
            <a:pPr marL="0" indent="0">
              <a:buNone/>
            </a:pPr>
            <a:endParaRPr lang="en-GB" dirty="0"/>
          </a:p>
          <a:p>
            <a:pPr marL="0" indent="0">
              <a:buNone/>
            </a:pPr>
            <a:r>
              <a:rPr lang="en-GB" dirty="0"/>
              <a:t>EXPOSE 8000 5701/</a:t>
            </a:r>
            <a:r>
              <a:rPr lang="en-GB" dirty="0" err="1"/>
              <a:t>udp</a:t>
            </a:r>
            <a:r>
              <a:rPr lang="en-GB" dirty="0"/>
              <a:t>   </a:t>
            </a:r>
            <a:r>
              <a:rPr lang="en-GB" dirty="0">
                <a:solidFill>
                  <a:srgbClr val="FF0000"/>
                </a:solidFill>
                <a:sym typeface="Wingdings" panose="05000000000000000000" pitchFamily="2" charset="2"/>
              </a:rPr>
              <a:t> 2 ports 8000 </a:t>
            </a:r>
            <a:r>
              <a:rPr lang="en-GB" dirty="0" err="1">
                <a:solidFill>
                  <a:srgbClr val="FF0000"/>
                </a:solidFill>
                <a:sym typeface="Wingdings" panose="05000000000000000000" pitchFamily="2" charset="2"/>
              </a:rPr>
              <a:t>tcp</a:t>
            </a:r>
            <a:r>
              <a:rPr lang="en-GB" dirty="0">
                <a:solidFill>
                  <a:srgbClr val="FF0000"/>
                </a:solidFill>
                <a:sym typeface="Wingdings" panose="05000000000000000000" pitchFamily="2" charset="2"/>
              </a:rPr>
              <a:t> and 5701 </a:t>
            </a:r>
            <a:r>
              <a:rPr lang="en-GB" dirty="0" err="1">
                <a:solidFill>
                  <a:srgbClr val="FF0000"/>
                </a:solidFill>
                <a:sym typeface="Wingdings" panose="05000000000000000000" pitchFamily="2" charset="2"/>
              </a:rPr>
              <a:t>udp</a:t>
            </a:r>
            <a:endParaRPr lang="en-GB" dirty="0">
              <a:solidFill>
                <a:srgbClr val="FF0000"/>
              </a:solidFill>
            </a:endParaRPr>
          </a:p>
          <a:p>
            <a:pPr marL="0" indent="0">
              <a:buNone/>
            </a:pPr>
            <a:endParaRPr lang="en-GB" dirty="0"/>
          </a:p>
          <a:p>
            <a:pPr marL="0" indent="0">
              <a:buNone/>
            </a:pPr>
            <a:r>
              <a:rPr lang="en-GB" dirty="0">
                <a:sym typeface="Wingdings" panose="05000000000000000000" pitchFamily="2" charset="2"/>
              </a:rPr>
              <a:t>COPY</a:t>
            </a:r>
            <a:r>
              <a:rPr lang="en-GB" dirty="0"/>
              <a:t> </a:t>
            </a:r>
            <a:r>
              <a:rPr lang="en-GB" dirty="0" err="1"/>
              <a:t>app.war</a:t>
            </a:r>
            <a:r>
              <a:rPr lang="en-GB" dirty="0"/>
              <a:t>     /</a:t>
            </a:r>
            <a:r>
              <a:rPr lang="en-GB" dirty="0" err="1"/>
              <a:t>app.war</a:t>
            </a:r>
            <a:r>
              <a:rPr lang="en-GB" dirty="0"/>
              <a:t>  </a:t>
            </a:r>
            <a:r>
              <a:rPr lang="en-GB" dirty="0">
                <a:solidFill>
                  <a:srgbClr val="FF0000"/>
                </a:solidFill>
                <a:sym typeface="Wingdings" panose="05000000000000000000" pitchFamily="2" charset="2"/>
              </a:rPr>
              <a:t> copy </a:t>
            </a:r>
            <a:r>
              <a:rPr lang="en-GB" dirty="0" err="1">
                <a:solidFill>
                  <a:srgbClr val="FF0000"/>
                </a:solidFill>
                <a:sym typeface="Wingdings" panose="05000000000000000000" pitchFamily="2" charset="2"/>
              </a:rPr>
              <a:t>app.war</a:t>
            </a:r>
            <a:r>
              <a:rPr lang="en-GB" dirty="0">
                <a:solidFill>
                  <a:srgbClr val="FF0000"/>
                </a:solidFill>
                <a:sym typeface="Wingdings" panose="05000000000000000000" pitchFamily="2" charset="2"/>
              </a:rPr>
              <a:t> file to root directory in container</a:t>
            </a:r>
            <a:endParaRPr lang="en-GB" dirty="0">
              <a:solidFill>
                <a:srgbClr val="FF0000"/>
              </a:solidFill>
            </a:endParaRPr>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5060883" y="1526005"/>
            <a:ext cx="2467342" cy="369332"/>
          </a:xfrm>
          <a:prstGeom prst="rect">
            <a:avLst/>
          </a:prstGeom>
          <a:noFill/>
        </p:spPr>
        <p:txBody>
          <a:bodyPr wrap="none" rtlCol="0">
            <a:spAutoFit/>
          </a:bodyPr>
          <a:lstStyle/>
          <a:p>
            <a:r>
              <a:rPr lang="en-GB" dirty="0">
                <a:solidFill>
                  <a:srgbClr val="FF0000"/>
                </a:solidFill>
              </a:rPr>
              <a:t>Environment variables</a:t>
            </a:r>
          </a:p>
        </p:txBody>
      </p:sp>
    </p:spTree>
    <p:extLst>
      <p:ext uri="{BB962C8B-B14F-4D97-AF65-F5344CB8AC3E}">
        <p14:creationId xmlns:p14="http://schemas.microsoft.com/office/powerpoint/2010/main" val="44806711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a:t>
            </a:r>
          </a:p>
        </p:txBody>
      </p:sp>
      <p:sp>
        <p:nvSpPr>
          <p:cNvPr id="3" name="Content Placeholder 2"/>
          <p:cNvSpPr>
            <a:spLocks noGrp="1"/>
          </p:cNvSpPr>
          <p:nvPr>
            <p:ph idx="1"/>
          </p:nvPr>
        </p:nvSpPr>
        <p:spPr>
          <a:xfrm>
            <a:off x="1047750" y="726707"/>
            <a:ext cx="7029450" cy="1102093"/>
          </a:xfrm>
        </p:spPr>
        <p:txBody>
          <a:bodyPr/>
          <a:lstStyle/>
          <a:p>
            <a:r>
              <a:rPr lang="en-GB" dirty="0"/>
              <a:t>You may have a situation where you want to run a container in the background and SSH to it.</a:t>
            </a:r>
          </a:p>
          <a:p>
            <a:r>
              <a:rPr lang="en-GB" dirty="0"/>
              <a:t>Add these lines to your </a:t>
            </a:r>
            <a:r>
              <a:rPr lang="en-GB" dirty="0" err="1"/>
              <a:t>docker</a:t>
            </a:r>
            <a:r>
              <a:rPr lang="en-GB" dirty="0"/>
              <a:t> file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328705" y="6260291"/>
            <a:ext cx="7520072" cy="369332"/>
          </a:xfrm>
          <a:prstGeom prst="rect">
            <a:avLst/>
          </a:prstGeom>
          <a:noFill/>
        </p:spPr>
        <p:txBody>
          <a:bodyPr wrap="none" rtlCol="0">
            <a:spAutoFit/>
          </a:bodyPr>
          <a:lstStyle/>
          <a:p>
            <a:r>
              <a:rPr lang="en-GB" dirty="0"/>
              <a:t>Source: https://docs.docker.com/engine/examples/running_ssh_service/</a:t>
            </a:r>
          </a:p>
        </p:txBody>
      </p:sp>
      <p:sp>
        <p:nvSpPr>
          <p:cNvPr id="6" name="TextBox 5"/>
          <p:cNvSpPr txBox="1"/>
          <p:nvPr/>
        </p:nvSpPr>
        <p:spPr>
          <a:xfrm>
            <a:off x="416260" y="1896348"/>
            <a:ext cx="8633318" cy="4247317"/>
          </a:xfrm>
          <a:prstGeom prst="rect">
            <a:avLst/>
          </a:prstGeom>
          <a:noFill/>
        </p:spPr>
        <p:txBody>
          <a:bodyPr wrap="square" rtlCol="0">
            <a:spAutoFit/>
          </a:bodyPr>
          <a:lstStyle/>
          <a:p>
            <a:r>
              <a:rPr lang="en-GB" dirty="0"/>
              <a:t>FROM </a:t>
            </a:r>
            <a:r>
              <a:rPr lang="en-GB" dirty="0" err="1"/>
              <a:t>ubuntu</a:t>
            </a:r>
            <a:r>
              <a:rPr lang="en-GB" dirty="0"/>
              <a:t>   </a:t>
            </a:r>
            <a:r>
              <a:rPr lang="en-GB" dirty="0">
                <a:sym typeface="Wingdings" panose="05000000000000000000" pitchFamily="2" charset="2"/>
              </a:rPr>
              <a:t> assuming this is the base image you want!!</a:t>
            </a:r>
            <a:endParaRPr lang="en-GB" dirty="0"/>
          </a:p>
          <a:p>
            <a:r>
              <a:rPr lang="en-GB" dirty="0"/>
              <a:t>RUN apt-get update &amp;&amp; </a:t>
            </a:r>
            <a:r>
              <a:rPr lang="en-GB" dirty="0">
                <a:solidFill>
                  <a:srgbClr val="FF0000"/>
                </a:solidFill>
              </a:rPr>
              <a:t>apt-get install -y </a:t>
            </a:r>
            <a:r>
              <a:rPr lang="en-GB" dirty="0" err="1">
                <a:solidFill>
                  <a:srgbClr val="FF0000"/>
                </a:solidFill>
              </a:rPr>
              <a:t>openssh</a:t>
            </a:r>
            <a:r>
              <a:rPr lang="en-GB" dirty="0">
                <a:solidFill>
                  <a:srgbClr val="FF0000"/>
                </a:solidFill>
              </a:rPr>
              <a:t>-server</a:t>
            </a:r>
          </a:p>
          <a:p>
            <a:r>
              <a:rPr lang="en-GB" dirty="0">
                <a:solidFill>
                  <a:srgbClr val="FF0000"/>
                </a:solidFill>
              </a:rPr>
              <a:t>RUN </a:t>
            </a:r>
            <a:r>
              <a:rPr lang="en-GB" dirty="0" err="1">
                <a:solidFill>
                  <a:srgbClr val="FF0000"/>
                </a:solidFill>
              </a:rPr>
              <a:t>mkdir</a:t>
            </a:r>
            <a:r>
              <a:rPr lang="en-GB" dirty="0">
                <a:solidFill>
                  <a:srgbClr val="FF0000"/>
                </a:solidFill>
              </a:rPr>
              <a:t> /</a:t>
            </a:r>
            <a:r>
              <a:rPr lang="en-GB" dirty="0" err="1">
                <a:solidFill>
                  <a:srgbClr val="FF0000"/>
                </a:solidFill>
              </a:rPr>
              <a:t>var</a:t>
            </a:r>
            <a:r>
              <a:rPr lang="en-GB" dirty="0">
                <a:solidFill>
                  <a:srgbClr val="FF0000"/>
                </a:solidFill>
              </a:rPr>
              <a:t>/run/</a:t>
            </a:r>
            <a:r>
              <a:rPr lang="en-GB" dirty="0" err="1">
                <a:solidFill>
                  <a:srgbClr val="FF0000"/>
                </a:solidFill>
              </a:rPr>
              <a:t>sshd</a:t>
            </a:r>
            <a:endParaRPr lang="en-GB" dirty="0">
              <a:solidFill>
                <a:srgbClr val="FF0000"/>
              </a:solidFill>
            </a:endParaRPr>
          </a:p>
          <a:p>
            <a:r>
              <a:rPr lang="en-GB" dirty="0">
                <a:solidFill>
                  <a:srgbClr val="FF0000"/>
                </a:solidFill>
              </a:rPr>
              <a:t>RUN echo '</a:t>
            </a:r>
            <a:r>
              <a:rPr lang="en-GB" dirty="0" err="1">
                <a:solidFill>
                  <a:srgbClr val="FF0000"/>
                </a:solidFill>
              </a:rPr>
              <a:t>root:</a:t>
            </a:r>
            <a:r>
              <a:rPr lang="en-GB" b="1" i="1" dirty="0" err="1">
                <a:solidFill>
                  <a:srgbClr val="FF0000"/>
                </a:solidFill>
              </a:rPr>
              <a:t>THEPASSWORDYOUCREATED</a:t>
            </a:r>
            <a:r>
              <a:rPr lang="en-GB" dirty="0">
                <a:solidFill>
                  <a:srgbClr val="FF0000"/>
                </a:solidFill>
              </a:rPr>
              <a:t>' | </a:t>
            </a:r>
            <a:r>
              <a:rPr lang="en-GB" dirty="0" err="1">
                <a:solidFill>
                  <a:srgbClr val="FF0000"/>
                </a:solidFill>
              </a:rPr>
              <a:t>chpasswd</a:t>
            </a:r>
            <a:endParaRPr lang="en-GB" dirty="0">
              <a:solidFill>
                <a:srgbClr val="FF0000"/>
              </a:solidFill>
            </a:endParaRPr>
          </a:p>
          <a:p>
            <a:r>
              <a:rPr lang="en-GB" dirty="0">
                <a:solidFill>
                  <a:srgbClr val="FF0000"/>
                </a:solidFill>
              </a:rPr>
              <a:t>RUN </a:t>
            </a:r>
            <a:r>
              <a:rPr lang="en-GB" dirty="0" err="1">
                <a:solidFill>
                  <a:srgbClr val="FF0000"/>
                </a:solidFill>
              </a:rPr>
              <a:t>sed</a:t>
            </a:r>
            <a:r>
              <a:rPr lang="en-GB" dirty="0">
                <a:solidFill>
                  <a:srgbClr val="FF0000"/>
                </a:solidFill>
              </a:rPr>
              <a:t> -</a:t>
            </a:r>
            <a:r>
              <a:rPr lang="en-GB" dirty="0" err="1">
                <a:solidFill>
                  <a:srgbClr val="FF0000"/>
                </a:solidFill>
              </a:rPr>
              <a:t>i</a:t>
            </a:r>
            <a:r>
              <a:rPr lang="en-GB" dirty="0">
                <a:solidFill>
                  <a:srgbClr val="FF0000"/>
                </a:solidFill>
              </a:rPr>
              <a:t> 's/</a:t>
            </a:r>
            <a:r>
              <a:rPr lang="en-GB" dirty="0" err="1">
                <a:solidFill>
                  <a:srgbClr val="FF0000"/>
                </a:solidFill>
              </a:rPr>
              <a:t>PermitRootLogin</a:t>
            </a:r>
            <a:r>
              <a:rPr lang="en-GB" dirty="0">
                <a:solidFill>
                  <a:srgbClr val="FF0000"/>
                </a:solidFill>
              </a:rPr>
              <a:t> prohibit-password/</a:t>
            </a:r>
            <a:r>
              <a:rPr lang="en-GB" dirty="0" err="1">
                <a:solidFill>
                  <a:srgbClr val="FF0000"/>
                </a:solidFill>
              </a:rPr>
              <a:t>PermitRootLogin</a:t>
            </a:r>
            <a:r>
              <a:rPr lang="en-GB" dirty="0">
                <a:solidFill>
                  <a:srgbClr val="FF0000"/>
                </a:solidFill>
              </a:rPr>
              <a:t> yes/' /</a:t>
            </a:r>
            <a:r>
              <a:rPr lang="en-GB" dirty="0" err="1">
                <a:solidFill>
                  <a:srgbClr val="FF0000"/>
                </a:solidFill>
              </a:rPr>
              <a:t>etc</a:t>
            </a:r>
            <a:r>
              <a:rPr lang="en-GB" dirty="0">
                <a:solidFill>
                  <a:srgbClr val="FF0000"/>
                </a:solidFill>
              </a:rPr>
              <a:t>/</a:t>
            </a:r>
            <a:r>
              <a:rPr lang="en-GB" dirty="0" err="1">
                <a:solidFill>
                  <a:srgbClr val="FF0000"/>
                </a:solidFill>
              </a:rPr>
              <a:t>ssh</a:t>
            </a:r>
            <a:r>
              <a:rPr lang="en-GB" dirty="0">
                <a:solidFill>
                  <a:srgbClr val="FF0000"/>
                </a:solidFill>
              </a:rPr>
              <a:t>/</a:t>
            </a:r>
            <a:r>
              <a:rPr lang="en-GB" dirty="0" err="1">
                <a:solidFill>
                  <a:srgbClr val="FF0000"/>
                </a:solidFill>
              </a:rPr>
              <a:t>sshd_config</a:t>
            </a:r>
            <a:endParaRPr lang="en-GB" dirty="0">
              <a:solidFill>
                <a:srgbClr val="FF0000"/>
              </a:solidFill>
            </a:endParaRPr>
          </a:p>
          <a:p>
            <a:r>
              <a:rPr lang="en-GB" dirty="0"/>
              <a:t># SSH login fix. Otherwise user is kicked off after login</a:t>
            </a:r>
          </a:p>
          <a:p>
            <a:r>
              <a:rPr lang="en-GB" dirty="0">
                <a:solidFill>
                  <a:srgbClr val="FF0000"/>
                </a:solidFill>
              </a:rPr>
              <a:t>RUN </a:t>
            </a:r>
            <a:r>
              <a:rPr lang="en-GB" dirty="0" err="1">
                <a:solidFill>
                  <a:srgbClr val="FF0000"/>
                </a:solidFill>
              </a:rPr>
              <a:t>sed</a:t>
            </a:r>
            <a:r>
              <a:rPr lang="en-GB" dirty="0">
                <a:solidFill>
                  <a:srgbClr val="FF0000"/>
                </a:solidFill>
              </a:rPr>
              <a:t> '</a:t>
            </a:r>
            <a:r>
              <a:rPr lang="en-GB" dirty="0" err="1">
                <a:solidFill>
                  <a:srgbClr val="FF0000"/>
                </a:solidFill>
              </a:rPr>
              <a:t>s@session</a:t>
            </a:r>
            <a:r>
              <a:rPr lang="en-GB" dirty="0">
                <a:solidFill>
                  <a:srgbClr val="FF0000"/>
                </a:solidFill>
              </a:rPr>
              <a:t>\s*required\s*</a:t>
            </a:r>
            <a:r>
              <a:rPr lang="en-GB" dirty="0" err="1">
                <a:solidFill>
                  <a:srgbClr val="FF0000"/>
                </a:solidFill>
              </a:rPr>
              <a:t>pam_loginuid.so@session</a:t>
            </a:r>
            <a:r>
              <a:rPr lang="en-GB" dirty="0">
                <a:solidFill>
                  <a:srgbClr val="FF0000"/>
                </a:solidFill>
              </a:rPr>
              <a:t> optional </a:t>
            </a:r>
            <a:r>
              <a:rPr lang="en-GB" dirty="0" err="1">
                <a:solidFill>
                  <a:srgbClr val="FF0000"/>
                </a:solidFill>
              </a:rPr>
              <a:t>pam_loginuid.so@g</a:t>
            </a:r>
            <a:r>
              <a:rPr lang="en-GB" dirty="0">
                <a:solidFill>
                  <a:srgbClr val="FF0000"/>
                </a:solidFill>
              </a:rPr>
              <a:t>' -</a:t>
            </a:r>
            <a:r>
              <a:rPr lang="en-GB" dirty="0" err="1">
                <a:solidFill>
                  <a:srgbClr val="FF0000"/>
                </a:solidFill>
              </a:rPr>
              <a:t>i</a:t>
            </a:r>
            <a:r>
              <a:rPr lang="en-GB" dirty="0">
                <a:solidFill>
                  <a:srgbClr val="FF0000"/>
                </a:solidFill>
              </a:rPr>
              <a:t> /</a:t>
            </a:r>
            <a:r>
              <a:rPr lang="en-GB" dirty="0" err="1">
                <a:solidFill>
                  <a:srgbClr val="FF0000"/>
                </a:solidFill>
              </a:rPr>
              <a:t>etc</a:t>
            </a:r>
            <a:r>
              <a:rPr lang="en-GB" dirty="0">
                <a:solidFill>
                  <a:srgbClr val="FF0000"/>
                </a:solidFill>
              </a:rPr>
              <a:t>/</a:t>
            </a:r>
            <a:r>
              <a:rPr lang="en-GB" dirty="0" err="1">
                <a:solidFill>
                  <a:srgbClr val="FF0000"/>
                </a:solidFill>
              </a:rPr>
              <a:t>pam.d</a:t>
            </a:r>
            <a:r>
              <a:rPr lang="en-GB" dirty="0">
                <a:solidFill>
                  <a:srgbClr val="FF0000"/>
                </a:solidFill>
              </a:rPr>
              <a:t>/</a:t>
            </a:r>
            <a:r>
              <a:rPr lang="en-GB" dirty="0" err="1">
                <a:solidFill>
                  <a:srgbClr val="FF0000"/>
                </a:solidFill>
              </a:rPr>
              <a:t>sshd</a:t>
            </a:r>
            <a:endParaRPr lang="en-GB" dirty="0">
              <a:solidFill>
                <a:srgbClr val="FF0000"/>
              </a:solidFill>
            </a:endParaRPr>
          </a:p>
          <a:p>
            <a:endParaRPr lang="en-GB" dirty="0"/>
          </a:p>
          <a:p>
            <a:r>
              <a:rPr lang="en-GB" dirty="0">
                <a:solidFill>
                  <a:srgbClr val="FF0000"/>
                </a:solidFill>
              </a:rPr>
              <a:t>ENV NOTVISIBLE "in users profile"</a:t>
            </a:r>
          </a:p>
          <a:p>
            <a:r>
              <a:rPr lang="en-GB" dirty="0">
                <a:solidFill>
                  <a:srgbClr val="FF0000"/>
                </a:solidFill>
              </a:rPr>
              <a:t>RUN echo "export VISIBLE=now" &gt;&gt; /</a:t>
            </a:r>
            <a:r>
              <a:rPr lang="en-GB" dirty="0" err="1">
                <a:solidFill>
                  <a:srgbClr val="FF0000"/>
                </a:solidFill>
              </a:rPr>
              <a:t>etc</a:t>
            </a:r>
            <a:r>
              <a:rPr lang="en-GB" dirty="0">
                <a:solidFill>
                  <a:srgbClr val="FF0000"/>
                </a:solidFill>
              </a:rPr>
              <a:t>/profile</a:t>
            </a:r>
          </a:p>
          <a:p>
            <a:endParaRPr lang="en-GB" dirty="0"/>
          </a:p>
          <a:p>
            <a:r>
              <a:rPr lang="en-GB" dirty="0"/>
              <a:t>EXPOSE </a:t>
            </a:r>
            <a:r>
              <a:rPr lang="en-GB" dirty="0">
                <a:solidFill>
                  <a:srgbClr val="FF0000"/>
                </a:solidFill>
              </a:rPr>
              <a:t>22</a:t>
            </a:r>
          </a:p>
          <a:p>
            <a:r>
              <a:rPr lang="en-GB" dirty="0">
                <a:solidFill>
                  <a:srgbClr val="FF0000"/>
                </a:solidFill>
              </a:rPr>
              <a:t>CMD ["/</a:t>
            </a:r>
            <a:r>
              <a:rPr lang="en-GB" dirty="0" err="1">
                <a:solidFill>
                  <a:srgbClr val="FF0000"/>
                </a:solidFill>
              </a:rPr>
              <a:t>usr</a:t>
            </a:r>
            <a:r>
              <a:rPr lang="en-GB" dirty="0">
                <a:solidFill>
                  <a:srgbClr val="FF0000"/>
                </a:solidFill>
              </a:rPr>
              <a:t>/</a:t>
            </a:r>
            <a:r>
              <a:rPr lang="en-GB" dirty="0" err="1">
                <a:solidFill>
                  <a:srgbClr val="FF0000"/>
                </a:solidFill>
              </a:rPr>
              <a:t>sbin</a:t>
            </a:r>
            <a:r>
              <a:rPr lang="en-GB" dirty="0">
                <a:solidFill>
                  <a:srgbClr val="FF0000"/>
                </a:solidFill>
              </a:rPr>
              <a:t>/</a:t>
            </a:r>
            <a:r>
              <a:rPr lang="en-GB" dirty="0" err="1">
                <a:solidFill>
                  <a:srgbClr val="FF0000"/>
                </a:solidFill>
              </a:rPr>
              <a:t>sshd</a:t>
            </a:r>
            <a:r>
              <a:rPr lang="en-GB" dirty="0">
                <a:solidFill>
                  <a:srgbClr val="FF0000"/>
                </a:solidFill>
              </a:rPr>
              <a:t>", "-D"]</a:t>
            </a:r>
          </a:p>
        </p:txBody>
      </p:sp>
      <p:sp>
        <p:nvSpPr>
          <p:cNvPr id="7" name="TextBox 6"/>
          <p:cNvSpPr txBox="1"/>
          <p:nvPr/>
        </p:nvSpPr>
        <p:spPr>
          <a:xfrm>
            <a:off x="7205869" y="1779722"/>
            <a:ext cx="1843709" cy="923330"/>
          </a:xfrm>
          <a:prstGeom prst="rect">
            <a:avLst/>
          </a:prstGeom>
          <a:noFill/>
        </p:spPr>
        <p:txBody>
          <a:bodyPr wrap="square" rtlCol="0">
            <a:spAutoFit/>
          </a:bodyPr>
          <a:lstStyle/>
          <a:p>
            <a:r>
              <a:rPr lang="en-GB" dirty="0"/>
              <a:t>Change this to your required password</a:t>
            </a:r>
          </a:p>
        </p:txBody>
      </p:sp>
      <p:cxnSp>
        <p:nvCxnSpPr>
          <p:cNvPr id="9" name="Straight Arrow Connector 8"/>
          <p:cNvCxnSpPr/>
          <p:nvPr/>
        </p:nvCxnSpPr>
        <p:spPr bwMode="auto">
          <a:xfrm flipH="1">
            <a:off x="4914900" y="2221396"/>
            <a:ext cx="2231335" cy="52677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TextBox 9"/>
          <p:cNvSpPr txBox="1"/>
          <p:nvPr/>
        </p:nvSpPr>
        <p:spPr>
          <a:xfrm>
            <a:off x="6624430" y="4681330"/>
            <a:ext cx="2464905" cy="923330"/>
          </a:xfrm>
          <a:prstGeom prst="rect">
            <a:avLst/>
          </a:prstGeom>
          <a:noFill/>
        </p:spPr>
        <p:txBody>
          <a:bodyPr wrap="square" rtlCol="0">
            <a:spAutoFit/>
          </a:bodyPr>
          <a:lstStyle/>
          <a:p>
            <a:r>
              <a:rPr lang="en-GB" dirty="0"/>
              <a:t>Note: I have found I needed a # here i.e.</a:t>
            </a:r>
            <a:br>
              <a:rPr lang="en-GB" dirty="0"/>
            </a:br>
            <a:r>
              <a:rPr lang="en-GB" dirty="0"/>
              <a:t>….s/</a:t>
            </a:r>
            <a:r>
              <a:rPr lang="en-GB" b="1" dirty="0"/>
              <a:t>#</a:t>
            </a:r>
            <a:r>
              <a:rPr lang="en-GB" dirty="0"/>
              <a:t>Perm….</a:t>
            </a:r>
          </a:p>
        </p:txBody>
      </p:sp>
      <p:cxnSp>
        <p:nvCxnSpPr>
          <p:cNvPr id="12" name="Elbow Connector 11"/>
          <p:cNvCxnSpPr/>
          <p:nvPr/>
        </p:nvCxnSpPr>
        <p:spPr bwMode="auto">
          <a:xfrm rot="10800000">
            <a:off x="1893405" y="3329609"/>
            <a:ext cx="4701209" cy="1684682"/>
          </a:xfrm>
          <a:prstGeom prst="bentConnector3">
            <a:avLst>
              <a:gd name="adj1" fmla="val 100000"/>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84117187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t>
            </a:r>
            <a:r>
              <a:rPr lang="en-GB" dirty="0" err="1"/>
              <a:t>dockerignore</a:t>
            </a:r>
            <a:endParaRPr lang="en-GB" dirty="0"/>
          </a:p>
        </p:txBody>
      </p:sp>
      <p:sp>
        <p:nvSpPr>
          <p:cNvPr id="3" name="Content Placeholder 2"/>
          <p:cNvSpPr>
            <a:spLocks noGrp="1"/>
          </p:cNvSpPr>
          <p:nvPr>
            <p:ph idx="1"/>
          </p:nvPr>
        </p:nvSpPr>
        <p:spPr>
          <a:xfrm>
            <a:off x="1047750" y="1082040"/>
            <a:ext cx="7029450" cy="4756785"/>
          </a:xfrm>
        </p:spPr>
        <p:txBody>
          <a:bodyPr/>
          <a:lstStyle/>
          <a:p>
            <a:r>
              <a:rPr lang="en-GB" dirty="0"/>
              <a:t>This is another text file placed in the same directory as the </a:t>
            </a:r>
            <a:r>
              <a:rPr lang="en-GB" i="1" dirty="0" err="1"/>
              <a:t>dockerfile</a:t>
            </a:r>
            <a:r>
              <a:rPr lang="en-GB" dirty="0"/>
              <a:t> file</a:t>
            </a:r>
          </a:p>
          <a:p>
            <a:r>
              <a:rPr lang="en-GB" dirty="0"/>
              <a:t>Specifies files to ignore during an ADD or COPY because the container does not need them</a:t>
            </a:r>
          </a:p>
          <a:p>
            <a:endParaRPr lang="en-GB" dirty="0"/>
          </a:p>
          <a:p>
            <a:r>
              <a:rPr lang="en-GB" dirty="0"/>
              <a:t>Example: Ignore all .txt files</a:t>
            </a:r>
            <a:br>
              <a:rPr lang="en-GB" dirty="0"/>
            </a:br>
            <a:r>
              <a:rPr lang="en-GB" dirty="0"/>
              <a:t>*.txt</a:t>
            </a:r>
          </a:p>
          <a:p>
            <a:r>
              <a:rPr lang="en-GB" dirty="0"/>
              <a:t>Example: Ignore all files except .jar and .war files</a:t>
            </a:r>
            <a:br>
              <a:rPr lang="en-GB" dirty="0"/>
            </a:br>
            <a:r>
              <a:rPr lang="en-GB" dirty="0"/>
              <a:t>*.*</a:t>
            </a:r>
            <a:br>
              <a:rPr lang="en-GB" dirty="0"/>
            </a:br>
            <a:r>
              <a:rPr lang="en-GB" dirty="0"/>
              <a:t>!*.jar</a:t>
            </a:r>
            <a:br>
              <a:rPr lang="en-GB" dirty="0"/>
            </a:br>
            <a:r>
              <a:rPr lang="en-GB" dirty="0"/>
              <a:t>!*.war </a:t>
            </a:r>
          </a:p>
          <a:p>
            <a:r>
              <a:rPr lang="en-GB" dirty="0"/>
              <a:t>Example: </a:t>
            </a:r>
            <a:r>
              <a:rPr lang="en-GB" dirty="0" err="1"/>
              <a:t>Ingore</a:t>
            </a:r>
            <a:r>
              <a:rPr lang="en-GB" dirty="0"/>
              <a:t> files and directories starting with </a:t>
            </a:r>
            <a:r>
              <a:rPr lang="en-GB" i="1" dirty="0"/>
              <a:t>temp</a:t>
            </a:r>
            <a:br>
              <a:rPr lang="en-GB" dirty="0"/>
            </a:br>
            <a:r>
              <a:rPr lang="en-GB" dirty="0"/>
              <a:t>temp*</a:t>
            </a:r>
          </a:p>
          <a:p>
            <a:r>
              <a:rPr lang="en-GB" dirty="0"/>
              <a:t>Example:  Exclude files and directories starting with </a:t>
            </a:r>
            <a:r>
              <a:rPr lang="en-GB" i="1" dirty="0"/>
              <a:t>temp</a:t>
            </a:r>
            <a:r>
              <a:rPr lang="en-GB" dirty="0"/>
              <a:t> from any subdirectory that is two levels below the root.</a:t>
            </a:r>
            <a:br>
              <a:rPr lang="en-GB" dirty="0"/>
            </a:br>
            <a:r>
              <a:rPr lang="en-GB" dirty="0"/>
              <a:t>*/*/temp*</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29544576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Images Revisited</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356044" y="1097280"/>
            <a:ext cx="2403222" cy="1477328"/>
          </a:xfrm>
          <a:prstGeom prst="rect">
            <a:avLst/>
          </a:prstGeom>
          <a:noFill/>
          <a:ln w="28575">
            <a:solidFill>
              <a:schemeClr val="tx1"/>
            </a:solidFill>
          </a:ln>
        </p:spPr>
        <p:txBody>
          <a:bodyPr wrap="none" rtlCol="0">
            <a:spAutoFit/>
          </a:bodyPr>
          <a:lstStyle/>
          <a:p>
            <a:r>
              <a:rPr lang="en-GB" b="1" u="sng" dirty="0" err="1"/>
              <a:t>dockerfile</a:t>
            </a:r>
            <a:endParaRPr lang="en-GB" b="1" u="sng" dirty="0"/>
          </a:p>
          <a:p>
            <a:endParaRPr lang="en-GB" dirty="0"/>
          </a:p>
          <a:p>
            <a:r>
              <a:rPr lang="en-GB" dirty="0"/>
              <a:t>FROM </a:t>
            </a:r>
            <a:r>
              <a:rPr lang="en-GB" dirty="0" err="1">
                <a:solidFill>
                  <a:srgbClr val="FF0000"/>
                </a:solidFill>
              </a:rPr>
              <a:t>node:carbon</a:t>
            </a:r>
            <a:br>
              <a:rPr lang="en-GB" dirty="0"/>
            </a:br>
            <a:br>
              <a:rPr lang="en-GB" dirty="0"/>
            </a:br>
            <a:r>
              <a:rPr lang="en-GB" dirty="0"/>
              <a:t>WORKDIR …</a:t>
            </a:r>
            <a:r>
              <a:rPr lang="en-GB" dirty="0" err="1"/>
              <a:t>etc</a:t>
            </a:r>
            <a:r>
              <a:rPr lang="en-GB" dirty="0"/>
              <a:t>, etc.</a:t>
            </a:r>
          </a:p>
        </p:txBody>
      </p:sp>
      <p:sp>
        <p:nvSpPr>
          <p:cNvPr id="6" name="Regular Pentagon 5"/>
          <p:cNvSpPr/>
          <p:nvPr/>
        </p:nvSpPr>
        <p:spPr bwMode="auto">
          <a:xfrm>
            <a:off x="3543300" y="2263140"/>
            <a:ext cx="1615440" cy="1577340"/>
          </a:xfrm>
          <a:prstGeom prst="pentagon">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a:ln>
                  <a:noFill/>
                </a:ln>
                <a:solidFill>
                  <a:schemeClr val="tx1"/>
                </a:solidFill>
                <a:effectLst/>
                <a:latin typeface="Helvetica" panose="020B0604020202020204" pitchFamily="34" charset="0"/>
              </a:rPr>
              <a:t>DockerHub</a:t>
            </a:r>
            <a:endParaRPr kumimoji="0" lang="en-GB" sz="1800" b="0" i="0" u="none" strike="noStrike" cap="none" normalizeH="0" baseline="0" dirty="0">
              <a:ln>
                <a:noFill/>
              </a:ln>
              <a:solidFill>
                <a:schemeClr val="tx1"/>
              </a:solidFill>
              <a:effectLst/>
              <a:latin typeface="Helvetica" panose="020B0604020202020204" pitchFamily="34" charset="0"/>
            </a:endParaRPr>
          </a:p>
        </p:txBody>
      </p:sp>
      <p:cxnSp>
        <p:nvCxnSpPr>
          <p:cNvPr id="8" name="Straight Arrow Connector 7"/>
          <p:cNvCxnSpPr>
            <a:endCxn id="5" idx="3"/>
          </p:cNvCxnSpPr>
          <p:nvPr/>
        </p:nvCxnSpPr>
        <p:spPr bwMode="auto">
          <a:xfrm flipH="1" flipV="1">
            <a:off x="2759266" y="1835944"/>
            <a:ext cx="1138142" cy="73866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TextBox 8"/>
          <p:cNvSpPr txBox="1"/>
          <p:nvPr/>
        </p:nvSpPr>
        <p:spPr>
          <a:xfrm>
            <a:off x="5728144" y="1935480"/>
            <a:ext cx="3134191" cy="1477328"/>
          </a:xfrm>
          <a:prstGeom prst="rect">
            <a:avLst/>
          </a:prstGeom>
          <a:noFill/>
          <a:ln w="28575">
            <a:solidFill>
              <a:schemeClr val="tx1"/>
            </a:solidFill>
          </a:ln>
        </p:spPr>
        <p:txBody>
          <a:bodyPr wrap="none" rtlCol="0">
            <a:spAutoFit/>
          </a:bodyPr>
          <a:lstStyle/>
          <a:p>
            <a:r>
              <a:rPr lang="en-GB" b="1" u="sng" dirty="0" err="1"/>
              <a:t>dockerfile</a:t>
            </a:r>
            <a:endParaRPr lang="en-GB" b="1" u="sng" dirty="0"/>
          </a:p>
          <a:p>
            <a:endParaRPr lang="en-GB" dirty="0"/>
          </a:p>
          <a:p>
            <a:r>
              <a:rPr lang="en-GB" dirty="0"/>
              <a:t>FROM </a:t>
            </a:r>
            <a:r>
              <a:rPr lang="en-GB" dirty="0" err="1">
                <a:solidFill>
                  <a:srgbClr val="FF0000"/>
                </a:solidFill>
              </a:rPr>
              <a:t>buildpack-deps:jessie</a:t>
            </a:r>
            <a:br>
              <a:rPr lang="en-GB" dirty="0"/>
            </a:br>
            <a:br>
              <a:rPr lang="en-GB" dirty="0"/>
            </a:br>
            <a:r>
              <a:rPr lang="en-GB" dirty="0"/>
              <a:t>WORKDIR …</a:t>
            </a:r>
            <a:r>
              <a:rPr lang="en-GB" dirty="0" err="1"/>
              <a:t>etc</a:t>
            </a:r>
            <a:r>
              <a:rPr lang="en-GB" dirty="0"/>
              <a:t>, etc.</a:t>
            </a:r>
          </a:p>
        </p:txBody>
      </p:sp>
      <p:cxnSp>
        <p:nvCxnSpPr>
          <p:cNvPr id="11" name="Straight Arrow Connector 10"/>
          <p:cNvCxnSpPr/>
          <p:nvPr/>
        </p:nvCxnSpPr>
        <p:spPr bwMode="auto">
          <a:xfrm flipH="1">
            <a:off x="4859464" y="2430780"/>
            <a:ext cx="807720" cy="143828"/>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3" name="TextBox 12"/>
          <p:cNvSpPr txBox="1"/>
          <p:nvPr/>
        </p:nvSpPr>
        <p:spPr>
          <a:xfrm>
            <a:off x="4859464" y="4205366"/>
            <a:ext cx="2416046" cy="369332"/>
          </a:xfrm>
          <a:prstGeom prst="rect">
            <a:avLst/>
          </a:prstGeom>
          <a:noFill/>
        </p:spPr>
        <p:txBody>
          <a:bodyPr wrap="none" rtlCol="0">
            <a:spAutoFit/>
          </a:bodyPr>
          <a:lstStyle/>
          <a:p>
            <a:r>
              <a:rPr lang="en-GB" dirty="0" err="1"/>
              <a:t>buildpack-deps:jessie</a:t>
            </a:r>
            <a:endParaRPr lang="en-GB" dirty="0"/>
          </a:p>
        </p:txBody>
      </p:sp>
      <p:sp>
        <p:nvSpPr>
          <p:cNvPr id="14" name="TextBox 13"/>
          <p:cNvSpPr txBox="1"/>
          <p:nvPr/>
        </p:nvSpPr>
        <p:spPr>
          <a:xfrm>
            <a:off x="257175" y="659884"/>
            <a:ext cx="1005403" cy="369332"/>
          </a:xfrm>
          <a:prstGeom prst="rect">
            <a:avLst/>
          </a:prstGeom>
          <a:noFill/>
        </p:spPr>
        <p:txBody>
          <a:bodyPr wrap="none" rtlCol="0">
            <a:spAutoFit/>
          </a:bodyPr>
          <a:lstStyle/>
          <a:p>
            <a:r>
              <a:rPr lang="en-GB" dirty="0" err="1"/>
              <a:t>my_app</a:t>
            </a:r>
            <a:endParaRPr lang="en-GB" dirty="0"/>
          </a:p>
        </p:txBody>
      </p:sp>
      <p:sp>
        <p:nvSpPr>
          <p:cNvPr id="15" name="TextBox 14"/>
          <p:cNvSpPr txBox="1"/>
          <p:nvPr/>
        </p:nvSpPr>
        <p:spPr>
          <a:xfrm>
            <a:off x="4859464" y="4649946"/>
            <a:ext cx="3698448" cy="1477328"/>
          </a:xfrm>
          <a:prstGeom prst="rect">
            <a:avLst/>
          </a:prstGeom>
          <a:noFill/>
          <a:ln w="28575">
            <a:solidFill>
              <a:schemeClr val="tx1"/>
            </a:solidFill>
          </a:ln>
        </p:spPr>
        <p:txBody>
          <a:bodyPr wrap="none" rtlCol="0">
            <a:spAutoFit/>
          </a:bodyPr>
          <a:lstStyle/>
          <a:p>
            <a:r>
              <a:rPr lang="en-GB" b="1" u="sng" dirty="0" err="1"/>
              <a:t>dockerfile</a:t>
            </a:r>
            <a:endParaRPr lang="en-GB" b="1" u="sng" dirty="0"/>
          </a:p>
          <a:p>
            <a:endParaRPr lang="en-GB" dirty="0"/>
          </a:p>
          <a:p>
            <a:r>
              <a:rPr lang="en-GB" dirty="0"/>
              <a:t>FROM </a:t>
            </a:r>
            <a:r>
              <a:rPr lang="en-GB" dirty="0" err="1">
                <a:solidFill>
                  <a:srgbClr val="FF0000"/>
                </a:solidFill>
              </a:rPr>
              <a:t>buildpack-deps:jessie-scm</a:t>
            </a:r>
            <a:br>
              <a:rPr lang="en-GB" dirty="0"/>
            </a:br>
            <a:br>
              <a:rPr lang="en-GB" dirty="0"/>
            </a:br>
            <a:r>
              <a:rPr lang="en-GB" dirty="0"/>
              <a:t>WORKDIR …</a:t>
            </a:r>
            <a:r>
              <a:rPr lang="en-GB" dirty="0" err="1"/>
              <a:t>etc</a:t>
            </a:r>
            <a:r>
              <a:rPr lang="en-GB" dirty="0"/>
              <a:t>, etc.</a:t>
            </a:r>
          </a:p>
        </p:txBody>
      </p:sp>
      <p:sp>
        <p:nvSpPr>
          <p:cNvPr id="16" name="TextBox 15"/>
          <p:cNvSpPr txBox="1"/>
          <p:nvPr/>
        </p:nvSpPr>
        <p:spPr>
          <a:xfrm>
            <a:off x="5667184" y="1508284"/>
            <a:ext cx="1505540" cy="369332"/>
          </a:xfrm>
          <a:prstGeom prst="rect">
            <a:avLst/>
          </a:prstGeom>
          <a:noFill/>
        </p:spPr>
        <p:txBody>
          <a:bodyPr wrap="none" rtlCol="0">
            <a:spAutoFit/>
          </a:bodyPr>
          <a:lstStyle/>
          <a:p>
            <a:r>
              <a:rPr lang="en-GB" dirty="0" err="1"/>
              <a:t>node:carbon</a:t>
            </a:r>
            <a:endParaRPr lang="en-GB" dirty="0"/>
          </a:p>
        </p:txBody>
      </p:sp>
      <p:cxnSp>
        <p:nvCxnSpPr>
          <p:cNvPr id="17" name="Straight Arrow Connector 16"/>
          <p:cNvCxnSpPr>
            <a:endCxn id="9" idx="2"/>
          </p:cNvCxnSpPr>
          <p:nvPr/>
        </p:nvCxnSpPr>
        <p:spPr bwMode="auto">
          <a:xfrm flipV="1">
            <a:off x="6614160" y="3412808"/>
            <a:ext cx="681080" cy="59531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0" name="TextBox 19"/>
          <p:cNvSpPr txBox="1"/>
          <p:nvPr/>
        </p:nvSpPr>
        <p:spPr>
          <a:xfrm>
            <a:off x="356044" y="3230374"/>
            <a:ext cx="2727960" cy="3139321"/>
          </a:xfrm>
          <a:prstGeom prst="rect">
            <a:avLst/>
          </a:prstGeom>
          <a:noFill/>
        </p:spPr>
        <p:txBody>
          <a:bodyPr wrap="square" rtlCol="0">
            <a:spAutoFit/>
          </a:bodyPr>
          <a:lstStyle/>
          <a:p>
            <a:r>
              <a:rPr lang="en-GB" dirty="0"/>
              <a:t>One </a:t>
            </a:r>
            <a:r>
              <a:rPr lang="en-GB" dirty="0" err="1"/>
              <a:t>dockerfile</a:t>
            </a:r>
            <a:r>
              <a:rPr lang="en-GB" dirty="0"/>
              <a:t> leads to another that leads to another, etc.</a:t>
            </a:r>
          </a:p>
          <a:p>
            <a:endParaRPr lang="en-GB" dirty="0"/>
          </a:p>
          <a:p>
            <a:r>
              <a:rPr lang="en-GB" dirty="0"/>
              <a:t>Each builds an image.</a:t>
            </a:r>
          </a:p>
          <a:p>
            <a:r>
              <a:rPr lang="en-GB" dirty="0" err="1"/>
              <a:t>my_app</a:t>
            </a:r>
            <a:r>
              <a:rPr lang="en-GB" dirty="0"/>
              <a:t> pulls each of these images, but it does not necessarily have to rebuild each of them. </a:t>
            </a:r>
            <a:r>
              <a:rPr lang="en-GB" b="1" dirty="0">
                <a:solidFill>
                  <a:srgbClr val="FF0000"/>
                </a:solidFill>
              </a:rPr>
              <a:t>The images are cached</a:t>
            </a:r>
            <a:r>
              <a:rPr lang="en-GB" dirty="0"/>
              <a:t>.</a:t>
            </a:r>
          </a:p>
        </p:txBody>
      </p:sp>
    </p:spTree>
    <p:extLst>
      <p:ext uri="{BB962C8B-B14F-4D97-AF65-F5344CB8AC3E}">
        <p14:creationId xmlns:p14="http://schemas.microsoft.com/office/powerpoint/2010/main" val="385765626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NOTE</a:t>
            </a:r>
          </a:p>
        </p:txBody>
      </p:sp>
      <p:sp>
        <p:nvSpPr>
          <p:cNvPr id="3" name="Content Placeholder 2"/>
          <p:cNvSpPr>
            <a:spLocks noGrp="1"/>
          </p:cNvSpPr>
          <p:nvPr>
            <p:ph idx="1"/>
          </p:nvPr>
        </p:nvSpPr>
        <p:spPr/>
        <p:txBody>
          <a:bodyPr/>
          <a:lstStyle/>
          <a:p>
            <a:r>
              <a:rPr lang="en-GB" dirty="0"/>
              <a:t>The work for setting up the infrastructure for an application is now the responsibility of the developer</a:t>
            </a:r>
          </a:p>
          <a:p>
            <a:r>
              <a:rPr lang="en-GB" b="1" dirty="0" err="1">
                <a:solidFill>
                  <a:srgbClr val="FF0000"/>
                </a:solidFill>
              </a:rPr>
              <a:t>dockerfiles</a:t>
            </a:r>
            <a:r>
              <a:rPr lang="en-GB" b="1" dirty="0">
                <a:solidFill>
                  <a:srgbClr val="FF0000"/>
                </a:solidFill>
              </a:rPr>
              <a:t> can be submitted to version control </a:t>
            </a:r>
            <a:r>
              <a:rPr lang="en-GB" dirty="0"/>
              <a:t>along with the code for the application</a:t>
            </a:r>
          </a:p>
          <a:p>
            <a:r>
              <a:rPr lang="en-GB" dirty="0"/>
              <a:t>They setup the </a:t>
            </a:r>
            <a:r>
              <a:rPr lang="en-GB" dirty="0" err="1"/>
              <a:t>dockerfile</a:t>
            </a:r>
            <a:r>
              <a:rPr lang="en-GB" dirty="0"/>
              <a:t> and this can be handed over to the software test department along with the code</a:t>
            </a:r>
          </a:p>
          <a:p>
            <a:r>
              <a:rPr lang="en-GB" dirty="0"/>
              <a:t>WIN </a:t>
            </a:r>
            <a:r>
              <a:rPr lang="en-GB" dirty="0" err="1"/>
              <a:t>WIN</a:t>
            </a:r>
            <a:r>
              <a:rPr lang="en-GB" dirty="0"/>
              <a:t>!!</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47504295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7750" y="1159845"/>
            <a:ext cx="7029450" cy="4678980"/>
          </a:xfrm>
        </p:spPr>
        <p:txBody>
          <a:bodyPr/>
          <a:lstStyle/>
          <a:p>
            <a:pPr marL="0" indent="0" algn="ctr">
              <a:buNone/>
            </a:pPr>
            <a:r>
              <a:rPr lang="en-GB" sz="9600" dirty="0"/>
              <a:t>BUILDING THE</a:t>
            </a:r>
            <a:br>
              <a:rPr lang="en-GB" sz="9600" dirty="0"/>
            </a:br>
            <a:r>
              <a:rPr lang="en-GB" sz="9600" dirty="0"/>
              <a:t>IMAGE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82935178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Building a Container Image</a:t>
            </a:r>
          </a:p>
        </p:txBody>
      </p:sp>
      <p:sp>
        <p:nvSpPr>
          <p:cNvPr id="3" name="Content Placeholder 2"/>
          <p:cNvSpPr>
            <a:spLocks noGrp="1"/>
          </p:cNvSpPr>
          <p:nvPr>
            <p:ph idx="1"/>
          </p:nvPr>
        </p:nvSpPr>
        <p:spPr>
          <a:xfrm>
            <a:off x="1047750" y="1097280"/>
            <a:ext cx="7029450" cy="4741545"/>
          </a:xfrm>
        </p:spPr>
        <p:txBody>
          <a:bodyPr/>
          <a:lstStyle/>
          <a:p>
            <a:r>
              <a:rPr lang="en-GB" dirty="0"/>
              <a:t>Use Docker to prepare our software and its execution environment by packing them onto a file system.</a:t>
            </a:r>
          </a:p>
          <a:p>
            <a:r>
              <a:rPr lang="en-GB" dirty="0"/>
              <a:t>Create a directory for the image. Give it the same name as the image name you wish to use.</a:t>
            </a:r>
          </a:p>
          <a:p>
            <a:r>
              <a:rPr lang="en-GB" dirty="0"/>
              <a:t>Create a file called “</a:t>
            </a:r>
            <a:r>
              <a:rPr lang="en-GB" dirty="0" err="1"/>
              <a:t>dockerfile</a:t>
            </a:r>
            <a:r>
              <a:rPr lang="en-GB" dirty="0"/>
              <a:t>” (no file extension)</a:t>
            </a:r>
          </a:p>
          <a:p>
            <a:r>
              <a:rPr lang="en-GB" dirty="0"/>
              <a:t>Write the file … FROM…</a:t>
            </a:r>
            <a:r>
              <a:rPr lang="en-GB" dirty="0" err="1"/>
              <a:t>etc</a:t>
            </a:r>
            <a:r>
              <a:rPr lang="en-GB" dirty="0"/>
              <a:t>, etc.</a:t>
            </a:r>
          </a:p>
          <a:p>
            <a:r>
              <a:rPr lang="en-GB" dirty="0"/>
              <a:t>From command window and within the directory, execute one of these commands</a:t>
            </a:r>
          </a:p>
          <a:p>
            <a:pPr marL="0" indent="0">
              <a:buNone/>
            </a:pPr>
            <a:r>
              <a:rPr lang="en-GB" dirty="0"/>
              <a:t>	</a:t>
            </a:r>
            <a:endParaRPr lang="en-GB" sz="4800" i="1" dirty="0"/>
          </a:p>
          <a:p>
            <a:endParaRPr lang="en-GB" dirty="0"/>
          </a:p>
          <a:p>
            <a:endParaRPr lang="en-GB" dirty="0"/>
          </a:p>
          <a:p>
            <a:r>
              <a:rPr lang="en-GB" dirty="0"/>
              <a:t>Interestingly we can pull a Linux “</a:t>
            </a:r>
            <a:r>
              <a:rPr lang="en-GB" dirty="0" err="1"/>
              <a:t>ubuntu</a:t>
            </a:r>
            <a:r>
              <a:rPr lang="en-GB" dirty="0"/>
              <a:t>” image on Windows because Docker is running on Hyper-V which is a Type 1 hypervisor and supports any OS</a:t>
            </a:r>
          </a:p>
          <a:p>
            <a:r>
              <a:rPr lang="en-GB" dirty="0"/>
              <a:t>See note on warnings on next slide!!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6486152" y="3950897"/>
            <a:ext cx="2386436" cy="923330"/>
          </a:xfrm>
          <a:prstGeom prst="rect">
            <a:avLst/>
          </a:prstGeom>
          <a:noFill/>
          <a:ln w="12700">
            <a:solidFill>
              <a:schemeClr val="tx1"/>
            </a:solidFill>
          </a:ln>
        </p:spPr>
        <p:txBody>
          <a:bodyPr wrap="square" rtlCol="0">
            <a:spAutoFit/>
          </a:bodyPr>
          <a:lstStyle/>
          <a:p>
            <a:r>
              <a:rPr lang="en-GB" dirty="0"/>
              <a:t>Builds image with “local” name and tag</a:t>
            </a:r>
            <a:br>
              <a:rPr lang="en-GB" dirty="0"/>
            </a:br>
            <a:r>
              <a:rPr lang="en-GB" dirty="0" err="1"/>
              <a:t>my-nginx:latest</a:t>
            </a:r>
            <a:endParaRPr lang="en-GB" dirty="0"/>
          </a:p>
        </p:txBody>
      </p:sp>
      <p:sp>
        <p:nvSpPr>
          <p:cNvPr id="6" name="TextBox 5"/>
          <p:cNvSpPr txBox="1"/>
          <p:nvPr/>
        </p:nvSpPr>
        <p:spPr>
          <a:xfrm>
            <a:off x="1923457" y="3950897"/>
            <a:ext cx="4442242" cy="923330"/>
          </a:xfrm>
          <a:prstGeom prst="rect">
            <a:avLst/>
          </a:prstGeom>
          <a:solidFill>
            <a:schemeClr val="bg1"/>
          </a:solidFill>
        </p:spPr>
        <p:txBody>
          <a:bodyPr wrap="none" rtlCol="0">
            <a:spAutoFit/>
          </a:bodyPr>
          <a:lstStyle/>
          <a:p>
            <a:r>
              <a:rPr lang="en-GB" i="1" strike="sngStrike" dirty="0" err="1"/>
              <a:t>docker</a:t>
            </a:r>
            <a:r>
              <a:rPr lang="en-GB" i="1" strike="sngStrike" dirty="0"/>
              <a:t> image build  .</a:t>
            </a:r>
            <a:br>
              <a:rPr lang="en-GB" i="1" dirty="0"/>
            </a:br>
            <a:r>
              <a:rPr lang="en-GB" i="1" dirty="0" err="1"/>
              <a:t>docker</a:t>
            </a:r>
            <a:r>
              <a:rPr lang="en-GB" i="1" dirty="0"/>
              <a:t> image build --tag </a:t>
            </a:r>
            <a:r>
              <a:rPr lang="en-GB" i="1" dirty="0" err="1">
                <a:solidFill>
                  <a:srgbClr val="FF0000"/>
                </a:solidFill>
              </a:rPr>
              <a:t>my-nginx:latest</a:t>
            </a:r>
            <a:r>
              <a:rPr lang="en-GB" i="1" dirty="0"/>
              <a:t> .</a:t>
            </a:r>
            <a:br>
              <a:rPr lang="en-GB" i="1" dirty="0"/>
            </a:br>
            <a:r>
              <a:rPr lang="en-GB" i="1" dirty="0" err="1"/>
              <a:t>docker</a:t>
            </a:r>
            <a:r>
              <a:rPr lang="en-GB" i="1" dirty="0"/>
              <a:t> image build -t </a:t>
            </a:r>
            <a:r>
              <a:rPr lang="en-GB" i="1" dirty="0">
                <a:solidFill>
                  <a:srgbClr val="FF0000"/>
                </a:solidFill>
              </a:rPr>
              <a:t>my-</a:t>
            </a:r>
            <a:r>
              <a:rPr lang="en-GB" i="1" dirty="0" err="1">
                <a:solidFill>
                  <a:srgbClr val="FF0000"/>
                </a:solidFill>
              </a:rPr>
              <a:t>nginx</a:t>
            </a:r>
            <a:r>
              <a:rPr lang="en-GB" i="1" dirty="0"/>
              <a:t> .</a:t>
            </a:r>
            <a:endParaRPr lang="en-GB" dirty="0"/>
          </a:p>
        </p:txBody>
      </p:sp>
      <p:sp>
        <p:nvSpPr>
          <p:cNvPr id="8" name="Left Brace 7"/>
          <p:cNvSpPr/>
          <p:nvPr/>
        </p:nvSpPr>
        <p:spPr bwMode="auto">
          <a:xfrm>
            <a:off x="1581114" y="3950898"/>
            <a:ext cx="342343" cy="923330"/>
          </a:xfrm>
          <a:prstGeom prst="leftBrace">
            <a:avLst/>
          </a:prstGeom>
          <a:noFill/>
          <a:ln w="2857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9" name="TextBox 8"/>
          <p:cNvSpPr txBox="1"/>
          <p:nvPr/>
        </p:nvSpPr>
        <p:spPr>
          <a:xfrm>
            <a:off x="-92111" y="4036392"/>
            <a:ext cx="2114037" cy="646331"/>
          </a:xfrm>
          <a:prstGeom prst="rect">
            <a:avLst/>
          </a:prstGeom>
          <a:noFill/>
        </p:spPr>
        <p:txBody>
          <a:bodyPr wrap="square" rtlCol="0">
            <a:spAutoFit/>
          </a:bodyPr>
          <a:lstStyle/>
          <a:p>
            <a:r>
              <a:rPr lang="en-GB" dirty="0"/>
              <a:t>The commands are equivalent</a:t>
            </a:r>
          </a:p>
        </p:txBody>
      </p:sp>
      <p:sp>
        <p:nvSpPr>
          <p:cNvPr id="7" name="TextBox 6">
            <a:extLst>
              <a:ext uri="{FF2B5EF4-FFF2-40B4-BE49-F238E27FC236}">
                <a16:creationId xmlns:a16="http://schemas.microsoft.com/office/drawing/2014/main" id="{C0DE8A14-6122-4781-8107-C683F85D1890}"/>
              </a:ext>
            </a:extLst>
          </p:cNvPr>
          <p:cNvSpPr txBox="1"/>
          <p:nvPr/>
        </p:nvSpPr>
        <p:spPr>
          <a:xfrm>
            <a:off x="6289007" y="6091555"/>
            <a:ext cx="2854993" cy="523220"/>
          </a:xfrm>
          <a:prstGeom prst="rect">
            <a:avLst/>
          </a:prstGeom>
          <a:solidFill>
            <a:schemeClr val="bg1"/>
          </a:solidFill>
        </p:spPr>
        <p:txBody>
          <a:bodyPr wrap="square" rtlCol="0">
            <a:spAutoFit/>
          </a:bodyPr>
          <a:lstStyle/>
          <a:p>
            <a:r>
              <a:rPr lang="en-GB" sz="1400" i="1" dirty="0"/>
              <a:t>The dot here means look for the </a:t>
            </a:r>
            <a:r>
              <a:rPr lang="en-GB" sz="1400" i="1" dirty="0" err="1"/>
              <a:t>dockerfile</a:t>
            </a:r>
            <a:r>
              <a:rPr lang="en-GB" sz="1400" i="1" dirty="0"/>
              <a:t> in the current directory</a:t>
            </a:r>
          </a:p>
        </p:txBody>
      </p:sp>
      <p:cxnSp>
        <p:nvCxnSpPr>
          <p:cNvPr id="11" name="Straight Arrow Connector 10">
            <a:extLst>
              <a:ext uri="{FF2B5EF4-FFF2-40B4-BE49-F238E27FC236}">
                <a16:creationId xmlns:a16="http://schemas.microsoft.com/office/drawing/2014/main" id="{64C09312-32AE-45B7-97EE-FA58249560C9}"/>
              </a:ext>
            </a:extLst>
          </p:cNvPr>
          <p:cNvCxnSpPr/>
          <p:nvPr/>
        </p:nvCxnSpPr>
        <p:spPr bwMode="auto">
          <a:xfrm flipH="1" flipV="1">
            <a:off x="5250426" y="4790276"/>
            <a:ext cx="1746209" cy="1301279"/>
          </a:xfrm>
          <a:prstGeom prst="straightConnector1">
            <a:avLst/>
          </a:prstGeom>
          <a:solidFill>
            <a:schemeClr val="accent1"/>
          </a:solidFill>
          <a:ln w="9525" cap="flat" cmpd="sng" algn="ctr">
            <a:solidFill>
              <a:schemeClr val="tx1"/>
            </a:solidFill>
            <a:prstDash val="dash"/>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Arrow Connector 12">
            <a:extLst>
              <a:ext uri="{FF2B5EF4-FFF2-40B4-BE49-F238E27FC236}">
                <a16:creationId xmlns:a16="http://schemas.microsoft.com/office/drawing/2014/main" id="{0F66E758-6B5F-4830-A37F-728BF116EE17}"/>
              </a:ext>
            </a:extLst>
          </p:cNvPr>
          <p:cNvCxnSpPr/>
          <p:nvPr/>
        </p:nvCxnSpPr>
        <p:spPr bwMode="auto">
          <a:xfrm flipH="1" flipV="1">
            <a:off x="6176625" y="4542503"/>
            <a:ext cx="820010" cy="1549052"/>
          </a:xfrm>
          <a:prstGeom prst="straightConnector1">
            <a:avLst/>
          </a:prstGeom>
          <a:solidFill>
            <a:schemeClr val="accent1"/>
          </a:solidFill>
          <a:ln w="9525" cap="flat" cmpd="sng" algn="ctr">
            <a:solidFill>
              <a:schemeClr val="tx1"/>
            </a:solidFill>
            <a:prstDash val="dash"/>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91677842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Warning: Docker for Windows</a:t>
            </a:r>
          </a:p>
        </p:txBody>
      </p:sp>
      <p:sp>
        <p:nvSpPr>
          <p:cNvPr id="3" name="Content Placeholder 2"/>
          <p:cNvSpPr>
            <a:spLocks noGrp="1"/>
          </p:cNvSpPr>
          <p:nvPr>
            <p:ph idx="1"/>
          </p:nvPr>
        </p:nvSpPr>
        <p:spPr/>
        <p:txBody>
          <a:bodyPr/>
          <a:lstStyle/>
          <a:p>
            <a:r>
              <a:rPr lang="en-GB" dirty="0"/>
              <a:t>Note: You may see the following warning: </a:t>
            </a:r>
            <a:br>
              <a:rPr lang="en-GB" dirty="0"/>
            </a:br>
            <a:r>
              <a:rPr lang="en-GB" dirty="0"/>
              <a:t>“</a:t>
            </a:r>
            <a:r>
              <a:rPr lang="en-GB" i="1" dirty="0"/>
              <a:t>You are building a Docker image from Windows against a non-Windows Docker host.</a:t>
            </a:r>
            <a:r>
              <a:rPr lang="en-GB" dirty="0"/>
              <a:t>”</a:t>
            </a:r>
            <a:br>
              <a:rPr lang="en-GB" dirty="0"/>
            </a:br>
            <a:r>
              <a:rPr lang="en-GB" dirty="0"/>
              <a:t>This indicates that the Windows file system does not have an option to mark a file as 'executable'. Therefore, building a Linux image from a Windows machine would therefore break the image if a file has to be marked executable.</a:t>
            </a:r>
          </a:p>
          <a:p>
            <a:pPr lvl="1"/>
            <a:r>
              <a:rPr lang="en-GB" dirty="0"/>
              <a:t>Files are marked executable by default when building from a windows client</a:t>
            </a:r>
          </a:p>
          <a:p>
            <a:endParaRPr lang="en-GB" dirty="0"/>
          </a:p>
          <a:p>
            <a:r>
              <a:rPr lang="en-GB" b="1" u="sng" dirty="0"/>
              <a:t>We can ignore this warning</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98383713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a:t>
            </a:r>
            <a:br>
              <a:rPr lang="en-GB" dirty="0"/>
            </a:br>
            <a:r>
              <a:rPr lang="en-GB" dirty="0"/>
              <a:t>Creating a </a:t>
            </a:r>
            <a:r>
              <a:rPr lang="en-GB" dirty="0" err="1"/>
              <a:t>dockerfile</a:t>
            </a:r>
            <a:endParaRPr lang="en-GB" dirty="0"/>
          </a:p>
        </p:txBody>
      </p:sp>
      <p:sp>
        <p:nvSpPr>
          <p:cNvPr id="3" name="Content Placeholder 2"/>
          <p:cNvSpPr>
            <a:spLocks noGrp="1"/>
          </p:cNvSpPr>
          <p:nvPr>
            <p:ph idx="1"/>
          </p:nvPr>
        </p:nvSpPr>
        <p:spPr>
          <a:xfrm>
            <a:off x="1047750" y="1724025"/>
            <a:ext cx="7029450" cy="557162"/>
          </a:xfrm>
        </p:spPr>
        <p:txBody>
          <a:bodyPr/>
          <a:lstStyle/>
          <a:p>
            <a:r>
              <a:rPr lang="en-GB" dirty="0"/>
              <a:t>Make a folder </a:t>
            </a:r>
            <a:r>
              <a:rPr lang="en-GB" i="1" dirty="0">
                <a:solidFill>
                  <a:srgbClr val="FF0000"/>
                </a:solidFill>
              </a:rPr>
              <a:t>my-</a:t>
            </a:r>
            <a:r>
              <a:rPr lang="en-GB" i="1" dirty="0" err="1">
                <a:solidFill>
                  <a:srgbClr val="FF0000"/>
                </a:solidFill>
              </a:rPr>
              <a:t>nginx</a:t>
            </a:r>
            <a:r>
              <a:rPr lang="en-GB" i="1" dirty="0"/>
              <a:t>. </a:t>
            </a:r>
            <a:r>
              <a:rPr lang="en-GB" dirty="0"/>
              <a:t>This is a name we have chosen for the image we are building for this exercise</a:t>
            </a:r>
            <a:endParaRPr lang="en-GB" i="1" dirty="0"/>
          </a:p>
          <a:p>
            <a:r>
              <a:rPr lang="en-GB" dirty="0"/>
              <a:t>Change to folder and add a file called “</a:t>
            </a:r>
            <a:r>
              <a:rPr lang="en-GB" b="1" dirty="0" err="1"/>
              <a:t>dockerfile</a:t>
            </a:r>
            <a:r>
              <a:rPr lang="en-GB" dirty="0"/>
              <a:t>” to it with the following content:</a:t>
            </a:r>
          </a:p>
          <a:p>
            <a:endParaRPr lang="en-GB" dirty="0"/>
          </a:p>
          <a:p>
            <a:endParaRPr lang="en-GB" dirty="0"/>
          </a:p>
          <a:p>
            <a:endParaRPr lang="en-GB" dirty="0"/>
          </a:p>
          <a:p>
            <a:endParaRPr lang="en-GB" dirty="0"/>
          </a:p>
          <a:p>
            <a:r>
              <a:rPr lang="en-GB" dirty="0"/>
              <a:t>From command window and within the </a:t>
            </a:r>
            <a:r>
              <a:rPr lang="en-GB" dirty="0">
                <a:solidFill>
                  <a:srgbClr val="FF0000"/>
                </a:solidFill>
              </a:rPr>
              <a:t>my-</a:t>
            </a:r>
            <a:r>
              <a:rPr lang="en-GB" dirty="0" err="1">
                <a:solidFill>
                  <a:srgbClr val="FF0000"/>
                </a:solidFill>
              </a:rPr>
              <a:t>nginx</a:t>
            </a:r>
            <a:r>
              <a:rPr lang="en-GB" dirty="0"/>
              <a:t> folder, build the image by executing the command:</a:t>
            </a:r>
          </a:p>
          <a:p>
            <a:r>
              <a:rPr lang="en-GB" dirty="0"/>
              <a:t>Build the image using the command</a:t>
            </a:r>
            <a:br>
              <a:rPr lang="en-GB" dirty="0"/>
            </a:br>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Rectangle 5"/>
          <p:cNvSpPr/>
          <p:nvPr/>
        </p:nvSpPr>
        <p:spPr bwMode="auto">
          <a:xfrm>
            <a:off x="1129565" y="3160662"/>
            <a:ext cx="5640404" cy="1368770"/>
          </a:xfrm>
          <a:prstGeom prst="rect">
            <a:avLst/>
          </a:prstGeom>
          <a:solidFill>
            <a:schemeClr val="accent6">
              <a:lumMod val="20000"/>
              <a:lumOff val="80000"/>
            </a:schemeClr>
          </a:solidFill>
          <a:ln w="9525" cap="flat" cmpd="sng" algn="ctr">
            <a:solidFill>
              <a:schemeClr val="tx1"/>
            </a:solidFill>
            <a:prstDash val="dash"/>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400050" lvl="1" indent="0">
              <a:buNone/>
            </a:pPr>
            <a:r>
              <a:rPr lang="en-GB" dirty="0"/>
              <a:t>FROM </a:t>
            </a:r>
            <a:r>
              <a:rPr lang="en-GB" dirty="0" err="1"/>
              <a:t>ubuntu</a:t>
            </a:r>
            <a:endParaRPr lang="en-GB" dirty="0"/>
          </a:p>
          <a:p>
            <a:pPr marL="400050" lvl="1" indent="0">
              <a:buNone/>
            </a:pPr>
            <a:r>
              <a:rPr lang="en-GB" dirty="0"/>
              <a:t>RUN apt-get update &amp;&amp; apt-get install -y </a:t>
            </a:r>
            <a:r>
              <a:rPr lang="en-GB" dirty="0" err="1"/>
              <a:t>nginx</a:t>
            </a:r>
            <a:endParaRPr lang="en-GB" dirty="0"/>
          </a:p>
          <a:p>
            <a:pPr marL="400050" lvl="1" indent="0">
              <a:buNone/>
            </a:pPr>
            <a:r>
              <a:rPr lang="en-GB" dirty="0"/>
              <a:t>EXPOSE 80</a:t>
            </a:r>
          </a:p>
          <a:p>
            <a:pPr marL="400050" lvl="1" indent="0">
              <a:buNone/>
            </a:pPr>
            <a:r>
              <a:rPr lang="en-GB" dirty="0"/>
              <a:t>ENTRYPOINT ["</a:t>
            </a:r>
            <a:r>
              <a:rPr lang="en-GB" dirty="0" err="1"/>
              <a:t>nginx</a:t>
            </a:r>
            <a:r>
              <a:rPr lang="en-GB" dirty="0"/>
              <a:t>", "-g", "daemon off;"]</a:t>
            </a:r>
          </a:p>
        </p:txBody>
      </p:sp>
      <p:sp>
        <p:nvSpPr>
          <p:cNvPr id="8" name="TextBox 7"/>
          <p:cNvSpPr txBox="1"/>
          <p:nvPr/>
        </p:nvSpPr>
        <p:spPr>
          <a:xfrm>
            <a:off x="2108702" y="5642811"/>
            <a:ext cx="4349850" cy="369332"/>
          </a:xfrm>
          <a:prstGeom prst="rect">
            <a:avLst/>
          </a:prstGeom>
          <a:noFill/>
        </p:spPr>
        <p:txBody>
          <a:bodyPr wrap="square" rtlCol="0">
            <a:spAutoFit/>
          </a:bodyPr>
          <a:lstStyle/>
          <a:p>
            <a:r>
              <a:rPr lang="en-GB" i="1" dirty="0" err="1"/>
              <a:t>docker</a:t>
            </a:r>
            <a:r>
              <a:rPr lang="en-GB" i="1" dirty="0"/>
              <a:t>   image   build   -t   </a:t>
            </a:r>
            <a:r>
              <a:rPr lang="en-GB" i="1" dirty="0">
                <a:solidFill>
                  <a:srgbClr val="FF0000"/>
                </a:solidFill>
              </a:rPr>
              <a:t>my-</a:t>
            </a:r>
            <a:r>
              <a:rPr lang="en-GB" i="1" dirty="0" err="1">
                <a:solidFill>
                  <a:srgbClr val="FF0000"/>
                </a:solidFill>
              </a:rPr>
              <a:t>nginx</a:t>
            </a:r>
            <a:r>
              <a:rPr lang="en-GB" i="1" dirty="0"/>
              <a:t>   .</a:t>
            </a:r>
            <a:endParaRPr lang="en-GB" dirty="0"/>
          </a:p>
        </p:txBody>
      </p:sp>
      <p:sp>
        <p:nvSpPr>
          <p:cNvPr id="9" name="TextBox 8"/>
          <p:cNvSpPr txBox="1"/>
          <p:nvPr/>
        </p:nvSpPr>
        <p:spPr>
          <a:xfrm>
            <a:off x="6458552" y="5951569"/>
            <a:ext cx="1395663" cy="646331"/>
          </a:xfrm>
          <a:prstGeom prst="rect">
            <a:avLst/>
          </a:prstGeom>
          <a:noFill/>
        </p:spPr>
        <p:txBody>
          <a:bodyPr wrap="square" rtlCol="0">
            <a:spAutoFit/>
          </a:bodyPr>
          <a:lstStyle/>
          <a:p>
            <a:r>
              <a:rPr lang="en-GB" dirty="0"/>
              <a:t>Note the dot here</a:t>
            </a:r>
          </a:p>
        </p:txBody>
      </p:sp>
      <p:cxnSp>
        <p:nvCxnSpPr>
          <p:cNvPr id="11" name="Elbow Connector 10"/>
          <p:cNvCxnSpPr>
            <a:stCxn id="9" idx="1"/>
          </p:cNvCxnSpPr>
          <p:nvPr/>
        </p:nvCxnSpPr>
        <p:spPr bwMode="auto">
          <a:xfrm rot="10800000">
            <a:off x="6025420" y="6012143"/>
            <a:ext cx="433133" cy="262592"/>
          </a:xfrm>
          <a:prstGeom prst="bentConnector3">
            <a:avLst>
              <a:gd name="adj1" fmla="val 10000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 name="TextBox 6">
            <a:extLst>
              <a:ext uri="{FF2B5EF4-FFF2-40B4-BE49-F238E27FC236}">
                <a16:creationId xmlns:a16="http://schemas.microsoft.com/office/drawing/2014/main" id="{537EED88-2B51-411A-8C1C-3E477842E9C2}"/>
              </a:ext>
            </a:extLst>
          </p:cNvPr>
          <p:cNvSpPr txBox="1"/>
          <p:nvPr/>
        </p:nvSpPr>
        <p:spPr>
          <a:xfrm>
            <a:off x="7156383" y="3298195"/>
            <a:ext cx="1694232" cy="261610"/>
          </a:xfrm>
          <a:prstGeom prst="rect">
            <a:avLst/>
          </a:prstGeom>
          <a:noFill/>
        </p:spPr>
        <p:txBody>
          <a:bodyPr wrap="square" rtlCol="0">
            <a:spAutoFit/>
          </a:bodyPr>
          <a:lstStyle/>
          <a:p>
            <a:r>
              <a:rPr lang="en-GB" sz="1100" i="1" dirty="0"/>
              <a:t>Space is required here</a:t>
            </a:r>
          </a:p>
        </p:txBody>
      </p:sp>
      <p:cxnSp>
        <p:nvCxnSpPr>
          <p:cNvPr id="17" name="Straight Arrow Connector 16">
            <a:extLst>
              <a:ext uri="{FF2B5EF4-FFF2-40B4-BE49-F238E27FC236}">
                <a16:creationId xmlns:a16="http://schemas.microsoft.com/office/drawing/2014/main" id="{AD8835C1-BFE3-48F7-B1F7-A7492186CEB7}"/>
              </a:ext>
            </a:extLst>
          </p:cNvPr>
          <p:cNvCxnSpPr/>
          <p:nvPr/>
        </p:nvCxnSpPr>
        <p:spPr bwMode="auto">
          <a:xfrm flipH="1">
            <a:off x="3098800" y="3536473"/>
            <a:ext cx="4165600" cy="542295"/>
          </a:xfrm>
          <a:prstGeom prst="straightConnector1">
            <a:avLst/>
          </a:prstGeom>
          <a:solidFill>
            <a:schemeClr val="accent1"/>
          </a:solidFill>
          <a:ln w="9525" cap="flat" cmpd="sng" algn="ctr">
            <a:solidFill>
              <a:schemeClr val="tx1"/>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9" name="TextBox 18">
            <a:extLst>
              <a:ext uri="{FF2B5EF4-FFF2-40B4-BE49-F238E27FC236}">
                <a16:creationId xmlns:a16="http://schemas.microsoft.com/office/drawing/2014/main" id="{751050FC-8802-4960-A339-A020B00D51D4}"/>
              </a:ext>
            </a:extLst>
          </p:cNvPr>
          <p:cNvSpPr txBox="1"/>
          <p:nvPr/>
        </p:nvSpPr>
        <p:spPr>
          <a:xfrm>
            <a:off x="3003775" y="1029888"/>
            <a:ext cx="4355649" cy="646331"/>
          </a:xfrm>
          <a:prstGeom prst="rect">
            <a:avLst/>
          </a:prstGeom>
          <a:solidFill>
            <a:schemeClr val="bg1"/>
          </a:solidFill>
          <a:ln>
            <a:solidFill>
              <a:srgbClr val="FF0000"/>
            </a:solidFill>
          </a:ln>
        </p:spPr>
        <p:txBody>
          <a:bodyPr wrap="square" rtlCol="0">
            <a:spAutoFit/>
          </a:bodyPr>
          <a:lstStyle/>
          <a:p>
            <a:r>
              <a:rPr lang="en-GB" sz="1200" i="1" dirty="0"/>
              <a:t>Hint: Windows users check the file you created was not dockerfile.txt. If it is the use move dockerfile.txt </a:t>
            </a:r>
            <a:r>
              <a:rPr lang="en-GB" sz="1200" i="1" dirty="0" err="1"/>
              <a:t>dockerfile</a:t>
            </a:r>
            <a:r>
              <a:rPr lang="en-GB" sz="1200" i="1" dirty="0"/>
              <a:t> to rename it</a:t>
            </a:r>
          </a:p>
        </p:txBody>
      </p:sp>
    </p:spTree>
    <p:extLst>
      <p:ext uri="{BB962C8B-B14F-4D97-AF65-F5344CB8AC3E}">
        <p14:creationId xmlns:p14="http://schemas.microsoft.com/office/powerpoint/2010/main" val="242421942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Remove Images</a:t>
            </a:r>
          </a:p>
        </p:txBody>
      </p:sp>
      <p:sp>
        <p:nvSpPr>
          <p:cNvPr id="3" name="Content Placeholder 2"/>
          <p:cNvSpPr>
            <a:spLocks noGrp="1"/>
          </p:cNvSpPr>
          <p:nvPr>
            <p:ph idx="1"/>
          </p:nvPr>
        </p:nvSpPr>
        <p:spPr/>
        <p:txBody>
          <a:bodyPr/>
          <a:lstStyle/>
          <a:p>
            <a:r>
              <a:rPr lang="en-GB" dirty="0"/>
              <a:t>Remove one or more images (from private repository)</a:t>
            </a:r>
            <a:br>
              <a:rPr lang="en-GB" dirty="0"/>
            </a:br>
            <a:r>
              <a:rPr lang="en-GB" dirty="0"/>
              <a:t>If a container is using the image, it must be removed before the image is removed</a:t>
            </a:r>
          </a:p>
          <a:p>
            <a:endParaRPr lang="en-GB" dirty="0"/>
          </a:p>
          <a:p>
            <a:pPr marL="0" indent="0">
              <a:buNone/>
            </a:pPr>
            <a:r>
              <a:rPr lang="en-GB" i="1" dirty="0" err="1"/>
              <a:t>docker</a:t>
            </a:r>
            <a:r>
              <a:rPr lang="en-GB" i="1" dirty="0"/>
              <a:t> image </a:t>
            </a:r>
            <a:r>
              <a:rPr lang="en-GB" i="1" dirty="0" err="1"/>
              <a:t>rm</a:t>
            </a:r>
            <a:r>
              <a:rPr lang="en-GB" i="1" dirty="0"/>
              <a:t>  my-</a:t>
            </a:r>
            <a:r>
              <a:rPr lang="en-GB" i="1" dirty="0" err="1"/>
              <a:t>nginx</a:t>
            </a:r>
            <a:endParaRPr lang="en-GB" i="1" dirty="0"/>
          </a:p>
          <a:p>
            <a:pPr marL="0" indent="0">
              <a:buNone/>
            </a:pPr>
            <a:r>
              <a:rPr lang="en-GB" i="1" dirty="0" err="1"/>
              <a:t>docker</a:t>
            </a:r>
            <a:r>
              <a:rPr lang="en-GB" i="1" dirty="0"/>
              <a:t> image </a:t>
            </a:r>
            <a:r>
              <a:rPr lang="en-GB" i="1" dirty="0" err="1"/>
              <a:t>rm</a:t>
            </a:r>
            <a:r>
              <a:rPr lang="en-GB" i="1" dirty="0"/>
              <a:t>  test1  test2:latest</a:t>
            </a:r>
          </a:p>
          <a:p>
            <a:endParaRPr lang="en-GB" dirty="0"/>
          </a:p>
          <a:p>
            <a:r>
              <a:rPr lang="en-GB" dirty="0"/>
              <a:t>Force the removal using --force or -f</a:t>
            </a:r>
          </a:p>
          <a:p>
            <a:pPr marL="0" indent="0">
              <a:buNone/>
            </a:pPr>
            <a:r>
              <a:rPr lang="en-GB" i="1" dirty="0" err="1"/>
              <a:t>docker</a:t>
            </a:r>
            <a:r>
              <a:rPr lang="en-GB" i="1" dirty="0"/>
              <a:t> image </a:t>
            </a:r>
            <a:r>
              <a:rPr lang="en-GB" i="1" dirty="0" err="1"/>
              <a:t>rm</a:t>
            </a:r>
            <a:r>
              <a:rPr lang="en-GB" i="1" dirty="0"/>
              <a:t> -f  my-</a:t>
            </a:r>
            <a:r>
              <a:rPr lang="en-GB" i="1" dirty="0" err="1"/>
              <a:t>nginx</a:t>
            </a:r>
            <a:endParaRPr lang="en-GB" i="1"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5000325" y="4923322"/>
            <a:ext cx="3854919" cy="1477328"/>
          </a:xfrm>
          <a:prstGeom prst="rect">
            <a:avLst/>
          </a:prstGeom>
          <a:noFill/>
          <a:ln w="28575">
            <a:solidFill>
              <a:schemeClr val="tx1"/>
            </a:solidFill>
          </a:ln>
        </p:spPr>
        <p:txBody>
          <a:bodyPr wrap="square" rtlCol="0">
            <a:spAutoFit/>
          </a:bodyPr>
          <a:lstStyle/>
          <a:p>
            <a:r>
              <a:rPr lang="en-GB" dirty="0"/>
              <a:t>NOTE: </a:t>
            </a:r>
            <a:br>
              <a:rPr lang="en-GB" dirty="0"/>
            </a:br>
            <a:r>
              <a:rPr lang="en-GB" dirty="0"/>
              <a:t>The old shorthand version for this is </a:t>
            </a:r>
            <a:br>
              <a:rPr lang="en-GB" dirty="0"/>
            </a:br>
            <a:r>
              <a:rPr lang="en-GB" i="1" dirty="0" err="1"/>
              <a:t>docker</a:t>
            </a:r>
            <a:r>
              <a:rPr lang="en-GB" i="1" dirty="0"/>
              <a:t>  </a:t>
            </a:r>
            <a:r>
              <a:rPr lang="en-GB" i="1" dirty="0" err="1"/>
              <a:t>rmi</a:t>
            </a:r>
            <a:br>
              <a:rPr lang="en-GB" dirty="0"/>
            </a:br>
            <a:r>
              <a:rPr lang="en-GB" dirty="0"/>
              <a:t>Example:  </a:t>
            </a:r>
            <a:br>
              <a:rPr lang="en-GB" dirty="0"/>
            </a:br>
            <a:r>
              <a:rPr lang="en-GB" i="1" dirty="0" err="1"/>
              <a:t>docker</a:t>
            </a:r>
            <a:r>
              <a:rPr lang="en-GB" i="1" dirty="0"/>
              <a:t>  </a:t>
            </a:r>
            <a:r>
              <a:rPr lang="en-GB" i="1" dirty="0" err="1"/>
              <a:t>rmi</a:t>
            </a:r>
            <a:r>
              <a:rPr lang="en-GB" i="1" dirty="0"/>
              <a:t>  my-</a:t>
            </a:r>
            <a:r>
              <a:rPr lang="en-GB" i="1" dirty="0" err="1"/>
              <a:t>nginx</a:t>
            </a:r>
            <a:endParaRPr lang="en-GB" i="1" dirty="0"/>
          </a:p>
        </p:txBody>
      </p:sp>
    </p:spTree>
    <p:extLst>
      <p:ext uri="{BB962C8B-B14F-4D97-AF65-F5344CB8AC3E}">
        <p14:creationId xmlns:p14="http://schemas.microsoft.com/office/powerpoint/2010/main" val="346626206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Prune Images</a:t>
            </a:r>
          </a:p>
        </p:txBody>
      </p:sp>
      <p:sp>
        <p:nvSpPr>
          <p:cNvPr id="3" name="Content Placeholder 2"/>
          <p:cNvSpPr>
            <a:spLocks noGrp="1"/>
          </p:cNvSpPr>
          <p:nvPr>
            <p:ph idx="1"/>
          </p:nvPr>
        </p:nvSpPr>
        <p:spPr/>
        <p:txBody>
          <a:bodyPr/>
          <a:lstStyle/>
          <a:p>
            <a:r>
              <a:rPr lang="en-GB" dirty="0"/>
              <a:t>Like remove, except will remove all images </a:t>
            </a:r>
            <a:r>
              <a:rPr lang="en-GB" b="1" dirty="0"/>
              <a:t>that are unused</a:t>
            </a:r>
          </a:p>
          <a:p>
            <a:endParaRPr lang="en-GB" dirty="0"/>
          </a:p>
          <a:p>
            <a:pPr marL="0" indent="0">
              <a:buNone/>
            </a:pPr>
            <a:r>
              <a:rPr lang="en-GB" i="1" dirty="0" err="1"/>
              <a:t>docker</a:t>
            </a:r>
            <a:r>
              <a:rPr lang="en-GB" i="1" dirty="0"/>
              <a:t> image prune</a:t>
            </a:r>
          </a:p>
          <a:p>
            <a:endParaRPr lang="en-GB" dirty="0"/>
          </a:p>
          <a:p>
            <a:r>
              <a:rPr lang="en-GB" dirty="0"/>
              <a:t>Force the removal using --force or -f</a:t>
            </a:r>
          </a:p>
          <a:p>
            <a:pPr marL="0" indent="0">
              <a:buNone/>
            </a:pPr>
            <a:r>
              <a:rPr lang="en-GB" i="1" dirty="0" err="1"/>
              <a:t>docker</a:t>
            </a:r>
            <a:r>
              <a:rPr lang="en-GB" i="1" dirty="0"/>
              <a:t> image prune –f</a:t>
            </a:r>
          </a:p>
          <a:p>
            <a:pPr marL="0" indent="0">
              <a:buNone/>
            </a:pPr>
            <a:endParaRPr lang="en-GB" i="1" dirty="0"/>
          </a:p>
          <a:p>
            <a:r>
              <a:rPr lang="en-GB" dirty="0"/>
              <a:t>Filter</a:t>
            </a:r>
          </a:p>
          <a:p>
            <a:pPr marL="0" indent="0">
              <a:buNone/>
            </a:pPr>
            <a:r>
              <a:rPr lang="en-GB" i="1" dirty="0" err="1"/>
              <a:t>docker</a:t>
            </a:r>
            <a:r>
              <a:rPr lang="en-GB" i="1" dirty="0"/>
              <a:t> image prune –filter “…..”</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71118095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p:txBody>
          <a:bodyPr/>
          <a:lstStyle/>
          <a:p>
            <a:r>
              <a:rPr lang="en-GB" dirty="0"/>
              <a:t>List your images</a:t>
            </a:r>
          </a:p>
          <a:p>
            <a:r>
              <a:rPr lang="en-GB" dirty="0"/>
              <a:t>Remove the my-</a:t>
            </a:r>
            <a:r>
              <a:rPr lang="en-GB" dirty="0" err="1"/>
              <a:t>nginx</a:t>
            </a:r>
            <a:r>
              <a:rPr lang="en-GB" dirty="0"/>
              <a:t> image</a:t>
            </a:r>
          </a:p>
          <a:p>
            <a:r>
              <a:rPr lang="en-GB" dirty="0"/>
              <a:t>List your images</a:t>
            </a:r>
          </a:p>
          <a:p>
            <a:r>
              <a:rPr lang="en-GB" dirty="0"/>
              <a:t>Re-build the my-</a:t>
            </a:r>
            <a:r>
              <a:rPr lang="en-GB" dirty="0" err="1"/>
              <a:t>nginx</a:t>
            </a:r>
            <a:r>
              <a:rPr lang="en-GB" dirty="0"/>
              <a:t> image</a:t>
            </a:r>
          </a:p>
          <a:p>
            <a:r>
              <a:rPr lang="en-GB" dirty="0"/>
              <a:t>List your images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992924" y="3915507"/>
            <a:ext cx="4753707" cy="923330"/>
          </a:xfrm>
          <a:prstGeom prst="rect">
            <a:avLst/>
          </a:prstGeom>
          <a:noFill/>
        </p:spPr>
        <p:txBody>
          <a:bodyPr wrap="square" rtlCol="0">
            <a:spAutoFit/>
          </a:bodyPr>
          <a:lstStyle/>
          <a:p>
            <a:r>
              <a:rPr lang="en-GB" dirty="0" err="1"/>
              <a:t>docker</a:t>
            </a:r>
            <a:r>
              <a:rPr lang="en-GB" dirty="0"/>
              <a:t> image ls</a:t>
            </a:r>
          </a:p>
          <a:p>
            <a:r>
              <a:rPr lang="en-GB" dirty="0" err="1"/>
              <a:t>docker</a:t>
            </a:r>
            <a:r>
              <a:rPr lang="en-GB" dirty="0"/>
              <a:t> image </a:t>
            </a:r>
            <a:r>
              <a:rPr lang="en-GB" dirty="0" err="1"/>
              <a:t>rm</a:t>
            </a:r>
            <a:r>
              <a:rPr lang="en-GB" dirty="0"/>
              <a:t> -f my-</a:t>
            </a:r>
            <a:r>
              <a:rPr lang="en-GB" dirty="0" err="1"/>
              <a:t>nginx</a:t>
            </a:r>
            <a:endParaRPr lang="en-GB" dirty="0"/>
          </a:p>
          <a:p>
            <a:r>
              <a:rPr lang="en-GB" dirty="0" err="1"/>
              <a:t>docker</a:t>
            </a:r>
            <a:r>
              <a:rPr lang="en-GB" dirty="0"/>
              <a:t> image build -t my-</a:t>
            </a:r>
            <a:r>
              <a:rPr lang="en-GB" dirty="0" err="1"/>
              <a:t>nginx</a:t>
            </a:r>
            <a:r>
              <a:rPr lang="en-GB" dirty="0"/>
              <a:t> .</a:t>
            </a:r>
          </a:p>
        </p:txBody>
      </p:sp>
    </p:spTree>
    <p:extLst>
      <p:ext uri="{BB962C8B-B14F-4D97-AF65-F5344CB8AC3E}">
        <p14:creationId xmlns:p14="http://schemas.microsoft.com/office/powerpoint/2010/main" val="3896214300"/>
      </p:ext>
    </p:extLst>
  </p:cSld>
  <p:clrMapOvr>
    <a:masterClrMapping/>
  </p:clrMapOvr>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57555</TotalTime>
  <Words>5813</Words>
  <Application>Microsoft Office PowerPoint</Application>
  <PresentationFormat>On-screen Show (4:3)</PresentationFormat>
  <Paragraphs>684</Paragraphs>
  <Slides>62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62</vt:i4>
      </vt:variant>
    </vt:vector>
  </HeadingPairs>
  <TitlesOfParts>
    <vt:vector size="70" baseType="lpstr">
      <vt:lpstr>Helvetica-Narrow</vt:lpstr>
      <vt:lpstr>Monotype Sorts</vt:lpstr>
      <vt:lpstr>Arial</vt:lpstr>
      <vt:lpstr>Arial Narrow</vt:lpstr>
      <vt:lpstr>Helvetica</vt:lpstr>
      <vt:lpstr>Impact</vt:lpstr>
      <vt:lpstr>Times New Roman</vt:lpstr>
      <vt:lpstr>os-slides</vt:lpstr>
      <vt:lpstr>DOCKER</vt:lpstr>
      <vt:lpstr>PowerPoint Presentation</vt:lpstr>
      <vt:lpstr>Virtual Machines</vt:lpstr>
      <vt:lpstr>Why Docker?</vt:lpstr>
      <vt:lpstr>Docker and Microservices</vt:lpstr>
      <vt:lpstr>Docker Usage</vt:lpstr>
      <vt:lpstr>Stateful vs Stateless Containers</vt:lpstr>
      <vt:lpstr>What is a “container” ?</vt:lpstr>
      <vt:lpstr>FYI: How does Docker work?</vt:lpstr>
      <vt:lpstr>PowerPoint Presentation</vt:lpstr>
      <vt:lpstr>PowerPoint Presentation</vt:lpstr>
      <vt:lpstr>Terminology</vt:lpstr>
      <vt:lpstr>Overview of the Docker Command Line Interface (CLI)</vt:lpstr>
      <vt:lpstr>Docker CLI (Short Cuts)</vt:lpstr>
      <vt:lpstr>Docker CLI (Short Cuts)</vt:lpstr>
      <vt:lpstr>Linux</vt:lpstr>
      <vt:lpstr>GitBash, don’t do it!!</vt:lpstr>
      <vt:lpstr>Exercise: Docker Help</vt:lpstr>
      <vt:lpstr>Exercise: Run your First Container</vt:lpstr>
      <vt:lpstr>Note: Pulling Images from a Docker registry</vt:lpstr>
      <vt:lpstr>Exercise: Linux OS in Container</vt:lpstr>
      <vt:lpstr>List Images</vt:lpstr>
      <vt:lpstr>List Containers </vt:lpstr>
      <vt:lpstr>Example: Filters</vt:lpstr>
      <vt:lpstr>Example: List Containers</vt:lpstr>
      <vt:lpstr>Logs</vt:lpstr>
      <vt:lpstr>Inspect</vt:lpstr>
      <vt:lpstr>Example</vt:lpstr>
      <vt:lpstr>Exercise</vt:lpstr>
      <vt:lpstr>config.json</vt:lpstr>
      <vt:lpstr>Example</vt:lpstr>
      <vt:lpstr>PowerPoint Presentation</vt:lpstr>
      <vt:lpstr>Build Ship Run</vt:lpstr>
      <vt:lpstr>Finding Existing Images (Ready to run)</vt:lpstr>
      <vt:lpstr>Build and Run</vt:lpstr>
      <vt:lpstr>Docker File Structure</vt:lpstr>
      <vt:lpstr>dockerfile</vt:lpstr>
      <vt:lpstr>RUN, RUN, RUN</vt:lpstr>
      <vt:lpstr>dockerfile (Cont)</vt:lpstr>
      <vt:lpstr>CMD…Multiple Commands?</vt:lpstr>
      <vt:lpstr>dockerfile (Cont)</vt:lpstr>
      <vt:lpstr>dockerfile (Cont)</vt:lpstr>
      <vt:lpstr>Note</vt:lpstr>
      <vt:lpstr>dockerfile (Cont)</vt:lpstr>
      <vt:lpstr>Note</vt:lpstr>
      <vt:lpstr>Exercise 1</vt:lpstr>
      <vt:lpstr>Answer 1</vt:lpstr>
      <vt:lpstr>Exercise 2</vt:lpstr>
      <vt:lpstr>Answer 2</vt:lpstr>
      <vt:lpstr>Exercise 3</vt:lpstr>
      <vt:lpstr>Answer 3</vt:lpstr>
      <vt:lpstr>Example</vt:lpstr>
      <vt:lpstr>.dockerignore</vt:lpstr>
      <vt:lpstr>Images Revisited</vt:lpstr>
      <vt:lpstr>NOTE</vt:lpstr>
      <vt:lpstr>PowerPoint Presentation</vt:lpstr>
      <vt:lpstr>Building a Container Image</vt:lpstr>
      <vt:lpstr>Warning: Docker for Windows</vt:lpstr>
      <vt:lpstr>Exercise:  Creating a dockerfile</vt:lpstr>
      <vt:lpstr>Remove Images</vt:lpstr>
      <vt:lpstr>Prune Images</vt:lpstr>
      <vt:lpstr>Exercise</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WAN Introduction</dc:title>
  <dc:creator>Michael Dacey</dc:creator>
  <cp:lastModifiedBy>Michael Dacey</cp:lastModifiedBy>
  <cp:revision>1407</cp:revision>
  <cp:lastPrinted>2001-06-14T13:58:17Z</cp:lastPrinted>
  <dcterms:created xsi:type="dcterms:W3CDTF">1999-06-25T18:38:26Z</dcterms:created>
  <dcterms:modified xsi:type="dcterms:W3CDTF">2022-02-16T14:24:45Z</dcterms:modified>
</cp:coreProperties>
</file>