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28"/>
  </p:notesMasterIdLst>
  <p:sldIdLst>
    <p:sldId id="1364" r:id="rId2"/>
    <p:sldId id="1297" r:id="rId3"/>
    <p:sldId id="271" r:id="rId4"/>
    <p:sldId id="1227" r:id="rId5"/>
    <p:sldId id="1228" r:id="rId6"/>
    <p:sldId id="1298" r:id="rId7"/>
    <p:sldId id="1299" r:id="rId8"/>
    <p:sldId id="1300" r:id="rId9"/>
    <p:sldId id="1301" r:id="rId10"/>
    <p:sldId id="527" r:id="rId11"/>
    <p:sldId id="409" r:id="rId12"/>
    <p:sldId id="261" r:id="rId13"/>
    <p:sldId id="1304" r:id="rId14"/>
    <p:sldId id="1045" r:id="rId15"/>
    <p:sldId id="1305" r:id="rId16"/>
    <p:sldId id="504" r:id="rId17"/>
    <p:sldId id="1306" r:id="rId18"/>
    <p:sldId id="1372" r:id="rId19"/>
    <p:sldId id="1307" r:id="rId20"/>
    <p:sldId id="517" r:id="rId21"/>
    <p:sldId id="472" r:id="rId22"/>
    <p:sldId id="1308" r:id="rId23"/>
    <p:sldId id="1309" r:id="rId24"/>
    <p:sldId id="548" r:id="rId25"/>
    <p:sldId id="1366" r:id="rId26"/>
    <p:sldId id="134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a Evans" initials="NE" lastIdx="1" clrIdx="0">
    <p:extLst>
      <p:ext uri="{19B8F6BF-5375-455C-9EA6-DF929625EA0E}">
        <p15:presenceInfo xmlns:p15="http://schemas.microsoft.com/office/powerpoint/2012/main" userId="S::n.evans@uwtsd.ac.uk::73f80963-43f3-41cc-b629-1f52622eac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60" autoAdjust="0"/>
    <p:restoredTop sz="76563" autoAdjust="0"/>
  </p:normalViewPr>
  <p:slideViewPr>
    <p:cSldViewPr snapToGrid="0">
      <p:cViewPr varScale="1">
        <p:scale>
          <a:sx n="74" d="100"/>
          <a:sy n="74" d="100"/>
        </p:scale>
        <p:origin x="7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B70DF3-57A5-4308-A8B2-EA3A959B41D0}"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6C42D-F31F-4305-874D-942FF62D7CED}" type="slidenum">
              <a:rPr lang="en-GB" smtClean="0"/>
              <a:t>‹#›</a:t>
            </a:fld>
            <a:endParaRPr lang="en-GB"/>
          </a:p>
        </p:txBody>
      </p:sp>
    </p:spTree>
    <p:extLst>
      <p:ext uri="{BB962C8B-B14F-4D97-AF65-F5344CB8AC3E}">
        <p14:creationId xmlns:p14="http://schemas.microsoft.com/office/powerpoint/2010/main" val="3272016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448620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2</a:t>
            </a:fld>
            <a:endParaRPr lang="en-GB"/>
          </a:p>
        </p:txBody>
      </p:sp>
    </p:spTree>
    <p:extLst>
      <p:ext uri="{BB962C8B-B14F-4D97-AF65-F5344CB8AC3E}">
        <p14:creationId xmlns:p14="http://schemas.microsoft.com/office/powerpoint/2010/main" val="1271970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Neges</a:t>
            </a:r>
            <a:r>
              <a:rPr lang="en-US" dirty="0"/>
              <a:t> </a:t>
            </a:r>
            <a:r>
              <a:rPr lang="en-US" dirty="0" err="1"/>
              <a:t>bwysig</a:t>
            </a:r>
            <a:r>
              <a:rPr lang="en-US" dirty="0"/>
              <a:t> </a:t>
            </a:r>
            <a:r>
              <a:rPr lang="en-US" dirty="0" err="1"/>
              <a:t>i</a:t>
            </a:r>
            <a:r>
              <a:rPr lang="en-US" dirty="0"/>
              <a:t> gofio.</a:t>
            </a:r>
          </a:p>
        </p:txBody>
      </p:sp>
      <p:sp>
        <p:nvSpPr>
          <p:cNvPr id="4" name="Slide Number Placeholder 3"/>
          <p:cNvSpPr>
            <a:spLocks noGrp="1"/>
          </p:cNvSpPr>
          <p:nvPr>
            <p:ph type="sldNum" sz="quarter" idx="5"/>
          </p:nvPr>
        </p:nvSpPr>
        <p:spPr/>
        <p:txBody>
          <a:bodyPr/>
          <a:lstStyle/>
          <a:p>
            <a:fld id="{F756C42D-F31F-4305-874D-942FF62D7CED}" type="slidenum">
              <a:rPr lang="en-GB" smtClean="0"/>
              <a:t>3</a:t>
            </a:fld>
            <a:endParaRPr lang="en-GB"/>
          </a:p>
        </p:txBody>
      </p:sp>
    </p:spTree>
    <p:extLst>
      <p:ext uri="{BB962C8B-B14F-4D97-AF65-F5344CB8AC3E}">
        <p14:creationId xmlns:p14="http://schemas.microsoft.com/office/powerpoint/2010/main" val="2143839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Neges</a:t>
            </a:r>
            <a:r>
              <a:rPr lang="en-US" dirty="0"/>
              <a:t> </a:t>
            </a:r>
            <a:r>
              <a:rPr lang="en-US" dirty="0" err="1"/>
              <a:t>bwysig</a:t>
            </a:r>
            <a:r>
              <a:rPr lang="en-US" dirty="0"/>
              <a:t> </a:t>
            </a:r>
            <a:r>
              <a:rPr lang="en-US" dirty="0" err="1"/>
              <a:t>i</a:t>
            </a:r>
            <a:r>
              <a:rPr lang="en-US" dirty="0"/>
              <a:t> gofio.</a:t>
            </a:r>
          </a:p>
        </p:txBody>
      </p:sp>
      <p:sp>
        <p:nvSpPr>
          <p:cNvPr id="4" name="Slide Number Placeholder 3"/>
          <p:cNvSpPr>
            <a:spLocks noGrp="1"/>
          </p:cNvSpPr>
          <p:nvPr>
            <p:ph type="sldNum" sz="quarter" idx="5"/>
          </p:nvPr>
        </p:nvSpPr>
        <p:spPr/>
        <p:txBody>
          <a:bodyPr/>
          <a:lstStyle/>
          <a:p>
            <a:fld id="{F756C42D-F31F-4305-874D-942FF62D7CED}" type="slidenum">
              <a:rPr lang="en-GB" smtClean="0"/>
              <a:t>4</a:t>
            </a:fld>
            <a:endParaRPr lang="en-GB"/>
          </a:p>
        </p:txBody>
      </p:sp>
    </p:spTree>
    <p:extLst>
      <p:ext uri="{BB962C8B-B14F-4D97-AF65-F5344CB8AC3E}">
        <p14:creationId xmlns:p14="http://schemas.microsoft.com/office/powerpoint/2010/main" val="866027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Neges</a:t>
            </a:r>
            <a:r>
              <a:rPr lang="en-US" dirty="0"/>
              <a:t> </a:t>
            </a:r>
            <a:r>
              <a:rPr lang="en-US" dirty="0" err="1"/>
              <a:t>bwysig</a:t>
            </a:r>
            <a:r>
              <a:rPr lang="en-US" dirty="0"/>
              <a:t> </a:t>
            </a:r>
            <a:r>
              <a:rPr lang="en-US" dirty="0" err="1"/>
              <a:t>i</a:t>
            </a:r>
            <a:r>
              <a:rPr lang="en-US" dirty="0"/>
              <a:t> gofio.</a:t>
            </a:r>
          </a:p>
        </p:txBody>
      </p:sp>
      <p:sp>
        <p:nvSpPr>
          <p:cNvPr id="4" name="Slide Number Placeholder 3"/>
          <p:cNvSpPr>
            <a:spLocks noGrp="1"/>
          </p:cNvSpPr>
          <p:nvPr>
            <p:ph type="sldNum" sz="quarter" idx="5"/>
          </p:nvPr>
        </p:nvSpPr>
        <p:spPr/>
        <p:txBody>
          <a:bodyPr/>
          <a:lstStyle/>
          <a:p>
            <a:fld id="{F756C42D-F31F-4305-874D-942FF62D7CED}" type="slidenum">
              <a:rPr lang="en-GB" smtClean="0"/>
              <a:t>5</a:t>
            </a:fld>
            <a:endParaRPr lang="en-GB"/>
          </a:p>
        </p:txBody>
      </p:sp>
    </p:spTree>
    <p:extLst>
      <p:ext uri="{BB962C8B-B14F-4D97-AF65-F5344CB8AC3E}">
        <p14:creationId xmlns:p14="http://schemas.microsoft.com/office/powerpoint/2010/main" val="157226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8</a:t>
            </a:fld>
            <a:endParaRPr lang="en-US"/>
          </a:p>
        </p:txBody>
      </p:sp>
    </p:spTree>
    <p:extLst>
      <p:ext uri="{BB962C8B-B14F-4D97-AF65-F5344CB8AC3E}">
        <p14:creationId xmlns:p14="http://schemas.microsoft.com/office/powerpoint/2010/main" val="1541057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10</a:t>
            </a:fld>
            <a:endParaRPr lang="en-GB"/>
          </a:p>
        </p:txBody>
      </p:sp>
    </p:spTree>
    <p:extLst>
      <p:ext uri="{BB962C8B-B14F-4D97-AF65-F5344CB8AC3E}">
        <p14:creationId xmlns:p14="http://schemas.microsoft.com/office/powerpoint/2010/main" val="51580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11</a:t>
            </a:fld>
            <a:endParaRPr lang="en-GB"/>
          </a:p>
        </p:txBody>
      </p:sp>
    </p:spTree>
    <p:extLst>
      <p:ext uri="{BB962C8B-B14F-4D97-AF65-F5344CB8AC3E}">
        <p14:creationId xmlns:p14="http://schemas.microsoft.com/office/powerpoint/2010/main" val="1790589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12</a:t>
            </a:fld>
            <a:endParaRPr lang="en-GB"/>
          </a:p>
        </p:txBody>
      </p:sp>
    </p:spTree>
    <p:extLst>
      <p:ext uri="{BB962C8B-B14F-4D97-AF65-F5344CB8AC3E}">
        <p14:creationId xmlns:p14="http://schemas.microsoft.com/office/powerpoint/2010/main" val="17571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13</a:t>
            </a:fld>
            <a:endParaRPr lang="en-GB"/>
          </a:p>
        </p:txBody>
      </p:sp>
    </p:spTree>
    <p:extLst>
      <p:ext uri="{BB962C8B-B14F-4D97-AF65-F5344CB8AC3E}">
        <p14:creationId xmlns:p14="http://schemas.microsoft.com/office/powerpoint/2010/main" val="181686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Tree>
    <p:extLst>
      <p:ext uri="{BB962C8B-B14F-4D97-AF65-F5344CB8AC3E}">
        <p14:creationId xmlns:p14="http://schemas.microsoft.com/office/powerpoint/2010/main" val="1744647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Tree>
    <p:extLst>
      <p:ext uri="{BB962C8B-B14F-4D97-AF65-F5344CB8AC3E}">
        <p14:creationId xmlns:p14="http://schemas.microsoft.com/office/powerpoint/2010/main" val="1707424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20</a:t>
            </a:fld>
            <a:endParaRPr lang="en-GB"/>
          </a:p>
        </p:txBody>
      </p:sp>
    </p:spTree>
    <p:extLst>
      <p:ext uri="{BB962C8B-B14F-4D97-AF65-F5344CB8AC3E}">
        <p14:creationId xmlns:p14="http://schemas.microsoft.com/office/powerpoint/2010/main" val="3697080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F756C42D-F31F-4305-874D-942FF62D7CED}" type="slidenum">
              <a:rPr lang="en-GB" smtClean="0"/>
              <a:t>22</a:t>
            </a:fld>
            <a:endParaRPr lang="en-GB"/>
          </a:p>
        </p:txBody>
      </p:sp>
    </p:spTree>
    <p:extLst>
      <p:ext uri="{BB962C8B-B14F-4D97-AF65-F5344CB8AC3E}">
        <p14:creationId xmlns:p14="http://schemas.microsoft.com/office/powerpoint/2010/main" val="289186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3547737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1203028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533709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C4FF40-7041-422A-A1F5-4F6F006C23F3}"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116413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C4FF40-7041-422A-A1F5-4F6F006C23F3}"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68895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C4FF40-7041-422A-A1F5-4F6F006C23F3}" type="datetimeFigureOut">
              <a:rPr lang="en-GB" smtClean="0"/>
              <a:t>27/09/2022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3692496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C4FF40-7041-422A-A1F5-4F6F006C23F3}" type="datetimeFigureOut">
              <a:rPr lang="en-GB" smtClean="0"/>
              <a:t>27/09/2022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3740023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C4FF40-7041-422A-A1F5-4F6F006C23F3}"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2714961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C4FF40-7041-422A-A1F5-4F6F006C23F3}"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1816768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756633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11134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415490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67608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3421705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3327512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C4FF40-7041-422A-A1F5-4F6F006C23F3}"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DB3E7B-6EE9-4FC5-B2A4-5F2A83B88954}" type="slidenum">
              <a:rPr lang="en-GB" smtClean="0"/>
              <a:t>‹#›</a:t>
            </a:fld>
            <a:endParaRPr lang="en-GB"/>
          </a:p>
        </p:txBody>
      </p:sp>
    </p:spTree>
    <p:extLst>
      <p:ext uri="{BB962C8B-B14F-4D97-AF65-F5344CB8AC3E}">
        <p14:creationId xmlns:p14="http://schemas.microsoft.com/office/powerpoint/2010/main" val="1122755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3C4FF40-7041-422A-A1F5-4F6F006C23F3}" type="datetimeFigureOut">
              <a:rPr lang="en-GB" smtClean="0"/>
              <a:t>27/09/2022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2DB3E7B-6EE9-4FC5-B2A4-5F2A83B88954}" type="slidenum">
              <a:rPr lang="en-GB" smtClean="0"/>
              <a:t>‹#›</a:t>
            </a:fld>
            <a:endParaRPr lang="en-GB"/>
          </a:p>
        </p:txBody>
      </p:sp>
    </p:spTree>
    <p:extLst>
      <p:ext uri="{BB962C8B-B14F-4D97-AF65-F5344CB8AC3E}">
        <p14:creationId xmlns:p14="http://schemas.microsoft.com/office/powerpoint/2010/main" val="196315525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tiff"/><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5.tiff"/></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5.tiff"/></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7" Type="http://schemas.openxmlformats.org/officeDocument/2006/relationships/image" Target="../media/image2.png"/><Relationship Id="rId2" Type="http://schemas.openxmlformats.org/officeDocument/2006/relationships/image" Target="../media/image8.tiff"/><Relationship Id="rId1" Type="http://schemas.openxmlformats.org/officeDocument/2006/relationships/slideLayout" Target="../slideLayouts/slideLayout6.xml"/><Relationship Id="rId6" Type="http://schemas.openxmlformats.org/officeDocument/2006/relationships/image" Target="../media/image12.tiff"/><Relationship Id="rId5" Type="http://schemas.openxmlformats.org/officeDocument/2006/relationships/image" Target="../media/image11.tiff"/><Relationship Id="rId4" Type="http://schemas.openxmlformats.org/officeDocument/2006/relationships/image" Target="../media/image10.tiff"/></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19.tiff"/><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png"/><Relationship Id="rId4" Type="http://schemas.openxmlformats.org/officeDocument/2006/relationships/image" Target="../media/image15.jpeg"/><Relationship Id="rId9" Type="http://schemas.openxmlformats.org/officeDocument/2006/relationships/image" Target="../media/image20.tiff"/></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3.jpeg"/><Relationship Id="rId4" Type="http://schemas.openxmlformats.org/officeDocument/2006/relationships/image" Target="../media/image22.tiff"/></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7.tiff"/></Relationships>
</file>

<file path=ppt/slides/_rels/slide18.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tllew.cymru/"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31.tiff"/><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tiff"/><Relationship Id="rId7" Type="http://schemas.openxmlformats.org/officeDocument/2006/relationships/image" Target="../media/image3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tiff"/><Relationship Id="rId5" Type="http://schemas.openxmlformats.org/officeDocument/2006/relationships/image" Target="../media/image35.tiff"/><Relationship Id="rId4" Type="http://schemas.openxmlformats.org/officeDocument/2006/relationships/image" Target="../media/image34.tiff"/></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8.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2624666" y="169333"/>
            <a:ext cx="7364425" cy="1435498"/>
          </a:xfrm>
          <a:prstGeom prst="rect">
            <a:avLst/>
          </a:prstGeom>
          <a:solidFill>
            <a:schemeClr val="accent1">
              <a:lumMod val="60000"/>
              <a:lumOff val="4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b="1" dirty="0">
                <a:solidFill>
                  <a:srgbClr val="FF0000"/>
                </a:solidFill>
              </a:rPr>
            </a:br>
            <a:r>
              <a:rPr lang="en-GB" sz="1800" b="1" dirty="0">
                <a:solidFill>
                  <a:srgbClr val="002060"/>
                </a:solidFill>
              </a:rPr>
              <a:t>ECAD6008 2022-23 (TAR)</a:t>
            </a:r>
          </a:p>
          <a:p>
            <a:pPr algn="ctr"/>
            <a:endParaRPr lang="en-GB" sz="1800" b="1" dirty="0">
              <a:solidFill>
                <a:srgbClr val="002060"/>
              </a:solidFill>
            </a:endParaRPr>
          </a:p>
          <a:p>
            <a:pPr algn="ctr"/>
            <a:r>
              <a:rPr lang="en-GB" sz="1800" b="1" dirty="0" err="1">
                <a:solidFill>
                  <a:srgbClr val="002060"/>
                </a:solidFill>
                <a:latin typeface="Chalkboard SE" panose="03050602040202020205" pitchFamily="66" charset="77"/>
              </a:rPr>
              <a:t>Maes</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Dysgu</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Phrofiad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Ieithoedd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Llythrennedd</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Chyfathrebu</a:t>
            </a:r>
            <a:r>
              <a:rPr lang="en-GB" sz="1800" b="1" dirty="0">
                <a:solidFill>
                  <a:srgbClr val="002060"/>
                </a:solidFill>
                <a:latin typeface="Chalkboard SE" panose="03050602040202020205" pitchFamily="66" charset="77"/>
              </a:rPr>
              <a:t> </a:t>
            </a:r>
            <a:br>
              <a:rPr lang="en-GB" sz="1800" b="1" dirty="0">
                <a:solidFill>
                  <a:srgbClr val="002060"/>
                </a:solidFill>
              </a:rPr>
            </a:br>
            <a:br>
              <a:rPr lang="en-GB" sz="1400" b="1" dirty="0">
                <a:solidFill>
                  <a:srgbClr val="002060"/>
                </a:solidFill>
              </a:rPr>
            </a:br>
            <a:endParaRPr lang="en-GB" sz="1400" b="1" dirty="0">
              <a:solidFill>
                <a:srgbClr val="002060"/>
              </a:solidFill>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8161867" y="5023769"/>
            <a:ext cx="3782203" cy="1639019"/>
          </a:xfrm>
          <a:prstGeom prst="rect">
            <a:avLst/>
          </a:prstGeom>
          <a:solidFill>
            <a:schemeClr val="accent6">
              <a:lumMod val="20000"/>
              <a:lumOff val="80000"/>
            </a:schemeClr>
          </a:solidFill>
          <a:ln>
            <a:solidFill>
              <a:srgbClr val="002060"/>
            </a:solidFill>
          </a:ln>
        </p:spPr>
        <p:txBody>
          <a:bodyPr>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b="1" dirty="0" err="1">
                <a:solidFill>
                  <a:srgbClr val="002060"/>
                </a:solidFill>
                <a:latin typeface="Arial" panose="020B0604020202020204" pitchFamily="34" charset="0"/>
                <a:cs typeface="Arial" panose="020B0604020202020204" pitchFamily="34" charset="0"/>
              </a:rPr>
              <a:t>Darlithydd</a:t>
            </a:r>
            <a:r>
              <a:rPr lang="en-GB" sz="2000" b="1" dirty="0">
                <a:solidFill>
                  <a:srgbClr val="002060"/>
                </a:solidFill>
                <a:latin typeface="Arial" panose="020B0604020202020204" pitchFamily="34" charset="0"/>
                <a:cs typeface="Arial" panose="020B0604020202020204" pitchFamily="34" charset="0"/>
              </a:rPr>
              <a:t>: Nia Wyn Evans</a:t>
            </a:r>
          </a:p>
          <a:p>
            <a:pPr marL="0" indent="0" algn="ctr">
              <a:buNone/>
            </a:pPr>
            <a:r>
              <a:rPr lang="en-GB" sz="2000" b="1" dirty="0" err="1">
                <a:solidFill>
                  <a:srgbClr val="002060"/>
                </a:solidFill>
                <a:latin typeface="Arial" panose="020B0604020202020204" pitchFamily="34" charset="0"/>
                <a:cs typeface="Arial" panose="020B0604020202020204" pitchFamily="34" charset="0"/>
              </a:rPr>
              <a:t>n.evans@pcydds.ac.uk</a:t>
            </a:r>
            <a:endParaRPr lang="en-GB" sz="2000" b="1" dirty="0">
              <a:solidFill>
                <a:srgbClr val="002060"/>
              </a:solidFill>
              <a:latin typeface="Arial" panose="020B0604020202020204" pitchFamily="34" charset="0"/>
              <a:cs typeface="Arial" panose="020B0604020202020204" pitchFamily="34" charset="0"/>
            </a:endParaRPr>
          </a:p>
          <a:p>
            <a:pPr algn="ctr"/>
            <a:endParaRPr lang="en-GB" sz="1000" b="1" dirty="0">
              <a:solidFill>
                <a:srgbClr val="002060"/>
              </a:solidFill>
              <a:latin typeface="Arial" panose="020B0604020202020204" pitchFamily="34" charset="0"/>
              <a:cs typeface="Arial" panose="020B0604020202020204" pitchFamily="34" charset="0"/>
            </a:endParaRPr>
          </a:p>
          <a:p>
            <a:pPr marL="0" indent="0" algn="ctr">
              <a:buNone/>
            </a:pPr>
            <a:r>
              <a:rPr lang="en-GB" sz="2800" b="1" dirty="0" err="1">
                <a:solidFill>
                  <a:srgbClr val="002060"/>
                </a:solidFill>
                <a:latin typeface="Arial" panose="020B0604020202020204" pitchFamily="34" charset="0"/>
                <a:cs typeface="Arial" panose="020B0604020202020204" pitchFamily="34" charset="0"/>
              </a:rPr>
              <a:t>Darlith</a:t>
            </a:r>
            <a:r>
              <a:rPr lang="en-GB" sz="2800" b="1" dirty="0">
                <a:solidFill>
                  <a:srgbClr val="002060"/>
                </a:solidFill>
                <a:latin typeface="Arial" panose="020B0604020202020204" pitchFamily="34" charset="0"/>
                <a:cs typeface="Arial" panose="020B0604020202020204" pitchFamily="34" charset="0"/>
              </a:rPr>
              <a:t> 1: 29.9.22</a:t>
            </a:r>
          </a:p>
          <a:p>
            <a:pPr marL="0" indent="0" algn="ctr">
              <a:buNone/>
            </a:pPr>
            <a:r>
              <a:rPr lang="en-GB" sz="2800" b="1" dirty="0">
                <a:solidFill>
                  <a:srgbClr val="002060"/>
                </a:solidFill>
                <a:latin typeface="Arial" panose="020B0604020202020204" pitchFamily="34" charset="0"/>
                <a:cs typeface="Arial" panose="020B0604020202020204" pitchFamily="34" charset="0"/>
              </a:rPr>
              <a:t>(</a:t>
            </a:r>
            <a:r>
              <a:rPr lang="en-GB" sz="2800" b="1" dirty="0" err="1">
                <a:solidFill>
                  <a:srgbClr val="002060"/>
                </a:solidFill>
                <a:latin typeface="Arial" panose="020B0604020202020204" pitchFamily="34" charset="0"/>
                <a:cs typeface="Arial" panose="020B0604020202020204" pitchFamily="34" charset="0"/>
              </a:rPr>
              <a:t>ar-lein</a:t>
            </a:r>
            <a:r>
              <a:rPr lang="en-GB" sz="2800" b="1" dirty="0">
                <a:solidFill>
                  <a:srgbClr val="002060"/>
                </a:solidFill>
                <a:latin typeface="Arial" panose="020B0604020202020204" pitchFamily="34" charset="0"/>
                <a:cs typeface="Arial" panose="020B0604020202020204" pitchFamily="34" charset="0"/>
              </a:rPr>
              <a:t>)</a:t>
            </a:r>
          </a:p>
        </p:txBody>
      </p:sp>
      <p:sp>
        <p:nvSpPr>
          <p:cNvPr id="2" name="12-Point Star 1">
            <a:extLst>
              <a:ext uri="{FF2B5EF4-FFF2-40B4-BE49-F238E27FC236}">
                <a16:creationId xmlns:a16="http://schemas.microsoft.com/office/drawing/2014/main" id="{C0F5F273-8D78-EF4B-89F2-8CD7A1DF0AC6}"/>
              </a:ext>
            </a:extLst>
          </p:cNvPr>
          <p:cNvSpPr/>
          <p:nvPr/>
        </p:nvSpPr>
        <p:spPr>
          <a:xfrm rot="21078337">
            <a:off x="85967" y="4238410"/>
            <a:ext cx="3826934" cy="2514121"/>
          </a:xfrm>
          <a:prstGeom prst="star12">
            <a:avLst/>
          </a:prstGeom>
          <a:solidFill>
            <a:schemeClr val="accent2">
              <a:lumMod val="20000"/>
              <a:lumOff val="80000"/>
            </a:schemeClr>
          </a:solidFill>
          <a:ln w="76200">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a:solidFill>
                  <a:schemeClr val="tx1"/>
                </a:solidFill>
                <a:latin typeface="Arial" panose="020B0604020202020204" pitchFamily="34" charset="0"/>
                <a:ea typeface="Noteworthy Light" panose="02000400000000000000" pitchFamily="2" charset="77"/>
                <a:cs typeface="Arial" panose="020B0604020202020204" pitchFamily="34" charset="0"/>
              </a:rPr>
              <a:t>Rhan</a:t>
            </a:r>
            <a:r>
              <a:rPr lang="en-US" sz="2800" b="1" dirty="0">
                <a:solidFill>
                  <a:schemeClr val="tx1"/>
                </a:solidFill>
                <a:latin typeface="Arial" panose="020B0604020202020204" pitchFamily="34" charset="0"/>
                <a:ea typeface="Noteworthy Light" panose="02000400000000000000" pitchFamily="2" charset="77"/>
                <a:cs typeface="Arial" panose="020B0604020202020204" pitchFamily="34" charset="0"/>
              </a:rPr>
              <a:t> 2: </a:t>
            </a:r>
          </a:p>
          <a:p>
            <a:pPr algn="ctr"/>
            <a:r>
              <a:rPr lang="en-US" sz="2800" b="1" dirty="0" err="1">
                <a:solidFill>
                  <a:schemeClr val="tx1"/>
                </a:solidFill>
                <a:latin typeface="Arial" panose="020B0604020202020204" pitchFamily="34" charset="0"/>
                <a:ea typeface="Noteworthy Light" panose="02000400000000000000" pitchFamily="2" charset="77"/>
                <a:cs typeface="Arial" panose="020B0604020202020204" pitchFamily="34" charset="0"/>
              </a:rPr>
              <a:t>Ydych</a:t>
            </a:r>
            <a:r>
              <a:rPr lang="en-US" sz="2800" b="1" dirty="0">
                <a:solidFill>
                  <a:schemeClr val="tx1"/>
                </a:solidFill>
                <a:latin typeface="Arial" panose="020B0604020202020204" pitchFamily="34" charset="0"/>
                <a:ea typeface="Noteworthy Light" panose="02000400000000000000" pitchFamily="2" charset="77"/>
                <a:cs typeface="Arial" panose="020B0604020202020204" pitchFamily="34" charset="0"/>
              </a:rPr>
              <a:t> </a:t>
            </a:r>
            <a:r>
              <a:rPr lang="en-US" sz="2800" b="1" dirty="0" err="1">
                <a:solidFill>
                  <a:schemeClr val="tx1"/>
                </a:solidFill>
                <a:latin typeface="Arial" panose="020B0604020202020204" pitchFamily="34" charset="0"/>
                <a:ea typeface="Noteworthy Light" panose="02000400000000000000" pitchFamily="2" charset="77"/>
                <a:cs typeface="Arial" panose="020B0604020202020204" pitchFamily="34" charset="0"/>
              </a:rPr>
              <a:t>chi’n</a:t>
            </a:r>
            <a:r>
              <a:rPr lang="en-US" sz="2800" b="1" dirty="0">
                <a:solidFill>
                  <a:schemeClr val="tx1"/>
                </a:solidFill>
                <a:latin typeface="Arial" panose="020B0604020202020204" pitchFamily="34" charset="0"/>
                <a:ea typeface="Noteworthy Light" panose="02000400000000000000" pitchFamily="2" charset="77"/>
                <a:cs typeface="Arial" panose="020B0604020202020204" pitchFamily="34" charset="0"/>
              </a:rPr>
              <a:t> </a:t>
            </a:r>
            <a:r>
              <a:rPr lang="en-US" sz="2800" b="1" dirty="0" err="1">
                <a:solidFill>
                  <a:schemeClr val="tx1"/>
                </a:solidFill>
                <a:latin typeface="Arial" panose="020B0604020202020204" pitchFamily="34" charset="0"/>
                <a:ea typeface="Noteworthy Light" panose="02000400000000000000" pitchFamily="2" charset="77"/>
                <a:cs typeface="Arial" panose="020B0604020202020204" pitchFamily="34" charset="0"/>
              </a:rPr>
              <a:t>gwrando</a:t>
            </a:r>
            <a:r>
              <a:rPr lang="en-US" sz="2800" b="1" dirty="0">
                <a:solidFill>
                  <a:schemeClr val="tx1"/>
                </a:solidFill>
                <a:latin typeface="Arial" panose="020B0604020202020204" pitchFamily="34" charset="0"/>
                <a:ea typeface="Noteworthy Light" panose="02000400000000000000" pitchFamily="2" charset="77"/>
                <a:cs typeface="Arial" panose="020B0604020202020204" pitchFamily="34" charset="0"/>
              </a:rPr>
              <a:t>?</a:t>
            </a:r>
          </a:p>
        </p:txBody>
      </p:sp>
    </p:spTree>
    <p:extLst>
      <p:ext uri="{BB962C8B-B14F-4D97-AF65-F5344CB8AC3E}">
        <p14:creationId xmlns:p14="http://schemas.microsoft.com/office/powerpoint/2010/main" val="2086568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8DE72-F344-417B-9762-56F7C0A3F564}"/>
              </a:ext>
            </a:extLst>
          </p:cNvPr>
          <p:cNvSpPr>
            <a:spLocks noGrp="1"/>
          </p:cNvSpPr>
          <p:nvPr>
            <p:ph type="title"/>
          </p:nvPr>
        </p:nvSpPr>
        <p:spPr>
          <a:xfrm>
            <a:off x="511447" y="346085"/>
            <a:ext cx="10989389" cy="1292934"/>
          </a:xfrm>
          <a:solidFill>
            <a:schemeClr val="accent2">
              <a:lumMod val="40000"/>
              <a:lumOff val="60000"/>
            </a:schemeClr>
          </a:solidFill>
          <a:ln w="76200">
            <a:solidFill>
              <a:srgbClr val="002060"/>
            </a:solidFill>
          </a:ln>
        </p:spPr>
        <p:txBody>
          <a:bodyPr>
            <a:normAutofit fontScale="90000"/>
          </a:bodyPr>
          <a:lstStyle/>
          <a:p>
            <a:pPr algn="ctr"/>
            <a:r>
              <a:rPr lang="en-GB" sz="4000" b="1" dirty="0" err="1">
                <a:solidFill>
                  <a:srgbClr val="002060"/>
                </a:solidFill>
              </a:rPr>
              <a:t>Creu</a:t>
            </a:r>
            <a:r>
              <a:rPr lang="en-GB" sz="4000" b="1" dirty="0">
                <a:solidFill>
                  <a:srgbClr val="002060"/>
                </a:solidFill>
              </a:rPr>
              <a:t> </a:t>
            </a:r>
            <a:r>
              <a:rPr lang="en-GB" sz="4000" b="1" dirty="0" err="1">
                <a:solidFill>
                  <a:srgbClr val="002060"/>
                </a:solidFill>
              </a:rPr>
              <a:t>amgylchedd</a:t>
            </a:r>
            <a:r>
              <a:rPr lang="en-GB" sz="4000" b="1" dirty="0">
                <a:solidFill>
                  <a:srgbClr val="002060"/>
                </a:solidFill>
              </a:rPr>
              <a:t> </a:t>
            </a:r>
            <a:r>
              <a:rPr lang="en-GB" sz="4000" b="1" dirty="0" err="1">
                <a:solidFill>
                  <a:srgbClr val="002060"/>
                </a:solidFill>
              </a:rPr>
              <a:t>sy’n</a:t>
            </a:r>
            <a:r>
              <a:rPr lang="en-GB" sz="4000" b="1" dirty="0">
                <a:solidFill>
                  <a:srgbClr val="002060"/>
                </a:solidFill>
              </a:rPr>
              <a:t> </a:t>
            </a:r>
            <a:r>
              <a:rPr lang="en-GB" sz="4000" b="1" dirty="0" err="1">
                <a:solidFill>
                  <a:srgbClr val="002060"/>
                </a:solidFill>
              </a:rPr>
              <a:t>gyfoethog</a:t>
            </a:r>
            <a:r>
              <a:rPr lang="en-GB" sz="4000" b="1" dirty="0">
                <a:solidFill>
                  <a:srgbClr val="002060"/>
                </a:solidFill>
              </a:rPr>
              <a:t> o ran </a:t>
            </a:r>
            <a:r>
              <a:rPr lang="en-GB" sz="4000" b="1" dirty="0" err="1">
                <a:solidFill>
                  <a:srgbClr val="002060"/>
                </a:solidFill>
              </a:rPr>
              <a:t>iaith</a:t>
            </a:r>
            <a:r>
              <a:rPr lang="en-GB" sz="4000" b="1" dirty="0">
                <a:solidFill>
                  <a:srgbClr val="002060"/>
                </a:solidFill>
              </a:rPr>
              <a:t> – </a:t>
            </a:r>
            <a:r>
              <a:rPr lang="en-GB" sz="4000" b="1" dirty="0" err="1">
                <a:solidFill>
                  <a:srgbClr val="002060"/>
                </a:solidFill>
              </a:rPr>
              <a:t>ddoe</a:t>
            </a:r>
            <a:r>
              <a:rPr lang="en-GB" sz="4000" b="1" dirty="0">
                <a:solidFill>
                  <a:srgbClr val="002060"/>
                </a:solidFill>
              </a:rPr>
              <a:t>, </a:t>
            </a:r>
            <a:r>
              <a:rPr lang="en-GB" sz="4000" b="1" dirty="0" err="1">
                <a:solidFill>
                  <a:srgbClr val="002060"/>
                </a:solidFill>
              </a:rPr>
              <a:t>heddiw</a:t>
            </a:r>
            <a:r>
              <a:rPr lang="en-GB" sz="4000" b="1" dirty="0">
                <a:solidFill>
                  <a:srgbClr val="002060"/>
                </a:solidFill>
              </a:rPr>
              <a:t> ac </a:t>
            </a:r>
            <a:r>
              <a:rPr lang="en-GB" sz="4000" b="1" dirty="0" err="1">
                <a:solidFill>
                  <a:srgbClr val="002060"/>
                </a:solidFill>
              </a:rPr>
              <a:t>yfory</a:t>
            </a:r>
            <a:endParaRPr lang="en-GB" sz="4000" b="1" dirty="0">
              <a:solidFill>
                <a:srgbClr val="002060"/>
              </a:solidFill>
            </a:endParaRPr>
          </a:p>
        </p:txBody>
      </p:sp>
      <p:sp>
        <p:nvSpPr>
          <p:cNvPr id="4" name="Rectangle 3">
            <a:extLst>
              <a:ext uri="{FF2B5EF4-FFF2-40B4-BE49-F238E27FC236}">
                <a16:creationId xmlns:a16="http://schemas.microsoft.com/office/drawing/2014/main" id="{5DB7010C-8E03-4407-A8AC-A3FB4EB691FB}"/>
              </a:ext>
            </a:extLst>
          </p:cNvPr>
          <p:cNvSpPr/>
          <p:nvPr/>
        </p:nvSpPr>
        <p:spPr>
          <a:xfrm>
            <a:off x="421796" y="4032254"/>
            <a:ext cx="5162550" cy="1754326"/>
          </a:xfrm>
          <a:prstGeom prst="rect">
            <a:avLst/>
          </a:prstGeom>
          <a:noFill/>
          <a:ln w="57150">
            <a:solidFill>
              <a:schemeClr val="tx1"/>
            </a:solidFill>
          </a:ln>
        </p:spPr>
        <p:txBody>
          <a:bodyPr wrap="square" anchor="t">
            <a:spAutoFit/>
          </a:bodyPr>
          <a:lstStyle/>
          <a:p>
            <a:r>
              <a:rPr lang="en-GB" b="1" dirty="0" err="1"/>
              <a:t>Dylai</a:t>
            </a:r>
            <a:r>
              <a:rPr lang="en-GB" b="1" dirty="0"/>
              <a:t> </a:t>
            </a:r>
            <a:r>
              <a:rPr lang="en-GB" b="1" dirty="0" err="1">
                <a:latin typeface="Arial" panose="020B0604020202020204" pitchFamily="34" charset="0"/>
                <a:cs typeface="Arial" panose="020B0604020202020204" pitchFamily="34" charset="0"/>
              </a:rPr>
              <a:t>dysgwyr</a:t>
            </a:r>
            <a:r>
              <a:rPr lang="en-GB" b="1" dirty="0"/>
              <a:t> </a:t>
            </a:r>
            <a:r>
              <a:rPr lang="en-GB" b="1" dirty="0" err="1"/>
              <a:t>brofi</a:t>
            </a:r>
            <a:r>
              <a:rPr lang="en-GB" b="1" dirty="0"/>
              <a:t> </a:t>
            </a:r>
            <a:r>
              <a:rPr lang="en-GB" b="1" dirty="0" err="1"/>
              <a:t>ystod</a:t>
            </a:r>
            <a:r>
              <a:rPr lang="en-GB" b="1" dirty="0"/>
              <a:t> o </a:t>
            </a:r>
            <a:r>
              <a:rPr lang="en-GB" b="1" dirty="0" err="1"/>
              <a:t>brofiadau</a:t>
            </a:r>
            <a:r>
              <a:rPr lang="en-GB" b="1" dirty="0"/>
              <a:t> </a:t>
            </a:r>
            <a:r>
              <a:rPr lang="en-GB" b="1" dirty="0" err="1"/>
              <a:t>ieithyddol</a:t>
            </a:r>
            <a:r>
              <a:rPr lang="en-GB" b="1" dirty="0"/>
              <a:t> </a:t>
            </a:r>
            <a:r>
              <a:rPr lang="en-GB" b="1" dirty="0" err="1"/>
              <a:t>cyfoethog</a:t>
            </a:r>
            <a:r>
              <a:rPr lang="en-GB" b="1" dirty="0"/>
              <a:t> </a:t>
            </a:r>
            <a:r>
              <a:rPr lang="en-GB" b="1" dirty="0" err="1"/>
              <a:t>fel</a:t>
            </a:r>
            <a:r>
              <a:rPr lang="en-GB" b="1" dirty="0"/>
              <a:t> y gall </a:t>
            </a:r>
            <a:r>
              <a:rPr lang="en-GB" b="1" dirty="0" err="1"/>
              <a:t>eu</a:t>
            </a:r>
            <a:r>
              <a:rPr lang="en-GB" b="1" dirty="0"/>
              <a:t> </a:t>
            </a:r>
            <a:r>
              <a:rPr lang="en-GB" b="1" dirty="0" err="1"/>
              <a:t>sgiliau</a:t>
            </a:r>
            <a:r>
              <a:rPr lang="en-GB" b="1" dirty="0"/>
              <a:t> </a:t>
            </a:r>
            <a:r>
              <a:rPr lang="en-GB" b="1" dirty="0" err="1"/>
              <a:t>llafar</a:t>
            </a:r>
            <a:r>
              <a:rPr lang="en-GB" b="1" dirty="0"/>
              <a:t>, </a:t>
            </a:r>
            <a:r>
              <a:rPr lang="en-GB" b="1" dirty="0" err="1"/>
              <a:t>darllen</a:t>
            </a:r>
            <a:r>
              <a:rPr lang="en-GB" b="1" dirty="0"/>
              <a:t> ac </a:t>
            </a:r>
            <a:r>
              <a:rPr lang="en-GB" b="1" dirty="0" err="1"/>
              <a:t>ysgrifennu</a:t>
            </a:r>
            <a:r>
              <a:rPr lang="en-GB" b="1" dirty="0"/>
              <a:t> </a:t>
            </a:r>
            <a:r>
              <a:rPr lang="en-GB" b="1" dirty="0" err="1"/>
              <a:t>blethu</a:t>
            </a:r>
            <a:r>
              <a:rPr lang="en-GB" b="1" dirty="0"/>
              <a:t> </a:t>
            </a:r>
            <a:r>
              <a:rPr lang="en-GB" b="1" dirty="0" err="1"/>
              <a:t>drwy'i</a:t>
            </a:r>
            <a:r>
              <a:rPr lang="en-GB" b="1" dirty="0"/>
              <a:t> </a:t>
            </a:r>
            <a:r>
              <a:rPr lang="en-GB" b="1" dirty="0" err="1"/>
              <a:t>gilydd</a:t>
            </a:r>
            <a:r>
              <a:rPr lang="en-GB" b="1" dirty="0"/>
              <a:t>.</a:t>
            </a:r>
          </a:p>
          <a:p>
            <a:endParaRPr lang="en-GB" dirty="0"/>
          </a:p>
          <a:p>
            <a:r>
              <a:rPr lang="en-GB" b="1" u="sng" dirty="0" err="1"/>
              <a:t>Rhaglen</a:t>
            </a:r>
            <a:r>
              <a:rPr lang="en-GB" b="1" u="sng" dirty="0"/>
              <a:t> </a:t>
            </a:r>
            <a:r>
              <a:rPr lang="en-GB" b="1" u="sng" dirty="0" err="1"/>
              <a:t>Astudio</a:t>
            </a:r>
            <a:r>
              <a:rPr lang="en-GB" b="1" u="sng" dirty="0"/>
              <a:t> </a:t>
            </a:r>
            <a:r>
              <a:rPr lang="en-GB" b="1" u="sng" dirty="0" err="1"/>
              <a:t>ar</a:t>
            </a:r>
            <a:r>
              <a:rPr lang="en-GB" b="1" u="sng" dirty="0"/>
              <a:t> </a:t>
            </a:r>
            <a:r>
              <a:rPr lang="en-GB" b="1" u="sng" dirty="0" err="1"/>
              <a:t>gyfer</a:t>
            </a:r>
            <a:r>
              <a:rPr lang="en-GB" b="1" u="sng" dirty="0"/>
              <a:t> </a:t>
            </a:r>
            <a:r>
              <a:rPr lang="en-GB" b="1" u="sng" dirty="0" err="1"/>
              <a:t>Cymraeg</a:t>
            </a:r>
            <a:r>
              <a:rPr lang="en-GB" b="1" u="sng" dirty="0"/>
              <a:t>, </a:t>
            </a:r>
            <a:r>
              <a:rPr lang="en-GB" b="1" u="sng" dirty="0" err="1"/>
              <a:t>Cyfnod</a:t>
            </a:r>
            <a:r>
              <a:rPr lang="en-GB" b="1" u="sng" dirty="0"/>
              <a:t> </a:t>
            </a:r>
            <a:r>
              <a:rPr lang="en-GB" b="1" u="sng" dirty="0" err="1"/>
              <a:t>Allweddol</a:t>
            </a:r>
            <a:r>
              <a:rPr lang="en-GB" b="1" u="sng" dirty="0"/>
              <a:t> 2,  2015</a:t>
            </a:r>
          </a:p>
        </p:txBody>
      </p:sp>
      <p:sp>
        <p:nvSpPr>
          <p:cNvPr id="5" name="Rectangle 4">
            <a:extLst>
              <a:ext uri="{FF2B5EF4-FFF2-40B4-BE49-F238E27FC236}">
                <a16:creationId xmlns:a16="http://schemas.microsoft.com/office/drawing/2014/main" id="{F79F4F07-4992-824A-B127-A4D82F16F326}"/>
              </a:ext>
            </a:extLst>
          </p:cNvPr>
          <p:cNvSpPr/>
          <p:nvPr/>
        </p:nvSpPr>
        <p:spPr>
          <a:xfrm>
            <a:off x="6006141" y="2251663"/>
            <a:ext cx="5829300" cy="3447098"/>
          </a:xfrm>
          <a:prstGeom prst="rect">
            <a:avLst/>
          </a:prstGeom>
          <a:solidFill>
            <a:schemeClr val="bg1"/>
          </a:solidFill>
          <a:ln w="57150">
            <a:solidFill>
              <a:schemeClr val="tx1"/>
            </a:solidFill>
          </a:ln>
        </p:spPr>
        <p:txBody>
          <a:bodyPr wrap="square" anchor="t">
            <a:spAutoFit/>
          </a:bodyPr>
          <a:lstStyle/>
          <a:p>
            <a:r>
              <a:rPr lang="en-GB" b="1" dirty="0" err="1">
                <a:latin typeface="Arial" panose="020B0604020202020204" pitchFamily="34" charset="0"/>
                <a:cs typeface="Arial" panose="020B0604020202020204" pitchFamily="34" charset="0"/>
              </a:rPr>
              <a:t>Dylid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ystyried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holistaidd</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pedwar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datganiad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nodi'r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Maes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Golyga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hyn</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dylid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archwilio</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gwahanol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ieithoedd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perthynas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â'i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gilydd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ogystal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â</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sgiliau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gwrando</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siarad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darllen</a:t>
            </a:r>
            <a:r>
              <a:rPr lang="en-GB" b="1" dirty="0">
                <a:latin typeface="Arial" panose="020B0604020202020204" pitchFamily="34" charset="0"/>
                <a:cs typeface="Arial" panose="020B0604020202020204" pitchFamily="34" charset="0"/>
              </a:rPr>
              <a:t> ac </a:t>
            </a:r>
            <a:r>
              <a:rPr lang="en-GB" b="1" dirty="0" err="1">
                <a:latin typeface="Arial" panose="020B0604020202020204" pitchFamily="34" charset="0"/>
                <a:cs typeface="Arial" panose="020B0604020202020204" pitchFamily="34" charset="0"/>
              </a:rPr>
              <a:t>ysgrifennu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Golyga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hefyd</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dylid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ystyried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dysgu</a:t>
            </a:r>
            <a:r>
              <a:rPr lang="en-GB" b="1" dirty="0">
                <a:latin typeface="Arial" panose="020B0604020202020204" pitchFamily="34" charset="0"/>
                <a:cs typeface="Arial" panose="020B0604020202020204" pitchFamily="34" charset="0"/>
              </a:rPr>
              <a:t> am a </a:t>
            </a:r>
            <a:r>
              <a:rPr lang="en-GB" b="1" dirty="0" err="1">
                <a:latin typeface="Arial" panose="020B0604020202020204" pitchFamily="34" charset="0"/>
                <a:cs typeface="Arial" panose="020B0604020202020204" pitchFamily="34" charset="0"/>
              </a:rPr>
              <a:t>thrwy</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lenyddiaeth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rhywbeth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cyfrannu</a:t>
            </a:r>
            <a:r>
              <a:rPr lang="en-GB" b="1" dirty="0">
                <a:latin typeface="Arial" panose="020B0604020202020204" pitchFamily="34" charset="0"/>
                <a:cs typeface="Arial" panose="020B0604020202020204" pitchFamily="34" charset="0"/>
              </a:rPr>
              <a:t> at </a:t>
            </a:r>
            <a:r>
              <a:rPr lang="en-GB" b="1" dirty="0" err="1">
                <a:latin typeface="Arial" panose="020B0604020202020204" pitchFamily="34" charset="0"/>
                <a:cs typeface="Arial" panose="020B0604020202020204" pitchFamily="34" charset="0"/>
              </a:rPr>
              <a:t>holl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agweddau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dysgu</a:t>
            </a:r>
            <a:r>
              <a:rPr lang="en-GB" b="1" dirty="0">
                <a:latin typeface="Arial" panose="020B0604020202020204" pitchFamily="34" charset="0"/>
                <a:cs typeface="Arial" panose="020B0604020202020204" pitchFamily="34" charset="0"/>
              </a:rPr>
              <a:t> am </a:t>
            </a:r>
            <a:r>
              <a:rPr lang="en-GB" b="1" dirty="0" err="1">
                <a:latin typeface="Arial" panose="020B0604020202020204" pitchFamily="34" charset="0"/>
                <a:cs typeface="Arial" panose="020B0604020202020204" pitchFamily="34" charset="0"/>
              </a:rPr>
              <a:t>ieithoedd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datganiadau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cefnogi</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chadarnhau'i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gilydd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Gyda'i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gilydd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maen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nhw'n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cyfrannu</a:t>
            </a:r>
            <a:r>
              <a:rPr lang="en-GB" b="1" dirty="0">
                <a:latin typeface="Arial" panose="020B0604020202020204" pitchFamily="34" charset="0"/>
                <a:cs typeface="Arial" panose="020B0604020202020204" pitchFamily="34" charset="0"/>
              </a:rPr>
              <a:t> at </a:t>
            </a:r>
            <a:r>
              <a:rPr lang="en-GB" b="1" dirty="0" err="1">
                <a:latin typeface="Arial" panose="020B0604020202020204" pitchFamily="34" charset="0"/>
                <a:cs typeface="Arial" panose="020B0604020202020204" pitchFamily="34" charset="0"/>
              </a:rPr>
              <a:t>wireddu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pedwar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diben</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cwricwlwm</a:t>
            </a:r>
            <a:r>
              <a:rPr lang="en-GB" b="1"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2000" b="1" u="sng" dirty="0" err="1">
                <a:latin typeface="Arial" panose="020B0604020202020204" pitchFamily="34" charset="0"/>
                <a:cs typeface="Arial" panose="020B0604020202020204" pitchFamily="34" charset="0"/>
              </a:rPr>
              <a:t>Cwricwlwm</a:t>
            </a:r>
            <a:r>
              <a:rPr lang="en-GB" sz="2000" b="1" u="sng" dirty="0">
                <a:latin typeface="Arial" panose="020B0604020202020204" pitchFamily="34" charset="0"/>
                <a:cs typeface="Arial" panose="020B0604020202020204" pitchFamily="34" charset="0"/>
              </a:rPr>
              <a:t> </a:t>
            </a:r>
            <a:r>
              <a:rPr lang="en-GB" sz="2000" b="1" u="sng" dirty="0" err="1">
                <a:latin typeface="Arial" panose="020B0604020202020204" pitchFamily="34" charset="0"/>
                <a:cs typeface="Arial" panose="020B0604020202020204" pitchFamily="34" charset="0"/>
              </a:rPr>
              <a:t>i</a:t>
            </a:r>
            <a:r>
              <a:rPr lang="en-GB" sz="2000" b="1" u="sng" dirty="0">
                <a:latin typeface="Arial" panose="020B0604020202020204" pitchFamily="34" charset="0"/>
                <a:cs typeface="Arial" panose="020B0604020202020204" pitchFamily="34" charset="0"/>
              </a:rPr>
              <a:t> </a:t>
            </a:r>
            <a:r>
              <a:rPr lang="en-GB" sz="2000" b="1" u="sng" dirty="0" err="1">
                <a:latin typeface="Arial" panose="020B0604020202020204" pitchFamily="34" charset="0"/>
                <a:cs typeface="Arial" panose="020B0604020202020204" pitchFamily="34" charset="0"/>
              </a:rPr>
              <a:t>Gymru</a:t>
            </a:r>
            <a:r>
              <a:rPr lang="en-GB" sz="2000" b="1" u="sng" dirty="0">
                <a:latin typeface="Arial" panose="020B0604020202020204" pitchFamily="34" charset="0"/>
                <a:cs typeface="Arial" panose="020B0604020202020204" pitchFamily="34" charset="0"/>
              </a:rPr>
              <a:t>, 2020</a:t>
            </a:r>
          </a:p>
        </p:txBody>
      </p:sp>
      <p:sp>
        <p:nvSpPr>
          <p:cNvPr id="6" name="Rectangle 5">
            <a:extLst>
              <a:ext uri="{FF2B5EF4-FFF2-40B4-BE49-F238E27FC236}">
                <a16:creationId xmlns:a16="http://schemas.microsoft.com/office/drawing/2014/main" id="{B95A340E-36EA-C347-9EBD-69D1EA03437E}"/>
              </a:ext>
            </a:extLst>
          </p:cNvPr>
          <p:cNvSpPr/>
          <p:nvPr/>
        </p:nvSpPr>
        <p:spPr>
          <a:xfrm>
            <a:off x="409009" y="2251663"/>
            <a:ext cx="5162550" cy="1477328"/>
          </a:xfrm>
          <a:prstGeom prst="rect">
            <a:avLst/>
          </a:prstGeom>
          <a:noFill/>
          <a:ln w="57150">
            <a:solidFill>
              <a:schemeClr val="tx1"/>
            </a:solidFill>
          </a:ln>
        </p:spPr>
        <p:txBody>
          <a:bodyPr wrap="square">
            <a:spAutoFit/>
          </a:bodyPr>
          <a:lstStyle/>
          <a:p>
            <a:r>
              <a:rPr lang="en-GB" b="1" dirty="0" err="1">
                <a:latin typeface="Arial" panose="020B0604020202020204" pitchFamily="34" charset="0"/>
                <a:cs typeface="Arial" panose="020B0604020202020204" pitchFamily="34" charset="0"/>
              </a:rPr>
              <a:t>Bydd</a:t>
            </a:r>
            <a:r>
              <a:rPr lang="en-GB" b="1" dirty="0">
                <a:latin typeface="Arial" panose="020B0604020202020204" pitchFamily="34" charset="0"/>
                <a:cs typeface="Arial" panose="020B0604020202020204" pitchFamily="34" charset="0"/>
              </a:rPr>
              <a:t> y plant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cael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eu</a:t>
            </a:r>
            <a:r>
              <a:rPr lang="en-GB" b="1" dirty="0">
                <a:latin typeface="Arial" panose="020B0604020202020204" pitchFamily="34" charset="0"/>
                <a:cs typeface="Arial" panose="020B0604020202020204" pitchFamily="34" charset="0"/>
              </a:rPr>
              <a:t> trochi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profiadau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gweithgareddau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iaith</a:t>
            </a:r>
            <a:r>
              <a:rPr lang="en-GB" b="1" dirty="0">
                <a:latin typeface="Arial" panose="020B0604020202020204" pitchFamily="34" charset="0"/>
                <a:cs typeface="Arial" panose="020B0604020202020204" pitchFamily="34" charset="0"/>
              </a:rPr>
              <a:t>……</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u="sng" dirty="0" err="1">
                <a:latin typeface="Arial" panose="020B0604020202020204" pitchFamily="34" charset="0"/>
                <a:cs typeface="Arial" panose="020B0604020202020204" pitchFamily="34" charset="0"/>
              </a:rPr>
              <a:t>Fframwaith</a:t>
            </a:r>
            <a:r>
              <a:rPr lang="en-GB" b="1" u="sng" dirty="0">
                <a:latin typeface="Arial" panose="020B0604020202020204" pitchFamily="34" charset="0"/>
                <a:cs typeface="Arial" panose="020B0604020202020204" pitchFamily="34" charset="0"/>
              </a:rPr>
              <a:t> y </a:t>
            </a:r>
            <a:r>
              <a:rPr lang="en-GB" b="1" u="sng" dirty="0" err="1">
                <a:latin typeface="Arial" panose="020B0604020202020204" pitchFamily="34" charset="0"/>
                <a:cs typeface="Arial" panose="020B0604020202020204" pitchFamily="34" charset="0"/>
              </a:rPr>
              <a:t>Cyfnod</a:t>
            </a:r>
            <a:r>
              <a:rPr lang="en-GB" b="1" u="sng" dirty="0">
                <a:latin typeface="Arial" panose="020B0604020202020204" pitchFamily="34" charset="0"/>
                <a:cs typeface="Arial" panose="020B0604020202020204" pitchFamily="34" charset="0"/>
              </a:rPr>
              <a:t> Sylfaen, 2015</a:t>
            </a:r>
          </a:p>
        </p:txBody>
      </p:sp>
      <p:pic>
        <p:nvPicPr>
          <p:cNvPr id="8" name="Picture 7">
            <a:extLst>
              <a:ext uri="{FF2B5EF4-FFF2-40B4-BE49-F238E27FC236}">
                <a16:creationId xmlns:a16="http://schemas.microsoft.com/office/drawing/2014/main" id="{263D0331-F319-F845-90D3-480801232029}"/>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715251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F1E0-4F2A-419D-AF45-35677495897D}"/>
              </a:ext>
            </a:extLst>
          </p:cNvPr>
          <p:cNvSpPr>
            <a:spLocks noGrp="1"/>
          </p:cNvSpPr>
          <p:nvPr>
            <p:ph type="title"/>
          </p:nvPr>
        </p:nvSpPr>
        <p:spPr>
          <a:xfrm>
            <a:off x="431800" y="1337471"/>
            <a:ext cx="5497239" cy="3839947"/>
          </a:xfrm>
          <a:solidFill>
            <a:schemeClr val="bg1"/>
          </a:solidFill>
          <a:ln w="76200">
            <a:solidFill>
              <a:schemeClr val="accent6"/>
            </a:solidFill>
          </a:ln>
        </p:spPr>
        <p:txBody>
          <a:bodyPr anchor="ctr">
            <a:normAutofit/>
          </a:bodyPr>
          <a:lstStyle/>
          <a:p>
            <a:pPr>
              <a:lnSpc>
                <a:spcPct val="90000"/>
              </a:lnSpc>
            </a:pPr>
            <a:r>
              <a:rPr lang="en-GB" sz="4000" b="1" dirty="0" err="1">
                <a:solidFill>
                  <a:schemeClr val="tx1"/>
                </a:solidFill>
                <a:latin typeface="Arial" panose="020B0604020202020204" pitchFamily="34" charset="0"/>
                <a:cs typeface="Arial" panose="020B0604020202020204" pitchFamily="34" charset="0"/>
              </a:rPr>
              <a:t>Sut</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ydw</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i’n</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gwybod</a:t>
            </a:r>
            <a:r>
              <a:rPr lang="en-GB" sz="4000" b="1" dirty="0">
                <a:solidFill>
                  <a:schemeClr val="tx1"/>
                </a:solidFill>
                <a:latin typeface="Arial" panose="020B0604020202020204" pitchFamily="34" charset="0"/>
                <a:cs typeface="Arial" panose="020B0604020202020204" pitchFamily="34" charset="0"/>
              </a:rPr>
              <a:t> pa </a:t>
            </a:r>
            <a:r>
              <a:rPr lang="en-GB" sz="4000" b="1" dirty="0" err="1">
                <a:solidFill>
                  <a:schemeClr val="tx1"/>
                </a:solidFill>
                <a:latin typeface="Arial" panose="020B0604020202020204" pitchFamily="34" charset="0"/>
                <a:cs typeface="Arial" panose="020B0604020202020204" pitchFamily="34" charset="0"/>
              </a:rPr>
              <a:t>sgiliau</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sydd</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angen</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eu</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haddysgu</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i’r</a:t>
            </a:r>
            <a:r>
              <a:rPr lang="en-GB" sz="4000" b="1" dirty="0">
                <a:solidFill>
                  <a:schemeClr val="tx1"/>
                </a:solidFill>
                <a:latin typeface="Arial" panose="020B0604020202020204" pitchFamily="34" charset="0"/>
                <a:cs typeface="Arial" panose="020B0604020202020204" pitchFamily="34" charset="0"/>
              </a:rPr>
              <a:t> </a:t>
            </a:r>
            <a:r>
              <a:rPr lang="en-GB" sz="4000" b="1" dirty="0" err="1">
                <a:solidFill>
                  <a:schemeClr val="tx1"/>
                </a:solidFill>
                <a:latin typeface="Arial" panose="020B0604020202020204" pitchFamily="34" charset="0"/>
                <a:cs typeface="Arial" panose="020B0604020202020204" pitchFamily="34" charset="0"/>
              </a:rPr>
              <a:t>disgyblion</a:t>
            </a:r>
            <a:r>
              <a:rPr lang="en-GB" sz="4000" b="1" dirty="0">
                <a:solidFill>
                  <a:schemeClr val="tx1"/>
                </a:solidFill>
                <a:latin typeface="Arial" panose="020B0604020202020204" pitchFamily="34" charset="0"/>
                <a:cs typeface="Arial" panose="020B0604020202020204" pitchFamily="34" charset="0"/>
              </a:rPr>
              <a:t>?</a:t>
            </a:r>
          </a:p>
        </p:txBody>
      </p:sp>
      <p:pic>
        <p:nvPicPr>
          <p:cNvPr id="12" name="Picture 11">
            <a:extLst>
              <a:ext uri="{FF2B5EF4-FFF2-40B4-BE49-F238E27FC236}">
                <a16:creationId xmlns:a16="http://schemas.microsoft.com/office/drawing/2014/main" id="{23079091-67B0-6948-959A-043992D9978E}"/>
              </a:ext>
            </a:extLst>
          </p:cNvPr>
          <p:cNvPicPr>
            <a:picLocks noChangeAspect="1"/>
          </p:cNvPicPr>
          <p:nvPr/>
        </p:nvPicPr>
        <p:blipFill rotWithShape="1">
          <a:blip r:embed="rId3">
            <a:extLst>
              <a:ext uri="{28A0092B-C50C-407E-A947-70E740481C1C}">
                <a14:useLocalDpi xmlns:a14="http://schemas.microsoft.com/office/drawing/2010/main" val="0"/>
              </a:ext>
            </a:extLst>
          </a:blip>
          <a:srcRect l="9662" t="10778" r="7186" b="9564"/>
          <a:stretch/>
        </p:blipFill>
        <p:spPr>
          <a:xfrm>
            <a:off x="6202369" y="164889"/>
            <a:ext cx="3916871" cy="2345164"/>
          </a:xfrm>
          <a:prstGeom prst="rect">
            <a:avLst/>
          </a:prstGeom>
          <a:ln w="38100">
            <a:solidFill>
              <a:schemeClr val="tx1"/>
            </a:solidFill>
          </a:ln>
        </p:spPr>
      </p:pic>
      <p:pic>
        <p:nvPicPr>
          <p:cNvPr id="5" name="Picture 4">
            <a:extLst>
              <a:ext uri="{FF2B5EF4-FFF2-40B4-BE49-F238E27FC236}">
                <a16:creationId xmlns:a16="http://schemas.microsoft.com/office/drawing/2014/main" id="{C5CF7296-8D17-1E4C-B319-23DADABC5E06}"/>
              </a:ext>
            </a:extLst>
          </p:cNvPr>
          <p:cNvPicPr>
            <a:picLocks noChangeAspect="1"/>
          </p:cNvPicPr>
          <p:nvPr/>
        </p:nvPicPr>
        <p:blipFill rotWithShape="1">
          <a:blip r:embed="rId4"/>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929A5078-AAAA-4947-813B-6CA98AD99562}"/>
              </a:ext>
            </a:extLst>
          </p:cNvPr>
          <p:cNvPicPr>
            <a:picLocks noChangeAspect="1"/>
          </p:cNvPicPr>
          <p:nvPr/>
        </p:nvPicPr>
        <p:blipFill>
          <a:blip r:embed="rId5"/>
          <a:stretch>
            <a:fillRect/>
          </a:stretch>
        </p:blipFill>
        <p:spPr>
          <a:xfrm>
            <a:off x="9230101" y="2310588"/>
            <a:ext cx="2519075" cy="3629635"/>
          </a:xfrm>
          <a:prstGeom prst="rect">
            <a:avLst/>
          </a:prstGeom>
          <a:ln>
            <a:solidFill>
              <a:schemeClr val="tx1"/>
            </a:solidFill>
          </a:ln>
        </p:spPr>
      </p:pic>
    </p:spTree>
    <p:extLst>
      <p:ext uri="{BB962C8B-B14F-4D97-AF65-F5344CB8AC3E}">
        <p14:creationId xmlns:p14="http://schemas.microsoft.com/office/powerpoint/2010/main" val="3451974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F1E0-4F2A-419D-AF45-35677495897D}"/>
              </a:ext>
            </a:extLst>
          </p:cNvPr>
          <p:cNvSpPr>
            <a:spLocks noGrp="1"/>
          </p:cNvSpPr>
          <p:nvPr>
            <p:ph type="title"/>
          </p:nvPr>
        </p:nvSpPr>
        <p:spPr>
          <a:xfrm>
            <a:off x="431800" y="1337471"/>
            <a:ext cx="5497239" cy="3839947"/>
          </a:xfrm>
          <a:solidFill>
            <a:schemeClr val="bg1"/>
          </a:solidFill>
          <a:ln w="76200">
            <a:solidFill>
              <a:schemeClr val="accent6"/>
            </a:solidFill>
          </a:ln>
        </p:spPr>
        <p:txBody>
          <a:bodyPr anchor="ctr">
            <a:normAutofit/>
          </a:bodyPr>
          <a:lstStyle/>
          <a:p>
            <a:pPr algn="ctr">
              <a:lnSpc>
                <a:spcPct val="90000"/>
              </a:lnSpc>
            </a:pPr>
            <a:r>
              <a:rPr lang="en-GB" sz="5400" b="1" dirty="0">
                <a:solidFill>
                  <a:schemeClr val="tx1"/>
                </a:solidFill>
                <a:latin typeface="Arial" panose="020B0604020202020204" pitchFamily="34" charset="0"/>
                <a:cs typeface="Arial" panose="020B0604020202020204" pitchFamily="34" charset="0"/>
              </a:rPr>
              <a:t>Beth </a:t>
            </a:r>
            <a:r>
              <a:rPr lang="en-GB" sz="5400" b="1" dirty="0" err="1">
                <a:solidFill>
                  <a:schemeClr val="tx1"/>
                </a:solidFill>
                <a:latin typeface="Arial" panose="020B0604020202020204" pitchFamily="34" charset="0"/>
                <a:cs typeface="Arial" panose="020B0604020202020204" pitchFamily="34" charset="0"/>
              </a:rPr>
              <a:t>ydy</a:t>
            </a:r>
            <a:r>
              <a:rPr lang="en-GB" sz="5400" b="1" dirty="0">
                <a:solidFill>
                  <a:schemeClr val="tx1"/>
                </a:solidFill>
                <a:latin typeface="Arial" panose="020B0604020202020204" pitchFamily="34" charset="0"/>
                <a:cs typeface="Arial" panose="020B0604020202020204" pitchFamily="34" charset="0"/>
              </a:rPr>
              <a:t> </a:t>
            </a:r>
            <a:r>
              <a:rPr lang="en-GB" sz="5400" b="1" dirty="0" err="1">
                <a:solidFill>
                  <a:schemeClr val="tx1"/>
                </a:solidFill>
                <a:latin typeface="Arial" panose="020B0604020202020204" pitchFamily="34" charset="0"/>
                <a:cs typeface="Arial" panose="020B0604020202020204" pitchFamily="34" charset="0"/>
              </a:rPr>
              <a:t>sgiliau</a:t>
            </a:r>
            <a:r>
              <a:rPr lang="en-GB" sz="5400" b="1" dirty="0">
                <a:solidFill>
                  <a:schemeClr val="tx1"/>
                </a:solidFill>
                <a:latin typeface="Arial" panose="020B0604020202020204" pitchFamily="34" charset="0"/>
                <a:cs typeface="Arial" panose="020B0604020202020204" pitchFamily="34" charset="0"/>
              </a:rPr>
              <a:t> </a:t>
            </a:r>
            <a:r>
              <a:rPr lang="en-GB" sz="5400" b="1" dirty="0" err="1">
                <a:solidFill>
                  <a:schemeClr val="tx1"/>
                </a:solidFill>
                <a:latin typeface="Arial" panose="020B0604020202020204" pitchFamily="34" charset="0"/>
                <a:cs typeface="Arial" panose="020B0604020202020204" pitchFamily="34" charset="0"/>
              </a:rPr>
              <a:t>sylfaenol</a:t>
            </a:r>
            <a:r>
              <a:rPr lang="en-GB" sz="5400" b="1" dirty="0">
                <a:solidFill>
                  <a:schemeClr val="tx1"/>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C5CF7296-8D17-1E4C-B319-23DADABC5E06}"/>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3" name="Picture 2">
            <a:extLst>
              <a:ext uri="{FF2B5EF4-FFF2-40B4-BE49-F238E27FC236}">
                <a16:creationId xmlns:a16="http://schemas.microsoft.com/office/drawing/2014/main" id="{7510081F-43FD-9446-AC64-4DBFFF337FBE}"/>
              </a:ext>
            </a:extLst>
          </p:cNvPr>
          <p:cNvPicPr>
            <a:picLocks noChangeAspect="1"/>
          </p:cNvPicPr>
          <p:nvPr/>
        </p:nvPicPr>
        <p:blipFill rotWithShape="1">
          <a:blip r:embed="rId4"/>
          <a:srcRect t="5601" b="12273"/>
          <a:stretch/>
        </p:blipFill>
        <p:spPr>
          <a:xfrm>
            <a:off x="6234023" y="1894280"/>
            <a:ext cx="3841872" cy="2505191"/>
          </a:xfrm>
          <a:prstGeom prst="rect">
            <a:avLst/>
          </a:prstGeom>
        </p:spPr>
      </p:pic>
      <p:pic>
        <p:nvPicPr>
          <p:cNvPr id="4" name="Picture 3">
            <a:extLst>
              <a:ext uri="{FF2B5EF4-FFF2-40B4-BE49-F238E27FC236}">
                <a16:creationId xmlns:a16="http://schemas.microsoft.com/office/drawing/2014/main" id="{7D077BDA-6298-E34C-83FD-C43D71F4DC02}"/>
              </a:ext>
            </a:extLst>
          </p:cNvPr>
          <p:cNvPicPr>
            <a:picLocks noChangeAspect="1"/>
          </p:cNvPicPr>
          <p:nvPr/>
        </p:nvPicPr>
        <p:blipFill>
          <a:blip r:embed="rId5"/>
          <a:stretch>
            <a:fillRect/>
          </a:stretch>
        </p:blipFill>
        <p:spPr>
          <a:xfrm>
            <a:off x="10248181" y="210586"/>
            <a:ext cx="1673523" cy="2168749"/>
          </a:xfrm>
          <a:prstGeom prst="rect">
            <a:avLst/>
          </a:prstGeom>
        </p:spPr>
      </p:pic>
    </p:spTree>
    <p:extLst>
      <p:ext uri="{BB962C8B-B14F-4D97-AF65-F5344CB8AC3E}">
        <p14:creationId xmlns:p14="http://schemas.microsoft.com/office/powerpoint/2010/main" val="1692046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F1E0-4F2A-419D-AF45-35677495897D}"/>
              </a:ext>
            </a:extLst>
          </p:cNvPr>
          <p:cNvSpPr>
            <a:spLocks noGrp="1"/>
          </p:cNvSpPr>
          <p:nvPr>
            <p:ph type="title"/>
          </p:nvPr>
        </p:nvSpPr>
        <p:spPr>
          <a:xfrm>
            <a:off x="431800" y="1337471"/>
            <a:ext cx="5497239" cy="3839947"/>
          </a:xfrm>
          <a:solidFill>
            <a:schemeClr val="bg1"/>
          </a:solidFill>
          <a:ln w="76200">
            <a:solidFill>
              <a:schemeClr val="accent6"/>
            </a:solidFill>
          </a:ln>
        </p:spPr>
        <p:txBody>
          <a:bodyPr anchor="ctr">
            <a:normAutofit/>
          </a:bodyPr>
          <a:lstStyle/>
          <a:p>
            <a:pPr algn="ctr">
              <a:lnSpc>
                <a:spcPct val="90000"/>
              </a:lnSpc>
            </a:pPr>
            <a:r>
              <a:rPr lang="en-GB" sz="5400" b="1" dirty="0">
                <a:solidFill>
                  <a:schemeClr val="tx1"/>
                </a:solidFill>
              </a:rPr>
              <a:t>Beth </a:t>
            </a:r>
            <a:r>
              <a:rPr lang="en-GB" sz="5400" b="1" dirty="0" err="1">
                <a:solidFill>
                  <a:schemeClr val="tx1"/>
                </a:solidFill>
              </a:rPr>
              <a:t>sy’n</a:t>
            </a:r>
            <a:r>
              <a:rPr lang="en-GB" sz="5400" b="1" dirty="0">
                <a:solidFill>
                  <a:schemeClr val="tx1"/>
                </a:solidFill>
              </a:rPr>
              <a:t> </a:t>
            </a:r>
            <a:r>
              <a:rPr lang="en-GB" sz="5400" b="1" dirty="0" err="1">
                <a:solidFill>
                  <a:schemeClr val="tx1"/>
                </a:solidFill>
              </a:rPr>
              <a:t>gwneud</a:t>
            </a:r>
            <a:r>
              <a:rPr lang="en-GB" sz="5400" b="1" dirty="0">
                <a:solidFill>
                  <a:schemeClr val="tx1"/>
                </a:solidFill>
              </a:rPr>
              <a:t> </a:t>
            </a:r>
            <a:r>
              <a:rPr lang="en-GB" sz="5400" b="1" dirty="0" err="1">
                <a:solidFill>
                  <a:schemeClr val="tx1"/>
                </a:solidFill>
              </a:rPr>
              <a:t>gwrandawr</a:t>
            </a:r>
            <a:r>
              <a:rPr lang="en-GB" sz="5400" b="1" dirty="0">
                <a:solidFill>
                  <a:schemeClr val="tx1"/>
                </a:solidFill>
              </a:rPr>
              <a:t> da?</a:t>
            </a:r>
          </a:p>
        </p:txBody>
      </p:sp>
      <p:pic>
        <p:nvPicPr>
          <p:cNvPr id="5" name="Picture 4">
            <a:extLst>
              <a:ext uri="{FF2B5EF4-FFF2-40B4-BE49-F238E27FC236}">
                <a16:creationId xmlns:a16="http://schemas.microsoft.com/office/drawing/2014/main" id="{C5CF7296-8D17-1E4C-B319-23DADABC5E06}"/>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3" name="Picture 2">
            <a:extLst>
              <a:ext uri="{FF2B5EF4-FFF2-40B4-BE49-F238E27FC236}">
                <a16:creationId xmlns:a16="http://schemas.microsoft.com/office/drawing/2014/main" id="{7510081F-43FD-9446-AC64-4DBFFF337FBE}"/>
              </a:ext>
            </a:extLst>
          </p:cNvPr>
          <p:cNvPicPr>
            <a:picLocks noChangeAspect="1"/>
          </p:cNvPicPr>
          <p:nvPr/>
        </p:nvPicPr>
        <p:blipFill rotWithShape="1">
          <a:blip r:embed="rId4"/>
          <a:srcRect t="5601" b="12273"/>
          <a:stretch/>
        </p:blipFill>
        <p:spPr>
          <a:xfrm>
            <a:off x="6096001" y="2140151"/>
            <a:ext cx="3962400" cy="2583784"/>
          </a:xfrm>
          <a:prstGeom prst="rect">
            <a:avLst/>
          </a:prstGeom>
        </p:spPr>
      </p:pic>
      <p:pic>
        <p:nvPicPr>
          <p:cNvPr id="6" name="Picture 5">
            <a:extLst>
              <a:ext uri="{FF2B5EF4-FFF2-40B4-BE49-F238E27FC236}">
                <a16:creationId xmlns:a16="http://schemas.microsoft.com/office/drawing/2014/main" id="{0D99E451-04AF-6747-AE23-E080A3E6E207}"/>
              </a:ext>
            </a:extLst>
          </p:cNvPr>
          <p:cNvPicPr>
            <a:picLocks noChangeAspect="1"/>
          </p:cNvPicPr>
          <p:nvPr/>
        </p:nvPicPr>
        <p:blipFill>
          <a:blip r:embed="rId5"/>
          <a:stretch>
            <a:fillRect/>
          </a:stretch>
        </p:blipFill>
        <p:spPr>
          <a:xfrm>
            <a:off x="10248181" y="210586"/>
            <a:ext cx="1673523" cy="2168749"/>
          </a:xfrm>
          <a:prstGeom prst="rect">
            <a:avLst/>
          </a:prstGeom>
        </p:spPr>
      </p:pic>
    </p:spTree>
    <p:extLst>
      <p:ext uri="{BB962C8B-B14F-4D97-AF65-F5344CB8AC3E}">
        <p14:creationId xmlns:p14="http://schemas.microsoft.com/office/powerpoint/2010/main" val="39582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36975B-F049-684C-BF59-CAA86A601F02}"/>
              </a:ext>
            </a:extLst>
          </p:cNvPr>
          <p:cNvPicPr>
            <a:picLocks noChangeAspect="1"/>
          </p:cNvPicPr>
          <p:nvPr/>
        </p:nvPicPr>
        <p:blipFill rotWithShape="1">
          <a:blip r:embed="rId2"/>
          <a:srcRect l="21754" t="15142" r="21552" b="19481"/>
          <a:stretch/>
        </p:blipFill>
        <p:spPr>
          <a:xfrm>
            <a:off x="3285879" y="483079"/>
            <a:ext cx="5620241" cy="4313208"/>
          </a:xfrm>
          <a:prstGeom prst="rect">
            <a:avLst/>
          </a:prstGeom>
        </p:spPr>
      </p:pic>
      <p:pic>
        <p:nvPicPr>
          <p:cNvPr id="3" name="Picture 2">
            <a:extLst>
              <a:ext uri="{FF2B5EF4-FFF2-40B4-BE49-F238E27FC236}">
                <a16:creationId xmlns:a16="http://schemas.microsoft.com/office/drawing/2014/main" id="{EF626AF1-97F8-2345-879C-FC2C87DFCBB4}"/>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109727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9C02-395E-BD4C-A3A7-3B09B75F3B8A}"/>
              </a:ext>
            </a:extLst>
          </p:cNvPr>
          <p:cNvSpPr>
            <a:spLocks noGrp="1"/>
          </p:cNvSpPr>
          <p:nvPr>
            <p:ph type="title"/>
          </p:nvPr>
        </p:nvSpPr>
        <p:spPr>
          <a:xfrm>
            <a:off x="3487794" y="261487"/>
            <a:ext cx="7683345" cy="883896"/>
          </a:xfrm>
          <a:solidFill>
            <a:schemeClr val="accent2">
              <a:lumMod val="40000"/>
              <a:lumOff val="60000"/>
            </a:schemeClr>
          </a:solidFill>
          <a:ln w="57150">
            <a:solidFill>
              <a:srgbClr val="002060"/>
            </a:solidFill>
          </a:ln>
        </p:spPr>
        <p:txBody>
          <a:bodyPr>
            <a:normAutofit fontScale="90000"/>
          </a:bodyPr>
          <a:lstStyle/>
          <a:p>
            <a:pPr algn="ctr"/>
            <a:r>
              <a:rPr lang="en-US" b="1" dirty="0" err="1">
                <a:solidFill>
                  <a:srgbClr val="002060"/>
                </a:solidFill>
              </a:rPr>
              <a:t>Grwpio</a:t>
            </a:r>
            <a:r>
              <a:rPr lang="en-US" b="1" dirty="0">
                <a:solidFill>
                  <a:srgbClr val="002060"/>
                </a:solidFill>
              </a:rPr>
              <a:t> </a:t>
            </a:r>
            <a:r>
              <a:rPr lang="en-US" b="1" dirty="0" err="1">
                <a:solidFill>
                  <a:srgbClr val="002060"/>
                </a:solidFill>
              </a:rPr>
              <a:t>yn</a:t>
            </a:r>
            <a:r>
              <a:rPr lang="en-US" b="1" dirty="0">
                <a:solidFill>
                  <a:srgbClr val="002060"/>
                </a:solidFill>
              </a:rPr>
              <a:t> </a:t>
            </a:r>
            <a:r>
              <a:rPr lang="en-US" b="1" dirty="0" err="1">
                <a:solidFill>
                  <a:srgbClr val="002060"/>
                </a:solidFill>
              </a:rPr>
              <a:t>unol</a:t>
            </a:r>
            <a:r>
              <a:rPr lang="en-US" b="1" dirty="0">
                <a:solidFill>
                  <a:srgbClr val="002060"/>
                </a:solidFill>
              </a:rPr>
              <a:t> </a:t>
            </a:r>
            <a:r>
              <a:rPr lang="en-US" b="1" dirty="0" err="1">
                <a:solidFill>
                  <a:srgbClr val="002060"/>
                </a:solidFill>
              </a:rPr>
              <a:t>â</a:t>
            </a:r>
            <a:r>
              <a:rPr lang="en-US" b="1" dirty="0">
                <a:solidFill>
                  <a:srgbClr val="002060"/>
                </a:solidFill>
              </a:rPr>
              <a:t> </a:t>
            </a:r>
            <a:r>
              <a:rPr lang="en-US" b="1" dirty="0" err="1">
                <a:solidFill>
                  <a:srgbClr val="002060"/>
                </a:solidFill>
              </a:rPr>
              <a:t>gofynion</a:t>
            </a:r>
            <a:r>
              <a:rPr lang="en-US" b="1" dirty="0">
                <a:solidFill>
                  <a:srgbClr val="002060"/>
                </a:solidFill>
              </a:rPr>
              <a:t> y </a:t>
            </a:r>
            <a:r>
              <a:rPr lang="en-US" b="1" dirty="0" err="1">
                <a:solidFill>
                  <a:srgbClr val="002060"/>
                </a:solidFill>
              </a:rPr>
              <a:t>dasg</a:t>
            </a:r>
            <a:r>
              <a:rPr lang="en-US" b="1" dirty="0">
                <a:solidFill>
                  <a:srgbClr val="002060"/>
                </a:solidFill>
              </a:rPr>
              <a:t> …</a:t>
            </a:r>
          </a:p>
        </p:txBody>
      </p:sp>
      <p:pic>
        <p:nvPicPr>
          <p:cNvPr id="4" name="Picture 3">
            <a:extLst>
              <a:ext uri="{FF2B5EF4-FFF2-40B4-BE49-F238E27FC236}">
                <a16:creationId xmlns:a16="http://schemas.microsoft.com/office/drawing/2014/main" id="{4F92D1F3-E239-5E43-B2BD-A51BD0344F49}"/>
              </a:ext>
            </a:extLst>
          </p:cNvPr>
          <p:cNvPicPr>
            <a:picLocks noChangeAspect="1"/>
          </p:cNvPicPr>
          <p:nvPr/>
        </p:nvPicPr>
        <p:blipFill rotWithShape="1">
          <a:blip r:embed="rId2"/>
          <a:srcRect t="24350"/>
          <a:stretch/>
        </p:blipFill>
        <p:spPr>
          <a:xfrm>
            <a:off x="4169662" y="1480814"/>
            <a:ext cx="3237217" cy="2448935"/>
          </a:xfrm>
          <a:prstGeom prst="rect">
            <a:avLst/>
          </a:prstGeom>
        </p:spPr>
      </p:pic>
      <p:pic>
        <p:nvPicPr>
          <p:cNvPr id="5" name="Picture 4">
            <a:extLst>
              <a:ext uri="{FF2B5EF4-FFF2-40B4-BE49-F238E27FC236}">
                <a16:creationId xmlns:a16="http://schemas.microsoft.com/office/drawing/2014/main" id="{636DE41E-461B-194C-A649-EAD1C929FC09}"/>
              </a:ext>
            </a:extLst>
          </p:cNvPr>
          <p:cNvPicPr>
            <a:picLocks noChangeAspect="1"/>
          </p:cNvPicPr>
          <p:nvPr/>
        </p:nvPicPr>
        <p:blipFill rotWithShape="1">
          <a:blip r:embed="rId3"/>
          <a:srcRect t="25000" b="11688"/>
          <a:stretch/>
        </p:blipFill>
        <p:spPr>
          <a:xfrm>
            <a:off x="120249" y="2047588"/>
            <a:ext cx="3534649" cy="2237845"/>
          </a:xfrm>
          <a:prstGeom prst="rect">
            <a:avLst/>
          </a:prstGeom>
        </p:spPr>
      </p:pic>
      <p:pic>
        <p:nvPicPr>
          <p:cNvPr id="7" name="Picture 6">
            <a:extLst>
              <a:ext uri="{FF2B5EF4-FFF2-40B4-BE49-F238E27FC236}">
                <a16:creationId xmlns:a16="http://schemas.microsoft.com/office/drawing/2014/main" id="{C6F9DF28-5C8D-AF4B-9688-E728F22317BC}"/>
              </a:ext>
            </a:extLst>
          </p:cNvPr>
          <p:cNvPicPr>
            <a:picLocks noChangeAspect="1"/>
          </p:cNvPicPr>
          <p:nvPr/>
        </p:nvPicPr>
        <p:blipFill rotWithShape="1">
          <a:blip r:embed="rId4"/>
          <a:srcRect l="5598" t="29636" r="5674" b="10364"/>
          <a:stretch/>
        </p:blipFill>
        <p:spPr>
          <a:xfrm>
            <a:off x="8422524" y="1480814"/>
            <a:ext cx="3067569" cy="2074381"/>
          </a:xfrm>
          <a:prstGeom prst="rect">
            <a:avLst/>
          </a:prstGeom>
        </p:spPr>
      </p:pic>
      <p:pic>
        <p:nvPicPr>
          <p:cNvPr id="8" name="Picture 7">
            <a:extLst>
              <a:ext uri="{FF2B5EF4-FFF2-40B4-BE49-F238E27FC236}">
                <a16:creationId xmlns:a16="http://schemas.microsoft.com/office/drawing/2014/main" id="{81D02369-0EE8-464F-A633-47DC3A1AB146}"/>
              </a:ext>
            </a:extLst>
          </p:cNvPr>
          <p:cNvPicPr>
            <a:picLocks noChangeAspect="1"/>
          </p:cNvPicPr>
          <p:nvPr/>
        </p:nvPicPr>
        <p:blipFill rotWithShape="1">
          <a:blip r:embed="rId5"/>
          <a:srcRect l="9781" t="21073" r="7732"/>
          <a:stretch/>
        </p:blipFill>
        <p:spPr>
          <a:xfrm>
            <a:off x="3261442" y="3745734"/>
            <a:ext cx="3075127" cy="2344109"/>
          </a:xfrm>
          <a:prstGeom prst="rect">
            <a:avLst/>
          </a:prstGeom>
        </p:spPr>
      </p:pic>
      <p:sp>
        <p:nvSpPr>
          <p:cNvPr id="9" name="TextBox 8">
            <a:extLst>
              <a:ext uri="{FF2B5EF4-FFF2-40B4-BE49-F238E27FC236}">
                <a16:creationId xmlns:a16="http://schemas.microsoft.com/office/drawing/2014/main" id="{5AFAE7AB-F42A-164F-AF65-F1D3F5841DFE}"/>
              </a:ext>
            </a:extLst>
          </p:cNvPr>
          <p:cNvSpPr txBox="1"/>
          <p:nvPr/>
        </p:nvSpPr>
        <p:spPr>
          <a:xfrm>
            <a:off x="332293" y="2715055"/>
            <a:ext cx="3019151" cy="369332"/>
          </a:xfrm>
          <a:prstGeom prst="rect">
            <a:avLst/>
          </a:prstGeom>
          <a:noFill/>
        </p:spPr>
        <p:txBody>
          <a:bodyPr wrap="square" rtlCol="0">
            <a:spAutoFit/>
          </a:bodyPr>
          <a:lstStyle/>
          <a:p>
            <a:pPr algn="ctr"/>
            <a:r>
              <a:rPr lang="en-US" b="1" dirty="0" err="1"/>
              <a:t>mewn</a:t>
            </a:r>
            <a:r>
              <a:rPr lang="en-US" b="1" dirty="0"/>
              <a:t> </a:t>
            </a:r>
            <a:r>
              <a:rPr lang="en-US" b="1" dirty="0" err="1"/>
              <a:t>rhesi</a:t>
            </a:r>
            <a:r>
              <a:rPr lang="en-US" b="1" dirty="0"/>
              <a:t> </a:t>
            </a:r>
            <a:r>
              <a:rPr lang="en-US" b="1" dirty="0" err="1"/>
              <a:t>wrth</a:t>
            </a:r>
            <a:r>
              <a:rPr lang="en-US" b="1" dirty="0"/>
              <a:t> </a:t>
            </a:r>
            <a:r>
              <a:rPr lang="en-US" b="1" dirty="0" err="1"/>
              <a:t>fwrdd</a:t>
            </a:r>
            <a:endParaRPr lang="en-US" b="1" dirty="0"/>
          </a:p>
        </p:txBody>
      </p:sp>
      <p:sp>
        <p:nvSpPr>
          <p:cNvPr id="11" name="TextBox 10">
            <a:extLst>
              <a:ext uri="{FF2B5EF4-FFF2-40B4-BE49-F238E27FC236}">
                <a16:creationId xmlns:a16="http://schemas.microsoft.com/office/drawing/2014/main" id="{39DB5299-3220-3844-B186-29F015AFC553}"/>
              </a:ext>
            </a:extLst>
          </p:cNvPr>
          <p:cNvSpPr txBox="1"/>
          <p:nvPr/>
        </p:nvSpPr>
        <p:spPr>
          <a:xfrm>
            <a:off x="4306127" y="2325697"/>
            <a:ext cx="3100752" cy="369332"/>
          </a:xfrm>
          <a:prstGeom prst="rect">
            <a:avLst/>
          </a:prstGeom>
          <a:noFill/>
        </p:spPr>
        <p:txBody>
          <a:bodyPr wrap="square" rtlCol="0">
            <a:spAutoFit/>
          </a:bodyPr>
          <a:lstStyle/>
          <a:p>
            <a:pPr algn="ctr"/>
            <a:r>
              <a:rPr lang="en-US" b="1" dirty="0" err="1"/>
              <a:t>mewn</a:t>
            </a:r>
            <a:r>
              <a:rPr lang="en-US" b="1" dirty="0"/>
              <a:t> </a:t>
            </a:r>
            <a:r>
              <a:rPr lang="en-US" b="1" dirty="0" err="1"/>
              <a:t>parau</a:t>
            </a:r>
            <a:r>
              <a:rPr lang="en-US" b="1" dirty="0"/>
              <a:t> – </a:t>
            </a:r>
            <a:r>
              <a:rPr lang="en-US" b="1" dirty="0" err="1"/>
              <a:t>wrth</a:t>
            </a:r>
            <a:r>
              <a:rPr lang="en-US" b="1" dirty="0"/>
              <a:t> </a:t>
            </a:r>
            <a:r>
              <a:rPr lang="en-US" b="1" dirty="0" err="1"/>
              <a:t>fwrdd</a:t>
            </a:r>
            <a:endParaRPr lang="en-US" b="1" dirty="0"/>
          </a:p>
        </p:txBody>
      </p:sp>
      <p:sp>
        <p:nvSpPr>
          <p:cNvPr id="12" name="TextBox 11">
            <a:extLst>
              <a:ext uri="{FF2B5EF4-FFF2-40B4-BE49-F238E27FC236}">
                <a16:creationId xmlns:a16="http://schemas.microsoft.com/office/drawing/2014/main" id="{13FC3021-B1A6-784F-9933-DB94E19FF673}"/>
              </a:ext>
            </a:extLst>
          </p:cNvPr>
          <p:cNvSpPr txBox="1"/>
          <p:nvPr/>
        </p:nvSpPr>
        <p:spPr>
          <a:xfrm>
            <a:off x="8422524" y="2297233"/>
            <a:ext cx="3067569" cy="369332"/>
          </a:xfrm>
          <a:prstGeom prst="rect">
            <a:avLst/>
          </a:prstGeom>
          <a:noFill/>
        </p:spPr>
        <p:txBody>
          <a:bodyPr wrap="square" rtlCol="0">
            <a:spAutoFit/>
          </a:bodyPr>
          <a:lstStyle/>
          <a:p>
            <a:pPr algn="ctr"/>
            <a:r>
              <a:rPr lang="en-US" b="1" dirty="0" err="1"/>
              <a:t>mewn</a:t>
            </a:r>
            <a:r>
              <a:rPr lang="en-US" b="1" dirty="0"/>
              <a:t> </a:t>
            </a:r>
            <a:r>
              <a:rPr lang="en-US" b="1" dirty="0" err="1"/>
              <a:t>grwp</a:t>
            </a:r>
            <a:r>
              <a:rPr lang="en-US" b="1" dirty="0"/>
              <a:t> – </a:t>
            </a:r>
            <a:r>
              <a:rPr lang="en-US" b="1" dirty="0" err="1"/>
              <a:t>wrth</a:t>
            </a:r>
            <a:r>
              <a:rPr lang="en-US" b="1" dirty="0"/>
              <a:t> </a:t>
            </a:r>
            <a:r>
              <a:rPr lang="en-US" b="1" dirty="0" err="1"/>
              <a:t>fwrdd</a:t>
            </a:r>
            <a:endParaRPr lang="en-US" b="1" dirty="0"/>
          </a:p>
        </p:txBody>
      </p:sp>
      <p:pic>
        <p:nvPicPr>
          <p:cNvPr id="3" name="Picture 2">
            <a:extLst>
              <a:ext uri="{FF2B5EF4-FFF2-40B4-BE49-F238E27FC236}">
                <a16:creationId xmlns:a16="http://schemas.microsoft.com/office/drawing/2014/main" id="{B799A9D3-0AAB-C149-887D-BA23A7D5AC63}"/>
              </a:ext>
            </a:extLst>
          </p:cNvPr>
          <p:cNvPicPr>
            <a:picLocks noChangeAspect="1"/>
          </p:cNvPicPr>
          <p:nvPr/>
        </p:nvPicPr>
        <p:blipFill rotWithShape="1">
          <a:blip r:embed="rId6"/>
          <a:srcRect t="24170"/>
          <a:stretch/>
        </p:blipFill>
        <p:spPr>
          <a:xfrm>
            <a:off x="6916340" y="3833368"/>
            <a:ext cx="2805958" cy="2127750"/>
          </a:xfrm>
          <a:prstGeom prst="rect">
            <a:avLst/>
          </a:prstGeom>
        </p:spPr>
      </p:pic>
      <p:sp>
        <p:nvSpPr>
          <p:cNvPr id="14" name="TextBox 13">
            <a:extLst>
              <a:ext uri="{FF2B5EF4-FFF2-40B4-BE49-F238E27FC236}">
                <a16:creationId xmlns:a16="http://schemas.microsoft.com/office/drawing/2014/main" id="{7EE6A86E-746D-7542-8596-5DF64E40840C}"/>
              </a:ext>
            </a:extLst>
          </p:cNvPr>
          <p:cNvSpPr txBox="1"/>
          <p:nvPr/>
        </p:nvSpPr>
        <p:spPr>
          <a:xfrm>
            <a:off x="3631891" y="4466761"/>
            <a:ext cx="2462560" cy="923330"/>
          </a:xfrm>
          <a:prstGeom prst="rect">
            <a:avLst/>
          </a:prstGeom>
          <a:noFill/>
        </p:spPr>
        <p:txBody>
          <a:bodyPr wrap="square" rtlCol="0">
            <a:spAutoFit/>
          </a:bodyPr>
          <a:lstStyle/>
          <a:p>
            <a:pPr algn="ctr"/>
            <a:r>
              <a:rPr lang="en-US" b="1" dirty="0" err="1"/>
              <a:t>mewn</a:t>
            </a:r>
            <a:r>
              <a:rPr lang="en-US" b="1" dirty="0"/>
              <a:t> un </a:t>
            </a:r>
            <a:r>
              <a:rPr lang="en-US" b="1" dirty="0" err="1"/>
              <a:t>cylch</a:t>
            </a:r>
            <a:r>
              <a:rPr lang="en-US" b="1" dirty="0"/>
              <a:t> </a:t>
            </a:r>
          </a:p>
          <a:p>
            <a:pPr algn="ctr"/>
            <a:r>
              <a:rPr lang="en-US" b="1" dirty="0" err="1"/>
              <a:t>mawr</a:t>
            </a:r>
            <a:r>
              <a:rPr lang="en-US" b="1" dirty="0"/>
              <a:t> </a:t>
            </a:r>
            <a:r>
              <a:rPr lang="en-US" b="1" dirty="0" err="1"/>
              <a:t>ar</a:t>
            </a:r>
            <a:r>
              <a:rPr lang="en-US" b="1" dirty="0"/>
              <a:t> y </a:t>
            </a:r>
            <a:r>
              <a:rPr lang="en-US" b="1" dirty="0" err="1"/>
              <a:t>llawr</a:t>
            </a:r>
            <a:r>
              <a:rPr lang="en-US" b="1" dirty="0"/>
              <a:t> </a:t>
            </a:r>
            <a:r>
              <a:rPr lang="en-US" b="1" dirty="0" err="1"/>
              <a:t>neu</a:t>
            </a:r>
            <a:r>
              <a:rPr lang="en-US" b="1" dirty="0"/>
              <a:t> </a:t>
            </a:r>
            <a:r>
              <a:rPr lang="en-US" b="1" dirty="0" err="1"/>
              <a:t>ar</a:t>
            </a:r>
            <a:r>
              <a:rPr lang="en-US" b="1" dirty="0"/>
              <a:t> </a:t>
            </a:r>
            <a:r>
              <a:rPr lang="en-US" b="1" dirty="0" err="1"/>
              <a:t>gadeiriau</a:t>
            </a:r>
            <a:endParaRPr lang="en-US" b="1" dirty="0"/>
          </a:p>
        </p:txBody>
      </p:sp>
      <p:sp>
        <p:nvSpPr>
          <p:cNvPr id="15" name="TextBox 14">
            <a:extLst>
              <a:ext uri="{FF2B5EF4-FFF2-40B4-BE49-F238E27FC236}">
                <a16:creationId xmlns:a16="http://schemas.microsoft.com/office/drawing/2014/main" id="{F98B7005-8E5B-5746-8B61-0B704FA6EE53}"/>
              </a:ext>
            </a:extLst>
          </p:cNvPr>
          <p:cNvSpPr txBox="1"/>
          <p:nvPr/>
        </p:nvSpPr>
        <p:spPr>
          <a:xfrm>
            <a:off x="7329467" y="4371614"/>
            <a:ext cx="1934817" cy="923330"/>
          </a:xfrm>
          <a:prstGeom prst="rect">
            <a:avLst/>
          </a:prstGeom>
          <a:noFill/>
        </p:spPr>
        <p:txBody>
          <a:bodyPr wrap="square" rtlCol="0">
            <a:spAutoFit/>
          </a:bodyPr>
          <a:lstStyle/>
          <a:p>
            <a:pPr algn="ctr"/>
            <a:r>
              <a:rPr lang="en-US" b="1" dirty="0"/>
              <a:t>Y </a:t>
            </a:r>
            <a:r>
              <a:rPr lang="en-US" b="1" dirty="0" err="1"/>
              <a:t>dosbarth</a:t>
            </a:r>
            <a:r>
              <a:rPr lang="en-US" b="1" dirty="0"/>
              <a:t> </a:t>
            </a:r>
            <a:r>
              <a:rPr lang="en-US" b="1" dirty="0" err="1"/>
              <a:t>cyfan</a:t>
            </a:r>
            <a:r>
              <a:rPr lang="en-US" b="1" dirty="0"/>
              <a:t> </a:t>
            </a:r>
            <a:r>
              <a:rPr lang="en-US" b="1" dirty="0" err="1"/>
              <a:t>mewn</a:t>
            </a:r>
            <a:r>
              <a:rPr lang="en-US" b="1" dirty="0"/>
              <a:t> </a:t>
            </a:r>
            <a:r>
              <a:rPr lang="en-US" b="1" dirty="0" err="1"/>
              <a:t>siap</a:t>
            </a:r>
            <a:r>
              <a:rPr lang="en-US" b="1" dirty="0"/>
              <a:t> </a:t>
            </a:r>
            <a:r>
              <a:rPr lang="en-US" b="1" dirty="0" err="1"/>
              <a:t>pedol</a:t>
            </a:r>
            <a:endParaRPr lang="en-US" b="1" dirty="0"/>
          </a:p>
        </p:txBody>
      </p:sp>
      <p:sp>
        <p:nvSpPr>
          <p:cNvPr id="6" name="10-Point Star 5">
            <a:extLst>
              <a:ext uri="{FF2B5EF4-FFF2-40B4-BE49-F238E27FC236}">
                <a16:creationId xmlns:a16="http://schemas.microsoft.com/office/drawing/2014/main" id="{D7374154-F6CB-364E-B188-99658BA8D0C4}"/>
              </a:ext>
            </a:extLst>
          </p:cNvPr>
          <p:cNvSpPr/>
          <p:nvPr/>
        </p:nvSpPr>
        <p:spPr>
          <a:xfrm>
            <a:off x="238539" y="225287"/>
            <a:ext cx="2915478" cy="1748397"/>
          </a:xfrm>
          <a:prstGeom prst="star10">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a:solidFill>
                  <a:schemeClr val="tx1"/>
                </a:solidFill>
              </a:rPr>
              <a:t>Cofiwch</a:t>
            </a:r>
            <a:r>
              <a:rPr lang="en-US" sz="2800" b="1" dirty="0">
                <a:solidFill>
                  <a:schemeClr val="tx1"/>
                </a:solidFill>
              </a:rPr>
              <a:t> </a:t>
            </a:r>
            <a:r>
              <a:rPr lang="en-US" sz="2800" b="1" dirty="0" err="1">
                <a:solidFill>
                  <a:schemeClr val="tx1"/>
                </a:solidFill>
              </a:rPr>
              <a:t>ystyried</a:t>
            </a:r>
            <a:r>
              <a:rPr lang="en-US" sz="2800" b="1" dirty="0">
                <a:solidFill>
                  <a:schemeClr val="tx1"/>
                </a:solidFill>
              </a:rPr>
              <a:t> …</a:t>
            </a:r>
          </a:p>
        </p:txBody>
      </p:sp>
      <p:pic>
        <p:nvPicPr>
          <p:cNvPr id="16" name="Picture 15">
            <a:extLst>
              <a:ext uri="{FF2B5EF4-FFF2-40B4-BE49-F238E27FC236}">
                <a16:creationId xmlns:a16="http://schemas.microsoft.com/office/drawing/2014/main" id="{069BB448-AA6A-5048-A6B6-760D5E5BB341}"/>
              </a:ext>
            </a:extLst>
          </p:cNvPr>
          <p:cNvPicPr>
            <a:picLocks noChangeAspect="1"/>
          </p:cNvPicPr>
          <p:nvPr/>
        </p:nvPicPr>
        <p:blipFill rotWithShape="1">
          <a:blip r:embed="rId7"/>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751567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D481-DA99-5940-AF20-5209AFB0C927}"/>
              </a:ext>
            </a:extLst>
          </p:cNvPr>
          <p:cNvSpPr>
            <a:spLocks noGrp="1"/>
          </p:cNvSpPr>
          <p:nvPr>
            <p:ph type="title"/>
          </p:nvPr>
        </p:nvSpPr>
        <p:spPr>
          <a:xfrm>
            <a:off x="1935688" y="355061"/>
            <a:ext cx="8596668" cy="1059672"/>
          </a:xfrm>
          <a:solidFill>
            <a:schemeClr val="accent2">
              <a:lumMod val="40000"/>
              <a:lumOff val="60000"/>
            </a:schemeClr>
          </a:solidFill>
          <a:ln w="76200">
            <a:solidFill>
              <a:schemeClr val="accent1"/>
            </a:solidFill>
          </a:ln>
        </p:spPr>
        <p:txBody>
          <a:bodyPr>
            <a:normAutofit/>
          </a:bodyPr>
          <a:lstStyle/>
          <a:p>
            <a:pPr algn="ctr"/>
            <a:r>
              <a:rPr lang="en-US" sz="4400" b="1" dirty="0" err="1">
                <a:solidFill>
                  <a:schemeClr val="tx1"/>
                </a:solidFill>
                <a:latin typeface="Arial" panose="020B0604020202020204" pitchFamily="34" charset="0"/>
                <a:cs typeface="Arial" panose="020B0604020202020204" pitchFamily="34" charset="0"/>
              </a:rPr>
              <a:t>Datblygu</a:t>
            </a:r>
            <a:r>
              <a:rPr lang="en-US" sz="4400" b="1" dirty="0">
                <a:solidFill>
                  <a:schemeClr val="tx1"/>
                </a:solidFill>
                <a:latin typeface="Arial" panose="020B0604020202020204" pitchFamily="34" charset="0"/>
                <a:cs typeface="Arial" panose="020B0604020202020204" pitchFamily="34" charset="0"/>
              </a:rPr>
              <a:t> </a:t>
            </a:r>
            <a:r>
              <a:rPr lang="en-US" sz="4400" b="1" dirty="0" err="1">
                <a:solidFill>
                  <a:schemeClr val="tx1"/>
                </a:solidFill>
                <a:latin typeface="Arial" panose="020B0604020202020204" pitchFamily="34" charset="0"/>
                <a:cs typeface="Arial" panose="020B0604020202020204" pitchFamily="34" charset="0"/>
              </a:rPr>
              <a:t>sgiliau</a:t>
            </a:r>
            <a:r>
              <a:rPr lang="en-US" sz="4400" b="1" dirty="0">
                <a:solidFill>
                  <a:schemeClr val="tx1"/>
                </a:solidFill>
                <a:latin typeface="Arial" panose="020B0604020202020204" pitchFamily="34" charset="0"/>
                <a:cs typeface="Arial" panose="020B0604020202020204" pitchFamily="34" charset="0"/>
              </a:rPr>
              <a:t> GWRANDO</a:t>
            </a:r>
          </a:p>
        </p:txBody>
      </p:sp>
      <p:pic>
        <p:nvPicPr>
          <p:cNvPr id="5" name="Picture 4">
            <a:extLst>
              <a:ext uri="{FF2B5EF4-FFF2-40B4-BE49-F238E27FC236}">
                <a16:creationId xmlns:a16="http://schemas.microsoft.com/office/drawing/2014/main" id="{FC555BFD-D7C6-F947-A57B-DAFF746EDAC9}"/>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4" name="Rectangle 3">
            <a:extLst>
              <a:ext uri="{FF2B5EF4-FFF2-40B4-BE49-F238E27FC236}">
                <a16:creationId xmlns:a16="http://schemas.microsoft.com/office/drawing/2014/main" id="{5DDAD35F-CA3C-554D-896B-F0A0EE5964F4}"/>
              </a:ext>
            </a:extLst>
          </p:cNvPr>
          <p:cNvSpPr/>
          <p:nvPr/>
        </p:nvSpPr>
        <p:spPr>
          <a:xfrm>
            <a:off x="174703" y="1709019"/>
            <a:ext cx="11842594" cy="4154984"/>
          </a:xfrm>
          <a:prstGeom prst="rect">
            <a:avLst/>
          </a:prstGeom>
          <a:solidFill>
            <a:schemeClr val="accent2">
              <a:lumMod val="20000"/>
              <a:lumOff val="80000"/>
            </a:schemeClr>
          </a:solidFill>
          <a:ln w="57150">
            <a:solidFill>
              <a:schemeClr val="tx1"/>
            </a:solidFill>
          </a:ln>
        </p:spPr>
        <p:txBody>
          <a:bodyPr wrap="square" anchor="t">
            <a:spAutoFit/>
          </a:bodyPr>
          <a:lstStyle/>
          <a:p>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holistaidd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pedwar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datganiad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nodi'r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bwysig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Golyga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archwilio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gwahanol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ieithoedd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perthynas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â'i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ogystal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â</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sgiliau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gwrando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siarad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darllen</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ysgrifennu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Golyga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hefyd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am a </a:t>
            </a:r>
            <a:r>
              <a:rPr lang="en-GB" sz="2400" dirty="0" err="1">
                <a:latin typeface="Arial" panose="020B0604020202020204" pitchFamily="34" charset="0"/>
                <a:cs typeface="Arial" panose="020B0604020202020204" pitchFamily="34" charset="0"/>
              </a:rPr>
              <a:t>thrwy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lenyddiaeth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rhywbeth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holl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ieithoedd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datganiadau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chadarnhau'i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wireddu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pedwar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diben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cwricwlwm</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Llywodraeth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Cymru</a:t>
            </a:r>
            <a:r>
              <a:rPr lang="en-GB" sz="2400" dirty="0">
                <a:latin typeface="Arial" panose="020B0604020202020204" pitchFamily="34" charset="0"/>
                <a:cs typeface="Arial" panose="020B0604020202020204" pitchFamily="34" charset="0"/>
              </a:rPr>
              <a:t> (2020) </a:t>
            </a:r>
            <a:r>
              <a:rPr lang="en-GB" sz="2400" dirty="0" err="1">
                <a:latin typeface="Arial" panose="020B0604020202020204" pitchFamily="34" charset="0"/>
                <a:cs typeface="Arial" panose="020B0604020202020204" pitchFamily="34" charset="0"/>
              </a:rPr>
              <a:t>Canllawniau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Cwricwlwm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https://</a:t>
            </a:r>
            <a:r>
              <a:rPr lang="en-GB" sz="2400" dirty="0" err="1">
                <a:latin typeface="Arial" panose="020B0604020202020204" pitchFamily="34" charset="0"/>
                <a:cs typeface="Arial" panose="020B0604020202020204" pitchFamily="34" charset="0"/>
              </a:rPr>
              <a:t>hwb.gov.wales</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api</a:t>
            </a:r>
            <a:r>
              <a:rPr lang="en-GB" sz="2400" dirty="0">
                <a:latin typeface="Arial" panose="020B0604020202020204" pitchFamily="34" charset="0"/>
                <a:cs typeface="Arial" panose="020B0604020202020204" pitchFamily="34" charset="0"/>
              </a:rPr>
              <a:t>/storage/e5aad94a-d71a-471d-a869-6fa8bde9837e/canllawiau-cwricwlwm-i-gymru-070220.docx </a:t>
            </a:r>
            <a:r>
              <a:rPr lang="en-GB" sz="2400" dirty="0" err="1">
                <a:latin typeface="Arial" panose="020B0604020202020204" pitchFamily="34" charset="0"/>
                <a:cs typeface="Arial" panose="020B0604020202020204" pitchFamily="34" charset="0"/>
              </a:rPr>
              <a:t>Gymru</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278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555BFD-D7C6-F947-A57B-DAFF746EDAC9}"/>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6" name="Content Placeholder 2">
            <a:extLst>
              <a:ext uri="{FF2B5EF4-FFF2-40B4-BE49-F238E27FC236}">
                <a16:creationId xmlns:a16="http://schemas.microsoft.com/office/drawing/2014/main" id="{5A196BFC-5E11-7C43-8A98-5B40E5F0EE39}"/>
              </a:ext>
            </a:extLst>
          </p:cNvPr>
          <p:cNvSpPr>
            <a:spLocks noGrp="1"/>
          </p:cNvSpPr>
          <p:nvPr>
            <p:ph idx="1"/>
          </p:nvPr>
        </p:nvSpPr>
        <p:spPr>
          <a:xfrm>
            <a:off x="262467" y="384716"/>
            <a:ext cx="11667066" cy="5355684"/>
          </a:xfrm>
          <a:solidFill>
            <a:schemeClr val="bg2"/>
          </a:solidFill>
          <a:ln w="38100">
            <a:solidFill>
              <a:srgbClr val="002060"/>
            </a:solidFill>
          </a:ln>
        </p:spPr>
        <p:txBody>
          <a:bodyPr>
            <a:normAutofit fontScale="92500" lnSpcReduction="10000"/>
          </a:bodyPr>
          <a:lstStyle/>
          <a:p>
            <a:pPr marL="0" indent="0">
              <a:buNone/>
            </a:pPr>
            <a:r>
              <a:rPr lang="en-US" sz="2400" dirty="0"/>
              <a:t>	</a:t>
            </a:r>
            <a:r>
              <a:rPr lang="en-US" sz="2800" dirty="0">
                <a:solidFill>
                  <a:schemeClr val="tx1"/>
                </a:solidFill>
                <a:latin typeface="Arial" panose="020B0604020202020204" pitchFamily="34" charset="0"/>
                <a:cs typeface="Arial" panose="020B0604020202020204" pitchFamily="34" charset="0"/>
              </a:rPr>
              <a:t>Imagine what it is like to hear a language for the first time.  No, really: imagine.</a:t>
            </a:r>
          </a:p>
          <a:p>
            <a:pPr marL="0" indent="0">
              <a:buNone/>
            </a:pPr>
            <a:r>
              <a:rPr lang="en-US" sz="2800" dirty="0">
                <a:solidFill>
                  <a:schemeClr val="tx1"/>
                </a:solidFill>
                <a:latin typeface="Arial" panose="020B0604020202020204" pitchFamily="34" charset="0"/>
                <a:cs typeface="Arial" panose="020B0604020202020204" pitchFamily="34" charset="0"/>
              </a:rPr>
              <a:t>	Did you picture yourself in a crib listening to your mother?  Understandably, but think again.  We hear language before we are even born.  As you will know from those noisy </a:t>
            </a:r>
            <a:r>
              <a:rPr lang="en-US" sz="2800" dirty="0" err="1">
                <a:solidFill>
                  <a:schemeClr val="tx1"/>
                </a:solidFill>
                <a:latin typeface="Arial" panose="020B0604020202020204" pitchFamily="34" charset="0"/>
                <a:cs typeface="Arial" panose="020B0604020202020204" pitchFamily="34" charset="0"/>
              </a:rPr>
              <a:t>neighbours</a:t>
            </a:r>
            <a:r>
              <a:rPr lang="en-US" sz="2800" dirty="0">
                <a:solidFill>
                  <a:schemeClr val="tx1"/>
                </a:solidFill>
                <a:latin typeface="Arial" panose="020B0604020202020204" pitchFamily="34" charset="0"/>
                <a:cs typeface="Arial" panose="020B0604020202020204" pitchFamily="34" charset="0"/>
              </a:rPr>
              <a:t> who drive you mad, sound passes through solid barriers – not just walls of houses but also through the wall of the womb.  And it has long been known that the human ear begins to function several weeks before birth, in the third trimester (or third) of pregnancy at about seven months (Sontag &amp; Wallace, 1936).  The </a:t>
            </a:r>
            <a:r>
              <a:rPr lang="en-US" sz="2800" dirty="0" err="1">
                <a:solidFill>
                  <a:schemeClr val="tx1"/>
                </a:solidFill>
                <a:latin typeface="Arial" panose="020B0604020202020204" pitchFamily="34" charset="0"/>
                <a:cs typeface="Arial" panose="020B0604020202020204" pitchFamily="34" charset="0"/>
              </a:rPr>
              <a:t>foetus</a:t>
            </a:r>
            <a:r>
              <a:rPr lang="en-US" sz="2800" dirty="0">
                <a:solidFill>
                  <a:schemeClr val="tx1"/>
                </a:solidFill>
                <a:latin typeface="Arial" panose="020B0604020202020204" pitchFamily="34" charset="0"/>
                <a:cs typeface="Arial" panose="020B0604020202020204" pitchFamily="34" charset="0"/>
              </a:rPr>
              <a:t> can respond to the sound of bells, and can even discriminate between different tones.  But sensitivity to sound is not the same as sensitivity to language.  Can the </a:t>
            </a:r>
            <a:r>
              <a:rPr lang="en-US" sz="2800" dirty="0" err="1">
                <a:solidFill>
                  <a:schemeClr val="tx1"/>
                </a:solidFill>
                <a:latin typeface="Arial" panose="020B0604020202020204" pitchFamily="34" charset="0"/>
                <a:cs typeface="Arial" panose="020B0604020202020204" pitchFamily="34" charset="0"/>
              </a:rPr>
              <a:t>foetus</a:t>
            </a:r>
            <a:r>
              <a:rPr lang="en-US" sz="2800" dirty="0">
                <a:solidFill>
                  <a:schemeClr val="tx1"/>
                </a:solidFill>
                <a:latin typeface="Arial" panose="020B0604020202020204" pitchFamily="34" charset="0"/>
                <a:cs typeface="Arial" panose="020B0604020202020204" pitchFamily="34" charset="0"/>
              </a:rPr>
              <a:t> distinguish noises, like a power drill or the banging of a door …. From the sound of their own mother’s voice? Remarkably, the answer is “yes”.</a:t>
            </a:r>
          </a:p>
          <a:p>
            <a:pPr marL="0" indent="0">
              <a:buNone/>
            </a:pPr>
            <a:r>
              <a:rPr lang="en-US" sz="2400" b="1" dirty="0">
                <a:solidFill>
                  <a:schemeClr val="tx1"/>
                </a:solidFill>
              </a:rPr>
              <a:t>						</a:t>
            </a:r>
            <a:r>
              <a:rPr lang="en-US" sz="2400" b="1" dirty="0">
                <a:solidFill>
                  <a:srgbClr val="FF0000"/>
                </a:solidFill>
              </a:rPr>
              <a:t>													</a:t>
            </a:r>
            <a:r>
              <a:rPr lang="en-US" sz="2400" dirty="0">
                <a:solidFill>
                  <a:schemeClr val="tx1"/>
                </a:solidFill>
                <a:latin typeface="Arial" panose="020B0604020202020204" pitchFamily="34" charset="0"/>
                <a:cs typeface="Arial" panose="020B0604020202020204" pitchFamily="34" charset="0"/>
              </a:rPr>
              <a:t>(Saxton, 2017, t.5)</a:t>
            </a:r>
          </a:p>
        </p:txBody>
      </p:sp>
    </p:spTree>
    <p:extLst>
      <p:ext uri="{BB962C8B-B14F-4D97-AF65-F5344CB8AC3E}">
        <p14:creationId xmlns:p14="http://schemas.microsoft.com/office/powerpoint/2010/main" val="1895453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0BA29D-8B54-4446-9B95-0C3D8CF62640}"/>
              </a:ext>
            </a:extLst>
          </p:cNvPr>
          <p:cNvPicPr>
            <a:picLocks noChangeAspect="1"/>
          </p:cNvPicPr>
          <p:nvPr/>
        </p:nvPicPr>
        <p:blipFill rotWithShape="1">
          <a:blip r:embed="rId3">
            <a:extLst>
              <a:ext uri="{28A0092B-C50C-407E-A947-70E740481C1C}">
                <a14:useLocalDpi xmlns:a14="http://schemas.microsoft.com/office/drawing/2010/main" val="0"/>
              </a:ext>
            </a:extLst>
          </a:blip>
          <a:srcRect l="5004" t="13387" r="10699" b="9917"/>
          <a:stretch/>
        </p:blipFill>
        <p:spPr>
          <a:xfrm>
            <a:off x="962804" y="266140"/>
            <a:ext cx="9854721" cy="5603665"/>
          </a:xfrm>
          <a:prstGeom prst="rect">
            <a:avLst/>
          </a:prstGeom>
          <a:ln w="76200">
            <a:solidFill>
              <a:schemeClr val="tx1"/>
            </a:solidFill>
          </a:ln>
        </p:spPr>
      </p:pic>
      <p:sp>
        <p:nvSpPr>
          <p:cNvPr id="6" name="Freeform 5">
            <a:extLst>
              <a:ext uri="{FF2B5EF4-FFF2-40B4-BE49-F238E27FC236}">
                <a16:creationId xmlns:a16="http://schemas.microsoft.com/office/drawing/2014/main" id="{2E923045-EE5B-9E46-B07A-83A163458DC1}"/>
              </a:ext>
            </a:extLst>
          </p:cNvPr>
          <p:cNvSpPr/>
          <p:nvPr/>
        </p:nvSpPr>
        <p:spPr>
          <a:xfrm>
            <a:off x="962804" y="1930878"/>
            <a:ext cx="3556000" cy="2217375"/>
          </a:xfrm>
          <a:custGeom>
            <a:avLst/>
            <a:gdLst>
              <a:gd name="connsiteX0" fmla="*/ 2616200 w 2971800"/>
              <a:gd name="connsiteY0" fmla="*/ 228600 h 1371600"/>
              <a:gd name="connsiteX1" fmla="*/ 2336800 w 2971800"/>
              <a:gd name="connsiteY1" fmla="*/ 203200 h 1371600"/>
              <a:gd name="connsiteX2" fmla="*/ 2260600 w 2971800"/>
              <a:gd name="connsiteY2" fmla="*/ 177800 h 1371600"/>
              <a:gd name="connsiteX3" fmla="*/ 1930400 w 2971800"/>
              <a:gd name="connsiteY3" fmla="*/ 101600 h 1371600"/>
              <a:gd name="connsiteX4" fmla="*/ 1193800 w 2971800"/>
              <a:gd name="connsiteY4" fmla="*/ 50800 h 1371600"/>
              <a:gd name="connsiteX5" fmla="*/ 533400 w 2971800"/>
              <a:gd name="connsiteY5" fmla="*/ 76200 h 1371600"/>
              <a:gd name="connsiteX6" fmla="*/ 381000 w 2971800"/>
              <a:gd name="connsiteY6" fmla="*/ 127000 h 1371600"/>
              <a:gd name="connsiteX7" fmla="*/ 279400 w 2971800"/>
              <a:gd name="connsiteY7" fmla="*/ 152400 h 1371600"/>
              <a:gd name="connsiteX8" fmla="*/ 228600 w 2971800"/>
              <a:gd name="connsiteY8" fmla="*/ 228600 h 1371600"/>
              <a:gd name="connsiteX9" fmla="*/ 152400 w 2971800"/>
              <a:gd name="connsiteY9" fmla="*/ 254000 h 1371600"/>
              <a:gd name="connsiteX10" fmla="*/ 50800 w 2971800"/>
              <a:gd name="connsiteY10" fmla="*/ 406400 h 1371600"/>
              <a:gd name="connsiteX11" fmla="*/ 0 w 2971800"/>
              <a:gd name="connsiteY11" fmla="*/ 482600 h 1371600"/>
              <a:gd name="connsiteX12" fmla="*/ 25400 w 2971800"/>
              <a:gd name="connsiteY12" fmla="*/ 762000 h 1371600"/>
              <a:gd name="connsiteX13" fmla="*/ 203200 w 2971800"/>
              <a:gd name="connsiteY13" fmla="*/ 965200 h 1371600"/>
              <a:gd name="connsiteX14" fmla="*/ 431800 w 2971800"/>
              <a:gd name="connsiteY14" fmla="*/ 1143000 h 1371600"/>
              <a:gd name="connsiteX15" fmla="*/ 508000 w 2971800"/>
              <a:gd name="connsiteY15" fmla="*/ 1168400 h 1371600"/>
              <a:gd name="connsiteX16" fmla="*/ 660400 w 2971800"/>
              <a:gd name="connsiteY16" fmla="*/ 1270000 h 1371600"/>
              <a:gd name="connsiteX17" fmla="*/ 838200 w 2971800"/>
              <a:gd name="connsiteY17" fmla="*/ 1320800 h 1371600"/>
              <a:gd name="connsiteX18" fmla="*/ 1066800 w 2971800"/>
              <a:gd name="connsiteY18" fmla="*/ 1346200 h 1371600"/>
              <a:gd name="connsiteX19" fmla="*/ 1600200 w 2971800"/>
              <a:gd name="connsiteY19" fmla="*/ 1371600 h 1371600"/>
              <a:gd name="connsiteX20" fmla="*/ 2286000 w 2971800"/>
              <a:gd name="connsiteY20" fmla="*/ 1346200 h 1371600"/>
              <a:gd name="connsiteX21" fmla="*/ 2387600 w 2971800"/>
              <a:gd name="connsiteY21" fmla="*/ 1320800 h 1371600"/>
              <a:gd name="connsiteX22" fmla="*/ 2540000 w 2971800"/>
              <a:gd name="connsiteY22" fmla="*/ 1295400 h 1371600"/>
              <a:gd name="connsiteX23" fmla="*/ 2692400 w 2971800"/>
              <a:gd name="connsiteY23" fmla="*/ 1244600 h 1371600"/>
              <a:gd name="connsiteX24" fmla="*/ 2743200 w 2971800"/>
              <a:gd name="connsiteY24" fmla="*/ 1168400 h 1371600"/>
              <a:gd name="connsiteX25" fmla="*/ 2819400 w 2971800"/>
              <a:gd name="connsiteY25" fmla="*/ 1092200 h 1371600"/>
              <a:gd name="connsiteX26" fmla="*/ 2844800 w 2971800"/>
              <a:gd name="connsiteY26" fmla="*/ 1016000 h 1371600"/>
              <a:gd name="connsiteX27" fmla="*/ 2895600 w 2971800"/>
              <a:gd name="connsiteY27" fmla="*/ 939800 h 1371600"/>
              <a:gd name="connsiteX28" fmla="*/ 2946400 w 2971800"/>
              <a:gd name="connsiteY28" fmla="*/ 787400 h 1371600"/>
              <a:gd name="connsiteX29" fmla="*/ 2971800 w 2971800"/>
              <a:gd name="connsiteY29" fmla="*/ 711200 h 1371600"/>
              <a:gd name="connsiteX30" fmla="*/ 2946400 w 2971800"/>
              <a:gd name="connsiteY30" fmla="*/ 381000 h 1371600"/>
              <a:gd name="connsiteX31" fmla="*/ 2844800 w 2971800"/>
              <a:gd name="connsiteY31" fmla="*/ 228600 h 1371600"/>
              <a:gd name="connsiteX32" fmla="*/ 2616200 w 2971800"/>
              <a:gd name="connsiteY32" fmla="*/ 50800 h 1371600"/>
              <a:gd name="connsiteX33" fmla="*/ 2463800 w 2971800"/>
              <a:gd name="connsiteY33" fmla="*/ 0 h 1371600"/>
              <a:gd name="connsiteX34" fmla="*/ 2362200 w 2971800"/>
              <a:gd name="connsiteY34"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71800" h="1371600">
                <a:moveTo>
                  <a:pt x="2616200" y="228600"/>
                </a:moveTo>
                <a:cubicBezTo>
                  <a:pt x="2523067" y="220133"/>
                  <a:pt x="2429377" y="216425"/>
                  <a:pt x="2336800" y="203200"/>
                </a:cubicBezTo>
                <a:cubicBezTo>
                  <a:pt x="2310295" y="199414"/>
                  <a:pt x="2286431" y="184845"/>
                  <a:pt x="2260600" y="177800"/>
                </a:cubicBezTo>
                <a:cubicBezTo>
                  <a:pt x="2185094" y="157208"/>
                  <a:pt x="2021005" y="115539"/>
                  <a:pt x="1930400" y="101600"/>
                </a:cubicBezTo>
                <a:cubicBezTo>
                  <a:pt x="1653716" y="59033"/>
                  <a:pt x="1526420" y="66639"/>
                  <a:pt x="1193800" y="50800"/>
                </a:cubicBezTo>
                <a:cubicBezTo>
                  <a:pt x="973667" y="59267"/>
                  <a:pt x="752734" y="55637"/>
                  <a:pt x="533400" y="76200"/>
                </a:cubicBezTo>
                <a:cubicBezTo>
                  <a:pt x="480086" y="81198"/>
                  <a:pt x="432949" y="114013"/>
                  <a:pt x="381000" y="127000"/>
                </a:cubicBezTo>
                <a:lnTo>
                  <a:pt x="279400" y="152400"/>
                </a:lnTo>
                <a:cubicBezTo>
                  <a:pt x="262467" y="177800"/>
                  <a:pt x="252438" y="209530"/>
                  <a:pt x="228600" y="228600"/>
                </a:cubicBezTo>
                <a:cubicBezTo>
                  <a:pt x="207693" y="245326"/>
                  <a:pt x="171332" y="235068"/>
                  <a:pt x="152400" y="254000"/>
                </a:cubicBezTo>
                <a:cubicBezTo>
                  <a:pt x="109228" y="297172"/>
                  <a:pt x="84667" y="355600"/>
                  <a:pt x="50800" y="406400"/>
                </a:cubicBezTo>
                <a:lnTo>
                  <a:pt x="0" y="482600"/>
                </a:lnTo>
                <a:cubicBezTo>
                  <a:pt x="8467" y="575733"/>
                  <a:pt x="-987" y="672283"/>
                  <a:pt x="25400" y="762000"/>
                </a:cubicBezTo>
                <a:cubicBezTo>
                  <a:pt x="72681" y="922757"/>
                  <a:pt x="111826" y="889055"/>
                  <a:pt x="203200" y="965200"/>
                </a:cubicBezTo>
                <a:cubicBezTo>
                  <a:pt x="290863" y="1038252"/>
                  <a:pt x="303406" y="1100202"/>
                  <a:pt x="431800" y="1143000"/>
                </a:cubicBezTo>
                <a:cubicBezTo>
                  <a:pt x="457200" y="1151467"/>
                  <a:pt x="484595" y="1155397"/>
                  <a:pt x="508000" y="1168400"/>
                </a:cubicBezTo>
                <a:cubicBezTo>
                  <a:pt x="561371" y="1198050"/>
                  <a:pt x="602479" y="1250693"/>
                  <a:pt x="660400" y="1270000"/>
                </a:cubicBezTo>
                <a:cubicBezTo>
                  <a:pt x="717300" y="1288967"/>
                  <a:pt x="778969" y="1311688"/>
                  <a:pt x="838200" y="1320800"/>
                </a:cubicBezTo>
                <a:cubicBezTo>
                  <a:pt x="913977" y="1332458"/>
                  <a:pt x="990301" y="1341100"/>
                  <a:pt x="1066800" y="1346200"/>
                </a:cubicBezTo>
                <a:cubicBezTo>
                  <a:pt x="1244407" y="1358040"/>
                  <a:pt x="1422400" y="1363133"/>
                  <a:pt x="1600200" y="1371600"/>
                </a:cubicBezTo>
                <a:cubicBezTo>
                  <a:pt x="1828800" y="1363133"/>
                  <a:pt x="2057718" y="1360928"/>
                  <a:pt x="2286000" y="1346200"/>
                </a:cubicBezTo>
                <a:cubicBezTo>
                  <a:pt x="2320837" y="1343952"/>
                  <a:pt x="2353369" y="1327646"/>
                  <a:pt x="2387600" y="1320800"/>
                </a:cubicBezTo>
                <a:cubicBezTo>
                  <a:pt x="2438101" y="1310700"/>
                  <a:pt x="2490037" y="1307891"/>
                  <a:pt x="2540000" y="1295400"/>
                </a:cubicBezTo>
                <a:cubicBezTo>
                  <a:pt x="2591949" y="1282413"/>
                  <a:pt x="2692400" y="1244600"/>
                  <a:pt x="2692400" y="1244600"/>
                </a:cubicBezTo>
                <a:cubicBezTo>
                  <a:pt x="2709333" y="1219200"/>
                  <a:pt x="2723657" y="1191851"/>
                  <a:pt x="2743200" y="1168400"/>
                </a:cubicBezTo>
                <a:cubicBezTo>
                  <a:pt x="2766196" y="1140805"/>
                  <a:pt x="2799475" y="1122088"/>
                  <a:pt x="2819400" y="1092200"/>
                </a:cubicBezTo>
                <a:cubicBezTo>
                  <a:pt x="2834252" y="1069923"/>
                  <a:pt x="2832826" y="1039947"/>
                  <a:pt x="2844800" y="1016000"/>
                </a:cubicBezTo>
                <a:cubicBezTo>
                  <a:pt x="2858452" y="988696"/>
                  <a:pt x="2883202" y="967696"/>
                  <a:pt x="2895600" y="939800"/>
                </a:cubicBezTo>
                <a:cubicBezTo>
                  <a:pt x="2917348" y="890867"/>
                  <a:pt x="2929467" y="838200"/>
                  <a:pt x="2946400" y="787400"/>
                </a:cubicBezTo>
                <a:lnTo>
                  <a:pt x="2971800" y="711200"/>
                </a:lnTo>
                <a:cubicBezTo>
                  <a:pt x="2963333" y="601133"/>
                  <a:pt x="2974494" y="487757"/>
                  <a:pt x="2946400" y="381000"/>
                </a:cubicBezTo>
                <a:cubicBezTo>
                  <a:pt x="2930862" y="321956"/>
                  <a:pt x="2887972" y="271772"/>
                  <a:pt x="2844800" y="228600"/>
                </a:cubicBezTo>
                <a:cubicBezTo>
                  <a:pt x="2779053" y="162853"/>
                  <a:pt x="2707344" y="81181"/>
                  <a:pt x="2616200" y="50800"/>
                </a:cubicBezTo>
                <a:cubicBezTo>
                  <a:pt x="2565400" y="33867"/>
                  <a:pt x="2517348" y="0"/>
                  <a:pt x="2463800" y="0"/>
                </a:cubicBezTo>
                <a:lnTo>
                  <a:pt x="2362200" y="0"/>
                </a:lnTo>
              </a:path>
            </a:pathLst>
          </a:custGeom>
          <a:ln w="76200">
            <a:solidFill>
              <a:schemeClr val="accent4"/>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A5794BB0-940A-6647-AB66-44B04E8DA620}"/>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204498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ABDB2-1FAE-4913-A567-94CB41E0C91C}"/>
              </a:ext>
            </a:extLst>
          </p:cNvPr>
          <p:cNvSpPr>
            <a:spLocks noGrp="1"/>
          </p:cNvSpPr>
          <p:nvPr>
            <p:ph type="title"/>
          </p:nvPr>
        </p:nvSpPr>
        <p:spPr>
          <a:xfrm>
            <a:off x="1905424" y="142701"/>
            <a:ext cx="8006392" cy="815312"/>
          </a:xfrm>
          <a:solidFill>
            <a:schemeClr val="accent2">
              <a:lumMod val="40000"/>
              <a:lumOff val="60000"/>
            </a:schemeClr>
          </a:solidFill>
          <a:ln w="76200">
            <a:solidFill>
              <a:schemeClr val="accent6"/>
            </a:solidFill>
          </a:ln>
        </p:spPr>
        <p:txBody>
          <a:bodyPr>
            <a:normAutofit/>
          </a:bodyPr>
          <a:lstStyle/>
          <a:p>
            <a:pPr algn="ctr"/>
            <a:r>
              <a:rPr lang="en-GB" sz="4000" b="1" dirty="0" err="1">
                <a:solidFill>
                  <a:schemeClr val="tx1"/>
                </a:solidFill>
              </a:rPr>
              <a:t>Datblygu</a:t>
            </a:r>
            <a:r>
              <a:rPr lang="en-GB" sz="4000" b="1" dirty="0">
                <a:solidFill>
                  <a:schemeClr val="tx1"/>
                </a:solidFill>
              </a:rPr>
              <a:t> </a:t>
            </a:r>
            <a:r>
              <a:rPr lang="en-GB" sz="4000" b="1" dirty="0" err="1">
                <a:solidFill>
                  <a:schemeClr val="tx1"/>
                </a:solidFill>
              </a:rPr>
              <a:t>sgiliau</a:t>
            </a:r>
            <a:r>
              <a:rPr lang="en-GB" sz="4000" b="1" dirty="0">
                <a:solidFill>
                  <a:schemeClr val="tx1"/>
                </a:solidFill>
              </a:rPr>
              <a:t> </a:t>
            </a:r>
            <a:r>
              <a:rPr lang="en-GB" sz="4000" b="1" dirty="0" err="1">
                <a:solidFill>
                  <a:schemeClr val="tx1"/>
                </a:solidFill>
              </a:rPr>
              <a:t>gwrando</a:t>
            </a:r>
            <a:endParaRPr lang="en-GB" sz="4000" b="1" dirty="0">
              <a:solidFill>
                <a:schemeClr val="tx1"/>
              </a:solidFill>
            </a:endParaRPr>
          </a:p>
        </p:txBody>
      </p:sp>
      <p:pic>
        <p:nvPicPr>
          <p:cNvPr id="1026" name="Picture 2" descr="Image result for children sitting in a circle">
            <a:extLst>
              <a:ext uri="{FF2B5EF4-FFF2-40B4-BE49-F238E27FC236}">
                <a16:creationId xmlns:a16="http://schemas.microsoft.com/office/drawing/2014/main" id="{F526B7B2-5DC6-A445-AA4C-4BA13BCC13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769"/>
          <a:stretch/>
        </p:blipFill>
        <p:spPr bwMode="auto">
          <a:xfrm>
            <a:off x="435905" y="1353797"/>
            <a:ext cx="2187647" cy="2254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lapping">
            <a:extLst>
              <a:ext uri="{FF2B5EF4-FFF2-40B4-BE49-F238E27FC236}">
                <a16:creationId xmlns:a16="http://schemas.microsoft.com/office/drawing/2014/main" id="{982AB623-08A2-BC42-9F5A-0EFDC9A164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2905" y="1115709"/>
            <a:ext cx="3064932" cy="195239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clipart chair">
            <a:extLst>
              <a:ext uri="{FF2B5EF4-FFF2-40B4-BE49-F238E27FC236}">
                <a16:creationId xmlns:a16="http://schemas.microsoft.com/office/drawing/2014/main" id="{97B074A7-52A7-CB43-89E4-7B8C677CA6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4677" y="3545566"/>
            <a:ext cx="1727200" cy="241808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lipart treasure box">
            <a:extLst>
              <a:ext uri="{FF2B5EF4-FFF2-40B4-BE49-F238E27FC236}">
                <a16:creationId xmlns:a16="http://schemas.microsoft.com/office/drawing/2014/main" id="{21DEFE5E-3107-BC4A-A627-E2CA395D84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65806" y="1019610"/>
            <a:ext cx="2709332" cy="213105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clipart musical instruments">
            <a:extLst>
              <a:ext uri="{FF2B5EF4-FFF2-40B4-BE49-F238E27FC236}">
                <a16:creationId xmlns:a16="http://schemas.microsoft.com/office/drawing/2014/main" id="{E1628785-C7C5-CE42-B94E-9FE8DCB0DB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33248" y="314978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8772B5C-498C-394C-8543-2DAE0037C89D}"/>
              </a:ext>
            </a:extLst>
          </p:cNvPr>
          <p:cNvPicPr>
            <a:picLocks noChangeAspect="1"/>
          </p:cNvPicPr>
          <p:nvPr/>
        </p:nvPicPr>
        <p:blipFill rotWithShape="1">
          <a:blip r:embed="rId8"/>
          <a:srcRect b="9967"/>
          <a:stretch/>
        </p:blipFill>
        <p:spPr>
          <a:xfrm>
            <a:off x="9028044" y="3364154"/>
            <a:ext cx="2665620" cy="2443165"/>
          </a:xfrm>
          <a:prstGeom prst="rect">
            <a:avLst/>
          </a:prstGeom>
        </p:spPr>
      </p:pic>
      <p:pic>
        <p:nvPicPr>
          <p:cNvPr id="4" name="Picture 3">
            <a:extLst>
              <a:ext uri="{FF2B5EF4-FFF2-40B4-BE49-F238E27FC236}">
                <a16:creationId xmlns:a16="http://schemas.microsoft.com/office/drawing/2014/main" id="{813BFCB6-D8B2-344D-B348-68D6CB7F0E14}"/>
              </a:ext>
            </a:extLst>
          </p:cNvPr>
          <p:cNvPicPr>
            <a:picLocks noChangeAspect="1"/>
          </p:cNvPicPr>
          <p:nvPr/>
        </p:nvPicPr>
        <p:blipFill>
          <a:blip r:embed="rId9"/>
          <a:stretch>
            <a:fillRect/>
          </a:stretch>
        </p:blipFill>
        <p:spPr>
          <a:xfrm>
            <a:off x="186636" y="3784917"/>
            <a:ext cx="2150500" cy="2150500"/>
          </a:xfrm>
          <a:prstGeom prst="rect">
            <a:avLst/>
          </a:prstGeom>
        </p:spPr>
      </p:pic>
      <p:pic>
        <p:nvPicPr>
          <p:cNvPr id="10" name="Picture 9">
            <a:extLst>
              <a:ext uri="{FF2B5EF4-FFF2-40B4-BE49-F238E27FC236}">
                <a16:creationId xmlns:a16="http://schemas.microsoft.com/office/drawing/2014/main" id="{51FE48F4-8C7A-5748-B6A5-E07A3C49100E}"/>
              </a:ext>
            </a:extLst>
          </p:cNvPr>
          <p:cNvPicPr>
            <a:picLocks noChangeAspect="1"/>
          </p:cNvPicPr>
          <p:nvPr/>
        </p:nvPicPr>
        <p:blipFill rotWithShape="1">
          <a:blip r:embed="rId10"/>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08093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0"/>
                                        </p:tgtEl>
                                        <p:attrNameLst>
                                          <p:attrName>style.visibility</p:attrName>
                                        </p:attrNameLst>
                                      </p:cBhvr>
                                      <p:to>
                                        <p:strVal val="visible"/>
                                      </p:to>
                                    </p:set>
                                    <p:anim calcmode="lin" valueType="num">
                                      <p:cBhvr additive="base">
                                        <p:cTn id="13" dur="500" fill="hold"/>
                                        <p:tgtEl>
                                          <p:spTgt spid="1030"/>
                                        </p:tgtEl>
                                        <p:attrNameLst>
                                          <p:attrName>ppt_x</p:attrName>
                                        </p:attrNameLst>
                                      </p:cBhvr>
                                      <p:tavLst>
                                        <p:tav tm="0">
                                          <p:val>
                                            <p:strVal val="#ppt_x"/>
                                          </p:val>
                                        </p:tav>
                                        <p:tav tm="100000">
                                          <p:val>
                                            <p:strVal val="#ppt_x"/>
                                          </p:val>
                                        </p:tav>
                                      </p:tavLst>
                                    </p:anim>
                                    <p:anim calcmode="lin" valueType="num">
                                      <p:cBhvr additive="base">
                                        <p:cTn id="14"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anim calcmode="lin" valueType="num">
                                      <p:cBhvr additive="base">
                                        <p:cTn id="19" dur="500" fill="hold"/>
                                        <p:tgtEl>
                                          <p:spTgt spid="2052"/>
                                        </p:tgtEl>
                                        <p:attrNameLst>
                                          <p:attrName>ppt_x</p:attrName>
                                        </p:attrNameLst>
                                      </p:cBhvr>
                                      <p:tavLst>
                                        <p:tav tm="0">
                                          <p:val>
                                            <p:strVal val="#ppt_x"/>
                                          </p:val>
                                        </p:tav>
                                        <p:tav tm="100000">
                                          <p:val>
                                            <p:strVal val="#ppt_x"/>
                                          </p:val>
                                        </p:tav>
                                      </p:tavLst>
                                    </p:anim>
                                    <p:anim calcmode="lin" valueType="num">
                                      <p:cBhvr additive="base">
                                        <p:cTn id="20"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additive="base">
                                        <p:cTn id="25" dur="500" fill="hold"/>
                                        <p:tgtEl>
                                          <p:spTgt spid="2050"/>
                                        </p:tgtEl>
                                        <p:attrNameLst>
                                          <p:attrName>ppt_x</p:attrName>
                                        </p:attrNameLst>
                                      </p:cBhvr>
                                      <p:tavLst>
                                        <p:tav tm="0">
                                          <p:val>
                                            <p:strVal val="#ppt_x"/>
                                          </p:val>
                                        </p:tav>
                                        <p:tav tm="100000">
                                          <p:val>
                                            <p:strVal val="#ppt_x"/>
                                          </p:val>
                                        </p:tav>
                                      </p:tavLst>
                                    </p:anim>
                                    <p:anim calcmode="lin" valueType="num">
                                      <p:cBhvr additive="base">
                                        <p:cTn id="26"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54"/>
                                        </p:tgtEl>
                                        <p:attrNameLst>
                                          <p:attrName>style.visibility</p:attrName>
                                        </p:attrNameLst>
                                      </p:cBhvr>
                                      <p:to>
                                        <p:strVal val="visible"/>
                                      </p:to>
                                    </p:set>
                                    <p:anim calcmode="lin" valueType="num">
                                      <p:cBhvr additive="base">
                                        <p:cTn id="31" dur="500" fill="hold"/>
                                        <p:tgtEl>
                                          <p:spTgt spid="2054"/>
                                        </p:tgtEl>
                                        <p:attrNameLst>
                                          <p:attrName>ppt_x</p:attrName>
                                        </p:attrNameLst>
                                      </p:cBhvr>
                                      <p:tavLst>
                                        <p:tav tm="0">
                                          <p:val>
                                            <p:strVal val="#ppt_x"/>
                                          </p:val>
                                        </p:tav>
                                        <p:tav tm="100000">
                                          <p:val>
                                            <p:strVal val="#ppt_x"/>
                                          </p:val>
                                        </p:tav>
                                      </p:tavLst>
                                    </p:anim>
                                    <p:anim calcmode="lin" valueType="num">
                                      <p:cBhvr additive="base">
                                        <p:cTn id="32"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ABDB2-1FAE-4913-A567-94CB41E0C91C}"/>
              </a:ext>
            </a:extLst>
          </p:cNvPr>
          <p:cNvSpPr>
            <a:spLocks noGrp="1"/>
          </p:cNvSpPr>
          <p:nvPr>
            <p:ph type="title"/>
          </p:nvPr>
        </p:nvSpPr>
        <p:spPr>
          <a:xfrm>
            <a:off x="1899961" y="156238"/>
            <a:ext cx="7920128" cy="815312"/>
          </a:xfrm>
          <a:solidFill>
            <a:schemeClr val="accent2">
              <a:lumMod val="40000"/>
              <a:lumOff val="60000"/>
            </a:schemeClr>
          </a:solidFill>
          <a:ln w="76200">
            <a:solidFill>
              <a:schemeClr val="accent6"/>
            </a:solidFill>
          </a:ln>
        </p:spPr>
        <p:txBody>
          <a:bodyPr>
            <a:normAutofit/>
          </a:bodyPr>
          <a:lstStyle/>
          <a:p>
            <a:pPr algn="ctr"/>
            <a:r>
              <a:rPr lang="en-GB" sz="4000" b="1" dirty="0" err="1">
                <a:solidFill>
                  <a:schemeClr val="tx1"/>
                </a:solidFill>
                <a:latin typeface="Arial" panose="020B0604020202020204" pitchFamily="34" charset="0"/>
                <a:cs typeface="Arial" panose="020B0604020202020204" pitchFamily="34" charset="0"/>
              </a:rPr>
              <a:t>Pwysigrwydd</a:t>
            </a:r>
            <a:r>
              <a:rPr lang="en-GB" sz="4000" b="1" dirty="0">
                <a:solidFill>
                  <a:schemeClr val="tx1"/>
                </a:solidFill>
              </a:rPr>
              <a:t> </a:t>
            </a:r>
            <a:r>
              <a:rPr lang="en-GB" sz="4000" b="1" dirty="0" err="1">
                <a:solidFill>
                  <a:schemeClr val="tx1"/>
                </a:solidFill>
              </a:rPr>
              <a:t>sgiliau</a:t>
            </a:r>
            <a:r>
              <a:rPr lang="en-GB" sz="4000" b="1" dirty="0">
                <a:solidFill>
                  <a:schemeClr val="tx1"/>
                </a:solidFill>
              </a:rPr>
              <a:t> </a:t>
            </a:r>
            <a:r>
              <a:rPr lang="en-GB" sz="4000" b="1" dirty="0" err="1">
                <a:solidFill>
                  <a:schemeClr val="tx1"/>
                </a:solidFill>
              </a:rPr>
              <a:t>gwrando</a:t>
            </a:r>
            <a:endParaRPr lang="en-GB" sz="4000" b="1" dirty="0">
              <a:solidFill>
                <a:schemeClr val="tx1"/>
              </a:solidFill>
            </a:endParaRPr>
          </a:p>
        </p:txBody>
      </p:sp>
      <p:pic>
        <p:nvPicPr>
          <p:cNvPr id="4100" name="Picture 4" descr="Image result for Cardiau Yr Wyddor">
            <a:extLst>
              <a:ext uri="{FF2B5EF4-FFF2-40B4-BE49-F238E27FC236}">
                <a16:creationId xmlns:a16="http://schemas.microsoft.com/office/drawing/2014/main" id="{A9BE2363-F585-0F41-B6D4-17A16322F6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110" y="2006719"/>
            <a:ext cx="2194344" cy="315657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0F1B9F4-5D45-4B42-941D-875A4E02292F}"/>
              </a:ext>
            </a:extLst>
          </p:cNvPr>
          <p:cNvPicPr>
            <a:picLocks noChangeAspect="1"/>
          </p:cNvPicPr>
          <p:nvPr/>
        </p:nvPicPr>
        <p:blipFill rotWithShape="1">
          <a:blip r:embed="rId4"/>
          <a:srcRect b="7264"/>
          <a:stretch/>
        </p:blipFill>
        <p:spPr>
          <a:xfrm>
            <a:off x="3058065" y="2729681"/>
            <a:ext cx="3878006" cy="3964417"/>
          </a:xfrm>
          <a:prstGeom prst="rect">
            <a:avLst/>
          </a:prstGeom>
        </p:spPr>
      </p:pic>
      <p:pic>
        <p:nvPicPr>
          <p:cNvPr id="6" name="Picture 8" descr="Image result for Rala Rwdins Lot-o Swn">
            <a:extLst>
              <a:ext uri="{FF2B5EF4-FFF2-40B4-BE49-F238E27FC236}">
                <a16:creationId xmlns:a16="http://schemas.microsoft.com/office/drawing/2014/main" id="{43498DAE-71B1-5746-B7C3-C28E0C66C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4565" y="1300931"/>
            <a:ext cx="2346195" cy="2356669"/>
          </a:xfrm>
          <a:prstGeom prst="rect">
            <a:avLst/>
          </a:prstGeom>
          <a:noFill/>
          <a:extLst>
            <a:ext uri="{909E8E84-426E-40DD-AFC4-6F175D3DCCD1}">
              <a14:hiddenFill xmlns:a14="http://schemas.microsoft.com/office/drawing/2010/main">
                <a:solidFill>
                  <a:srgbClr val="FFFFFF"/>
                </a:solidFill>
              </a14:hiddenFill>
            </a:ext>
          </a:extLst>
        </p:spPr>
      </p:pic>
      <p:sp>
        <p:nvSpPr>
          <p:cNvPr id="3" name="Oval Callout 2">
            <a:extLst>
              <a:ext uri="{FF2B5EF4-FFF2-40B4-BE49-F238E27FC236}">
                <a16:creationId xmlns:a16="http://schemas.microsoft.com/office/drawing/2014/main" id="{416ADDD2-476C-9A41-A9F3-B136D058FB7B}"/>
              </a:ext>
            </a:extLst>
          </p:cNvPr>
          <p:cNvSpPr/>
          <p:nvPr/>
        </p:nvSpPr>
        <p:spPr>
          <a:xfrm>
            <a:off x="8196968" y="3778370"/>
            <a:ext cx="3700292" cy="1840953"/>
          </a:xfrm>
          <a:prstGeom prst="wedgeEllipseCallout">
            <a:avLst>
              <a:gd name="adj1" fmla="val -77716"/>
              <a:gd name="adj2" fmla="val 18333"/>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err="1">
                <a:solidFill>
                  <a:schemeClr val="tx1"/>
                </a:solidFill>
              </a:rPr>
              <a:t>Ewch</a:t>
            </a:r>
            <a:r>
              <a:rPr lang="en-US" sz="3600" b="1" dirty="0">
                <a:solidFill>
                  <a:schemeClr val="tx1"/>
                </a:solidFill>
              </a:rPr>
              <a:t> </a:t>
            </a:r>
            <a:r>
              <a:rPr lang="en-US" sz="3600" b="1" dirty="0" err="1">
                <a:solidFill>
                  <a:schemeClr val="tx1"/>
                </a:solidFill>
              </a:rPr>
              <a:t>i</a:t>
            </a:r>
            <a:r>
              <a:rPr lang="en-US" sz="3600" b="1" dirty="0">
                <a:solidFill>
                  <a:schemeClr val="tx1"/>
                </a:solidFill>
              </a:rPr>
              <a:t> </a:t>
            </a:r>
            <a:r>
              <a:rPr lang="en-US" sz="3600" b="1" dirty="0" err="1">
                <a:solidFill>
                  <a:schemeClr val="tx1"/>
                </a:solidFill>
              </a:rPr>
              <a:t>nôl</a:t>
            </a:r>
            <a:r>
              <a:rPr lang="en-US" sz="3600" b="1" dirty="0">
                <a:solidFill>
                  <a:schemeClr val="tx1"/>
                </a:solidFill>
              </a:rPr>
              <a:t> …</a:t>
            </a:r>
          </a:p>
        </p:txBody>
      </p:sp>
      <p:pic>
        <p:nvPicPr>
          <p:cNvPr id="7" name="Picture 6">
            <a:extLst>
              <a:ext uri="{FF2B5EF4-FFF2-40B4-BE49-F238E27FC236}">
                <a16:creationId xmlns:a16="http://schemas.microsoft.com/office/drawing/2014/main" id="{B04A2755-C47A-CA48-B30B-3488A1AFB2C7}"/>
              </a:ext>
            </a:extLst>
          </p:cNvPr>
          <p:cNvPicPr>
            <a:picLocks noChangeAspect="1"/>
          </p:cNvPicPr>
          <p:nvPr/>
        </p:nvPicPr>
        <p:blipFill rotWithShape="1">
          <a:blip r:embed="rId6"/>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144540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ABDB2-1FAE-4913-A567-94CB41E0C91C}"/>
              </a:ext>
            </a:extLst>
          </p:cNvPr>
          <p:cNvSpPr>
            <a:spLocks noGrp="1"/>
          </p:cNvSpPr>
          <p:nvPr>
            <p:ph type="title"/>
          </p:nvPr>
        </p:nvSpPr>
        <p:spPr>
          <a:xfrm>
            <a:off x="3357982" y="151623"/>
            <a:ext cx="5476037" cy="815312"/>
          </a:xfrm>
          <a:solidFill>
            <a:schemeClr val="accent2">
              <a:lumMod val="40000"/>
              <a:lumOff val="60000"/>
            </a:schemeClr>
          </a:solidFill>
          <a:ln w="76200">
            <a:solidFill>
              <a:srgbClr val="002060"/>
            </a:solidFill>
          </a:ln>
        </p:spPr>
        <p:txBody>
          <a:bodyPr>
            <a:normAutofit/>
          </a:bodyPr>
          <a:lstStyle/>
          <a:p>
            <a:pPr algn="ctr"/>
            <a:r>
              <a:rPr lang="en-GB" sz="4000" b="1" dirty="0" err="1">
                <a:solidFill>
                  <a:srgbClr val="002060"/>
                </a:solidFill>
                <a:latin typeface="Arial" panose="020B0604020202020204" pitchFamily="34" charset="0"/>
                <a:cs typeface="Arial" panose="020B0604020202020204" pitchFamily="34" charset="0"/>
              </a:rPr>
              <a:t>Syniadau</a:t>
            </a:r>
            <a:r>
              <a:rPr lang="en-GB" sz="4000" b="1" dirty="0">
                <a:solidFill>
                  <a:srgbClr val="002060"/>
                </a:solidFill>
              </a:rPr>
              <a:t> </a:t>
            </a:r>
            <a:r>
              <a:rPr lang="en-GB" sz="4000" b="1" dirty="0" err="1">
                <a:solidFill>
                  <a:srgbClr val="002060"/>
                </a:solidFill>
              </a:rPr>
              <a:t>pellach</a:t>
            </a:r>
            <a:r>
              <a:rPr lang="en-GB" sz="4000" b="1" dirty="0">
                <a:solidFill>
                  <a:srgbClr val="002060"/>
                </a:solidFill>
              </a:rPr>
              <a:t> …</a:t>
            </a:r>
          </a:p>
        </p:txBody>
      </p:sp>
      <p:pic>
        <p:nvPicPr>
          <p:cNvPr id="1026" name="Picture 2" descr="Image result for children sitting in a circle">
            <a:extLst>
              <a:ext uri="{FF2B5EF4-FFF2-40B4-BE49-F238E27FC236}">
                <a16:creationId xmlns:a16="http://schemas.microsoft.com/office/drawing/2014/main" id="{F526B7B2-5DC6-A445-AA4C-4BA13BCC13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769"/>
          <a:stretch/>
        </p:blipFill>
        <p:spPr bwMode="auto">
          <a:xfrm>
            <a:off x="4549689" y="1218603"/>
            <a:ext cx="2866554" cy="2953826"/>
          </a:xfrm>
          <a:prstGeom prst="rect">
            <a:avLst/>
          </a:prstGeom>
          <a:noFill/>
          <a:extLst>
            <a:ext uri="{909E8E84-426E-40DD-AFC4-6F175D3DCCD1}">
              <a14:hiddenFill xmlns:a14="http://schemas.microsoft.com/office/drawing/2010/main">
                <a:solidFill>
                  <a:srgbClr val="FFFFFF"/>
                </a:solidFill>
              </a14:hiddenFill>
            </a:ext>
          </a:extLst>
        </p:spPr>
      </p:pic>
      <p:sp>
        <p:nvSpPr>
          <p:cNvPr id="6" name="12-Point Star 5">
            <a:extLst>
              <a:ext uri="{FF2B5EF4-FFF2-40B4-BE49-F238E27FC236}">
                <a16:creationId xmlns:a16="http://schemas.microsoft.com/office/drawing/2014/main" id="{D1C72193-8747-7544-A3E7-FE4E44B9F069}"/>
              </a:ext>
            </a:extLst>
          </p:cNvPr>
          <p:cNvSpPr/>
          <p:nvPr/>
        </p:nvSpPr>
        <p:spPr>
          <a:xfrm>
            <a:off x="0" y="99458"/>
            <a:ext cx="3593805" cy="2488018"/>
          </a:xfrm>
          <a:prstGeom prst="star1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a:solidFill>
                  <a:srgbClr val="002060"/>
                </a:solidFill>
              </a:rPr>
              <a:t>Es</a:t>
            </a:r>
            <a:r>
              <a:rPr lang="en-US" sz="2800" b="1" dirty="0">
                <a:solidFill>
                  <a:srgbClr val="002060"/>
                </a:solidFill>
              </a:rPr>
              <a:t> </a:t>
            </a:r>
            <a:r>
              <a:rPr lang="en-US" sz="2800" b="1" dirty="0" err="1">
                <a:solidFill>
                  <a:srgbClr val="002060"/>
                </a:solidFill>
              </a:rPr>
              <a:t>i’r</a:t>
            </a:r>
            <a:r>
              <a:rPr lang="en-US" sz="2800" b="1" dirty="0">
                <a:solidFill>
                  <a:srgbClr val="002060"/>
                </a:solidFill>
              </a:rPr>
              <a:t> </a:t>
            </a:r>
            <a:r>
              <a:rPr lang="en-US" sz="2800" b="1" dirty="0" err="1">
                <a:solidFill>
                  <a:srgbClr val="002060"/>
                </a:solidFill>
              </a:rPr>
              <a:t>siop</a:t>
            </a:r>
            <a:r>
              <a:rPr lang="en-US" sz="2800" b="1" dirty="0">
                <a:solidFill>
                  <a:srgbClr val="002060"/>
                </a:solidFill>
              </a:rPr>
              <a:t> a </a:t>
            </a:r>
            <a:r>
              <a:rPr lang="en-US" sz="2800" b="1" dirty="0" err="1">
                <a:solidFill>
                  <a:srgbClr val="002060"/>
                </a:solidFill>
              </a:rPr>
              <a:t>phrynais</a:t>
            </a:r>
            <a:r>
              <a:rPr lang="en-US" sz="2800" b="1" dirty="0">
                <a:solidFill>
                  <a:srgbClr val="002060"/>
                </a:solidFill>
              </a:rPr>
              <a:t> …</a:t>
            </a:r>
          </a:p>
        </p:txBody>
      </p:sp>
      <p:sp>
        <p:nvSpPr>
          <p:cNvPr id="17" name="12-Point Star 16">
            <a:extLst>
              <a:ext uri="{FF2B5EF4-FFF2-40B4-BE49-F238E27FC236}">
                <a16:creationId xmlns:a16="http://schemas.microsoft.com/office/drawing/2014/main" id="{903C2C31-7431-1C44-8443-AF45756AA774}"/>
              </a:ext>
            </a:extLst>
          </p:cNvPr>
          <p:cNvSpPr/>
          <p:nvPr/>
        </p:nvSpPr>
        <p:spPr>
          <a:xfrm>
            <a:off x="8598195" y="99458"/>
            <a:ext cx="3593805" cy="2488018"/>
          </a:xfrm>
          <a:prstGeom prst="star1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2060"/>
                </a:solidFill>
              </a:rPr>
              <a:t>Mae </a:t>
            </a:r>
            <a:r>
              <a:rPr lang="en-US" sz="2800" b="1" dirty="0" err="1">
                <a:solidFill>
                  <a:srgbClr val="002060"/>
                </a:solidFill>
              </a:rPr>
              <a:t>Seimon</a:t>
            </a:r>
            <a:r>
              <a:rPr lang="en-US" sz="2800" b="1" dirty="0">
                <a:solidFill>
                  <a:srgbClr val="002060"/>
                </a:solidFill>
              </a:rPr>
              <a:t> </a:t>
            </a:r>
            <a:r>
              <a:rPr lang="en-US" sz="2800" b="1" dirty="0" err="1">
                <a:solidFill>
                  <a:srgbClr val="002060"/>
                </a:solidFill>
              </a:rPr>
              <a:t>yn</a:t>
            </a:r>
            <a:r>
              <a:rPr lang="en-US" sz="2800" b="1" dirty="0">
                <a:solidFill>
                  <a:srgbClr val="002060"/>
                </a:solidFill>
              </a:rPr>
              <a:t> </a:t>
            </a:r>
            <a:r>
              <a:rPr lang="en-US" sz="2800" b="1" dirty="0" err="1">
                <a:solidFill>
                  <a:srgbClr val="002060"/>
                </a:solidFill>
              </a:rPr>
              <a:t>dweud</a:t>
            </a:r>
            <a:r>
              <a:rPr lang="en-US" sz="2800" b="1" dirty="0">
                <a:solidFill>
                  <a:srgbClr val="002060"/>
                </a:solidFill>
              </a:rPr>
              <a:t> …</a:t>
            </a:r>
          </a:p>
        </p:txBody>
      </p:sp>
      <p:sp>
        <p:nvSpPr>
          <p:cNvPr id="18" name="12-Point Star 17">
            <a:extLst>
              <a:ext uri="{FF2B5EF4-FFF2-40B4-BE49-F238E27FC236}">
                <a16:creationId xmlns:a16="http://schemas.microsoft.com/office/drawing/2014/main" id="{EB3120E7-E927-D441-AF37-D3D49CA667AA}"/>
              </a:ext>
            </a:extLst>
          </p:cNvPr>
          <p:cNvSpPr/>
          <p:nvPr/>
        </p:nvSpPr>
        <p:spPr>
          <a:xfrm>
            <a:off x="429539" y="2646733"/>
            <a:ext cx="3593805" cy="2488018"/>
          </a:xfrm>
          <a:prstGeom prst="star1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rPr>
              <a:t>Adeiladu</a:t>
            </a:r>
            <a:r>
              <a:rPr lang="en-US" sz="2400" b="1" dirty="0">
                <a:solidFill>
                  <a:srgbClr val="002060"/>
                </a:solidFill>
              </a:rPr>
              <a:t> </a:t>
            </a:r>
            <a:r>
              <a:rPr lang="en-US" sz="2400" b="1" dirty="0" err="1">
                <a:solidFill>
                  <a:srgbClr val="002060"/>
                </a:solidFill>
              </a:rPr>
              <a:t>brawddeg</a:t>
            </a:r>
            <a:r>
              <a:rPr lang="en-US" sz="2400" b="1" dirty="0">
                <a:solidFill>
                  <a:srgbClr val="002060"/>
                </a:solidFill>
              </a:rPr>
              <a:t> / </a:t>
            </a:r>
            <a:r>
              <a:rPr lang="en-US" sz="2400" b="1" dirty="0" err="1">
                <a:solidFill>
                  <a:srgbClr val="002060"/>
                </a:solidFill>
              </a:rPr>
              <a:t>stori</a:t>
            </a:r>
            <a:r>
              <a:rPr lang="en-US" sz="2400" b="1" dirty="0">
                <a:solidFill>
                  <a:srgbClr val="002060"/>
                </a:solidFill>
              </a:rPr>
              <a:t> </a:t>
            </a:r>
            <a:r>
              <a:rPr lang="en-US" sz="2400" b="1" dirty="0" err="1">
                <a:solidFill>
                  <a:srgbClr val="002060"/>
                </a:solidFill>
              </a:rPr>
              <a:t>gair</a:t>
            </a:r>
            <a:r>
              <a:rPr lang="en-US" sz="2400" b="1" dirty="0">
                <a:solidFill>
                  <a:srgbClr val="002060"/>
                </a:solidFill>
              </a:rPr>
              <a:t> am air…</a:t>
            </a:r>
          </a:p>
        </p:txBody>
      </p:sp>
      <p:sp>
        <p:nvSpPr>
          <p:cNvPr id="19" name="12-Point Star 18">
            <a:extLst>
              <a:ext uri="{FF2B5EF4-FFF2-40B4-BE49-F238E27FC236}">
                <a16:creationId xmlns:a16="http://schemas.microsoft.com/office/drawing/2014/main" id="{784F2EE5-32F4-4B4F-86F7-21687CD8F449}"/>
              </a:ext>
            </a:extLst>
          </p:cNvPr>
          <p:cNvSpPr/>
          <p:nvPr/>
        </p:nvSpPr>
        <p:spPr>
          <a:xfrm>
            <a:off x="7845782" y="2587476"/>
            <a:ext cx="3593805" cy="2488018"/>
          </a:xfrm>
          <a:prstGeom prst="star1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rPr>
              <a:t>Goleuadau</a:t>
            </a:r>
            <a:r>
              <a:rPr lang="en-US" sz="2400" b="1" dirty="0">
                <a:solidFill>
                  <a:srgbClr val="002060"/>
                </a:solidFill>
              </a:rPr>
              <a:t> </a:t>
            </a:r>
            <a:r>
              <a:rPr lang="en-US" sz="2400" b="1" dirty="0" err="1">
                <a:solidFill>
                  <a:srgbClr val="002060"/>
                </a:solidFill>
              </a:rPr>
              <a:t>traffig</a:t>
            </a:r>
            <a:r>
              <a:rPr lang="en-US" sz="2400" b="1" dirty="0">
                <a:solidFill>
                  <a:srgbClr val="002060"/>
                </a:solidFill>
              </a:rPr>
              <a:t> – </a:t>
            </a:r>
          </a:p>
          <a:p>
            <a:pPr algn="ctr"/>
            <a:r>
              <a:rPr lang="en-US" b="1" dirty="0" err="1">
                <a:solidFill>
                  <a:srgbClr val="002060"/>
                </a:solidFill>
              </a:rPr>
              <a:t>lliw</a:t>
            </a:r>
            <a:r>
              <a:rPr lang="en-US" b="1" dirty="0">
                <a:solidFill>
                  <a:srgbClr val="002060"/>
                </a:solidFill>
              </a:rPr>
              <a:t> </a:t>
            </a:r>
            <a:r>
              <a:rPr lang="en-US" b="1" dirty="0" err="1">
                <a:solidFill>
                  <a:srgbClr val="002060"/>
                </a:solidFill>
              </a:rPr>
              <a:t>gwahanol</a:t>
            </a:r>
            <a:r>
              <a:rPr lang="en-US" b="1" dirty="0">
                <a:solidFill>
                  <a:srgbClr val="002060"/>
                </a:solidFill>
              </a:rPr>
              <a:t> </a:t>
            </a:r>
            <a:r>
              <a:rPr lang="en-US" b="1" dirty="0" err="1">
                <a:solidFill>
                  <a:srgbClr val="002060"/>
                </a:solidFill>
              </a:rPr>
              <a:t>i</a:t>
            </a:r>
            <a:r>
              <a:rPr lang="en-US" b="1" dirty="0">
                <a:solidFill>
                  <a:srgbClr val="002060"/>
                </a:solidFill>
              </a:rPr>
              <a:t> </a:t>
            </a:r>
            <a:r>
              <a:rPr lang="en-US" b="1" dirty="0" err="1">
                <a:solidFill>
                  <a:srgbClr val="002060"/>
                </a:solidFill>
              </a:rPr>
              <a:t>gynrychioli</a:t>
            </a:r>
            <a:r>
              <a:rPr lang="en-US" b="1" dirty="0">
                <a:solidFill>
                  <a:srgbClr val="002060"/>
                </a:solidFill>
              </a:rPr>
              <a:t> </a:t>
            </a:r>
            <a:r>
              <a:rPr lang="en-US" b="1" dirty="0" err="1">
                <a:solidFill>
                  <a:srgbClr val="002060"/>
                </a:solidFill>
              </a:rPr>
              <a:t>symudiad</a:t>
            </a:r>
            <a:r>
              <a:rPr lang="en-US" b="1" dirty="0">
                <a:solidFill>
                  <a:srgbClr val="002060"/>
                </a:solidFill>
              </a:rPr>
              <a:t> / </a:t>
            </a:r>
            <a:r>
              <a:rPr lang="en-US" b="1" dirty="0" err="1">
                <a:solidFill>
                  <a:srgbClr val="002060"/>
                </a:solidFill>
              </a:rPr>
              <a:t>gweithred</a:t>
            </a:r>
            <a:endParaRPr lang="en-US" b="1" dirty="0">
              <a:solidFill>
                <a:srgbClr val="002060"/>
              </a:solidFill>
            </a:endParaRPr>
          </a:p>
        </p:txBody>
      </p:sp>
      <p:pic>
        <p:nvPicPr>
          <p:cNvPr id="9" name="Picture 8">
            <a:extLst>
              <a:ext uri="{FF2B5EF4-FFF2-40B4-BE49-F238E27FC236}">
                <a16:creationId xmlns:a16="http://schemas.microsoft.com/office/drawing/2014/main" id="{E3BA8BCD-9689-E047-8C4C-E227417F28E7}"/>
              </a:ext>
            </a:extLst>
          </p:cNvPr>
          <p:cNvPicPr>
            <a:picLocks noChangeAspect="1"/>
          </p:cNvPicPr>
          <p:nvPr/>
        </p:nvPicPr>
        <p:blipFill rotWithShape="1">
          <a:blip r:embed="rId4"/>
          <a:srcRect t="16882" b="13406"/>
          <a:stretch/>
        </p:blipFill>
        <p:spPr>
          <a:xfrm>
            <a:off x="0" y="6089843"/>
            <a:ext cx="12192000" cy="768157"/>
          </a:xfrm>
          <a:prstGeom prst="rect">
            <a:avLst/>
          </a:prstGeom>
        </p:spPr>
      </p:pic>
      <p:sp>
        <p:nvSpPr>
          <p:cNvPr id="10" name="12-Point Star 9">
            <a:extLst>
              <a:ext uri="{FF2B5EF4-FFF2-40B4-BE49-F238E27FC236}">
                <a16:creationId xmlns:a16="http://schemas.microsoft.com/office/drawing/2014/main" id="{5D6A3454-5291-AA40-886E-2D235ED93635}"/>
              </a:ext>
            </a:extLst>
          </p:cNvPr>
          <p:cNvSpPr/>
          <p:nvPr/>
        </p:nvSpPr>
        <p:spPr>
          <a:xfrm>
            <a:off x="3884366" y="4194200"/>
            <a:ext cx="4048506" cy="1881101"/>
          </a:xfrm>
          <a:prstGeom prst="star1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Os</a:t>
            </a:r>
            <a:r>
              <a:rPr lang="en-US" b="1" dirty="0">
                <a:solidFill>
                  <a:srgbClr val="002060"/>
                </a:solidFill>
              </a:rPr>
              <a:t> </a:t>
            </a:r>
            <a:r>
              <a:rPr lang="en-US" b="1" dirty="0" err="1">
                <a:solidFill>
                  <a:srgbClr val="002060"/>
                </a:solidFill>
              </a:rPr>
              <a:t>rydych</a:t>
            </a:r>
            <a:r>
              <a:rPr lang="en-US" b="1" dirty="0">
                <a:solidFill>
                  <a:srgbClr val="002060"/>
                </a:solidFill>
              </a:rPr>
              <a:t> </a:t>
            </a:r>
            <a:r>
              <a:rPr lang="en-US" b="1" dirty="0" err="1">
                <a:solidFill>
                  <a:srgbClr val="002060"/>
                </a:solidFill>
              </a:rPr>
              <a:t>chi’n</a:t>
            </a:r>
            <a:r>
              <a:rPr lang="en-US" b="1" dirty="0">
                <a:solidFill>
                  <a:srgbClr val="002060"/>
                </a:solidFill>
              </a:rPr>
              <a:t> </a:t>
            </a:r>
            <a:r>
              <a:rPr lang="en-US" b="1" dirty="0" err="1">
                <a:solidFill>
                  <a:srgbClr val="002060"/>
                </a:solidFill>
              </a:rPr>
              <a:t>gwisgo</a:t>
            </a:r>
            <a:r>
              <a:rPr lang="en-US" b="1" dirty="0">
                <a:solidFill>
                  <a:srgbClr val="002060"/>
                </a:solidFill>
              </a:rPr>
              <a:t> … </a:t>
            </a:r>
            <a:r>
              <a:rPr lang="en-US" b="1" dirty="0" err="1">
                <a:solidFill>
                  <a:srgbClr val="002060"/>
                </a:solidFill>
              </a:rPr>
              <a:t>gallwch</a:t>
            </a:r>
            <a:r>
              <a:rPr lang="en-US" b="1" dirty="0">
                <a:solidFill>
                  <a:srgbClr val="002060"/>
                </a:solidFill>
              </a:rPr>
              <a:t> …</a:t>
            </a:r>
          </a:p>
        </p:txBody>
      </p:sp>
    </p:spTree>
    <p:extLst>
      <p:ext uri="{BB962C8B-B14F-4D97-AF65-F5344CB8AC3E}">
        <p14:creationId xmlns:p14="http://schemas.microsoft.com/office/powerpoint/2010/main" val="381697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327181" y="1201426"/>
            <a:ext cx="7723266" cy="4976812"/>
          </a:xfrm>
          <a:solidFill>
            <a:schemeClr val="bg1"/>
          </a:solidFill>
        </p:spPr>
        <p:txBody>
          <a:bodyPr>
            <a:normAutofit/>
          </a:bodyPr>
          <a:lstStyle/>
          <a:p>
            <a:pPr marL="514350" indent="-514350">
              <a:buAutoNum type="arabicPeriod"/>
            </a:pPr>
            <a:r>
              <a:rPr lang="en-GB" dirty="0" err="1"/>
              <a:t>Peintiwch</a:t>
            </a:r>
            <a:r>
              <a:rPr lang="en-GB" dirty="0"/>
              <a:t> </a:t>
            </a:r>
            <a:r>
              <a:rPr lang="en-GB" dirty="0" err="1"/>
              <a:t>eich</a:t>
            </a:r>
            <a:r>
              <a:rPr lang="en-GB" dirty="0"/>
              <a:t> </a:t>
            </a:r>
            <a:r>
              <a:rPr lang="en-GB" dirty="0" err="1"/>
              <a:t>llaw</a:t>
            </a:r>
            <a:r>
              <a:rPr lang="en-GB" dirty="0"/>
              <a:t> </a:t>
            </a:r>
            <a:r>
              <a:rPr lang="en-GB" dirty="0" err="1"/>
              <a:t>yn</a:t>
            </a:r>
            <a:r>
              <a:rPr lang="en-GB" dirty="0"/>
              <a:t> </a:t>
            </a:r>
            <a:r>
              <a:rPr lang="en-GB" dirty="0" err="1"/>
              <a:t>felyn</a:t>
            </a:r>
            <a:r>
              <a:rPr lang="en-GB" dirty="0"/>
              <a:t>.</a:t>
            </a:r>
          </a:p>
          <a:p>
            <a:pPr marL="514350" indent="-514350">
              <a:buAutoNum type="arabicPeriod"/>
            </a:pPr>
            <a:r>
              <a:rPr lang="en-GB" dirty="0" err="1"/>
              <a:t>Cadwch</a:t>
            </a:r>
            <a:r>
              <a:rPr lang="en-GB" dirty="0"/>
              <a:t> </a:t>
            </a:r>
            <a:r>
              <a:rPr lang="en-GB" dirty="0" err="1"/>
              <a:t>eich</a:t>
            </a:r>
            <a:r>
              <a:rPr lang="en-GB" dirty="0"/>
              <a:t> </a:t>
            </a:r>
            <a:r>
              <a:rPr lang="en-GB" dirty="0" err="1"/>
              <a:t>bysedd</a:t>
            </a:r>
            <a:r>
              <a:rPr lang="en-GB" dirty="0"/>
              <a:t> </a:t>
            </a:r>
            <a:r>
              <a:rPr lang="en-GB" dirty="0" err="1"/>
              <a:t>yn</a:t>
            </a:r>
            <a:r>
              <a:rPr lang="en-GB" dirty="0"/>
              <a:t> </a:t>
            </a:r>
            <a:r>
              <a:rPr lang="en-GB" dirty="0" err="1"/>
              <a:t>dynn</a:t>
            </a:r>
            <a:r>
              <a:rPr lang="en-GB" dirty="0"/>
              <a:t> </a:t>
            </a:r>
            <a:r>
              <a:rPr lang="en-GB" dirty="0" err="1"/>
              <a:t>gyda’i</a:t>
            </a:r>
            <a:r>
              <a:rPr lang="en-GB" dirty="0"/>
              <a:t> </a:t>
            </a:r>
            <a:r>
              <a:rPr lang="en-GB" dirty="0" err="1"/>
              <a:t>gilydd</a:t>
            </a:r>
            <a:r>
              <a:rPr lang="en-GB" dirty="0"/>
              <a:t>.</a:t>
            </a:r>
          </a:p>
          <a:p>
            <a:pPr marL="514350" indent="-514350">
              <a:buAutoNum type="arabicPeriod"/>
            </a:pPr>
            <a:r>
              <a:rPr lang="en-GB" dirty="0" err="1"/>
              <a:t>Gwasgwch</a:t>
            </a:r>
            <a:r>
              <a:rPr lang="en-GB" dirty="0"/>
              <a:t> </a:t>
            </a:r>
            <a:r>
              <a:rPr lang="en-GB" dirty="0" err="1"/>
              <a:t>eich</a:t>
            </a:r>
            <a:r>
              <a:rPr lang="en-GB" dirty="0"/>
              <a:t> </a:t>
            </a:r>
            <a:r>
              <a:rPr lang="en-GB" dirty="0" err="1"/>
              <a:t>llaw</a:t>
            </a:r>
            <a:r>
              <a:rPr lang="en-GB" dirty="0"/>
              <a:t> </a:t>
            </a:r>
            <a:r>
              <a:rPr lang="en-GB" dirty="0" err="1"/>
              <a:t>ar</a:t>
            </a:r>
            <a:r>
              <a:rPr lang="en-GB" dirty="0"/>
              <a:t> y </a:t>
            </a:r>
            <a:r>
              <a:rPr lang="en-GB" dirty="0" err="1"/>
              <a:t>papur</a:t>
            </a:r>
            <a:r>
              <a:rPr lang="en-GB" dirty="0"/>
              <a:t>.  </a:t>
            </a:r>
            <a:r>
              <a:rPr lang="en-GB" dirty="0" err="1"/>
              <a:t>Oes</a:t>
            </a:r>
            <a:r>
              <a:rPr lang="en-GB" dirty="0"/>
              <a:t> </a:t>
            </a:r>
            <a:r>
              <a:rPr lang="en-GB" dirty="0" err="1"/>
              <a:t>deilen</a:t>
            </a:r>
            <a:r>
              <a:rPr lang="en-GB" dirty="0"/>
              <a:t> </a:t>
            </a:r>
            <a:r>
              <a:rPr lang="en-GB" dirty="0" err="1"/>
              <a:t>felen</a:t>
            </a:r>
            <a:r>
              <a:rPr lang="en-GB" dirty="0"/>
              <a:t> </a:t>
            </a:r>
            <a:r>
              <a:rPr lang="en-GB" dirty="0" err="1"/>
              <a:t>gyda</a:t>
            </a:r>
            <a:r>
              <a:rPr lang="en-GB" dirty="0"/>
              <a:t> chi?</a:t>
            </a:r>
          </a:p>
          <a:p>
            <a:pPr marL="514350" indent="-514350">
              <a:buAutoNum type="arabicPeriod"/>
            </a:pPr>
            <a:r>
              <a:rPr lang="en-GB" dirty="0" err="1"/>
              <a:t>Gwnewch</a:t>
            </a:r>
            <a:r>
              <a:rPr lang="en-GB" dirty="0"/>
              <a:t> </a:t>
            </a:r>
            <a:r>
              <a:rPr lang="en-GB" dirty="0" err="1"/>
              <a:t>yr</a:t>
            </a:r>
            <a:r>
              <a:rPr lang="en-GB" dirty="0"/>
              <a:t> un </a:t>
            </a:r>
            <a:r>
              <a:rPr lang="en-GB" dirty="0" err="1"/>
              <a:t>peth</a:t>
            </a:r>
            <a:r>
              <a:rPr lang="en-GB" dirty="0"/>
              <a:t> </a:t>
            </a:r>
            <a:r>
              <a:rPr lang="en-GB" dirty="0" err="1"/>
              <a:t>bedair</a:t>
            </a:r>
            <a:r>
              <a:rPr lang="en-GB" dirty="0"/>
              <a:t> </a:t>
            </a:r>
            <a:r>
              <a:rPr lang="en-GB" dirty="0" err="1"/>
              <a:t>gwaith</a:t>
            </a:r>
            <a:r>
              <a:rPr lang="en-GB" dirty="0"/>
              <a:t>.</a:t>
            </a:r>
          </a:p>
          <a:p>
            <a:pPr marL="514350" indent="-514350">
              <a:buAutoNum type="arabicPeriod"/>
            </a:pPr>
            <a:r>
              <a:rPr lang="en-GB" dirty="0" err="1"/>
              <a:t>Golchwch</a:t>
            </a:r>
            <a:r>
              <a:rPr lang="en-GB" dirty="0"/>
              <a:t> </a:t>
            </a:r>
            <a:r>
              <a:rPr lang="en-GB" dirty="0" err="1"/>
              <a:t>eich</a:t>
            </a:r>
            <a:r>
              <a:rPr lang="en-GB" dirty="0"/>
              <a:t> </a:t>
            </a:r>
            <a:r>
              <a:rPr lang="en-GB" dirty="0" err="1"/>
              <a:t>llaw</a:t>
            </a:r>
            <a:r>
              <a:rPr lang="en-GB" dirty="0"/>
              <a:t> </a:t>
            </a:r>
            <a:r>
              <a:rPr lang="en-GB" dirty="0" err="1"/>
              <a:t>yn</a:t>
            </a:r>
            <a:r>
              <a:rPr lang="en-GB" dirty="0"/>
              <a:t> </a:t>
            </a:r>
            <a:r>
              <a:rPr lang="en-GB" dirty="0" err="1"/>
              <a:t>lân</a:t>
            </a:r>
            <a:r>
              <a:rPr lang="en-GB" dirty="0"/>
              <a:t>. </a:t>
            </a:r>
          </a:p>
          <a:p>
            <a:pPr marL="514350" indent="-514350">
              <a:buAutoNum type="arabicPeriod"/>
            </a:pPr>
            <a:r>
              <a:rPr lang="en-GB" dirty="0" err="1"/>
              <a:t>Peintiwch</a:t>
            </a:r>
            <a:r>
              <a:rPr lang="en-GB" dirty="0"/>
              <a:t> </a:t>
            </a:r>
            <a:r>
              <a:rPr lang="en-GB" dirty="0" err="1"/>
              <a:t>eich</a:t>
            </a:r>
            <a:r>
              <a:rPr lang="en-GB" dirty="0"/>
              <a:t> </a:t>
            </a:r>
            <a:r>
              <a:rPr lang="en-GB" dirty="0" err="1"/>
              <a:t>llaw</a:t>
            </a:r>
            <a:r>
              <a:rPr lang="en-GB" dirty="0"/>
              <a:t> </a:t>
            </a:r>
            <a:r>
              <a:rPr lang="en-GB" dirty="0" err="1"/>
              <a:t>yn</a:t>
            </a:r>
            <a:r>
              <a:rPr lang="en-GB" dirty="0"/>
              <a:t> </a:t>
            </a:r>
            <a:r>
              <a:rPr lang="en-GB" dirty="0" err="1"/>
              <a:t>oren</a:t>
            </a:r>
            <a:r>
              <a:rPr lang="en-GB" dirty="0"/>
              <a:t>.</a:t>
            </a:r>
          </a:p>
          <a:p>
            <a:pPr marL="514350" indent="-514350">
              <a:buAutoNum type="arabicPeriod"/>
            </a:pPr>
            <a:r>
              <a:rPr lang="en-GB" dirty="0" err="1"/>
              <a:t>Agorwch</a:t>
            </a:r>
            <a:r>
              <a:rPr lang="en-GB" dirty="0"/>
              <a:t> </a:t>
            </a:r>
            <a:r>
              <a:rPr lang="en-GB" dirty="0" err="1"/>
              <a:t>eich</a:t>
            </a:r>
            <a:r>
              <a:rPr lang="en-GB" dirty="0"/>
              <a:t> </a:t>
            </a:r>
            <a:r>
              <a:rPr lang="en-GB" dirty="0" err="1"/>
              <a:t>bysedd</a:t>
            </a:r>
            <a:r>
              <a:rPr lang="en-GB" dirty="0"/>
              <a:t> </a:t>
            </a:r>
            <a:r>
              <a:rPr lang="en-GB" dirty="0" err="1"/>
              <a:t>wrth</a:t>
            </a:r>
            <a:r>
              <a:rPr lang="en-GB" dirty="0"/>
              <a:t> </a:t>
            </a:r>
            <a:r>
              <a:rPr lang="en-GB" dirty="0" err="1"/>
              <a:t>roi’r</a:t>
            </a:r>
            <a:r>
              <a:rPr lang="en-GB" dirty="0"/>
              <a:t> </a:t>
            </a:r>
            <a:r>
              <a:rPr lang="en-GB" dirty="0" err="1"/>
              <a:t>llaw</a:t>
            </a:r>
            <a:r>
              <a:rPr lang="en-GB" dirty="0"/>
              <a:t> </a:t>
            </a:r>
            <a:r>
              <a:rPr lang="en-GB" dirty="0" err="1"/>
              <a:t>ar</a:t>
            </a:r>
            <a:r>
              <a:rPr lang="en-GB" dirty="0"/>
              <a:t> ben </a:t>
            </a:r>
            <a:r>
              <a:rPr lang="en-GB" dirty="0" err="1"/>
              <a:t>uchaf’r</a:t>
            </a:r>
            <a:r>
              <a:rPr lang="en-GB" dirty="0"/>
              <a:t> </a:t>
            </a:r>
            <a:r>
              <a:rPr lang="en-GB" dirty="0" err="1"/>
              <a:t>dwylo</a:t>
            </a:r>
            <a:r>
              <a:rPr lang="en-GB" dirty="0"/>
              <a:t> </a:t>
            </a:r>
            <a:r>
              <a:rPr lang="en-GB" dirty="0" err="1"/>
              <a:t>melyn</a:t>
            </a:r>
            <a:r>
              <a:rPr lang="en-GB" dirty="0"/>
              <a:t>.</a:t>
            </a:r>
          </a:p>
          <a:p>
            <a:pPr marL="514350" indent="-514350">
              <a:buAutoNum type="arabicPeriod"/>
            </a:pPr>
            <a:r>
              <a:rPr lang="en-GB" dirty="0" err="1"/>
              <a:t>Golchwch</a:t>
            </a:r>
            <a:r>
              <a:rPr lang="en-GB" dirty="0"/>
              <a:t> </a:t>
            </a:r>
            <a:r>
              <a:rPr lang="en-GB" dirty="0" err="1"/>
              <a:t>eich</a:t>
            </a:r>
            <a:r>
              <a:rPr lang="en-GB" dirty="0"/>
              <a:t> </a:t>
            </a:r>
            <a:r>
              <a:rPr lang="en-GB" dirty="0" err="1"/>
              <a:t>llaw</a:t>
            </a:r>
            <a:r>
              <a:rPr lang="en-GB" dirty="0"/>
              <a:t> </a:t>
            </a:r>
            <a:r>
              <a:rPr lang="en-GB" dirty="0" err="1"/>
              <a:t>yn</a:t>
            </a:r>
            <a:r>
              <a:rPr lang="en-GB" dirty="0"/>
              <a:t> </a:t>
            </a:r>
            <a:r>
              <a:rPr lang="en-GB" dirty="0" err="1"/>
              <a:t>lân</a:t>
            </a:r>
            <a:r>
              <a:rPr lang="en-GB" dirty="0"/>
              <a:t>.</a:t>
            </a:r>
          </a:p>
          <a:p>
            <a:pPr marL="514350" indent="-514350">
              <a:buAutoNum type="arabicPeriod"/>
            </a:pPr>
            <a:r>
              <a:rPr lang="en-GB" dirty="0" err="1"/>
              <a:t>Bydd</a:t>
            </a:r>
            <a:r>
              <a:rPr lang="en-GB" dirty="0"/>
              <a:t> </a:t>
            </a:r>
            <a:r>
              <a:rPr lang="en-GB" dirty="0" err="1"/>
              <a:t>angen</a:t>
            </a:r>
            <a:r>
              <a:rPr lang="en-GB" dirty="0"/>
              <a:t> </a:t>
            </a:r>
            <a:r>
              <a:rPr lang="en-GB" dirty="0" err="1"/>
              <a:t>brws</a:t>
            </a:r>
            <a:r>
              <a:rPr lang="en-GB" dirty="0"/>
              <a:t> </a:t>
            </a:r>
            <a:r>
              <a:rPr lang="en-GB" dirty="0" err="1"/>
              <a:t>paent</a:t>
            </a:r>
            <a:r>
              <a:rPr lang="en-GB" dirty="0"/>
              <a:t> a </a:t>
            </a:r>
            <a:r>
              <a:rPr lang="en-GB" dirty="0" err="1"/>
              <a:t>phaent</a:t>
            </a:r>
            <a:r>
              <a:rPr lang="en-GB" dirty="0"/>
              <a:t> </a:t>
            </a:r>
            <a:r>
              <a:rPr lang="en-GB" dirty="0" err="1"/>
              <a:t>gwyrdd</a:t>
            </a:r>
            <a:r>
              <a:rPr lang="en-GB" dirty="0"/>
              <a:t> </a:t>
            </a:r>
            <a:r>
              <a:rPr lang="en-GB" dirty="0" err="1"/>
              <a:t>arnoch</a:t>
            </a:r>
            <a:r>
              <a:rPr lang="en-GB" dirty="0"/>
              <a:t>.</a:t>
            </a:r>
          </a:p>
          <a:p>
            <a:pPr marL="514350" indent="-514350">
              <a:buAutoNum type="arabicPeriod"/>
            </a:pPr>
            <a:r>
              <a:rPr lang="en-GB" dirty="0" err="1"/>
              <a:t>Tynnwch</a:t>
            </a:r>
            <a:r>
              <a:rPr lang="en-GB" dirty="0"/>
              <a:t> </a:t>
            </a:r>
            <a:r>
              <a:rPr lang="en-GB" dirty="0" err="1"/>
              <a:t>lun</a:t>
            </a:r>
            <a:r>
              <a:rPr lang="en-GB" dirty="0"/>
              <a:t> </a:t>
            </a:r>
            <a:r>
              <a:rPr lang="en-GB" dirty="0" err="1"/>
              <a:t>coesyn</a:t>
            </a:r>
            <a:r>
              <a:rPr lang="en-GB" dirty="0"/>
              <a:t> </a:t>
            </a:r>
            <a:r>
              <a:rPr lang="en-GB" dirty="0" err="1"/>
              <a:t>yn</a:t>
            </a:r>
            <a:r>
              <a:rPr lang="en-GB" dirty="0"/>
              <a:t> </a:t>
            </a:r>
            <a:r>
              <a:rPr lang="en-GB" dirty="0" err="1"/>
              <a:t>dod</a:t>
            </a:r>
            <a:r>
              <a:rPr lang="en-GB" dirty="0"/>
              <a:t> </a:t>
            </a:r>
            <a:r>
              <a:rPr lang="en-GB" dirty="0" err="1"/>
              <a:t>allan</a:t>
            </a:r>
            <a:r>
              <a:rPr lang="en-GB" dirty="0"/>
              <a:t> o </a:t>
            </a:r>
            <a:r>
              <a:rPr lang="en-GB" dirty="0" err="1"/>
              <a:t>dan</a:t>
            </a:r>
            <a:r>
              <a:rPr lang="en-GB" dirty="0"/>
              <a:t> y                                     </a:t>
            </a:r>
            <a:r>
              <a:rPr lang="en-GB" dirty="0" err="1"/>
              <a:t>dwylo</a:t>
            </a:r>
            <a:r>
              <a:rPr lang="en-GB" dirty="0"/>
              <a:t> / </a:t>
            </a:r>
            <a:r>
              <a:rPr lang="en-GB" dirty="0" err="1"/>
              <a:t>dail</a:t>
            </a:r>
            <a:r>
              <a:rPr lang="en-GB" dirty="0"/>
              <a:t> </a:t>
            </a:r>
            <a:r>
              <a:rPr lang="en-GB" dirty="0" err="1"/>
              <a:t>melyn</a:t>
            </a:r>
            <a:r>
              <a:rPr lang="en-GB" dirty="0"/>
              <a:t>.</a:t>
            </a:r>
          </a:p>
          <a:p>
            <a:pPr marL="514350" indent="-514350">
              <a:buAutoNum type="arabicPeriod"/>
            </a:pPr>
            <a:r>
              <a:rPr lang="en-GB" dirty="0" err="1"/>
              <a:t>Rydych</a:t>
            </a:r>
            <a:r>
              <a:rPr lang="en-GB" dirty="0"/>
              <a:t> chi </a:t>
            </a:r>
            <a:r>
              <a:rPr lang="en-GB" dirty="0" err="1"/>
              <a:t>wedi</a:t>
            </a:r>
            <a:r>
              <a:rPr lang="en-GB" dirty="0"/>
              <a:t> </a:t>
            </a:r>
            <a:r>
              <a:rPr lang="en-GB" dirty="0" err="1"/>
              <a:t>llwyddo</a:t>
            </a:r>
            <a:r>
              <a:rPr lang="en-GB" dirty="0"/>
              <a:t> </a:t>
            </a:r>
            <a:r>
              <a:rPr lang="en-GB" dirty="0" err="1"/>
              <a:t>i</a:t>
            </a:r>
            <a:r>
              <a:rPr lang="en-GB" dirty="0"/>
              <a:t> </a:t>
            </a:r>
            <a:r>
              <a:rPr lang="en-GB" dirty="0" err="1"/>
              <a:t>wneud</a:t>
            </a:r>
            <a:r>
              <a:rPr lang="en-GB" dirty="0"/>
              <a:t> </a:t>
            </a:r>
            <a:r>
              <a:rPr lang="en-GB" dirty="0" err="1"/>
              <a:t>cenhinen</a:t>
            </a:r>
            <a:r>
              <a:rPr lang="en-GB" dirty="0"/>
              <a:t> </a:t>
            </a:r>
            <a:r>
              <a:rPr lang="en-GB" dirty="0" err="1"/>
              <a:t>bedr</a:t>
            </a:r>
            <a:r>
              <a:rPr lang="en-GB" dirty="0"/>
              <a:t>!                          Da </a:t>
            </a:r>
            <a:r>
              <a:rPr lang="en-GB" dirty="0" err="1"/>
              <a:t>iawn</a:t>
            </a:r>
            <a:r>
              <a:rPr lang="en-GB" dirty="0"/>
              <a:t>!</a:t>
            </a:r>
          </a:p>
          <a:p>
            <a:pPr marL="514350" indent="-514350">
              <a:buAutoNum type="arabicPeriod"/>
            </a:pPr>
            <a:endParaRPr lang="en-GB" dirty="0"/>
          </a:p>
          <a:p>
            <a:pPr marL="0" indent="0">
              <a:buNone/>
            </a:pPr>
            <a:endParaRPr lang="en-GB" dirty="0"/>
          </a:p>
        </p:txBody>
      </p:sp>
      <p:sp>
        <p:nvSpPr>
          <p:cNvPr id="4" name="Title 1">
            <a:extLst>
              <a:ext uri="{FF2B5EF4-FFF2-40B4-BE49-F238E27FC236}">
                <a16:creationId xmlns:a16="http://schemas.microsoft.com/office/drawing/2014/main" id="{DC480833-BEF2-AB4E-9B56-6B2EBC1B756F}"/>
              </a:ext>
            </a:extLst>
          </p:cNvPr>
          <p:cNvSpPr txBox="1">
            <a:spLocks/>
          </p:cNvSpPr>
          <p:nvPr/>
        </p:nvSpPr>
        <p:spPr>
          <a:xfrm>
            <a:off x="1656247" y="192341"/>
            <a:ext cx="6213623" cy="796027"/>
          </a:xfrm>
          <a:prstGeom prst="rect">
            <a:avLst/>
          </a:prstGeom>
          <a:solidFill>
            <a:schemeClr val="accent2">
              <a:lumMod val="40000"/>
              <a:lumOff val="60000"/>
            </a:schemeClr>
          </a:solidFill>
          <a:ln w="76200">
            <a:solidFill>
              <a:schemeClr val="accent1"/>
            </a:solidFill>
          </a:ln>
        </p:spPr>
        <p:txBody>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err="1">
                <a:solidFill>
                  <a:srgbClr val="002060"/>
                </a:solidFill>
                <a:latin typeface="Arial" panose="020B0604020202020204" pitchFamily="34" charset="0"/>
                <a:cs typeface="Arial" panose="020B0604020202020204" pitchFamily="34" charset="0"/>
              </a:rPr>
              <a:t>Gwrandewch</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ofalus</a:t>
            </a:r>
            <a:r>
              <a:rPr lang="en-GB" b="1" dirty="0">
                <a:solidFill>
                  <a:srgbClr val="00206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9AD1864C-29B7-A345-8588-5689DA2120C7}"/>
              </a:ext>
            </a:extLst>
          </p:cNvPr>
          <p:cNvPicPr>
            <a:picLocks noChangeAspect="1"/>
          </p:cNvPicPr>
          <p:nvPr/>
        </p:nvPicPr>
        <p:blipFill rotWithShape="1">
          <a:blip r:embed="rId3">
            <a:extLst>
              <a:ext uri="{28A0092B-C50C-407E-A947-70E740481C1C}">
                <a14:useLocalDpi xmlns:a14="http://schemas.microsoft.com/office/drawing/2010/main" val="0"/>
              </a:ext>
            </a:extLst>
          </a:blip>
          <a:srcRect l="31372" t="13387" r="41661" b="9917"/>
          <a:stretch/>
        </p:blipFill>
        <p:spPr>
          <a:xfrm>
            <a:off x="8820150" y="192341"/>
            <a:ext cx="3060700" cy="5440355"/>
          </a:xfrm>
          <a:prstGeom prst="rect">
            <a:avLst/>
          </a:prstGeom>
          <a:ln w="76200">
            <a:solidFill>
              <a:schemeClr val="tx1"/>
            </a:solidFill>
          </a:ln>
        </p:spPr>
      </p:pic>
      <p:sp>
        <p:nvSpPr>
          <p:cNvPr id="6" name="Freeform 5">
            <a:extLst>
              <a:ext uri="{FF2B5EF4-FFF2-40B4-BE49-F238E27FC236}">
                <a16:creationId xmlns:a16="http://schemas.microsoft.com/office/drawing/2014/main" id="{61518C68-1B0E-A44B-82ED-4DF5D394485F}"/>
              </a:ext>
            </a:extLst>
          </p:cNvPr>
          <p:cNvSpPr/>
          <p:nvPr/>
        </p:nvSpPr>
        <p:spPr>
          <a:xfrm>
            <a:off x="8733136" y="4115244"/>
            <a:ext cx="3147714" cy="1587104"/>
          </a:xfrm>
          <a:custGeom>
            <a:avLst/>
            <a:gdLst>
              <a:gd name="connsiteX0" fmla="*/ 1905000 w 2870200"/>
              <a:gd name="connsiteY0" fmla="*/ 50800 h 1117600"/>
              <a:gd name="connsiteX1" fmla="*/ 736600 w 2870200"/>
              <a:gd name="connsiteY1" fmla="*/ 101600 h 1117600"/>
              <a:gd name="connsiteX2" fmla="*/ 533400 w 2870200"/>
              <a:gd name="connsiteY2" fmla="*/ 127000 h 1117600"/>
              <a:gd name="connsiteX3" fmla="*/ 304800 w 2870200"/>
              <a:gd name="connsiteY3" fmla="*/ 203200 h 1117600"/>
              <a:gd name="connsiteX4" fmla="*/ 228600 w 2870200"/>
              <a:gd name="connsiteY4" fmla="*/ 228600 h 1117600"/>
              <a:gd name="connsiteX5" fmla="*/ 152400 w 2870200"/>
              <a:gd name="connsiteY5" fmla="*/ 254000 h 1117600"/>
              <a:gd name="connsiteX6" fmla="*/ 50800 w 2870200"/>
              <a:gd name="connsiteY6" fmla="*/ 406400 h 1117600"/>
              <a:gd name="connsiteX7" fmla="*/ 0 w 2870200"/>
              <a:gd name="connsiteY7" fmla="*/ 558800 h 1117600"/>
              <a:gd name="connsiteX8" fmla="*/ 25400 w 2870200"/>
              <a:gd name="connsiteY8" fmla="*/ 939800 h 1117600"/>
              <a:gd name="connsiteX9" fmla="*/ 50800 w 2870200"/>
              <a:gd name="connsiteY9" fmla="*/ 1016000 h 1117600"/>
              <a:gd name="connsiteX10" fmla="*/ 203200 w 2870200"/>
              <a:gd name="connsiteY10" fmla="*/ 1117600 h 1117600"/>
              <a:gd name="connsiteX11" fmla="*/ 889000 w 2870200"/>
              <a:gd name="connsiteY11" fmla="*/ 1092200 h 1117600"/>
              <a:gd name="connsiteX12" fmla="*/ 965200 w 2870200"/>
              <a:gd name="connsiteY12" fmla="*/ 1066800 h 1117600"/>
              <a:gd name="connsiteX13" fmla="*/ 1066800 w 2870200"/>
              <a:gd name="connsiteY13" fmla="*/ 1041400 h 1117600"/>
              <a:gd name="connsiteX14" fmla="*/ 1346200 w 2870200"/>
              <a:gd name="connsiteY14" fmla="*/ 990600 h 1117600"/>
              <a:gd name="connsiteX15" fmla="*/ 1828800 w 2870200"/>
              <a:gd name="connsiteY15" fmla="*/ 1016000 h 1117600"/>
              <a:gd name="connsiteX16" fmla="*/ 2032000 w 2870200"/>
              <a:gd name="connsiteY16" fmla="*/ 1066800 h 1117600"/>
              <a:gd name="connsiteX17" fmla="*/ 2489200 w 2870200"/>
              <a:gd name="connsiteY17" fmla="*/ 1117600 h 1117600"/>
              <a:gd name="connsiteX18" fmla="*/ 2667000 w 2870200"/>
              <a:gd name="connsiteY18" fmla="*/ 1041400 h 1117600"/>
              <a:gd name="connsiteX19" fmla="*/ 2692400 w 2870200"/>
              <a:gd name="connsiteY19" fmla="*/ 965200 h 1117600"/>
              <a:gd name="connsiteX20" fmla="*/ 2743200 w 2870200"/>
              <a:gd name="connsiteY20" fmla="*/ 889000 h 1117600"/>
              <a:gd name="connsiteX21" fmla="*/ 2794000 w 2870200"/>
              <a:gd name="connsiteY21" fmla="*/ 736600 h 1117600"/>
              <a:gd name="connsiteX22" fmla="*/ 2844800 w 2870200"/>
              <a:gd name="connsiteY22" fmla="*/ 584200 h 1117600"/>
              <a:gd name="connsiteX23" fmla="*/ 2870200 w 2870200"/>
              <a:gd name="connsiteY23" fmla="*/ 508000 h 1117600"/>
              <a:gd name="connsiteX24" fmla="*/ 2844800 w 2870200"/>
              <a:gd name="connsiteY24" fmla="*/ 279400 h 1117600"/>
              <a:gd name="connsiteX25" fmla="*/ 2540000 w 2870200"/>
              <a:gd name="connsiteY25" fmla="*/ 127000 h 1117600"/>
              <a:gd name="connsiteX26" fmla="*/ 2463800 w 2870200"/>
              <a:gd name="connsiteY26" fmla="*/ 76200 h 1117600"/>
              <a:gd name="connsiteX27" fmla="*/ 2311400 w 2870200"/>
              <a:gd name="connsiteY27" fmla="*/ 25400 h 1117600"/>
              <a:gd name="connsiteX28" fmla="*/ 2235200 w 2870200"/>
              <a:gd name="connsiteY28" fmla="*/ 0 h 1117600"/>
              <a:gd name="connsiteX29" fmla="*/ 1600200 w 2870200"/>
              <a:gd name="connsiteY29" fmla="*/ 25400 h 111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870200" h="1117600">
                <a:moveTo>
                  <a:pt x="1905000" y="50800"/>
                </a:moveTo>
                <a:cubicBezTo>
                  <a:pt x="1368109" y="127499"/>
                  <a:pt x="1964164" y="49363"/>
                  <a:pt x="736600" y="101600"/>
                </a:cubicBezTo>
                <a:cubicBezTo>
                  <a:pt x="668401" y="104502"/>
                  <a:pt x="601133" y="118533"/>
                  <a:pt x="533400" y="127000"/>
                </a:cubicBezTo>
                <a:lnTo>
                  <a:pt x="304800" y="203200"/>
                </a:lnTo>
                <a:lnTo>
                  <a:pt x="228600" y="228600"/>
                </a:lnTo>
                <a:lnTo>
                  <a:pt x="152400" y="254000"/>
                </a:lnTo>
                <a:cubicBezTo>
                  <a:pt x="118533" y="304800"/>
                  <a:pt x="70107" y="348479"/>
                  <a:pt x="50800" y="406400"/>
                </a:cubicBezTo>
                <a:lnTo>
                  <a:pt x="0" y="558800"/>
                </a:lnTo>
                <a:cubicBezTo>
                  <a:pt x="8467" y="685800"/>
                  <a:pt x="11344" y="813297"/>
                  <a:pt x="25400" y="939800"/>
                </a:cubicBezTo>
                <a:cubicBezTo>
                  <a:pt x="28357" y="966410"/>
                  <a:pt x="31868" y="997068"/>
                  <a:pt x="50800" y="1016000"/>
                </a:cubicBezTo>
                <a:cubicBezTo>
                  <a:pt x="93972" y="1059172"/>
                  <a:pt x="203200" y="1117600"/>
                  <a:pt x="203200" y="1117600"/>
                </a:cubicBezTo>
                <a:cubicBezTo>
                  <a:pt x="431800" y="1109133"/>
                  <a:pt x="660750" y="1107417"/>
                  <a:pt x="889000" y="1092200"/>
                </a:cubicBezTo>
                <a:cubicBezTo>
                  <a:pt x="915715" y="1090419"/>
                  <a:pt x="939456" y="1074155"/>
                  <a:pt x="965200" y="1066800"/>
                </a:cubicBezTo>
                <a:cubicBezTo>
                  <a:pt x="998766" y="1057210"/>
                  <a:pt x="1032722" y="1048973"/>
                  <a:pt x="1066800" y="1041400"/>
                </a:cubicBezTo>
                <a:cubicBezTo>
                  <a:pt x="1173300" y="1017733"/>
                  <a:pt x="1235914" y="1008981"/>
                  <a:pt x="1346200" y="990600"/>
                </a:cubicBezTo>
                <a:cubicBezTo>
                  <a:pt x="1507067" y="999067"/>
                  <a:pt x="1668696" y="998211"/>
                  <a:pt x="1828800" y="1016000"/>
                </a:cubicBezTo>
                <a:cubicBezTo>
                  <a:pt x="1898191" y="1023710"/>
                  <a:pt x="1963132" y="1055322"/>
                  <a:pt x="2032000" y="1066800"/>
                </a:cubicBezTo>
                <a:cubicBezTo>
                  <a:pt x="2284965" y="1108961"/>
                  <a:pt x="2133077" y="1087923"/>
                  <a:pt x="2489200" y="1117600"/>
                </a:cubicBezTo>
                <a:cubicBezTo>
                  <a:pt x="2550209" y="1102348"/>
                  <a:pt x="2623147" y="1096216"/>
                  <a:pt x="2667000" y="1041400"/>
                </a:cubicBezTo>
                <a:cubicBezTo>
                  <a:pt x="2683726" y="1020493"/>
                  <a:pt x="2680426" y="989147"/>
                  <a:pt x="2692400" y="965200"/>
                </a:cubicBezTo>
                <a:cubicBezTo>
                  <a:pt x="2706052" y="937896"/>
                  <a:pt x="2730802" y="916896"/>
                  <a:pt x="2743200" y="889000"/>
                </a:cubicBezTo>
                <a:cubicBezTo>
                  <a:pt x="2764948" y="840067"/>
                  <a:pt x="2777067" y="787400"/>
                  <a:pt x="2794000" y="736600"/>
                </a:cubicBezTo>
                <a:lnTo>
                  <a:pt x="2844800" y="584200"/>
                </a:lnTo>
                <a:lnTo>
                  <a:pt x="2870200" y="508000"/>
                </a:lnTo>
                <a:cubicBezTo>
                  <a:pt x="2861733" y="431800"/>
                  <a:pt x="2881149" y="346905"/>
                  <a:pt x="2844800" y="279400"/>
                </a:cubicBezTo>
                <a:cubicBezTo>
                  <a:pt x="2777655" y="154703"/>
                  <a:pt x="2636470" y="191313"/>
                  <a:pt x="2540000" y="127000"/>
                </a:cubicBezTo>
                <a:cubicBezTo>
                  <a:pt x="2514600" y="110067"/>
                  <a:pt x="2491696" y="88598"/>
                  <a:pt x="2463800" y="76200"/>
                </a:cubicBezTo>
                <a:cubicBezTo>
                  <a:pt x="2414867" y="54452"/>
                  <a:pt x="2362200" y="42333"/>
                  <a:pt x="2311400" y="25400"/>
                </a:cubicBezTo>
                <a:lnTo>
                  <a:pt x="2235200" y="0"/>
                </a:lnTo>
                <a:lnTo>
                  <a:pt x="1600200" y="25400"/>
                </a:lnTo>
              </a:path>
            </a:pathLst>
          </a:cu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7" name="Picture 6">
            <a:extLst>
              <a:ext uri="{FF2B5EF4-FFF2-40B4-BE49-F238E27FC236}">
                <a16:creationId xmlns:a16="http://schemas.microsoft.com/office/drawing/2014/main" id="{F6FF13F4-3F83-7F40-806D-C46BA12726F9}"/>
              </a:ext>
            </a:extLst>
          </p:cNvPr>
          <p:cNvPicPr>
            <a:picLocks noChangeAspect="1"/>
          </p:cNvPicPr>
          <p:nvPr/>
        </p:nvPicPr>
        <p:blipFill>
          <a:blip r:embed="rId4"/>
          <a:stretch>
            <a:fillRect/>
          </a:stretch>
        </p:blipFill>
        <p:spPr>
          <a:xfrm>
            <a:off x="6703084" y="4115244"/>
            <a:ext cx="1460053" cy="1971696"/>
          </a:xfrm>
          <a:prstGeom prst="rect">
            <a:avLst/>
          </a:prstGeom>
        </p:spPr>
      </p:pic>
      <p:pic>
        <p:nvPicPr>
          <p:cNvPr id="8" name="Picture 7">
            <a:extLst>
              <a:ext uri="{FF2B5EF4-FFF2-40B4-BE49-F238E27FC236}">
                <a16:creationId xmlns:a16="http://schemas.microsoft.com/office/drawing/2014/main" id="{FEF1412D-C789-A64D-A2BF-5E5B3BB0AD9E}"/>
              </a:ext>
            </a:extLst>
          </p:cNvPr>
          <p:cNvPicPr>
            <a:picLocks noChangeAspect="1"/>
          </p:cNvPicPr>
          <p:nvPr/>
        </p:nvPicPr>
        <p:blipFill rotWithShape="1">
          <a:blip r:embed="rId5"/>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7533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415636" y="1410892"/>
            <a:ext cx="7432964" cy="4976812"/>
          </a:xfrm>
          <a:solidFill>
            <a:schemeClr val="bg1"/>
          </a:solidFill>
        </p:spPr>
        <p:txBody>
          <a:bodyPr>
            <a:normAutofit fontScale="85000" lnSpcReduction="20000"/>
          </a:bodyPr>
          <a:lstStyle/>
          <a:p>
            <a:pPr marL="514350" indent="-514350">
              <a:buAutoNum type="arabicPeriod"/>
            </a:pPr>
            <a:r>
              <a:rPr lang="en-GB" sz="3500" b="1" dirty="0" err="1"/>
              <a:t>Cymerwch</a:t>
            </a:r>
            <a:r>
              <a:rPr lang="en-GB" sz="3500" b="1" dirty="0"/>
              <a:t> </a:t>
            </a:r>
            <a:r>
              <a:rPr lang="en-GB" sz="3500" b="1" dirty="0" err="1"/>
              <a:t>ddarn</a:t>
            </a:r>
            <a:r>
              <a:rPr lang="en-GB" sz="3500" b="1" dirty="0"/>
              <a:t> o </a:t>
            </a:r>
            <a:r>
              <a:rPr lang="en-GB" sz="3500" b="1" dirty="0" err="1"/>
              <a:t>bapur</a:t>
            </a:r>
            <a:r>
              <a:rPr lang="en-GB" sz="3500" b="1" dirty="0"/>
              <a:t> </a:t>
            </a:r>
            <a:r>
              <a:rPr lang="en-GB" sz="3500" b="1" dirty="0" err="1"/>
              <a:t>sgwâr</a:t>
            </a:r>
            <a:r>
              <a:rPr lang="en-GB" sz="3500" b="1" dirty="0"/>
              <a:t>.</a:t>
            </a:r>
          </a:p>
          <a:p>
            <a:pPr marL="514350" indent="-514350">
              <a:buAutoNum type="arabicPeriod"/>
            </a:pPr>
            <a:r>
              <a:rPr lang="en-GB" sz="3500" b="1" dirty="0" err="1"/>
              <a:t>Plygwch</a:t>
            </a:r>
            <a:r>
              <a:rPr lang="en-GB" sz="3500" b="1" dirty="0"/>
              <a:t> y </a:t>
            </a:r>
            <a:r>
              <a:rPr lang="en-GB" sz="3500" b="1" dirty="0" err="1"/>
              <a:t>corneli</a:t>
            </a:r>
            <a:r>
              <a:rPr lang="en-GB" sz="3500" b="1" dirty="0"/>
              <a:t> </a:t>
            </a:r>
            <a:r>
              <a:rPr lang="en-GB" sz="3500" b="1" dirty="0" err="1"/>
              <a:t>i’r</a:t>
            </a:r>
            <a:r>
              <a:rPr lang="en-GB" sz="3500" b="1" dirty="0"/>
              <a:t> </a:t>
            </a:r>
            <a:r>
              <a:rPr lang="en-GB" sz="3500" b="1" dirty="0" err="1"/>
              <a:t>canol</a:t>
            </a:r>
            <a:r>
              <a:rPr lang="en-GB" sz="3500" b="1" dirty="0"/>
              <a:t>.</a:t>
            </a:r>
          </a:p>
          <a:p>
            <a:pPr marL="514350" indent="-514350">
              <a:buAutoNum type="arabicPeriod"/>
            </a:pPr>
            <a:r>
              <a:rPr lang="en-GB" sz="3500" b="1" dirty="0" err="1"/>
              <a:t>Trowch</a:t>
            </a:r>
            <a:r>
              <a:rPr lang="en-GB" sz="3500" b="1" dirty="0"/>
              <a:t> y </a:t>
            </a:r>
            <a:r>
              <a:rPr lang="en-GB" sz="3500" b="1" dirty="0" err="1"/>
              <a:t>sgwâr</a:t>
            </a:r>
            <a:r>
              <a:rPr lang="en-GB" sz="3500" b="1" dirty="0"/>
              <a:t> </a:t>
            </a:r>
            <a:r>
              <a:rPr lang="en-GB" sz="3500" b="1" dirty="0" err="1"/>
              <a:t>drosodd</a:t>
            </a:r>
            <a:r>
              <a:rPr lang="en-GB" sz="3500" b="1" dirty="0"/>
              <a:t>.</a:t>
            </a:r>
          </a:p>
          <a:p>
            <a:pPr marL="514350" indent="-514350">
              <a:buAutoNum type="arabicPeriod"/>
            </a:pPr>
            <a:r>
              <a:rPr lang="en-GB" sz="3500" b="1" dirty="0" err="1"/>
              <a:t>Plygwch</a:t>
            </a:r>
            <a:r>
              <a:rPr lang="en-GB" sz="3500" b="1" dirty="0"/>
              <a:t> y </a:t>
            </a:r>
            <a:r>
              <a:rPr lang="en-GB" sz="3500" b="1" dirty="0" err="1"/>
              <a:t>corneli</a:t>
            </a:r>
            <a:r>
              <a:rPr lang="en-GB" sz="3500" b="1" dirty="0"/>
              <a:t> </a:t>
            </a:r>
            <a:r>
              <a:rPr lang="en-GB" sz="3500" b="1" dirty="0" err="1"/>
              <a:t>i’r</a:t>
            </a:r>
            <a:r>
              <a:rPr lang="en-GB" sz="3500" b="1" dirty="0"/>
              <a:t> </a:t>
            </a:r>
            <a:r>
              <a:rPr lang="en-GB" sz="3500" b="1" dirty="0" err="1"/>
              <a:t>canol</a:t>
            </a:r>
            <a:r>
              <a:rPr lang="en-GB" sz="3500" b="1" dirty="0"/>
              <a:t> eto.</a:t>
            </a:r>
          </a:p>
          <a:p>
            <a:pPr marL="514350" indent="-514350">
              <a:buAutoNum type="arabicPeriod"/>
            </a:pPr>
            <a:r>
              <a:rPr lang="en-GB" sz="3500" b="1" dirty="0" err="1"/>
              <a:t>Plygwch</a:t>
            </a:r>
            <a:r>
              <a:rPr lang="en-GB" sz="3500" b="1" dirty="0"/>
              <a:t> y </a:t>
            </a:r>
            <a:r>
              <a:rPr lang="en-GB" sz="3500" b="1" dirty="0" err="1"/>
              <a:t>sgwâr</a:t>
            </a:r>
            <a:r>
              <a:rPr lang="en-GB" sz="3500" b="1" dirty="0"/>
              <a:t> </a:t>
            </a:r>
            <a:r>
              <a:rPr lang="en-GB" sz="3500" b="1" dirty="0" err="1"/>
              <a:t>yn</a:t>
            </a:r>
            <a:r>
              <a:rPr lang="en-GB" sz="3500" b="1" dirty="0"/>
              <a:t> </a:t>
            </a:r>
            <a:r>
              <a:rPr lang="en-GB" sz="3500" b="1" dirty="0" err="1"/>
              <a:t>hanner</a:t>
            </a:r>
            <a:r>
              <a:rPr lang="en-GB" sz="3500" b="1" dirty="0"/>
              <a:t>, ac                      </a:t>
            </a:r>
            <a:r>
              <a:rPr lang="en-GB" sz="3500" b="1" dirty="0" err="1"/>
              <a:t>yn</a:t>
            </a:r>
            <a:r>
              <a:rPr lang="en-GB" sz="3500" b="1" dirty="0"/>
              <a:t> </a:t>
            </a:r>
            <a:r>
              <a:rPr lang="en-GB" sz="3500" b="1" dirty="0" err="1"/>
              <a:t>hanner</a:t>
            </a:r>
            <a:r>
              <a:rPr lang="en-GB" sz="3500" b="1" dirty="0"/>
              <a:t> eto.</a:t>
            </a:r>
          </a:p>
          <a:p>
            <a:pPr marL="514350" indent="-514350">
              <a:buAutoNum type="arabicPeriod"/>
            </a:pPr>
            <a:r>
              <a:rPr lang="en-GB" sz="3500" b="1" dirty="0" err="1"/>
              <a:t>Agorwch</a:t>
            </a:r>
            <a:r>
              <a:rPr lang="en-GB" sz="3500" b="1" dirty="0"/>
              <a:t> e </a:t>
            </a:r>
            <a:r>
              <a:rPr lang="en-GB" sz="3500" b="1" dirty="0" err="1"/>
              <a:t>i</a:t>
            </a:r>
            <a:r>
              <a:rPr lang="en-GB" sz="3500" b="1" dirty="0"/>
              <a:t> </a:t>
            </a:r>
            <a:r>
              <a:rPr lang="en-GB" sz="3500" b="1" dirty="0" err="1"/>
              <a:t>wneud</a:t>
            </a:r>
            <a:r>
              <a:rPr lang="en-GB" sz="3500" b="1" dirty="0"/>
              <a:t> </a:t>
            </a:r>
            <a:r>
              <a:rPr lang="en-GB" sz="3500" b="1" dirty="0" err="1"/>
              <a:t>sgwâr</a:t>
            </a:r>
            <a:r>
              <a:rPr lang="en-GB" sz="3500" b="1" dirty="0"/>
              <a:t> </a:t>
            </a:r>
            <a:r>
              <a:rPr lang="en-GB" sz="3500" b="1" dirty="0" err="1"/>
              <a:t>mwy</a:t>
            </a:r>
            <a:r>
              <a:rPr lang="en-GB" sz="3500" b="1" dirty="0"/>
              <a:t>.</a:t>
            </a:r>
          </a:p>
          <a:p>
            <a:pPr marL="514350" indent="-514350">
              <a:buAutoNum type="arabicPeriod"/>
            </a:pPr>
            <a:r>
              <a:rPr lang="en-GB" sz="3500" b="1" dirty="0" err="1"/>
              <a:t>Rhowch</a:t>
            </a:r>
            <a:r>
              <a:rPr lang="en-GB" sz="3500" b="1" dirty="0"/>
              <a:t> </a:t>
            </a:r>
            <a:r>
              <a:rPr lang="en-GB" sz="3500" b="1" dirty="0" err="1"/>
              <a:t>fys</a:t>
            </a:r>
            <a:r>
              <a:rPr lang="en-GB" sz="3500" b="1" dirty="0"/>
              <a:t> a bawd o </a:t>
            </a:r>
            <a:r>
              <a:rPr lang="en-GB" sz="3500" b="1" dirty="0" err="1"/>
              <a:t>dan</a:t>
            </a:r>
            <a:r>
              <a:rPr lang="en-GB" sz="3500" b="1" dirty="0"/>
              <a:t> y </a:t>
            </a:r>
            <a:r>
              <a:rPr lang="en-GB" sz="3500" b="1" dirty="0" err="1"/>
              <a:t>fflapiau</a:t>
            </a:r>
            <a:r>
              <a:rPr lang="en-GB" sz="3500" b="1" dirty="0"/>
              <a:t>.</a:t>
            </a:r>
          </a:p>
          <a:p>
            <a:pPr marL="514350" indent="-514350">
              <a:buAutoNum type="arabicPeriod"/>
            </a:pPr>
            <a:r>
              <a:rPr lang="en-GB" sz="3500" b="1" dirty="0" err="1"/>
              <a:t>Dewch</a:t>
            </a:r>
            <a:r>
              <a:rPr lang="en-GB" sz="3500" b="1" dirty="0"/>
              <a:t> </a:t>
            </a:r>
            <a:r>
              <a:rPr lang="en-GB" sz="3500" b="1" dirty="0" err="1"/>
              <a:t>a’r</a:t>
            </a:r>
            <a:r>
              <a:rPr lang="en-GB" sz="3500" b="1" dirty="0"/>
              <a:t> </a:t>
            </a:r>
            <a:r>
              <a:rPr lang="en-GB" sz="3500" b="1" dirty="0" err="1"/>
              <a:t>fflapiau</a:t>
            </a:r>
            <a:r>
              <a:rPr lang="en-GB" sz="3500" b="1" dirty="0"/>
              <a:t> at </a:t>
            </a:r>
            <a:r>
              <a:rPr lang="en-GB" sz="3500" b="1" dirty="0" err="1"/>
              <a:t>ei</a:t>
            </a:r>
            <a:r>
              <a:rPr lang="en-GB" sz="3500" b="1" dirty="0"/>
              <a:t> </a:t>
            </a:r>
            <a:r>
              <a:rPr lang="en-GB" sz="3500" b="1" dirty="0" err="1"/>
              <a:t>gilydd</a:t>
            </a:r>
            <a:r>
              <a:rPr lang="en-GB" sz="3500" b="1" dirty="0"/>
              <a:t>.</a:t>
            </a:r>
          </a:p>
          <a:p>
            <a:pPr marL="514350" indent="-514350">
              <a:buAutoNum type="arabicPeriod"/>
            </a:pPr>
            <a:r>
              <a:rPr lang="en-GB" sz="3500" b="1" dirty="0" err="1"/>
              <a:t>Dyna</a:t>
            </a:r>
            <a:r>
              <a:rPr lang="en-GB" sz="3500" b="1" dirty="0"/>
              <a:t> chi- </a:t>
            </a:r>
            <a:r>
              <a:rPr lang="en-GB" sz="3500" b="1" dirty="0" err="1"/>
              <a:t>Ceg</a:t>
            </a:r>
            <a:r>
              <a:rPr lang="en-GB" sz="3500" b="1" dirty="0"/>
              <a:t> y </a:t>
            </a:r>
            <a:r>
              <a:rPr lang="en-GB" sz="3500" b="1" dirty="0" err="1"/>
              <a:t>ddraig</a:t>
            </a:r>
            <a:r>
              <a:rPr lang="en-GB" sz="3500" b="1" dirty="0"/>
              <a:t>!</a:t>
            </a:r>
          </a:p>
          <a:p>
            <a:endParaRPr lang="en-GB" dirty="0"/>
          </a:p>
        </p:txBody>
      </p:sp>
      <p:sp>
        <p:nvSpPr>
          <p:cNvPr id="4" name="Title 1">
            <a:extLst>
              <a:ext uri="{FF2B5EF4-FFF2-40B4-BE49-F238E27FC236}">
                <a16:creationId xmlns:a16="http://schemas.microsoft.com/office/drawing/2014/main" id="{DC480833-BEF2-AB4E-9B56-6B2EBC1B756F}"/>
              </a:ext>
            </a:extLst>
          </p:cNvPr>
          <p:cNvSpPr txBox="1">
            <a:spLocks/>
          </p:cNvSpPr>
          <p:nvPr/>
        </p:nvSpPr>
        <p:spPr>
          <a:xfrm>
            <a:off x="726857" y="357232"/>
            <a:ext cx="6213623" cy="796027"/>
          </a:xfrm>
          <a:prstGeom prst="rect">
            <a:avLst/>
          </a:prstGeom>
          <a:solidFill>
            <a:schemeClr val="accent2">
              <a:lumMod val="40000"/>
              <a:lumOff val="60000"/>
            </a:schemeClr>
          </a:solidFill>
          <a:ln w="76200">
            <a:solidFill>
              <a:schemeClr val="accent6"/>
            </a:solidFill>
          </a:ln>
        </p:spPr>
        <p:txBody>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err="1">
                <a:solidFill>
                  <a:srgbClr val="002060"/>
                </a:solidFill>
                <a:latin typeface="Arial" panose="020B0604020202020204" pitchFamily="34" charset="0"/>
                <a:cs typeface="Arial" panose="020B0604020202020204" pitchFamily="34" charset="0"/>
              </a:rPr>
              <a:t>Gwrandewch</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ofalus</a:t>
            </a:r>
            <a:r>
              <a:rPr lang="en-GB" b="1" dirty="0">
                <a:solidFill>
                  <a:srgbClr val="00206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9AD1864C-29B7-A345-8588-5689DA2120C7}"/>
              </a:ext>
            </a:extLst>
          </p:cNvPr>
          <p:cNvPicPr>
            <a:picLocks noChangeAspect="1"/>
          </p:cNvPicPr>
          <p:nvPr/>
        </p:nvPicPr>
        <p:blipFill rotWithShape="1">
          <a:blip r:embed="rId3">
            <a:extLst>
              <a:ext uri="{28A0092B-C50C-407E-A947-70E740481C1C}">
                <a14:useLocalDpi xmlns:a14="http://schemas.microsoft.com/office/drawing/2010/main" val="0"/>
              </a:ext>
            </a:extLst>
          </a:blip>
          <a:srcRect l="31372" t="13387" r="41661" b="9917"/>
          <a:stretch/>
        </p:blipFill>
        <p:spPr>
          <a:xfrm>
            <a:off x="8355881" y="194244"/>
            <a:ext cx="3201119" cy="5689948"/>
          </a:xfrm>
          <a:prstGeom prst="rect">
            <a:avLst/>
          </a:prstGeom>
          <a:ln w="76200">
            <a:solidFill>
              <a:schemeClr val="tx1"/>
            </a:solidFill>
          </a:ln>
        </p:spPr>
      </p:pic>
      <p:sp>
        <p:nvSpPr>
          <p:cNvPr id="6" name="Freeform 5">
            <a:extLst>
              <a:ext uri="{FF2B5EF4-FFF2-40B4-BE49-F238E27FC236}">
                <a16:creationId xmlns:a16="http://schemas.microsoft.com/office/drawing/2014/main" id="{61518C68-1B0E-A44B-82ED-4DF5D394485F}"/>
              </a:ext>
            </a:extLst>
          </p:cNvPr>
          <p:cNvSpPr/>
          <p:nvPr/>
        </p:nvSpPr>
        <p:spPr>
          <a:xfrm>
            <a:off x="8521340" y="4297088"/>
            <a:ext cx="2870200" cy="1587104"/>
          </a:xfrm>
          <a:custGeom>
            <a:avLst/>
            <a:gdLst>
              <a:gd name="connsiteX0" fmla="*/ 1905000 w 2870200"/>
              <a:gd name="connsiteY0" fmla="*/ 50800 h 1117600"/>
              <a:gd name="connsiteX1" fmla="*/ 736600 w 2870200"/>
              <a:gd name="connsiteY1" fmla="*/ 101600 h 1117600"/>
              <a:gd name="connsiteX2" fmla="*/ 533400 w 2870200"/>
              <a:gd name="connsiteY2" fmla="*/ 127000 h 1117600"/>
              <a:gd name="connsiteX3" fmla="*/ 304800 w 2870200"/>
              <a:gd name="connsiteY3" fmla="*/ 203200 h 1117600"/>
              <a:gd name="connsiteX4" fmla="*/ 228600 w 2870200"/>
              <a:gd name="connsiteY4" fmla="*/ 228600 h 1117600"/>
              <a:gd name="connsiteX5" fmla="*/ 152400 w 2870200"/>
              <a:gd name="connsiteY5" fmla="*/ 254000 h 1117600"/>
              <a:gd name="connsiteX6" fmla="*/ 50800 w 2870200"/>
              <a:gd name="connsiteY6" fmla="*/ 406400 h 1117600"/>
              <a:gd name="connsiteX7" fmla="*/ 0 w 2870200"/>
              <a:gd name="connsiteY7" fmla="*/ 558800 h 1117600"/>
              <a:gd name="connsiteX8" fmla="*/ 25400 w 2870200"/>
              <a:gd name="connsiteY8" fmla="*/ 939800 h 1117600"/>
              <a:gd name="connsiteX9" fmla="*/ 50800 w 2870200"/>
              <a:gd name="connsiteY9" fmla="*/ 1016000 h 1117600"/>
              <a:gd name="connsiteX10" fmla="*/ 203200 w 2870200"/>
              <a:gd name="connsiteY10" fmla="*/ 1117600 h 1117600"/>
              <a:gd name="connsiteX11" fmla="*/ 889000 w 2870200"/>
              <a:gd name="connsiteY11" fmla="*/ 1092200 h 1117600"/>
              <a:gd name="connsiteX12" fmla="*/ 965200 w 2870200"/>
              <a:gd name="connsiteY12" fmla="*/ 1066800 h 1117600"/>
              <a:gd name="connsiteX13" fmla="*/ 1066800 w 2870200"/>
              <a:gd name="connsiteY13" fmla="*/ 1041400 h 1117600"/>
              <a:gd name="connsiteX14" fmla="*/ 1346200 w 2870200"/>
              <a:gd name="connsiteY14" fmla="*/ 990600 h 1117600"/>
              <a:gd name="connsiteX15" fmla="*/ 1828800 w 2870200"/>
              <a:gd name="connsiteY15" fmla="*/ 1016000 h 1117600"/>
              <a:gd name="connsiteX16" fmla="*/ 2032000 w 2870200"/>
              <a:gd name="connsiteY16" fmla="*/ 1066800 h 1117600"/>
              <a:gd name="connsiteX17" fmla="*/ 2489200 w 2870200"/>
              <a:gd name="connsiteY17" fmla="*/ 1117600 h 1117600"/>
              <a:gd name="connsiteX18" fmla="*/ 2667000 w 2870200"/>
              <a:gd name="connsiteY18" fmla="*/ 1041400 h 1117600"/>
              <a:gd name="connsiteX19" fmla="*/ 2692400 w 2870200"/>
              <a:gd name="connsiteY19" fmla="*/ 965200 h 1117600"/>
              <a:gd name="connsiteX20" fmla="*/ 2743200 w 2870200"/>
              <a:gd name="connsiteY20" fmla="*/ 889000 h 1117600"/>
              <a:gd name="connsiteX21" fmla="*/ 2794000 w 2870200"/>
              <a:gd name="connsiteY21" fmla="*/ 736600 h 1117600"/>
              <a:gd name="connsiteX22" fmla="*/ 2844800 w 2870200"/>
              <a:gd name="connsiteY22" fmla="*/ 584200 h 1117600"/>
              <a:gd name="connsiteX23" fmla="*/ 2870200 w 2870200"/>
              <a:gd name="connsiteY23" fmla="*/ 508000 h 1117600"/>
              <a:gd name="connsiteX24" fmla="*/ 2844800 w 2870200"/>
              <a:gd name="connsiteY24" fmla="*/ 279400 h 1117600"/>
              <a:gd name="connsiteX25" fmla="*/ 2540000 w 2870200"/>
              <a:gd name="connsiteY25" fmla="*/ 127000 h 1117600"/>
              <a:gd name="connsiteX26" fmla="*/ 2463800 w 2870200"/>
              <a:gd name="connsiteY26" fmla="*/ 76200 h 1117600"/>
              <a:gd name="connsiteX27" fmla="*/ 2311400 w 2870200"/>
              <a:gd name="connsiteY27" fmla="*/ 25400 h 1117600"/>
              <a:gd name="connsiteX28" fmla="*/ 2235200 w 2870200"/>
              <a:gd name="connsiteY28" fmla="*/ 0 h 1117600"/>
              <a:gd name="connsiteX29" fmla="*/ 1600200 w 2870200"/>
              <a:gd name="connsiteY29" fmla="*/ 25400 h 111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870200" h="1117600">
                <a:moveTo>
                  <a:pt x="1905000" y="50800"/>
                </a:moveTo>
                <a:cubicBezTo>
                  <a:pt x="1368109" y="127499"/>
                  <a:pt x="1964164" y="49363"/>
                  <a:pt x="736600" y="101600"/>
                </a:cubicBezTo>
                <a:cubicBezTo>
                  <a:pt x="668401" y="104502"/>
                  <a:pt x="601133" y="118533"/>
                  <a:pt x="533400" y="127000"/>
                </a:cubicBezTo>
                <a:lnTo>
                  <a:pt x="304800" y="203200"/>
                </a:lnTo>
                <a:lnTo>
                  <a:pt x="228600" y="228600"/>
                </a:lnTo>
                <a:lnTo>
                  <a:pt x="152400" y="254000"/>
                </a:lnTo>
                <a:cubicBezTo>
                  <a:pt x="118533" y="304800"/>
                  <a:pt x="70107" y="348479"/>
                  <a:pt x="50800" y="406400"/>
                </a:cubicBezTo>
                <a:lnTo>
                  <a:pt x="0" y="558800"/>
                </a:lnTo>
                <a:cubicBezTo>
                  <a:pt x="8467" y="685800"/>
                  <a:pt x="11344" y="813297"/>
                  <a:pt x="25400" y="939800"/>
                </a:cubicBezTo>
                <a:cubicBezTo>
                  <a:pt x="28357" y="966410"/>
                  <a:pt x="31868" y="997068"/>
                  <a:pt x="50800" y="1016000"/>
                </a:cubicBezTo>
                <a:cubicBezTo>
                  <a:pt x="93972" y="1059172"/>
                  <a:pt x="203200" y="1117600"/>
                  <a:pt x="203200" y="1117600"/>
                </a:cubicBezTo>
                <a:cubicBezTo>
                  <a:pt x="431800" y="1109133"/>
                  <a:pt x="660750" y="1107417"/>
                  <a:pt x="889000" y="1092200"/>
                </a:cubicBezTo>
                <a:cubicBezTo>
                  <a:pt x="915715" y="1090419"/>
                  <a:pt x="939456" y="1074155"/>
                  <a:pt x="965200" y="1066800"/>
                </a:cubicBezTo>
                <a:cubicBezTo>
                  <a:pt x="998766" y="1057210"/>
                  <a:pt x="1032722" y="1048973"/>
                  <a:pt x="1066800" y="1041400"/>
                </a:cubicBezTo>
                <a:cubicBezTo>
                  <a:pt x="1173300" y="1017733"/>
                  <a:pt x="1235914" y="1008981"/>
                  <a:pt x="1346200" y="990600"/>
                </a:cubicBezTo>
                <a:cubicBezTo>
                  <a:pt x="1507067" y="999067"/>
                  <a:pt x="1668696" y="998211"/>
                  <a:pt x="1828800" y="1016000"/>
                </a:cubicBezTo>
                <a:cubicBezTo>
                  <a:pt x="1898191" y="1023710"/>
                  <a:pt x="1963132" y="1055322"/>
                  <a:pt x="2032000" y="1066800"/>
                </a:cubicBezTo>
                <a:cubicBezTo>
                  <a:pt x="2284965" y="1108961"/>
                  <a:pt x="2133077" y="1087923"/>
                  <a:pt x="2489200" y="1117600"/>
                </a:cubicBezTo>
                <a:cubicBezTo>
                  <a:pt x="2550209" y="1102348"/>
                  <a:pt x="2623147" y="1096216"/>
                  <a:pt x="2667000" y="1041400"/>
                </a:cubicBezTo>
                <a:cubicBezTo>
                  <a:pt x="2683726" y="1020493"/>
                  <a:pt x="2680426" y="989147"/>
                  <a:pt x="2692400" y="965200"/>
                </a:cubicBezTo>
                <a:cubicBezTo>
                  <a:pt x="2706052" y="937896"/>
                  <a:pt x="2730802" y="916896"/>
                  <a:pt x="2743200" y="889000"/>
                </a:cubicBezTo>
                <a:cubicBezTo>
                  <a:pt x="2764948" y="840067"/>
                  <a:pt x="2777067" y="787400"/>
                  <a:pt x="2794000" y="736600"/>
                </a:cubicBezTo>
                <a:lnTo>
                  <a:pt x="2844800" y="584200"/>
                </a:lnTo>
                <a:lnTo>
                  <a:pt x="2870200" y="508000"/>
                </a:lnTo>
                <a:cubicBezTo>
                  <a:pt x="2861733" y="431800"/>
                  <a:pt x="2881149" y="346905"/>
                  <a:pt x="2844800" y="279400"/>
                </a:cubicBezTo>
                <a:cubicBezTo>
                  <a:pt x="2777655" y="154703"/>
                  <a:pt x="2636470" y="191313"/>
                  <a:pt x="2540000" y="127000"/>
                </a:cubicBezTo>
                <a:cubicBezTo>
                  <a:pt x="2514600" y="110067"/>
                  <a:pt x="2491696" y="88598"/>
                  <a:pt x="2463800" y="76200"/>
                </a:cubicBezTo>
                <a:cubicBezTo>
                  <a:pt x="2414867" y="54452"/>
                  <a:pt x="2362200" y="42333"/>
                  <a:pt x="2311400" y="25400"/>
                </a:cubicBezTo>
                <a:lnTo>
                  <a:pt x="2235200" y="0"/>
                </a:lnTo>
                <a:lnTo>
                  <a:pt x="1600200" y="25400"/>
                </a:lnTo>
              </a:path>
            </a:pathLst>
          </a:cu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7" name="Picture 6">
            <a:extLst>
              <a:ext uri="{FF2B5EF4-FFF2-40B4-BE49-F238E27FC236}">
                <a16:creationId xmlns:a16="http://schemas.microsoft.com/office/drawing/2014/main" id="{ED5BD1EA-E9CA-F54A-B8F6-E7CCBAB0F648}"/>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95855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2873475" y="138742"/>
            <a:ext cx="6213623" cy="796027"/>
          </a:xfrm>
          <a:solidFill>
            <a:schemeClr val="accent2">
              <a:lumMod val="40000"/>
              <a:lumOff val="60000"/>
            </a:schemeClr>
          </a:solidFill>
          <a:ln w="76200">
            <a:solidFill>
              <a:schemeClr val="accent6"/>
            </a:solidFill>
          </a:ln>
        </p:spPr>
        <p:txBody>
          <a:bodyPr/>
          <a:lstStyle/>
          <a:p>
            <a:pPr algn="ctr"/>
            <a:r>
              <a:rPr lang="en-GB" b="1" dirty="0" err="1">
                <a:solidFill>
                  <a:srgbClr val="002060"/>
                </a:solidFill>
              </a:rPr>
              <a:t>Gwrandewch</a:t>
            </a:r>
            <a:r>
              <a:rPr lang="en-GB" b="1" dirty="0">
                <a:solidFill>
                  <a:srgbClr val="002060"/>
                </a:solidFill>
              </a:rPr>
              <a:t> </a:t>
            </a:r>
            <a:r>
              <a:rPr lang="en-GB" b="1" dirty="0" err="1">
                <a:solidFill>
                  <a:srgbClr val="002060"/>
                </a:solidFill>
              </a:rPr>
              <a:t>yn</a:t>
            </a:r>
            <a:r>
              <a:rPr lang="en-GB" b="1" dirty="0">
                <a:solidFill>
                  <a:srgbClr val="002060"/>
                </a:solidFill>
              </a:rPr>
              <a:t> </a:t>
            </a:r>
            <a:r>
              <a:rPr lang="en-GB" b="1" dirty="0" err="1">
                <a:solidFill>
                  <a:srgbClr val="002060"/>
                </a:solidFill>
              </a:rPr>
              <a:t>ofalus</a:t>
            </a:r>
            <a:r>
              <a:rPr lang="en-GB" b="1" dirty="0">
                <a:solidFill>
                  <a:srgbClr val="002060"/>
                </a:solidFill>
              </a:rPr>
              <a:t> ...</a:t>
            </a:r>
          </a:p>
        </p:txBody>
      </p:sp>
      <p:pic>
        <p:nvPicPr>
          <p:cNvPr id="3" name="Picture 2">
            <a:extLst>
              <a:ext uri="{FF2B5EF4-FFF2-40B4-BE49-F238E27FC236}">
                <a16:creationId xmlns:a16="http://schemas.microsoft.com/office/drawing/2014/main" id="{3C15883A-C37F-3D45-BA77-BEC0C8EEAEB0}"/>
              </a:ext>
            </a:extLst>
          </p:cNvPr>
          <p:cNvPicPr>
            <a:picLocks noChangeAspect="1"/>
          </p:cNvPicPr>
          <p:nvPr/>
        </p:nvPicPr>
        <p:blipFill>
          <a:blip r:embed="rId2"/>
          <a:stretch>
            <a:fillRect/>
          </a:stretch>
        </p:blipFill>
        <p:spPr>
          <a:xfrm>
            <a:off x="398971" y="1367172"/>
            <a:ext cx="4533981" cy="2539030"/>
          </a:xfrm>
          <a:prstGeom prst="rect">
            <a:avLst/>
          </a:prstGeom>
        </p:spPr>
      </p:pic>
      <p:sp>
        <p:nvSpPr>
          <p:cNvPr id="4" name="Rectangle 3">
            <a:extLst>
              <a:ext uri="{FF2B5EF4-FFF2-40B4-BE49-F238E27FC236}">
                <a16:creationId xmlns:a16="http://schemas.microsoft.com/office/drawing/2014/main" id="{C43B4872-6B96-E64E-9E4A-A071B1E73957}"/>
              </a:ext>
            </a:extLst>
          </p:cNvPr>
          <p:cNvSpPr/>
          <p:nvPr/>
        </p:nvSpPr>
        <p:spPr>
          <a:xfrm>
            <a:off x="398971" y="4338605"/>
            <a:ext cx="4604350" cy="892552"/>
          </a:xfrm>
          <a:prstGeom prst="rect">
            <a:avLst/>
          </a:prstGeom>
        </p:spPr>
        <p:txBody>
          <a:bodyPr wrap="square">
            <a:spAutoFit/>
          </a:bodyPr>
          <a:lstStyle/>
          <a:p>
            <a:r>
              <a:rPr lang="en-US" sz="3200" b="1" dirty="0">
                <a:latin typeface="Arial" panose="020B0604020202020204" pitchFamily="34" charset="0"/>
                <a:cs typeface="Arial" panose="020B0604020202020204" pitchFamily="34" charset="0"/>
              </a:rPr>
              <a:t>Sam </a:t>
            </a:r>
            <a:r>
              <a:rPr lang="en-US" sz="3200" b="1" dirty="0" err="1">
                <a:latin typeface="Arial" panose="020B0604020202020204" pitchFamily="34" charset="0"/>
                <a:cs typeface="Arial" panose="020B0604020202020204" pitchFamily="34" charset="0"/>
              </a:rPr>
              <a:t>Tân</a:t>
            </a:r>
            <a:endParaRPr lang="en-US" sz="3200" b="1" dirty="0">
              <a:latin typeface="Arial" panose="020B0604020202020204" pitchFamily="34" charset="0"/>
              <a:cs typeface="Arial" panose="020B0604020202020204" pitchFamily="34" charset="0"/>
            </a:endParaRPr>
          </a:p>
          <a:p>
            <a:r>
              <a:rPr lang="en-US" sz="2000" b="1" dirty="0" err="1">
                <a:latin typeface="Arial" panose="020B0604020202020204" pitchFamily="34" charset="0"/>
                <a:cs typeface="Arial" panose="020B0604020202020204" pitchFamily="34" charset="0"/>
              </a:rPr>
              <a:t>Cyfres</a:t>
            </a:r>
            <a:r>
              <a:rPr lang="en-US" sz="2000" b="1" dirty="0">
                <a:latin typeface="Arial" panose="020B0604020202020204" pitchFamily="34" charset="0"/>
                <a:cs typeface="Arial" panose="020B0604020202020204" pitchFamily="34" charset="0"/>
              </a:rPr>
              <a:t> 9: Y </a:t>
            </a:r>
            <a:r>
              <a:rPr lang="en-US" sz="2000" b="1" dirty="0" err="1">
                <a:latin typeface="Arial" panose="020B0604020202020204" pitchFamily="34" charset="0"/>
                <a:cs typeface="Arial" panose="020B0604020202020204" pitchFamily="34" charset="0"/>
              </a:rPr>
              <a:t>Cadno</a:t>
            </a:r>
            <a:r>
              <a:rPr lang="en-US" sz="2000" b="1" dirty="0">
                <a:latin typeface="Arial" panose="020B0604020202020204" pitchFamily="34" charset="0"/>
                <a:cs typeface="Arial" panose="020B0604020202020204" pitchFamily="34" charset="0"/>
              </a:rPr>
              <a:t> Coll</a:t>
            </a:r>
            <a:endParaRPr lang="en-US" sz="1200"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6B690EB-BB9E-894F-B25A-523BD369C695}"/>
              </a:ext>
            </a:extLst>
          </p:cNvPr>
          <p:cNvGraphicFramePr>
            <a:graphicFrameLocks/>
          </p:cNvGraphicFramePr>
          <p:nvPr>
            <p:extLst>
              <p:ext uri="{D42A27DB-BD31-4B8C-83A1-F6EECF244321}">
                <p14:modId xmlns:p14="http://schemas.microsoft.com/office/powerpoint/2010/main" val="1884591688"/>
              </p:ext>
            </p:extLst>
          </p:nvPr>
        </p:nvGraphicFramePr>
        <p:xfrm>
          <a:off x="5119612" y="1367172"/>
          <a:ext cx="6963728" cy="3086100"/>
        </p:xfrm>
        <a:graphic>
          <a:graphicData uri="http://schemas.openxmlformats.org/drawingml/2006/table">
            <a:tbl>
              <a:tblPr firstRow="1" bandRow="1">
                <a:tableStyleId>{5940675A-B579-460E-94D1-54222C63F5DA}</a:tableStyleId>
              </a:tblPr>
              <a:tblGrid>
                <a:gridCol w="6963728">
                  <a:extLst>
                    <a:ext uri="{9D8B030D-6E8A-4147-A177-3AD203B41FA5}">
                      <a16:colId xmlns:a16="http://schemas.microsoft.com/office/drawing/2014/main" val="97447881"/>
                    </a:ext>
                  </a:extLst>
                </a:gridCol>
              </a:tblGrid>
              <a:tr h="453336">
                <a:tc>
                  <a:txBody>
                    <a:bodyPr/>
                    <a:lstStyle/>
                    <a:p>
                      <a:r>
                        <a:rPr lang="en-GB" sz="2000" b="1" dirty="0">
                          <a:latin typeface="Arial" panose="020B0604020202020204" pitchFamily="34" charset="0"/>
                          <a:cs typeface="Arial" panose="020B0604020202020204" pitchFamily="34" charset="0"/>
                        </a:rPr>
                        <a:t>Pa </a:t>
                      </a:r>
                      <a:r>
                        <a:rPr lang="en-GB" sz="2000" b="1" dirty="0" err="1">
                          <a:latin typeface="Arial" panose="020B0604020202020204" pitchFamily="34" charset="0"/>
                          <a:cs typeface="Arial" panose="020B0604020202020204" pitchFamily="34" charset="0"/>
                        </a:rPr>
                        <a:t>fath</a:t>
                      </a:r>
                      <a:r>
                        <a:rPr lang="en-GB" sz="2000" b="1" dirty="0">
                          <a:latin typeface="Arial" panose="020B0604020202020204" pitchFamily="34" charset="0"/>
                          <a:cs typeface="Arial" panose="020B0604020202020204" pitchFamily="34" charset="0"/>
                        </a:rPr>
                        <a:t> o </a:t>
                      </a:r>
                      <a:r>
                        <a:rPr lang="en-GB" sz="2000" b="1" dirty="0" err="1">
                          <a:latin typeface="Arial" panose="020B0604020202020204" pitchFamily="34" charset="0"/>
                          <a:cs typeface="Arial" panose="020B0604020202020204" pitchFamily="34" charset="0"/>
                        </a:rPr>
                        <a:t>anifail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oedd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y </a:t>
                      </a:r>
                      <a:r>
                        <a:rPr lang="en-GB" sz="2000" b="1" dirty="0" err="1">
                          <a:latin typeface="Arial" panose="020B0604020202020204" pitchFamily="34" charset="0"/>
                          <a:cs typeface="Arial" panose="020B0604020202020204" pitchFamily="34" charset="0"/>
                        </a:rPr>
                        <a:t>gawell</a:t>
                      </a:r>
                      <a:r>
                        <a:rPr lang="en-GB" sz="2000" b="1" dirty="0">
                          <a:latin typeface="Arial" panose="020B0604020202020204" pitchFamily="34" charset="0"/>
                          <a:cs typeface="Arial" panose="020B0604020202020204" pitchFamily="34" charset="0"/>
                        </a:rPr>
                        <a:t>?</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1991833"/>
                  </a:ext>
                </a:extLst>
              </a:tr>
              <a:tr h="453336">
                <a:tc>
                  <a:txBody>
                    <a:bodyPr/>
                    <a:lstStyle/>
                    <a:p>
                      <a:r>
                        <a:rPr lang="en-GB" sz="2000" b="1" dirty="0">
                          <a:latin typeface="Arial" panose="020B0604020202020204" pitchFamily="34" charset="0"/>
                          <a:cs typeface="Arial" panose="020B0604020202020204" pitchFamily="34" charset="0"/>
                        </a:rPr>
                        <a:t>Pa </a:t>
                      </a:r>
                      <a:r>
                        <a:rPr lang="en-GB" sz="2000" b="1" dirty="0" err="1">
                          <a:latin typeface="Arial" panose="020B0604020202020204" pitchFamily="34" charset="0"/>
                          <a:cs typeface="Arial" panose="020B0604020202020204" pitchFamily="34" charset="0"/>
                        </a:rPr>
                        <a:t>fath</a:t>
                      </a:r>
                      <a:r>
                        <a:rPr lang="en-GB" sz="2000" b="1" dirty="0">
                          <a:latin typeface="Arial" panose="020B0604020202020204" pitchFamily="34" charset="0"/>
                          <a:cs typeface="Arial" panose="020B0604020202020204" pitchFamily="34" charset="0"/>
                        </a:rPr>
                        <a:t> o </a:t>
                      </a:r>
                      <a:r>
                        <a:rPr lang="en-GB" sz="2000" b="1" dirty="0" err="1">
                          <a:latin typeface="Arial" panose="020B0604020202020204" pitchFamily="34" charset="0"/>
                          <a:cs typeface="Arial" panose="020B0604020202020204" pitchFamily="34" charset="0"/>
                        </a:rPr>
                        <a:t>fwyd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aeth</a:t>
                      </a:r>
                      <a:r>
                        <a:rPr lang="en-GB" sz="2000" b="1" dirty="0">
                          <a:latin typeface="Arial" panose="020B0604020202020204" pitchFamily="34" charset="0"/>
                          <a:cs typeface="Arial" panose="020B0604020202020204" pitchFamily="34" charset="0"/>
                        </a:rPr>
                        <a:t> Norman </a:t>
                      </a:r>
                      <a:r>
                        <a:rPr lang="en-GB" sz="2000" b="1" dirty="0" err="1">
                          <a:latin typeface="Arial" panose="020B0604020202020204" pitchFamily="34" charset="0"/>
                          <a:cs typeface="Arial" panose="020B0604020202020204" pitchFamily="34" charset="0"/>
                        </a:rPr>
                        <a:t>Preis</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i’w</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nôl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gyfer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anifail</a:t>
                      </a:r>
                      <a:r>
                        <a:rPr lang="en-GB" sz="2000" b="1" dirty="0">
                          <a:latin typeface="Arial" panose="020B0604020202020204" pitchFamily="34" charset="0"/>
                          <a:cs typeface="Arial" panose="020B0604020202020204" pitchFamily="34" charset="0"/>
                        </a:rPr>
                        <a:t>?</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80732523"/>
                  </a:ext>
                </a:extLst>
              </a:tr>
              <a:tr h="453336">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ydy</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enw’r</a:t>
                      </a:r>
                      <a:r>
                        <a:rPr lang="en-GB" sz="2000" b="1" dirty="0">
                          <a:latin typeface="Arial" panose="020B0604020202020204" pitchFamily="34" charset="0"/>
                          <a:cs typeface="Arial" panose="020B0604020202020204" pitchFamily="34" charset="0"/>
                        </a:rPr>
                        <a:t> ci </a:t>
                      </a:r>
                      <a:r>
                        <a:rPr lang="en-GB" sz="2000" b="1" dirty="0" err="1">
                          <a:latin typeface="Arial" panose="020B0604020202020204" pitchFamily="34" charset="0"/>
                          <a:cs typeface="Arial" panose="020B0604020202020204" pitchFamily="34" charset="0"/>
                        </a:rPr>
                        <a:t>achub</a:t>
                      </a:r>
                      <a:r>
                        <a:rPr lang="en-GB" sz="2000" b="1" dirty="0">
                          <a:latin typeface="Arial" panose="020B0604020202020204" pitchFamily="34" charset="0"/>
                          <a:cs typeface="Arial" panose="020B0604020202020204" pitchFamily="34" charset="0"/>
                        </a:rPr>
                        <a:t>?</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5478580"/>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ydy</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gwaith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Lisi</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3489805"/>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gafodd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Trefor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ginio</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1913798"/>
                  </a:ext>
                </a:extLst>
              </a:tr>
            </a:tbl>
          </a:graphicData>
        </a:graphic>
      </p:graphicFrame>
      <p:sp>
        <p:nvSpPr>
          <p:cNvPr id="6" name="10-Point Star 5">
            <a:extLst>
              <a:ext uri="{FF2B5EF4-FFF2-40B4-BE49-F238E27FC236}">
                <a16:creationId xmlns:a16="http://schemas.microsoft.com/office/drawing/2014/main" id="{CCD9116F-6452-FA48-AB56-937A2604D0E9}"/>
              </a:ext>
            </a:extLst>
          </p:cNvPr>
          <p:cNvSpPr/>
          <p:nvPr/>
        </p:nvSpPr>
        <p:spPr>
          <a:xfrm>
            <a:off x="3507830" y="3993624"/>
            <a:ext cx="3364301" cy="209621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2060"/>
                </a:solidFill>
              </a:rPr>
              <a:t>Pa </a:t>
            </a:r>
            <a:r>
              <a:rPr lang="en-US" sz="2800" b="1" dirty="0" err="1">
                <a:solidFill>
                  <a:srgbClr val="002060"/>
                </a:solidFill>
              </a:rPr>
              <a:t>liw</a:t>
            </a:r>
            <a:r>
              <a:rPr lang="en-US" sz="2800" b="1" dirty="0">
                <a:solidFill>
                  <a:srgbClr val="002060"/>
                </a:solidFill>
              </a:rPr>
              <a:t> </a:t>
            </a:r>
            <a:r>
              <a:rPr lang="en-US" sz="2800" b="1" dirty="0" err="1">
                <a:solidFill>
                  <a:srgbClr val="002060"/>
                </a:solidFill>
              </a:rPr>
              <a:t>oedd</a:t>
            </a:r>
            <a:r>
              <a:rPr lang="en-US" sz="2800" b="1" dirty="0">
                <a:solidFill>
                  <a:srgbClr val="002060"/>
                </a:solidFill>
              </a:rPr>
              <a:t> </a:t>
            </a:r>
            <a:r>
              <a:rPr lang="en-US" sz="2800" b="1" dirty="0" err="1">
                <a:solidFill>
                  <a:srgbClr val="002060"/>
                </a:solidFill>
              </a:rPr>
              <a:t>coler</a:t>
            </a:r>
            <a:r>
              <a:rPr lang="en-US" sz="2800" b="1" dirty="0">
                <a:solidFill>
                  <a:srgbClr val="002060"/>
                </a:solidFill>
              </a:rPr>
              <a:t> Radar?</a:t>
            </a:r>
          </a:p>
        </p:txBody>
      </p:sp>
      <p:sp>
        <p:nvSpPr>
          <p:cNvPr id="7" name="10-Point Star 6">
            <a:extLst>
              <a:ext uri="{FF2B5EF4-FFF2-40B4-BE49-F238E27FC236}">
                <a16:creationId xmlns:a16="http://schemas.microsoft.com/office/drawing/2014/main" id="{10EECF40-2B88-5541-8906-5A34DB40E448}"/>
              </a:ext>
            </a:extLst>
          </p:cNvPr>
          <p:cNvSpPr/>
          <p:nvPr/>
        </p:nvSpPr>
        <p:spPr>
          <a:xfrm>
            <a:off x="8511151" y="3993624"/>
            <a:ext cx="3364301" cy="209621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2060"/>
                </a:solidFill>
                <a:latin typeface="Arial" panose="020B0604020202020204" pitchFamily="34" charset="0"/>
                <a:cs typeface="Arial" panose="020B0604020202020204" pitchFamily="34" charset="0"/>
              </a:rPr>
              <a:t>Pa </a:t>
            </a:r>
            <a:r>
              <a:rPr lang="en-US" sz="2800" b="1" dirty="0" err="1">
                <a:solidFill>
                  <a:srgbClr val="002060"/>
                </a:solidFill>
                <a:latin typeface="Arial" panose="020B0604020202020204" pitchFamily="34" charset="0"/>
                <a:cs typeface="Arial" panose="020B0604020202020204" pitchFamily="34" charset="0"/>
              </a:rPr>
              <a:t>liw</a:t>
            </a:r>
            <a:r>
              <a:rPr lang="en-US" sz="2800" b="1" dirty="0">
                <a:solidFill>
                  <a:srgbClr val="002060"/>
                </a:solidFill>
                <a:latin typeface="Arial" panose="020B0604020202020204" pitchFamily="34" charset="0"/>
                <a:cs typeface="Arial" panose="020B0604020202020204" pitchFamily="34" charset="0"/>
              </a:rPr>
              <a:t> </a:t>
            </a:r>
            <a:r>
              <a:rPr lang="en-US" sz="2800" b="1" dirty="0" err="1">
                <a:solidFill>
                  <a:srgbClr val="002060"/>
                </a:solidFill>
                <a:latin typeface="Arial" panose="020B0604020202020204" pitchFamily="34" charset="0"/>
                <a:cs typeface="Arial" panose="020B0604020202020204" pitchFamily="34" charset="0"/>
              </a:rPr>
              <a:t>oedd</a:t>
            </a:r>
            <a:r>
              <a:rPr lang="en-US" sz="2800" b="1" dirty="0">
                <a:solidFill>
                  <a:srgbClr val="002060"/>
                </a:solidFill>
                <a:latin typeface="Arial" panose="020B0604020202020204" pitchFamily="34" charset="0"/>
                <a:cs typeface="Arial" panose="020B0604020202020204" pitchFamily="34" charset="0"/>
              </a:rPr>
              <a:t> </a:t>
            </a:r>
            <a:r>
              <a:rPr lang="en-US" sz="2800" b="1" dirty="0" err="1">
                <a:solidFill>
                  <a:srgbClr val="002060"/>
                </a:solidFill>
                <a:latin typeface="Arial" panose="020B0604020202020204" pitchFamily="34" charset="0"/>
                <a:cs typeface="Arial" panose="020B0604020202020204" pitchFamily="34" charset="0"/>
              </a:rPr>
              <a:t>olwynion</a:t>
            </a:r>
            <a:r>
              <a:rPr lang="en-US" sz="2800" b="1" dirty="0">
                <a:solidFill>
                  <a:srgbClr val="002060"/>
                </a:solidFill>
                <a:latin typeface="Arial" panose="020B0604020202020204" pitchFamily="34" charset="0"/>
                <a:cs typeface="Arial" panose="020B0604020202020204" pitchFamily="34" charset="0"/>
              </a:rPr>
              <a:t> </a:t>
            </a:r>
            <a:r>
              <a:rPr lang="en-US" sz="2800" b="1" dirty="0" err="1">
                <a:solidFill>
                  <a:srgbClr val="002060"/>
                </a:solidFill>
                <a:latin typeface="Arial" panose="020B0604020202020204" pitchFamily="34" charset="0"/>
                <a:cs typeface="Arial" panose="020B0604020202020204" pitchFamily="34" charset="0"/>
              </a:rPr>
              <a:t>cadair</a:t>
            </a:r>
            <a:r>
              <a:rPr lang="en-US" sz="2800" b="1" dirty="0">
                <a:solidFill>
                  <a:srgbClr val="002060"/>
                </a:solidFill>
                <a:latin typeface="Arial" panose="020B0604020202020204" pitchFamily="34" charset="0"/>
                <a:cs typeface="Arial" panose="020B0604020202020204" pitchFamily="34" charset="0"/>
              </a:rPr>
              <a:t> Hana?</a:t>
            </a:r>
          </a:p>
        </p:txBody>
      </p:sp>
      <p:pic>
        <p:nvPicPr>
          <p:cNvPr id="8" name="Picture 7">
            <a:extLst>
              <a:ext uri="{FF2B5EF4-FFF2-40B4-BE49-F238E27FC236}">
                <a16:creationId xmlns:a16="http://schemas.microsoft.com/office/drawing/2014/main" id="{BB050EB9-FCEF-7A4F-AD98-9362E4FE4A17}"/>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78455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2873475" y="138742"/>
            <a:ext cx="6213623" cy="796027"/>
          </a:xfrm>
          <a:solidFill>
            <a:schemeClr val="accent2">
              <a:lumMod val="40000"/>
              <a:lumOff val="60000"/>
            </a:schemeClr>
          </a:solidFill>
          <a:ln w="76200">
            <a:solidFill>
              <a:srgbClr val="002060"/>
            </a:solidFill>
          </a:ln>
        </p:spPr>
        <p:txBody>
          <a:bodyPr/>
          <a:lstStyle/>
          <a:p>
            <a:pPr algn="ctr"/>
            <a:r>
              <a:rPr lang="en-GB" b="1" dirty="0" err="1">
                <a:solidFill>
                  <a:srgbClr val="002060"/>
                </a:solidFill>
              </a:rPr>
              <a:t>Gwrandewch</a:t>
            </a:r>
            <a:r>
              <a:rPr lang="en-GB" b="1" dirty="0">
                <a:solidFill>
                  <a:srgbClr val="002060"/>
                </a:solidFill>
              </a:rPr>
              <a:t> </a:t>
            </a:r>
            <a:r>
              <a:rPr lang="en-GB" b="1" dirty="0" err="1">
                <a:solidFill>
                  <a:srgbClr val="002060"/>
                </a:solidFill>
              </a:rPr>
              <a:t>yn</a:t>
            </a:r>
            <a:r>
              <a:rPr lang="en-GB" b="1" dirty="0">
                <a:solidFill>
                  <a:srgbClr val="002060"/>
                </a:solidFill>
              </a:rPr>
              <a:t> </a:t>
            </a:r>
            <a:r>
              <a:rPr lang="en-GB" b="1" dirty="0" err="1">
                <a:solidFill>
                  <a:srgbClr val="002060"/>
                </a:solidFill>
              </a:rPr>
              <a:t>ofalus</a:t>
            </a:r>
            <a:r>
              <a:rPr lang="en-GB" b="1" dirty="0">
                <a:solidFill>
                  <a:srgbClr val="002060"/>
                </a:solidFill>
              </a:rPr>
              <a:t> ...</a:t>
            </a:r>
          </a:p>
        </p:txBody>
      </p:sp>
      <p:sp>
        <p:nvSpPr>
          <p:cNvPr id="4" name="Rectangle 3">
            <a:extLst>
              <a:ext uri="{FF2B5EF4-FFF2-40B4-BE49-F238E27FC236}">
                <a16:creationId xmlns:a16="http://schemas.microsoft.com/office/drawing/2014/main" id="{C43B4872-6B96-E64E-9E4A-A071B1E73957}"/>
              </a:ext>
            </a:extLst>
          </p:cNvPr>
          <p:cNvSpPr/>
          <p:nvPr/>
        </p:nvSpPr>
        <p:spPr>
          <a:xfrm>
            <a:off x="224446" y="3300222"/>
            <a:ext cx="3895380" cy="584775"/>
          </a:xfrm>
          <a:prstGeom prst="rect">
            <a:avLst/>
          </a:prstGeom>
        </p:spPr>
        <p:txBody>
          <a:bodyPr wrap="square">
            <a:spAutoFit/>
          </a:bodyPr>
          <a:lstStyle/>
          <a:p>
            <a:r>
              <a:rPr lang="en-US" sz="3200" b="1" dirty="0" err="1">
                <a:latin typeface="Arial" panose="020B0604020202020204" pitchFamily="34" charset="0"/>
                <a:cs typeface="Arial" panose="020B0604020202020204" pitchFamily="34" charset="0"/>
              </a:rPr>
              <a:t>Amser</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Maith</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yn</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ôl</a:t>
            </a:r>
            <a:endParaRPr lang="en-US" sz="3200"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6B690EB-BB9E-894F-B25A-523BD369C695}"/>
              </a:ext>
            </a:extLst>
          </p:cNvPr>
          <p:cNvGraphicFramePr>
            <a:graphicFrameLocks/>
          </p:cNvGraphicFramePr>
          <p:nvPr>
            <p:extLst>
              <p:ext uri="{D42A27DB-BD31-4B8C-83A1-F6EECF244321}">
                <p14:modId xmlns:p14="http://schemas.microsoft.com/office/powerpoint/2010/main" val="3587005139"/>
              </p:ext>
            </p:extLst>
          </p:nvPr>
        </p:nvGraphicFramePr>
        <p:xfrm>
          <a:off x="5093107" y="1060424"/>
          <a:ext cx="6963728" cy="2152488"/>
        </p:xfrm>
        <a:graphic>
          <a:graphicData uri="http://schemas.openxmlformats.org/drawingml/2006/table">
            <a:tbl>
              <a:tblPr firstRow="1" bandRow="1">
                <a:tableStyleId>{5940675A-B579-460E-94D1-54222C63F5DA}</a:tableStyleId>
              </a:tblPr>
              <a:tblGrid>
                <a:gridCol w="6963728">
                  <a:extLst>
                    <a:ext uri="{9D8B030D-6E8A-4147-A177-3AD203B41FA5}">
                      <a16:colId xmlns:a16="http://schemas.microsoft.com/office/drawing/2014/main" val="97447881"/>
                    </a:ext>
                  </a:extLst>
                </a:gridCol>
              </a:tblGrid>
              <a:tr h="453336">
                <a:tc>
                  <a:txBody>
                    <a:bodyPr/>
                    <a:lstStyle/>
                    <a:p>
                      <a:pPr lvl="0">
                        <a:buNone/>
                      </a:pPr>
                      <a:r>
                        <a:rPr lang="en-GB" sz="2000" b="1" dirty="0">
                          <a:latin typeface="Arial" panose="020B0604020202020204" pitchFamily="34" charset="0"/>
                          <a:cs typeface="Arial" panose="020B0604020202020204" pitchFamily="34" charset="0"/>
                        </a:rPr>
                        <a:t>1. Beth </a:t>
                      </a:r>
                      <a:r>
                        <a:rPr lang="en-GB" sz="2000" b="1" dirty="0" err="1">
                          <a:latin typeface="Arial" panose="020B0604020202020204" pitchFamily="34" charset="0"/>
                          <a:cs typeface="Arial" panose="020B0604020202020204" pitchFamily="34" charset="0"/>
                        </a:rPr>
                        <a:t>yw’r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enw’r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cymdogion</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1991833"/>
                  </a:ext>
                </a:extLst>
              </a:tr>
              <a:tr h="453336">
                <a:tc>
                  <a:txBody>
                    <a:bodyPr/>
                    <a:lstStyle/>
                    <a:p>
                      <a:pPr lvl="0">
                        <a:buNone/>
                      </a:pPr>
                      <a:r>
                        <a:rPr lang="en-GB" sz="2000" b="1" dirty="0">
                          <a:latin typeface="Arial" panose="020B0604020202020204" pitchFamily="34" charset="0"/>
                          <a:cs typeface="Arial" panose="020B0604020202020204" pitchFamily="34" charset="0"/>
                        </a:rPr>
                        <a:t>2. </a:t>
                      </a:r>
                      <a:r>
                        <a:rPr lang="en-GB" sz="2000" b="1" dirty="0" err="1">
                          <a:latin typeface="Arial" panose="020B0604020202020204" pitchFamily="34" charset="0"/>
                          <a:cs typeface="Arial" panose="020B0604020202020204" pitchFamily="34" charset="0"/>
                        </a:rPr>
                        <a:t>Ble</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maen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nhw’n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byw</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80732523"/>
                  </a:ext>
                </a:extLst>
              </a:tr>
              <a:tr h="453336">
                <a:tc>
                  <a:txBody>
                    <a:bodyPr/>
                    <a:lstStyle/>
                    <a:p>
                      <a:pPr lvl="0">
                        <a:buNone/>
                      </a:pPr>
                      <a:r>
                        <a:rPr lang="en-GB" sz="2000" b="1" dirty="0">
                          <a:latin typeface="Arial" panose="020B0604020202020204" pitchFamily="34" charset="0"/>
                          <a:cs typeface="Arial" panose="020B0604020202020204" pitchFamily="34" charset="0"/>
                        </a:rPr>
                        <a:t>3. Pa </a:t>
                      </a:r>
                      <a:r>
                        <a:rPr lang="en-GB" sz="2000" b="1" dirty="0" err="1">
                          <a:latin typeface="Arial" panose="020B0604020202020204" pitchFamily="34" charset="0"/>
                          <a:cs typeface="Arial" panose="020B0604020202020204" pitchFamily="34" charset="0"/>
                        </a:rPr>
                        <a:t>ddiwrnod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yw</a:t>
                      </a:r>
                      <a:r>
                        <a:rPr lang="en-GB" sz="2000" b="1" dirty="0">
                          <a:latin typeface="Arial" panose="020B0604020202020204" pitchFamily="34" charset="0"/>
                          <a:cs typeface="Arial" panose="020B0604020202020204" pitchFamily="34" charset="0"/>
                        </a:rPr>
                        <a:t> hi? (2 </a:t>
                      </a:r>
                      <a:r>
                        <a:rPr lang="en-GB" sz="2000" b="1" dirty="0" err="1">
                          <a:latin typeface="Arial" panose="020B0604020202020204" pitchFamily="34" charset="0"/>
                          <a:cs typeface="Arial" panose="020B0604020202020204" pitchFamily="34" charset="0"/>
                        </a:rPr>
                        <a:t>ateb</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5478580"/>
                  </a:ext>
                </a:extLst>
              </a:tr>
              <a:tr h="370880">
                <a:tc>
                  <a:txBody>
                    <a:bodyPr/>
                    <a:lstStyle/>
                    <a:p>
                      <a:r>
                        <a:rPr lang="en-GB" sz="2000" b="1" dirty="0">
                          <a:latin typeface="Arial" panose="020B0604020202020204" pitchFamily="34" charset="0"/>
                          <a:cs typeface="Arial" panose="020B0604020202020204" pitchFamily="34" charset="0"/>
                        </a:rPr>
                        <a:t>4. Beth </a:t>
                      </a:r>
                      <a:r>
                        <a:rPr lang="en-GB" sz="2000" b="1" dirty="0" err="1">
                          <a:latin typeface="Arial" panose="020B0604020202020204" pitchFamily="34" charset="0"/>
                          <a:cs typeface="Arial" panose="020B0604020202020204" pitchFamily="34" charset="0"/>
                        </a:rPr>
                        <a:t>roedden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nhw’n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wneud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ardd</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3489805"/>
                  </a:ext>
                </a:extLst>
              </a:tr>
              <a:tr h="370880">
                <a:tc>
                  <a:txBody>
                    <a:bodyPr/>
                    <a:lstStyle/>
                    <a:p>
                      <a:r>
                        <a:rPr lang="en-GB" sz="2000" b="1" dirty="0">
                          <a:latin typeface="Arial" panose="020B0604020202020204" pitchFamily="34" charset="0"/>
                          <a:cs typeface="Arial" panose="020B0604020202020204" pitchFamily="34" charset="0"/>
                        </a:rPr>
                        <a:t>5. </a:t>
                      </a:r>
                      <a:r>
                        <a:rPr lang="en-GB" sz="2000" b="1" dirty="0" err="1">
                          <a:latin typeface="Arial" panose="020B0604020202020204" pitchFamily="34" charset="0"/>
                          <a:cs typeface="Arial" panose="020B0604020202020204" pitchFamily="34" charset="0"/>
                        </a:rPr>
                        <a:t>Pwy</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ydy</a:t>
                      </a:r>
                      <a:r>
                        <a:rPr lang="en-GB" sz="2000" b="1" dirty="0">
                          <a:latin typeface="Arial" panose="020B0604020202020204" pitchFamily="34" charset="0"/>
                          <a:cs typeface="Arial" panose="020B0604020202020204" pitchFamily="34" charset="0"/>
                        </a:rPr>
                        <a:t> Myfanwy?</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1913798"/>
                  </a:ext>
                </a:extLst>
              </a:tr>
            </a:tbl>
          </a:graphicData>
        </a:graphic>
      </p:graphicFrame>
      <p:sp>
        <p:nvSpPr>
          <p:cNvPr id="6" name="10-Point Star 5">
            <a:extLst>
              <a:ext uri="{FF2B5EF4-FFF2-40B4-BE49-F238E27FC236}">
                <a16:creationId xmlns:a16="http://schemas.microsoft.com/office/drawing/2014/main" id="{CCD9116F-6452-FA48-AB56-937A2604D0E9}"/>
              </a:ext>
            </a:extLst>
          </p:cNvPr>
          <p:cNvSpPr/>
          <p:nvPr/>
        </p:nvSpPr>
        <p:spPr>
          <a:xfrm>
            <a:off x="3600147" y="3843634"/>
            <a:ext cx="4089670" cy="209636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002060"/>
                </a:solidFill>
                <a:latin typeface="Arial" panose="020B0604020202020204" pitchFamily="34" charset="0"/>
                <a:cs typeface="Arial" panose="020B0604020202020204" pitchFamily="34" charset="0"/>
              </a:rPr>
              <a:t>Pa </a:t>
            </a:r>
            <a:r>
              <a:rPr lang="en-US" sz="2000" b="1" dirty="0" err="1">
                <a:solidFill>
                  <a:srgbClr val="002060"/>
                </a:solidFill>
                <a:latin typeface="Arial" panose="020B0604020202020204" pitchFamily="34" charset="0"/>
                <a:cs typeface="Arial" panose="020B0604020202020204" pitchFamily="34" charset="0"/>
              </a:rPr>
              <a:t>liw</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oedd</a:t>
            </a:r>
            <a:r>
              <a:rPr lang="en-US" sz="2000" b="1" dirty="0">
                <a:solidFill>
                  <a:srgbClr val="002060"/>
                </a:solidFill>
                <a:latin typeface="Arial" panose="020B0604020202020204" pitchFamily="34" charset="0"/>
                <a:cs typeface="Arial" panose="020B0604020202020204" pitchFamily="34" charset="0"/>
              </a:rPr>
              <a:t> cardigan y </a:t>
            </a:r>
            <a:r>
              <a:rPr lang="en-US" sz="2000" b="1" dirty="0" err="1">
                <a:solidFill>
                  <a:srgbClr val="002060"/>
                </a:solidFill>
                <a:latin typeface="Arial" panose="020B0604020202020204" pitchFamily="34" charset="0"/>
                <a:cs typeface="Arial" panose="020B0604020202020204" pitchFamily="34" charset="0"/>
              </a:rPr>
              <a:t>ferch</a:t>
            </a:r>
            <a:r>
              <a:rPr lang="en-US" sz="2000" b="1" dirty="0">
                <a:solidFill>
                  <a:srgbClr val="002060"/>
                </a:solidFill>
                <a:latin typeface="Arial" panose="020B0604020202020204" pitchFamily="34" charset="0"/>
                <a:cs typeface="Arial" panose="020B0604020202020204" pitchFamily="34" charset="0"/>
              </a:rPr>
              <a:t>?</a:t>
            </a:r>
          </a:p>
        </p:txBody>
      </p:sp>
      <p:sp>
        <p:nvSpPr>
          <p:cNvPr id="7" name="10-Point Star 6">
            <a:extLst>
              <a:ext uri="{FF2B5EF4-FFF2-40B4-BE49-F238E27FC236}">
                <a16:creationId xmlns:a16="http://schemas.microsoft.com/office/drawing/2014/main" id="{10EECF40-2B88-5541-8906-5A34DB40E448}"/>
              </a:ext>
            </a:extLst>
          </p:cNvPr>
          <p:cNvSpPr/>
          <p:nvPr/>
        </p:nvSpPr>
        <p:spPr>
          <a:xfrm>
            <a:off x="7812657" y="3863704"/>
            <a:ext cx="4101047" cy="209636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002060"/>
                </a:solidFill>
                <a:latin typeface="Arial" panose="020B0604020202020204" pitchFamily="34" charset="0"/>
                <a:cs typeface="Arial" panose="020B0604020202020204" pitchFamily="34" charset="0"/>
              </a:rPr>
              <a:t>Beth </a:t>
            </a:r>
            <a:r>
              <a:rPr lang="en-US" sz="2000" b="1" dirty="0" err="1">
                <a:solidFill>
                  <a:srgbClr val="002060"/>
                </a:solidFill>
                <a:latin typeface="Arial" panose="020B0604020202020204" pitchFamily="34" charset="0"/>
                <a:cs typeface="Arial" panose="020B0604020202020204" pitchFamily="34" charset="0"/>
              </a:rPr>
              <a:t>oedd</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enw</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siop</a:t>
            </a:r>
            <a:r>
              <a:rPr lang="en-US" sz="2000" b="1" dirty="0">
                <a:solidFill>
                  <a:srgbClr val="002060"/>
                </a:solidFill>
                <a:latin typeface="Arial" panose="020B0604020202020204" pitchFamily="34" charset="0"/>
                <a:cs typeface="Arial" panose="020B0604020202020204" pitchFamily="34" charset="0"/>
              </a:rPr>
              <a:t> y </a:t>
            </a:r>
            <a:r>
              <a:rPr lang="en-US" sz="2000" b="1" dirty="0" err="1">
                <a:solidFill>
                  <a:srgbClr val="002060"/>
                </a:solidFill>
                <a:latin typeface="Arial" panose="020B0604020202020204" pitchFamily="34" charset="0"/>
                <a:cs typeface="Arial" panose="020B0604020202020204" pitchFamily="34" charset="0"/>
              </a:rPr>
              <a:t>pentref</a:t>
            </a:r>
            <a:r>
              <a:rPr lang="en-US" sz="2000" b="1" dirty="0">
                <a:solidFill>
                  <a:srgbClr val="002060"/>
                </a:solidFill>
                <a:latin typeface="Arial" panose="020B0604020202020204" pitchFamily="34" charset="0"/>
                <a:cs typeface="Arial" panose="020B0604020202020204" pitchFamily="34" charset="0"/>
              </a:rPr>
              <a:t>?</a:t>
            </a:r>
          </a:p>
        </p:txBody>
      </p:sp>
      <p:pic>
        <p:nvPicPr>
          <p:cNvPr id="10" name="Picture 9">
            <a:extLst>
              <a:ext uri="{FF2B5EF4-FFF2-40B4-BE49-F238E27FC236}">
                <a16:creationId xmlns:a16="http://schemas.microsoft.com/office/drawing/2014/main" id="{BA479B34-0B65-C64C-BCF2-3145009DF36C}"/>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13" name="Picture 12">
            <a:extLst>
              <a:ext uri="{FF2B5EF4-FFF2-40B4-BE49-F238E27FC236}">
                <a16:creationId xmlns:a16="http://schemas.microsoft.com/office/drawing/2014/main" id="{B8AE2551-5D67-464F-A4DE-28C4695B29E2}"/>
              </a:ext>
            </a:extLst>
          </p:cNvPr>
          <p:cNvPicPr>
            <a:picLocks noChangeAspect="1"/>
          </p:cNvPicPr>
          <p:nvPr/>
        </p:nvPicPr>
        <p:blipFill>
          <a:blip r:embed="rId3"/>
          <a:stretch>
            <a:fillRect/>
          </a:stretch>
        </p:blipFill>
        <p:spPr>
          <a:xfrm>
            <a:off x="552611" y="1116152"/>
            <a:ext cx="3835092" cy="2119185"/>
          </a:xfrm>
          <a:prstGeom prst="rect">
            <a:avLst/>
          </a:prstGeom>
        </p:spPr>
      </p:pic>
      <p:pic>
        <p:nvPicPr>
          <p:cNvPr id="8" name="Picture 7">
            <a:extLst>
              <a:ext uri="{FF2B5EF4-FFF2-40B4-BE49-F238E27FC236}">
                <a16:creationId xmlns:a16="http://schemas.microsoft.com/office/drawing/2014/main" id="{6EBCC734-364A-144F-A1FB-67EABFD561DC}"/>
              </a:ext>
            </a:extLst>
          </p:cNvPr>
          <p:cNvPicPr>
            <a:picLocks noChangeAspect="1"/>
          </p:cNvPicPr>
          <p:nvPr/>
        </p:nvPicPr>
        <p:blipFill rotWithShape="1">
          <a:blip r:embed="rId4"/>
          <a:srcRect l="25211" t="36745" r="24819" b="36299"/>
          <a:stretch/>
        </p:blipFill>
        <p:spPr>
          <a:xfrm>
            <a:off x="690828" y="4014767"/>
            <a:ext cx="2674189" cy="810884"/>
          </a:xfrm>
          <a:prstGeom prst="rect">
            <a:avLst/>
          </a:prstGeom>
        </p:spPr>
      </p:pic>
    </p:spTree>
    <p:extLst>
      <p:ext uri="{BB962C8B-B14F-4D97-AF65-F5344CB8AC3E}">
        <p14:creationId xmlns:p14="http://schemas.microsoft.com/office/powerpoint/2010/main" val="426509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2873475" y="138742"/>
            <a:ext cx="6213623" cy="796027"/>
          </a:xfrm>
          <a:solidFill>
            <a:schemeClr val="accent2">
              <a:lumMod val="40000"/>
              <a:lumOff val="60000"/>
            </a:schemeClr>
          </a:solidFill>
          <a:ln w="76200">
            <a:solidFill>
              <a:srgbClr val="002060"/>
            </a:solidFill>
          </a:ln>
        </p:spPr>
        <p:txBody>
          <a:bodyPr/>
          <a:lstStyle/>
          <a:p>
            <a:pPr algn="ctr"/>
            <a:r>
              <a:rPr lang="en-GB" b="1" dirty="0" err="1">
                <a:solidFill>
                  <a:srgbClr val="002060"/>
                </a:solidFill>
              </a:rPr>
              <a:t>Gwrandewch</a:t>
            </a:r>
            <a:r>
              <a:rPr lang="en-GB" b="1" dirty="0">
                <a:solidFill>
                  <a:srgbClr val="002060"/>
                </a:solidFill>
              </a:rPr>
              <a:t> </a:t>
            </a:r>
            <a:r>
              <a:rPr lang="en-GB" b="1" dirty="0" err="1">
                <a:solidFill>
                  <a:srgbClr val="002060"/>
                </a:solidFill>
              </a:rPr>
              <a:t>yn</a:t>
            </a:r>
            <a:r>
              <a:rPr lang="en-GB" b="1" dirty="0">
                <a:solidFill>
                  <a:srgbClr val="002060"/>
                </a:solidFill>
              </a:rPr>
              <a:t> </a:t>
            </a:r>
            <a:r>
              <a:rPr lang="en-GB" b="1" dirty="0" err="1">
                <a:solidFill>
                  <a:srgbClr val="002060"/>
                </a:solidFill>
              </a:rPr>
              <a:t>ofalus</a:t>
            </a:r>
            <a:r>
              <a:rPr lang="en-GB" b="1" dirty="0">
                <a:solidFill>
                  <a:srgbClr val="002060"/>
                </a:solidFill>
              </a:rPr>
              <a:t> ...</a:t>
            </a:r>
          </a:p>
        </p:txBody>
      </p:sp>
      <p:sp>
        <p:nvSpPr>
          <p:cNvPr id="4" name="Rectangle 3">
            <a:extLst>
              <a:ext uri="{FF2B5EF4-FFF2-40B4-BE49-F238E27FC236}">
                <a16:creationId xmlns:a16="http://schemas.microsoft.com/office/drawing/2014/main" id="{C43B4872-6B96-E64E-9E4A-A071B1E73957}"/>
              </a:ext>
            </a:extLst>
          </p:cNvPr>
          <p:cNvSpPr/>
          <p:nvPr/>
        </p:nvSpPr>
        <p:spPr>
          <a:xfrm>
            <a:off x="224446" y="3300222"/>
            <a:ext cx="3895380" cy="584775"/>
          </a:xfrm>
          <a:prstGeom prst="rect">
            <a:avLst/>
          </a:prstGeom>
        </p:spPr>
        <p:txBody>
          <a:bodyPr wrap="square">
            <a:spAutoFit/>
          </a:bodyPr>
          <a:lstStyle/>
          <a:p>
            <a:r>
              <a:rPr lang="en-US" sz="3200" b="1" dirty="0" err="1">
                <a:latin typeface="Arial" panose="020B0604020202020204" pitchFamily="34" charset="0"/>
                <a:cs typeface="Arial" panose="020B0604020202020204" pitchFamily="34" charset="0"/>
              </a:rPr>
              <a:t>Amser</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Maith</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yn</a:t>
            </a:r>
            <a:r>
              <a:rPr lang="en-US" sz="3200" b="1" dirty="0">
                <a:latin typeface="Arial" panose="020B0604020202020204" pitchFamily="34" charset="0"/>
                <a:cs typeface="Arial" panose="020B0604020202020204" pitchFamily="34" charset="0"/>
              </a:rPr>
              <a:t> </a:t>
            </a:r>
            <a:r>
              <a:rPr lang="en-US" sz="3200" b="1" dirty="0" err="1">
                <a:latin typeface="Arial" panose="020B0604020202020204" pitchFamily="34" charset="0"/>
                <a:cs typeface="Arial" panose="020B0604020202020204" pitchFamily="34" charset="0"/>
              </a:rPr>
              <a:t>ôl</a:t>
            </a:r>
            <a:endParaRPr lang="en-US" sz="3200"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6B690EB-BB9E-894F-B25A-523BD369C695}"/>
              </a:ext>
            </a:extLst>
          </p:cNvPr>
          <p:cNvGraphicFramePr>
            <a:graphicFrameLocks/>
          </p:cNvGraphicFramePr>
          <p:nvPr>
            <p:extLst/>
          </p:nvPr>
        </p:nvGraphicFramePr>
        <p:xfrm>
          <a:off x="5093107" y="1060424"/>
          <a:ext cx="6963728" cy="2152488"/>
        </p:xfrm>
        <a:graphic>
          <a:graphicData uri="http://schemas.openxmlformats.org/drawingml/2006/table">
            <a:tbl>
              <a:tblPr firstRow="1" bandRow="1">
                <a:tableStyleId>{5940675A-B579-460E-94D1-54222C63F5DA}</a:tableStyleId>
              </a:tblPr>
              <a:tblGrid>
                <a:gridCol w="6963728">
                  <a:extLst>
                    <a:ext uri="{9D8B030D-6E8A-4147-A177-3AD203B41FA5}">
                      <a16:colId xmlns:a16="http://schemas.microsoft.com/office/drawing/2014/main" val="97447881"/>
                    </a:ext>
                  </a:extLst>
                </a:gridCol>
              </a:tblGrid>
              <a:tr h="453336">
                <a:tc>
                  <a:txBody>
                    <a:bodyPr/>
                    <a:lstStyle/>
                    <a:p>
                      <a:pPr lvl="0">
                        <a:buNone/>
                      </a:pPr>
                      <a:r>
                        <a:rPr lang="en-GB" sz="2000" b="1" dirty="0">
                          <a:latin typeface="Arial" panose="020B0604020202020204" pitchFamily="34" charset="0"/>
                          <a:cs typeface="Arial" panose="020B0604020202020204" pitchFamily="34" charset="0"/>
                        </a:rPr>
                        <a:t>1. Beth </a:t>
                      </a:r>
                      <a:r>
                        <a:rPr lang="en-GB" sz="2000" b="1" dirty="0" err="1">
                          <a:latin typeface="Arial" panose="020B0604020202020204" pitchFamily="34" charset="0"/>
                          <a:cs typeface="Arial" panose="020B0604020202020204" pitchFamily="34" charset="0"/>
                        </a:rPr>
                        <a:t>ydy</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enw’r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fferm</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1991833"/>
                  </a:ext>
                </a:extLst>
              </a:tr>
              <a:tr h="453336">
                <a:tc>
                  <a:txBody>
                    <a:bodyPr/>
                    <a:lstStyle/>
                    <a:p>
                      <a:pPr lvl="0">
                        <a:buNone/>
                      </a:pPr>
                      <a:r>
                        <a:rPr lang="en-GB" sz="2000" b="1" dirty="0">
                          <a:latin typeface="Arial" panose="020B0604020202020204" pitchFamily="34" charset="0"/>
                          <a:cs typeface="Arial" panose="020B0604020202020204" pitchFamily="34" charset="0"/>
                        </a:rPr>
                        <a:t>2. </a:t>
                      </a:r>
                      <a:r>
                        <a:rPr lang="en-GB" sz="2000" b="1" dirty="0" err="1">
                          <a:latin typeface="Arial" panose="020B0604020202020204" pitchFamily="34" charset="0"/>
                          <a:cs typeface="Arial" panose="020B0604020202020204" pitchFamily="34" charset="0"/>
                        </a:rPr>
                        <a:t>Sut</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mae</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Ceridwen</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Gerallt</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perthyn</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80732523"/>
                  </a:ext>
                </a:extLst>
              </a:tr>
              <a:tr h="453336">
                <a:tc>
                  <a:txBody>
                    <a:bodyPr/>
                    <a:lstStyle/>
                    <a:p>
                      <a:pPr lvl="0">
                        <a:buNone/>
                      </a:pPr>
                      <a:r>
                        <a:rPr lang="en-GB" sz="2000" b="1" dirty="0">
                          <a:latin typeface="Arial" panose="020B0604020202020204" pitchFamily="34" charset="0"/>
                          <a:cs typeface="Arial" panose="020B0604020202020204" pitchFamily="34" charset="0"/>
                        </a:rPr>
                        <a:t>3. Pa </a:t>
                      </a:r>
                      <a:r>
                        <a:rPr lang="en-GB" sz="2000" b="1" dirty="0" err="1">
                          <a:latin typeface="Arial" panose="020B0604020202020204" pitchFamily="34" charset="0"/>
                          <a:cs typeface="Arial" panose="020B0604020202020204" pitchFamily="34" charset="0"/>
                        </a:rPr>
                        <a:t>ddiwrnod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yw</a:t>
                      </a:r>
                      <a:r>
                        <a:rPr lang="en-GB" sz="2000" b="1" dirty="0">
                          <a:latin typeface="Arial" panose="020B0604020202020204" pitchFamily="34" charset="0"/>
                          <a:cs typeface="Arial" panose="020B0604020202020204" pitchFamily="34" charset="0"/>
                        </a:rPr>
                        <a:t> hi? (2 </a:t>
                      </a:r>
                      <a:r>
                        <a:rPr lang="en-GB" sz="2000" b="1" dirty="0" err="1">
                          <a:latin typeface="Arial" panose="020B0604020202020204" pitchFamily="34" charset="0"/>
                          <a:cs typeface="Arial" panose="020B0604020202020204" pitchFamily="34" charset="0"/>
                        </a:rPr>
                        <a:t>ateb</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5478580"/>
                  </a:ext>
                </a:extLst>
              </a:tr>
              <a:tr h="370880">
                <a:tc>
                  <a:txBody>
                    <a:bodyPr/>
                    <a:lstStyle/>
                    <a:p>
                      <a:r>
                        <a:rPr lang="en-GB" sz="2000" b="1" dirty="0">
                          <a:latin typeface="Arial" panose="020B0604020202020204" pitchFamily="34" charset="0"/>
                          <a:cs typeface="Arial" panose="020B0604020202020204" pitchFamily="34" charset="0"/>
                        </a:rPr>
                        <a:t>4. </a:t>
                      </a:r>
                      <a:r>
                        <a:rPr lang="en-GB" sz="2000" b="1" dirty="0" err="1">
                          <a:latin typeface="Arial" panose="020B0604020202020204" pitchFamily="34" charset="0"/>
                          <a:cs typeface="Arial" panose="020B0604020202020204" pitchFamily="34" charset="0"/>
                        </a:rPr>
                        <a:t>Ble</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mae</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Wncwl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Twm</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gweithio</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3489805"/>
                  </a:ext>
                </a:extLst>
              </a:tr>
              <a:tr h="370880">
                <a:tc>
                  <a:txBody>
                    <a:bodyPr/>
                    <a:lstStyle/>
                    <a:p>
                      <a:r>
                        <a:rPr lang="en-GB" sz="2000" b="1" dirty="0">
                          <a:latin typeface="Arial" panose="020B0604020202020204" pitchFamily="34" charset="0"/>
                          <a:cs typeface="Arial" panose="020B0604020202020204" pitchFamily="34" charset="0"/>
                        </a:rPr>
                        <a:t>5. </a:t>
                      </a:r>
                      <a:r>
                        <a:rPr lang="en-GB" sz="2000" b="1" dirty="0" err="1">
                          <a:latin typeface="Arial" panose="020B0604020202020204" pitchFamily="34" charset="0"/>
                          <a:cs typeface="Arial" panose="020B0604020202020204" pitchFamily="34" charset="0"/>
                        </a:rPr>
                        <a:t>Ble</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mae’r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teulu’n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mynd</a:t>
                      </a:r>
                      <a:r>
                        <a:rPr lang="en-GB" sz="2000" b="1" dirty="0">
                          <a:latin typeface="Arial" panose="020B0604020202020204" pitchFamily="34" charset="0"/>
                          <a:cs typeface="Arial" panose="020B0604020202020204" pitchFamily="34" charset="0"/>
                        </a:rPr>
                        <a:t>?</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1913798"/>
                  </a:ext>
                </a:extLst>
              </a:tr>
            </a:tbl>
          </a:graphicData>
        </a:graphic>
      </p:graphicFrame>
      <p:sp>
        <p:nvSpPr>
          <p:cNvPr id="6" name="10-Point Star 5">
            <a:extLst>
              <a:ext uri="{FF2B5EF4-FFF2-40B4-BE49-F238E27FC236}">
                <a16:creationId xmlns:a16="http://schemas.microsoft.com/office/drawing/2014/main" id="{CCD9116F-6452-FA48-AB56-937A2604D0E9}"/>
              </a:ext>
            </a:extLst>
          </p:cNvPr>
          <p:cNvSpPr/>
          <p:nvPr/>
        </p:nvSpPr>
        <p:spPr>
          <a:xfrm>
            <a:off x="3600147" y="3843634"/>
            <a:ext cx="4089670" cy="209636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002060"/>
                </a:solidFill>
                <a:latin typeface="Arial" panose="020B0604020202020204" pitchFamily="34" charset="0"/>
                <a:cs typeface="Arial" panose="020B0604020202020204" pitchFamily="34" charset="0"/>
              </a:rPr>
              <a:t>Pa </a:t>
            </a:r>
            <a:r>
              <a:rPr lang="en-US" sz="2000" b="1" dirty="0" err="1">
                <a:solidFill>
                  <a:srgbClr val="002060"/>
                </a:solidFill>
                <a:latin typeface="Arial" panose="020B0604020202020204" pitchFamily="34" charset="0"/>
                <a:cs typeface="Arial" panose="020B0604020202020204" pitchFamily="34" charset="0"/>
              </a:rPr>
              <a:t>liw</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ydy’r</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llestri</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ar</a:t>
            </a:r>
            <a:r>
              <a:rPr lang="en-US" sz="2000" b="1" dirty="0">
                <a:solidFill>
                  <a:srgbClr val="002060"/>
                </a:solidFill>
                <a:latin typeface="Arial" panose="020B0604020202020204" pitchFamily="34" charset="0"/>
                <a:cs typeface="Arial" panose="020B0604020202020204" pitchFamily="34" charset="0"/>
              </a:rPr>
              <a:t> y </a:t>
            </a:r>
            <a:r>
              <a:rPr lang="en-US" sz="2000" b="1" dirty="0" err="1">
                <a:solidFill>
                  <a:srgbClr val="002060"/>
                </a:solidFill>
                <a:latin typeface="Arial" panose="020B0604020202020204" pitchFamily="34" charset="0"/>
                <a:cs typeface="Arial" panose="020B0604020202020204" pitchFamily="34" charset="0"/>
              </a:rPr>
              <a:t>seld</a:t>
            </a:r>
            <a:r>
              <a:rPr lang="en-US" sz="2000" b="1" dirty="0">
                <a:solidFill>
                  <a:srgbClr val="002060"/>
                </a:solidFill>
                <a:latin typeface="Arial" panose="020B0604020202020204" pitchFamily="34" charset="0"/>
                <a:cs typeface="Arial" panose="020B0604020202020204" pitchFamily="34" charset="0"/>
              </a:rPr>
              <a:t> / </a:t>
            </a:r>
            <a:r>
              <a:rPr lang="en-US" sz="2000" b="1" dirty="0" err="1">
                <a:solidFill>
                  <a:srgbClr val="002060"/>
                </a:solidFill>
                <a:latin typeface="Arial" panose="020B0604020202020204" pitchFamily="34" charset="0"/>
                <a:cs typeface="Arial" panose="020B0604020202020204" pitchFamily="34" charset="0"/>
              </a:rPr>
              <a:t>dresel</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yn</a:t>
            </a:r>
            <a:r>
              <a:rPr lang="en-US" sz="2000" b="1" dirty="0">
                <a:solidFill>
                  <a:srgbClr val="002060"/>
                </a:solidFill>
                <a:latin typeface="Arial" panose="020B0604020202020204" pitchFamily="34" charset="0"/>
                <a:cs typeface="Arial" panose="020B0604020202020204" pitchFamily="34" charset="0"/>
              </a:rPr>
              <a:t> y </a:t>
            </a:r>
            <a:r>
              <a:rPr lang="en-US" sz="2000" b="1" dirty="0" err="1">
                <a:solidFill>
                  <a:srgbClr val="002060"/>
                </a:solidFill>
                <a:latin typeface="Arial" panose="020B0604020202020204" pitchFamily="34" charset="0"/>
                <a:cs typeface="Arial" panose="020B0604020202020204" pitchFamily="34" charset="0"/>
              </a:rPr>
              <a:t>gegin</a:t>
            </a:r>
            <a:r>
              <a:rPr lang="en-US" sz="2000" b="1" dirty="0">
                <a:solidFill>
                  <a:srgbClr val="002060"/>
                </a:solidFill>
                <a:latin typeface="Arial" panose="020B0604020202020204" pitchFamily="34" charset="0"/>
                <a:cs typeface="Arial" panose="020B0604020202020204" pitchFamily="34" charset="0"/>
              </a:rPr>
              <a:t>?</a:t>
            </a:r>
          </a:p>
        </p:txBody>
      </p:sp>
      <p:sp>
        <p:nvSpPr>
          <p:cNvPr id="7" name="10-Point Star 6">
            <a:extLst>
              <a:ext uri="{FF2B5EF4-FFF2-40B4-BE49-F238E27FC236}">
                <a16:creationId xmlns:a16="http://schemas.microsoft.com/office/drawing/2014/main" id="{10EECF40-2B88-5541-8906-5A34DB40E448}"/>
              </a:ext>
            </a:extLst>
          </p:cNvPr>
          <p:cNvSpPr/>
          <p:nvPr/>
        </p:nvSpPr>
        <p:spPr>
          <a:xfrm>
            <a:off x="7812657" y="3863704"/>
            <a:ext cx="4101047" cy="2096369"/>
          </a:xfrm>
          <a:prstGeom prst="star10">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err="1">
                <a:solidFill>
                  <a:srgbClr val="002060"/>
                </a:solidFill>
                <a:latin typeface="Arial" panose="020B0604020202020204" pitchFamily="34" charset="0"/>
                <a:cs typeface="Arial" panose="020B0604020202020204" pitchFamily="34" charset="0"/>
              </a:rPr>
              <a:t>Sawl</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mochyn</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sydd</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yn</a:t>
            </a:r>
            <a:r>
              <a:rPr lang="en-US" sz="2000" b="1" dirty="0">
                <a:solidFill>
                  <a:srgbClr val="002060"/>
                </a:solidFill>
                <a:latin typeface="Arial" panose="020B0604020202020204" pitchFamily="34" charset="0"/>
                <a:cs typeface="Arial" panose="020B0604020202020204" pitchFamily="34" charset="0"/>
              </a:rPr>
              <a:t> y </a:t>
            </a:r>
            <a:r>
              <a:rPr lang="en-US" sz="2000" b="1" dirty="0" err="1">
                <a:solidFill>
                  <a:srgbClr val="002060"/>
                </a:solidFill>
                <a:latin typeface="Arial" panose="020B0604020202020204" pitchFamily="34" charset="0"/>
                <a:cs typeface="Arial" panose="020B0604020202020204" pitchFamily="34" charset="0"/>
              </a:rPr>
              <a:t>twlc</a:t>
            </a:r>
            <a:r>
              <a:rPr lang="en-US" sz="2000" b="1" dirty="0">
                <a:solidFill>
                  <a:srgbClr val="002060"/>
                </a:solidFill>
                <a:latin typeface="Arial" panose="020B0604020202020204" pitchFamily="34" charset="0"/>
                <a:cs typeface="Arial" panose="020B0604020202020204" pitchFamily="34" charset="0"/>
              </a:rPr>
              <a:t>?</a:t>
            </a:r>
          </a:p>
        </p:txBody>
      </p:sp>
      <p:pic>
        <p:nvPicPr>
          <p:cNvPr id="10" name="Picture 9">
            <a:extLst>
              <a:ext uri="{FF2B5EF4-FFF2-40B4-BE49-F238E27FC236}">
                <a16:creationId xmlns:a16="http://schemas.microsoft.com/office/drawing/2014/main" id="{BA479B34-0B65-C64C-BCF2-3145009DF36C}"/>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8" name="Picture 7">
            <a:extLst>
              <a:ext uri="{FF2B5EF4-FFF2-40B4-BE49-F238E27FC236}">
                <a16:creationId xmlns:a16="http://schemas.microsoft.com/office/drawing/2014/main" id="{6EBCC734-364A-144F-A1FB-67EABFD561DC}"/>
              </a:ext>
            </a:extLst>
          </p:cNvPr>
          <p:cNvPicPr>
            <a:picLocks noChangeAspect="1"/>
          </p:cNvPicPr>
          <p:nvPr/>
        </p:nvPicPr>
        <p:blipFill rotWithShape="1">
          <a:blip r:embed="rId3"/>
          <a:srcRect l="25211" t="36745" r="24819" b="36299"/>
          <a:stretch/>
        </p:blipFill>
        <p:spPr>
          <a:xfrm>
            <a:off x="690828" y="4014767"/>
            <a:ext cx="2674189" cy="810884"/>
          </a:xfrm>
          <a:prstGeom prst="rect">
            <a:avLst/>
          </a:prstGeom>
        </p:spPr>
      </p:pic>
      <p:pic>
        <p:nvPicPr>
          <p:cNvPr id="9" name="Picture 8">
            <a:extLst>
              <a:ext uri="{FF2B5EF4-FFF2-40B4-BE49-F238E27FC236}">
                <a16:creationId xmlns:a16="http://schemas.microsoft.com/office/drawing/2014/main" id="{057A0B62-D05B-3342-B059-6B532F776B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1240" y="1102781"/>
            <a:ext cx="4531982" cy="1939139"/>
          </a:xfrm>
          <a:prstGeom prst="rect">
            <a:avLst/>
          </a:prstGeom>
        </p:spPr>
      </p:pic>
    </p:spTree>
    <p:extLst>
      <p:ext uri="{BB962C8B-B14F-4D97-AF65-F5344CB8AC3E}">
        <p14:creationId xmlns:p14="http://schemas.microsoft.com/office/powerpoint/2010/main" val="79248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76102-F164-D14E-905E-1CA2AC113559}"/>
              </a:ext>
            </a:extLst>
          </p:cNvPr>
          <p:cNvSpPr>
            <a:spLocks noGrp="1"/>
          </p:cNvSpPr>
          <p:nvPr>
            <p:ph type="title"/>
          </p:nvPr>
        </p:nvSpPr>
        <p:spPr>
          <a:xfrm>
            <a:off x="2863970" y="243200"/>
            <a:ext cx="6159260" cy="830227"/>
          </a:xfrm>
          <a:solidFill>
            <a:schemeClr val="accent2">
              <a:lumMod val="40000"/>
              <a:lumOff val="60000"/>
            </a:schemeClr>
          </a:solidFill>
          <a:ln w="76200">
            <a:solidFill>
              <a:srgbClr val="002060"/>
            </a:solidFill>
          </a:ln>
        </p:spPr>
        <p:txBody>
          <a:bodyPr/>
          <a:lstStyle/>
          <a:p>
            <a:pPr algn="ctr"/>
            <a:r>
              <a:rPr lang="en-US" b="1" dirty="0" err="1">
                <a:solidFill>
                  <a:srgbClr val="002060"/>
                </a:solidFill>
                <a:latin typeface="Arial" panose="020B0604020202020204" pitchFamily="34" charset="0"/>
                <a:cs typeface="Arial" panose="020B0604020202020204" pitchFamily="34" charset="0"/>
              </a:rPr>
              <a:t>Meddwl</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paru</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rhannu</a:t>
            </a:r>
            <a:endParaRPr lang="en-US"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CB956C-3EDC-B943-BF60-DDAC48DA4B05}"/>
              </a:ext>
            </a:extLst>
          </p:cNvPr>
          <p:cNvSpPr>
            <a:spLocks noGrp="1"/>
          </p:cNvSpPr>
          <p:nvPr>
            <p:ph idx="1"/>
          </p:nvPr>
        </p:nvSpPr>
        <p:spPr>
          <a:xfrm>
            <a:off x="154682" y="1292620"/>
            <a:ext cx="11693417" cy="2095824"/>
          </a:xfrm>
          <a:solidFill>
            <a:schemeClr val="bg1"/>
          </a:solidFill>
        </p:spPr>
        <p:txBody>
          <a:bodyPr>
            <a:normAutofit/>
          </a:bodyPr>
          <a:lstStyle/>
          <a:p>
            <a:r>
              <a:rPr lang="en-US" sz="2000" b="1" dirty="0" err="1">
                <a:solidFill>
                  <a:schemeClr val="tx1"/>
                </a:solidFill>
                <a:latin typeface="Arial" panose="020B0604020202020204" pitchFamily="34" charset="0"/>
                <a:cs typeface="Arial" panose="020B0604020202020204" pitchFamily="34" charset="0"/>
              </a:rPr>
              <a:t>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dilyn</a:t>
            </a:r>
            <a:r>
              <a:rPr lang="en-US" sz="2000" b="1" dirty="0">
                <a:solidFill>
                  <a:schemeClr val="tx1"/>
                </a:solidFill>
                <a:latin typeface="Arial" panose="020B0604020202020204" pitchFamily="34" charset="0"/>
                <a:cs typeface="Arial" panose="020B0604020202020204" pitchFamily="34" charset="0"/>
              </a:rPr>
              <a:t> y </a:t>
            </a:r>
            <a:r>
              <a:rPr lang="en-US" sz="2000" b="1" dirty="0" err="1">
                <a:solidFill>
                  <a:schemeClr val="tx1"/>
                </a:solidFill>
                <a:latin typeface="Arial" panose="020B0604020202020204" pitchFamily="34" charset="0"/>
                <a:cs typeface="Arial" panose="020B0604020202020204" pitchFamily="34" charset="0"/>
              </a:rPr>
              <a:t>dasg</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wrando</a:t>
            </a:r>
            <a:r>
              <a:rPr lang="en-US" sz="2000" b="1" dirty="0">
                <a:solidFill>
                  <a:schemeClr val="tx1"/>
                </a:solidFill>
                <a:latin typeface="Arial" panose="020B0604020202020204" pitchFamily="34" charset="0"/>
                <a:cs typeface="Arial" panose="020B0604020202020204" pitchFamily="34" charset="0"/>
              </a:rPr>
              <a:t> hon, </a:t>
            </a:r>
            <a:r>
              <a:rPr lang="en-US" sz="2000" b="1" dirty="0" err="1">
                <a:solidFill>
                  <a:schemeClr val="tx1"/>
                </a:solidFill>
                <a:latin typeface="Arial" panose="020B0604020202020204" pitchFamily="34" charset="0"/>
                <a:cs typeface="Arial" panose="020B0604020202020204" pitchFamily="34" charset="0"/>
              </a:rPr>
              <a:t>gallwch</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ddefnyddio’r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strategaeth</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meddwl-paru-rhannu</a:t>
            </a:r>
            <a:r>
              <a:rPr lang="en-US" sz="2000" b="1" dirty="0">
                <a:solidFill>
                  <a:schemeClr val="tx1"/>
                </a:solidFill>
                <a:latin typeface="Arial" panose="020B0604020202020204" pitchFamily="34" charset="0"/>
                <a:cs typeface="Arial" panose="020B0604020202020204" pitchFamily="34" charset="0"/>
              </a:rPr>
              <a:t>”.</a:t>
            </a:r>
          </a:p>
          <a:p>
            <a:r>
              <a:rPr lang="en-US" sz="2000" b="1" dirty="0" err="1">
                <a:solidFill>
                  <a:schemeClr val="tx1"/>
                </a:solidFill>
                <a:latin typeface="Arial" panose="020B0604020202020204" pitchFamily="34" charset="0"/>
                <a:cs typeface="Arial" panose="020B0604020202020204" pitchFamily="34" charset="0"/>
              </a:rPr>
              <a:t>Byddai</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hyn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rhoi</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cyfle</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i’r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disgyblion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wirio</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eu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hatebion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gyda</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phartner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Mantais</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hyn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ydy</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magu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hyder</a:t>
            </a:r>
            <a:r>
              <a:rPr lang="en-US" sz="2000" b="1" dirty="0">
                <a:solidFill>
                  <a:schemeClr val="tx1"/>
                </a:solidFill>
                <a:latin typeface="Arial" panose="020B0604020202020204" pitchFamily="34" charset="0"/>
                <a:cs typeface="Arial" panose="020B0604020202020204" pitchFamily="34" charset="0"/>
              </a:rPr>
              <a:t>.</a:t>
            </a:r>
          </a:p>
          <a:p>
            <a:r>
              <a:rPr lang="en-US" sz="2000" b="1" dirty="0" err="1">
                <a:solidFill>
                  <a:schemeClr val="tx1"/>
                </a:solidFill>
                <a:latin typeface="Arial" panose="020B0604020202020204" pitchFamily="34" charset="0"/>
                <a:cs typeface="Arial" panose="020B0604020202020204" pitchFamily="34" charset="0"/>
              </a:rPr>
              <a:t>Ar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gyfer</a:t>
            </a:r>
            <a:r>
              <a:rPr lang="en-US" sz="2000" b="1" dirty="0">
                <a:solidFill>
                  <a:schemeClr val="tx1"/>
                </a:solidFill>
                <a:latin typeface="Arial" panose="020B0604020202020204" pitchFamily="34" charset="0"/>
                <a:cs typeface="Arial" panose="020B0604020202020204" pitchFamily="34" charset="0"/>
              </a:rPr>
              <a:t> y </a:t>
            </a:r>
            <a:r>
              <a:rPr lang="en-US" sz="2000" b="1" dirty="0" err="1">
                <a:solidFill>
                  <a:schemeClr val="tx1"/>
                </a:solidFill>
                <a:latin typeface="Arial" panose="020B0604020202020204" pitchFamily="34" charset="0"/>
                <a:cs typeface="Arial" panose="020B0604020202020204" pitchFamily="34" charset="0"/>
              </a:rPr>
              <a:t>ddau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bwynt</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olaf</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gellir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ymuno’r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ddau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bâr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i</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wneud</a:t>
            </a:r>
            <a:r>
              <a:rPr lang="en-US" sz="2000" b="1" dirty="0">
                <a:solidFill>
                  <a:schemeClr val="tx1"/>
                </a:solidFill>
                <a:latin typeface="Arial" panose="020B0604020202020204" pitchFamily="34" charset="0"/>
                <a:cs typeface="Arial" panose="020B0604020202020204" pitchFamily="34" charset="0"/>
              </a:rPr>
              <a:t> un </a:t>
            </a:r>
            <a:r>
              <a:rPr lang="en-US" sz="2000" b="1" dirty="0" err="1">
                <a:solidFill>
                  <a:schemeClr val="tx1"/>
                </a:solidFill>
                <a:latin typeface="Arial" panose="020B0604020202020204" pitchFamily="34" charset="0"/>
                <a:cs typeface="Arial" panose="020B0604020202020204" pitchFamily="34" charset="0"/>
              </a:rPr>
              <a:t>grwp</a:t>
            </a:r>
            <a:r>
              <a:rPr lang="en-US" sz="2000" b="1" dirty="0">
                <a:solidFill>
                  <a:schemeClr val="tx1"/>
                </a:solidFill>
                <a:latin typeface="Arial" panose="020B0604020202020204" pitchFamily="34" charset="0"/>
                <a:cs typeface="Arial" panose="020B0604020202020204" pitchFamily="34" charset="0"/>
              </a:rPr>
              <a:t> o </a:t>
            </a:r>
            <a:r>
              <a:rPr lang="en-US" sz="2000" b="1" dirty="0" err="1">
                <a:solidFill>
                  <a:schemeClr val="tx1"/>
                </a:solidFill>
                <a:latin typeface="Arial" panose="020B0604020202020204" pitchFamily="34" charset="0"/>
                <a:cs typeface="Arial" panose="020B0604020202020204" pitchFamily="34" charset="0"/>
              </a:rPr>
              <a:t>bedwar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Mantais</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hyn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ydy</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rhoi’r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cyfle</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iddyn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nhw</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drafod</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eu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syniadau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cyn</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rhannu</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gyda’r</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dosbarth</a:t>
            </a:r>
            <a:r>
              <a:rPr lang="en-US" sz="2000" b="1" dirty="0">
                <a:solidFill>
                  <a:schemeClr val="tx1"/>
                </a:solidFill>
                <a:latin typeface="Arial" panose="020B0604020202020204" pitchFamily="34" charset="0"/>
                <a:cs typeface="Arial" panose="020B0604020202020204" pitchFamily="34" charset="0"/>
              </a:rPr>
              <a:t> </a:t>
            </a:r>
            <a:r>
              <a:rPr lang="en-US" sz="2000" b="1" dirty="0" err="1">
                <a:solidFill>
                  <a:schemeClr val="tx1"/>
                </a:solidFill>
                <a:latin typeface="Arial" panose="020B0604020202020204" pitchFamily="34" charset="0"/>
                <a:cs typeface="Arial" panose="020B0604020202020204" pitchFamily="34" charset="0"/>
              </a:rPr>
              <a:t>cyfan</a:t>
            </a:r>
            <a:r>
              <a:rPr lang="en-US" sz="2000" b="1" dirty="0">
                <a:solidFill>
                  <a:schemeClr val="tx1"/>
                </a:solidFill>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DD338642-33BE-9D43-92D5-02E2DCB51734}"/>
              </a:ext>
            </a:extLst>
          </p:cNvPr>
          <p:cNvPicPr>
            <a:picLocks noChangeAspect="1"/>
          </p:cNvPicPr>
          <p:nvPr/>
        </p:nvPicPr>
        <p:blipFill rotWithShape="1">
          <a:blip r:embed="rId2"/>
          <a:srcRect t="36490" b="24437"/>
          <a:stretch/>
        </p:blipFill>
        <p:spPr>
          <a:xfrm>
            <a:off x="1814072" y="4212984"/>
            <a:ext cx="8374638" cy="2083108"/>
          </a:xfrm>
          <a:prstGeom prst="rect">
            <a:avLst/>
          </a:prstGeom>
        </p:spPr>
      </p:pic>
      <p:sp>
        <p:nvSpPr>
          <p:cNvPr id="5" name="TextBox 4">
            <a:extLst>
              <a:ext uri="{FF2B5EF4-FFF2-40B4-BE49-F238E27FC236}">
                <a16:creationId xmlns:a16="http://schemas.microsoft.com/office/drawing/2014/main" id="{483E0ED4-3766-904A-994A-1C52CE394D66}"/>
              </a:ext>
            </a:extLst>
          </p:cNvPr>
          <p:cNvSpPr txBox="1"/>
          <p:nvPr/>
        </p:nvSpPr>
        <p:spPr>
          <a:xfrm>
            <a:off x="2333856" y="3509072"/>
            <a:ext cx="212034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1. </a:t>
            </a:r>
            <a:r>
              <a:rPr lang="en-US" dirty="0" err="1">
                <a:latin typeface="Arial" panose="020B0604020202020204" pitchFamily="34" charset="0"/>
                <a:cs typeface="Arial" panose="020B0604020202020204" pitchFamily="34" charset="0"/>
              </a:rPr>
              <a:t>Meddwl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unigol</a:t>
            </a:r>
            <a:r>
              <a:rPr lang="en-US"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0EBF2BF2-C53F-1648-A309-710088A64A36}"/>
              </a:ext>
            </a:extLst>
          </p:cNvPr>
          <p:cNvSpPr txBox="1"/>
          <p:nvPr/>
        </p:nvSpPr>
        <p:spPr>
          <a:xfrm>
            <a:off x="5201109" y="3509072"/>
            <a:ext cx="212034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2. </a:t>
            </a:r>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phartner</a:t>
            </a:r>
            <a:r>
              <a:rPr lang="en-US"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29FFE4AE-EF93-2543-8359-48A5348D8E06}"/>
              </a:ext>
            </a:extLst>
          </p:cNvPr>
          <p:cNvSpPr txBox="1"/>
          <p:nvPr/>
        </p:nvSpPr>
        <p:spPr>
          <a:xfrm>
            <a:off x="8068362" y="3509071"/>
            <a:ext cx="212034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3. </a:t>
            </a:r>
            <a:r>
              <a:rPr lang="en-US" dirty="0" err="1">
                <a:latin typeface="Arial" panose="020B0604020202020204" pitchFamily="34" charset="0"/>
                <a:cs typeface="Arial" panose="020B0604020202020204" pitchFamily="34" charset="0"/>
              </a:rPr>
              <a:t>Cynnal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grwp</a:t>
            </a:r>
            <a:r>
              <a:rPr lang="en-US" dirty="0">
                <a:latin typeface="Arial" panose="020B0604020202020204" pitchFamily="34" charset="0"/>
                <a:cs typeface="Arial" panose="020B0604020202020204" pitchFamily="34" charset="0"/>
              </a:rPr>
              <a:t>.</a:t>
            </a:r>
          </a:p>
        </p:txBody>
      </p:sp>
      <p:pic>
        <p:nvPicPr>
          <p:cNvPr id="9" name="Picture 8">
            <a:extLst>
              <a:ext uri="{FF2B5EF4-FFF2-40B4-BE49-F238E27FC236}">
                <a16:creationId xmlns:a16="http://schemas.microsoft.com/office/drawing/2014/main" id="{CD16BC37-F2B9-4144-AA12-3D2309F9C6B4}"/>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77225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268298" y="245797"/>
            <a:ext cx="4517152" cy="1051640"/>
          </a:xfrm>
          <a:solidFill>
            <a:schemeClr val="accent2">
              <a:lumMod val="40000"/>
              <a:lumOff val="60000"/>
            </a:schemeClr>
          </a:solidFill>
          <a:ln w="76200">
            <a:solidFill>
              <a:schemeClr val="accent6"/>
            </a:solidFill>
          </a:ln>
        </p:spPr>
        <p:txBody>
          <a:bodyPr>
            <a:normAutofit fontScale="90000"/>
          </a:bodyPr>
          <a:lstStyle/>
          <a:p>
            <a:pPr algn="ctr"/>
            <a:r>
              <a:rPr lang="en-GB" b="1" dirty="0" err="1">
                <a:solidFill>
                  <a:srgbClr val="002060"/>
                </a:solidFill>
              </a:rPr>
              <a:t>Gwrandewch</a:t>
            </a:r>
            <a:r>
              <a:rPr lang="en-GB" b="1" dirty="0">
                <a:solidFill>
                  <a:srgbClr val="002060"/>
                </a:solidFill>
              </a:rPr>
              <a:t> </a:t>
            </a:r>
            <a:r>
              <a:rPr lang="en-GB" b="1" dirty="0" err="1">
                <a:solidFill>
                  <a:srgbClr val="002060"/>
                </a:solidFill>
              </a:rPr>
              <a:t>yn</a:t>
            </a:r>
            <a:r>
              <a:rPr lang="en-GB" b="1" dirty="0">
                <a:solidFill>
                  <a:srgbClr val="002060"/>
                </a:solidFill>
              </a:rPr>
              <a:t> </a:t>
            </a:r>
            <a:r>
              <a:rPr lang="en-GB" b="1" dirty="0" err="1">
                <a:solidFill>
                  <a:srgbClr val="002060"/>
                </a:solidFill>
              </a:rPr>
              <a:t>ofalus</a:t>
            </a:r>
            <a:r>
              <a:rPr lang="en-GB" b="1" dirty="0">
                <a:solidFill>
                  <a:srgbClr val="002060"/>
                </a:solidFill>
              </a:rPr>
              <a:t> ...</a:t>
            </a:r>
          </a:p>
        </p:txBody>
      </p:sp>
      <p:sp>
        <p:nvSpPr>
          <p:cNvPr id="3" name="Content Placeholder 2">
            <a:extLst>
              <a:ext uri="{FF2B5EF4-FFF2-40B4-BE49-F238E27FC236}">
                <a16:creationId xmlns:a16="http://schemas.microsoft.com/office/drawing/2014/main" id="{B1C0FC6F-ACEA-4FDB-A166-715DD082A5EB}"/>
              </a:ext>
            </a:extLst>
          </p:cNvPr>
          <p:cNvSpPr>
            <a:spLocks noGrp="1"/>
          </p:cNvSpPr>
          <p:nvPr>
            <p:ph idx="1"/>
          </p:nvPr>
        </p:nvSpPr>
        <p:spPr>
          <a:xfrm>
            <a:off x="80756" y="1412891"/>
            <a:ext cx="4641179" cy="5061030"/>
          </a:xfrm>
        </p:spPr>
        <p:txBody>
          <a:bodyPr vert="horz" lIns="91440" tIns="45720" rIns="91440" bIns="45720" rtlCol="0" anchor="t">
            <a:normAutofit lnSpcReduction="10000"/>
          </a:bodyPr>
          <a:lstStyle/>
          <a:p>
            <a:pPr marL="0" indent="0" algn="ctr">
              <a:buNone/>
            </a:pPr>
            <a:r>
              <a:rPr lang="en-GB" sz="2400" b="1" dirty="0" err="1">
                <a:solidFill>
                  <a:schemeClr val="tx1"/>
                </a:solidFill>
                <a:latin typeface="Arial" panose="020B0604020202020204" pitchFamily="34" charset="0"/>
                <a:cs typeface="Arial" panose="020B0604020202020204" pitchFamily="34" charset="0"/>
              </a:rPr>
              <a:t>Ewch</a:t>
            </a:r>
            <a:r>
              <a:rPr lang="en-GB" sz="2400" b="1" dirty="0">
                <a:solidFill>
                  <a:schemeClr val="tx1"/>
                </a:solidFill>
                <a:latin typeface="Arial" panose="020B0604020202020204" pitchFamily="34" charset="0"/>
                <a:cs typeface="Arial" panose="020B0604020202020204" pitchFamily="34" charset="0"/>
              </a:rPr>
              <a:t> </a:t>
            </a:r>
            <a:r>
              <a:rPr lang="en-GB" sz="2400" b="1" dirty="0" err="1">
                <a:solidFill>
                  <a:schemeClr val="tx1"/>
                </a:solidFill>
                <a:latin typeface="Arial" panose="020B0604020202020204" pitchFamily="34" charset="0"/>
                <a:cs typeface="Arial" panose="020B0604020202020204" pitchFamily="34" charset="0"/>
              </a:rPr>
              <a:t>i’r</a:t>
            </a:r>
            <a:r>
              <a:rPr lang="en-GB" sz="2400" b="1" dirty="0">
                <a:solidFill>
                  <a:schemeClr val="tx1"/>
                </a:solidFill>
                <a:latin typeface="Arial" panose="020B0604020202020204" pitchFamily="34" charset="0"/>
                <a:cs typeface="Arial" panose="020B0604020202020204" pitchFamily="34" charset="0"/>
              </a:rPr>
              <a:t> </a:t>
            </a:r>
            <a:r>
              <a:rPr lang="en-GB" sz="2400" b="1" dirty="0" err="1">
                <a:solidFill>
                  <a:schemeClr val="tx1"/>
                </a:solidFill>
                <a:latin typeface="Arial" panose="020B0604020202020204" pitchFamily="34" charset="0"/>
                <a:cs typeface="Arial" panose="020B0604020202020204" pitchFamily="34" charset="0"/>
              </a:rPr>
              <a:t>wefan</a:t>
            </a:r>
            <a:r>
              <a:rPr lang="en-GB" sz="2400" b="1" dirty="0">
                <a:solidFill>
                  <a:schemeClr val="tx1"/>
                </a:solidFill>
                <a:latin typeface="Arial" panose="020B0604020202020204" pitchFamily="34" charset="0"/>
                <a:cs typeface="Arial" panose="020B0604020202020204" pitchFamily="34" charset="0"/>
              </a:rPr>
              <a:t>:</a:t>
            </a:r>
          </a:p>
          <a:p>
            <a:pPr marL="0" indent="0" algn="ctr">
              <a:buNone/>
            </a:pPr>
            <a:r>
              <a:rPr lang="en-GB" sz="3200" b="1" dirty="0">
                <a:solidFill>
                  <a:srgbClr val="FF0000"/>
                </a:solidFill>
                <a:latin typeface="Arial" panose="020B0604020202020204" pitchFamily="34" charset="0"/>
                <a:cs typeface="Arial" panose="020B0604020202020204" pitchFamily="34" charset="0"/>
                <a:hlinkClick r:id="rId3"/>
              </a:rPr>
              <a:t>www.tllew.cymru</a:t>
            </a: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3200" b="1" dirty="0">
              <a:solidFill>
                <a:srgbClr val="FF0000"/>
              </a:solidFill>
              <a:latin typeface="Arial" panose="020B0604020202020204" pitchFamily="34" charset="0"/>
              <a:cs typeface="Arial" panose="020B0604020202020204" pitchFamily="34" charset="0"/>
            </a:endParaRPr>
          </a:p>
          <a:p>
            <a:pPr marL="0" indent="0" algn="ctr">
              <a:buNone/>
            </a:pPr>
            <a:endParaRPr lang="en-GB" sz="2200" b="1" dirty="0">
              <a:solidFill>
                <a:schemeClr val="tx1"/>
              </a:solidFill>
              <a:latin typeface="Arial" panose="020B0604020202020204" pitchFamily="34" charset="0"/>
              <a:cs typeface="Arial" panose="020B0604020202020204" pitchFamily="34" charset="0"/>
            </a:endParaRPr>
          </a:p>
          <a:p>
            <a:r>
              <a:rPr lang="en-GB" sz="2200" b="1" dirty="0" err="1">
                <a:solidFill>
                  <a:schemeClr val="tx1"/>
                </a:solidFill>
                <a:latin typeface="Arial" panose="020B0604020202020204" pitchFamily="34" charset="0"/>
                <a:cs typeface="Arial" panose="020B0604020202020204" pitchFamily="34" charset="0"/>
              </a:rPr>
              <a:t>Gwyliwch</a:t>
            </a:r>
            <a:r>
              <a:rPr lang="en-GB" sz="2200" b="1" dirty="0">
                <a:solidFill>
                  <a:schemeClr val="tx1"/>
                </a:solidFill>
                <a:latin typeface="Arial" panose="020B0604020202020204" pitchFamily="34" charset="0"/>
                <a:cs typeface="Arial" panose="020B0604020202020204" pitchFamily="34" charset="0"/>
              </a:rPr>
              <a:t> y </a:t>
            </a:r>
            <a:r>
              <a:rPr lang="en-GB" sz="2200" b="1" dirty="0" err="1">
                <a:solidFill>
                  <a:schemeClr val="tx1"/>
                </a:solidFill>
                <a:latin typeface="Arial" panose="020B0604020202020204" pitchFamily="34" charset="0"/>
                <a:cs typeface="Arial" panose="020B0604020202020204" pitchFamily="34" charset="0"/>
              </a:rPr>
              <a:t>ffilm</a:t>
            </a:r>
            <a:r>
              <a:rPr lang="en-GB" sz="2200" b="1" dirty="0">
                <a:solidFill>
                  <a:schemeClr val="tx1"/>
                </a:solidFill>
                <a:latin typeface="Arial" panose="020B0604020202020204" pitchFamily="34" charset="0"/>
                <a:cs typeface="Arial" panose="020B0604020202020204" pitchFamily="34" charset="0"/>
              </a:rPr>
              <a:t>.</a:t>
            </a:r>
          </a:p>
          <a:p>
            <a:r>
              <a:rPr lang="en-GB" sz="2200" b="1" dirty="0" err="1">
                <a:solidFill>
                  <a:schemeClr val="tx1"/>
                </a:solidFill>
                <a:latin typeface="Arial" panose="020B0604020202020204" pitchFamily="34" charset="0"/>
                <a:cs typeface="Arial" panose="020B0604020202020204" pitchFamily="34" charset="0"/>
              </a:rPr>
              <a:t>Gwrandewch</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yn</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ofalus</a:t>
            </a:r>
            <a:r>
              <a:rPr lang="en-GB" sz="2200" b="1" dirty="0">
                <a:solidFill>
                  <a:schemeClr val="tx1"/>
                </a:solidFill>
                <a:latin typeface="Arial" panose="020B0604020202020204" pitchFamily="34" charset="0"/>
                <a:cs typeface="Arial" panose="020B0604020202020204" pitchFamily="34" charset="0"/>
              </a:rPr>
              <a:t>.</a:t>
            </a:r>
          </a:p>
          <a:p>
            <a:r>
              <a:rPr lang="en-GB" sz="2200" b="1" dirty="0" err="1">
                <a:solidFill>
                  <a:schemeClr val="tx1"/>
                </a:solidFill>
                <a:latin typeface="Arial" panose="020B0604020202020204" pitchFamily="34" charset="0"/>
                <a:cs typeface="Arial" panose="020B0604020202020204" pitchFamily="34" charset="0"/>
              </a:rPr>
              <a:t>Dewch</a:t>
            </a:r>
            <a:r>
              <a:rPr lang="en-GB" sz="2200" b="1" dirty="0">
                <a:solidFill>
                  <a:schemeClr val="tx1"/>
                </a:solidFill>
                <a:latin typeface="Arial" panose="020B0604020202020204" pitchFamily="34" charset="0"/>
                <a:cs typeface="Arial" panose="020B0604020202020204" pitchFamily="34" charset="0"/>
              </a:rPr>
              <a:t> o </a:t>
            </a:r>
            <a:r>
              <a:rPr lang="en-GB" sz="2200" b="1" dirty="0" err="1">
                <a:solidFill>
                  <a:schemeClr val="tx1"/>
                </a:solidFill>
                <a:latin typeface="Arial" panose="020B0604020202020204" pitchFamily="34" charset="0"/>
                <a:cs typeface="Arial" panose="020B0604020202020204" pitchFamily="34" charset="0"/>
              </a:rPr>
              <a:t>hyd</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i’r</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wybodaeth</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berthnasol</a:t>
            </a:r>
            <a:r>
              <a:rPr lang="en-GB" sz="2200" b="1" dirty="0">
                <a:solidFill>
                  <a:schemeClr val="tx1"/>
                </a:solidFill>
                <a:latin typeface="Arial" panose="020B0604020202020204" pitchFamily="34" charset="0"/>
                <a:cs typeface="Arial" panose="020B0604020202020204" pitchFamily="34" charset="0"/>
              </a:rPr>
              <a:t>.</a:t>
            </a:r>
          </a:p>
          <a:p>
            <a:pPr marL="0" indent="0" algn="ctr">
              <a:buNone/>
            </a:pPr>
            <a:endParaRPr lang="en-US" sz="3200" b="1" dirty="0"/>
          </a:p>
        </p:txBody>
      </p:sp>
      <p:pic>
        <p:nvPicPr>
          <p:cNvPr id="4" name="Picture 4" descr="A person standing in front of a rock&#10;&#10;Description generated with very high confidence">
            <a:extLst>
              <a:ext uri="{FF2B5EF4-FFF2-40B4-BE49-F238E27FC236}">
                <a16:creationId xmlns:a16="http://schemas.microsoft.com/office/drawing/2014/main" id="{E93A8021-88A9-4B25-846D-B6C104D7794C}"/>
              </a:ext>
            </a:extLst>
          </p:cNvPr>
          <p:cNvPicPr>
            <a:picLocks noChangeAspect="1"/>
          </p:cNvPicPr>
          <p:nvPr/>
        </p:nvPicPr>
        <p:blipFill>
          <a:blip r:embed="rId4"/>
          <a:stretch>
            <a:fillRect/>
          </a:stretch>
        </p:blipFill>
        <p:spPr>
          <a:xfrm>
            <a:off x="882631" y="2412834"/>
            <a:ext cx="3068268" cy="1744141"/>
          </a:xfrm>
          <a:prstGeom prst="rect">
            <a:avLst/>
          </a:prstGeom>
        </p:spPr>
      </p:pic>
      <p:graphicFrame>
        <p:nvGraphicFramePr>
          <p:cNvPr id="5" name="Table 4">
            <a:extLst>
              <a:ext uri="{FF2B5EF4-FFF2-40B4-BE49-F238E27FC236}">
                <a16:creationId xmlns:a16="http://schemas.microsoft.com/office/drawing/2014/main" id="{B48E9E96-E324-474C-8423-9EACF40E5A25}"/>
              </a:ext>
            </a:extLst>
          </p:cNvPr>
          <p:cNvGraphicFramePr>
            <a:graphicFrameLocks/>
          </p:cNvGraphicFramePr>
          <p:nvPr>
            <p:extLst>
              <p:ext uri="{D42A27DB-BD31-4B8C-83A1-F6EECF244321}">
                <p14:modId xmlns:p14="http://schemas.microsoft.com/office/powerpoint/2010/main" val="2412496397"/>
              </p:ext>
            </p:extLst>
          </p:nvPr>
        </p:nvGraphicFramePr>
        <p:xfrm>
          <a:off x="5040730" y="245797"/>
          <a:ext cx="6963728" cy="5867400"/>
        </p:xfrm>
        <a:graphic>
          <a:graphicData uri="http://schemas.openxmlformats.org/drawingml/2006/table">
            <a:tbl>
              <a:tblPr firstRow="1" bandRow="1">
                <a:tableStyleId>{5940675A-B579-460E-94D1-54222C63F5DA}</a:tableStyleId>
              </a:tblPr>
              <a:tblGrid>
                <a:gridCol w="6963728">
                  <a:extLst>
                    <a:ext uri="{9D8B030D-6E8A-4147-A177-3AD203B41FA5}">
                      <a16:colId xmlns:a16="http://schemas.microsoft.com/office/drawing/2014/main" val="97447881"/>
                    </a:ext>
                  </a:extLst>
                </a:gridCol>
              </a:tblGrid>
              <a:tr h="479807">
                <a:tc>
                  <a:txBody>
                    <a:bodyPr/>
                    <a:lstStyle/>
                    <a:p>
                      <a:r>
                        <a:rPr lang="en-GB" sz="2000" b="1" dirty="0" err="1">
                          <a:latin typeface="Arial" panose="020B0604020202020204" pitchFamily="34" charset="0"/>
                          <a:cs typeface="Arial" panose="020B0604020202020204" pitchFamily="34" charset="0"/>
                        </a:rPr>
                        <a:t>Nifer</a:t>
                      </a:r>
                      <a:r>
                        <a:rPr lang="en-GB" sz="2000" b="1" dirty="0">
                          <a:latin typeface="Arial" panose="020B0604020202020204" pitchFamily="34" charset="0"/>
                          <a:cs typeface="Arial" panose="020B0604020202020204" pitchFamily="34" charset="0"/>
                        </a:rPr>
                        <a:t> o </a:t>
                      </a:r>
                      <a:r>
                        <a:rPr lang="en-GB" sz="2000" b="1" dirty="0" err="1">
                          <a:latin typeface="Arial" panose="020B0604020202020204" pitchFamily="34" charset="0"/>
                          <a:cs typeface="Arial" panose="020B0604020202020204" pitchFamily="34" charset="0"/>
                        </a:rPr>
                        <a:t>lyfrau</a:t>
                      </a:r>
                      <a:r>
                        <a:rPr lang="en-GB" sz="2000" b="1" dirty="0">
                          <a:latin typeface="Arial" panose="020B0604020202020204" pitchFamily="34" charset="0"/>
                          <a:cs typeface="Arial" panose="020B0604020202020204" pitchFamily="34" charset="0"/>
                        </a:rPr>
                        <a:t> </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51991833"/>
                  </a:ext>
                </a:extLst>
              </a:tr>
              <a:tr h="453336">
                <a:tc>
                  <a:txBody>
                    <a:bodyPr/>
                    <a:lstStyle/>
                    <a:p>
                      <a:r>
                        <a:rPr lang="en-GB" sz="2000" b="1" dirty="0" err="1">
                          <a:latin typeface="Arial" panose="020B0604020202020204" pitchFamily="34" charset="0"/>
                          <a:cs typeface="Arial" panose="020B0604020202020204" pitchFamily="34" charset="0"/>
                        </a:rPr>
                        <a:t>Enw'r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cartref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teuluol</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80732523"/>
                  </a:ext>
                </a:extLst>
              </a:tr>
              <a:tr h="453336">
                <a:tc>
                  <a:txBody>
                    <a:bodyPr/>
                    <a:lstStyle/>
                    <a:p>
                      <a:r>
                        <a:rPr lang="en-GB" sz="2000" b="1" dirty="0" err="1">
                          <a:latin typeface="Arial" panose="020B0604020202020204" pitchFamily="34" charset="0"/>
                          <a:cs typeface="Arial" panose="020B0604020202020204" pitchFamily="34" charset="0"/>
                        </a:rPr>
                        <a:t>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brif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ddiddordeb</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5478580"/>
                  </a:ext>
                </a:extLst>
              </a:tr>
              <a:tr h="370880">
                <a:tc>
                  <a:txBody>
                    <a:bodyPr/>
                    <a:lstStyle/>
                    <a:p>
                      <a:r>
                        <a:rPr lang="en-GB" sz="2000" b="1" dirty="0" err="1">
                          <a:latin typeface="Arial" panose="020B0604020202020204" pitchFamily="34" charset="0"/>
                          <a:cs typeface="Arial" panose="020B0604020202020204" pitchFamily="34" charset="0"/>
                        </a:rPr>
                        <a:t>Pryd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oedd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Eisteddfod </a:t>
                      </a:r>
                      <a:r>
                        <a:rPr lang="en-GB" sz="2000" b="1" dirty="0" err="1">
                          <a:latin typeface="Arial" panose="020B0604020202020204" pitchFamily="34" charset="0"/>
                          <a:cs typeface="Arial" panose="020B0604020202020204" pitchFamily="34" charset="0"/>
                        </a:rPr>
                        <a:t>Genedlaethol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Nghaerffili</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13489805"/>
                  </a:ext>
                </a:extLst>
              </a:tr>
              <a:tr h="370880">
                <a:tc>
                  <a:txBody>
                    <a:bodyPr/>
                    <a:lstStyle/>
                    <a:p>
                      <a:r>
                        <a:rPr lang="en-GB" sz="2000" b="1" dirty="0" err="1">
                          <a:latin typeface="Arial" panose="020B0604020202020204" pitchFamily="34" charset="0"/>
                          <a:cs typeface="Arial" panose="020B0604020202020204" pitchFamily="34" charset="0"/>
                        </a:rPr>
                        <a:t>Ym</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mha</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flwyddyn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enillodd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gadair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genedlaethol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gyntaf</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17325754"/>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oedd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berthynas</a:t>
                      </a:r>
                      <a:r>
                        <a:rPr lang="en-GB" sz="2000" b="1" dirty="0">
                          <a:latin typeface="Arial" panose="020B0604020202020204" pitchFamily="34" charset="0"/>
                          <a:cs typeface="Arial" panose="020B0604020202020204" pitchFamily="34" charset="0"/>
                        </a:rPr>
                        <a:t> â </a:t>
                      </a:r>
                      <a:r>
                        <a:rPr lang="en-GB" sz="2000" b="1" dirty="0" err="1">
                          <a:latin typeface="Arial" panose="020B0604020202020204" pitchFamily="34" charset="0"/>
                          <a:cs typeface="Arial" panose="020B0604020202020204" pitchFamily="34" charset="0"/>
                        </a:rPr>
                        <a:t>phentref</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Coedybryn</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91913798"/>
                  </a:ext>
                </a:extLst>
              </a:tr>
              <a:tr h="370880">
                <a:tc>
                  <a:txBody>
                    <a:bodyPr/>
                    <a:lstStyle/>
                    <a:p>
                      <a:r>
                        <a:rPr lang="en-GB" sz="2000" b="1" dirty="0">
                          <a:latin typeface="Arial" panose="020B0604020202020204" pitchFamily="34" charset="0"/>
                          <a:cs typeface="Arial" panose="020B0604020202020204" pitchFamily="34" charset="0"/>
                        </a:rPr>
                        <a:t>Beth </a:t>
                      </a:r>
                      <a:r>
                        <a:rPr lang="en-GB" sz="2000" b="1" dirty="0" err="1">
                          <a:latin typeface="Arial" panose="020B0604020202020204" pitchFamily="34" charset="0"/>
                          <a:cs typeface="Arial" panose="020B0604020202020204" pitchFamily="34" charset="0"/>
                        </a:rPr>
                        <a:t>ddechreuodd</a:t>
                      </a:r>
                      <a:r>
                        <a:rPr lang="en-GB" sz="2000" b="1" dirty="0">
                          <a:latin typeface="Arial" panose="020B0604020202020204" pitchFamily="34" charset="0"/>
                          <a:cs typeface="Arial" panose="020B0604020202020204" pitchFamily="34" charset="0"/>
                        </a:rPr>
                        <a:t> e </a:t>
                      </a:r>
                      <a:r>
                        <a:rPr lang="en-GB" sz="2000" b="1" dirty="0" err="1">
                          <a:latin typeface="Arial" panose="020B0604020202020204" pitchFamily="34" charset="0"/>
                          <a:cs typeface="Arial" panose="020B0604020202020204" pitchFamily="34" charset="0"/>
                        </a:rPr>
                        <a:t>wneud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ystod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1970’au?</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74889912"/>
                  </a:ext>
                </a:extLst>
              </a:tr>
              <a:tr h="370880">
                <a:tc>
                  <a:txBody>
                    <a:bodyPr/>
                    <a:lstStyle/>
                    <a:p>
                      <a:r>
                        <a:rPr lang="en-GB" sz="2000" b="1" dirty="0" err="1">
                          <a:latin typeface="Arial" panose="020B0604020202020204" pitchFamily="34" charset="0"/>
                          <a:cs typeface="Arial" panose="020B0604020202020204" pitchFamily="34" charset="0"/>
                        </a:rPr>
                        <a:t>Enwch</a:t>
                      </a:r>
                      <a:r>
                        <a:rPr lang="en-GB" sz="2000" b="1" dirty="0">
                          <a:latin typeface="Arial" panose="020B0604020202020204" pitchFamily="34" charset="0"/>
                          <a:cs typeface="Arial" panose="020B0604020202020204" pitchFamily="34" charset="0"/>
                        </a:rPr>
                        <a:t> 4 o </a:t>
                      </a:r>
                      <a:r>
                        <a:rPr lang="en-GB" sz="2000" b="1" dirty="0" err="1">
                          <a:latin typeface="Arial" panose="020B0604020202020204" pitchFamily="34" charset="0"/>
                          <a:cs typeface="Arial" panose="020B0604020202020204" pitchFamily="34" charset="0"/>
                        </a:rPr>
                        <a:t>gymeriadau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ysgrifennodd</a:t>
                      </a:r>
                      <a:r>
                        <a:rPr lang="en-GB" sz="2000" b="1" dirty="0">
                          <a:latin typeface="Arial" panose="020B0604020202020204" pitchFamily="34" charset="0"/>
                          <a:cs typeface="Arial" panose="020B0604020202020204" pitchFamily="34" charset="0"/>
                        </a:rPr>
                        <a:t> e </a:t>
                      </a:r>
                      <a:r>
                        <a:rPr lang="en-GB" sz="2000" b="1" dirty="0" err="1">
                          <a:latin typeface="Arial" panose="020B0604020202020204" pitchFamily="34" charset="0"/>
                          <a:cs typeface="Arial" panose="020B0604020202020204" pitchFamily="34" charset="0"/>
                        </a:rPr>
                        <a:t>amdanynt</a:t>
                      </a:r>
                      <a:r>
                        <a:rPr lang="en-GB" sz="2000" b="1" dirty="0">
                          <a:latin typeface="Arial" panose="020B0604020202020204" pitchFamily="34" charset="0"/>
                          <a:cs typeface="Arial" panose="020B0604020202020204" pitchFamily="34" charset="0"/>
                        </a:rPr>
                        <a:t>.</a:t>
                      </a:r>
                    </a:p>
                    <a:p>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88502"/>
                  </a:ext>
                </a:extLst>
              </a:tr>
              <a:tr h="370880">
                <a:tc>
                  <a:txBody>
                    <a:bodyPr/>
                    <a:lstStyle/>
                    <a:p>
                      <a:pPr lvl="0">
                        <a:buNone/>
                      </a:pPr>
                      <a:r>
                        <a:rPr lang="en-GB" sz="2000" b="1" dirty="0" err="1">
                          <a:latin typeface="Arial" panose="020B0604020202020204" pitchFamily="34" charset="0"/>
                          <a:cs typeface="Arial" panose="020B0604020202020204" pitchFamily="34" charset="0"/>
                        </a:rPr>
                        <a:t>Enwch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dri</a:t>
                      </a:r>
                      <a:r>
                        <a:rPr lang="en-GB" sz="2000" b="1" dirty="0">
                          <a:latin typeface="Arial" panose="020B0604020202020204" pitchFamily="34" charset="0"/>
                          <a:cs typeface="Arial" panose="020B0604020202020204" pitchFamily="34" charset="0"/>
                        </a:rPr>
                        <a:t> champ </a:t>
                      </a:r>
                      <a:r>
                        <a:rPr lang="en-GB" sz="2000" b="1" dirty="0" err="1">
                          <a:latin typeface="Arial" panose="020B0604020202020204" pitchFamily="34" charset="0"/>
                          <a:cs typeface="Arial" panose="020B0604020202020204" pitchFamily="34" charset="0"/>
                        </a:rPr>
                        <a:t>gyflawnodd</a:t>
                      </a:r>
                      <a:r>
                        <a:rPr lang="en-GB" sz="2000" b="1" dirty="0">
                          <a:latin typeface="Arial" panose="020B0604020202020204" pitchFamily="34" charset="0"/>
                          <a:cs typeface="Arial" panose="020B0604020202020204" pitchFamily="34" charset="0"/>
                        </a:rPr>
                        <a:t> T </a:t>
                      </a:r>
                      <a:r>
                        <a:rPr lang="en-GB" sz="2000" b="1" dirty="0" err="1">
                          <a:latin typeface="Arial" panose="020B0604020202020204" pitchFamily="34" charset="0"/>
                          <a:cs typeface="Arial" panose="020B0604020202020204" pitchFamily="34" charset="0"/>
                        </a:rPr>
                        <a:t>Llew</a:t>
                      </a:r>
                      <a:r>
                        <a:rPr lang="en-GB" sz="2000" b="1" dirty="0">
                          <a:latin typeface="Arial" panose="020B0604020202020204" pitchFamily="34" charset="0"/>
                          <a:cs typeface="Arial" panose="020B0604020202020204" pitchFamily="34" charset="0"/>
                        </a:rPr>
                        <a:t> Jones.</a:t>
                      </a:r>
                    </a:p>
                    <a:p>
                      <a:pPr lvl="0">
                        <a:buNone/>
                      </a:pPr>
                      <a:endParaRPr lang="en-GB" sz="1050" b="1" dirty="0">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14592218"/>
                  </a:ext>
                </a:extLst>
              </a:tr>
              <a:tr h="370880">
                <a:tc>
                  <a:txBody>
                    <a:bodyPr/>
                    <a:lstStyle/>
                    <a:p>
                      <a:pPr lvl="0">
                        <a:buNone/>
                      </a:pPr>
                      <a:r>
                        <a:rPr lang="en-GB" sz="2000" b="1" dirty="0" err="1">
                          <a:latin typeface="Arial" panose="020B0604020202020204" pitchFamily="34" charset="0"/>
                          <a:cs typeface="Arial" panose="020B0604020202020204" pitchFamily="34" charset="0"/>
                        </a:rPr>
                        <a:t>Unrhyw</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ffaith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newydd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arall</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ddysgoch</a:t>
                      </a:r>
                      <a:r>
                        <a:rPr lang="en-GB" sz="2000" b="1" dirty="0">
                          <a:latin typeface="Arial" panose="020B0604020202020204" pitchFamily="34" charset="0"/>
                          <a:cs typeface="Arial" panose="020B0604020202020204" pitchFamily="34" charset="0"/>
                        </a:rPr>
                        <a:t>.</a:t>
                      </a:r>
                    </a:p>
                    <a:p>
                      <a:pPr lvl="0">
                        <a:buNone/>
                      </a:pPr>
                      <a:endParaRPr lang="en-GB" sz="1050" b="1" dirty="0" err="1">
                        <a:latin typeface="Arial" panose="020B0604020202020204" pitchFamily="34" charset="0"/>
                        <a:cs typeface="Arial" panose="020B0604020202020204" pitchFamily="34" charset="0"/>
                      </a:endParaRP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674561218"/>
                  </a:ext>
                </a:extLst>
              </a:tr>
            </a:tbl>
          </a:graphicData>
        </a:graphic>
      </p:graphicFrame>
      <p:pic>
        <p:nvPicPr>
          <p:cNvPr id="6" name="Picture 5">
            <a:extLst>
              <a:ext uri="{FF2B5EF4-FFF2-40B4-BE49-F238E27FC236}">
                <a16:creationId xmlns:a16="http://schemas.microsoft.com/office/drawing/2014/main" id="{CDE8D8D3-5E9B-D642-8DBF-2D487B655FCF}"/>
              </a:ext>
            </a:extLst>
          </p:cNvPr>
          <p:cNvPicPr>
            <a:picLocks noChangeAspect="1"/>
          </p:cNvPicPr>
          <p:nvPr/>
        </p:nvPicPr>
        <p:blipFill rotWithShape="1">
          <a:blip r:embed="rId5"/>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475876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D4DE855-8F91-40F3-B99C-32330DC13281}"/>
              </a:ext>
            </a:extLst>
          </p:cNvPr>
          <p:cNvGraphicFramePr>
            <a:graphicFrameLocks noGrp="1"/>
          </p:cNvGraphicFramePr>
          <p:nvPr>
            <p:extLst>
              <p:ext uri="{D42A27DB-BD31-4B8C-83A1-F6EECF244321}">
                <p14:modId xmlns:p14="http://schemas.microsoft.com/office/powerpoint/2010/main" val="1017645592"/>
              </p:ext>
            </p:extLst>
          </p:nvPr>
        </p:nvGraphicFramePr>
        <p:xfrm>
          <a:off x="240819" y="190500"/>
          <a:ext cx="6591301" cy="5537442"/>
        </p:xfrm>
        <a:graphic>
          <a:graphicData uri="http://schemas.openxmlformats.org/drawingml/2006/table">
            <a:tbl>
              <a:tblPr firstRow="1" bandRow="1">
                <a:tableStyleId>{073A0DAA-6AF3-43AB-8588-CEC1D06C72B9}</a:tableStyleId>
              </a:tblPr>
              <a:tblGrid>
                <a:gridCol w="6591301">
                  <a:extLst>
                    <a:ext uri="{9D8B030D-6E8A-4147-A177-3AD203B41FA5}">
                      <a16:colId xmlns:a16="http://schemas.microsoft.com/office/drawing/2014/main" val="2019160858"/>
                    </a:ext>
                  </a:extLst>
                </a:gridCol>
              </a:tblGrid>
              <a:tr h="922907">
                <a:tc>
                  <a:txBody>
                    <a:bodyPr/>
                    <a:lstStyle/>
                    <a:p>
                      <a:pPr algn="ctr"/>
                      <a:r>
                        <a:rPr lang="en-GB" sz="3200" dirty="0">
                          <a:latin typeface="Snap ITC"/>
                        </a:rPr>
                        <a:t>DYMA FRENIN!</a:t>
                      </a:r>
                    </a:p>
                  </a:txBody>
                  <a:tcPr/>
                </a:tc>
                <a:extLst>
                  <a:ext uri="{0D108BD9-81ED-4DB2-BD59-A6C34878D82A}">
                    <a16:rowId xmlns:a16="http://schemas.microsoft.com/office/drawing/2014/main" val="1234902683"/>
                  </a:ext>
                </a:extLst>
              </a:tr>
              <a:tr h="922907">
                <a:tc>
                  <a:txBody>
                    <a:bodyPr/>
                    <a:lstStyle/>
                    <a:p>
                      <a:r>
                        <a:rPr lang="en-GB" dirty="0"/>
                        <a:t>1. </a:t>
                      </a:r>
                    </a:p>
                  </a:txBody>
                  <a:tcPr/>
                </a:tc>
                <a:extLst>
                  <a:ext uri="{0D108BD9-81ED-4DB2-BD59-A6C34878D82A}">
                    <a16:rowId xmlns:a16="http://schemas.microsoft.com/office/drawing/2014/main" val="3542241590"/>
                  </a:ext>
                </a:extLst>
              </a:tr>
              <a:tr h="922907">
                <a:tc>
                  <a:txBody>
                    <a:bodyPr/>
                    <a:lstStyle/>
                    <a:p>
                      <a:r>
                        <a:rPr lang="en-GB" dirty="0"/>
                        <a:t>2. </a:t>
                      </a:r>
                    </a:p>
                  </a:txBody>
                  <a:tcPr/>
                </a:tc>
                <a:extLst>
                  <a:ext uri="{0D108BD9-81ED-4DB2-BD59-A6C34878D82A}">
                    <a16:rowId xmlns:a16="http://schemas.microsoft.com/office/drawing/2014/main" val="1868887403"/>
                  </a:ext>
                </a:extLst>
              </a:tr>
              <a:tr h="922907">
                <a:tc>
                  <a:txBody>
                    <a:bodyPr/>
                    <a:lstStyle/>
                    <a:p>
                      <a:r>
                        <a:rPr lang="en-GB" dirty="0"/>
                        <a:t>3. </a:t>
                      </a:r>
                    </a:p>
                  </a:txBody>
                  <a:tcPr/>
                </a:tc>
                <a:extLst>
                  <a:ext uri="{0D108BD9-81ED-4DB2-BD59-A6C34878D82A}">
                    <a16:rowId xmlns:a16="http://schemas.microsoft.com/office/drawing/2014/main" val="1432872547"/>
                  </a:ext>
                </a:extLst>
              </a:tr>
              <a:tr h="922907">
                <a:tc>
                  <a:txBody>
                    <a:bodyPr/>
                    <a:lstStyle/>
                    <a:p>
                      <a:r>
                        <a:rPr lang="en-GB" dirty="0"/>
                        <a:t>4. </a:t>
                      </a:r>
                    </a:p>
                  </a:txBody>
                  <a:tcPr/>
                </a:tc>
                <a:extLst>
                  <a:ext uri="{0D108BD9-81ED-4DB2-BD59-A6C34878D82A}">
                    <a16:rowId xmlns:a16="http://schemas.microsoft.com/office/drawing/2014/main" val="2176050798"/>
                  </a:ext>
                </a:extLst>
              </a:tr>
              <a:tr h="922907">
                <a:tc>
                  <a:txBody>
                    <a:bodyPr/>
                    <a:lstStyle/>
                    <a:p>
                      <a:r>
                        <a:rPr lang="en-GB" dirty="0"/>
                        <a:t>5. </a:t>
                      </a:r>
                    </a:p>
                  </a:txBody>
                  <a:tcPr/>
                </a:tc>
                <a:extLst>
                  <a:ext uri="{0D108BD9-81ED-4DB2-BD59-A6C34878D82A}">
                    <a16:rowId xmlns:a16="http://schemas.microsoft.com/office/drawing/2014/main" val="167543800"/>
                  </a:ext>
                </a:extLst>
              </a:tr>
            </a:tbl>
          </a:graphicData>
        </a:graphic>
      </p:graphicFrame>
      <p:pic>
        <p:nvPicPr>
          <p:cNvPr id="4" name="Picture 3">
            <a:extLst>
              <a:ext uri="{FF2B5EF4-FFF2-40B4-BE49-F238E27FC236}">
                <a16:creationId xmlns:a16="http://schemas.microsoft.com/office/drawing/2014/main" id="{1FA78018-0E57-3746-BC3C-73E3F34A77A9}"/>
              </a:ext>
            </a:extLst>
          </p:cNvPr>
          <p:cNvPicPr>
            <a:picLocks noChangeAspect="1"/>
          </p:cNvPicPr>
          <p:nvPr/>
        </p:nvPicPr>
        <p:blipFill rotWithShape="1">
          <a:blip r:embed="rId2">
            <a:extLst>
              <a:ext uri="{28A0092B-C50C-407E-A947-70E740481C1C}">
                <a14:useLocalDpi xmlns:a14="http://schemas.microsoft.com/office/drawing/2010/main" val="0"/>
              </a:ext>
            </a:extLst>
          </a:blip>
          <a:srcRect l="56940" t="13387" r="10699" b="9917"/>
          <a:stretch/>
        </p:blipFill>
        <p:spPr>
          <a:xfrm>
            <a:off x="7239000" y="524933"/>
            <a:ext cx="4114800" cy="6095004"/>
          </a:xfrm>
          <a:prstGeom prst="rect">
            <a:avLst/>
          </a:prstGeom>
          <a:ln w="76200">
            <a:solidFill>
              <a:schemeClr val="tx1"/>
            </a:solidFill>
          </a:ln>
        </p:spPr>
      </p:pic>
      <p:sp>
        <p:nvSpPr>
          <p:cNvPr id="3" name="Freeform 2">
            <a:extLst>
              <a:ext uri="{FF2B5EF4-FFF2-40B4-BE49-F238E27FC236}">
                <a16:creationId xmlns:a16="http://schemas.microsoft.com/office/drawing/2014/main" id="{BB4347A2-E3E1-FC41-9330-E259CCF1497A}"/>
              </a:ext>
            </a:extLst>
          </p:cNvPr>
          <p:cNvSpPr/>
          <p:nvPr/>
        </p:nvSpPr>
        <p:spPr>
          <a:xfrm>
            <a:off x="7239000" y="3505200"/>
            <a:ext cx="3352800" cy="1193800"/>
          </a:xfrm>
          <a:custGeom>
            <a:avLst/>
            <a:gdLst>
              <a:gd name="connsiteX0" fmla="*/ 2392534 w 2868482"/>
              <a:gd name="connsiteY0" fmla="*/ 25400 h 1295400"/>
              <a:gd name="connsiteX1" fmla="*/ 995534 w 2868482"/>
              <a:gd name="connsiteY1" fmla="*/ 25400 h 1295400"/>
              <a:gd name="connsiteX2" fmla="*/ 893934 w 2868482"/>
              <a:gd name="connsiteY2" fmla="*/ 0 h 1295400"/>
              <a:gd name="connsiteX3" fmla="*/ 360534 w 2868482"/>
              <a:gd name="connsiteY3" fmla="*/ 50800 h 1295400"/>
              <a:gd name="connsiteX4" fmla="*/ 157334 w 2868482"/>
              <a:gd name="connsiteY4" fmla="*/ 101600 h 1295400"/>
              <a:gd name="connsiteX5" fmla="*/ 81134 w 2868482"/>
              <a:gd name="connsiteY5" fmla="*/ 152400 h 1295400"/>
              <a:gd name="connsiteX6" fmla="*/ 30334 w 2868482"/>
              <a:gd name="connsiteY6" fmla="*/ 228600 h 1295400"/>
              <a:gd name="connsiteX7" fmla="*/ 30334 w 2868482"/>
              <a:gd name="connsiteY7" fmla="*/ 736600 h 1295400"/>
              <a:gd name="connsiteX8" fmla="*/ 55734 w 2868482"/>
              <a:gd name="connsiteY8" fmla="*/ 838200 h 1295400"/>
              <a:gd name="connsiteX9" fmla="*/ 131934 w 2868482"/>
              <a:gd name="connsiteY9" fmla="*/ 990600 h 1295400"/>
              <a:gd name="connsiteX10" fmla="*/ 208134 w 2868482"/>
              <a:gd name="connsiteY10" fmla="*/ 1041400 h 1295400"/>
              <a:gd name="connsiteX11" fmla="*/ 258934 w 2868482"/>
              <a:gd name="connsiteY11" fmla="*/ 1117600 h 1295400"/>
              <a:gd name="connsiteX12" fmla="*/ 411334 w 2868482"/>
              <a:gd name="connsiteY12" fmla="*/ 1219200 h 1295400"/>
              <a:gd name="connsiteX13" fmla="*/ 690734 w 2868482"/>
              <a:gd name="connsiteY13" fmla="*/ 1295400 h 1295400"/>
              <a:gd name="connsiteX14" fmla="*/ 1401934 w 2868482"/>
              <a:gd name="connsiteY14" fmla="*/ 1270000 h 1295400"/>
              <a:gd name="connsiteX15" fmla="*/ 2443334 w 2868482"/>
              <a:gd name="connsiteY15" fmla="*/ 1219200 h 1295400"/>
              <a:gd name="connsiteX16" fmla="*/ 2748134 w 2868482"/>
              <a:gd name="connsiteY16" fmla="*/ 1066800 h 1295400"/>
              <a:gd name="connsiteX17" fmla="*/ 2824334 w 2868482"/>
              <a:gd name="connsiteY17" fmla="*/ 1016000 h 1295400"/>
              <a:gd name="connsiteX18" fmla="*/ 2824334 w 2868482"/>
              <a:gd name="connsiteY18" fmla="*/ 508000 h 1295400"/>
              <a:gd name="connsiteX19" fmla="*/ 2722734 w 2868482"/>
              <a:gd name="connsiteY19" fmla="*/ 279400 h 1295400"/>
              <a:gd name="connsiteX20" fmla="*/ 2570334 w 2868482"/>
              <a:gd name="connsiteY20" fmla="*/ 177800 h 1295400"/>
              <a:gd name="connsiteX21" fmla="*/ 2341734 w 2868482"/>
              <a:gd name="connsiteY21" fmla="*/ 76200 h 1295400"/>
              <a:gd name="connsiteX22" fmla="*/ 2113134 w 2868482"/>
              <a:gd name="connsiteY22" fmla="*/ 50800 h 1295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868482" h="1295400">
                <a:moveTo>
                  <a:pt x="2392534" y="25400"/>
                </a:moveTo>
                <a:cubicBezTo>
                  <a:pt x="1818028" y="97213"/>
                  <a:pt x="2119712" y="69485"/>
                  <a:pt x="995534" y="25400"/>
                </a:cubicBezTo>
                <a:cubicBezTo>
                  <a:pt x="960652" y="24032"/>
                  <a:pt x="927801" y="8467"/>
                  <a:pt x="893934" y="0"/>
                </a:cubicBezTo>
                <a:cubicBezTo>
                  <a:pt x="625226" y="19193"/>
                  <a:pt x="582115" y="13870"/>
                  <a:pt x="360534" y="50800"/>
                </a:cubicBezTo>
                <a:cubicBezTo>
                  <a:pt x="317060" y="58046"/>
                  <a:pt x="206408" y="77063"/>
                  <a:pt x="157334" y="101600"/>
                </a:cubicBezTo>
                <a:cubicBezTo>
                  <a:pt x="130030" y="115252"/>
                  <a:pt x="106534" y="135467"/>
                  <a:pt x="81134" y="152400"/>
                </a:cubicBezTo>
                <a:cubicBezTo>
                  <a:pt x="64201" y="177800"/>
                  <a:pt x="42359" y="200541"/>
                  <a:pt x="30334" y="228600"/>
                </a:cubicBezTo>
                <a:cubicBezTo>
                  <a:pt x="-32416" y="375017"/>
                  <a:pt x="19983" y="633089"/>
                  <a:pt x="30334" y="736600"/>
                </a:cubicBezTo>
                <a:cubicBezTo>
                  <a:pt x="33808" y="771336"/>
                  <a:pt x="46144" y="804634"/>
                  <a:pt x="55734" y="838200"/>
                </a:cubicBezTo>
                <a:cubicBezTo>
                  <a:pt x="72261" y="896044"/>
                  <a:pt x="87406" y="946072"/>
                  <a:pt x="131934" y="990600"/>
                </a:cubicBezTo>
                <a:cubicBezTo>
                  <a:pt x="153520" y="1012186"/>
                  <a:pt x="182734" y="1024467"/>
                  <a:pt x="208134" y="1041400"/>
                </a:cubicBezTo>
                <a:cubicBezTo>
                  <a:pt x="225067" y="1066800"/>
                  <a:pt x="235960" y="1097498"/>
                  <a:pt x="258934" y="1117600"/>
                </a:cubicBezTo>
                <a:cubicBezTo>
                  <a:pt x="304882" y="1157804"/>
                  <a:pt x="353413" y="1199893"/>
                  <a:pt x="411334" y="1219200"/>
                </a:cubicBezTo>
                <a:cubicBezTo>
                  <a:pt x="604690" y="1283652"/>
                  <a:pt x="511226" y="1259498"/>
                  <a:pt x="690734" y="1295400"/>
                </a:cubicBezTo>
                <a:lnTo>
                  <a:pt x="1401934" y="1270000"/>
                </a:lnTo>
                <a:cubicBezTo>
                  <a:pt x="2332779" y="1239481"/>
                  <a:pt x="1956802" y="1280016"/>
                  <a:pt x="2443334" y="1219200"/>
                </a:cubicBezTo>
                <a:cubicBezTo>
                  <a:pt x="2653655" y="1149093"/>
                  <a:pt x="2551179" y="1198103"/>
                  <a:pt x="2748134" y="1066800"/>
                </a:cubicBezTo>
                <a:lnTo>
                  <a:pt x="2824334" y="1016000"/>
                </a:lnTo>
                <a:cubicBezTo>
                  <a:pt x="2890946" y="816164"/>
                  <a:pt x="2874907" y="895726"/>
                  <a:pt x="2824334" y="508000"/>
                </a:cubicBezTo>
                <a:cubicBezTo>
                  <a:pt x="2818414" y="462614"/>
                  <a:pt x="2772148" y="322637"/>
                  <a:pt x="2722734" y="279400"/>
                </a:cubicBezTo>
                <a:cubicBezTo>
                  <a:pt x="2676786" y="239196"/>
                  <a:pt x="2621134" y="211667"/>
                  <a:pt x="2570334" y="177800"/>
                </a:cubicBezTo>
                <a:cubicBezTo>
                  <a:pt x="2490936" y="124868"/>
                  <a:pt x="2450550" y="88291"/>
                  <a:pt x="2341734" y="76200"/>
                </a:cubicBezTo>
                <a:lnTo>
                  <a:pt x="2113134" y="50800"/>
                </a:lnTo>
              </a:path>
            </a:pathLst>
          </a:custGeom>
          <a:ln w="5715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BF0E9C57-7C56-0F40-A9DB-6727CEBA4BB6}"/>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074314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B798-5AE6-4069-AF56-128D37301CB7}"/>
              </a:ext>
            </a:extLst>
          </p:cNvPr>
          <p:cNvSpPr>
            <a:spLocks noGrp="1"/>
          </p:cNvSpPr>
          <p:nvPr>
            <p:ph type="title"/>
          </p:nvPr>
        </p:nvSpPr>
        <p:spPr>
          <a:xfrm>
            <a:off x="1049867" y="245797"/>
            <a:ext cx="9956799" cy="837936"/>
          </a:xfrm>
          <a:solidFill>
            <a:schemeClr val="accent2">
              <a:lumMod val="40000"/>
              <a:lumOff val="60000"/>
            </a:schemeClr>
          </a:solidFill>
          <a:ln w="76200">
            <a:solidFill>
              <a:srgbClr val="002060"/>
            </a:solidFill>
          </a:ln>
        </p:spPr>
        <p:txBody>
          <a:bodyPr>
            <a:normAutofit/>
          </a:bodyPr>
          <a:lstStyle/>
          <a:p>
            <a:pPr algn="ctr"/>
            <a:r>
              <a:rPr lang="en-GB" b="1" dirty="0" err="1">
                <a:solidFill>
                  <a:srgbClr val="002060"/>
                </a:solidFill>
                <a:latin typeface="Arial" panose="020B0604020202020204" pitchFamily="34" charset="0"/>
                <a:cs typeface="Arial" panose="020B0604020202020204" pitchFamily="34" charset="0"/>
              </a:rPr>
              <a:t>Gwrandewch</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ofalus</a:t>
            </a:r>
            <a:r>
              <a:rPr lang="en-GB" b="1" dirty="0">
                <a:solidFill>
                  <a:srgbClr val="002060"/>
                </a:solidFill>
                <a:latin typeface="Arial" panose="020B0604020202020204" pitchFamily="34" charset="0"/>
                <a:cs typeface="Arial" panose="020B0604020202020204" pitchFamily="34" charset="0"/>
              </a:rPr>
              <a:t> ... </a:t>
            </a:r>
            <a:r>
              <a:rPr lang="en-GB" b="1" dirty="0" err="1">
                <a:solidFill>
                  <a:srgbClr val="002060"/>
                </a:solidFill>
                <a:latin typeface="Arial" panose="020B0604020202020204" pitchFamily="34" charset="0"/>
                <a:cs typeface="Arial" panose="020B0604020202020204" pitchFamily="34" charset="0"/>
              </a:rPr>
              <a:t>syniadau</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pellach</a:t>
            </a:r>
            <a:endParaRPr lang="en-GB" b="1" dirty="0">
              <a:solidFill>
                <a:srgbClr val="002060"/>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9BD6F096-134B-FC42-9401-29C27312575F}"/>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11" name="12-Point Star 10">
            <a:extLst>
              <a:ext uri="{FF2B5EF4-FFF2-40B4-BE49-F238E27FC236}">
                <a16:creationId xmlns:a16="http://schemas.microsoft.com/office/drawing/2014/main" id="{A17AA445-C21F-F24D-B416-5B96C4DBE882}"/>
              </a:ext>
            </a:extLst>
          </p:cNvPr>
          <p:cNvSpPr/>
          <p:nvPr/>
        </p:nvSpPr>
        <p:spPr>
          <a:xfrm>
            <a:off x="220134" y="995988"/>
            <a:ext cx="5588000" cy="2590800"/>
          </a:xfrm>
          <a:prstGeom prst="star12">
            <a:avLst/>
          </a:prstGeom>
          <a:solidFill>
            <a:schemeClr val="bg1"/>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rgbClr val="002060"/>
                </a:solidFill>
                <a:latin typeface="Arial" panose="020B0604020202020204" pitchFamily="34" charset="0"/>
                <a:cs typeface="Arial" panose="020B0604020202020204" pitchFamily="34" charset="0"/>
              </a:rPr>
              <a:t>GWEITHGAREDD:</a:t>
            </a:r>
          </a:p>
          <a:p>
            <a:pPr algn="ctr"/>
            <a:r>
              <a:rPr lang="en-US" sz="2400" dirty="0" err="1">
                <a:solidFill>
                  <a:srgbClr val="002060"/>
                </a:solidFill>
                <a:latin typeface="Arial" panose="020B0604020202020204" pitchFamily="34" charset="0"/>
                <a:cs typeface="Arial" panose="020B0604020202020204" pitchFamily="34" charset="0"/>
              </a:rPr>
              <a:t>Ysgrifennwch</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frawddeg</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ganlynol</a:t>
            </a:r>
            <a:r>
              <a:rPr lang="en-US" sz="2400" dirty="0">
                <a:solidFill>
                  <a:srgbClr val="002060"/>
                </a:solidFill>
                <a:latin typeface="Arial" panose="020B0604020202020204" pitchFamily="34" charset="0"/>
                <a:cs typeface="Arial" panose="020B0604020202020204" pitchFamily="34" charset="0"/>
              </a:rPr>
              <a:t> …</a:t>
            </a:r>
          </a:p>
        </p:txBody>
      </p:sp>
      <p:sp>
        <p:nvSpPr>
          <p:cNvPr id="13" name="12-Point Star 12">
            <a:extLst>
              <a:ext uri="{FF2B5EF4-FFF2-40B4-BE49-F238E27FC236}">
                <a16:creationId xmlns:a16="http://schemas.microsoft.com/office/drawing/2014/main" id="{4F4734D2-8EB7-D84E-9C54-4CFCA6A7BD3A}"/>
              </a:ext>
            </a:extLst>
          </p:cNvPr>
          <p:cNvSpPr/>
          <p:nvPr/>
        </p:nvSpPr>
        <p:spPr>
          <a:xfrm>
            <a:off x="6671733" y="995988"/>
            <a:ext cx="5588000" cy="2590800"/>
          </a:xfrm>
          <a:prstGeom prst="star12">
            <a:avLst/>
          </a:prstGeom>
          <a:solidFill>
            <a:schemeClr val="bg1"/>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rgbClr val="002060"/>
                </a:solidFill>
                <a:latin typeface="Arial" panose="020B0604020202020204" pitchFamily="34" charset="0"/>
                <a:cs typeface="Arial" panose="020B0604020202020204" pitchFamily="34" charset="0"/>
              </a:rPr>
              <a:t>GWEITHGAREDD:</a:t>
            </a:r>
          </a:p>
          <a:p>
            <a:pPr algn="ctr"/>
            <a:r>
              <a:rPr lang="en-US" sz="2400" dirty="0" err="1">
                <a:solidFill>
                  <a:srgbClr val="002060"/>
                </a:solidFill>
                <a:latin typeface="Arial" panose="020B0604020202020204" pitchFamily="34" charset="0"/>
                <a:cs typeface="Arial" panose="020B0604020202020204" pitchFamily="34" charset="0"/>
              </a:rPr>
              <a:t>Gwrandewch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ofalus</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darllenwch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ddarn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ffuglen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neu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ffeithiol</a:t>
            </a:r>
            <a:r>
              <a:rPr lang="en-US" sz="2400" dirty="0">
                <a:solidFill>
                  <a:srgbClr val="002060"/>
                </a:solidFill>
                <a:latin typeface="Arial" panose="020B0604020202020204" pitchFamily="34" charset="0"/>
                <a:cs typeface="Arial" panose="020B0604020202020204" pitchFamily="34" charset="0"/>
              </a:rPr>
              <a:t>)</a:t>
            </a:r>
          </a:p>
        </p:txBody>
      </p:sp>
      <p:sp>
        <p:nvSpPr>
          <p:cNvPr id="14" name="12-Point Star 13">
            <a:extLst>
              <a:ext uri="{FF2B5EF4-FFF2-40B4-BE49-F238E27FC236}">
                <a16:creationId xmlns:a16="http://schemas.microsoft.com/office/drawing/2014/main" id="{F2B5F5D4-AB98-6742-8AC2-A3D13C65D324}"/>
              </a:ext>
            </a:extLst>
          </p:cNvPr>
          <p:cNvSpPr/>
          <p:nvPr/>
        </p:nvSpPr>
        <p:spPr>
          <a:xfrm>
            <a:off x="1253067" y="3499043"/>
            <a:ext cx="9330266" cy="2590800"/>
          </a:xfrm>
          <a:prstGeom prst="star12">
            <a:avLst/>
          </a:prstGeom>
          <a:solidFill>
            <a:schemeClr val="bg1"/>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rgbClr val="002060"/>
                </a:solidFill>
                <a:latin typeface="Arial" panose="020B0604020202020204" pitchFamily="34" charset="0"/>
                <a:cs typeface="Arial" panose="020B0604020202020204" pitchFamily="34" charset="0"/>
              </a:rPr>
              <a:t>GWEITHGAREDD:</a:t>
            </a:r>
          </a:p>
          <a:p>
            <a:pPr algn="ctr"/>
            <a:r>
              <a:rPr lang="en-US" sz="2400" dirty="0" err="1">
                <a:solidFill>
                  <a:srgbClr val="002060"/>
                </a:solidFill>
                <a:latin typeface="Arial" panose="020B0604020202020204" pitchFamily="34" charset="0"/>
                <a:cs typeface="Arial" panose="020B0604020202020204" pitchFamily="34" charset="0"/>
              </a:rPr>
              <a:t>Gwrandewch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ofalus</a:t>
            </a:r>
            <a:r>
              <a:rPr lang="en-US" sz="2400" dirty="0">
                <a:solidFill>
                  <a:srgbClr val="002060"/>
                </a:solidFill>
                <a:latin typeface="Arial" panose="020B0604020202020204" pitchFamily="34" charset="0"/>
                <a:cs typeface="Arial" panose="020B0604020202020204" pitchFamily="34" charset="0"/>
              </a:rPr>
              <a:t>…</a:t>
            </a:r>
          </a:p>
          <a:p>
            <a:pPr algn="ctr"/>
            <a:r>
              <a:rPr lang="en-US" sz="2000" dirty="0">
                <a:solidFill>
                  <a:srgbClr val="002060"/>
                </a:solidFill>
                <a:latin typeface="Arial" panose="020B0604020202020204" pitchFamily="34" charset="0"/>
                <a:cs typeface="Arial" panose="020B0604020202020204" pitchFamily="34" charset="0"/>
              </a:rPr>
              <a:t>(</a:t>
            </a:r>
            <a:r>
              <a:rPr lang="en-US" sz="2000" dirty="0" err="1">
                <a:solidFill>
                  <a:srgbClr val="002060"/>
                </a:solidFill>
                <a:latin typeface="Arial" panose="020B0604020202020204" pitchFamily="34" charset="0"/>
                <a:cs typeface="Arial" panose="020B0604020202020204" pitchFamily="34" charset="0"/>
              </a:rPr>
              <a:t>darllenwch</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ddifiniad</a:t>
            </a:r>
            <a:r>
              <a:rPr lang="en-US" sz="2000" dirty="0">
                <a:solidFill>
                  <a:srgbClr val="002060"/>
                </a:solidFill>
                <a:latin typeface="Arial" panose="020B0604020202020204" pitchFamily="34" charset="0"/>
                <a:cs typeface="Arial" panose="020B0604020202020204" pitchFamily="34" charset="0"/>
              </a:rPr>
              <a:t> o </a:t>
            </a:r>
            <a:r>
              <a:rPr lang="en-US" sz="2000" dirty="0" err="1">
                <a:solidFill>
                  <a:srgbClr val="002060"/>
                </a:solidFill>
                <a:latin typeface="Arial" panose="020B0604020202020204" pitchFamily="34" charset="0"/>
                <a:cs typeface="Arial" panose="020B0604020202020204" pitchFamily="34" charset="0"/>
              </a:rPr>
              <a:t>eiriau</a:t>
            </a:r>
            <a:r>
              <a:rPr lang="en-US" sz="2000" dirty="0">
                <a:solidFill>
                  <a:srgbClr val="002060"/>
                </a:solidFill>
                <a:latin typeface="Arial" panose="020B0604020202020204" pitchFamily="34" charset="0"/>
                <a:cs typeface="Arial" panose="020B0604020202020204" pitchFamily="34" charset="0"/>
              </a:rPr>
              <a:t> o </a:t>
            </a:r>
            <a:r>
              <a:rPr lang="en-US" sz="2000" dirty="0" err="1">
                <a:solidFill>
                  <a:srgbClr val="002060"/>
                </a:solidFill>
                <a:latin typeface="Arial" panose="020B0604020202020204" pitchFamily="34" charset="0"/>
                <a:cs typeface="Arial" panose="020B0604020202020204" pitchFamily="34" charset="0"/>
              </a:rPr>
              <a:t>eiriadur</a:t>
            </a:r>
            <a:r>
              <a:rPr lang="en-US" sz="2000" dirty="0">
                <a:solidFill>
                  <a:srgbClr val="002060"/>
                </a:solidFill>
                <a:latin typeface="Arial" panose="020B0604020202020204" pitchFamily="34" charset="0"/>
                <a:cs typeface="Arial" panose="020B0604020202020204" pitchFamily="34" charset="0"/>
              </a:rPr>
              <a:t> i </a:t>
            </a:r>
            <a:r>
              <a:rPr lang="en-US" sz="2000" dirty="0" err="1">
                <a:solidFill>
                  <a:srgbClr val="002060"/>
                </a:solidFill>
                <a:latin typeface="Arial" panose="020B0604020202020204" pitchFamily="34" charset="0"/>
                <a:cs typeface="Arial" panose="020B0604020202020204" pitchFamily="34" charset="0"/>
              </a:rPr>
              <a:t>ddisgyblion</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tra</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eu</a:t>
            </a:r>
            <a:r>
              <a:rPr lang="en-US" sz="2000" dirty="0">
                <a:solidFill>
                  <a:srgbClr val="002060"/>
                </a:solidFill>
                <a:latin typeface="Arial" panose="020B0604020202020204" pitchFamily="34" charset="0"/>
                <a:cs typeface="Arial" panose="020B0604020202020204" pitchFamily="34" charset="0"/>
              </a:rPr>
              <a:t> bod </a:t>
            </a:r>
            <a:r>
              <a:rPr lang="en-US" sz="2000" dirty="0" err="1">
                <a:solidFill>
                  <a:srgbClr val="002060"/>
                </a:solidFill>
                <a:latin typeface="Arial" panose="020B0604020202020204" pitchFamily="34" charset="0"/>
                <a:cs typeface="Arial" panose="020B0604020202020204" pitchFamily="34" charset="0"/>
              </a:rPr>
              <a:t>nhw’n</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ysgrifennu’r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gair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ar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eu</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bwrdd</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gwyn</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unigol</a:t>
            </a:r>
            <a:r>
              <a:rPr lang="en-US" sz="2000" dirty="0">
                <a:solidFill>
                  <a:srgbClr val="00206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66185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75EB9D-9CB0-4044-B4EA-529FD7006A2C}"/>
              </a:ext>
            </a:extLst>
          </p:cNvPr>
          <p:cNvPicPr>
            <a:picLocks noChangeAspect="1"/>
          </p:cNvPicPr>
          <p:nvPr/>
        </p:nvPicPr>
        <p:blipFill rotWithShape="1">
          <a:blip r:embed="rId2"/>
          <a:srcRect t="18110" b="23473"/>
          <a:stretch/>
        </p:blipFill>
        <p:spPr>
          <a:xfrm>
            <a:off x="7287556" y="119835"/>
            <a:ext cx="3236669" cy="1421759"/>
          </a:xfrm>
          <a:prstGeom prst="rect">
            <a:avLst/>
          </a:prstGeom>
          <a:ln w="57150">
            <a:solidFill>
              <a:srgbClr val="002060"/>
            </a:solidFill>
          </a:ln>
        </p:spPr>
      </p:pic>
      <p:pic>
        <p:nvPicPr>
          <p:cNvPr id="4" name="Picture 3">
            <a:extLst>
              <a:ext uri="{FF2B5EF4-FFF2-40B4-BE49-F238E27FC236}">
                <a16:creationId xmlns:a16="http://schemas.microsoft.com/office/drawing/2014/main" id="{8772BFA6-8F35-7546-8842-8FD853B0C4E1}"/>
              </a:ext>
            </a:extLst>
          </p:cNvPr>
          <p:cNvPicPr>
            <a:picLocks noChangeAspect="1"/>
          </p:cNvPicPr>
          <p:nvPr/>
        </p:nvPicPr>
        <p:blipFill>
          <a:blip r:embed="rId3"/>
          <a:stretch>
            <a:fillRect/>
          </a:stretch>
        </p:blipFill>
        <p:spPr>
          <a:xfrm>
            <a:off x="153944" y="1635654"/>
            <a:ext cx="5487963" cy="4115972"/>
          </a:xfrm>
          <a:prstGeom prst="rect">
            <a:avLst/>
          </a:prstGeom>
        </p:spPr>
      </p:pic>
      <p:sp>
        <p:nvSpPr>
          <p:cNvPr id="5" name="Title 1">
            <a:extLst>
              <a:ext uri="{FF2B5EF4-FFF2-40B4-BE49-F238E27FC236}">
                <a16:creationId xmlns:a16="http://schemas.microsoft.com/office/drawing/2014/main" id="{DD343454-2D02-2B46-8FD3-F97A0ADB63FB}"/>
              </a:ext>
            </a:extLst>
          </p:cNvPr>
          <p:cNvSpPr>
            <a:spLocks noGrp="1"/>
          </p:cNvSpPr>
          <p:nvPr>
            <p:ph type="title"/>
          </p:nvPr>
        </p:nvSpPr>
        <p:spPr>
          <a:xfrm>
            <a:off x="268298" y="245797"/>
            <a:ext cx="4517152" cy="1051640"/>
          </a:xfrm>
          <a:solidFill>
            <a:schemeClr val="bg1"/>
          </a:solidFill>
          <a:ln w="76200">
            <a:solidFill>
              <a:srgbClr val="002060"/>
            </a:solidFill>
          </a:ln>
        </p:spPr>
        <p:txBody>
          <a:bodyPr>
            <a:normAutofit fontScale="90000"/>
          </a:bodyPr>
          <a:lstStyle/>
          <a:p>
            <a:pPr algn="ctr"/>
            <a:r>
              <a:rPr lang="en-GB" b="1" dirty="0" err="1">
                <a:solidFill>
                  <a:srgbClr val="002060"/>
                </a:solidFill>
              </a:rPr>
              <a:t>Gwrandewch</a:t>
            </a:r>
            <a:r>
              <a:rPr lang="en-GB" b="1" dirty="0">
                <a:solidFill>
                  <a:srgbClr val="002060"/>
                </a:solidFill>
              </a:rPr>
              <a:t> </a:t>
            </a:r>
            <a:r>
              <a:rPr lang="en-GB" b="1" dirty="0" err="1">
                <a:solidFill>
                  <a:srgbClr val="002060"/>
                </a:solidFill>
              </a:rPr>
              <a:t>yn</a:t>
            </a:r>
            <a:r>
              <a:rPr lang="en-GB" b="1" dirty="0">
                <a:solidFill>
                  <a:srgbClr val="002060"/>
                </a:solidFill>
              </a:rPr>
              <a:t> </a:t>
            </a:r>
            <a:r>
              <a:rPr lang="en-GB" b="1" dirty="0" err="1">
                <a:solidFill>
                  <a:srgbClr val="002060"/>
                </a:solidFill>
              </a:rPr>
              <a:t>ofalus</a:t>
            </a:r>
            <a:r>
              <a:rPr lang="en-GB" b="1" dirty="0">
                <a:solidFill>
                  <a:srgbClr val="002060"/>
                </a:solidFill>
              </a:rPr>
              <a:t> ...</a:t>
            </a:r>
          </a:p>
        </p:txBody>
      </p:sp>
      <p:sp>
        <p:nvSpPr>
          <p:cNvPr id="7" name="TextBox 6">
            <a:extLst>
              <a:ext uri="{FF2B5EF4-FFF2-40B4-BE49-F238E27FC236}">
                <a16:creationId xmlns:a16="http://schemas.microsoft.com/office/drawing/2014/main" id="{52EB9D81-3DEA-6F47-836C-AD1D2708B190}"/>
              </a:ext>
            </a:extLst>
          </p:cNvPr>
          <p:cNvSpPr txBox="1"/>
          <p:nvPr/>
        </p:nvSpPr>
        <p:spPr>
          <a:xfrm>
            <a:off x="6096000" y="1723979"/>
            <a:ext cx="5373859" cy="4001095"/>
          </a:xfrm>
          <a:prstGeom prst="rect">
            <a:avLst/>
          </a:prstGeom>
          <a:solidFill>
            <a:schemeClr val="bg1"/>
          </a:solidFill>
          <a:ln w="76200">
            <a:solidFill>
              <a:srgbClr val="002060"/>
            </a:solidFill>
          </a:ln>
        </p:spPr>
        <p:txBody>
          <a:bodyPr wrap="square" rtlCol="0">
            <a:spAutoFit/>
          </a:bodyPr>
          <a:lstStyle/>
          <a:p>
            <a:pPr algn="ctr"/>
            <a:r>
              <a:rPr lang="en-US" b="1" u="sng" dirty="0"/>
              <a:t>Gwaith </a:t>
            </a:r>
            <a:r>
              <a:rPr lang="en-US" b="1" u="sng" dirty="0" err="1"/>
              <a:t>pâr</a:t>
            </a:r>
            <a:r>
              <a:rPr lang="en-US" b="1" u="sng" dirty="0"/>
              <a:t>:</a:t>
            </a:r>
          </a:p>
          <a:p>
            <a:pPr algn="ctr"/>
            <a:endParaRPr lang="en-US" b="1" u="sng" dirty="0"/>
          </a:p>
          <a:p>
            <a:pPr marL="342900" indent="-342900">
              <a:buFont typeface="Arial" panose="020B0604020202020204" pitchFamily="34" charset="0"/>
              <a:buChar char="•"/>
            </a:pPr>
            <a:r>
              <a:rPr lang="en-US" sz="2000" dirty="0"/>
              <a:t>Mae </a:t>
            </a:r>
            <a:r>
              <a:rPr lang="en-US" sz="2000" dirty="0" err="1"/>
              <a:t>angen</a:t>
            </a:r>
            <a:r>
              <a:rPr lang="en-US" sz="2000" dirty="0"/>
              <a:t> </a:t>
            </a:r>
            <a:r>
              <a:rPr lang="en-US" sz="2000" dirty="0" err="1"/>
              <a:t>i</a:t>
            </a:r>
            <a:r>
              <a:rPr lang="en-US" sz="2000" dirty="0"/>
              <a:t> </a:t>
            </a:r>
            <a:r>
              <a:rPr lang="en-US" sz="2000" dirty="0" err="1"/>
              <a:t>Bartner</a:t>
            </a:r>
            <a:r>
              <a:rPr lang="en-US" sz="2000" dirty="0"/>
              <a:t> A a </a:t>
            </a:r>
            <a:r>
              <a:rPr lang="en-US" sz="2000" dirty="0" err="1"/>
              <a:t>Phartner</a:t>
            </a:r>
            <a:r>
              <a:rPr lang="en-US" sz="2000" dirty="0"/>
              <a:t> B </a:t>
            </a:r>
            <a:r>
              <a:rPr lang="en-US" sz="2000" dirty="0" err="1"/>
              <a:t>eistedd</a:t>
            </a:r>
            <a:r>
              <a:rPr lang="en-US" sz="2000" dirty="0"/>
              <a:t> </a:t>
            </a:r>
            <a:r>
              <a:rPr lang="en-US" sz="2000" dirty="0" err="1"/>
              <a:t>gefn</a:t>
            </a:r>
            <a:r>
              <a:rPr lang="en-US" sz="2000" dirty="0"/>
              <a:t> </a:t>
            </a:r>
            <a:r>
              <a:rPr lang="en-US" sz="2000" dirty="0" err="1"/>
              <a:t>wrth</a:t>
            </a:r>
            <a:r>
              <a:rPr lang="en-US" sz="2000" dirty="0"/>
              <a:t> </a:t>
            </a:r>
            <a:r>
              <a:rPr lang="en-US" sz="2000" dirty="0" err="1"/>
              <a:t>gefn</a:t>
            </a:r>
            <a:r>
              <a:rPr lang="en-US" sz="2000" dirty="0"/>
              <a:t>.</a:t>
            </a:r>
          </a:p>
          <a:p>
            <a:pPr marL="342900" indent="-342900">
              <a:buFont typeface="Arial" panose="020B0604020202020204" pitchFamily="34" charset="0"/>
              <a:buChar char="•"/>
            </a:pPr>
            <a:r>
              <a:rPr lang="en-US" sz="2000" dirty="0" err="1"/>
              <a:t>Rhowch</a:t>
            </a:r>
            <a:r>
              <a:rPr lang="en-US" sz="2000" dirty="0"/>
              <a:t> y </a:t>
            </a:r>
            <a:r>
              <a:rPr lang="en-US" sz="2000" dirty="0" err="1"/>
              <a:t>cyfarwyddiadau</a:t>
            </a:r>
            <a:r>
              <a:rPr lang="en-US" sz="2000" dirty="0"/>
              <a:t> di-</a:t>
            </a:r>
            <a:r>
              <a:rPr lang="en-US" sz="2000" dirty="0" err="1"/>
              <a:t>eiriau</a:t>
            </a:r>
            <a:r>
              <a:rPr lang="en-US" sz="2000" dirty="0"/>
              <a:t> i </a:t>
            </a:r>
            <a:r>
              <a:rPr lang="en-US" sz="2000" dirty="0" err="1"/>
              <a:t>Bartner</a:t>
            </a:r>
            <a:r>
              <a:rPr lang="en-US" sz="2000" dirty="0"/>
              <a:t> A.</a:t>
            </a:r>
          </a:p>
          <a:p>
            <a:pPr marL="342900" indent="-342900">
              <a:buFont typeface="Arial" panose="020B0604020202020204" pitchFamily="34" charset="0"/>
              <a:buChar char="•"/>
            </a:pPr>
            <a:r>
              <a:rPr lang="en-US" sz="2000" dirty="0" err="1"/>
              <a:t>Rhowch</a:t>
            </a:r>
            <a:r>
              <a:rPr lang="en-US" sz="2000" dirty="0"/>
              <a:t> </a:t>
            </a:r>
            <a:r>
              <a:rPr lang="en-US" sz="2000" dirty="0" err="1"/>
              <a:t>focs</a:t>
            </a:r>
            <a:r>
              <a:rPr lang="en-US" sz="2000" dirty="0"/>
              <a:t> </a:t>
            </a:r>
            <a:r>
              <a:rPr lang="en-US" sz="2000" dirty="0" err="1"/>
              <a:t>o’r</a:t>
            </a:r>
            <a:r>
              <a:rPr lang="en-US" sz="2000" dirty="0"/>
              <a:t> </a:t>
            </a:r>
            <a:r>
              <a:rPr lang="en-US" sz="2000" dirty="0" err="1"/>
              <a:t>darnau</a:t>
            </a:r>
            <a:r>
              <a:rPr lang="en-US" sz="2000" dirty="0"/>
              <a:t> Lego i </a:t>
            </a:r>
            <a:r>
              <a:rPr lang="en-US" sz="2000" dirty="0" err="1"/>
              <a:t>Bartner</a:t>
            </a:r>
            <a:r>
              <a:rPr lang="en-US" sz="2000" dirty="0"/>
              <a:t> B.</a:t>
            </a:r>
          </a:p>
          <a:p>
            <a:pPr marL="342900" indent="-342900">
              <a:buFont typeface="Arial" panose="020B0604020202020204" pitchFamily="34" charset="0"/>
              <a:buChar char="•"/>
            </a:pPr>
            <a:r>
              <a:rPr lang="en-US" sz="2000" dirty="0"/>
              <a:t>Mae </a:t>
            </a:r>
            <a:r>
              <a:rPr lang="en-US" sz="2000" dirty="0" err="1"/>
              <a:t>angen</a:t>
            </a:r>
            <a:r>
              <a:rPr lang="en-US" sz="2000" dirty="0"/>
              <a:t> i </a:t>
            </a:r>
            <a:r>
              <a:rPr lang="en-US" sz="2000" dirty="0" err="1"/>
              <a:t>Bartner</a:t>
            </a:r>
            <a:r>
              <a:rPr lang="en-US" sz="2000" dirty="0"/>
              <a:t> A </a:t>
            </a:r>
            <a:r>
              <a:rPr lang="en-US" sz="2000" dirty="0" err="1"/>
              <a:t>roi</a:t>
            </a:r>
            <a:r>
              <a:rPr lang="en-US" sz="2000" dirty="0"/>
              <a:t> </a:t>
            </a:r>
            <a:r>
              <a:rPr lang="en-US" sz="2000" dirty="0" err="1"/>
              <a:t>cyfarwyddiadau</a:t>
            </a:r>
            <a:r>
              <a:rPr lang="en-US" sz="2000" dirty="0"/>
              <a:t> i </a:t>
            </a:r>
            <a:r>
              <a:rPr lang="en-US" sz="2000" dirty="0" err="1"/>
              <a:t>Bartner</a:t>
            </a:r>
            <a:r>
              <a:rPr lang="en-US" sz="2000" dirty="0"/>
              <a:t> B </a:t>
            </a:r>
            <a:r>
              <a:rPr lang="en-US" sz="2000" dirty="0" err="1"/>
              <a:t>ar</a:t>
            </a:r>
            <a:r>
              <a:rPr lang="en-US" sz="2000" dirty="0"/>
              <a:t> </a:t>
            </a:r>
            <a:r>
              <a:rPr lang="en-US" sz="2000" dirty="0" err="1"/>
              <a:t>sut</a:t>
            </a:r>
            <a:r>
              <a:rPr lang="en-US" sz="2000" dirty="0"/>
              <a:t> i </a:t>
            </a:r>
            <a:r>
              <a:rPr lang="en-US" sz="2000" dirty="0" err="1"/>
              <a:t>adeiladu’r</a:t>
            </a:r>
            <a:r>
              <a:rPr lang="en-US" sz="2000" dirty="0"/>
              <a:t> “</a:t>
            </a:r>
            <a:r>
              <a:rPr lang="en-US" sz="2000" dirty="0" err="1"/>
              <a:t>gwrthrych</a:t>
            </a:r>
            <a:r>
              <a:rPr lang="en-US" sz="2000" dirty="0"/>
              <a:t>” o Lego.</a:t>
            </a:r>
          </a:p>
          <a:p>
            <a:pPr marL="342900" indent="-342900">
              <a:buFont typeface="Arial" panose="020B0604020202020204" pitchFamily="34" charset="0"/>
              <a:buChar char="•"/>
            </a:pPr>
            <a:r>
              <a:rPr lang="en-US" sz="2000" dirty="0" err="1"/>
              <a:t>Mae’n</a:t>
            </a:r>
            <a:r>
              <a:rPr lang="en-US" sz="2000" dirty="0"/>
              <a:t> </a:t>
            </a:r>
            <a:r>
              <a:rPr lang="en-US" sz="2000" dirty="0" err="1"/>
              <a:t>rhaid</a:t>
            </a:r>
            <a:r>
              <a:rPr lang="en-US" sz="2000" dirty="0"/>
              <a:t> </a:t>
            </a:r>
            <a:r>
              <a:rPr lang="en-US" sz="2000" dirty="0" err="1"/>
              <a:t>i</a:t>
            </a:r>
            <a:r>
              <a:rPr lang="en-US" sz="2000" dirty="0"/>
              <a:t> </a:t>
            </a:r>
            <a:r>
              <a:rPr lang="en-US" sz="2000" dirty="0" err="1"/>
              <a:t>Bartner</a:t>
            </a:r>
            <a:r>
              <a:rPr lang="en-US" sz="2000" dirty="0"/>
              <a:t> B WRANDO </a:t>
            </a:r>
            <a:r>
              <a:rPr lang="en-US" sz="2000" dirty="0" err="1"/>
              <a:t>yn</a:t>
            </a:r>
            <a:r>
              <a:rPr lang="en-US" sz="2000" dirty="0"/>
              <a:t> </a:t>
            </a:r>
            <a:r>
              <a:rPr lang="en-US" sz="2000" dirty="0" err="1"/>
              <a:t>ofalus</a:t>
            </a:r>
            <a:r>
              <a:rPr lang="en-US" sz="2000" dirty="0"/>
              <a:t> </a:t>
            </a:r>
            <a:r>
              <a:rPr lang="en-US" sz="2000" dirty="0" err="1"/>
              <a:t>er</a:t>
            </a:r>
            <a:r>
              <a:rPr lang="en-US" sz="2000" dirty="0"/>
              <a:t> </a:t>
            </a:r>
            <a:r>
              <a:rPr lang="en-US" sz="2000" dirty="0" err="1"/>
              <a:t>mwyn</a:t>
            </a:r>
            <a:r>
              <a:rPr lang="en-US" sz="2000" dirty="0"/>
              <a:t> </a:t>
            </a:r>
            <a:r>
              <a:rPr lang="en-US" sz="2000" dirty="0" err="1"/>
              <a:t>dilyn</a:t>
            </a:r>
            <a:r>
              <a:rPr lang="en-US" sz="2000" dirty="0"/>
              <a:t> y </a:t>
            </a:r>
            <a:r>
              <a:rPr lang="en-US" sz="2000" dirty="0" err="1"/>
              <a:t>cyfarwyddiadau</a:t>
            </a:r>
            <a:r>
              <a:rPr lang="en-US" sz="2000" dirty="0"/>
              <a:t>.</a:t>
            </a:r>
          </a:p>
          <a:p>
            <a:endParaRPr lang="en-US" dirty="0"/>
          </a:p>
        </p:txBody>
      </p:sp>
      <p:pic>
        <p:nvPicPr>
          <p:cNvPr id="8" name="Picture 7">
            <a:extLst>
              <a:ext uri="{FF2B5EF4-FFF2-40B4-BE49-F238E27FC236}">
                <a16:creationId xmlns:a16="http://schemas.microsoft.com/office/drawing/2014/main" id="{70FAA559-3909-0A47-96EC-BF0AD2562B2A}"/>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2613502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FF26A42-E6AF-C04E-9731-E6B06EA834D4}"/>
              </a:ext>
            </a:extLst>
          </p:cNvPr>
          <p:cNvSpPr txBox="1"/>
          <p:nvPr/>
        </p:nvSpPr>
        <p:spPr>
          <a:xfrm>
            <a:off x="293298" y="2003129"/>
            <a:ext cx="11473131" cy="2800767"/>
          </a:xfrm>
          <a:prstGeom prst="rect">
            <a:avLst/>
          </a:prstGeom>
          <a:solidFill>
            <a:schemeClr val="bg1"/>
          </a:solidFill>
          <a:ln w="76200">
            <a:solidFill>
              <a:schemeClr val="tx1"/>
            </a:solidFill>
          </a:ln>
        </p:spPr>
        <p:txBody>
          <a:bodyPr wrap="square" rtlCol="0">
            <a:spAutoFit/>
          </a:bodyPr>
          <a:lstStyle/>
          <a:p>
            <a:r>
              <a:rPr lang="en-US" sz="4400" b="1" dirty="0" err="1">
                <a:latin typeface="Arial" panose="020B0604020202020204" pitchFamily="34" charset="0"/>
                <a:cs typeface="Arial" panose="020B0604020202020204" pitchFamily="34" charset="0"/>
              </a:rPr>
              <a:t>Meddyliwch</a:t>
            </a:r>
            <a:r>
              <a:rPr lang="en-US" sz="4400" b="1" dirty="0">
                <a:latin typeface="Arial" panose="020B0604020202020204" pitchFamily="34" charset="0"/>
                <a:cs typeface="Arial" panose="020B0604020202020204" pitchFamily="34" charset="0"/>
              </a:rPr>
              <a:t> am un </a:t>
            </a:r>
            <a:r>
              <a:rPr lang="en-US" sz="4400" b="1" dirty="0" err="1">
                <a:latin typeface="Arial" panose="020B0604020202020204" pitchFamily="34" charset="0"/>
                <a:cs typeface="Arial" panose="020B0604020202020204" pitchFamily="34" charset="0"/>
              </a:rPr>
              <a:t>o’r</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Meysydd</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Dysgu</a:t>
            </a:r>
            <a:r>
              <a:rPr lang="en-US" sz="4400" b="1" dirty="0">
                <a:latin typeface="Arial" panose="020B0604020202020204" pitchFamily="34" charset="0"/>
                <a:cs typeface="Arial" panose="020B0604020202020204" pitchFamily="34" charset="0"/>
              </a:rPr>
              <a:t> a </a:t>
            </a:r>
            <a:r>
              <a:rPr lang="en-US" sz="4400" b="1" dirty="0" err="1">
                <a:latin typeface="Arial" panose="020B0604020202020204" pitchFamily="34" charset="0"/>
                <a:cs typeface="Arial" panose="020B0604020202020204" pitchFamily="34" charset="0"/>
              </a:rPr>
              <a:t>Phrofiad</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eraill</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Sut</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fyddech</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chi’n</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defnyddio</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rhai</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o’r</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syniadau</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hyn</a:t>
            </a:r>
            <a:r>
              <a:rPr lang="en-US" sz="4400" b="1" dirty="0">
                <a:latin typeface="Arial" panose="020B0604020202020204" pitchFamily="34" charset="0"/>
                <a:cs typeface="Arial" panose="020B0604020202020204" pitchFamily="34" charset="0"/>
              </a:rPr>
              <a:t> i </a:t>
            </a:r>
            <a:r>
              <a:rPr lang="en-US" sz="4400" b="1" dirty="0" err="1">
                <a:latin typeface="Arial" panose="020B0604020202020204" pitchFamily="34" charset="0"/>
                <a:cs typeface="Arial" panose="020B0604020202020204" pitchFamily="34" charset="0"/>
              </a:rPr>
              <a:t>ddatblygu</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sgiliau</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gwrando’r</a:t>
            </a:r>
            <a:r>
              <a:rPr lang="en-US" sz="4400" b="1" dirty="0">
                <a:latin typeface="Arial" panose="020B0604020202020204" pitchFamily="34" charset="0"/>
                <a:cs typeface="Arial" panose="020B0604020202020204" pitchFamily="34" charset="0"/>
              </a:rPr>
              <a:t> </a:t>
            </a:r>
            <a:r>
              <a:rPr lang="en-US" sz="4400" b="1" dirty="0" err="1">
                <a:latin typeface="Arial" panose="020B0604020202020204" pitchFamily="34" charset="0"/>
                <a:cs typeface="Arial" panose="020B0604020202020204" pitchFamily="34" charset="0"/>
              </a:rPr>
              <a:t>disgyblion</a:t>
            </a:r>
            <a:r>
              <a:rPr lang="en-US" sz="4400" b="1"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55BBADFE-80FF-9F44-A8C6-ACB2E7CCC61D}"/>
              </a:ext>
            </a:extLst>
          </p:cNvPr>
          <p:cNvSpPr txBox="1"/>
          <p:nvPr/>
        </p:nvSpPr>
        <p:spPr>
          <a:xfrm>
            <a:off x="2988527" y="5261927"/>
            <a:ext cx="6512312" cy="584775"/>
          </a:xfrm>
          <a:prstGeom prst="rect">
            <a:avLst/>
          </a:prstGeom>
          <a:solidFill>
            <a:srgbClr val="002060"/>
          </a:solidFill>
        </p:spPr>
        <p:txBody>
          <a:bodyPr wrap="square" rtlCol="0">
            <a:spAutoFit/>
          </a:bodyPr>
          <a:lstStyle/>
          <a:p>
            <a:pPr algn="ctr"/>
            <a:r>
              <a:rPr lang="en-US" sz="2000" b="1" dirty="0" err="1">
                <a:solidFill>
                  <a:schemeClr val="bg1"/>
                </a:solidFill>
                <a:latin typeface="Arial" panose="020B0604020202020204" pitchFamily="34" charset="0"/>
                <a:cs typeface="Arial" panose="020B0604020202020204" pitchFamily="34" charset="0"/>
              </a:rPr>
              <a:t>Rhannwch</a:t>
            </a:r>
            <a:r>
              <a:rPr lang="en-US" sz="2000" b="1" dirty="0">
                <a:solidFill>
                  <a:schemeClr val="bg1"/>
                </a:solidFill>
                <a:latin typeface="Arial" panose="020B0604020202020204" pitchFamily="34" charset="0"/>
                <a:cs typeface="Arial" panose="020B0604020202020204" pitchFamily="34" charset="0"/>
              </a:rPr>
              <a:t> </a:t>
            </a:r>
            <a:r>
              <a:rPr lang="en-US" sz="2000" b="1" dirty="0" err="1">
                <a:solidFill>
                  <a:schemeClr val="bg1"/>
                </a:solidFill>
                <a:latin typeface="Arial" panose="020B0604020202020204" pitchFamily="34" charset="0"/>
                <a:cs typeface="Arial" panose="020B0604020202020204" pitchFamily="34" charset="0"/>
              </a:rPr>
              <a:t>eich</a:t>
            </a:r>
            <a:r>
              <a:rPr lang="en-US" sz="2000" b="1" dirty="0">
                <a:solidFill>
                  <a:schemeClr val="bg1"/>
                </a:solidFill>
                <a:latin typeface="Arial" panose="020B0604020202020204" pitchFamily="34" charset="0"/>
                <a:cs typeface="Arial" panose="020B0604020202020204" pitchFamily="34" charset="0"/>
              </a:rPr>
              <a:t> </a:t>
            </a:r>
            <a:r>
              <a:rPr lang="en-US" sz="2000" b="1" dirty="0" err="1">
                <a:solidFill>
                  <a:schemeClr val="bg1"/>
                </a:solidFill>
                <a:latin typeface="Arial" panose="020B0604020202020204" pitchFamily="34" charset="0"/>
                <a:cs typeface="Arial" panose="020B0604020202020204" pitchFamily="34" charset="0"/>
              </a:rPr>
              <a:t>syniadau</a:t>
            </a:r>
            <a:r>
              <a:rPr lang="en-US" sz="2000" b="1" dirty="0">
                <a:solidFill>
                  <a:schemeClr val="bg1"/>
                </a:solidFill>
                <a:latin typeface="Arial" panose="020B0604020202020204" pitchFamily="34" charset="0"/>
                <a:cs typeface="Arial" panose="020B0604020202020204" pitchFamily="34" charset="0"/>
              </a:rPr>
              <a:t> </a:t>
            </a:r>
            <a:r>
              <a:rPr lang="en-US" sz="2000" b="1" dirty="0" err="1">
                <a:solidFill>
                  <a:schemeClr val="bg1"/>
                </a:solidFill>
                <a:latin typeface="Arial" panose="020B0604020202020204" pitchFamily="34" charset="0"/>
                <a:cs typeface="Arial" panose="020B0604020202020204" pitchFamily="34" charset="0"/>
              </a:rPr>
              <a:t>yn</a:t>
            </a:r>
            <a:r>
              <a:rPr lang="en-US" sz="2000" b="1" dirty="0">
                <a:solidFill>
                  <a:schemeClr val="bg1"/>
                </a:solidFill>
                <a:latin typeface="Arial" panose="020B0604020202020204" pitchFamily="34" charset="0"/>
                <a:cs typeface="Arial" panose="020B0604020202020204" pitchFamily="34" charset="0"/>
              </a:rPr>
              <a:t> y </a:t>
            </a:r>
            <a:r>
              <a:rPr lang="en-US" sz="2000" b="1" dirty="0" err="1">
                <a:solidFill>
                  <a:schemeClr val="bg1"/>
                </a:solidFill>
                <a:latin typeface="Arial" panose="020B0604020202020204" pitchFamily="34" charset="0"/>
                <a:cs typeface="Arial" panose="020B0604020202020204" pitchFamily="34" charset="0"/>
              </a:rPr>
              <a:t>sgwrs</a:t>
            </a:r>
            <a:r>
              <a:rPr lang="en-US" sz="3200" b="1" dirty="0">
                <a:solidFill>
                  <a:schemeClr val="bg1"/>
                </a:solidFill>
              </a:rPr>
              <a:t>.</a:t>
            </a:r>
          </a:p>
        </p:txBody>
      </p:sp>
      <p:pic>
        <p:nvPicPr>
          <p:cNvPr id="9" name="Picture 8">
            <a:extLst>
              <a:ext uri="{FF2B5EF4-FFF2-40B4-BE49-F238E27FC236}">
                <a16:creationId xmlns:a16="http://schemas.microsoft.com/office/drawing/2014/main" id="{52C8D117-13D8-4645-977C-408D016DDA32}"/>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8" name="12-Point Star 7">
            <a:extLst>
              <a:ext uri="{FF2B5EF4-FFF2-40B4-BE49-F238E27FC236}">
                <a16:creationId xmlns:a16="http://schemas.microsoft.com/office/drawing/2014/main" id="{7842B964-F95E-C347-AB6D-BBC7660D737B}"/>
              </a:ext>
            </a:extLst>
          </p:cNvPr>
          <p:cNvSpPr/>
          <p:nvPr/>
        </p:nvSpPr>
        <p:spPr>
          <a:xfrm>
            <a:off x="1547446" y="246185"/>
            <a:ext cx="8827477" cy="1549224"/>
          </a:xfrm>
          <a:prstGeom prst="star12">
            <a:avLst/>
          </a:prstGeom>
          <a:solidFill>
            <a:srgbClr val="002060"/>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latin typeface="Arial" panose="020B0604020202020204" pitchFamily="34" charset="0"/>
                <a:cs typeface="Arial" panose="020B0604020202020204" pitchFamily="34" charset="0"/>
              </a:rPr>
              <a:t>Munud</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i</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feddwl</a:t>
            </a:r>
            <a:r>
              <a:rPr lang="en-US" sz="4000" b="1" dirty="0">
                <a:latin typeface="Arial" panose="020B0604020202020204" pitchFamily="34" charset="0"/>
                <a:cs typeface="Arial" panose="020B0604020202020204" pitchFamily="34" charset="0"/>
              </a:rPr>
              <a:t> …</a:t>
            </a:r>
          </a:p>
        </p:txBody>
      </p:sp>
      <p:pic>
        <p:nvPicPr>
          <p:cNvPr id="2" name="Picture 1">
            <a:extLst>
              <a:ext uri="{FF2B5EF4-FFF2-40B4-BE49-F238E27FC236}">
                <a16:creationId xmlns:a16="http://schemas.microsoft.com/office/drawing/2014/main" id="{24C151A6-DA29-E643-BC33-10BCBFDFD02A}"/>
              </a:ext>
            </a:extLst>
          </p:cNvPr>
          <p:cNvPicPr>
            <a:picLocks noChangeAspect="1"/>
          </p:cNvPicPr>
          <p:nvPr/>
        </p:nvPicPr>
        <p:blipFill>
          <a:blip r:embed="rId3"/>
          <a:stretch>
            <a:fillRect/>
          </a:stretch>
        </p:blipFill>
        <p:spPr>
          <a:xfrm>
            <a:off x="10753066" y="182509"/>
            <a:ext cx="1244600" cy="1612900"/>
          </a:xfrm>
          <a:prstGeom prst="rect">
            <a:avLst/>
          </a:prstGeom>
        </p:spPr>
      </p:pic>
    </p:spTree>
    <p:extLst>
      <p:ext uri="{BB962C8B-B14F-4D97-AF65-F5344CB8AC3E}">
        <p14:creationId xmlns:p14="http://schemas.microsoft.com/office/powerpoint/2010/main" val="1147873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3BE041-EEBA-1C40-ACA6-4B90C25B517C}"/>
              </a:ext>
            </a:extLst>
          </p:cNvPr>
          <p:cNvSpPr txBox="1">
            <a:spLocks/>
          </p:cNvSpPr>
          <p:nvPr/>
        </p:nvSpPr>
        <p:spPr>
          <a:xfrm>
            <a:off x="1122556" y="199468"/>
            <a:ext cx="9946888" cy="871050"/>
          </a:xfrm>
          <a:prstGeom prst="rect">
            <a:avLst/>
          </a:prstGeom>
          <a:solidFill>
            <a:schemeClr val="accent2">
              <a:lumMod val="20000"/>
              <a:lumOff val="80000"/>
            </a:schemeClr>
          </a:solidFill>
          <a:ln w="57150">
            <a:solidFill>
              <a:srgbClr val="002060"/>
            </a:solidFill>
          </a:ln>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400" b="1" dirty="0" err="1">
                <a:solidFill>
                  <a:srgbClr val="002060"/>
                </a:solidFill>
                <a:latin typeface="Arial" panose="020B0604020202020204" pitchFamily="34" charset="0"/>
                <a:cs typeface="Arial" panose="020B0604020202020204" pitchFamily="34" charset="0"/>
              </a:rPr>
              <a:t>Llyfrau</a:t>
            </a:r>
            <a:r>
              <a:rPr lang="en-US" sz="4400" b="1" dirty="0">
                <a:solidFill>
                  <a:srgbClr val="002060"/>
                </a:solidFill>
                <a:latin typeface="Arial" panose="020B0604020202020204" pitchFamily="34" charset="0"/>
                <a:cs typeface="Arial" panose="020B0604020202020204" pitchFamily="34" charset="0"/>
              </a:rPr>
              <a:t> a </a:t>
            </a:r>
            <a:r>
              <a:rPr lang="en-US" sz="4400" b="1" dirty="0" err="1">
                <a:solidFill>
                  <a:srgbClr val="002060"/>
                </a:solidFill>
                <a:latin typeface="Arial" panose="020B0604020202020204" pitchFamily="34" charset="0"/>
                <a:cs typeface="Arial" panose="020B0604020202020204" pitchFamily="34" charset="0"/>
              </a:rPr>
              <a:t>dogfennau</a:t>
            </a:r>
            <a:r>
              <a:rPr lang="en-US" sz="4400" b="1" dirty="0">
                <a:solidFill>
                  <a:srgbClr val="002060"/>
                </a:solidFill>
                <a:latin typeface="Arial" panose="020B0604020202020204" pitchFamily="34" charset="0"/>
                <a:cs typeface="Arial" panose="020B0604020202020204" pitchFamily="34" charset="0"/>
              </a:rPr>
              <a:t> a </a:t>
            </a:r>
            <a:r>
              <a:rPr lang="en-US" sz="4400" b="1" dirty="0" err="1">
                <a:solidFill>
                  <a:srgbClr val="002060"/>
                </a:solidFill>
                <a:latin typeface="Arial" panose="020B0604020202020204" pitchFamily="34" charset="0"/>
                <a:cs typeface="Arial" panose="020B0604020202020204" pitchFamily="34" charset="0"/>
              </a:rPr>
              <a:t>ddefnyddiwyd</a:t>
            </a:r>
            <a:r>
              <a:rPr lang="en-US" sz="4400" b="1" dirty="0">
                <a:solidFill>
                  <a:srgbClr val="002060"/>
                </a:solidFill>
                <a:latin typeface="Arial" panose="020B0604020202020204" pitchFamily="34" charset="0"/>
                <a:cs typeface="Arial" panose="020B0604020202020204" pitchFamily="34" charset="0"/>
              </a:rPr>
              <a:t> </a:t>
            </a:r>
            <a:r>
              <a:rPr lang="en-US" sz="4400" b="1" dirty="0" err="1">
                <a:solidFill>
                  <a:srgbClr val="002060"/>
                </a:solidFill>
                <a:latin typeface="Arial" panose="020B0604020202020204" pitchFamily="34" charset="0"/>
                <a:cs typeface="Arial" panose="020B0604020202020204" pitchFamily="34" charset="0"/>
              </a:rPr>
              <a:t>yn</a:t>
            </a:r>
            <a:r>
              <a:rPr lang="en-US" sz="4400" b="1" dirty="0">
                <a:solidFill>
                  <a:srgbClr val="002060"/>
                </a:solidFill>
                <a:latin typeface="Arial" panose="020B0604020202020204" pitchFamily="34" charset="0"/>
                <a:cs typeface="Arial" panose="020B0604020202020204" pitchFamily="34" charset="0"/>
              </a:rPr>
              <a:t> y </a:t>
            </a:r>
          </a:p>
          <a:p>
            <a:pPr algn="ctr"/>
            <a:r>
              <a:rPr lang="en-US" sz="4400" b="1" dirty="0" err="1">
                <a:solidFill>
                  <a:srgbClr val="002060"/>
                </a:solidFill>
                <a:latin typeface="Arial" panose="020B0604020202020204" pitchFamily="34" charset="0"/>
                <a:cs typeface="Arial" panose="020B0604020202020204" pitchFamily="34" charset="0"/>
              </a:rPr>
              <a:t>ddarlith</a:t>
            </a:r>
            <a:r>
              <a:rPr lang="en-US" sz="4400" b="1" dirty="0">
                <a:solidFill>
                  <a:srgbClr val="002060"/>
                </a:solidFill>
                <a:latin typeface="Arial" panose="020B0604020202020204" pitchFamily="34" charset="0"/>
                <a:cs typeface="Arial" panose="020B0604020202020204" pitchFamily="34" charset="0"/>
              </a:rPr>
              <a:t> hon:</a:t>
            </a:r>
          </a:p>
        </p:txBody>
      </p:sp>
      <p:pic>
        <p:nvPicPr>
          <p:cNvPr id="16" name="Picture 15">
            <a:extLst>
              <a:ext uri="{FF2B5EF4-FFF2-40B4-BE49-F238E27FC236}">
                <a16:creationId xmlns:a16="http://schemas.microsoft.com/office/drawing/2014/main" id="{D1C95256-628F-F644-BC23-0D5C522E9D23}"/>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17" name="Picture 16">
            <a:extLst>
              <a:ext uri="{FF2B5EF4-FFF2-40B4-BE49-F238E27FC236}">
                <a16:creationId xmlns:a16="http://schemas.microsoft.com/office/drawing/2014/main" id="{9369D8C3-4CE2-E146-8B17-DAC697EF378B}"/>
              </a:ext>
            </a:extLst>
          </p:cNvPr>
          <p:cNvPicPr>
            <a:picLocks noChangeAspect="1"/>
          </p:cNvPicPr>
          <p:nvPr/>
        </p:nvPicPr>
        <p:blipFill>
          <a:blip r:embed="rId3"/>
          <a:stretch>
            <a:fillRect/>
          </a:stretch>
        </p:blipFill>
        <p:spPr>
          <a:xfrm>
            <a:off x="225576" y="1321835"/>
            <a:ext cx="2297406" cy="2871758"/>
          </a:xfrm>
          <a:prstGeom prst="rect">
            <a:avLst/>
          </a:prstGeom>
        </p:spPr>
      </p:pic>
      <p:pic>
        <p:nvPicPr>
          <p:cNvPr id="3" name="Picture 2">
            <a:extLst>
              <a:ext uri="{FF2B5EF4-FFF2-40B4-BE49-F238E27FC236}">
                <a16:creationId xmlns:a16="http://schemas.microsoft.com/office/drawing/2014/main" id="{F1C8678C-6D98-C640-B1CD-BFA731A172C9}"/>
              </a:ext>
            </a:extLst>
          </p:cNvPr>
          <p:cNvPicPr>
            <a:picLocks noChangeAspect="1"/>
          </p:cNvPicPr>
          <p:nvPr/>
        </p:nvPicPr>
        <p:blipFill>
          <a:blip r:embed="rId4"/>
          <a:stretch>
            <a:fillRect/>
          </a:stretch>
        </p:blipFill>
        <p:spPr>
          <a:xfrm>
            <a:off x="7472415" y="2961910"/>
            <a:ext cx="1994170" cy="2821538"/>
          </a:xfrm>
          <a:prstGeom prst="rect">
            <a:avLst/>
          </a:prstGeom>
          <a:ln w="38100">
            <a:solidFill>
              <a:schemeClr val="tx1"/>
            </a:solidFill>
          </a:ln>
        </p:spPr>
      </p:pic>
      <p:pic>
        <p:nvPicPr>
          <p:cNvPr id="18" name="Content Placeholder 3">
            <a:extLst>
              <a:ext uri="{FF2B5EF4-FFF2-40B4-BE49-F238E27FC236}">
                <a16:creationId xmlns:a16="http://schemas.microsoft.com/office/drawing/2014/main" id="{65E7B04E-1ADD-964E-B40F-26EFBC8319AC}"/>
              </a:ext>
            </a:extLst>
          </p:cNvPr>
          <p:cNvPicPr>
            <a:picLocks noChangeAspect="1"/>
          </p:cNvPicPr>
          <p:nvPr/>
        </p:nvPicPr>
        <p:blipFill>
          <a:blip r:embed="rId5"/>
          <a:stretch>
            <a:fillRect/>
          </a:stretch>
        </p:blipFill>
        <p:spPr>
          <a:xfrm>
            <a:off x="2711372" y="2961909"/>
            <a:ext cx="2008212" cy="2821538"/>
          </a:xfrm>
          <a:prstGeom prst="rect">
            <a:avLst/>
          </a:prstGeom>
        </p:spPr>
      </p:pic>
      <p:pic>
        <p:nvPicPr>
          <p:cNvPr id="19" name="Picture 18">
            <a:extLst>
              <a:ext uri="{FF2B5EF4-FFF2-40B4-BE49-F238E27FC236}">
                <a16:creationId xmlns:a16="http://schemas.microsoft.com/office/drawing/2014/main" id="{F843A9E6-2A7A-F647-9BA6-01AFCCF9D66C}"/>
              </a:ext>
            </a:extLst>
          </p:cNvPr>
          <p:cNvPicPr>
            <a:picLocks noChangeAspect="1"/>
          </p:cNvPicPr>
          <p:nvPr/>
        </p:nvPicPr>
        <p:blipFill>
          <a:blip r:embed="rId6"/>
          <a:stretch>
            <a:fillRect/>
          </a:stretch>
        </p:blipFill>
        <p:spPr>
          <a:xfrm>
            <a:off x="5062149" y="1497782"/>
            <a:ext cx="2067701" cy="2700670"/>
          </a:xfrm>
          <a:prstGeom prst="rect">
            <a:avLst/>
          </a:prstGeom>
          <a:ln w="38100">
            <a:solidFill>
              <a:schemeClr val="tx1"/>
            </a:solidFill>
          </a:ln>
        </p:spPr>
      </p:pic>
      <p:pic>
        <p:nvPicPr>
          <p:cNvPr id="23" name="Picture 22">
            <a:extLst>
              <a:ext uri="{FF2B5EF4-FFF2-40B4-BE49-F238E27FC236}">
                <a16:creationId xmlns:a16="http://schemas.microsoft.com/office/drawing/2014/main" id="{82DB0C23-6EE0-9E45-9FB4-C60A12E60BAA}"/>
              </a:ext>
            </a:extLst>
          </p:cNvPr>
          <p:cNvPicPr>
            <a:picLocks noChangeAspect="1"/>
          </p:cNvPicPr>
          <p:nvPr/>
        </p:nvPicPr>
        <p:blipFill>
          <a:blip r:embed="rId7"/>
          <a:stretch>
            <a:fillRect/>
          </a:stretch>
        </p:blipFill>
        <p:spPr>
          <a:xfrm>
            <a:off x="9882681" y="1415749"/>
            <a:ext cx="2061390" cy="2683930"/>
          </a:xfrm>
          <a:prstGeom prst="rect">
            <a:avLst/>
          </a:prstGeom>
          <a:ln w="76200">
            <a:solidFill>
              <a:schemeClr val="tx1"/>
            </a:solidFill>
          </a:ln>
        </p:spPr>
      </p:pic>
    </p:spTree>
    <p:extLst>
      <p:ext uri="{BB962C8B-B14F-4D97-AF65-F5344CB8AC3E}">
        <p14:creationId xmlns:p14="http://schemas.microsoft.com/office/powerpoint/2010/main" val="13997491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395B25-0390-4746-87EB-C2A8D64E5BDC}"/>
              </a:ext>
            </a:extLst>
          </p:cNvPr>
          <p:cNvPicPr>
            <a:picLocks noChangeAspect="1"/>
          </p:cNvPicPr>
          <p:nvPr/>
        </p:nvPicPr>
        <p:blipFill>
          <a:blip r:embed="rId2"/>
          <a:stretch>
            <a:fillRect/>
          </a:stretch>
        </p:blipFill>
        <p:spPr>
          <a:xfrm>
            <a:off x="517584" y="207035"/>
            <a:ext cx="5693435" cy="5693435"/>
          </a:xfrm>
          <a:prstGeom prst="rect">
            <a:avLst/>
          </a:prstGeom>
          <a:ln w="76200">
            <a:solidFill>
              <a:srgbClr val="002060"/>
            </a:solidFill>
          </a:ln>
        </p:spPr>
      </p:pic>
      <p:pic>
        <p:nvPicPr>
          <p:cNvPr id="4" name="Picture 3">
            <a:extLst>
              <a:ext uri="{FF2B5EF4-FFF2-40B4-BE49-F238E27FC236}">
                <a16:creationId xmlns:a16="http://schemas.microsoft.com/office/drawing/2014/main" id="{4882BBF0-2F3A-3448-A52A-A93F65B42A5A}"/>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extBox 4">
            <a:extLst>
              <a:ext uri="{FF2B5EF4-FFF2-40B4-BE49-F238E27FC236}">
                <a16:creationId xmlns:a16="http://schemas.microsoft.com/office/drawing/2014/main" id="{6CDBCDE0-B2F9-594E-9E57-29DB782E1F30}"/>
              </a:ext>
            </a:extLst>
          </p:cNvPr>
          <p:cNvSpPr txBox="1"/>
          <p:nvPr/>
        </p:nvSpPr>
        <p:spPr>
          <a:xfrm>
            <a:off x="6797613" y="224288"/>
            <a:ext cx="4869611" cy="5693866"/>
          </a:xfrm>
          <a:prstGeom prst="rect">
            <a:avLst/>
          </a:prstGeom>
          <a:solidFill>
            <a:schemeClr val="accent2">
              <a:lumMod val="20000"/>
              <a:lumOff val="80000"/>
            </a:schemeClr>
          </a:solidFill>
          <a:ln w="76200">
            <a:solidFill>
              <a:srgbClr val="002060"/>
            </a:solidFill>
          </a:ln>
        </p:spPr>
        <p:txBody>
          <a:bodyPr wrap="square" rtlCol="0">
            <a:spAutoFit/>
          </a:bodyPr>
          <a:lstStyle/>
          <a:p>
            <a:pPr algn="ctr"/>
            <a:r>
              <a:rPr lang="en-US" sz="2800" b="1" u="sng" dirty="0"/>
              <a:t>Ein </a:t>
            </a:r>
            <a:r>
              <a:rPr lang="en-US" sz="2800" b="1" u="sng" dirty="0" err="1"/>
              <a:t>sesiynau</a:t>
            </a:r>
            <a:r>
              <a:rPr lang="en-US" sz="2800" b="1" u="sng" dirty="0"/>
              <a:t> </a:t>
            </a:r>
            <a:r>
              <a:rPr lang="en-US" sz="2800" b="1" u="sng" dirty="0" err="1"/>
              <a:t>nesaf</a:t>
            </a:r>
            <a:r>
              <a:rPr lang="en-US" sz="2800" b="1" u="sng" dirty="0"/>
              <a:t>:</a:t>
            </a:r>
          </a:p>
          <a:p>
            <a:pPr algn="ctr"/>
            <a:endParaRPr lang="en-US" sz="2800" b="1" dirty="0"/>
          </a:p>
          <a:p>
            <a:pPr algn="ctr"/>
            <a:r>
              <a:rPr lang="en-US" sz="2800" b="1" dirty="0">
                <a:latin typeface="Arial" panose="020B0604020202020204" pitchFamily="34" charset="0"/>
                <a:cs typeface="Arial" panose="020B0604020202020204" pitchFamily="34" charset="0"/>
              </a:rPr>
              <a:t>5.10.22 </a:t>
            </a:r>
            <a:r>
              <a:rPr lang="en-US" b="1" dirty="0">
                <a:latin typeface="Arial" panose="020B0604020202020204" pitchFamily="34" charset="0"/>
                <a:cs typeface="Arial" panose="020B0604020202020204" pitchFamily="34" charset="0"/>
              </a:rPr>
              <a:t>(</a:t>
            </a:r>
            <a:r>
              <a:rPr lang="en-US" b="1" dirty="0" err="1">
                <a:latin typeface="Arial" panose="020B0604020202020204" pitchFamily="34" charset="0"/>
                <a:cs typeface="Arial" panose="020B0604020202020204" pitchFamily="34" charset="0"/>
              </a:rPr>
              <a:t>dydd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Mercher</a:t>
            </a:r>
            <a:r>
              <a:rPr lang="en-US" b="1" dirty="0">
                <a:latin typeface="Arial" panose="020B0604020202020204" pitchFamily="34" charset="0"/>
                <a:cs typeface="Arial" panose="020B0604020202020204" pitchFamily="34" charset="0"/>
              </a:rPr>
              <a:t>) </a:t>
            </a:r>
            <a:endParaRPr lang="en-US" sz="2800" b="1"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@11yb </a:t>
            </a:r>
            <a:r>
              <a:rPr lang="en-US" sz="2800" b="1" dirty="0" err="1">
                <a:latin typeface="Arial" panose="020B0604020202020204" pitchFamily="34" charset="0"/>
                <a:cs typeface="Arial" panose="020B0604020202020204" pitchFamily="34" charset="0"/>
              </a:rPr>
              <a:t>ar-lein</a:t>
            </a:r>
            <a:endParaRPr lang="en-US" sz="2800" b="1" dirty="0">
              <a:latin typeface="Arial" panose="020B0604020202020204" pitchFamily="34" charset="0"/>
              <a:cs typeface="Arial" panose="020B0604020202020204" pitchFamily="34" charset="0"/>
            </a:endParaRPr>
          </a:p>
          <a:p>
            <a:pPr algn="ctr"/>
            <a:endParaRPr lang="en-US" sz="2800" b="1" dirty="0">
              <a:latin typeface="Arial" panose="020B0604020202020204" pitchFamily="34" charset="0"/>
              <a:cs typeface="Arial" panose="020B0604020202020204" pitchFamily="34" charset="0"/>
            </a:endParaRPr>
          </a:p>
          <a:p>
            <a:pPr algn="ctr"/>
            <a:endParaRPr lang="en-US" sz="2800" b="1"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6.10.22 </a:t>
            </a:r>
            <a:r>
              <a:rPr lang="en-US" b="1" dirty="0">
                <a:latin typeface="Arial" panose="020B0604020202020204" pitchFamily="34" charset="0"/>
                <a:cs typeface="Arial" panose="020B0604020202020204" pitchFamily="34" charset="0"/>
              </a:rPr>
              <a:t>(</a:t>
            </a:r>
            <a:r>
              <a:rPr lang="en-US" b="1" dirty="0" err="1">
                <a:latin typeface="Arial" panose="020B0604020202020204" pitchFamily="34" charset="0"/>
                <a:cs typeface="Arial" panose="020B0604020202020204" pitchFamily="34" charset="0"/>
              </a:rPr>
              <a:t>dydd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Iau</a:t>
            </a:r>
            <a:r>
              <a:rPr lang="en-US" b="1" dirty="0">
                <a:latin typeface="Arial" panose="020B0604020202020204" pitchFamily="34" charset="0"/>
                <a:cs typeface="Arial" panose="020B0604020202020204" pitchFamily="34" charset="0"/>
              </a:rPr>
              <a:t>) </a:t>
            </a:r>
            <a:endParaRPr lang="en-US" sz="2800" b="1"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@2yp </a:t>
            </a:r>
            <a:r>
              <a:rPr lang="en-US" sz="2800" b="1" dirty="0" err="1">
                <a:latin typeface="Arial" panose="020B0604020202020204" pitchFamily="34" charset="0"/>
                <a:cs typeface="Arial" panose="020B0604020202020204" pitchFamily="34" charset="0"/>
              </a:rPr>
              <a:t>ar</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gampws</a:t>
            </a:r>
            <a:endParaRPr lang="en-US" sz="2800" b="1" dirty="0">
              <a:latin typeface="Arial" panose="020B0604020202020204" pitchFamily="34" charset="0"/>
              <a:cs typeface="Arial" panose="020B0604020202020204" pitchFamily="34" charset="0"/>
            </a:endParaRPr>
          </a:p>
          <a:p>
            <a:pPr algn="ctr"/>
            <a:endParaRPr lang="en-US" sz="2800" b="1" dirty="0">
              <a:latin typeface="Arial" panose="020B0604020202020204" pitchFamily="34" charset="0"/>
              <a:cs typeface="Arial" panose="020B0604020202020204" pitchFamily="34" charset="0"/>
            </a:endParaRPr>
          </a:p>
          <a:p>
            <a:pPr algn="ctr"/>
            <a:endParaRPr lang="en-US" sz="2800" b="1"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10.10.21 </a:t>
            </a:r>
            <a:r>
              <a:rPr lang="en-US" b="1" dirty="0">
                <a:latin typeface="Arial" panose="020B0604020202020204" pitchFamily="34" charset="0"/>
                <a:cs typeface="Arial" panose="020B0604020202020204" pitchFamily="34" charset="0"/>
              </a:rPr>
              <a:t>(</a:t>
            </a:r>
            <a:r>
              <a:rPr lang="en-US" b="1" dirty="0" err="1">
                <a:latin typeface="Arial" panose="020B0604020202020204" pitchFamily="34" charset="0"/>
                <a:cs typeface="Arial" panose="020B0604020202020204" pitchFamily="34" charset="0"/>
              </a:rPr>
              <a:t>dydd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Llun</a:t>
            </a:r>
            <a:r>
              <a:rPr lang="en-US" b="1" dirty="0">
                <a:latin typeface="Arial" panose="020B0604020202020204" pitchFamily="34" charset="0"/>
                <a:cs typeface="Arial" panose="020B0604020202020204" pitchFamily="34" charset="0"/>
              </a:rPr>
              <a:t>) </a:t>
            </a:r>
          </a:p>
          <a:p>
            <a:pPr algn="ctr"/>
            <a:r>
              <a:rPr lang="en-US" sz="2800" b="1" dirty="0">
                <a:latin typeface="Arial" panose="020B0604020202020204" pitchFamily="34" charset="0"/>
                <a:cs typeface="Arial" panose="020B0604020202020204" pitchFamily="34" charset="0"/>
              </a:rPr>
              <a:t>@9yb </a:t>
            </a:r>
            <a:r>
              <a:rPr lang="en-US" sz="2800" b="1" dirty="0" err="1">
                <a:latin typeface="Arial" panose="020B0604020202020204" pitchFamily="34" charset="0"/>
                <a:cs typeface="Arial" panose="020B0604020202020204" pitchFamily="34" charset="0"/>
              </a:rPr>
              <a:t>ar-lein</a:t>
            </a:r>
            <a:endParaRPr lang="en-US" sz="2800" b="1" dirty="0">
              <a:latin typeface="Arial" panose="020B0604020202020204" pitchFamily="34" charset="0"/>
              <a:cs typeface="Arial" panose="020B0604020202020204" pitchFamily="34" charset="0"/>
            </a:endParaRPr>
          </a:p>
          <a:p>
            <a:pPr algn="ctr"/>
            <a:endParaRPr lang="en-US" sz="2800" b="1" dirty="0"/>
          </a:p>
        </p:txBody>
      </p:sp>
    </p:spTree>
    <p:extLst>
      <p:ext uri="{BB962C8B-B14F-4D97-AF65-F5344CB8AC3E}">
        <p14:creationId xmlns:p14="http://schemas.microsoft.com/office/powerpoint/2010/main" val="845454997"/>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{6B10B7F5-35D2-2643-8A5B-FE1EED0EED1D}tf10001060</Template>
  <TotalTime>1741</TotalTime>
  <Words>1465</Words>
  <Application>Microsoft Macintosh PowerPoint</Application>
  <PresentationFormat>Widescreen</PresentationFormat>
  <Paragraphs>182</Paragraphs>
  <Slides>26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Chalkboard SE</vt:lpstr>
      <vt:lpstr>Noteworthy Light</vt:lpstr>
      <vt:lpstr>Snap ITC</vt:lpstr>
      <vt:lpstr>Trebuchet MS</vt:lpstr>
      <vt:lpstr>Wingdings 3</vt:lpstr>
      <vt:lpstr>Facet</vt:lpstr>
      <vt:lpstr>PowerPoint Presentation</vt:lpstr>
      <vt:lpstr>Creu amgylchedd sy’n gyfoethog o ran iaith – ddoe, heddiw ac yfory</vt:lpstr>
      <vt:lpstr>Sut ydw i’n gwybod pa sgiliau sydd angen eu haddysgu i’r disgyblion?</vt:lpstr>
      <vt:lpstr>Beth ydy sgiliau sylfaenol?</vt:lpstr>
      <vt:lpstr>Beth sy’n gwneud gwrandawr da?</vt:lpstr>
      <vt:lpstr>PowerPoint Presentation</vt:lpstr>
      <vt:lpstr>Grwpio yn unol â gofynion y dasg …</vt:lpstr>
      <vt:lpstr>Datblygu sgiliau GWRANDO</vt:lpstr>
      <vt:lpstr>PowerPoint Presentation</vt:lpstr>
      <vt:lpstr>PowerPoint Presentation</vt:lpstr>
      <vt:lpstr>Datblygu sgiliau gwrando</vt:lpstr>
      <vt:lpstr>Pwysigrwydd sgiliau gwrando</vt:lpstr>
      <vt:lpstr>Syniadau pellach …</vt:lpstr>
      <vt:lpstr>PowerPoint Presentation</vt:lpstr>
      <vt:lpstr>PowerPoint Presentation</vt:lpstr>
      <vt:lpstr>Gwrandewch yn ofalus ...</vt:lpstr>
      <vt:lpstr>Gwrandewch yn ofalus ...</vt:lpstr>
      <vt:lpstr>Gwrandewch yn ofalus ...</vt:lpstr>
      <vt:lpstr>Meddwl – paru - rhannu</vt:lpstr>
      <vt:lpstr>Gwrandewch yn ofalus ...</vt:lpstr>
      <vt:lpstr>PowerPoint Presentation</vt:lpstr>
      <vt:lpstr>Gwrandewch yn ofalus ... syniadau pellach</vt:lpstr>
      <vt:lpstr>Gwrandewch yn ofalus ...</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 Gymraeg yn y  Cyfnod Sylfaen (Ieithoedd, Llythrennedd a Chyfathrebu)</dc:title>
  <dc:creator>Nia Evans</dc:creator>
  <cp:lastModifiedBy>Nia Evans</cp:lastModifiedBy>
  <cp:revision>527</cp:revision>
  <cp:lastPrinted>2021-09-26T08:57:19Z</cp:lastPrinted>
  <dcterms:created xsi:type="dcterms:W3CDTF">2020-01-28T11:47:30Z</dcterms:created>
  <dcterms:modified xsi:type="dcterms:W3CDTF">2022-09-27T09:55:56Z</dcterms:modified>
</cp:coreProperties>
</file>