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4.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5.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6.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4" r:id="rId2"/>
    <p:sldMasterId id="2147483670" r:id="rId3"/>
    <p:sldMasterId id="2147483678" r:id="rId4"/>
    <p:sldMasterId id="2147483681" r:id="rId5"/>
    <p:sldMasterId id="2147483685" r:id="rId6"/>
    <p:sldMasterId id="2147483690" r:id="rId7"/>
  </p:sldMasterIdLst>
  <p:notesMasterIdLst>
    <p:notesMasterId r:id="rId69"/>
  </p:notesMasterIdLst>
  <p:sldIdLst>
    <p:sldId id="256" r:id="rId8"/>
    <p:sldId id="325" r:id="rId9"/>
    <p:sldId id="330" r:id="rId10"/>
    <p:sldId id="303" r:id="rId11"/>
    <p:sldId id="320" r:id="rId12"/>
    <p:sldId id="304" r:id="rId13"/>
    <p:sldId id="305" r:id="rId14"/>
    <p:sldId id="306" r:id="rId15"/>
    <p:sldId id="307" r:id="rId16"/>
    <p:sldId id="308" r:id="rId17"/>
    <p:sldId id="309" r:id="rId18"/>
    <p:sldId id="310" r:id="rId19"/>
    <p:sldId id="311" r:id="rId20"/>
    <p:sldId id="312" r:id="rId21"/>
    <p:sldId id="313" r:id="rId22"/>
    <p:sldId id="314" r:id="rId23"/>
    <p:sldId id="269" r:id="rId24"/>
    <p:sldId id="315" r:id="rId25"/>
    <p:sldId id="316" r:id="rId26"/>
    <p:sldId id="317" r:id="rId27"/>
    <p:sldId id="274" r:id="rId28"/>
    <p:sldId id="319" r:id="rId29"/>
    <p:sldId id="318" r:id="rId30"/>
    <p:sldId id="326" r:id="rId31"/>
    <p:sldId id="327" r:id="rId32"/>
    <p:sldId id="321" r:id="rId33"/>
    <p:sldId id="257" r:id="rId34"/>
    <p:sldId id="260" r:id="rId35"/>
    <p:sldId id="331" r:id="rId36"/>
    <p:sldId id="259" r:id="rId37"/>
    <p:sldId id="332" r:id="rId38"/>
    <p:sldId id="263" r:id="rId39"/>
    <p:sldId id="287" r:id="rId40"/>
    <p:sldId id="262" r:id="rId41"/>
    <p:sldId id="333" r:id="rId42"/>
    <p:sldId id="264" r:id="rId43"/>
    <p:sldId id="265" r:id="rId44"/>
    <p:sldId id="324" r:id="rId45"/>
    <p:sldId id="266" r:id="rId46"/>
    <p:sldId id="267" r:id="rId47"/>
    <p:sldId id="268" r:id="rId48"/>
    <p:sldId id="273" r:id="rId49"/>
    <p:sldId id="272" r:id="rId50"/>
    <p:sldId id="270" r:id="rId51"/>
    <p:sldId id="279" r:id="rId52"/>
    <p:sldId id="271" r:id="rId53"/>
    <p:sldId id="280" r:id="rId54"/>
    <p:sldId id="293" r:id="rId55"/>
    <p:sldId id="284" r:id="rId56"/>
    <p:sldId id="285" r:id="rId57"/>
    <p:sldId id="322" r:id="rId58"/>
    <p:sldId id="289" r:id="rId59"/>
    <p:sldId id="290" r:id="rId60"/>
    <p:sldId id="323" r:id="rId61"/>
    <p:sldId id="292" r:id="rId62"/>
    <p:sldId id="286" r:id="rId63"/>
    <p:sldId id="301" r:id="rId64"/>
    <p:sldId id="258" r:id="rId65"/>
    <p:sldId id="283" r:id="rId66"/>
    <p:sldId id="329" r:id="rId67"/>
    <p:sldId id="328"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305" autoAdjust="0"/>
    <p:restoredTop sz="75714" autoAdjust="0"/>
  </p:normalViewPr>
  <p:slideViewPr>
    <p:cSldViewPr snapToGrid="0">
      <p:cViewPr varScale="1">
        <p:scale>
          <a:sx n="84" d="100"/>
          <a:sy n="84"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openxmlformats.org/officeDocument/2006/relationships/slide" Target="slides/slide59.xml"/><Relationship Id="rId5" Type="http://schemas.openxmlformats.org/officeDocument/2006/relationships/slideMaster" Target="slideMasters/slideMaster5.xml"/><Relationship Id="rId61" Type="http://schemas.openxmlformats.org/officeDocument/2006/relationships/slide" Target="slides/slide54.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notesMaster" Target="notesMasters/notesMaster1.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 Type="http://schemas.openxmlformats.org/officeDocument/2006/relationships/slideMaster" Target="slideMasters/slideMaster7.xml"/><Relationship Id="rId71"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svg"/><Relationship Id="rId1" Type="http://schemas.openxmlformats.org/officeDocument/2006/relationships/image" Target="../media/image44.svg"/><Relationship Id="rId5" Type="http://schemas.openxmlformats.org/officeDocument/2006/relationships/image" Target="../media/image48.svg"/><Relationship Id="rId4" Type="http://schemas.openxmlformats.org/officeDocument/2006/relationships/image" Target="../media/image47.svg"/></Relationships>
</file>

<file path=ppt/diagrams/_rels/data4.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svg"/><Relationship Id="rId1" Type="http://schemas.openxmlformats.org/officeDocument/2006/relationships/image" Target="../media/image53.svg"/></Relationships>
</file>

<file path=ppt/diagrams/_rels/data6.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svg"/><Relationship Id="rId1" Type="http://schemas.openxmlformats.org/officeDocument/2006/relationships/image" Target="../media/image56.svg"/><Relationship Id="rId5" Type="http://schemas.openxmlformats.org/officeDocument/2006/relationships/image" Target="../media/image60.svg"/><Relationship Id="rId4" Type="http://schemas.openxmlformats.org/officeDocument/2006/relationships/image" Target="../media/image59.svg"/></Relationships>
</file>

<file path=ppt/diagrams/_rels/data8.xml.rels><?xml version="1.0" encoding="UTF-8" standalone="yes"?>
<Relationships xmlns="http://schemas.openxmlformats.org/package/2006/relationships"><Relationship Id="rId3" Type="http://schemas.openxmlformats.org/officeDocument/2006/relationships/image" Target="../media/image72.svg"/><Relationship Id="rId2" Type="http://schemas.openxmlformats.org/officeDocument/2006/relationships/image" Target="../media/image71.svg"/><Relationship Id="rId1" Type="http://schemas.openxmlformats.org/officeDocument/2006/relationships/image" Target="../media/image70.svg"/><Relationship Id="rId4" Type="http://schemas.openxmlformats.org/officeDocument/2006/relationships/image" Target="../media/image7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svg"/><Relationship Id="rId1" Type="http://schemas.openxmlformats.org/officeDocument/2006/relationships/image" Target="../media/image44.svg"/><Relationship Id="rId5" Type="http://schemas.openxmlformats.org/officeDocument/2006/relationships/image" Target="../media/image48.svg"/><Relationship Id="rId4" Type="http://schemas.openxmlformats.org/officeDocument/2006/relationships/image" Target="../media/image4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svg"/><Relationship Id="rId1" Type="http://schemas.openxmlformats.org/officeDocument/2006/relationships/image" Target="../media/image5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svg"/><Relationship Id="rId1" Type="http://schemas.openxmlformats.org/officeDocument/2006/relationships/image" Target="../media/image56.svg"/><Relationship Id="rId5" Type="http://schemas.openxmlformats.org/officeDocument/2006/relationships/image" Target="../media/image60.svg"/><Relationship Id="rId4" Type="http://schemas.openxmlformats.org/officeDocument/2006/relationships/image" Target="../media/image5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72.svg"/><Relationship Id="rId2" Type="http://schemas.openxmlformats.org/officeDocument/2006/relationships/image" Target="../media/image71.svg"/><Relationship Id="rId1" Type="http://schemas.openxmlformats.org/officeDocument/2006/relationships/image" Target="../media/image70.svg"/><Relationship Id="rId4" Type="http://schemas.openxmlformats.org/officeDocument/2006/relationships/image" Target="../media/image7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49E908-9637-4193-AD6D-745AB0B6C90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884BA8D-7997-45CD-825F-C6ED5300EAAF}">
      <dgm:prSet/>
      <dgm:spPr/>
      <dgm:t>
        <a:bodyPr/>
        <a:lstStyle/>
        <a:p>
          <a:r>
            <a:rPr lang="en-GB" dirty="0"/>
            <a:t>What is Creativity</a:t>
          </a:r>
          <a:endParaRPr lang="en-US" dirty="0"/>
        </a:p>
      </dgm:t>
    </dgm:pt>
    <dgm:pt modelId="{F13FDE7D-FF75-4B9E-8622-94DEE75F5FD6}" type="parTrans" cxnId="{A26869E1-5D74-4FBF-8A27-3793AA80E726}">
      <dgm:prSet/>
      <dgm:spPr/>
      <dgm:t>
        <a:bodyPr/>
        <a:lstStyle/>
        <a:p>
          <a:endParaRPr lang="en-US"/>
        </a:p>
      </dgm:t>
    </dgm:pt>
    <dgm:pt modelId="{F0D75C8D-90D3-4A01-8F4C-B39AF7137D25}" type="sibTrans" cxnId="{A26869E1-5D74-4FBF-8A27-3793AA80E726}">
      <dgm:prSet/>
      <dgm:spPr/>
      <dgm:t>
        <a:bodyPr/>
        <a:lstStyle/>
        <a:p>
          <a:endParaRPr lang="en-US"/>
        </a:p>
      </dgm:t>
    </dgm:pt>
    <dgm:pt modelId="{A601F262-5A93-4C98-91CA-38B0145F09FE}">
      <dgm:prSet/>
      <dgm:spPr/>
      <dgm:t>
        <a:bodyPr/>
        <a:lstStyle/>
        <a:p>
          <a:r>
            <a:rPr lang="en-GB"/>
            <a:t>Creativity differences </a:t>
          </a:r>
          <a:endParaRPr lang="en-US"/>
        </a:p>
      </dgm:t>
    </dgm:pt>
    <dgm:pt modelId="{597931E2-1AC7-409A-BFA6-2712180608B1}" type="parTrans" cxnId="{B7C25A40-FEBE-4EE1-A6F1-D7FFE2EDC4D4}">
      <dgm:prSet/>
      <dgm:spPr/>
      <dgm:t>
        <a:bodyPr/>
        <a:lstStyle/>
        <a:p>
          <a:endParaRPr lang="en-US"/>
        </a:p>
      </dgm:t>
    </dgm:pt>
    <dgm:pt modelId="{A1FAFBF5-8E8E-4FA8-A51B-FBBF82816AB6}" type="sibTrans" cxnId="{B7C25A40-FEBE-4EE1-A6F1-D7FFE2EDC4D4}">
      <dgm:prSet/>
      <dgm:spPr/>
      <dgm:t>
        <a:bodyPr/>
        <a:lstStyle/>
        <a:p>
          <a:endParaRPr lang="en-US"/>
        </a:p>
      </dgm:t>
    </dgm:pt>
    <dgm:pt modelId="{29344170-DA2E-4E43-8469-C9B8D816B18D}">
      <dgm:prSet/>
      <dgm:spPr/>
      <dgm:t>
        <a:bodyPr/>
        <a:lstStyle/>
        <a:p>
          <a:r>
            <a:rPr lang="en-GB"/>
            <a:t>Examples of  Creativity </a:t>
          </a:r>
          <a:endParaRPr lang="en-US"/>
        </a:p>
      </dgm:t>
    </dgm:pt>
    <dgm:pt modelId="{949BEDFC-DFA0-4444-9642-E6E830E0C398}" type="parTrans" cxnId="{DAD4FE54-B804-4507-B96B-E210851FDD29}">
      <dgm:prSet/>
      <dgm:spPr/>
      <dgm:t>
        <a:bodyPr/>
        <a:lstStyle/>
        <a:p>
          <a:endParaRPr lang="en-US"/>
        </a:p>
      </dgm:t>
    </dgm:pt>
    <dgm:pt modelId="{CB4749BA-6990-4EE5-8016-600164371F91}" type="sibTrans" cxnId="{DAD4FE54-B804-4507-B96B-E210851FDD29}">
      <dgm:prSet/>
      <dgm:spPr/>
      <dgm:t>
        <a:bodyPr/>
        <a:lstStyle/>
        <a:p>
          <a:endParaRPr lang="en-US"/>
        </a:p>
      </dgm:t>
    </dgm:pt>
    <dgm:pt modelId="{A50A6A07-54C6-42BD-BDA9-F5EF05E73E0A}">
      <dgm:prSet/>
      <dgm:spPr/>
      <dgm:t>
        <a:bodyPr/>
        <a:lstStyle/>
        <a:p>
          <a:r>
            <a:rPr lang="en-GB"/>
            <a:t>What drives creativity</a:t>
          </a:r>
          <a:endParaRPr lang="en-US"/>
        </a:p>
      </dgm:t>
    </dgm:pt>
    <dgm:pt modelId="{DE52B6D5-900F-4748-87ED-769271725413}" type="parTrans" cxnId="{CF123213-1CB4-467C-8E41-FA41E24726DF}">
      <dgm:prSet/>
      <dgm:spPr/>
      <dgm:t>
        <a:bodyPr/>
        <a:lstStyle/>
        <a:p>
          <a:endParaRPr lang="en-US"/>
        </a:p>
      </dgm:t>
    </dgm:pt>
    <dgm:pt modelId="{6308A4CB-D0BC-4F92-86DB-8913B41D2B02}" type="sibTrans" cxnId="{CF123213-1CB4-467C-8E41-FA41E24726DF}">
      <dgm:prSet/>
      <dgm:spPr/>
      <dgm:t>
        <a:bodyPr/>
        <a:lstStyle/>
        <a:p>
          <a:endParaRPr lang="en-US"/>
        </a:p>
      </dgm:t>
    </dgm:pt>
    <dgm:pt modelId="{62D8753E-A663-4686-80F0-29368E05F529}">
      <dgm:prSet/>
      <dgm:spPr/>
      <dgm:t>
        <a:bodyPr/>
        <a:lstStyle/>
        <a:p>
          <a:r>
            <a:rPr lang="en-GB"/>
            <a:t>Models of creativity</a:t>
          </a:r>
          <a:endParaRPr lang="en-US"/>
        </a:p>
      </dgm:t>
    </dgm:pt>
    <dgm:pt modelId="{FA1B6ECF-3327-4FC5-A65F-0CE2E59F96E8}" type="parTrans" cxnId="{AD4BCA3B-D247-4FC1-BFA2-3472BC1C6550}">
      <dgm:prSet/>
      <dgm:spPr/>
      <dgm:t>
        <a:bodyPr/>
        <a:lstStyle/>
        <a:p>
          <a:endParaRPr lang="en-US"/>
        </a:p>
      </dgm:t>
    </dgm:pt>
    <dgm:pt modelId="{5F07A169-1690-4913-92AC-3B5A30A44B01}" type="sibTrans" cxnId="{AD4BCA3B-D247-4FC1-BFA2-3472BC1C6550}">
      <dgm:prSet/>
      <dgm:spPr/>
      <dgm:t>
        <a:bodyPr/>
        <a:lstStyle/>
        <a:p>
          <a:endParaRPr lang="en-US"/>
        </a:p>
      </dgm:t>
    </dgm:pt>
    <dgm:pt modelId="{2FE14A16-FCE9-4D75-BD13-ECF7660B2D33}">
      <dgm:prSet/>
      <dgm:spPr/>
      <dgm:t>
        <a:bodyPr/>
        <a:lstStyle/>
        <a:p>
          <a:r>
            <a:rPr lang="en-GB"/>
            <a:t>Creative thinking in practice  </a:t>
          </a:r>
          <a:endParaRPr lang="en-US"/>
        </a:p>
      </dgm:t>
    </dgm:pt>
    <dgm:pt modelId="{2C47BE19-5B19-425E-8377-76629C751461}" type="parTrans" cxnId="{E3BF4C77-4A2A-4D4C-B3DA-649D3D42536F}">
      <dgm:prSet/>
      <dgm:spPr/>
      <dgm:t>
        <a:bodyPr/>
        <a:lstStyle/>
        <a:p>
          <a:endParaRPr lang="en-US"/>
        </a:p>
      </dgm:t>
    </dgm:pt>
    <dgm:pt modelId="{B3668E1B-96C1-4827-82A2-013A105163D7}" type="sibTrans" cxnId="{E3BF4C77-4A2A-4D4C-B3DA-649D3D42536F}">
      <dgm:prSet/>
      <dgm:spPr/>
      <dgm:t>
        <a:bodyPr/>
        <a:lstStyle/>
        <a:p>
          <a:endParaRPr lang="en-US"/>
        </a:p>
      </dgm:t>
    </dgm:pt>
    <dgm:pt modelId="{ECEDE815-777B-4162-85DC-7B98A7678B2B}" type="pres">
      <dgm:prSet presAssocID="{A849E908-9637-4193-AD6D-745AB0B6C90F}" presName="linear" presStyleCnt="0">
        <dgm:presLayoutVars>
          <dgm:animLvl val="lvl"/>
          <dgm:resizeHandles val="exact"/>
        </dgm:presLayoutVars>
      </dgm:prSet>
      <dgm:spPr/>
    </dgm:pt>
    <dgm:pt modelId="{51D3BDD0-9EE9-4AFE-96A1-B370B2338F3C}" type="pres">
      <dgm:prSet presAssocID="{5884BA8D-7997-45CD-825F-C6ED5300EAAF}" presName="parentText" presStyleLbl="node1" presStyleIdx="0" presStyleCnt="6">
        <dgm:presLayoutVars>
          <dgm:chMax val="0"/>
          <dgm:bulletEnabled val="1"/>
        </dgm:presLayoutVars>
      </dgm:prSet>
      <dgm:spPr/>
    </dgm:pt>
    <dgm:pt modelId="{1CE0768F-81D5-4204-AB56-064E547EF21A}" type="pres">
      <dgm:prSet presAssocID="{F0D75C8D-90D3-4A01-8F4C-B39AF7137D25}" presName="spacer" presStyleCnt="0"/>
      <dgm:spPr/>
    </dgm:pt>
    <dgm:pt modelId="{AEBFFA13-2BA1-4403-8B00-D4D4E900B542}" type="pres">
      <dgm:prSet presAssocID="{A601F262-5A93-4C98-91CA-38B0145F09FE}" presName="parentText" presStyleLbl="node1" presStyleIdx="1" presStyleCnt="6">
        <dgm:presLayoutVars>
          <dgm:chMax val="0"/>
          <dgm:bulletEnabled val="1"/>
        </dgm:presLayoutVars>
      </dgm:prSet>
      <dgm:spPr/>
    </dgm:pt>
    <dgm:pt modelId="{6B2CA2EA-FF6C-4B7F-90FF-ADE0378A6C9B}" type="pres">
      <dgm:prSet presAssocID="{A1FAFBF5-8E8E-4FA8-A51B-FBBF82816AB6}" presName="spacer" presStyleCnt="0"/>
      <dgm:spPr/>
    </dgm:pt>
    <dgm:pt modelId="{3E670FBE-A268-455E-9D70-B8D867165FA9}" type="pres">
      <dgm:prSet presAssocID="{29344170-DA2E-4E43-8469-C9B8D816B18D}" presName="parentText" presStyleLbl="node1" presStyleIdx="2" presStyleCnt="6">
        <dgm:presLayoutVars>
          <dgm:chMax val="0"/>
          <dgm:bulletEnabled val="1"/>
        </dgm:presLayoutVars>
      </dgm:prSet>
      <dgm:spPr/>
    </dgm:pt>
    <dgm:pt modelId="{22FDDFD5-73AF-4E81-85F0-8EA9E882493D}" type="pres">
      <dgm:prSet presAssocID="{CB4749BA-6990-4EE5-8016-600164371F91}" presName="spacer" presStyleCnt="0"/>
      <dgm:spPr/>
    </dgm:pt>
    <dgm:pt modelId="{9B55F34A-4A0D-4B7B-B68F-F5544E8C327B}" type="pres">
      <dgm:prSet presAssocID="{A50A6A07-54C6-42BD-BDA9-F5EF05E73E0A}" presName="parentText" presStyleLbl="node1" presStyleIdx="3" presStyleCnt="6">
        <dgm:presLayoutVars>
          <dgm:chMax val="0"/>
          <dgm:bulletEnabled val="1"/>
        </dgm:presLayoutVars>
      </dgm:prSet>
      <dgm:spPr/>
    </dgm:pt>
    <dgm:pt modelId="{4CBB68B1-601E-4E10-969A-E4E5FCCB5B88}" type="pres">
      <dgm:prSet presAssocID="{6308A4CB-D0BC-4F92-86DB-8913B41D2B02}" presName="spacer" presStyleCnt="0"/>
      <dgm:spPr/>
    </dgm:pt>
    <dgm:pt modelId="{A6C48188-BDFF-41D2-8274-8962525870AB}" type="pres">
      <dgm:prSet presAssocID="{62D8753E-A663-4686-80F0-29368E05F529}" presName="parentText" presStyleLbl="node1" presStyleIdx="4" presStyleCnt="6">
        <dgm:presLayoutVars>
          <dgm:chMax val="0"/>
          <dgm:bulletEnabled val="1"/>
        </dgm:presLayoutVars>
      </dgm:prSet>
      <dgm:spPr/>
    </dgm:pt>
    <dgm:pt modelId="{CB44EDCB-50E9-4C15-94AA-FDA3FAC17667}" type="pres">
      <dgm:prSet presAssocID="{5F07A169-1690-4913-92AC-3B5A30A44B01}" presName="spacer" presStyleCnt="0"/>
      <dgm:spPr/>
    </dgm:pt>
    <dgm:pt modelId="{7AA3BE7C-6879-4A3A-9023-EA1FEEC625C6}" type="pres">
      <dgm:prSet presAssocID="{2FE14A16-FCE9-4D75-BD13-ECF7660B2D33}" presName="parentText" presStyleLbl="node1" presStyleIdx="5" presStyleCnt="6">
        <dgm:presLayoutVars>
          <dgm:chMax val="0"/>
          <dgm:bulletEnabled val="1"/>
        </dgm:presLayoutVars>
      </dgm:prSet>
      <dgm:spPr/>
    </dgm:pt>
  </dgm:ptLst>
  <dgm:cxnLst>
    <dgm:cxn modelId="{CF123213-1CB4-467C-8E41-FA41E24726DF}" srcId="{A849E908-9637-4193-AD6D-745AB0B6C90F}" destId="{A50A6A07-54C6-42BD-BDA9-F5EF05E73E0A}" srcOrd="3" destOrd="0" parTransId="{DE52B6D5-900F-4748-87ED-769271725413}" sibTransId="{6308A4CB-D0BC-4F92-86DB-8913B41D2B02}"/>
    <dgm:cxn modelId="{39251036-A677-405D-8092-FCF09370634B}" type="presOf" srcId="{2FE14A16-FCE9-4D75-BD13-ECF7660B2D33}" destId="{7AA3BE7C-6879-4A3A-9023-EA1FEEC625C6}" srcOrd="0" destOrd="0" presId="urn:microsoft.com/office/officeart/2005/8/layout/vList2"/>
    <dgm:cxn modelId="{AD4BCA3B-D247-4FC1-BFA2-3472BC1C6550}" srcId="{A849E908-9637-4193-AD6D-745AB0B6C90F}" destId="{62D8753E-A663-4686-80F0-29368E05F529}" srcOrd="4" destOrd="0" parTransId="{FA1B6ECF-3327-4FC5-A65F-0CE2E59F96E8}" sibTransId="{5F07A169-1690-4913-92AC-3B5A30A44B01}"/>
    <dgm:cxn modelId="{B7C25A40-FEBE-4EE1-A6F1-D7FFE2EDC4D4}" srcId="{A849E908-9637-4193-AD6D-745AB0B6C90F}" destId="{A601F262-5A93-4C98-91CA-38B0145F09FE}" srcOrd="1" destOrd="0" parTransId="{597931E2-1AC7-409A-BFA6-2712180608B1}" sibTransId="{A1FAFBF5-8E8E-4FA8-A51B-FBBF82816AB6}"/>
    <dgm:cxn modelId="{F036BC69-2554-4EB7-BC9A-C4866720E2A5}" type="presOf" srcId="{A849E908-9637-4193-AD6D-745AB0B6C90F}" destId="{ECEDE815-777B-4162-85DC-7B98A7678B2B}" srcOrd="0" destOrd="0" presId="urn:microsoft.com/office/officeart/2005/8/layout/vList2"/>
    <dgm:cxn modelId="{DAD4FE54-B804-4507-B96B-E210851FDD29}" srcId="{A849E908-9637-4193-AD6D-745AB0B6C90F}" destId="{29344170-DA2E-4E43-8469-C9B8D816B18D}" srcOrd="2" destOrd="0" parTransId="{949BEDFC-DFA0-4444-9642-E6E830E0C398}" sibTransId="{CB4749BA-6990-4EE5-8016-600164371F91}"/>
    <dgm:cxn modelId="{E3BF4C77-4A2A-4D4C-B3DA-649D3D42536F}" srcId="{A849E908-9637-4193-AD6D-745AB0B6C90F}" destId="{2FE14A16-FCE9-4D75-BD13-ECF7660B2D33}" srcOrd="5" destOrd="0" parTransId="{2C47BE19-5B19-425E-8377-76629C751461}" sibTransId="{B3668E1B-96C1-4827-82A2-013A105163D7}"/>
    <dgm:cxn modelId="{F308DC93-CAF8-4A4A-90AE-B2BE57B855CD}" type="presOf" srcId="{A601F262-5A93-4C98-91CA-38B0145F09FE}" destId="{AEBFFA13-2BA1-4403-8B00-D4D4E900B542}" srcOrd="0" destOrd="0" presId="urn:microsoft.com/office/officeart/2005/8/layout/vList2"/>
    <dgm:cxn modelId="{4A4088CA-C13F-4590-A288-47B618A426CB}" type="presOf" srcId="{62D8753E-A663-4686-80F0-29368E05F529}" destId="{A6C48188-BDFF-41D2-8274-8962525870AB}" srcOrd="0" destOrd="0" presId="urn:microsoft.com/office/officeart/2005/8/layout/vList2"/>
    <dgm:cxn modelId="{33B19BCE-1BF3-4B52-B97A-40D45AD9EDF6}" type="presOf" srcId="{A50A6A07-54C6-42BD-BDA9-F5EF05E73E0A}" destId="{9B55F34A-4A0D-4B7B-B68F-F5544E8C327B}" srcOrd="0" destOrd="0" presId="urn:microsoft.com/office/officeart/2005/8/layout/vList2"/>
    <dgm:cxn modelId="{A26869E1-5D74-4FBF-8A27-3793AA80E726}" srcId="{A849E908-9637-4193-AD6D-745AB0B6C90F}" destId="{5884BA8D-7997-45CD-825F-C6ED5300EAAF}" srcOrd="0" destOrd="0" parTransId="{F13FDE7D-FF75-4B9E-8622-94DEE75F5FD6}" sibTransId="{F0D75C8D-90D3-4A01-8F4C-B39AF7137D25}"/>
    <dgm:cxn modelId="{2E6561EC-909B-423A-831A-CCDC9A442D87}" type="presOf" srcId="{29344170-DA2E-4E43-8469-C9B8D816B18D}" destId="{3E670FBE-A268-455E-9D70-B8D867165FA9}" srcOrd="0" destOrd="0" presId="urn:microsoft.com/office/officeart/2005/8/layout/vList2"/>
    <dgm:cxn modelId="{4CA8CAF5-D118-4D60-95E6-F35175F58CED}" type="presOf" srcId="{5884BA8D-7997-45CD-825F-C6ED5300EAAF}" destId="{51D3BDD0-9EE9-4AFE-96A1-B370B2338F3C}" srcOrd="0" destOrd="0" presId="urn:microsoft.com/office/officeart/2005/8/layout/vList2"/>
    <dgm:cxn modelId="{CB8354C9-55F1-40DB-8C1D-22989E7E27CD}" type="presParOf" srcId="{ECEDE815-777B-4162-85DC-7B98A7678B2B}" destId="{51D3BDD0-9EE9-4AFE-96A1-B370B2338F3C}" srcOrd="0" destOrd="0" presId="urn:microsoft.com/office/officeart/2005/8/layout/vList2"/>
    <dgm:cxn modelId="{D961CAB6-5959-4304-AE03-286C353ECB0A}" type="presParOf" srcId="{ECEDE815-777B-4162-85DC-7B98A7678B2B}" destId="{1CE0768F-81D5-4204-AB56-064E547EF21A}" srcOrd="1" destOrd="0" presId="urn:microsoft.com/office/officeart/2005/8/layout/vList2"/>
    <dgm:cxn modelId="{F482CBB1-5AB9-45BD-BBEA-78A4621DF2A7}" type="presParOf" srcId="{ECEDE815-777B-4162-85DC-7B98A7678B2B}" destId="{AEBFFA13-2BA1-4403-8B00-D4D4E900B542}" srcOrd="2" destOrd="0" presId="urn:microsoft.com/office/officeart/2005/8/layout/vList2"/>
    <dgm:cxn modelId="{02A7A847-18AA-4CAD-91E1-FDE4B94C0C84}" type="presParOf" srcId="{ECEDE815-777B-4162-85DC-7B98A7678B2B}" destId="{6B2CA2EA-FF6C-4B7F-90FF-ADE0378A6C9B}" srcOrd="3" destOrd="0" presId="urn:microsoft.com/office/officeart/2005/8/layout/vList2"/>
    <dgm:cxn modelId="{6FC043A7-A5B7-426A-815F-E75E9BF3D031}" type="presParOf" srcId="{ECEDE815-777B-4162-85DC-7B98A7678B2B}" destId="{3E670FBE-A268-455E-9D70-B8D867165FA9}" srcOrd="4" destOrd="0" presId="urn:microsoft.com/office/officeart/2005/8/layout/vList2"/>
    <dgm:cxn modelId="{5769450D-9402-48AA-BC4B-1B20EA5B8758}" type="presParOf" srcId="{ECEDE815-777B-4162-85DC-7B98A7678B2B}" destId="{22FDDFD5-73AF-4E81-85F0-8EA9E882493D}" srcOrd="5" destOrd="0" presId="urn:microsoft.com/office/officeart/2005/8/layout/vList2"/>
    <dgm:cxn modelId="{C6D8B6C4-F798-41C7-9F88-3DE893AC83CC}" type="presParOf" srcId="{ECEDE815-777B-4162-85DC-7B98A7678B2B}" destId="{9B55F34A-4A0D-4B7B-B68F-F5544E8C327B}" srcOrd="6" destOrd="0" presId="urn:microsoft.com/office/officeart/2005/8/layout/vList2"/>
    <dgm:cxn modelId="{8A3D4539-6BF9-40BD-B136-4EFF04AFB1FE}" type="presParOf" srcId="{ECEDE815-777B-4162-85DC-7B98A7678B2B}" destId="{4CBB68B1-601E-4E10-969A-E4E5FCCB5B88}" srcOrd="7" destOrd="0" presId="urn:microsoft.com/office/officeart/2005/8/layout/vList2"/>
    <dgm:cxn modelId="{A4848BB1-6726-4D3C-97C8-1D696ADA04EA}" type="presParOf" srcId="{ECEDE815-777B-4162-85DC-7B98A7678B2B}" destId="{A6C48188-BDFF-41D2-8274-8962525870AB}" srcOrd="8" destOrd="0" presId="urn:microsoft.com/office/officeart/2005/8/layout/vList2"/>
    <dgm:cxn modelId="{92268EF6-9D23-48FA-8650-CD30AAD84E0C}" type="presParOf" srcId="{ECEDE815-777B-4162-85DC-7B98A7678B2B}" destId="{CB44EDCB-50E9-4C15-94AA-FDA3FAC17667}" srcOrd="9" destOrd="0" presId="urn:microsoft.com/office/officeart/2005/8/layout/vList2"/>
    <dgm:cxn modelId="{E150A306-20B3-48BB-BFE5-E17DED9B9350}" type="presParOf" srcId="{ECEDE815-777B-4162-85DC-7B98A7678B2B}" destId="{7AA3BE7C-6879-4A3A-9023-EA1FEEC625C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7AF0BF-5568-46CB-811F-E4FFC47E852B}"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DCD9583C-8CFD-4A84-BE50-EFB980C8A11A}">
      <dgm:prSet/>
      <dgm:spPr/>
      <dgm:t>
        <a:bodyPr/>
        <a:lstStyle/>
        <a:p>
          <a:pPr>
            <a:defRPr cap="all"/>
          </a:pPr>
          <a:r>
            <a:rPr lang="en-GB"/>
            <a:t>The concept of Value </a:t>
          </a:r>
          <a:endParaRPr lang="en-US"/>
        </a:p>
      </dgm:t>
    </dgm:pt>
    <dgm:pt modelId="{F8003014-8082-4681-9E2F-AC9BB27B4506}" type="parTrans" cxnId="{830CB92F-55A7-41C0-A49E-247B9DD7C83D}">
      <dgm:prSet/>
      <dgm:spPr/>
      <dgm:t>
        <a:bodyPr/>
        <a:lstStyle/>
        <a:p>
          <a:endParaRPr lang="en-US"/>
        </a:p>
      </dgm:t>
    </dgm:pt>
    <dgm:pt modelId="{B089B89A-4054-40E7-80C0-7241F06EC46B}" type="sibTrans" cxnId="{830CB92F-55A7-41C0-A49E-247B9DD7C83D}">
      <dgm:prSet/>
      <dgm:spPr/>
      <dgm:t>
        <a:bodyPr/>
        <a:lstStyle/>
        <a:p>
          <a:endParaRPr lang="en-US"/>
        </a:p>
      </dgm:t>
    </dgm:pt>
    <dgm:pt modelId="{27F77C9E-5A6E-4E9B-948A-BF5F63798DCF}">
      <dgm:prSet/>
      <dgm:spPr/>
      <dgm:t>
        <a:bodyPr/>
        <a:lstStyle/>
        <a:p>
          <a:pPr>
            <a:defRPr cap="all"/>
          </a:pPr>
          <a:r>
            <a:rPr lang="en-GB"/>
            <a:t>The concept of Value Creation </a:t>
          </a:r>
          <a:endParaRPr lang="en-US"/>
        </a:p>
      </dgm:t>
    </dgm:pt>
    <dgm:pt modelId="{957E3CC8-78FC-4A2F-AA4B-AAC282BA5EAC}" type="parTrans" cxnId="{4CFA0D2B-E400-412D-9E47-DB1DE289C917}">
      <dgm:prSet/>
      <dgm:spPr/>
      <dgm:t>
        <a:bodyPr/>
        <a:lstStyle/>
        <a:p>
          <a:endParaRPr lang="en-US"/>
        </a:p>
      </dgm:t>
    </dgm:pt>
    <dgm:pt modelId="{10565D29-B05B-41F6-B39D-10E90180D2CE}" type="sibTrans" cxnId="{4CFA0D2B-E400-412D-9E47-DB1DE289C917}">
      <dgm:prSet/>
      <dgm:spPr/>
      <dgm:t>
        <a:bodyPr/>
        <a:lstStyle/>
        <a:p>
          <a:endParaRPr lang="en-US"/>
        </a:p>
      </dgm:t>
    </dgm:pt>
    <dgm:pt modelId="{AA27F095-0332-4AA9-BC22-72963598EC5D}">
      <dgm:prSet/>
      <dgm:spPr/>
      <dgm:t>
        <a:bodyPr/>
        <a:lstStyle/>
        <a:p>
          <a:pPr>
            <a:defRPr cap="all"/>
          </a:pPr>
          <a:r>
            <a:rPr lang="en-GB"/>
            <a:t>Value in Theory and Practice </a:t>
          </a:r>
          <a:endParaRPr lang="en-US"/>
        </a:p>
      </dgm:t>
    </dgm:pt>
    <dgm:pt modelId="{CDF7DB23-C8B5-4B8B-9D1C-7D3F93A83DAC}" type="parTrans" cxnId="{E1AD2F70-395A-464D-B796-D147B5F4A449}">
      <dgm:prSet/>
      <dgm:spPr/>
      <dgm:t>
        <a:bodyPr/>
        <a:lstStyle/>
        <a:p>
          <a:endParaRPr lang="en-US"/>
        </a:p>
      </dgm:t>
    </dgm:pt>
    <dgm:pt modelId="{80E1105A-8565-4128-B4DA-5C2D997C453F}" type="sibTrans" cxnId="{E1AD2F70-395A-464D-B796-D147B5F4A449}">
      <dgm:prSet/>
      <dgm:spPr/>
      <dgm:t>
        <a:bodyPr/>
        <a:lstStyle/>
        <a:p>
          <a:endParaRPr lang="en-US"/>
        </a:p>
      </dgm:t>
    </dgm:pt>
    <dgm:pt modelId="{CB729202-73CE-435A-90B3-E34CCA1C806B}">
      <dgm:prSet/>
      <dgm:spPr/>
      <dgm:t>
        <a:bodyPr/>
        <a:lstStyle/>
        <a:p>
          <a:pPr>
            <a:defRPr cap="all"/>
          </a:pPr>
          <a:r>
            <a:rPr lang="en-GB"/>
            <a:t>Existing challenges within Health and Social Care</a:t>
          </a:r>
          <a:endParaRPr lang="en-US"/>
        </a:p>
      </dgm:t>
    </dgm:pt>
    <dgm:pt modelId="{80A4EACE-23FE-452F-BB3F-8BC35A4B0528}" type="parTrans" cxnId="{08A0973C-ECF3-4678-91F9-014548CC290F}">
      <dgm:prSet/>
      <dgm:spPr/>
      <dgm:t>
        <a:bodyPr/>
        <a:lstStyle/>
        <a:p>
          <a:endParaRPr lang="en-US"/>
        </a:p>
      </dgm:t>
    </dgm:pt>
    <dgm:pt modelId="{3D8D98E5-5C58-46E1-8A65-4EFAB2C84024}" type="sibTrans" cxnId="{08A0973C-ECF3-4678-91F9-014548CC290F}">
      <dgm:prSet/>
      <dgm:spPr/>
      <dgm:t>
        <a:bodyPr/>
        <a:lstStyle/>
        <a:p>
          <a:endParaRPr lang="en-US"/>
        </a:p>
      </dgm:t>
    </dgm:pt>
    <dgm:pt modelId="{27BEEE68-2E52-4823-AC46-9EBE41CE0E44}">
      <dgm:prSet/>
      <dgm:spPr/>
      <dgm:t>
        <a:bodyPr/>
        <a:lstStyle/>
        <a:p>
          <a:pPr>
            <a:defRPr cap="all"/>
          </a:pPr>
          <a:r>
            <a:rPr lang="en-GB"/>
            <a:t>Innovation within Health and Social Care </a:t>
          </a:r>
          <a:endParaRPr lang="en-US"/>
        </a:p>
      </dgm:t>
    </dgm:pt>
    <dgm:pt modelId="{93B59100-6565-4FD3-9CAA-F8678FF97CB6}" type="parTrans" cxnId="{A97CCAA2-260B-40F3-821F-719376BBA727}">
      <dgm:prSet/>
      <dgm:spPr/>
      <dgm:t>
        <a:bodyPr/>
        <a:lstStyle/>
        <a:p>
          <a:endParaRPr lang="en-US"/>
        </a:p>
      </dgm:t>
    </dgm:pt>
    <dgm:pt modelId="{9D923733-6D44-4BE9-9772-2DE4458ED33F}" type="sibTrans" cxnId="{A97CCAA2-260B-40F3-821F-719376BBA727}">
      <dgm:prSet/>
      <dgm:spPr/>
      <dgm:t>
        <a:bodyPr/>
        <a:lstStyle/>
        <a:p>
          <a:endParaRPr lang="en-US"/>
        </a:p>
      </dgm:t>
    </dgm:pt>
    <dgm:pt modelId="{BE386232-FBF4-430E-84B9-6BB4FC8C3F49}" type="pres">
      <dgm:prSet presAssocID="{F67AF0BF-5568-46CB-811F-E4FFC47E852B}" presName="root" presStyleCnt="0">
        <dgm:presLayoutVars>
          <dgm:dir/>
          <dgm:resizeHandles val="exact"/>
        </dgm:presLayoutVars>
      </dgm:prSet>
      <dgm:spPr/>
    </dgm:pt>
    <dgm:pt modelId="{1EDB3688-9C26-491D-88E1-D403814B7A90}" type="pres">
      <dgm:prSet presAssocID="{DCD9583C-8CFD-4A84-BE50-EFB980C8A11A}" presName="compNode" presStyleCnt="0"/>
      <dgm:spPr/>
    </dgm:pt>
    <dgm:pt modelId="{C97A1EEF-0022-491C-BC1A-8BFF03EF1E25}" type="pres">
      <dgm:prSet presAssocID="{DCD9583C-8CFD-4A84-BE50-EFB980C8A11A}" presName="iconBgRect" presStyleLbl="bgShp" presStyleIdx="0" presStyleCnt="5"/>
      <dgm:spPr/>
    </dgm:pt>
    <dgm:pt modelId="{4652C988-1D9E-4C02-9ECD-BE9450044D9A}" type="pres">
      <dgm:prSet presAssocID="{DCD9583C-8CFD-4A84-BE50-EFB980C8A11A}"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1264963B-3D8C-46F6-86B3-47571409F3EA}" type="pres">
      <dgm:prSet presAssocID="{DCD9583C-8CFD-4A84-BE50-EFB980C8A11A}" presName="spaceRect" presStyleCnt="0"/>
      <dgm:spPr/>
    </dgm:pt>
    <dgm:pt modelId="{CE1DE059-520B-49D8-872D-B638503AF1AA}" type="pres">
      <dgm:prSet presAssocID="{DCD9583C-8CFD-4A84-BE50-EFB980C8A11A}" presName="textRect" presStyleLbl="revTx" presStyleIdx="0" presStyleCnt="5">
        <dgm:presLayoutVars>
          <dgm:chMax val="1"/>
          <dgm:chPref val="1"/>
        </dgm:presLayoutVars>
      </dgm:prSet>
      <dgm:spPr/>
    </dgm:pt>
    <dgm:pt modelId="{72773B4A-BB8A-4624-8A16-02AB9AE08F8C}" type="pres">
      <dgm:prSet presAssocID="{B089B89A-4054-40E7-80C0-7241F06EC46B}" presName="sibTrans" presStyleCnt="0"/>
      <dgm:spPr/>
    </dgm:pt>
    <dgm:pt modelId="{860FD7D0-CACB-48E6-B685-A581D43EE394}" type="pres">
      <dgm:prSet presAssocID="{27F77C9E-5A6E-4E9B-948A-BF5F63798DCF}" presName="compNode" presStyleCnt="0"/>
      <dgm:spPr/>
    </dgm:pt>
    <dgm:pt modelId="{8B668D90-2068-4BC6-931C-D7828028D602}" type="pres">
      <dgm:prSet presAssocID="{27F77C9E-5A6E-4E9B-948A-BF5F63798DCF}" presName="iconBgRect" presStyleLbl="bgShp" presStyleIdx="1" presStyleCnt="5"/>
      <dgm:spPr/>
    </dgm:pt>
    <dgm:pt modelId="{7009598D-3D8B-463C-B53C-D72FFC72C8AC}" type="pres">
      <dgm:prSet presAssocID="{27F77C9E-5A6E-4E9B-948A-BF5F63798DC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FFBB36E0-4AA8-4A4F-A82B-40DC5451B1EC}" type="pres">
      <dgm:prSet presAssocID="{27F77C9E-5A6E-4E9B-948A-BF5F63798DCF}" presName="spaceRect" presStyleCnt="0"/>
      <dgm:spPr/>
    </dgm:pt>
    <dgm:pt modelId="{75CBF16E-190E-4CF8-9103-36BDE15521FF}" type="pres">
      <dgm:prSet presAssocID="{27F77C9E-5A6E-4E9B-948A-BF5F63798DCF}" presName="textRect" presStyleLbl="revTx" presStyleIdx="1" presStyleCnt="5">
        <dgm:presLayoutVars>
          <dgm:chMax val="1"/>
          <dgm:chPref val="1"/>
        </dgm:presLayoutVars>
      </dgm:prSet>
      <dgm:spPr/>
    </dgm:pt>
    <dgm:pt modelId="{D3E847DB-8456-4690-B0CD-49D8D59C2DF2}" type="pres">
      <dgm:prSet presAssocID="{10565D29-B05B-41F6-B39D-10E90180D2CE}" presName="sibTrans" presStyleCnt="0"/>
      <dgm:spPr/>
    </dgm:pt>
    <dgm:pt modelId="{AB283B8C-4209-4A31-B2F5-E45667A39469}" type="pres">
      <dgm:prSet presAssocID="{AA27F095-0332-4AA9-BC22-72963598EC5D}" presName="compNode" presStyleCnt="0"/>
      <dgm:spPr/>
    </dgm:pt>
    <dgm:pt modelId="{C3EB34FD-75FB-4D8D-B419-55F2C43003C2}" type="pres">
      <dgm:prSet presAssocID="{AA27F095-0332-4AA9-BC22-72963598EC5D}" presName="iconBgRect" presStyleLbl="bgShp" presStyleIdx="2" presStyleCnt="5"/>
      <dgm:spPr/>
    </dgm:pt>
    <dgm:pt modelId="{A6DA3FF9-0A4F-48F7-8443-945679546F0F}" type="pres">
      <dgm:prSet presAssocID="{AA27F095-0332-4AA9-BC22-72963598EC5D}"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AD06B2CE-02CE-4237-88B8-8ADB3F44C135}" type="pres">
      <dgm:prSet presAssocID="{AA27F095-0332-4AA9-BC22-72963598EC5D}" presName="spaceRect" presStyleCnt="0"/>
      <dgm:spPr/>
    </dgm:pt>
    <dgm:pt modelId="{37A0EAE1-6FF5-4324-A6B1-AAFFA4EDBC01}" type="pres">
      <dgm:prSet presAssocID="{AA27F095-0332-4AA9-BC22-72963598EC5D}" presName="textRect" presStyleLbl="revTx" presStyleIdx="2" presStyleCnt="5">
        <dgm:presLayoutVars>
          <dgm:chMax val="1"/>
          <dgm:chPref val="1"/>
        </dgm:presLayoutVars>
      </dgm:prSet>
      <dgm:spPr/>
    </dgm:pt>
    <dgm:pt modelId="{37B865AC-1D6E-445B-AEC4-059D2A791CFA}" type="pres">
      <dgm:prSet presAssocID="{80E1105A-8565-4128-B4DA-5C2D997C453F}" presName="sibTrans" presStyleCnt="0"/>
      <dgm:spPr/>
    </dgm:pt>
    <dgm:pt modelId="{879DEE38-5A54-4EC0-BAE9-F856E5835C6B}" type="pres">
      <dgm:prSet presAssocID="{CB729202-73CE-435A-90B3-E34CCA1C806B}" presName="compNode" presStyleCnt="0"/>
      <dgm:spPr/>
    </dgm:pt>
    <dgm:pt modelId="{4138F619-BDE8-4AD9-830E-F1E6B3755F32}" type="pres">
      <dgm:prSet presAssocID="{CB729202-73CE-435A-90B3-E34CCA1C806B}" presName="iconBgRect" presStyleLbl="bgShp" presStyleIdx="3" presStyleCnt="5"/>
      <dgm:spPr/>
    </dgm:pt>
    <dgm:pt modelId="{A03BD2C9-15EF-4DBB-B2E0-0AD392CACEF2}" type="pres">
      <dgm:prSet presAssocID="{CB729202-73CE-435A-90B3-E34CCA1C806B}"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DE378A6A-A412-4D7A-BCFB-F38EB00E3B69}" type="pres">
      <dgm:prSet presAssocID="{CB729202-73CE-435A-90B3-E34CCA1C806B}" presName="spaceRect" presStyleCnt="0"/>
      <dgm:spPr/>
    </dgm:pt>
    <dgm:pt modelId="{E5FA8C70-465B-48E2-A166-CBBB8EE314C8}" type="pres">
      <dgm:prSet presAssocID="{CB729202-73CE-435A-90B3-E34CCA1C806B}" presName="textRect" presStyleLbl="revTx" presStyleIdx="3" presStyleCnt="5">
        <dgm:presLayoutVars>
          <dgm:chMax val="1"/>
          <dgm:chPref val="1"/>
        </dgm:presLayoutVars>
      </dgm:prSet>
      <dgm:spPr/>
    </dgm:pt>
    <dgm:pt modelId="{F42648B0-DC49-4716-8553-62EB178712AA}" type="pres">
      <dgm:prSet presAssocID="{3D8D98E5-5C58-46E1-8A65-4EFAB2C84024}" presName="sibTrans" presStyleCnt="0"/>
      <dgm:spPr/>
    </dgm:pt>
    <dgm:pt modelId="{E09F8F1F-E416-4BF6-AC98-1F2C7FDBC8DB}" type="pres">
      <dgm:prSet presAssocID="{27BEEE68-2E52-4823-AC46-9EBE41CE0E44}" presName="compNode" presStyleCnt="0"/>
      <dgm:spPr/>
    </dgm:pt>
    <dgm:pt modelId="{277EF0CC-C30F-48F0-B230-BB7ABBE61041}" type="pres">
      <dgm:prSet presAssocID="{27BEEE68-2E52-4823-AC46-9EBE41CE0E44}" presName="iconBgRect" presStyleLbl="bgShp" presStyleIdx="4" presStyleCnt="5"/>
      <dgm:spPr/>
    </dgm:pt>
    <dgm:pt modelId="{DA1AA4F0-B4AF-4C2B-8A23-90DA888D0C3A}" type="pres">
      <dgm:prSet presAssocID="{27BEEE68-2E52-4823-AC46-9EBE41CE0E4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edical"/>
        </a:ext>
      </dgm:extLst>
    </dgm:pt>
    <dgm:pt modelId="{C91CA2F2-8E22-4A0B-BCA9-9EE6C0F57B6E}" type="pres">
      <dgm:prSet presAssocID="{27BEEE68-2E52-4823-AC46-9EBE41CE0E44}" presName="spaceRect" presStyleCnt="0"/>
      <dgm:spPr/>
    </dgm:pt>
    <dgm:pt modelId="{68B0EF02-E68E-4620-B0CF-DF85974B9B85}" type="pres">
      <dgm:prSet presAssocID="{27BEEE68-2E52-4823-AC46-9EBE41CE0E44}" presName="textRect" presStyleLbl="revTx" presStyleIdx="4" presStyleCnt="5">
        <dgm:presLayoutVars>
          <dgm:chMax val="1"/>
          <dgm:chPref val="1"/>
        </dgm:presLayoutVars>
      </dgm:prSet>
      <dgm:spPr/>
    </dgm:pt>
  </dgm:ptLst>
  <dgm:cxnLst>
    <dgm:cxn modelId="{DA65E025-11AF-456D-80A6-53CC3D62FA3D}" type="presOf" srcId="{F67AF0BF-5568-46CB-811F-E4FFC47E852B}" destId="{BE386232-FBF4-430E-84B9-6BB4FC8C3F49}" srcOrd="0" destOrd="0" presId="urn:microsoft.com/office/officeart/2018/5/layout/IconCircleLabelList"/>
    <dgm:cxn modelId="{4CFA0D2B-E400-412D-9E47-DB1DE289C917}" srcId="{F67AF0BF-5568-46CB-811F-E4FFC47E852B}" destId="{27F77C9E-5A6E-4E9B-948A-BF5F63798DCF}" srcOrd="1" destOrd="0" parTransId="{957E3CC8-78FC-4A2F-AA4B-AAC282BA5EAC}" sibTransId="{10565D29-B05B-41F6-B39D-10E90180D2CE}"/>
    <dgm:cxn modelId="{830CB92F-55A7-41C0-A49E-247B9DD7C83D}" srcId="{F67AF0BF-5568-46CB-811F-E4FFC47E852B}" destId="{DCD9583C-8CFD-4A84-BE50-EFB980C8A11A}" srcOrd="0" destOrd="0" parTransId="{F8003014-8082-4681-9E2F-AC9BB27B4506}" sibTransId="{B089B89A-4054-40E7-80C0-7241F06EC46B}"/>
    <dgm:cxn modelId="{08A0973C-ECF3-4678-91F9-014548CC290F}" srcId="{F67AF0BF-5568-46CB-811F-E4FFC47E852B}" destId="{CB729202-73CE-435A-90B3-E34CCA1C806B}" srcOrd="3" destOrd="0" parTransId="{80A4EACE-23FE-452F-BB3F-8BC35A4B0528}" sibTransId="{3D8D98E5-5C58-46E1-8A65-4EFAB2C84024}"/>
    <dgm:cxn modelId="{AC603C6A-9879-42E7-8DD0-39B9273F6C2F}" type="presOf" srcId="{27F77C9E-5A6E-4E9B-948A-BF5F63798DCF}" destId="{75CBF16E-190E-4CF8-9103-36BDE15521FF}" srcOrd="0" destOrd="0" presId="urn:microsoft.com/office/officeart/2018/5/layout/IconCircleLabelList"/>
    <dgm:cxn modelId="{ABDB3A4B-E9D3-4B7A-9631-9C02725D3C7B}" type="presOf" srcId="{AA27F095-0332-4AA9-BC22-72963598EC5D}" destId="{37A0EAE1-6FF5-4324-A6B1-AAFFA4EDBC01}" srcOrd="0" destOrd="0" presId="urn:microsoft.com/office/officeart/2018/5/layout/IconCircleLabelList"/>
    <dgm:cxn modelId="{E1AD2F70-395A-464D-B796-D147B5F4A449}" srcId="{F67AF0BF-5568-46CB-811F-E4FFC47E852B}" destId="{AA27F095-0332-4AA9-BC22-72963598EC5D}" srcOrd="2" destOrd="0" parTransId="{CDF7DB23-C8B5-4B8B-9D1C-7D3F93A83DAC}" sibTransId="{80E1105A-8565-4128-B4DA-5C2D997C453F}"/>
    <dgm:cxn modelId="{A97CCAA2-260B-40F3-821F-719376BBA727}" srcId="{F67AF0BF-5568-46CB-811F-E4FFC47E852B}" destId="{27BEEE68-2E52-4823-AC46-9EBE41CE0E44}" srcOrd="4" destOrd="0" parTransId="{93B59100-6565-4FD3-9CAA-F8678FF97CB6}" sibTransId="{9D923733-6D44-4BE9-9772-2DE4458ED33F}"/>
    <dgm:cxn modelId="{B62071BF-4890-4BB7-B771-760E0AD83ED0}" type="presOf" srcId="{DCD9583C-8CFD-4A84-BE50-EFB980C8A11A}" destId="{CE1DE059-520B-49D8-872D-B638503AF1AA}" srcOrd="0" destOrd="0" presId="urn:microsoft.com/office/officeart/2018/5/layout/IconCircleLabelList"/>
    <dgm:cxn modelId="{7820A0C7-0477-4E0C-9899-9EAFF4E82AC4}" type="presOf" srcId="{27BEEE68-2E52-4823-AC46-9EBE41CE0E44}" destId="{68B0EF02-E68E-4620-B0CF-DF85974B9B85}" srcOrd="0" destOrd="0" presId="urn:microsoft.com/office/officeart/2018/5/layout/IconCircleLabelList"/>
    <dgm:cxn modelId="{0E5179CF-0353-4BC8-B096-0D96951345F4}" type="presOf" srcId="{CB729202-73CE-435A-90B3-E34CCA1C806B}" destId="{E5FA8C70-465B-48E2-A166-CBBB8EE314C8}" srcOrd="0" destOrd="0" presId="urn:microsoft.com/office/officeart/2018/5/layout/IconCircleLabelList"/>
    <dgm:cxn modelId="{6A282044-7469-4F7C-9E1A-B070422D0C57}" type="presParOf" srcId="{BE386232-FBF4-430E-84B9-6BB4FC8C3F49}" destId="{1EDB3688-9C26-491D-88E1-D403814B7A90}" srcOrd="0" destOrd="0" presId="urn:microsoft.com/office/officeart/2018/5/layout/IconCircleLabelList"/>
    <dgm:cxn modelId="{0126F419-2544-4955-B0EB-9CA4A060AFD7}" type="presParOf" srcId="{1EDB3688-9C26-491D-88E1-D403814B7A90}" destId="{C97A1EEF-0022-491C-BC1A-8BFF03EF1E25}" srcOrd="0" destOrd="0" presId="urn:microsoft.com/office/officeart/2018/5/layout/IconCircleLabelList"/>
    <dgm:cxn modelId="{CA3B8C0C-D38B-494B-9770-1349CF264E9A}" type="presParOf" srcId="{1EDB3688-9C26-491D-88E1-D403814B7A90}" destId="{4652C988-1D9E-4C02-9ECD-BE9450044D9A}" srcOrd="1" destOrd="0" presId="urn:microsoft.com/office/officeart/2018/5/layout/IconCircleLabelList"/>
    <dgm:cxn modelId="{58863945-F31B-433F-8F51-28E08CF45D4D}" type="presParOf" srcId="{1EDB3688-9C26-491D-88E1-D403814B7A90}" destId="{1264963B-3D8C-46F6-86B3-47571409F3EA}" srcOrd="2" destOrd="0" presId="urn:microsoft.com/office/officeart/2018/5/layout/IconCircleLabelList"/>
    <dgm:cxn modelId="{E98B8D57-0321-4A01-AAA4-25B028E244AB}" type="presParOf" srcId="{1EDB3688-9C26-491D-88E1-D403814B7A90}" destId="{CE1DE059-520B-49D8-872D-B638503AF1AA}" srcOrd="3" destOrd="0" presId="urn:microsoft.com/office/officeart/2018/5/layout/IconCircleLabelList"/>
    <dgm:cxn modelId="{4B0B0378-61EC-431B-95DA-F19561D69299}" type="presParOf" srcId="{BE386232-FBF4-430E-84B9-6BB4FC8C3F49}" destId="{72773B4A-BB8A-4624-8A16-02AB9AE08F8C}" srcOrd="1" destOrd="0" presId="urn:microsoft.com/office/officeart/2018/5/layout/IconCircleLabelList"/>
    <dgm:cxn modelId="{E7E2A9F5-CFFC-40C3-9AE4-F9C4098D7C24}" type="presParOf" srcId="{BE386232-FBF4-430E-84B9-6BB4FC8C3F49}" destId="{860FD7D0-CACB-48E6-B685-A581D43EE394}" srcOrd="2" destOrd="0" presId="urn:microsoft.com/office/officeart/2018/5/layout/IconCircleLabelList"/>
    <dgm:cxn modelId="{EC43B695-FE78-49CF-B649-D09A01E9A73E}" type="presParOf" srcId="{860FD7D0-CACB-48E6-B685-A581D43EE394}" destId="{8B668D90-2068-4BC6-931C-D7828028D602}" srcOrd="0" destOrd="0" presId="urn:microsoft.com/office/officeart/2018/5/layout/IconCircleLabelList"/>
    <dgm:cxn modelId="{F0B57B84-9211-4A68-AB3C-52F574DB364D}" type="presParOf" srcId="{860FD7D0-CACB-48E6-B685-A581D43EE394}" destId="{7009598D-3D8B-463C-B53C-D72FFC72C8AC}" srcOrd="1" destOrd="0" presId="urn:microsoft.com/office/officeart/2018/5/layout/IconCircleLabelList"/>
    <dgm:cxn modelId="{94C3EC5B-ADD9-4C0C-B5B0-AECD44F3F7A7}" type="presParOf" srcId="{860FD7D0-CACB-48E6-B685-A581D43EE394}" destId="{FFBB36E0-4AA8-4A4F-A82B-40DC5451B1EC}" srcOrd="2" destOrd="0" presId="urn:microsoft.com/office/officeart/2018/5/layout/IconCircleLabelList"/>
    <dgm:cxn modelId="{0ABA9DA1-FF0A-4D45-BF29-76E8DEB0FAEA}" type="presParOf" srcId="{860FD7D0-CACB-48E6-B685-A581D43EE394}" destId="{75CBF16E-190E-4CF8-9103-36BDE15521FF}" srcOrd="3" destOrd="0" presId="urn:microsoft.com/office/officeart/2018/5/layout/IconCircleLabelList"/>
    <dgm:cxn modelId="{BC89D612-DAD0-4F14-B3C4-381AD2DFC530}" type="presParOf" srcId="{BE386232-FBF4-430E-84B9-6BB4FC8C3F49}" destId="{D3E847DB-8456-4690-B0CD-49D8D59C2DF2}" srcOrd="3" destOrd="0" presId="urn:microsoft.com/office/officeart/2018/5/layout/IconCircleLabelList"/>
    <dgm:cxn modelId="{F9A84AEA-F807-4BEF-A1ED-A3C4BE317AB5}" type="presParOf" srcId="{BE386232-FBF4-430E-84B9-6BB4FC8C3F49}" destId="{AB283B8C-4209-4A31-B2F5-E45667A39469}" srcOrd="4" destOrd="0" presId="urn:microsoft.com/office/officeart/2018/5/layout/IconCircleLabelList"/>
    <dgm:cxn modelId="{2BA66AC7-F102-4D06-BFD6-F57C57238087}" type="presParOf" srcId="{AB283B8C-4209-4A31-B2F5-E45667A39469}" destId="{C3EB34FD-75FB-4D8D-B419-55F2C43003C2}" srcOrd="0" destOrd="0" presId="urn:microsoft.com/office/officeart/2018/5/layout/IconCircleLabelList"/>
    <dgm:cxn modelId="{57FABC3A-6B7D-4D33-B6D8-2919318D865E}" type="presParOf" srcId="{AB283B8C-4209-4A31-B2F5-E45667A39469}" destId="{A6DA3FF9-0A4F-48F7-8443-945679546F0F}" srcOrd="1" destOrd="0" presId="urn:microsoft.com/office/officeart/2018/5/layout/IconCircleLabelList"/>
    <dgm:cxn modelId="{F087F82D-CDD0-42EB-A64E-F2E273737EB1}" type="presParOf" srcId="{AB283B8C-4209-4A31-B2F5-E45667A39469}" destId="{AD06B2CE-02CE-4237-88B8-8ADB3F44C135}" srcOrd="2" destOrd="0" presId="urn:microsoft.com/office/officeart/2018/5/layout/IconCircleLabelList"/>
    <dgm:cxn modelId="{EC98B3A5-D961-42AF-9175-D26CDFCD056A}" type="presParOf" srcId="{AB283B8C-4209-4A31-B2F5-E45667A39469}" destId="{37A0EAE1-6FF5-4324-A6B1-AAFFA4EDBC01}" srcOrd="3" destOrd="0" presId="urn:microsoft.com/office/officeart/2018/5/layout/IconCircleLabelList"/>
    <dgm:cxn modelId="{1E2F1892-35A7-4C0D-8C2E-BCE832F5F8E0}" type="presParOf" srcId="{BE386232-FBF4-430E-84B9-6BB4FC8C3F49}" destId="{37B865AC-1D6E-445B-AEC4-059D2A791CFA}" srcOrd="5" destOrd="0" presId="urn:microsoft.com/office/officeart/2018/5/layout/IconCircleLabelList"/>
    <dgm:cxn modelId="{E1ED670D-FD9B-405E-928F-34F85BE801B6}" type="presParOf" srcId="{BE386232-FBF4-430E-84B9-6BB4FC8C3F49}" destId="{879DEE38-5A54-4EC0-BAE9-F856E5835C6B}" srcOrd="6" destOrd="0" presId="urn:microsoft.com/office/officeart/2018/5/layout/IconCircleLabelList"/>
    <dgm:cxn modelId="{A5B5A88C-8AC8-4D4C-B8EF-28668101D558}" type="presParOf" srcId="{879DEE38-5A54-4EC0-BAE9-F856E5835C6B}" destId="{4138F619-BDE8-4AD9-830E-F1E6B3755F32}" srcOrd="0" destOrd="0" presId="urn:microsoft.com/office/officeart/2018/5/layout/IconCircleLabelList"/>
    <dgm:cxn modelId="{D7371CFE-6821-4BB8-B0BE-89275BB06FD3}" type="presParOf" srcId="{879DEE38-5A54-4EC0-BAE9-F856E5835C6B}" destId="{A03BD2C9-15EF-4DBB-B2E0-0AD392CACEF2}" srcOrd="1" destOrd="0" presId="urn:microsoft.com/office/officeart/2018/5/layout/IconCircleLabelList"/>
    <dgm:cxn modelId="{5DF92FA3-C608-469D-ADE0-36B6BA4700F7}" type="presParOf" srcId="{879DEE38-5A54-4EC0-BAE9-F856E5835C6B}" destId="{DE378A6A-A412-4D7A-BCFB-F38EB00E3B69}" srcOrd="2" destOrd="0" presId="urn:microsoft.com/office/officeart/2018/5/layout/IconCircleLabelList"/>
    <dgm:cxn modelId="{B610A5A0-18AE-4C42-9EFB-9BD2F7AABEB9}" type="presParOf" srcId="{879DEE38-5A54-4EC0-BAE9-F856E5835C6B}" destId="{E5FA8C70-465B-48E2-A166-CBBB8EE314C8}" srcOrd="3" destOrd="0" presId="urn:microsoft.com/office/officeart/2018/5/layout/IconCircleLabelList"/>
    <dgm:cxn modelId="{45324079-8318-45D0-BF06-78BAF4CF892B}" type="presParOf" srcId="{BE386232-FBF4-430E-84B9-6BB4FC8C3F49}" destId="{F42648B0-DC49-4716-8553-62EB178712AA}" srcOrd="7" destOrd="0" presId="urn:microsoft.com/office/officeart/2018/5/layout/IconCircleLabelList"/>
    <dgm:cxn modelId="{DC2EB221-6530-4214-9AC7-3D512A0BD19E}" type="presParOf" srcId="{BE386232-FBF4-430E-84B9-6BB4FC8C3F49}" destId="{E09F8F1F-E416-4BF6-AC98-1F2C7FDBC8DB}" srcOrd="8" destOrd="0" presId="urn:microsoft.com/office/officeart/2018/5/layout/IconCircleLabelList"/>
    <dgm:cxn modelId="{9101B772-E876-45DA-A2A9-1825D3FFB70A}" type="presParOf" srcId="{E09F8F1F-E416-4BF6-AC98-1F2C7FDBC8DB}" destId="{277EF0CC-C30F-48F0-B230-BB7ABBE61041}" srcOrd="0" destOrd="0" presId="urn:microsoft.com/office/officeart/2018/5/layout/IconCircleLabelList"/>
    <dgm:cxn modelId="{45553BB7-01D8-479F-8FFC-D706BA44A903}" type="presParOf" srcId="{E09F8F1F-E416-4BF6-AC98-1F2C7FDBC8DB}" destId="{DA1AA4F0-B4AF-4C2B-8A23-90DA888D0C3A}" srcOrd="1" destOrd="0" presId="urn:microsoft.com/office/officeart/2018/5/layout/IconCircleLabelList"/>
    <dgm:cxn modelId="{563DDF87-3A80-49C4-9B2E-141713739C1C}" type="presParOf" srcId="{E09F8F1F-E416-4BF6-AC98-1F2C7FDBC8DB}" destId="{C91CA2F2-8E22-4A0B-BCA9-9EE6C0F57B6E}" srcOrd="2" destOrd="0" presId="urn:microsoft.com/office/officeart/2018/5/layout/IconCircleLabelList"/>
    <dgm:cxn modelId="{9E9E29E8-F3E0-439F-9AC7-CA93B14E956D}" type="presParOf" srcId="{E09F8F1F-E416-4BF6-AC98-1F2C7FDBC8DB}" destId="{68B0EF02-E68E-4620-B0CF-DF85974B9B8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09B839-39B3-488D-977C-60565EDA5C3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3F9AE2A-77FE-4196-8258-0FF4C5A64FB3}">
      <dgm:prSet/>
      <dgm:spPr/>
      <dgm:t>
        <a:bodyPr/>
        <a:lstStyle/>
        <a:p>
          <a:r>
            <a:rPr lang="en-GB"/>
            <a:t>Value Creation is the process of turning labour and resources into something that meets the needs of others: </a:t>
          </a:r>
          <a:endParaRPr lang="en-US"/>
        </a:p>
      </dgm:t>
    </dgm:pt>
    <dgm:pt modelId="{2A70BDE1-322C-4B66-B461-A400CBC3FFFF}" type="parTrans" cxnId="{4D52C80C-00A3-4C16-B952-42BCA0FE8EC5}">
      <dgm:prSet/>
      <dgm:spPr/>
      <dgm:t>
        <a:bodyPr/>
        <a:lstStyle/>
        <a:p>
          <a:endParaRPr lang="en-US"/>
        </a:p>
      </dgm:t>
    </dgm:pt>
    <dgm:pt modelId="{F13404BB-6930-4A9A-A837-51DF878B960F}" type="sibTrans" cxnId="{4D52C80C-00A3-4C16-B952-42BCA0FE8EC5}">
      <dgm:prSet/>
      <dgm:spPr/>
      <dgm:t>
        <a:bodyPr/>
        <a:lstStyle/>
        <a:p>
          <a:endParaRPr lang="en-US"/>
        </a:p>
      </dgm:t>
    </dgm:pt>
    <dgm:pt modelId="{7CB44E30-0494-4CE9-B9F8-58BB89B6E345}">
      <dgm:prSet/>
      <dgm:spPr/>
      <dgm:t>
        <a:bodyPr/>
        <a:lstStyle/>
        <a:p>
          <a:r>
            <a:rPr lang="en-GB"/>
            <a:t>Food: Farming, Fast Food and Restaurants  </a:t>
          </a:r>
          <a:endParaRPr lang="en-US"/>
        </a:p>
      </dgm:t>
    </dgm:pt>
    <dgm:pt modelId="{8FABB68B-761B-4594-985E-5EC17658318F}" type="parTrans" cxnId="{3BD36AC6-5DAC-4145-8523-A6272D8CB4DF}">
      <dgm:prSet/>
      <dgm:spPr/>
      <dgm:t>
        <a:bodyPr/>
        <a:lstStyle/>
        <a:p>
          <a:endParaRPr lang="en-US"/>
        </a:p>
      </dgm:t>
    </dgm:pt>
    <dgm:pt modelId="{1034F8EC-7D63-44FE-A62C-631E18CDE3AC}" type="sibTrans" cxnId="{3BD36AC6-5DAC-4145-8523-A6272D8CB4DF}">
      <dgm:prSet/>
      <dgm:spPr/>
      <dgm:t>
        <a:bodyPr/>
        <a:lstStyle/>
        <a:p>
          <a:endParaRPr lang="en-US"/>
        </a:p>
      </dgm:t>
    </dgm:pt>
    <dgm:pt modelId="{520A8343-0CB4-4149-AFAF-0E3B5BC032E8}">
      <dgm:prSet/>
      <dgm:spPr/>
      <dgm:t>
        <a:bodyPr/>
        <a:lstStyle/>
        <a:p>
          <a:r>
            <a:rPr lang="en-GB" dirty="0"/>
            <a:t>Buildings: Housing, Recreational Centres</a:t>
          </a:r>
          <a:endParaRPr lang="en-US" dirty="0"/>
        </a:p>
      </dgm:t>
    </dgm:pt>
    <dgm:pt modelId="{DCA1229A-B022-4F97-B1D2-DF69628699A6}" type="parTrans" cxnId="{872B99CA-F000-4116-928B-81E00A3E6703}">
      <dgm:prSet/>
      <dgm:spPr/>
      <dgm:t>
        <a:bodyPr/>
        <a:lstStyle/>
        <a:p>
          <a:endParaRPr lang="en-US"/>
        </a:p>
      </dgm:t>
    </dgm:pt>
    <dgm:pt modelId="{3E5BF76F-2053-4FBD-8480-F5B99557EE05}" type="sibTrans" cxnId="{872B99CA-F000-4116-928B-81E00A3E6703}">
      <dgm:prSet/>
      <dgm:spPr/>
      <dgm:t>
        <a:bodyPr/>
        <a:lstStyle/>
        <a:p>
          <a:endParaRPr lang="en-US"/>
        </a:p>
      </dgm:t>
    </dgm:pt>
    <dgm:pt modelId="{82867DFB-E8F9-481C-81DF-BC3257F1675A}">
      <dgm:prSet/>
      <dgm:spPr/>
      <dgm:t>
        <a:bodyPr/>
        <a:lstStyle/>
        <a:p>
          <a:r>
            <a:rPr lang="en-GB" dirty="0"/>
            <a:t>Infrastructure (systems): National Health Service, Public Transport</a:t>
          </a:r>
          <a:endParaRPr lang="en-US" dirty="0"/>
        </a:p>
      </dgm:t>
    </dgm:pt>
    <dgm:pt modelId="{2149C222-EE77-4015-B013-BF59CD1BA6E8}" type="parTrans" cxnId="{F96DA649-C257-4244-BEF1-4A5AD2149FBF}">
      <dgm:prSet/>
      <dgm:spPr/>
      <dgm:t>
        <a:bodyPr/>
        <a:lstStyle/>
        <a:p>
          <a:endParaRPr lang="en-US"/>
        </a:p>
      </dgm:t>
    </dgm:pt>
    <dgm:pt modelId="{E343663D-2874-4E24-8685-7D5A2749C6A9}" type="sibTrans" cxnId="{F96DA649-C257-4244-BEF1-4A5AD2149FBF}">
      <dgm:prSet/>
      <dgm:spPr/>
      <dgm:t>
        <a:bodyPr/>
        <a:lstStyle/>
        <a:p>
          <a:endParaRPr lang="en-US"/>
        </a:p>
      </dgm:t>
    </dgm:pt>
    <dgm:pt modelId="{02077CA5-C7BF-4A49-8BE5-948BCF6C95EB}" type="pres">
      <dgm:prSet presAssocID="{3C09B839-39B3-488D-977C-60565EDA5C33}" presName="linear" presStyleCnt="0">
        <dgm:presLayoutVars>
          <dgm:animLvl val="lvl"/>
          <dgm:resizeHandles val="exact"/>
        </dgm:presLayoutVars>
      </dgm:prSet>
      <dgm:spPr/>
    </dgm:pt>
    <dgm:pt modelId="{54BCC961-990C-4338-A175-685DD375E176}" type="pres">
      <dgm:prSet presAssocID="{C3F9AE2A-77FE-4196-8258-0FF4C5A64FB3}" presName="parentText" presStyleLbl="node1" presStyleIdx="0" presStyleCnt="4">
        <dgm:presLayoutVars>
          <dgm:chMax val="0"/>
          <dgm:bulletEnabled val="1"/>
        </dgm:presLayoutVars>
      </dgm:prSet>
      <dgm:spPr/>
    </dgm:pt>
    <dgm:pt modelId="{DF7C6310-1D41-4165-B63A-5FF3904FFEC6}" type="pres">
      <dgm:prSet presAssocID="{F13404BB-6930-4A9A-A837-51DF878B960F}" presName="spacer" presStyleCnt="0"/>
      <dgm:spPr/>
    </dgm:pt>
    <dgm:pt modelId="{69F3910E-72EF-44AF-BC72-5548F51F727B}" type="pres">
      <dgm:prSet presAssocID="{7CB44E30-0494-4CE9-B9F8-58BB89B6E345}" presName="parentText" presStyleLbl="node1" presStyleIdx="1" presStyleCnt="4">
        <dgm:presLayoutVars>
          <dgm:chMax val="0"/>
          <dgm:bulletEnabled val="1"/>
        </dgm:presLayoutVars>
      </dgm:prSet>
      <dgm:spPr/>
    </dgm:pt>
    <dgm:pt modelId="{10C97AB0-0189-4D00-89E8-C91D52D4B69E}" type="pres">
      <dgm:prSet presAssocID="{1034F8EC-7D63-44FE-A62C-631E18CDE3AC}" presName="spacer" presStyleCnt="0"/>
      <dgm:spPr/>
    </dgm:pt>
    <dgm:pt modelId="{6EC0791F-20EE-4FB4-8E5D-FB4126411B45}" type="pres">
      <dgm:prSet presAssocID="{520A8343-0CB4-4149-AFAF-0E3B5BC032E8}" presName="parentText" presStyleLbl="node1" presStyleIdx="2" presStyleCnt="4">
        <dgm:presLayoutVars>
          <dgm:chMax val="0"/>
          <dgm:bulletEnabled val="1"/>
        </dgm:presLayoutVars>
      </dgm:prSet>
      <dgm:spPr/>
    </dgm:pt>
    <dgm:pt modelId="{410F9F9B-3DD4-4252-80E5-2BCF6B391E7B}" type="pres">
      <dgm:prSet presAssocID="{3E5BF76F-2053-4FBD-8480-F5B99557EE05}" presName="spacer" presStyleCnt="0"/>
      <dgm:spPr/>
    </dgm:pt>
    <dgm:pt modelId="{CF3BAEF5-BE32-47AF-B8FA-164F0D3D9761}" type="pres">
      <dgm:prSet presAssocID="{82867DFB-E8F9-481C-81DF-BC3257F1675A}" presName="parentText" presStyleLbl="node1" presStyleIdx="3" presStyleCnt="4">
        <dgm:presLayoutVars>
          <dgm:chMax val="0"/>
          <dgm:bulletEnabled val="1"/>
        </dgm:presLayoutVars>
      </dgm:prSet>
      <dgm:spPr/>
    </dgm:pt>
  </dgm:ptLst>
  <dgm:cxnLst>
    <dgm:cxn modelId="{57634A08-C277-44B2-9FCC-44CD27825C98}" type="presOf" srcId="{3C09B839-39B3-488D-977C-60565EDA5C33}" destId="{02077CA5-C7BF-4A49-8BE5-948BCF6C95EB}" srcOrd="0" destOrd="0" presId="urn:microsoft.com/office/officeart/2005/8/layout/vList2"/>
    <dgm:cxn modelId="{4D52C80C-00A3-4C16-B952-42BCA0FE8EC5}" srcId="{3C09B839-39B3-488D-977C-60565EDA5C33}" destId="{C3F9AE2A-77FE-4196-8258-0FF4C5A64FB3}" srcOrd="0" destOrd="0" parTransId="{2A70BDE1-322C-4B66-B461-A400CBC3FFFF}" sibTransId="{F13404BB-6930-4A9A-A837-51DF878B960F}"/>
    <dgm:cxn modelId="{F96DA649-C257-4244-BEF1-4A5AD2149FBF}" srcId="{3C09B839-39B3-488D-977C-60565EDA5C33}" destId="{82867DFB-E8F9-481C-81DF-BC3257F1675A}" srcOrd="3" destOrd="0" parTransId="{2149C222-EE77-4015-B013-BF59CD1BA6E8}" sibTransId="{E343663D-2874-4E24-8685-7D5A2749C6A9}"/>
    <dgm:cxn modelId="{E89C2F77-7518-4B5C-85C8-5FDA84B21C84}" type="presOf" srcId="{C3F9AE2A-77FE-4196-8258-0FF4C5A64FB3}" destId="{54BCC961-990C-4338-A175-685DD375E176}" srcOrd="0" destOrd="0" presId="urn:microsoft.com/office/officeart/2005/8/layout/vList2"/>
    <dgm:cxn modelId="{4113829B-DD4E-4A70-8F55-BAB629135804}" type="presOf" srcId="{520A8343-0CB4-4149-AFAF-0E3B5BC032E8}" destId="{6EC0791F-20EE-4FB4-8E5D-FB4126411B45}" srcOrd="0" destOrd="0" presId="urn:microsoft.com/office/officeart/2005/8/layout/vList2"/>
    <dgm:cxn modelId="{3BD36AC6-5DAC-4145-8523-A6272D8CB4DF}" srcId="{3C09B839-39B3-488D-977C-60565EDA5C33}" destId="{7CB44E30-0494-4CE9-B9F8-58BB89B6E345}" srcOrd="1" destOrd="0" parTransId="{8FABB68B-761B-4594-985E-5EC17658318F}" sibTransId="{1034F8EC-7D63-44FE-A62C-631E18CDE3AC}"/>
    <dgm:cxn modelId="{872B99CA-F000-4116-928B-81E00A3E6703}" srcId="{3C09B839-39B3-488D-977C-60565EDA5C33}" destId="{520A8343-0CB4-4149-AFAF-0E3B5BC032E8}" srcOrd="2" destOrd="0" parTransId="{DCA1229A-B022-4F97-B1D2-DF69628699A6}" sibTransId="{3E5BF76F-2053-4FBD-8480-F5B99557EE05}"/>
    <dgm:cxn modelId="{C3F362D4-90AA-483B-8002-BAF87CF81A28}" type="presOf" srcId="{82867DFB-E8F9-481C-81DF-BC3257F1675A}" destId="{CF3BAEF5-BE32-47AF-B8FA-164F0D3D9761}" srcOrd="0" destOrd="0" presId="urn:microsoft.com/office/officeart/2005/8/layout/vList2"/>
    <dgm:cxn modelId="{493A06DE-973F-46FE-A1B0-7045775793E7}" type="presOf" srcId="{7CB44E30-0494-4CE9-B9F8-58BB89B6E345}" destId="{69F3910E-72EF-44AF-BC72-5548F51F727B}" srcOrd="0" destOrd="0" presId="urn:microsoft.com/office/officeart/2005/8/layout/vList2"/>
    <dgm:cxn modelId="{BF14AFF7-BB0B-442E-ACA0-371954A1EF38}" type="presParOf" srcId="{02077CA5-C7BF-4A49-8BE5-948BCF6C95EB}" destId="{54BCC961-990C-4338-A175-685DD375E176}" srcOrd="0" destOrd="0" presId="urn:microsoft.com/office/officeart/2005/8/layout/vList2"/>
    <dgm:cxn modelId="{37E60621-C79D-4F85-A89A-7769DFCA8D2E}" type="presParOf" srcId="{02077CA5-C7BF-4A49-8BE5-948BCF6C95EB}" destId="{DF7C6310-1D41-4165-B63A-5FF3904FFEC6}" srcOrd="1" destOrd="0" presId="urn:microsoft.com/office/officeart/2005/8/layout/vList2"/>
    <dgm:cxn modelId="{6F91C6D6-B264-46FC-B40F-6A192F7DC96C}" type="presParOf" srcId="{02077CA5-C7BF-4A49-8BE5-948BCF6C95EB}" destId="{69F3910E-72EF-44AF-BC72-5548F51F727B}" srcOrd="2" destOrd="0" presId="urn:microsoft.com/office/officeart/2005/8/layout/vList2"/>
    <dgm:cxn modelId="{36B037D2-C7F2-4AD9-B628-9979EEE91037}" type="presParOf" srcId="{02077CA5-C7BF-4A49-8BE5-948BCF6C95EB}" destId="{10C97AB0-0189-4D00-89E8-C91D52D4B69E}" srcOrd="3" destOrd="0" presId="urn:microsoft.com/office/officeart/2005/8/layout/vList2"/>
    <dgm:cxn modelId="{E5A500E3-8D86-400D-88EA-29B03952A8D9}" type="presParOf" srcId="{02077CA5-C7BF-4A49-8BE5-948BCF6C95EB}" destId="{6EC0791F-20EE-4FB4-8E5D-FB4126411B45}" srcOrd="4" destOrd="0" presId="urn:microsoft.com/office/officeart/2005/8/layout/vList2"/>
    <dgm:cxn modelId="{E18CD99E-5DDD-48CC-AE45-34609C9F1AEF}" type="presParOf" srcId="{02077CA5-C7BF-4A49-8BE5-948BCF6C95EB}" destId="{410F9F9B-3DD4-4252-80E5-2BCF6B391E7B}" srcOrd="5" destOrd="0" presId="urn:microsoft.com/office/officeart/2005/8/layout/vList2"/>
    <dgm:cxn modelId="{3339BCE3-4454-4C7C-9251-F7DA3EE3F233}" type="presParOf" srcId="{02077CA5-C7BF-4A49-8BE5-948BCF6C95EB}" destId="{CF3BAEF5-BE32-47AF-B8FA-164F0D3D9761}"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9D454DE-7918-493F-B67D-2A5F3F9DFFE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6857D8B-8362-452E-A322-320319C97A03}">
      <dgm:prSet/>
      <dgm:spPr/>
      <dgm:t>
        <a:bodyPr/>
        <a:lstStyle/>
        <a:p>
          <a:r>
            <a:rPr lang="en-GB" dirty="0"/>
            <a:t>The National Health Services provides “free” health care at the point of delivery. However, there are exemptions, such as dentistry work. </a:t>
          </a:r>
          <a:endParaRPr lang="en-US" dirty="0"/>
        </a:p>
      </dgm:t>
    </dgm:pt>
    <dgm:pt modelId="{F1190098-0086-4203-8CB4-0916E5B7BDB3}" type="parTrans" cxnId="{16FF52C2-CC94-4040-B43E-83716CF7CD95}">
      <dgm:prSet/>
      <dgm:spPr/>
      <dgm:t>
        <a:bodyPr/>
        <a:lstStyle/>
        <a:p>
          <a:endParaRPr lang="en-US"/>
        </a:p>
      </dgm:t>
    </dgm:pt>
    <dgm:pt modelId="{27DF88DF-D459-4671-B3D9-7D9F46D744C8}" type="sibTrans" cxnId="{16FF52C2-CC94-4040-B43E-83716CF7CD95}">
      <dgm:prSet/>
      <dgm:spPr/>
      <dgm:t>
        <a:bodyPr/>
        <a:lstStyle/>
        <a:p>
          <a:endParaRPr lang="en-US"/>
        </a:p>
      </dgm:t>
    </dgm:pt>
    <dgm:pt modelId="{884EDA42-EBEB-47B0-A015-CBAA1BF80D7C}">
      <dgm:prSet/>
      <dgm:spPr/>
      <dgm:t>
        <a:bodyPr/>
        <a:lstStyle/>
        <a:p>
          <a:r>
            <a:rPr lang="en-GB" dirty="0"/>
            <a:t>Private Health Care requires payment for treatment either direct or payment plan. </a:t>
          </a:r>
          <a:endParaRPr lang="en-US" dirty="0"/>
        </a:p>
      </dgm:t>
    </dgm:pt>
    <dgm:pt modelId="{84B2801D-3BDF-4DFE-B379-8EC5DFA71CEB}" type="parTrans" cxnId="{DDBC7529-CA48-4653-B8D8-47AEA654A144}">
      <dgm:prSet/>
      <dgm:spPr/>
      <dgm:t>
        <a:bodyPr/>
        <a:lstStyle/>
        <a:p>
          <a:endParaRPr lang="en-US"/>
        </a:p>
      </dgm:t>
    </dgm:pt>
    <dgm:pt modelId="{15FB123A-24A6-49A5-A745-6CA77F0649CA}" type="sibTrans" cxnId="{DDBC7529-CA48-4653-B8D8-47AEA654A144}">
      <dgm:prSet/>
      <dgm:spPr/>
      <dgm:t>
        <a:bodyPr/>
        <a:lstStyle/>
        <a:p>
          <a:endParaRPr lang="en-US"/>
        </a:p>
      </dgm:t>
    </dgm:pt>
    <dgm:pt modelId="{45BAFF8D-AA71-47DE-852B-AAA59F916042}">
      <dgm:prSet/>
      <dgm:spPr/>
      <dgm:t>
        <a:bodyPr/>
        <a:lstStyle/>
        <a:p>
          <a:r>
            <a:rPr lang="en-GB" dirty="0"/>
            <a:t>Whilst both are not finically free, which provision of healthcare do you think provides greater value? </a:t>
          </a:r>
          <a:endParaRPr lang="en-US" dirty="0"/>
        </a:p>
      </dgm:t>
    </dgm:pt>
    <dgm:pt modelId="{546A0123-6A30-42BE-83E1-B5BA47D8D915}" type="parTrans" cxnId="{44552B77-1294-4A34-BD75-3A85012486D8}">
      <dgm:prSet/>
      <dgm:spPr/>
      <dgm:t>
        <a:bodyPr/>
        <a:lstStyle/>
        <a:p>
          <a:endParaRPr lang="en-US"/>
        </a:p>
      </dgm:t>
    </dgm:pt>
    <dgm:pt modelId="{5B85388D-356A-407A-B675-9739BFFA656F}" type="sibTrans" cxnId="{44552B77-1294-4A34-BD75-3A85012486D8}">
      <dgm:prSet/>
      <dgm:spPr/>
      <dgm:t>
        <a:bodyPr/>
        <a:lstStyle/>
        <a:p>
          <a:endParaRPr lang="en-US"/>
        </a:p>
      </dgm:t>
    </dgm:pt>
    <dgm:pt modelId="{5284F5FA-9204-400E-A0A7-E9E2FBE275DA}" type="pres">
      <dgm:prSet presAssocID="{89D454DE-7918-493F-B67D-2A5F3F9DFFE1}" presName="root" presStyleCnt="0">
        <dgm:presLayoutVars>
          <dgm:dir/>
          <dgm:resizeHandles val="exact"/>
        </dgm:presLayoutVars>
      </dgm:prSet>
      <dgm:spPr/>
    </dgm:pt>
    <dgm:pt modelId="{9A39C285-6688-4B36-BB0C-A9CAAC266F68}" type="pres">
      <dgm:prSet presAssocID="{C6857D8B-8362-452E-A322-320319C97A03}" presName="compNode" presStyleCnt="0"/>
      <dgm:spPr/>
    </dgm:pt>
    <dgm:pt modelId="{405E8249-01E5-476E-8B6F-77BD2BA42A8F}" type="pres">
      <dgm:prSet presAssocID="{C6857D8B-8362-452E-A322-320319C97A03}" presName="bgRect" presStyleLbl="bgShp" presStyleIdx="0" presStyleCnt="3"/>
      <dgm:spPr/>
    </dgm:pt>
    <dgm:pt modelId="{D757413E-2181-481E-ACD6-1E6D25B6CAE1}" type="pres">
      <dgm:prSet presAssocID="{C6857D8B-8362-452E-A322-320319C97A0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dical"/>
        </a:ext>
      </dgm:extLst>
    </dgm:pt>
    <dgm:pt modelId="{3075D381-16BE-41A6-8ED3-141CE10C54D5}" type="pres">
      <dgm:prSet presAssocID="{C6857D8B-8362-452E-A322-320319C97A03}" presName="spaceRect" presStyleCnt="0"/>
      <dgm:spPr/>
    </dgm:pt>
    <dgm:pt modelId="{4B9C1282-17EE-45B4-A6AD-84A007438767}" type="pres">
      <dgm:prSet presAssocID="{C6857D8B-8362-452E-A322-320319C97A03}" presName="parTx" presStyleLbl="revTx" presStyleIdx="0" presStyleCnt="3">
        <dgm:presLayoutVars>
          <dgm:chMax val="0"/>
          <dgm:chPref val="0"/>
        </dgm:presLayoutVars>
      </dgm:prSet>
      <dgm:spPr/>
    </dgm:pt>
    <dgm:pt modelId="{D25BF3B8-AC55-4752-96E6-48F6AA8D9F9A}" type="pres">
      <dgm:prSet presAssocID="{27DF88DF-D459-4671-B3D9-7D9F46D744C8}" presName="sibTrans" presStyleCnt="0"/>
      <dgm:spPr/>
    </dgm:pt>
    <dgm:pt modelId="{4C759B06-A166-41FD-BDAE-83D9DF56262E}" type="pres">
      <dgm:prSet presAssocID="{884EDA42-EBEB-47B0-A015-CBAA1BF80D7C}" presName="compNode" presStyleCnt="0"/>
      <dgm:spPr/>
    </dgm:pt>
    <dgm:pt modelId="{426A02FA-770A-4F2C-A3E5-46652211A9FC}" type="pres">
      <dgm:prSet presAssocID="{884EDA42-EBEB-47B0-A015-CBAA1BF80D7C}" presName="bgRect" presStyleLbl="bgShp" presStyleIdx="1" presStyleCnt="3"/>
      <dgm:spPr/>
    </dgm:pt>
    <dgm:pt modelId="{971E5332-B298-4865-A5FB-A9FABA6EE62D}" type="pres">
      <dgm:prSet presAssocID="{884EDA42-EBEB-47B0-A015-CBAA1BF80D7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0FF1C04F-73AC-4265-9BC2-2C8A16E7ED41}" type="pres">
      <dgm:prSet presAssocID="{884EDA42-EBEB-47B0-A015-CBAA1BF80D7C}" presName="spaceRect" presStyleCnt="0"/>
      <dgm:spPr/>
    </dgm:pt>
    <dgm:pt modelId="{775709A6-09BC-4FAD-A6CD-04D011B2CB3B}" type="pres">
      <dgm:prSet presAssocID="{884EDA42-EBEB-47B0-A015-CBAA1BF80D7C}" presName="parTx" presStyleLbl="revTx" presStyleIdx="1" presStyleCnt="3">
        <dgm:presLayoutVars>
          <dgm:chMax val="0"/>
          <dgm:chPref val="0"/>
        </dgm:presLayoutVars>
      </dgm:prSet>
      <dgm:spPr/>
    </dgm:pt>
    <dgm:pt modelId="{315D1DFD-D3F7-4C18-8358-8521338ECE59}" type="pres">
      <dgm:prSet presAssocID="{15FB123A-24A6-49A5-A745-6CA77F0649CA}" presName="sibTrans" presStyleCnt="0"/>
      <dgm:spPr/>
    </dgm:pt>
    <dgm:pt modelId="{7A99F481-9B03-4DE9-BD48-F0AAC41416E9}" type="pres">
      <dgm:prSet presAssocID="{45BAFF8D-AA71-47DE-852B-AAA59F916042}" presName="compNode" presStyleCnt="0"/>
      <dgm:spPr/>
    </dgm:pt>
    <dgm:pt modelId="{76BBE354-7BF3-4135-9574-4130351AEFB8}" type="pres">
      <dgm:prSet presAssocID="{45BAFF8D-AA71-47DE-852B-AAA59F916042}" presName="bgRect" presStyleLbl="bgShp" presStyleIdx="2" presStyleCnt="3"/>
      <dgm:spPr/>
    </dgm:pt>
    <dgm:pt modelId="{2C338DDB-E48C-4A0C-B6EC-E0EC9D649576}" type="pres">
      <dgm:prSet presAssocID="{45BAFF8D-AA71-47DE-852B-AAA59F91604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tor"/>
        </a:ext>
      </dgm:extLst>
    </dgm:pt>
    <dgm:pt modelId="{0C4110C8-679E-47C4-B8BE-C8F24B7B4D12}" type="pres">
      <dgm:prSet presAssocID="{45BAFF8D-AA71-47DE-852B-AAA59F916042}" presName="spaceRect" presStyleCnt="0"/>
      <dgm:spPr/>
    </dgm:pt>
    <dgm:pt modelId="{D22A0F5D-C261-44F3-9B4F-58FD6EE26B22}" type="pres">
      <dgm:prSet presAssocID="{45BAFF8D-AA71-47DE-852B-AAA59F916042}" presName="parTx" presStyleLbl="revTx" presStyleIdx="2" presStyleCnt="3">
        <dgm:presLayoutVars>
          <dgm:chMax val="0"/>
          <dgm:chPref val="0"/>
        </dgm:presLayoutVars>
      </dgm:prSet>
      <dgm:spPr/>
    </dgm:pt>
  </dgm:ptLst>
  <dgm:cxnLst>
    <dgm:cxn modelId="{DDBC7529-CA48-4653-B8D8-47AEA654A144}" srcId="{89D454DE-7918-493F-B67D-2A5F3F9DFFE1}" destId="{884EDA42-EBEB-47B0-A015-CBAA1BF80D7C}" srcOrd="1" destOrd="0" parTransId="{84B2801D-3BDF-4DFE-B379-8EC5DFA71CEB}" sibTransId="{15FB123A-24A6-49A5-A745-6CA77F0649CA}"/>
    <dgm:cxn modelId="{44552B77-1294-4A34-BD75-3A85012486D8}" srcId="{89D454DE-7918-493F-B67D-2A5F3F9DFFE1}" destId="{45BAFF8D-AA71-47DE-852B-AAA59F916042}" srcOrd="2" destOrd="0" parTransId="{546A0123-6A30-42BE-83E1-B5BA47D8D915}" sibTransId="{5B85388D-356A-407A-B675-9739BFFA656F}"/>
    <dgm:cxn modelId="{DFEB7786-DAC8-43D9-A935-470617C5ADFD}" type="presOf" srcId="{C6857D8B-8362-452E-A322-320319C97A03}" destId="{4B9C1282-17EE-45B4-A6AD-84A007438767}" srcOrd="0" destOrd="0" presId="urn:microsoft.com/office/officeart/2018/2/layout/IconVerticalSolidList"/>
    <dgm:cxn modelId="{16FF52C2-CC94-4040-B43E-83716CF7CD95}" srcId="{89D454DE-7918-493F-B67D-2A5F3F9DFFE1}" destId="{C6857D8B-8362-452E-A322-320319C97A03}" srcOrd="0" destOrd="0" parTransId="{F1190098-0086-4203-8CB4-0916E5B7BDB3}" sibTransId="{27DF88DF-D459-4671-B3D9-7D9F46D744C8}"/>
    <dgm:cxn modelId="{6E18B9E1-B4EE-49E3-99C9-557A49035065}" type="presOf" srcId="{89D454DE-7918-493F-B67D-2A5F3F9DFFE1}" destId="{5284F5FA-9204-400E-A0A7-E9E2FBE275DA}" srcOrd="0" destOrd="0" presId="urn:microsoft.com/office/officeart/2018/2/layout/IconVerticalSolidList"/>
    <dgm:cxn modelId="{92AEE2E4-47C6-46AF-A97B-CE17CD231818}" type="presOf" srcId="{884EDA42-EBEB-47B0-A015-CBAA1BF80D7C}" destId="{775709A6-09BC-4FAD-A6CD-04D011B2CB3B}" srcOrd="0" destOrd="0" presId="urn:microsoft.com/office/officeart/2018/2/layout/IconVerticalSolidList"/>
    <dgm:cxn modelId="{D03BD8F1-E108-45EC-B670-0E42C6512651}" type="presOf" srcId="{45BAFF8D-AA71-47DE-852B-AAA59F916042}" destId="{D22A0F5D-C261-44F3-9B4F-58FD6EE26B22}" srcOrd="0" destOrd="0" presId="urn:microsoft.com/office/officeart/2018/2/layout/IconVerticalSolidList"/>
    <dgm:cxn modelId="{5D765499-F443-4933-A73E-89AF8476315C}" type="presParOf" srcId="{5284F5FA-9204-400E-A0A7-E9E2FBE275DA}" destId="{9A39C285-6688-4B36-BB0C-A9CAAC266F68}" srcOrd="0" destOrd="0" presId="urn:microsoft.com/office/officeart/2018/2/layout/IconVerticalSolidList"/>
    <dgm:cxn modelId="{AB3818F8-978F-44CF-8068-77FB1B2CBF66}" type="presParOf" srcId="{9A39C285-6688-4B36-BB0C-A9CAAC266F68}" destId="{405E8249-01E5-476E-8B6F-77BD2BA42A8F}" srcOrd="0" destOrd="0" presId="urn:microsoft.com/office/officeart/2018/2/layout/IconVerticalSolidList"/>
    <dgm:cxn modelId="{39BA80F2-B9C9-4E0E-8595-DC044A614948}" type="presParOf" srcId="{9A39C285-6688-4B36-BB0C-A9CAAC266F68}" destId="{D757413E-2181-481E-ACD6-1E6D25B6CAE1}" srcOrd="1" destOrd="0" presId="urn:microsoft.com/office/officeart/2018/2/layout/IconVerticalSolidList"/>
    <dgm:cxn modelId="{4C5CCA75-DC91-41C0-92C5-867584E343D9}" type="presParOf" srcId="{9A39C285-6688-4B36-BB0C-A9CAAC266F68}" destId="{3075D381-16BE-41A6-8ED3-141CE10C54D5}" srcOrd="2" destOrd="0" presId="urn:microsoft.com/office/officeart/2018/2/layout/IconVerticalSolidList"/>
    <dgm:cxn modelId="{0221A383-3CA2-499B-81A3-D2AFCDEB53D1}" type="presParOf" srcId="{9A39C285-6688-4B36-BB0C-A9CAAC266F68}" destId="{4B9C1282-17EE-45B4-A6AD-84A007438767}" srcOrd="3" destOrd="0" presId="urn:microsoft.com/office/officeart/2018/2/layout/IconVerticalSolidList"/>
    <dgm:cxn modelId="{47C16645-A193-48C2-883E-476A66882D45}" type="presParOf" srcId="{5284F5FA-9204-400E-A0A7-E9E2FBE275DA}" destId="{D25BF3B8-AC55-4752-96E6-48F6AA8D9F9A}" srcOrd="1" destOrd="0" presId="urn:microsoft.com/office/officeart/2018/2/layout/IconVerticalSolidList"/>
    <dgm:cxn modelId="{55B3AF98-2466-4689-B1AD-97803FE4C9E6}" type="presParOf" srcId="{5284F5FA-9204-400E-A0A7-E9E2FBE275DA}" destId="{4C759B06-A166-41FD-BDAE-83D9DF56262E}" srcOrd="2" destOrd="0" presId="urn:microsoft.com/office/officeart/2018/2/layout/IconVerticalSolidList"/>
    <dgm:cxn modelId="{A888C316-0815-4EA3-B980-34EEBCEBB24B}" type="presParOf" srcId="{4C759B06-A166-41FD-BDAE-83D9DF56262E}" destId="{426A02FA-770A-4F2C-A3E5-46652211A9FC}" srcOrd="0" destOrd="0" presId="urn:microsoft.com/office/officeart/2018/2/layout/IconVerticalSolidList"/>
    <dgm:cxn modelId="{76E89EC7-A17B-41CB-82D6-BB424907D107}" type="presParOf" srcId="{4C759B06-A166-41FD-BDAE-83D9DF56262E}" destId="{971E5332-B298-4865-A5FB-A9FABA6EE62D}" srcOrd="1" destOrd="0" presId="urn:microsoft.com/office/officeart/2018/2/layout/IconVerticalSolidList"/>
    <dgm:cxn modelId="{314CAF4B-07EB-46A6-893D-E8C9D1ED62C1}" type="presParOf" srcId="{4C759B06-A166-41FD-BDAE-83D9DF56262E}" destId="{0FF1C04F-73AC-4265-9BC2-2C8A16E7ED41}" srcOrd="2" destOrd="0" presId="urn:microsoft.com/office/officeart/2018/2/layout/IconVerticalSolidList"/>
    <dgm:cxn modelId="{479087FB-7C3F-4FE1-88E0-C6D3B54AACF0}" type="presParOf" srcId="{4C759B06-A166-41FD-BDAE-83D9DF56262E}" destId="{775709A6-09BC-4FAD-A6CD-04D011B2CB3B}" srcOrd="3" destOrd="0" presId="urn:microsoft.com/office/officeart/2018/2/layout/IconVerticalSolidList"/>
    <dgm:cxn modelId="{01FC41C3-D89C-4117-BE51-D15D83582A05}" type="presParOf" srcId="{5284F5FA-9204-400E-A0A7-E9E2FBE275DA}" destId="{315D1DFD-D3F7-4C18-8358-8521338ECE59}" srcOrd="3" destOrd="0" presId="urn:microsoft.com/office/officeart/2018/2/layout/IconVerticalSolidList"/>
    <dgm:cxn modelId="{3A5313C1-2CAB-472B-9872-1396996BF5AC}" type="presParOf" srcId="{5284F5FA-9204-400E-A0A7-E9E2FBE275DA}" destId="{7A99F481-9B03-4DE9-BD48-F0AAC41416E9}" srcOrd="4" destOrd="0" presId="urn:microsoft.com/office/officeart/2018/2/layout/IconVerticalSolidList"/>
    <dgm:cxn modelId="{00A237D9-5AB8-47CD-9EB7-02ACA7DA66D7}" type="presParOf" srcId="{7A99F481-9B03-4DE9-BD48-F0AAC41416E9}" destId="{76BBE354-7BF3-4135-9574-4130351AEFB8}" srcOrd="0" destOrd="0" presId="urn:microsoft.com/office/officeart/2018/2/layout/IconVerticalSolidList"/>
    <dgm:cxn modelId="{B7A1DB49-1BC8-4083-B194-F5BC12674B74}" type="presParOf" srcId="{7A99F481-9B03-4DE9-BD48-F0AAC41416E9}" destId="{2C338DDB-E48C-4A0C-B6EC-E0EC9D649576}" srcOrd="1" destOrd="0" presId="urn:microsoft.com/office/officeart/2018/2/layout/IconVerticalSolidList"/>
    <dgm:cxn modelId="{700AEB12-E705-46BE-92D2-FB075D3A94DC}" type="presParOf" srcId="{7A99F481-9B03-4DE9-BD48-F0AAC41416E9}" destId="{0C4110C8-679E-47C4-B8BE-C8F24B7B4D12}" srcOrd="2" destOrd="0" presId="urn:microsoft.com/office/officeart/2018/2/layout/IconVerticalSolidList"/>
    <dgm:cxn modelId="{A960F847-BB61-46D2-B8EC-61976FD09C1F}" type="presParOf" srcId="{7A99F481-9B03-4DE9-BD48-F0AAC41416E9}" destId="{D22A0F5D-C261-44F3-9B4F-58FD6EE26B2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7339569-1FA0-4002-B22F-6A58134DF35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66AE883-0E30-430D-B38B-66E270628C97}">
      <dgm:prSet/>
      <dgm:spPr/>
      <dgm:t>
        <a:bodyPr/>
        <a:lstStyle/>
        <a:p>
          <a:r>
            <a:rPr lang="en-GB" dirty="0"/>
            <a:t>According to the Kings Fund (2023) the NHS is funded by a variety of streams, such as: </a:t>
          </a:r>
          <a:endParaRPr lang="en-US" dirty="0"/>
        </a:p>
      </dgm:t>
    </dgm:pt>
    <dgm:pt modelId="{71DA9AF0-ABB2-49F3-9AE5-594325A5549C}" type="parTrans" cxnId="{525BBB93-8555-46E2-A098-BBE6512F1419}">
      <dgm:prSet/>
      <dgm:spPr/>
      <dgm:t>
        <a:bodyPr/>
        <a:lstStyle/>
        <a:p>
          <a:endParaRPr lang="en-US"/>
        </a:p>
      </dgm:t>
    </dgm:pt>
    <dgm:pt modelId="{610EB161-2DAD-47BF-A014-BA99BDC77774}" type="sibTrans" cxnId="{525BBB93-8555-46E2-A098-BBE6512F1419}">
      <dgm:prSet/>
      <dgm:spPr/>
      <dgm:t>
        <a:bodyPr/>
        <a:lstStyle/>
        <a:p>
          <a:endParaRPr lang="en-US"/>
        </a:p>
      </dgm:t>
    </dgm:pt>
    <dgm:pt modelId="{534570D5-E5AD-4F8E-AFD1-61E9E047C43F}">
      <dgm:prSet/>
      <dgm:spPr/>
      <dgm:t>
        <a:bodyPr/>
        <a:lstStyle/>
        <a:p>
          <a:r>
            <a:rPr lang="en-GB"/>
            <a:t>General taxations and National Insurance Contributions</a:t>
          </a:r>
          <a:endParaRPr lang="en-US"/>
        </a:p>
      </dgm:t>
    </dgm:pt>
    <dgm:pt modelId="{55452A6F-5A4F-4DC6-A96F-BE5BEF74F00F}" type="parTrans" cxnId="{88194F37-6A34-4D6F-8D42-5FA467733214}">
      <dgm:prSet/>
      <dgm:spPr/>
      <dgm:t>
        <a:bodyPr/>
        <a:lstStyle/>
        <a:p>
          <a:endParaRPr lang="en-US"/>
        </a:p>
      </dgm:t>
    </dgm:pt>
    <dgm:pt modelId="{50420776-E1C6-46BF-8045-E7F4F373050C}" type="sibTrans" cxnId="{88194F37-6A34-4D6F-8D42-5FA467733214}">
      <dgm:prSet/>
      <dgm:spPr/>
      <dgm:t>
        <a:bodyPr/>
        <a:lstStyle/>
        <a:p>
          <a:endParaRPr lang="en-US"/>
        </a:p>
      </dgm:t>
    </dgm:pt>
    <dgm:pt modelId="{66F76E78-F715-4A82-B4DC-D6415159C4D5}">
      <dgm:prSet/>
      <dgm:spPr/>
      <dgm:t>
        <a:bodyPr/>
        <a:lstStyle/>
        <a:p>
          <a:r>
            <a:rPr lang="en-GB"/>
            <a:t>1% of the budget generated from services charges (prescriptions and dental treatment)</a:t>
          </a:r>
          <a:endParaRPr lang="en-US"/>
        </a:p>
      </dgm:t>
    </dgm:pt>
    <dgm:pt modelId="{2328F56B-71E5-4A8D-936C-0CF58212FB78}" type="parTrans" cxnId="{21593568-B06E-4E9B-A6D7-E40BB4102F49}">
      <dgm:prSet/>
      <dgm:spPr/>
      <dgm:t>
        <a:bodyPr/>
        <a:lstStyle/>
        <a:p>
          <a:endParaRPr lang="en-US"/>
        </a:p>
      </dgm:t>
    </dgm:pt>
    <dgm:pt modelId="{C6D07299-7785-4BC9-B4D3-DDEBDF37733A}" type="sibTrans" cxnId="{21593568-B06E-4E9B-A6D7-E40BB4102F49}">
      <dgm:prSet/>
      <dgm:spPr/>
      <dgm:t>
        <a:bodyPr/>
        <a:lstStyle/>
        <a:p>
          <a:endParaRPr lang="en-US"/>
        </a:p>
      </dgm:t>
    </dgm:pt>
    <dgm:pt modelId="{2323E372-F6C6-4669-AE3A-E43178EA9D25}" type="pres">
      <dgm:prSet presAssocID="{47339569-1FA0-4002-B22F-6A58134DF35A}" presName="linear" presStyleCnt="0">
        <dgm:presLayoutVars>
          <dgm:animLvl val="lvl"/>
          <dgm:resizeHandles val="exact"/>
        </dgm:presLayoutVars>
      </dgm:prSet>
      <dgm:spPr/>
    </dgm:pt>
    <dgm:pt modelId="{2F82189D-76CB-4853-8288-11D887DD82EA}" type="pres">
      <dgm:prSet presAssocID="{966AE883-0E30-430D-B38B-66E270628C97}" presName="parentText" presStyleLbl="node1" presStyleIdx="0" presStyleCnt="3" custLinFactY="-80556" custLinFactNeighborX="3448" custLinFactNeighborY="-100000">
        <dgm:presLayoutVars>
          <dgm:chMax val="0"/>
          <dgm:bulletEnabled val="1"/>
        </dgm:presLayoutVars>
      </dgm:prSet>
      <dgm:spPr/>
    </dgm:pt>
    <dgm:pt modelId="{F43B6943-B674-4C8A-A0C6-C041811CADFD}" type="pres">
      <dgm:prSet presAssocID="{610EB161-2DAD-47BF-A014-BA99BDC77774}" presName="spacer" presStyleCnt="0"/>
      <dgm:spPr/>
    </dgm:pt>
    <dgm:pt modelId="{7FE4085E-EB90-4182-B7A1-DE090A70DF57}" type="pres">
      <dgm:prSet presAssocID="{534570D5-E5AD-4F8E-AFD1-61E9E047C43F}" presName="parentText" presStyleLbl="node1" presStyleIdx="1" presStyleCnt="3">
        <dgm:presLayoutVars>
          <dgm:chMax val="0"/>
          <dgm:bulletEnabled val="1"/>
        </dgm:presLayoutVars>
      </dgm:prSet>
      <dgm:spPr/>
    </dgm:pt>
    <dgm:pt modelId="{BA0C0433-4894-4818-8BF7-A48F4E54FA6D}" type="pres">
      <dgm:prSet presAssocID="{50420776-E1C6-46BF-8045-E7F4F373050C}" presName="spacer" presStyleCnt="0"/>
      <dgm:spPr/>
    </dgm:pt>
    <dgm:pt modelId="{CCA7BC6B-C5C7-4654-96C3-A6EC5C366B78}" type="pres">
      <dgm:prSet presAssocID="{66F76E78-F715-4A82-B4DC-D6415159C4D5}" presName="parentText" presStyleLbl="node1" presStyleIdx="2" presStyleCnt="3">
        <dgm:presLayoutVars>
          <dgm:chMax val="0"/>
          <dgm:bulletEnabled val="1"/>
        </dgm:presLayoutVars>
      </dgm:prSet>
      <dgm:spPr/>
    </dgm:pt>
  </dgm:ptLst>
  <dgm:cxnLst>
    <dgm:cxn modelId="{3BDEDA16-4B57-49DD-BA30-E8323CAF3B40}" type="presOf" srcId="{47339569-1FA0-4002-B22F-6A58134DF35A}" destId="{2323E372-F6C6-4669-AE3A-E43178EA9D25}" srcOrd="0" destOrd="0" presId="urn:microsoft.com/office/officeart/2005/8/layout/vList2"/>
    <dgm:cxn modelId="{88194F37-6A34-4D6F-8D42-5FA467733214}" srcId="{47339569-1FA0-4002-B22F-6A58134DF35A}" destId="{534570D5-E5AD-4F8E-AFD1-61E9E047C43F}" srcOrd="1" destOrd="0" parTransId="{55452A6F-5A4F-4DC6-A96F-BE5BEF74F00F}" sibTransId="{50420776-E1C6-46BF-8045-E7F4F373050C}"/>
    <dgm:cxn modelId="{8AA6095E-3631-4C5E-8966-287D9C6C8537}" type="presOf" srcId="{534570D5-E5AD-4F8E-AFD1-61E9E047C43F}" destId="{7FE4085E-EB90-4182-B7A1-DE090A70DF57}" srcOrd="0" destOrd="0" presId="urn:microsoft.com/office/officeart/2005/8/layout/vList2"/>
    <dgm:cxn modelId="{21593568-B06E-4E9B-A6D7-E40BB4102F49}" srcId="{47339569-1FA0-4002-B22F-6A58134DF35A}" destId="{66F76E78-F715-4A82-B4DC-D6415159C4D5}" srcOrd="2" destOrd="0" parTransId="{2328F56B-71E5-4A8D-936C-0CF58212FB78}" sibTransId="{C6D07299-7785-4BC9-B4D3-DDEBDF37733A}"/>
    <dgm:cxn modelId="{CF3CBA85-ED10-4412-A20A-70C16F4900D5}" type="presOf" srcId="{966AE883-0E30-430D-B38B-66E270628C97}" destId="{2F82189D-76CB-4853-8288-11D887DD82EA}" srcOrd="0" destOrd="0" presId="urn:microsoft.com/office/officeart/2005/8/layout/vList2"/>
    <dgm:cxn modelId="{525BBB93-8555-46E2-A098-BBE6512F1419}" srcId="{47339569-1FA0-4002-B22F-6A58134DF35A}" destId="{966AE883-0E30-430D-B38B-66E270628C97}" srcOrd="0" destOrd="0" parTransId="{71DA9AF0-ABB2-49F3-9AE5-594325A5549C}" sibTransId="{610EB161-2DAD-47BF-A014-BA99BDC77774}"/>
    <dgm:cxn modelId="{765CACDF-E576-4306-8BF0-BAC0AF06C9B9}" type="presOf" srcId="{66F76E78-F715-4A82-B4DC-D6415159C4D5}" destId="{CCA7BC6B-C5C7-4654-96C3-A6EC5C366B78}" srcOrd="0" destOrd="0" presId="urn:microsoft.com/office/officeart/2005/8/layout/vList2"/>
    <dgm:cxn modelId="{68E8DA70-B1C5-411E-A832-D122C59BA810}" type="presParOf" srcId="{2323E372-F6C6-4669-AE3A-E43178EA9D25}" destId="{2F82189D-76CB-4853-8288-11D887DD82EA}" srcOrd="0" destOrd="0" presId="urn:microsoft.com/office/officeart/2005/8/layout/vList2"/>
    <dgm:cxn modelId="{77C1A80C-7EB9-4784-8EBC-80FAF721FC84}" type="presParOf" srcId="{2323E372-F6C6-4669-AE3A-E43178EA9D25}" destId="{F43B6943-B674-4C8A-A0C6-C041811CADFD}" srcOrd="1" destOrd="0" presId="urn:microsoft.com/office/officeart/2005/8/layout/vList2"/>
    <dgm:cxn modelId="{46176330-88FF-46C3-B6E9-6356EAF7DEB6}" type="presParOf" srcId="{2323E372-F6C6-4669-AE3A-E43178EA9D25}" destId="{7FE4085E-EB90-4182-B7A1-DE090A70DF57}" srcOrd="2" destOrd="0" presId="urn:microsoft.com/office/officeart/2005/8/layout/vList2"/>
    <dgm:cxn modelId="{EB63E6A5-2169-4091-9228-A54ACB5471E6}" type="presParOf" srcId="{2323E372-F6C6-4669-AE3A-E43178EA9D25}" destId="{BA0C0433-4894-4818-8BF7-A48F4E54FA6D}" srcOrd="3" destOrd="0" presId="urn:microsoft.com/office/officeart/2005/8/layout/vList2"/>
    <dgm:cxn modelId="{F08EEC30-E3CC-4DAC-8936-553D1445198B}" type="presParOf" srcId="{2323E372-F6C6-4669-AE3A-E43178EA9D25}" destId="{CCA7BC6B-C5C7-4654-96C3-A6EC5C366B7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CB60F19-B43A-48BA-A4DC-378A9B34AD0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1583356-C73E-4D76-AFDE-B8064065D061}">
      <dgm:prSet/>
      <dgm:spPr/>
      <dgm:t>
        <a:bodyPr/>
        <a:lstStyle/>
        <a:p>
          <a:pPr>
            <a:lnSpc>
              <a:spcPct val="100000"/>
            </a:lnSpc>
          </a:pPr>
          <a:r>
            <a:rPr lang="en-GB" dirty="0"/>
            <a:t>Public funding comes from the Department of Health and Social Care</a:t>
          </a:r>
          <a:endParaRPr lang="en-US" dirty="0"/>
        </a:p>
      </dgm:t>
    </dgm:pt>
    <dgm:pt modelId="{68C3DF34-0D88-418F-9B2D-0C69360DE1C6}" type="parTrans" cxnId="{27BB5ED0-6B9C-4B04-B875-E240A6C6B797}">
      <dgm:prSet/>
      <dgm:spPr/>
      <dgm:t>
        <a:bodyPr/>
        <a:lstStyle/>
        <a:p>
          <a:endParaRPr lang="en-US"/>
        </a:p>
      </dgm:t>
    </dgm:pt>
    <dgm:pt modelId="{7B8C7A3A-F659-4AFF-952F-C2ECA2BEB167}" type="sibTrans" cxnId="{27BB5ED0-6B9C-4B04-B875-E240A6C6B797}">
      <dgm:prSet/>
      <dgm:spPr/>
      <dgm:t>
        <a:bodyPr/>
        <a:lstStyle/>
        <a:p>
          <a:endParaRPr lang="en-US"/>
        </a:p>
      </dgm:t>
    </dgm:pt>
    <dgm:pt modelId="{C24E1A41-1F50-4E32-BF34-1326EA6993E2}">
      <dgm:prSet/>
      <dgm:spPr/>
      <dgm:t>
        <a:bodyPr/>
        <a:lstStyle/>
        <a:p>
          <a:pPr>
            <a:lnSpc>
              <a:spcPct val="100000"/>
            </a:lnSpc>
          </a:pPr>
          <a:r>
            <a:rPr lang="en-GB" dirty="0"/>
            <a:t>The Department’s spending in 2022/23 was £181.7 billion. And The Department's spending in 2024/25 was £204.7 billion. </a:t>
          </a:r>
          <a:endParaRPr lang="en-US" dirty="0"/>
        </a:p>
      </dgm:t>
    </dgm:pt>
    <dgm:pt modelId="{5BFAAE94-CB47-4B4A-A90C-1BB85BA06CB8}" type="parTrans" cxnId="{F11EC575-64BB-4612-9E76-159084AF44CD}">
      <dgm:prSet/>
      <dgm:spPr/>
      <dgm:t>
        <a:bodyPr/>
        <a:lstStyle/>
        <a:p>
          <a:endParaRPr lang="en-US"/>
        </a:p>
      </dgm:t>
    </dgm:pt>
    <dgm:pt modelId="{1F22589C-CC1B-4172-B97E-8D666557F609}" type="sibTrans" cxnId="{F11EC575-64BB-4612-9E76-159084AF44CD}">
      <dgm:prSet/>
      <dgm:spPr/>
      <dgm:t>
        <a:bodyPr/>
        <a:lstStyle/>
        <a:p>
          <a:endParaRPr lang="en-US"/>
        </a:p>
      </dgm:t>
    </dgm:pt>
    <dgm:pt modelId="{541D0FDA-2FFD-43AD-BB81-8E8D93AD1D50}">
      <dgm:prSet/>
      <dgm:spPr/>
      <dgm:t>
        <a:bodyPr/>
        <a:lstStyle/>
        <a:p>
          <a:pPr>
            <a:lnSpc>
              <a:spcPct val="100000"/>
            </a:lnSpc>
          </a:pPr>
          <a:r>
            <a:rPr lang="en-GB" dirty="0"/>
            <a:t>In 2023 94.6% or £171.8 billion was on day-to-day items (staff salaries and medicines)  and 94.4% (£193.2 billion) was spent on day-to-day items such as staff salaries, medicines, and service delivery</a:t>
          </a:r>
          <a:endParaRPr lang="en-US" dirty="0"/>
        </a:p>
      </dgm:t>
    </dgm:pt>
    <dgm:pt modelId="{6F88B0EC-4774-4953-A162-2579ED915A21}" type="parTrans" cxnId="{C479E360-3B55-41A2-A5AF-797FE405FF3C}">
      <dgm:prSet/>
      <dgm:spPr/>
      <dgm:t>
        <a:bodyPr/>
        <a:lstStyle/>
        <a:p>
          <a:endParaRPr lang="en-US"/>
        </a:p>
      </dgm:t>
    </dgm:pt>
    <dgm:pt modelId="{092010B0-E7E7-45BF-8FCE-3BDE4B74D611}" type="sibTrans" cxnId="{C479E360-3B55-41A2-A5AF-797FE405FF3C}">
      <dgm:prSet/>
      <dgm:spPr/>
      <dgm:t>
        <a:bodyPr/>
        <a:lstStyle/>
        <a:p>
          <a:endParaRPr lang="en-US"/>
        </a:p>
      </dgm:t>
    </dgm:pt>
    <dgm:pt modelId="{2F04A4E2-1D89-4561-A500-5D527EF00F22}">
      <dgm:prSet/>
      <dgm:spPr/>
      <dgm:t>
        <a:bodyPr/>
        <a:lstStyle/>
        <a:p>
          <a:pPr>
            <a:lnSpc>
              <a:spcPct val="100000"/>
            </a:lnSpc>
          </a:pPr>
          <a:r>
            <a:rPr lang="en-GB" dirty="0"/>
            <a:t>The remainder was largely capital expenditure on long-term fixed assets such as new buildings or equipment.</a:t>
          </a:r>
          <a:endParaRPr lang="en-US" dirty="0"/>
        </a:p>
      </dgm:t>
    </dgm:pt>
    <dgm:pt modelId="{D03A9EF6-E350-4BD9-9AF2-6A6BB10982AB}" type="parTrans" cxnId="{D2DC1E69-5C7F-4316-84B3-E7969D157CE1}">
      <dgm:prSet/>
      <dgm:spPr/>
      <dgm:t>
        <a:bodyPr/>
        <a:lstStyle/>
        <a:p>
          <a:endParaRPr lang="en-US"/>
        </a:p>
      </dgm:t>
    </dgm:pt>
    <dgm:pt modelId="{7BE47561-8803-40E5-B390-A302DE4D73A5}" type="sibTrans" cxnId="{D2DC1E69-5C7F-4316-84B3-E7969D157CE1}">
      <dgm:prSet/>
      <dgm:spPr/>
      <dgm:t>
        <a:bodyPr/>
        <a:lstStyle/>
        <a:p>
          <a:endParaRPr lang="en-US"/>
        </a:p>
      </dgm:t>
    </dgm:pt>
    <dgm:pt modelId="{235563BC-27C7-4948-8EB4-05F7B6687EE7}">
      <dgm:prSet/>
      <dgm:spPr/>
      <dgm:t>
        <a:bodyPr/>
        <a:lstStyle/>
        <a:p>
          <a:pPr>
            <a:lnSpc>
              <a:spcPct val="100000"/>
            </a:lnSpc>
          </a:pPr>
          <a:r>
            <a:rPr lang="en-GB" dirty="0"/>
            <a:t>(Kings Fund, 2023, Kings Fund 2025) </a:t>
          </a:r>
          <a:endParaRPr lang="en-US" dirty="0"/>
        </a:p>
      </dgm:t>
    </dgm:pt>
    <dgm:pt modelId="{E7BC8D38-3EBE-4D89-81C7-660E02DCAC34}" type="parTrans" cxnId="{63F62741-117F-4269-AED4-30DE057022C3}">
      <dgm:prSet/>
      <dgm:spPr/>
      <dgm:t>
        <a:bodyPr/>
        <a:lstStyle/>
        <a:p>
          <a:endParaRPr lang="en-US"/>
        </a:p>
      </dgm:t>
    </dgm:pt>
    <dgm:pt modelId="{33C6ABB5-8FE5-4B77-B8E0-3CE0140E6A00}" type="sibTrans" cxnId="{63F62741-117F-4269-AED4-30DE057022C3}">
      <dgm:prSet/>
      <dgm:spPr/>
      <dgm:t>
        <a:bodyPr/>
        <a:lstStyle/>
        <a:p>
          <a:endParaRPr lang="en-US"/>
        </a:p>
      </dgm:t>
    </dgm:pt>
    <dgm:pt modelId="{206B2AA0-4EB8-438B-AFDD-1B14D275EEAD}" type="pres">
      <dgm:prSet presAssocID="{7CB60F19-B43A-48BA-A4DC-378A9B34AD0A}" presName="root" presStyleCnt="0">
        <dgm:presLayoutVars>
          <dgm:dir/>
          <dgm:resizeHandles val="exact"/>
        </dgm:presLayoutVars>
      </dgm:prSet>
      <dgm:spPr/>
    </dgm:pt>
    <dgm:pt modelId="{CEC76372-54A3-4F6B-99AF-BD1E7FC24B7B}" type="pres">
      <dgm:prSet presAssocID="{E1583356-C73E-4D76-AFDE-B8064065D061}" presName="compNode" presStyleCnt="0"/>
      <dgm:spPr/>
    </dgm:pt>
    <dgm:pt modelId="{DEA945BF-DF06-4BD2-94F3-4373D4221D90}" type="pres">
      <dgm:prSet presAssocID="{E1583356-C73E-4D76-AFDE-B8064065D061}" presName="bgRect" presStyleLbl="bgShp" presStyleIdx="0" presStyleCnt="5"/>
      <dgm:spPr/>
    </dgm:pt>
    <dgm:pt modelId="{9129588E-DDA7-46F0-817D-CC21469CD2C4}" type="pres">
      <dgm:prSet presAssocID="{E1583356-C73E-4D76-AFDE-B8064065D06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90B070EE-618B-490E-BC21-A8605CD867E7}" type="pres">
      <dgm:prSet presAssocID="{E1583356-C73E-4D76-AFDE-B8064065D061}" presName="spaceRect" presStyleCnt="0"/>
      <dgm:spPr/>
    </dgm:pt>
    <dgm:pt modelId="{D805038D-493E-42D2-BDC2-349A6C2F3471}" type="pres">
      <dgm:prSet presAssocID="{E1583356-C73E-4D76-AFDE-B8064065D061}" presName="parTx" presStyleLbl="revTx" presStyleIdx="0" presStyleCnt="5">
        <dgm:presLayoutVars>
          <dgm:chMax val="0"/>
          <dgm:chPref val="0"/>
        </dgm:presLayoutVars>
      </dgm:prSet>
      <dgm:spPr/>
    </dgm:pt>
    <dgm:pt modelId="{78E79BFB-CA47-4859-9813-AF5B5938057C}" type="pres">
      <dgm:prSet presAssocID="{7B8C7A3A-F659-4AFF-952F-C2ECA2BEB167}" presName="sibTrans" presStyleCnt="0"/>
      <dgm:spPr/>
    </dgm:pt>
    <dgm:pt modelId="{0E3CCCA7-19B0-4F23-9097-FAD98A07023B}" type="pres">
      <dgm:prSet presAssocID="{C24E1A41-1F50-4E32-BF34-1326EA6993E2}" presName="compNode" presStyleCnt="0"/>
      <dgm:spPr/>
    </dgm:pt>
    <dgm:pt modelId="{CDC0C199-6A08-412A-BF62-B925E27F2511}" type="pres">
      <dgm:prSet presAssocID="{C24E1A41-1F50-4E32-BF34-1326EA6993E2}" presName="bgRect" presStyleLbl="bgShp" presStyleIdx="1" presStyleCnt="5"/>
      <dgm:spPr/>
    </dgm:pt>
    <dgm:pt modelId="{3B8AB4F3-A7E2-4E84-941C-145279F90C06}" type="pres">
      <dgm:prSet presAssocID="{C24E1A41-1F50-4E32-BF34-1326EA6993E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4572E54E-0429-4D91-B72F-2F9447F73151}" type="pres">
      <dgm:prSet presAssocID="{C24E1A41-1F50-4E32-BF34-1326EA6993E2}" presName="spaceRect" presStyleCnt="0"/>
      <dgm:spPr/>
    </dgm:pt>
    <dgm:pt modelId="{BF7316C3-723D-41CA-8176-5BEAE3B92D53}" type="pres">
      <dgm:prSet presAssocID="{C24E1A41-1F50-4E32-BF34-1326EA6993E2}" presName="parTx" presStyleLbl="revTx" presStyleIdx="1" presStyleCnt="5">
        <dgm:presLayoutVars>
          <dgm:chMax val="0"/>
          <dgm:chPref val="0"/>
        </dgm:presLayoutVars>
      </dgm:prSet>
      <dgm:spPr/>
    </dgm:pt>
    <dgm:pt modelId="{D3A79627-DE63-47F7-B21E-7BBE0D4C892C}" type="pres">
      <dgm:prSet presAssocID="{1F22589C-CC1B-4172-B97E-8D666557F609}" presName="sibTrans" presStyleCnt="0"/>
      <dgm:spPr/>
    </dgm:pt>
    <dgm:pt modelId="{310C4CB5-B624-4052-8E93-546AC35E1627}" type="pres">
      <dgm:prSet presAssocID="{541D0FDA-2FFD-43AD-BB81-8E8D93AD1D50}" presName="compNode" presStyleCnt="0"/>
      <dgm:spPr/>
    </dgm:pt>
    <dgm:pt modelId="{2198A21D-BAEA-4B08-B9E8-2ABA4CF5A1BC}" type="pres">
      <dgm:prSet presAssocID="{541D0FDA-2FFD-43AD-BB81-8E8D93AD1D50}" presName="bgRect" presStyleLbl="bgShp" presStyleIdx="2" presStyleCnt="5"/>
      <dgm:spPr/>
    </dgm:pt>
    <dgm:pt modelId="{C8471F15-2D1E-4E0F-B159-2957A3649C43}" type="pres">
      <dgm:prSet presAssocID="{541D0FDA-2FFD-43AD-BB81-8E8D93AD1D50}"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ffice Worker"/>
        </a:ext>
      </dgm:extLst>
    </dgm:pt>
    <dgm:pt modelId="{8E328E9F-E6B3-4449-B3EA-AF355972622C}" type="pres">
      <dgm:prSet presAssocID="{541D0FDA-2FFD-43AD-BB81-8E8D93AD1D50}" presName="spaceRect" presStyleCnt="0"/>
      <dgm:spPr/>
    </dgm:pt>
    <dgm:pt modelId="{0CD86A99-8284-405C-9471-F6F670323C10}" type="pres">
      <dgm:prSet presAssocID="{541D0FDA-2FFD-43AD-BB81-8E8D93AD1D50}" presName="parTx" presStyleLbl="revTx" presStyleIdx="2" presStyleCnt="5">
        <dgm:presLayoutVars>
          <dgm:chMax val="0"/>
          <dgm:chPref val="0"/>
        </dgm:presLayoutVars>
      </dgm:prSet>
      <dgm:spPr/>
    </dgm:pt>
    <dgm:pt modelId="{8DFE64AB-3AC3-4920-8059-09FCC91BCC4A}" type="pres">
      <dgm:prSet presAssocID="{092010B0-E7E7-45BF-8FCE-3BDE4B74D611}" presName="sibTrans" presStyleCnt="0"/>
      <dgm:spPr/>
    </dgm:pt>
    <dgm:pt modelId="{C307B45A-69CA-4A5F-82B1-192EE21EC060}" type="pres">
      <dgm:prSet presAssocID="{2F04A4E2-1D89-4561-A500-5D527EF00F22}" presName="compNode" presStyleCnt="0"/>
      <dgm:spPr/>
    </dgm:pt>
    <dgm:pt modelId="{45EF576B-4A1B-4C0E-88F3-3FA24213AFAD}" type="pres">
      <dgm:prSet presAssocID="{2F04A4E2-1D89-4561-A500-5D527EF00F22}" presName="bgRect" presStyleLbl="bgShp" presStyleIdx="3" presStyleCnt="5"/>
      <dgm:spPr/>
    </dgm:pt>
    <dgm:pt modelId="{761D33E2-FCCA-4B28-BAF4-9FE9E5DCFB27}" type="pres">
      <dgm:prSet presAssocID="{2F04A4E2-1D89-4561-A500-5D527EF00F2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C6B487A5-E3E8-4580-8FD7-1C98EB2E4A67}" type="pres">
      <dgm:prSet presAssocID="{2F04A4E2-1D89-4561-A500-5D527EF00F22}" presName="spaceRect" presStyleCnt="0"/>
      <dgm:spPr/>
    </dgm:pt>
    <dgm:pt modelId="{DA74C2B7-DD8A-47AA-89C3-A487F1995AD4}" type="pres">
      <dgm:prSet presAssocID="{2F04A4E2-1D89-4561-A500-5D527EF00F22}" presName="parTx" presStyleLbl="revTx" presStyleIdx="3" presStyleCnt="5">
        <dgm:presLayoutVars>
          <dgm:chMax val="0"/>
          <dgm:chPref val="0"/>
        </dgm:presLayoutVars>
      </dgm:prSet>
      <dgm:spPr/>
    </dgm:pt>
    <dgm:pt modelId="{C1C7CBBA-6586-40A1-90C5-AEC0FA65D62A}" type="pres">
      <dgm:prSet presAssocID="{7BE47561-8803-40E5-B390-A302DE4D73A5}" presName="sibTrans" presStyleCnt="0"/>
      <dgm:spPr/>
    </dgm:pt>
    <dgm:pt modelId="{188CEC91-8248-47C9-AD41-9C74F421530F}" type="pres">
      <dgm:prSet presAssocID="{235563BC-27C7-4948-8EB4-05F7B6687EE7}" presName="compNode" presStyleCnt="0"/>
      <dgm:spPr/>
    </dgm:pt>
    <dgm:pt modelId="{2242EEA1-E3EE-4104-8D5D-630E9EEFC64F}" type="pres">
      <dgm:prSet presAssocID="{235563BC-27C7-4948-8EB4-05F7B6687EE7}" presName="bgRect" presStyleLbl="bgShp" presStyleIdx="4" presStyleCnt="5"/>
      <dgm:spPr/>
    </dgm:pt>
    <dgm:pt modelId="{71A594E9-D868-42B6-B8E8-2276BE4B658A}" type="pres">
      <dgm:prSet presAssocID="{235563BC-27C7-4948-8EB4-05F7B6687EE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iamond"/>
        </a:ext>
      </dgm:extLst>
    </dgm:pt>
    <dgm:pt modelId="{29919E7C-C725-43DF-8C12-D6D37E492516}" type="pres">
      <dgm:prSet presAssocID="{235563BC-27C7-4948-8EB4-05F7B6687EE7}" presName="spaceRect" presStyleCnt="0"/>
      <dgm:spPr/>
    </dgm:pt>
    <dgm:pt modelId="{44BE8134-4475-44E5-9078-38ECDCF300BD}" type="pres">
      <dgm:prSet presAssocID="{235563BC-27C7-4948-8EB4-05F7B6687EE7}" presName="parTx" presStyleLbl="revTx" presStyleIdx="4" presStyleCnt="5">
        <dgm:presLayoutVars>
          <dgm:chMax val="0"/>
          <dgm:chPref val="0"/>
        </dgm:presLayoutVars>
      </dgm:prSet>
      <dgm:spPr/>
    </dgm:pt>
  </dgm:ptLst>
  <dgm:cxnLst>
    <dgm:cxn modelId="{5A3DC100-7867-4BE2-9C5B-073AA0C1D84A}" type="presOf" srcId="{7CB60F19-B43A-48BA-A4DC-378A9B34AD0A}" destId="{206B2AA0-4EB8-438B-AFDD-1B14D275EEAD}" srcOrd="0" destOrd="0" presId="urn:microsoft.com/office/officeart/2018/2/layout/IconVerticalSolidList"/>
    <dgm:cxn modelId="{8B1AE05D-1527-4FE4-B218-6B1940CC5237}" type="presOf" srcId="{235563BC-27C7-4948-8EB4-05F7B6687EE7}" destId="{44BE8134-4475-44E5-9078-38ECDCF300BD}" srcOrd="0" destOrd="0" presId="urn:microsoft.com/office/officeart/2018/2/layout/IconVerticalSolidList"/>
    <dgm:cxn modelId="{C479E360-3B55-41A2-A5AF-797FE405FF3C}" srcId="{7CB60F19-B43A-48BA-A4DC-378A9B34AD0A}" destId="{541D0FDA-2FFD-43AD-BB81-8E8D93AD1D50}" srcOrd="2" destOrd="0" parTransId="{6F88B0EC-4774-4953-A162-2579ED915A21}" sibTransId="{092010B0-E7E7-45BF-8FCE-3BDE4B74D611}"/>
    <dgm:cxn modelId="{63F62741-117F-4269-AED4-30DE057022C3}" srcId="{7CB60F19-B43A-48BA-A4DC-378A9B34AD0A}" destId="{235563BC-27C7-4948-8EB4-05F7B6687EE7}" srcOrd="4" destOrd="0" parTransId="{E7BC8D38-3EBE-4D89-81C7-660E02DCAC34}" sibTransId="{33C6ABB5-8FE5-4B77-B8E0-3CE0140E6A00}"/>
    <dgm:cxn modelId="{D2DC1E69-5C7F-4316-84B3-E7969D157CE1}" srcId="{7CB60F19-B43A-48BA-A4DC-378A9B34AD0A}" destId="{2F04A4E2-1D89-4561-A500-5D527EF00F22}" srcOrd="3" destOrd="0" parTransId="{D03A9EF6-E350-4BD9-9AF2-6A6BB10982AB}" sibTransId="{7BE47561-8803-40E5-B390-A302DE4D73A5}"/>
    <dgm:cxn modelId="{4104496B-4CC1-4F7F-9494-5ED19CC04677}" type="presOf" srcId="{2F04A4E2-1D89-4561-A500-5D527EF00F22}" destId="{DA74C2B7-DD8A-47AA-89C3-A487F1995AD4}" srcOrd="0" destOrd="0" presId="urn:microsoft.com/office/officeart/2018/2/layout/IconVerticalSolidList"/>
    <dgm:cxn modelId="{F11EC575-64BB-4612-9E76-159084AF44CD}" srcId="{7CB60F19-B43A-48BA-A4DC-378A9B34AD0A}" destId="{C24E1A41-1F50-4E32-BF34-1326EA6993E2}" srcOrd="1" destOrd="0" parTransId="{5BFAAE94-CB47-4B4A-A90C-1BB85BA06CB8}" sibTransId="{1F22589C-CC1B-4172-B97E-8D666557F609}"/>
    <dgm:cxn modelId="{9DDE1F79-C328-42F4-810D-7B1875700486}" type="presOf" srcId="{541D0FDA-2FFD-43AD-BB81-8E8D93AD1D50}" destId="{0CD86A99-8284-405C-9471-F6F670323C10}" srcOrd="0" destOrd="0" presId="urn:microsoft.com/office/officeart/2018/2/layout/IconVerticalSolidList"/>
    <dgm:cxn modelId="{8D71B5C0-0BB6-417C-8B39-2DD77263493B}" type="presOf" srcId="{E1583356-C73E-4D76-AFDE-B8064065D061}" destId="{D805038D-493E-42D2-BDC2-349A6C2F3471}" srcOrd="0" destOrd="0" presId="urn:microsoft.com/office/officeart/2018/2/layout/IconVerticalSolidList"/>
    <dgm:cxn modelId="{27BB5ED0-6B9C-4B04-B875-E240A6C6B797}" srcId="{7CB60F19-B43A-48BA-A4DC-378A9B34AD0A}" destId="{E1583356-C73E-4D76-AFDE-B8064065D061}" srcOrd="0" destOrd="0" parTransId="{68C3DF34-0D88-418F-9B2D-0C69360DE1C6}" sibTransId="{7B8C7A3A-F659-4AFF-952F-C2ECA2BEB167}"/>
    <dgm:cxn modelId="{3D083EDB-999D-4A51-9A38-24462885CB7B}" type="presOf" srcId="{C24E1A41-1F50-4E32-BF34-1326EA6993E2}" destId="{BF7316C3-723D-41CA-8176-5BEAE3B92D53}" srcOrd="0" destOrd="0" presId="urn:microsoft.com/office/officeart/2018/2/layout/IconVerticalSolidList"/>
    <dgm:cxn modelId="{0FE98D8D-5880-4BFA-AF05-53F7043B91DD}" type="presParOf" srcId="{206B2AA0-4EB8-438B-AFDD-1B14D275EEAD}" destId="{CEC76372-54A3-4F6B-99AF-BD1E7FC24B7B}" srcOrd="0" destOrd="0" presId="urn:microsoft.com/office/officeart/2018/2/layout/IconVerticalSolidList"/>
    <dgm:cxn modelId="{C10A0C08-EAFC-4828-A91C-9E778ACF1C5A}" type="presParOf" srcId="{CEC76372-54A3-4F6B-99AF-BD1E7FC24B7B}" destId="{DEA945BF-DF06-4BD2-94F3-4373D4221D90}" srcOrd="0" destOrd="0" presId="urn:microsoft.com/office/officeart/2018/2/layout/IconVerticalSolidList"/>
    <dgm:cxn modelId="{B7E5E1CE-405D-467C-9B86-BCE07E9A1321}" type="presParOf" srcId="{CEC76372-54A3-4F6B-99AF-BD1E7FC24B7B}" destId="{9129588E-DDA7-46F0-817D-CC21469CD2C4}" srcOrd="1" destOrd="0" presId="urn:microsoft.com/office/officeart/2018/2/layout/IconVerticalSolidList"/>
    <dgm:cxn modelId="{08E484F3-0C77-4B28-B1F8-13D8C4FFA61A}" type="presParOf" srcId="{CEC76372-54A3-4F6B-99AF-BD1E7FC24B7B}" destId="{90B070EE-618B-490E-BC21-A8605CD867E7}" srcOrd="2" destOrd="0" presId="urn:microsoft.com/office/officeart/2018/2/layout/IconVerticalSolidList"/>
    <dgm:cxn modelId="{09933561-5049-4C87-8DC9-7314D73BADEA}" type="presParOf" srcId="{CEC76372-54A3-4F6B-99AF-BD1E7FC24B7B}" destId="{D805038D-493E-42D2-BDC2-349A6C2F3471}" srcOrd="3" destOrd="0" presId="urn:microsoft.com/office/officeart/2018/2/layout/IconVerticalSolidList"/>
    <dgm:cxn modelId="{68657B59-C07F-43A5-8703-61E18FB6EDE6}" type="presParOf" srcId="{206B2AA0-4EB8-438B-AFDD-1B14D275EEAD}" destId="{78E79BFB-CA47-4859-9813-AF5B5938057C}" srcOrd="1" destOrd="0" presId="urn:microsoft.com/office/officeart/2018/2/layout/IconVerticalSolidList"/>
    <dgm:cxn modelId="{F7198FD5-19DF-4E5E-9AC9-1B8B17C5AF4C}" type="presParOf" srcId="{206B2AA0-4EB8-438B-AFDD-1B14D275EEAD}" destId="{0E3CCCA7-19B0-4F23-9097-FAD98A07023B}" srcOrd="2" destOrd="0" presId="urn:microsoft.com/office/officeart/2018/2/layout/IconVerticalSolidList"/>
    <dgm:cxn modelId="{6357169D-8961-4369-898C-8CBC7DD60C14}" type="presParOf" srcId="{0E3CCCA7-19B0-4F23-9097-FAD98A07023B}" destId="{CDC0C199-6A08-412A-BF62-B925E27F2511}" srcOrd="0" destOrd="0" presId="urn:microsoft.com/office/officeart/2018/2/layout/IconVerticalSolidList"/>
    <dgm:cxn modelId="{433BEB66-1BC8-4241-A839-EBB5E1190401}" type="presParOf" srcId="{0E3CCCA7-19B0-4F23-9097-FAD98A07023B}" destId="{3B8AB4F3-A7E2-4E84-941C-145279F90C06}" srcOrd="1" destOrd="0" presId="urn:microsoft.com/office/officeart/2018/2/layout/IconVerticalSolidList"/>
    <dgm:cxn modelId="{83294EDB-B5CB-4989-8118-AEFF595D967F}" type="presParOf" srcId="{0E3CCCA7-19B0-4F23-9097-FAD98A07023B}" destId="{4572E54E-0429-4D91-B72F-2F9447F73151}" srcOrd="2" destOrd="0" presId="urn:microsoft.com/office/officeart/2018/2/layout/IconVerticalSolidList"/>
    <dgm:cxn modelId="{4BB6FA66-7329-4AA7-91CE-B32E9021D6BA}" type="presParOf" srcId="{0E3CCCA7-19B0-4F23-9097-FAD98A07023B}" destId="{BF7316C3-723D-41CA-8176-5BEAE3B92D53}" srcOrd="3" destOrd="0" presId="urn:microsoft.com/office/officeart/2018/2/layout/IconVerticalSolidList"/>
    <dgm:cxn modelId="{1363A186-AE38-43DA-B73F-10C1919DB7AF}" type="presParOf" srcId="{206B2AA0-4EB8-438B-AFDD-1B14D275EEAD}" destId="{D3A79627-DE63-47F7-B21E-7BBE0D4C892C}" srcOrd="3" destOrd="0" presId="urn:microsoft.com/office/officeart/2018/2/layout/IconVerticalSolidList"/>
    <dgm:cxn modelId="{988CC63D-66F7-4DF4-80C6-632A7248360F}" type="presParOf" srcId="{206B2AA0-4EB8-438B-AFDD-1B14D275EEAD}" destId="{310C4CB5-B624-4052-8E93-546AC35E1627}" srcOrd="4" destOrd="0" presId="urn:microsoft.com/office/officeart/2018/2/layout/IconVerticalSolidList"/>
    <dgm:cxn modelId="{2C9239FE-EF52-4E03-B1BA-8EC46D09BF3A}" type="presParOf" srcId="{310C4CB5-B624-4052-8E93-546AC35E1627}" destId="{2198A21D-BAEA-4B08-B9E8-2ABA4CF5A1BC}" srcOrd="0" destOrd="0" presId="urn:microsoft.com/office/officeart/2018/2/layout/IconVerticalSolidList"/>
    <dgm:cxn modelId="{B4FD5D0C-1AD8-41F1-94CB-69E9896023C6}" type="presParOf" srcId="{310C4CB5-B624-4052-8E93-546AC35E1627}" destId="{C8471F15-2D1E-4E0F-B159-2957A3649C43}" srcOrd="1" destOrd="0" presId="urn:microsoft.com/office/officeart/2018/2/layout/IconVerticalSolidList"/>
    <dgm:cxn modelId="{07493856-EC35-46EA-8A97-1B04603E4834}" type="presParOf" srcId="{310C4CB5-B624-4052-8E93-546AC35E1627}" destId="{8E328E9F-E6B3-4449-B3EA-AF355972622C}" srcOrd="2" destOrd="0" presId="urn:microsoft.com/office/officeart/2018/2/layout/IconVerticalSolidList"/>
    <dgm:cxn modelId="{59154B6F-2F20-45E8-8721-0578E75D5C58}" type="presParOf" srcId="{310C4CB5-B624-4052-8E93-546AC35E1627}" destId="{0CD86A99-8284-405C-9471-F6F670323C10}" srcOrd="3" destOrd="0" presId="urn:microsoft.com/office/officeart/2018/2/layout/IconVerticalSolidList"/>
    <dgm:cxn modelId="{B974EE58-EE46-4285-B00A-EA46ED593BAC}" type="presParOf" srcId="{206B2AA0-4EB8-438B-AFDD-1B14D275EEAD}" destId="{8DFE64AB-3AC3-4920-8059-09FCC91BCC4A}" srcOrd="5" destOrd="0" presId="urn:microsoft.com/office/officeart/2018/2/layout/IconVerticalSolidList"/>
    <dgm:cxn modelId="{E5A68BF9-A6EF-4707-9135-26F0120B570A}" type="presParOf" srcId="{206B2AA0-4EB8-438B-AFDD-1B14D275EEAD}" destId="{C307B45A-69CA-4A5F-82B1-192EE21EC060}" srcOrd="6" destOrd="0" presId="urn:microsoft.com/office/officeart/2018/2/layout/IconVerticalSolidList"/>
    <dgm:cxn modelId="{0AFAC322-0414-4DE9-B5F4-2EA1BC5C4EB5}" type="presParOf" srcId="{C307B45A-69CA-4A5F-82B1-192EE21EC060}" destId="{45EF576B-4A1B-4C0E-88F3-3FA24213AFAD}" srcOrd="0" destOrd="0" presId="urn:microsoft.com/office/officeart/2018/2/layout/IconVerticalSolidList"/>
    <dgm:cxn modelId="{5B6ED904-8F67-47C4-9063-7FEA9428A5AD}" type="presParOf" srcId="{C307B45A-69CA-4A5F-82B1-192EE21EC060}" destId="{761D33E2-FCCA-4B28-BAF4-9FE9E5DCFB27}" srcOrd="1" destOrd="0" presId="urn:microsoft.com/office/officeart/2018/2/layout/IconVerticalSolidList"/>
    <dgm:cxn modelId="{DEF248DD-DCC9-4F8C-9D1A-07A099E4A17C}" type="presParOf" srcId="{C307B45A-69CA-4A5F-82B1-192EE21EC060}" destId="{C6B487A5-E3E8-4580-8FD7-1C98EB2E4A67}" srcOrd="2" destOrd="0" presId="urn:microsoft.com/office/officeart/2018/2/layout/IconVerticalSolidList"/>
    <dgm:cxn modelId="{F0C43B71-48C7-4B98-8991-FFEE7DA0075B}" type="presParOf" srcId="{C307B45A-69CA-4A5F-82B1-192EE21EC060}" destId="{DA74C2B7-DD8A-47AA-89C3-A487F1995AD4}" srcOrd="3" destOrd="0" presId="urn:microsoft.com/office/officeart/2018/2/layout/IconVerticalSolidList"/>
    <dgm:cxn modelId="{9C270DFF-7F5B-4EF5-8860-535A34F2EE98}" type="presParOf" srcId="{206B2AA0-4EB8-438B-AFDD-1B14D275EEAD}" destId="{C1C7CBBA-6586-40A1-90C5-AEC0FA65D62A}" srcOrd="7" destOrd="0" presId="urn:microsoft.com/office/officeart/2018/2/layout/IconVerticalSolidList"/>
    <dgm:cxn modelId="{E6FD5C0A-DF7C-45D4-BD83-AC15D2AD1A43}" type="presParOf" srcId="{206B2AA0-4EB8-438B-AFDD-1B14D275EEAD}" destId="{188CEC91-8248-47C9-AD41-9C74F421530F}" srcOrd="8" destOrd="0" presId="urn:microsoft.com/office/officeart/2018/2/layout/IconVerticalSolidList"/>
    <dgm:cxn modelId="{5EC01FE9-E8EC-4B88-84B7-7C4DAC873535}" type="presParOf" srcId="{188CEC91-8248-47C9-AD41-9C74F421530F}" destId="{2242EEA1-E3EE-4104-8D5D-630E9EEFC64F}" srcOrd="0" destOrd="0" presId="urn:microsoft.com/office/officeart/2018/2/layout/IconVerticalSolidList"/>
    <dgm:cxn modelId="{1CB644CF-3240-4EB0-B58B-5F41A6ABEF42}" type="presParOf" srcId="{188CEC91-8248-47C9-AD41-9C74F421530F}" destId="{71A594E9-D868-42B6-B8E8-2276BE4B658A}" srcOrd="1" destOrd="0" presId="urn:microsoft.com/office/officeart/2018/2/layout/IconVerticalSolidList"/>
    <dgm:cxn modelId="{3348753D-4F69-49C8-8783-F0E8DE2A10AF}" type="presParOf" srcId="{188CEC91-8248-47C9-AD41-9C74F421530F}" destId="{29919E7C-C725-43DF-8C12-D6D37E492516}" srcOrd="2" destOrd="0" presId="urn:microsoft.com/office/officeart/2018/2/layout/IconVerticalSolidList"/>
    <dgm:cxn modelId="{9605DDB4-061D-4509-8299-304271F39F3F}" type="presParOf" srcId="{188CEC91-8248-47C9-AD41-9C74F421530F}" destId="{44BE8134-4475-44E5-9078-38ECDCF300B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FAD763A-BE7F-4162-881E-E8F774E64105}"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D8BBCBCD-F11F-4C96-9C6D-3E7E9598D50A}">
      <dgm:prSet/>
      <dgm:spPr/>
      <dgm:t>
        <a:bodyPr/>
        <a:lstStyle/>
        <a:p>
          <a:r>
            <a:rPr lang="en-GB" dirty="0"/>
            <a:t>Would you agree or disagree that increasing funding for Health and Social Care will solve the majority of challenges? </a:t>
          </a:r>
          <a:endParaRPr lang="en-US" dirty="0"/>
        </a:p>
      </dgm:t>
    </dgm:pt>
    <dgm:pt modelId="{7517D5BD-7529-4D38-8332-FE3ECC40EDC4}" type="parTrans" cxnId="{D611A815-8A6B-4632-84C0-36C1ECD85F88}">
      <dgm:prSet/>
      <dgm:spPr/>
      <dgm:t>
        <a:bodyPr/>
        <a:lstStyle/>
        <a:p>
          <a:endParaRPr lang="en-US"/>
        </a:p>
      </dgm:t>
    </dgm:pt>
    <dgm:pt modelId="{376460E9-F56D-4946-8A1B-C0B066033DAC}" type="sibTrans" cxnId="{D611A815-8A6B-4632-84C0-36C1ECD85F88}">
      <dgm:prSet/>
      <dgm:spPr/>
      <dgm:t>
        <a:bodyPr/>
        <a:lstStyle/>
        <a:p>
          <a:endParaRPr lang="en-US"/>
        </a:p>
      </dgm:t>
    </dgm:pt>
    <dgm:pt modelId="{6CF9B61A-EA7D-478F-A6AE-7C0E00A3067F}">
      <dgm:prSet/>
      <dgm:spPr/>
      <dgm:t>
        <a:bodyPr/>
        <a:lstStyle/>
        <a:p>
          <a:r>
            <a:rPr lang="en-GB"/>
            <a:t>Would you agree or disagree that providing increased funding provides greater value?</a:t>
          </a:r>
          <a:endParaRPr lang="en-US"/>
        </a:p>
      </dgm:t>
    </dgm:pt>
    <dgm:pt modelId="{EF34E5FB-D99C-4DB1-A47F-CE04A4F0E0E9}" type="parTrans" cxnId="{92B7CD4E-0EB5-44FA-87E0-9F97C85E1D4F}">
      <dgm:prSet/>
      <dgm:spPr/>
      <dgm:t>
        <a:bodyPr/>
        <a:lstStyle/>
        <a:p>
          <a:endParaRPr lang="en-US"/>
        </a:p>
      </dgm:t>
    </dgm:pt>
    <dgm:pt modelId="{60A8A546-E4B6-42F4-8B98-0D94028D2E79}" type="sibTrans" cxnId="{92B7CD4E-0EB5-44FA-87E0-9F97C85E1D4F}">
      <dgm:prSet/>
      <dgm:spPr/>
      <dgm:t>
        <a:bodyPr/>
        <a:lstStyle/>
        <a:p>
          <a:endParaRPr lang="en-US"/>
        </a:p>
      </dgm:t>
    </dgm:pt>
    <dgm:pt modelId="{387FE247-B05A-4F01-94EF-1BA0D948761D}" type="pres">
      <dgm:prSet presAssocID="{BFAD763A-BE7F-4162-881E-E8F774E64105}" presName="linear" presStyleCnt="0">
        <dgm:presLayoutVars>
          <dgm:animLvl val="lvl"/>
          <dgm:resizeHandles val="exact"/>
        </dgm:presLayoutVars>
      </dgm:prSet>
      <dgm:spPr/>
    </dgm:pt>
    <dgm:pt modelId="{63422983-C3F2-4743-8934-4CCB1CD9A1E2}" type="pres">
      <dgm:prSet presAssocID="{D8BBCBCD-F11F-4C96-9C6D-3E7E9598D50A}" presName="parentText" presStyleLbl="node1" presStyleIdx="0" presStyleCnt="2" custLinFactY="-9254" custLinFactNeighborY="-100000">
        <dgm:presLayoutVars>
          <dgm:chMax val="0"/>
          <dgm:bulletEnabled val="1"/>
        </dgm:presLayoutVars>
      </dgm:prSet>
      <dgm:spPr/>
    </dgm:pt>
    <dgm:pt modelId="{C4D0F560-C5F5-445D-AA37-4F3A5B859056}" type="pres">
      <dgm:prSet presAssocID="{376460E9-F56D-4946-8A1B-C0B066033DAC}" presName="spacer" presStyleCnt="0"/>
      <dgm:spPr/>
    </dgm:pt>
    <dgm:pt modelId="{9A9A830F-EE77-498C-AE2C-425EC91C9624}" type="pres">
      <dgm:prSet presAssocID="{6CF9B61A-EA7D-478F-A6AE-7C0E00A3067F}" presName="parentText" presStyleLbl="node1" presStyleIdx="1" presStyleCnt="2" custLinFactY="-3591" custLinFactNeighborY="-100000">
        <dgm:presLayoutVars>
          <dgm:chMax val="0"/>
          <dgm:bulletEnabled val="1"/>
        </dgm:presLayoutVars>
      </dgm:prSet>
      <dgm:spPr/>
    </dgm:pt>
  </dgm:ptLst>
  <dgm:cxnLst>
    <dgm:cxn modelId="{D611A815-8A6B-4632-84C0-36C1ECD85F88}" srcId="{BFAD763A-BE7F-4162-881E-E8F774E64105}" destId="{D8BBCBCD-F11F-4C96-9C6D-3E7E9598D50A}" srcOrd="0" destOrd="0" parTransId="{7517D5BD-7529-4D38-8332-FE3ECC40EDC4}" sibTransId="{376460E9-F56D-4946-8A1B-C0B066033DAC}"/>
    <dgm:cxn modelId="{6F29B91C-CF84-49F5-88BF-792605E4FD9A}" type="presOf" srcId="{D8BBCBCD-F11F-4C96-9C6D-3E7E9598D50A}" destId="{63422983-C3F2-4743-8934-4CCB1CD9A1E2}" srcOrd="0" destOrd="0" presId="urn:microsoft.com/office/officeart/2005/8/layout/vList2"/>
    <dgm:cxn modelId="{92B7CD4E-0EB5-44FA-87E0-9F97C85E1D4F}" srcId="{BFAD763A-BE7F-4162-881E-E8F774E64105}" destId="{6CF9B61A-EA7D-478F-A6AE-7C0E00A3067F}" srcOrd="1" destOrd="0" parTransId="{EF34E5FB-D99C-4DB1-A47F-CE04A4F0E0E9}" sibTransId="{60A8A546-E4B6-42F4-8B98-0D94028D2E79}"/>
    <dgm:cxn modelId="{B2C88EDE-BF35-48E1-8B01-329B4E777491}" type="presOf" srcId="{6CF9B61A-EA7D-478F-A6AE-7C0E00A3067F}" destId="{9A9A830F-EE77-498C-AE2C-425EC91C9624}" srcOrd="0" destOrd="0" presId="urn:microsoft.com/office/officeart/2005/8/layout/vList2"/>
    <dgm:cxn modelId="{102108FA-2C55-4477-B57A-918DD8E04449}" type="presOf" srcId="{BFAD763A-BE7F-4162-881E-E8F774E64105}" destId="{387FE247-B05A-4F01-94EF-1BA0D948761D}" srcOrd="0" destOrd="0" presId="urn:microsoft.com/office/officeart/2005/8/layout/vList2"/>
    <dgm:cxn modelId="{7B2E970B-5A36-49F8-A413-07B50BC99E02}" type="presParOf" srcId="{387FE247-B05A-4F01-94EF-1BA0D948761D}" destId="{63422983-C3F2-4743-8934-4CCB1CD9A1E2}" srcOrd="0" destOrd="0" presId="urn:microsoft.com/office/officeart/2005/8/layout/vList2"/>
    <dgm:cxn modelId="{B10E04FF-D6ED-4E36-B1DD-0C7A71057B32}" type="presParOf" srcId="{387FE247-B05A-4F01-94EF-1BA0D948761D}" destId="{C4D0F560-C5F5-445D-AA37-4F3A5B859056}" srcOrd="1" destOrd="0" presId="urn:microsoft.com/office/officeart/2005/8/layout/vList2"/>
    <dgm:cxn modelId="{0779FBE0-717A-4677-9BA0-9A0EE90E77E4}" type="presParOf" srcId="{387FE247-B05A-4F01-94EF-1BA0D948761D}" destId="{9A9A830F-EE77-498C-AE2C-425EC91C962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A08B765-6DD8-4E73-846C-4ADFCCCBB42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24473C1-72D2-4088-ACB3-03FE8FAEECC9}">
      <dgm:prSet/>
      <dgm:spPr/>
      <dgm:t>
        <a:bodyPr/>
        <a:lstStyle/>
        <a:p>
          <a:pPr>
            <a:lnSpc>
              <a:spcPct val="100000"/>
            </a:lnSpc>
          </a:pPr>
          <a:r>
            <a:rPr lang="en-GB"/>
            <a:t>Innovation: </a:t>
          </a:r>
          <a:endParaRPr lang="en-US"/>
        </a:p>
      </dgm:t>
    </dgm:pt>
    <dgm:pt modelId="{3A6F1B21-55F2-4B31-85A3-A53E06651027}" type="parTrans" cxnId="{FA538797-2B81-4CDE-866A-556E1CFBC7E5}">
      <dgm:prSet/>
      <dgm:spPr/>
      <dgm:t>
        <a:bodyPr/>
        <a:lstStyle/>
        <a:p>
          <a:endParaRPr lang="en-US"/>
        </a:p>
      </dgm:t>
    </dgm:pt>
    <dgm:pt modelId="{AF276D37-CB2D-40F0-9A7B-9BCB3BFE6B0A}" type="sibTrans" cxnId="{FA538797-2B81-4CDE-866A-556E1CFBC7E5}">
      <dgm:prSet/>
      <dgm:spPr/>
      <dgm:t>
        <a:bodyPr/>
        <a:lstStyle/>
        <a:p>
          <a:endParaRPr lang="en-US"/>
        </a:p>
      </dgm:t>
    </dgm:pt>
    <dgm:pt modelId="{AF664E36-0236-42A9-9131-2520B61ED22E}">
      <dgm:prSet/>
      <dgm:spPr/>
      <dgm:t>
        <a:bodyPr/>
        <a:lstStyle/>
        <a:p>
          <a:pPr>
            <a:lnSpc>
              <a:spcPct val="100000"/>
            </a:lnSpc>
          </a:pPr>
          <a:r>
            <a:rPr lang="en-GB" dirty="0"/>
            <a:t>Creating new products, services, or processes that address unmet needs or provide better solutions can lead to significant value creation.</a:t>
          </a:r>
          <a:endParaRPr lang="en-US" dirty="0"/>
        </a:p>
      </dgm:t>
    </dgm:pt>
    <dgm:pt modelId="{E9ED526B-23BB-4F72-B9CD-31EBF3874C2B}" type="parTrans" cxnId="{1F6572CF-AD30-4870-89DA-CC8DB9E3A248}">
      <dgm:prSet/>
      <dgm:spPr/>
      <dgm:t>
        <a:bodyPr/>
        <a:lstStyle/>
        <a:p>
          <a:endParaRPr lang="en-US"/>
        </a:p>
      </dgm:t>
    </dgm:pt>
    <dgm:pt modelId="{1CA2BC6E-2737-4382-AE3B-9B9CDCCDBD60}" type="sibTrans" cxnId="{1F6572CF-AD30-4870-89DA-CC8DB9E3A248}">
      <dgm:prSet/>
      <dgm:spPr/>
      <dgm:t>
        <a:bodyPr/>
        <a:lstStyle/>
        <a:p>
          <a:endParaRPr lang="en-US"/>
        </a:p>
      </dgm:t>
    </dgm:pt>
    <dgm:pt modelId="{EF3451C8-9D0C-41AA-94F4-85599C85BF8F}">
      <dgm:prSet/>
      <dgm:spPr/>
      <dgm:t>
        <a:bodyPr/>
        <a:lstStyle/>
        <a:p>
          <a:pPr>
            <a:lnSpc>
              <a:spcPct val="100000"/>
            </a:lnSpc>
          </a:pPr>
          <a:r>
            <a:rPr lang="en-GB"/>
            <a:t>Efficiency and Cost-effectiveness:</a:t>
          </a:r>
          <a:endParaRPr lang="en-US"/>
        </a:p>
      </dgm:t>
    </dgm:pt>
    <dgm:pt modelId="{4F12FCF4-A8C0-4CDF-94AF-A02AFD919EBC}" type="parTrans" cxnId="{EB09F822-2604-44E0-894D-85111CBEFAD7}">
      <dgm:prSet/>
      <dgm:spPr/>
      <dgm:t>
        <a:bodyPr/>
        <a:lstStyle/>
        <a:p>
          <a:endParaRPr lang="en-US"/>
        </a:p>
      </dgm:t>
    </dgm:pt>
    <dgm:pt modelId="{6FC81BE9-111B-4252-800C-593B1DF23D97}" type="sibTrans" cxnId="{EB09F822-2604-44E0-894D-85111CBEFAD7}">
      <dgm:prSet/>
      <dgm:spPr/>
      <dgm:t>
        <a:bodyPr/>
        <a:lstStyle/>
        <a:p>
          <a:endParaRPr lang="en-US"/>
        </a:p>
      </dgm:t>
    </dgm:pt>
    <dgm:pt modelId="{E612780C-5151-489A-8F05-B64E8838D681}">
      <dgm:prSet/>
      <dgm:spPr/>
      <dgm:t>
        <a:bodyPr/>
        <a:lstStyle/>
        <a:p>
          <a:pPr>
            <a:lnSpc>
              <a:spcPct val="100000"/>
            </a:lnSpc>
          </a:pPr>
          <a:r>
            <a:rPr lang="en-GB"/>
            <a:t>Improving operational efficiency and cost-effectiveness can contribute to value creation by reducing costs and increasing profitability.</a:t>
          </a:r>
          <a:endParaRPr lang="en-US"/>
        </a:p>
      </dgm:t>
    </dgm:pt>
    <dgm:pt modelId="{BCD29D3E-F57C-4989-8021-FD75D39413D4}" type="parTrans" cxnId="{09DD2CAE-C9CE-4314-BC4E-0462AD0989EE}">
      <dgm:prSet/>
      <dgm:spPr/>
      <dgm:t>
        <a:bodyPr/>
        <a:lstStyle/>
        <a:p>
          <a:endParaRPr lang="en-US"/>
        </a:p>
      </dgm:t>
    </dgm:pt>
    <dgm:pt modelId="{C24719C8-DCD2-4D51-97E3-846CA6D89CD2}" type="sibTrans" cxnId="{09DD2CAE-C9CE-4314-BC4E-0462AD0989EE}">
      <dgm:prSet/>
      <dgm:spPr/>
      <dgm:t>
        <a:bodyPr/>
        <a:lstStyle/>
        <a:p>
          <a:endParaRPr lang="en-US"/>
        </a:p>
      </dgm:t>
    </dgm:pt>
    <dgm:pt modelId="{8A54D2B2-7F66-47F9-898C-865973317615}" type="pres">
      <dgm:prSet presAssocID="{EA08B765-6DD8-4E73-846C-4ADFCCCBB428}" presName="root" presStyleCnt="0">
        <dgm:presLayoutVars>
          <dgm:dir/>
          <dgm:resizeHandles val="exact"/>
        </dgm:presLayoutVars>
      </dgm:prSet>
      <dgm:spPr/>
    </dgm:pt>
    <dgm:pt modelId="{2FCE8577-C95F-4FE0-BCCE-4CBD26A460FA}" type="pres">
      <dgm:prSet presAssocID="{A24473C1-72D2-4088-ACB3-03FE8FAEECC9}" presName="compNode" presStyleCnt="0"/>
      <dgm:spPr/>
    </dgm:pt>
    <dgm:pt modelId="{A4D1821A-6204-4892-8BB0-E1E1A81037B7}" type="pres">
      <dgm:prSet presAssocID="{A24473C1-72D2-4088-ACB3-03FE8FAEECC9}" presName="bgRect" presStyleLbl="bgShp" presStyleIdx="0" presStyleCnt="4"/>
      <dgm:spPr/>
    </dgm:pt>
    <dgm:pt modelId="{E02D3DC1-0494-477E-A4B5-E5D934F2D033}" type="pres">
      <dgm:prSet presAssocID="{A24473C1-72D2-4088-ACB3-03FE8FAEECC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Light Bulb and Gear"/>
        </a:ext>
      </dgm:extLst>
    </dgm:pt>
    <dgm:pt modelId="{0B534254-C599-4A51-9D14-C91574C26D80}" type="pres">
      <dgm:prSet presAssocID="{A24473C1-72D2-4088-ACB3-03FE8FAEECC9}" presName="spaceRect" presStyleCnt="0"/>
      <dgm:spPr/>
    </dgm:pt>
    <dgm:pt modelId="{69474C91-0BF7-4C29-8FB4-0BB9ED1B1086}" type="pres">
      <dgm:prSet presAssocID="{A24473C1-72D2-4088-ACB3-03FE8FAEECC9}" presName="parTx" presStyleLbl="revTx" presStyleIdx="0" presStyleCnt="4">
        <dgm:presLayoutVars>
          <dgm:chMax val="0"/>
          <dgm:chPref val="0"/>
        </dgm:presLayoutVars>
      </dgm:prSet>
      <dgm:spPr/>
    </dgm:pt>
    <dgm:pt modelId="{62DDAA20-AFA7-4524-BA31-1040F426E2F6}" type="pres">
      <dgm:prSet presAssocID="{AF276D37-CB2D-40F0-9A7B-9BCB3BFE6B0A}" presName="sibTrans" presStyleCnt="0"/>
      <dgm:spPr/>
    </dgm:pt>
    <dgm:pt modelId="{1B04F5E1-AD7C-474C-9273-446205AE2D77}" type="pres">
      <dgm:prSet presAssocID="{AF664E36-0236-42A9-9131-2520B61ED22E}" presName="compNode" presStyleCnt="0"/>
      <dgm:spPr/>
    </dgm:pt>
    <dgm:pt modelId="{7CD34DEA-8448-4070-A33B-19F941EBFC1F}" type="pres">
      <dgm:prSet presAssocID="{AF664E36-0236-42A9-9131-2520B61ED22E}" presName="bgRect" presStyleLbl="bgShp" presStyleIdx="1" presStyleCnt="4"/>
      <dgm:spPr/>
    </dgm:pt>
    <dgm:pt modelId="{5F63F74F-A7CB-4224-B3E0-8970668DC975}" type="pres">
      <dgm:prSet presAssocID="{AF664E36-0236-42A9-9131-2520B61ED22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21AC29B6-232B-474D-B20A-A6EC28E33FE7}" type="pres">
      <dgm:prSet presAssocID="{AF664E36-0236-42A9-9131-2520B61ED22E}" presName="spaceRect" presStyleCnt="0"/>
      <dgm:spPr/>
    </dgm:pt>
    <dgm:pt modelId="{C780C72B-1840-4A03-86CF-2B0A6BC3FE9D}" type="pres">
      <dgm:prSet presAssocID="{AF664E36-0236-42A9-9131-2520B61ED22E}" presName="parTx" presStyleLbl="revTx" presStyleIdx="1" presStyleCnt="4">
        <dgm:presLayoutVars>
          <dgm:chMax val="0"/>
          <dgm:chPref val="0"/>
        </dgm:presLayoutVars>
      </dgm:prSet>
      <dgm:spPr/>
    </dgm:pt>
    <dgm:pt modelId="{A6561CAD-AD54-45BA-BC56-BE387975F13F}" type="pres">
      <dgm:prSet presAssocID="{1CA2BC6E-2737-4382-AE3B-9B9CDCCDBD60}" presName="sibTrans" presStyleCnt="0"/>
      <dgm:spPr/>
    </dgm:pt>
    <dgm:pt modelId="{DF0BC77D-851C-4F1B-A79B-7BCC798C87E7}" type="pres">
      <dgm:prSet presAssocID="{EF3451C8-9D0C-41AA-94F4-85599C85BF8F}" presName="compNode" presStyleCnt="0"/>
      <dgm:spPr/>
    </dgm:pt>
    <dgm:pt modelId="{4059E5C9-4089-48B4-8DA3-F6535968DBED}" type="pres">
      <dgm:prSet presAssocID="{EF3451C8-9D0C-41AA-94F4-85599C85BF8F}" presName="bgRect" presStyleLbl="bgShp" presStyleIdx="2" presStyleCnt="4"/>
      <dgm:spPr/>
    </dgm:pt>
    <dgm:pt modelId="{DDE41C5D-05DD-4715-9B2B-594AEE106D05}" type="pres">
      <dgm:prSet presAssocID="{EF3451C8-9D0C-41AA-94F4-85599C85BF8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oney"/>
        </a:ext>
      </dgm:extLst>
    </dgm:pt>
    <dgm:pt modelId="{F09A485F-5CD8-481E-AAC7-E85450AD6196}" type="pres">
      <dgm:prSet presAssocID="{EF3451C8-9D0C-41AA-94F4-85599C85BF8F}" presName="spaceRect" presStyleCnt="0"/>
      <dgm:spPr/>
    </dgm:pt>
    <dgm:pt modelId="{C22B1D85-2469-4E36-8A77-DD0004941312}" type="pres">
      <dgm:prSet presAssocID="{EF3451C8-9D0C-41AA-94F4-85599C85BF8F}" presName="parTx" presStyleLbl="revTx" presStyleIdx="2" presStyleCnt="4">
        <dgm:presLayoutVars>
          <dgm:chMax val="0"/>
          <dgm:chPref val="0"/>
        </dgm:presLayoutVars>
      </dgm:prSet>
      <dgm:spPr/>
    </dgm:pt>
    <dgm:pt modelId="{91557136-BFEC-466F-A8B8-4A63D27FD3BA}" type="pres">
      <dgm:prSet presAssocID="{6FC81BE9-111B-4252-800C-593B1DF23D97}" presName="sibTrans" presStyleCnt="0"/>
      <dgm:spPr/>
    </dgm:pt>
    <dgm:pt modelId="{B89AE731-5558-4DEC-AE45-6B0A08F8B8BF}" type="pres">
      <dgm:prSet presAssocID="{E612780C-5151-489A-8F05-B64E8838D681}" presName="compNode" presStyleCnt="0"/>
      <dgm:spPr/>
    </dgm:pt>
    <dgm:pt modelId="{7BC85760-45D3-45AD-B723-466105B80EEA}" type="pres">
      <dgm:prSet presAssocID="{E612780C-5151-489A-8F05-B64E8838D681}" presName="bgRect" presStyleLbl="bgShp" presStyleIdx="3" presStyleCnt="4"/>
      <dgm:spPr/>
    </dgm:pt>
    <dgm:pt modelId="{E020E8A5-7B91-47D6-A47E-15F210DBFD08}" type="pres">
      <dgm:prSet presAssocID="{E612780C-5151-489A-8F05-B64E8838D68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Graph with Upward Trend"/>
        </a:ext>
      </dgm:extLst>
    </dgm:pt>
    <dgm:pt modelId="{E5683984-ABBA-48BE-A62B-888F790687A2}" type="pres">
      <dgm:prSet presAssocID="{E612780C-5151-489A-8F05-B64E8838D681}" presName="spaceRect" presStyleCnt="0"/>
      <dgm:spPr/>
    </dgm:pt>
    <dgm:pt modelId="{6FAB6D78-6447-4A45-AE31-7656DD4BD175}" type="pres">
      <dgm:prSet presAssocID="{E612780C-5151-489A-8F05-B64E8838D681}" presName="parTx" presStyleLbl="revTx" presStyleIdx="3" presStyleCnt="4">
        <dgm:presLayoutVars>
          <dgm:chMax val="0"/>
          <dgm:chPref val="0"/>
        </dgm:presLayoutVars>
      </dgm:prSet>
      <dgm:spPr/>
    </dgm:pt>
  </dgm:ptLst>
  <dgm:cxnLst>
    <dgm:cxn modelId="{8526771B-A335-43CF-8153-AB740CF06350}" type="presOf" srcId="{EA08B765-6DD8-4E73-846C-4ADFCCCBB428}" destId="{8A54D2B2-7F66-47F9-898C-865973317615}" srcOrd="0" destOrd="0" presId="urn:microsoft.com/office/officeart/2018/2/layout/IconVerticalSolidList"/>
    <dgm:cxn modelId="{EB09F822-2604-44E0-894D-85111CBEFAD7}" srcId="{EA08B765-6DD8-4E73-846C-4ADFCCCBB428}" destId="{EF3451C8-9D0C-41AA-94F4-85599C85BF8F}" srcOrd="2" destOrd="0" parTransId="{4F12FCF4-A8C0-4CDF-94AF-A02AFD919EBC}" sibTransId="{6FC81BE9-111B-4252-800C-593B1DF23D97}"/>
    <dgm:cxn modelId="{C431FA2F-B7DB-4878-BC9D-EE86819207CD}" type="presOf" srcId="{E612780C-5151-489A-8F05-B64E8838D681}" destId="{6FAB6D78-6447-4A45-AE31-7656DD4BD175}" srcOrd="0" destOrd="0" presId="urn:microsoft.com/office/officeart/2018/2/layout/IconVerticalSolidList"/>
    <dgm:cxn modelId="{0DC2D465-47EF-4945-ACC6-65607A5126FC}" type="presOf" srcId="{EF3451C8-9D0C-41AA-94F4-85599C85BF8F}" destId="{C22B1D85-2469-4E36-8A77-DD0004941312}" srcOrd="0" destOrd="0" presId="urn:microsoft.com/office/officeart/2018/2/layout/IconVerticalSolidList"/>
    <dgm:cxn modelId="{914D3479-7668-4F24-9A4E-2781E2421E39}" type="presOf" srcId="{A24473C1-72D2-4088-ACB3-03FE8FAEECC9}" destId="{69474C91-0BF7-4C29-8FB4-0BB9ED1B1086}" srcOrd="0" destOrd="0" presId="urn:microsoft.com/office/officeart/2018/2/layout/IconVerticalSolidList"/>
    <dgm:cxn modelId="{FA538797-2B81-4CDE-866A-556E1CFBC7E5}" srcId="{EA08B765-6DD8-4E73-846C-4ADFCCCBB428}" destId="{A24473C1-72D2-4088-ACB3-03FE8FAEECC9}" srcOrd="0" destOrd="0" parTransId="{3A6F1B21-55F2-4B31-85A3-A53E06651027}" sibTransId="{AF276D37-CB2D-40F0-9A7B-9BCB3BFE6B0A}"/>
    <dgm:cxn modelId="{09DD2CAE-C9CE-4314-BC4E-0462AD0989EE}" srcId="{EA08B765-6DD8-4E73-846C-4ADFCCCBB428}" destId="{E612780C-5151-489A-8F05-B64E8838D681}" srcOrd="3" destOrd="0" parTransId="{BCD29D3E-F57C-4989-8021-FD75D39413D4}" sibTransId="{C24719C8-DCD2-4D51-97E3-846CA6D89CD2}"/>
    <dgm:cxn modelId="{B10BEABD-B4A5-49C1-881F-BFA594394734}" type="presOf" srcId="{AF664E36-0236-42A9-9131-2520B61ED22E}" destId="{C780C72B-1840-4A03-86CF-2B0A6BC3FE9D}" srcOrd="0" destOrd="0" presId="urn:microsoft.com/office/officeart/2018/2/layout/IconVerticalSolidList"/>
    <dgm:cxn modelId="{1F6572CF-AD30-4870-89DA-CC8DB9E3A248}" srcId="{EA08B765-6DD8-4E73-846C-4ADFCCCBB428}" destId="{AF664E36-0236-42A9-9131-2520B61ED22E}" srcOrd="1" destOrd="0" parTransId="{E9ED526B-23BB-4F72-B9CD-31EBF3874C2B}" sibTransId="{1CA2BC6E-2737-4382-AE3B-9B9CDCCDBD60}"/>
    <dgm:cxn modelId="{9168C471-BE82-4C79-B48B-9FAC204BBD54}" type="presParOf" srcId="{8A54D2B2-7F66-47F9-898C-865973317615}" destId="{2FCE8577-C95F-4FE0-BCCE-4CBD26A460FA}" srcOrd="0" destOrd="0" presId="urn:microsoft.com/office/officeart/2018/2/layout/IconVerticalSolidList"/>
    <dgm:cxn modelId="{D84BE680-F991-4859-A29E-0E1EBE97A44C}" type="presParOf" srcId="{2FCE8577-C95F-4FE0-BCCE-4CBD26A460FA}" destId="{A4D1821A-6204-4892-8BB0-E1E1A81037B7}" srcOrd="0" destOrd="0" presId="urn:microsoft.com/office/officeart/2018/2/layout/IconVerticalSolidList"/>
    <dgm:cxn modelId="{DFFCFD57-03A7-413C-A765-06376F1237FE}" type="presParOf" srcId="{2FCE8577-C95F-4FE0-BCCE-4CBD26A460FA}" destId="{E02D3DC1-0494-477E-A4B5-E5D934F2D033}" srcOrd="1" destOrd="0" presId="urn:microsoft.com/office/officeart/2018/2/layout/IconVerticalSolidList"/>
    <dgm:cxn modelId="{D68F58FE-4D88-496E-9616-30C28F85FD26}" type="presParOf" srcId="{2FCE8577-C95F-4FE0-BCCE-4CBD26A460FA}" destId="{0B534254-C599-4A51-9D14-C91574C26D80}" srcOrd="2" destOrd="0" presId="urn:microsoft.com/office/officeart/2018/2/layout/IconVerticalSolidList"/>
    <dgm:cxn modelId="{48632868-EDA5-4C49-919B-5F5E1FD3CCEF}" type="presParOf" srcId="{2FCE8577-C95F-4FE0-BCCE-4CBD26A460FA}" destId="{69474C91-0BF7-4C29-8FB4-0BB9ED1B1086}" srcOrd="3" destOrd="0" presId="urn:microsoft.com/office/officeart/2018/2/layout/IconVerticalSolidList"/>
    <dgm:cxn modelId="{ABF4CAD6-0EDA-4607-833A-E00E67F165F1}" type="presParOf" srcId="{8A54D2B2-7F66-47F9-898C-865973317615}" destId="{62DDAA20-AFA7-4524-BA31-1040F426E2F6}" srcOrd="1" destOrd="0" presId="urn:microsoft.com/office/officeart/2018/2/layout/IconVerticalSolidList"/>
    <dgm:cxn modelId="{998BB33A-7769-4197-B6FC-B5E06046FD01}" type="presParOf" srcId="{8A54D2B2-7F66-47F9-898C-865973317615}" destId="{1B04F5E1-AD7C-474C-9273-446205AE2D77}" srcOrd="2" destOrd="0" presId="urn:microsoft.com/office/officeart/2018/2/layout/IconVerticalSolidList"/>
    <dgm:cxn modelId="{B5EF4797-2380-438F-B5CA-060FD59FB3E1}" type="presParOf" srcId="{1B04F5E1-AD7C-474C-9273-446205AE2D77}" destId="{7CD34DEA-8448-4070-A33B-19F941EBFC1F}" srcOrd="0" destOrd="0" presId="urn:microsoft.com/office/officeart/2018/2/layout/IconVerticalSolidList"/>
    <dgm:cxn modelId="{FA77EAF0-A963-43B0-A3DE-507C1BCC6837}" type="presParOf" srcId="{1B04F5E1-AD7C-474C-9273-446205AE2D77}" destId="{5F63F74F-A7CB-4224-B3E0-8970668DC975}" srcOrd="1" destOrd="0" presId="urn:microsoft.com/office/officeart/2018/2/layout/IconVerticalSolidList"/>
    <dgm:cxn modelId="{9D4F0E8E-D9A3-4C50-BDF1-A53B355F6FA9}" type="presParOf" srcId="{1B04F5E1-AD7C-474C-9273-446205AE2D77}" destId="{21AC29B6-232B-474D-B20A-A6EC28E33FE7}" srcOrd="2" destOrd="0" presId="urn:microsoft.com/office/officeart/2018/2/layout/IconVerticalSolidList"/>
    <dgm:cxn modelId="{1B918CE8-BCFF-4D23-9F75-72FB74A4D9F4}" type="presParOf" srcId="{1B04F5E1-AD7C-474C-9273-446205AE2D77}" destId="{C780C72B-1840-4A03-86CF-2B0A6BC3FE9D}" srcOrd="3" destOrd="0" presId="urn:microsoft.com/office/officeart/2018/2/layout/IconVerticalSolidList"/>
    <dgm:cxn modelId="{B90C9EF8-6FDF-40FB-927C-ED43E8DBEE3D}" type="presParOf" srcId="{8A54D2B2-7F66-47F9-898C-865973317615}" destId="{A6561CAD-AD54-45BA-BC56-BE387975F13F}" srcOrd="3" destOrd="0" presId="urn:microsoft.com/office/officeart/2018/2/layout/IconVerticalSolidList"/>
    <dgm:cxn modelId="{F54EF865-0473-48F7-85DF-D2958139E180}" type="presParOf" srcId="{8A54D2B2-7F66-47F9-898C-865973317615}" destId="{DF0BC77D-851C-4F1B-A79B-7BCC798C87E7}" srcOrd="4" destOrd="0" presId="urn:microsoft.com/office/officeart/2018/2/layout/IconVerticalSolidList"/>
    <dgm:cxn modelId="{4CA6C5FA-4FEF-4512-81FE-CF28C49F3175}" type="presParOf" srcId="{DF0BC77D-851C-4F1B-A79B-7BCC798C87E7}" destId="{4059E5C9-4089-48B4-8DA3-F6535968DBED}" srcOrd="0" destOrd="0" presId="urn:microsoft.com/office/officeart/2018/2/layout/IconVerticalSolidList"/>
    <dgm:cxn modelId="{6AEB72DC-81ED-465B-A5D8-1949D56DE876}" type="presParOf" srcId="{DF0BC77D-851C-4F1B-A79B-7BCC798C87E7}" destId="{DDE41C5D-05DD-4715-9B2B-594AEE106D05}" srcOrd="1" destOrd="0" presId="urn:microsoft.com/office/officeart/2018/2/layout/IconVerticalSolidList"/>
    <dgm:cxn modelId="{5C4011AC-8F74-4576-9669-A31A159C29F2}" type="presParOf" srcId="{DF0BC77D-851C-4F1B-A79B-7BCC798C87E7}" destId="{F09A485F-5CD8-481E-AAC7-E85450AD6196}" srcOrd="2" destOrd="0" presId="urn:microsoft.com/office/officeart/2018/2/layout/IconVerticalSolidList"/>
    <dgm:cxn modelId="{42AC8A08-37E2-4397-A864-8C581918B53C}" type="presParOf" srcId="{DF0BC77D-851C-4F1B-A79B-7BCC798C87E7}" destId="{C22B1D85-2469-4E36-8A77-DD0004941312}" srcOrd="3" destOrd="0" presId="urn:microsoft.com/office/officeart/2018/2/layout/IconVerticalSolidList"/>
    <dgm:cxn modelId="{EA64326A-2752-439A-BB0C-CB5D51EE9C30}" type="presParOf" srcId="{8A54D2B2-7F66-47F9-898C-865973317615}" destId="{91557136-BFEC-466F-A8B8-4A63D27FD3BA}" srcOrd="5" destOrd="0" presId="urn:microsoft.com/office/officeart/2018/2/layout/IconVerticalSolidList"/>
    <dgm:cxn modelId="{3AC15BD6-16AB-42B2-B241-8C6971A990BE}" type="presParOf" srcId="{8A54D2B2-7F66-47F9-898C-865973317615}" destId="{B89AE731-5558-4DEC-AE45-6B0A08F8B8BF}" srcOrd="6" destOrd="0" presId="urn:microsoft.com/office/officeart/2018/2/layout/IconVerticalSolidList"/>
    <dgm:cxn modelId="{93FE8B6A-E39F-499B-80F7-494C9E25B7D9}" type="presParOf" srcId="{B89AE731-5558-4DEC-AE45-6B0A08F8B8BF}" destId="{7BC85760-45D3-45AD-B723-466105B80EEA}" srcOrd="0" destOrd="0" presId="urn:microsoft.com/office/officeart/2018/2/layout/IconVerticalSolidList"/>
    <dgm:cxn modelId="{F387AE9C-76C3-4CBF-9DB3-40245D045711}" type="presParOf" srcId="{B89AE731-5558-4DEC-AE45-6B0A08F8B8BF}" destId="{E020E8A5-7B91-47D6-A47E-15F210DBFD08}" srcOrd="1" destOrd="0" presId="urn:microsoft.com/office/officeart/2018/2/layout/IconVerticalSolidList"/>
    <dgm:cxn modelId="{86C6517F-B526-47D2-94D6-B5FF2B1100AE}" type="presParOf" srcId="{B89AE731-5558-4DEC-AE45-6B0A08F8B8BF}" destId="{E5683984-ABBA-48BE-A62B-888F790687A2}" srcOrd="2" destOrd="0" presId="urn:microsoft.com/office/officeart/2018/2/layout/IconVerticalSolidList"/>
    <dgm:cxn modelId="{480D0182-84A6-4D21-A878-CFDACEE27914}" type="presParOf" srcId="{B89AE731-5558-4DEC-AE45-6B0A08F8B8BF}" destId="{6FAB6D78-6447-4A45-AE31-7656DD4BD17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E850358-1F84-447A-A9F4-3735B4CFCA7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0451FC6-34DF-49D6-86E7-9B58E895FE25}">
      <dgm:prSet/>
      <dgm:spPr/>
      <dgm:t>
        <a:bodyPr/>
        <a:lstStyle/>
        <a:p>
          <a:r>
            <a:rPr lang="en-GB" dirty="0"/>
            <a:t>Patient-Centred Care:</a:t>
          </a:r>
          <a:endParaRPr lang="en-US" dirty="0"/>
        </a:p>
      </dgm:t>
    </dgm:pt>
    <dgm:pt modelId="{D3746676-8453-4372-BA1B-0FDAA89AD0C6}" type="parTrans" cxnId="{765ADBBC-C04A-430C-B3CA-4AC5CBF8306C}">
      <dgm:prSet/>
      <dgm:spPr/>
      <dgm:t>
        <a:bodyPr/>
        <a:lstStyle/>
        <a:p>
          <a:endParaRPr lang="en-US"/>
        </a:p>
      </dgm:t>
    </dgm:pt>
    <dgm:pt modelId="{F9F792D5-970A-4A49-958B-0DFCE544742A}" type="sibTrans" cxnId="{765ADBBC-C04A-430C-B3CA-4AC5CBF8306C}">
      <dgm:prSet/>
      <dgm:spPr/>
      <dgm:t>
        <a:bodyPr/>
        <a:lstStyle/>
        <a:p>
          <a:endParaRPr lang="en-US"/>
        </a:p>
      </dgm:t>
    </dgm:pt>
    <dgm:pt modelId="{B015C501-6974-4674-8AE0-B58C8BCAD26D}">
      <dgm:prSet/>
      <dgm:spPr/>
      <dgm:t>
        <a:bodyPr/>
        <a:lstStyle/>
        <a:p>
          <a:r>
            <a:rPr lang="en-GB" dirty="0"/>
            <a:t>Preventive Care:</a:t>
          </a:r>
          <a:endParaRPr lang="en-US" dirty="0"/>
        </a:p>
      </dgm:t>
    </dgm:pt>
    <dgm:pt modelId="{B7585662-48EF-4DA6-8892-4A23EC8E4A08}" type="parTrans" cxnId="{F4AF47AD-AB14-4F59-B32B-27BAA7B4C571}">
      <dgm:prSet/>
      <dgm:spPr/>
      <dgm:t>
        <a:bodyPr/>
        <a:lstStyle/>
        <a:p>
          <a:endParaRPr lang="en-US"/>
        </a:p>
      </dgm:t>
    </dgm:pt>
    <dgm:pt modelId="{F3D1231C-9E3C-4970-AF37-157F6FEF8736}" type="sibTrans" cxnId="{F4AF47AD-AB14-4F59-B32B-27BAA7B4C571}">
      <dgm:prSet/>
      <dgm:spPr/>
      <dgm:t>
        <a:bodyPr/>
        <a:lstStyle/>
        <a:p>
          <a:endParaRPr lang="en-US"/>
        </a:p>
      </dgm:t>
    </dgm:pt>
    <dgm:pt modelId="{72ABCAFD-6043-45BF-83DE-7DD4852BDD2D}">
      <dgm:prSet/>
      <dgm:spPr/>
      <dgm:t>
        <a:bodyPr/>
        <a:lstStyle/>
        <a:p>
          <a:r>
            <a:rPr lang="en-GB" dirty="0"/>
            <a:t>Technology and Innovation:</a:t>
          </a:r>
          <a:endParaRPr lang="en-US" dirty="0"/>
        </a:p>
      </dgm:t>
    </dgm:pt>
    <dgm:pt modelId="{624EFE1E-7F0F-4679-A356-C13CDE213F85}" type="parTrans" cxnId="{46B3F294-4EC7-4D7D-A812-534371B13260}">
      <dgm:prSet/>
      <dgm:spPr/>
      <dgm:t>
        <a:bodyPr/>
        <a:lstStyle/>
        <a:p>
          <a:endParaRPr lang="en-US"/>
        </a:p>
      </dgm:t>
    </dgm:pt>
    <dgm:pt modelId="{4AC83277-7793-4FEB-83A8-D945CA2F4B0F}" type="sibTrans" cxnId="{46B3F294-4EC7-4D7D-A812-534371B13260}">
      <dgm:prSet/>
      <dgm:spPr/>
      <dgm:t>
        <a:bodyPr/>
        <a:lstStyle/>
        <a:p>
          <a:endParaRPr lang="en-US"/>
        </a:p>
      </dgm:t>
    </dgm:pt>
    <dgm:pt modelId="{2F1CD166-B215-4099-845D-B8A8FBAE698B}">
      <dgm:prSet/>
      <dgm:spPr/>
      <dgm:t>
        <a:bodyPr/>
        <a:lstStyle/>
        <a:p>
          <a:r>
            <a:rPr lang="en-GB"/>
            <a:t>Community Engagement:</a:t>
          </a:r>
          <a:endParaRPr lang="en-US"/>
        </a:p>
      </dgm:t>
    </dgm:pt>
    <dgm:pt modelId="{48CCA4E8-DEF9-4C0D-84E6-F8DE72874997}" type="parTrans" cxnId="{17BF4289-E421-407F-88D6-2E7F455163C4}">
      <dgm:prSet/>
      <dgm:spPr/>
      <dgm:t>
        <a:bodyPr/>
        <a:lstStyle/>
        <a:p>
          <a:endParaRPr lang="en-US"/>
        </a:p>
      </dgm:t>
    </dgm:pt>
    <dgm:pt modelId="{064C4F7F-99A5-4155-B330-CE3A37303877}" type="sibTrans" cxnId="{17BF4289-E421-407F-88D6-2E7F455163C4}">
      <dgm:prSet/>
      <dgm:spPr/>
      <dgm:t>
        <a:bodyPr/>
        <a:lstStyle/>
        <a:p>
          <a:endParaRPr lang="en-US"/>
        </a:p>
      </dgm:t>
    </dgm:pt>
    <dgm:pt modelId="{4BFDFF58-5672-4704-9747-F1D70276E6E1}">
      <dgm:prSet/>
      <dgm:spPr/>
      <dgm:t>
        <a:bodyPr/>
        <a:lstStyle/>
        <a:p>
          <a:r>
            <a:rPr lang="en-GB"/>
            <a:t>Population Health Management:</a:t>
          </a:r>
          <a:endParaRPr lang="en-US"/>
        </a:p>
      </dgm:t>
    </dgm:pt>
    <dgm:pt modelId="{623CDBD6-0ADC-4A3D-85C8-C635972B3ABE}" type="parTrans" cxnId="{18530123-6AF0-4889-B49E-925480AAFCD0}">
      <dgm:prSet/>
      <dgm:spPr/>
      <dgm:t>
        <a:bodyPr/>
        <a:lstStyle/>
        <a:p>
          <a:endParaRPr lang="en-US"/>
        </a:p>
      </dgm:t>
    </dgm:pt>
    <dgm:pt modelId="{40B5C104-47EB-4CC5-AB27-B7D55D0B68FA}" type="sibTrans" cxnId="{18530123-6AF0-4889-B49E-925480AAFCD0}">
      <dgm:prSet/>
      <dgm:spPr/>
      <dgm:t>
        <a:bodyPr/>
        <a:lstStyle/>
        <a:p>
          <a:endParaRPr lang="en-US"/>
        </a:p>
      </dgm:t>
    </dgm:pt>
    <dgm:pt modelId="{BE96A7E1-C590-4989-BCC0-8248A3BB060F}" type="pres">
      <dgm:prSet presAssocID="{CE850358-1F84-447A-A9F4-3735B4CFCA78}" presName="diagram" presStyleCnt="0">
        <dgm:presLayoutVars>
          <dgm:dir/>
          <dgm:resizeHandles val="exact"/>
        </dgm:presLayoutVars>
      </dgm:prSet>
      <dgm:spPr/>
    </dgm:pt>
    <dgm:pt modelId="{46D9BFFE-5524-4319-BF9D-88E11BE37069}" type="pres">
      <dgm:prSet presAssocID="{90451FC6-34DF-49D6-86E7-9B58E895FE25}" presName="node" presStyleLbl="node1" presStyleIdx="0" presStyleCnt="5">
        <dgm:presLayoutVars>
          <dgm:bulletEnabled val="1"/>
        </dgm:presLayoutVars>
      </dgm:prSet>
      <dgm:spPr/>
    </dgm:pt>
    <dgm:pt modelId="{99E3F287-F314-44B3-8194-1107AC645483}" type="pres">
      <dgm:prSet presAssocID="{F9F792D5-970A-4A49-958B-0DFCE544742A}" presName="sibTrans" presStyleCnt="0"/>
      <dgm:spPr/>
    </dgm:pt>
    <dgm:pt modelId="{82A7FDF6-7293-4AAE-87FE-F9522E870CA1}" type="pres">
      <dgm:prSet presAssocID="{B015C501-6974-4674-8AE0-B58C8BCAD26D}" presName="node" presStyleLbl="node1" presStyleIdx="1" presStyleCnt="5">
        <dgm:presLayoutVars>
          <dgm:bulletEnabled val="1"/>
        </dgm:presLayoutVars>
      </dgm:prSet>
      <dgm:spPr/>
    </dgm:pt>
    <dgm:pt modelId="{D45BF1C6-5B79-4436-815B-CF882BA66511}" type="pres">
      <dgm:prSet presAssocID="{F3D1231C-9E3C-4970-AF37-157F6FEF8736}" presName="sibTrans" presStyleCnt="0"/>
      <dgm:spPr/>
    </dgm:pt>
    <dgm:pt modelId="{4AD9D163-B7F5-4FF2-B2F4-451BB071CF2C}" type="pres">
      <dgm:prSet presAssocID="{72ABCAFD-6043-45BF-83DE-7DD4852BDD2D}" presName="node" presStyleLbl="node1" presStyleIdx="2" presStyleCnt="5">
        <dgm:presLayoutVars>
          <dgm:bulletEnabled val="1"/>
        </dgm:presLayoutVars>
      </dgm:prSet>
      <dgm:spPr/>
    </dgm:pt>
    <dgm:pt modelId="{BAF4DB21-9A46-4420-B2E0-C9D8D2A5A2FE}" type="pres">
      <dgm:prSet presAssocID="{4AC83277-7793-4FEB-83A8-D945CA2F4B0F}" presName="sibTrans" presStyleCnt="0"/>
      <dgm:spPr/>
    </dgm:pt>
    <dgm:pt modelId="{91EBEC4B-3C08-40CD-8A82-AB8045205DFD}" type="pres">
      <dgm:prSet presAssocID="{2F1CD166-B215-4099-845D-B8A8FBAE698B}" presName="node" presStyleLbl="node1" presStyleIdx="3" presStyleCnt="5">
        <dgm:presLayoutVars>
          <dgm:bulletEnabled val="1"/>
        </dgm:presLayoutVars>
      </dgm:prSet>
      <dgm:spPr/>
    </dgm:pt>
    <dgm:pt modelId="{73368E67-C945-4561-B4BF-B6D181E7F8C4}" type="pres">
      <dgm:prSet presAssocID="{064C4F7F-99A5-4155-B330-CE3A37303877}" presName="sibTrans" presStyleCnt="0"/>
      <dgm:spPr/>
    </dgm:pt>
    <dgm:pt modelId="{EF779E6B-3E8C-4122-8B5D-42E2BFD2A603}" type="pres">
      <dgm:prSet presAssocID="{4BFDFF58-5672-4704-9747-F1D70276E6E1}" presName="node" presStyleLbl="node1" presStyleIdx="4" presStyleCnt="5">
        <dgm:presLayoutVars>
          <dgm:bulletEnabled val="1"/>
        </dgm:presLayoutVars>
      </dgm:prSet>
      <dgm:spPr/>
    </dgm:pt>
  </dgm:ptLst>
  <dgm:cxnLst>
    <dgm:cxn modelId="{8597FA0A-4635-4821-84BE-BA38790B68A1}" type="presOf" srcId="{90451FC6-34DF-49D6-86E7-9B58E895FE25}" destId="{46D9BFFE-5524-4319-BF9D-88E11BE37069}" srcOrd="0" destOrd="0" presId="urn:microsoft.com/office/officeart/2005/8/layout/default"/>
    <dgm:cxn modelId="{DD4C4C0F-D2E2-42AA-A910-7A1A891FF00C}" type="presOf" srcId="{72ABCAFD-6043-45BF-83DE-7DD4852BDD2D}" destId="{4AD9D163-B7F5-4FF2-B2F4-451BB071CF2C}" srcOrd="0" destOrd="0" presId="urn:microsoft.com/office/officeart/2005/8/layout/default"/>
    <dgm:cxn modelId="{18530123-6AF0-4889-B49E-925480AAFCD0}" srcId="{CE850358-1F84-447A-A9F4-3735B4CFCA78}" destId="{4BFDFF58-5672-4704-9747-F1D70276E6E1}" srcOrd="4" destOrd="0" parTransId="{623CDBD6-0ADC-4A3D-85C8-C635972B3ABE}" sibTransId="{40B5C104-47EB-4CC5-AB27-B7D55D0B68FA}"/>
    <dgm:cxn modelId="{0F341D65-F356-424B-A5A0-415D0EABAEC2}" type="presOf" srcId="{2F1CD166-B215-4099-845D-B8A8FBAE698B}" destId="{91EBEC4B-3C08-40CD-8A82-AB8045205DFD}" srcOrd="0" destOrd="0" presId="urn:microsoft.com/office/officeart/2005/8/layout/default"/>
    <dgm:cxn modelId="{17BF4289-E421-407F-88D6-2E7F455163C4}" srcId="{CE850358-1F84-447A-A9F4-3735B4CFCA78}" destId="{2F1CD166-B215-4099-845D-B8A8FBAE698B}" srcOrd="3" destOrd="0" parTransId="{48CCA4E8-DEF9-4C0D-84E6-F8DE72874997}" sibTransId="{064C4F7F-99A5-4155-B330-CE3A37303877}"/>
    <dgm:cxn modelId="{46B3F294-4EC7-4D7D-A812-534371B13260}" srcId="{CE850358-1F84-447A-A9F4-3735B4CFCA78}" destId="{72ABCAFD-6043-45BF-83DE-7DD4852BDD2D}" srcOrd="2" destOrd="0" parTransId="{624EFE1E-7F0F-4679-A356-C13CDE213F85}" sibTransId="{4AC83277-7793-4FEB-83A8-D945CA2F4B0F}"/>
    <dgm:cxn modelId="{F4AF47AD-AB14-4F59-B32B-27BAA7B4C571}" srcId="{CE850358-1F84-447A-A9F4-3735B4CFCA78}" destId="{B015C501-6974-4674-8AE0-B58C8BCAD26D}" srcOrd="1" destOrd="0" parTransId="{B7585662-48EF-4DA6-8892-4A23EC8E4A08}" sibTransId="{F3D1231C-9E3C-4970-AF37-157F6FEF8736}"/>
    <dgm:cxn modelId="{765ADBBC-C04A-430C-B3CA-4AC5CBF8306C}" srcId="{CE850358-1F84-447A-A9F4-3735B4CFCA78}" destId="{90451FC6-34DF-49D6-86E7-9B58E895FE25}" srcOrd="0" destOrd="0" parTransId="{D3746676-8453-4372-BA1B-0FDAA89AD0C6}" sibTransId="{F9F792D5-970A-4A49-958B-0DFCE544742A}"/>
    <dgm:cxn modelId="{E26A0DBF-20BE-41BD-963D-FD049EA8CAB5}" type="presOf" srcId="{B015C501-6974-4674-8AE0-B58C8BCAD26D}" destId="{82A7FDF6-7293-4AAE-87FE-F9522E870CA1}" srcOrd="0" destOrd="0" presId="urn:microsoft.com/office/officeart/2005/8/layout/default"/>
    <dgm:cxn modelId="{6F75C7C4-B753-42C3-B1EA-9DC3E5A45AE9}" type="presOf" srcId="{CE850358-1F84-447A-A9F4-3735B4CFCA78}" destId="{BE96A7E1-C590-4989-BCC0-8248A3BB060F}" srcOrd="0" destOrd="0" presId="urn:microsoft.com/office/officeart/2005/8/layout/default"/>
    <dgm:cxn modelId="{81600CE6-A1B7-4AC0-94EC-2CB2A1561302}" type="presOf" srcId="{4BFDFF58-5672-4704-9747-F1D70276E6E1}" destId="{EF779E6B-3E8C-4122-8B5D-42E2BFD2A603}" srcOrd="0" destOrd="0" presId="urn:microsoft.com/office/officeart/2005/8/layout/default"/>
    <dgm:cxn modelId="{2A217FE1-36C5-4C10-887D-FF4FDF79AEC4}" type="presParOf" srcId="{BE96A7E1-C590-4989-BCC0-8248A3BB060F}" destId="{46D9BFFE-5524-4319-BF9D-88E11BE37069}" srcOrd="0" destOrd="0" presId="urn:microsoft.com/office/officeart/2005/8/layout/default"/>
    <dgm:cxn modelId="{0D546F7A-8A1C-4CD4-BFAF-30B431CB6CCD}" type="presParOf" srcId="{BE96A7E1-C590-4989-BCC0-8248A3BB060F}" destId="{99E3F287-F314-44B3-8194-1107AC645483}" srcOrd="1" destOrd="0" presId="urn:microsoft.com/office/officeart/2005/8/layout/default"/>
    <dgm:cxn modelId="{D0DA3104-F589-4BC0-BF87-64BA8AABC5D3}" type="presParOf" srcId="{BE96A7E1-C590-4989-BCC0-8248A3BB060F}" destId="{82A7FDF6-7293-4AAE-87FE-F9522E870CA1}" srcOrd="2" destOrd="0" presId="urn:microsoft.com/office/officeart/2005/8/layout/default"/>
    <dgm:cxn modelId="{645E1844-6929-4032-9DB9-979B0B42733B}" type="presParOf" srcId="{BE96A7E1-C590-4989-BCC0-8248A3BB060F}" destId="{D45BF1C6-5B79-4436-815B-CF882BA66511}" srcOrd="3" destOrd="0" presId="urn:microsoft.com/office/officeart/2005/8/layout/default"/>
    <dgm:cxn modelId="{2403F4CA-9624-4DA6-B0C5-DB5A1D13DC3A}" type="presParOf" srcId="{BE96A7E1-C590-4989-BCC0-8248A3BB060F}" destId="{4AD9D163-B7F5-4FF2-B2F4-451BB071CF2C}" srcOrd="4" destOrd="0" presId="urn:microsoft.com/office/officeart/2005/8/layout/default"/>
    <dgm:cxn modelId="{61FB3BD9-E66B-437F-9FDE-6632E0760124}" type="presParOf" srcId="{BE96A7E1-C590-4989-BCC0-8248A3BB060F}" destId="{BAF4DB21-9A46-4420-B2E0-C9D8D2A5A2FE}" srcOrd="5" destOrd="0" presId="urn:microsoft.com/office/officeart/2005/8/layout/default"/>
    <dgm:cxn modelId="{9E17C4A6-D6CA-4053-B52E-44690BA55B2A}" type="presParOf" srcId="{BE96A7E1-C590-4989-BCC0-8248A3BB060F}" destId="{91EBEC4B-3C08-40CD-8A82-AB8045205DFD}" srcOrd="6" destOrd="0" presId="urn:microsoft.com/office/officeart/2005/8/layout/default"/>
    <dgm:cxn modelId="{5C574AAA-4A6A-4EA3-AE67-71573B0E2112}" type="presParOf" srcId="{BE96A7E1-C590-4989-BCC0-8248A3BB060F}" destId="{73368E67-C945-4561-B4BF-B6D181E7F8C4}" srcOrd="7" destOrd="0" presId="urn:microsoft.com/office/officeart/2005/8/layout/default"/>
    <dgm:cxn modelId="{C5A6536D-C9CF-4D91-8856-C86435B01767}" type="presParOf" srcId="{BE96A7E1-C590-4989-BCC0-8248A3BB060F}" destId="{EF779E6B-3E8C-4122-8B5D-42E2BFD2A60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D3BDD0-9EE9-4AFE-96A1-B370B2338F3C}">
      <dsp:nvSpPr>
        <dsp:cNvPr id="0" name=""/>
        <dsp:cNvSpPr/>
      </dsp:nvSpPr>
      <dsp:spPr>
        <a:xfrm>
          <a:off x="0" y="38484"/>
          <a:ext cx="10637518"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What is Creativity</a:t>
          </a:r>
          <a:endParaRPr lang="en-US" sz="2700" kern="1200" dirty="0"/>
        </a:p>
      </dsp:txBody>
      <dsp:txXfrm>
        <a:off x="31613" y="70097"/>
        <a:ext cx="10574292" cy="584369"/>
      </dsp:txXfrm>
    </dsp:sp>
    <dsp:sp modelId="{AEBFFA13-2BA1-4403-8B00-D4D4E900B542}">
      <dsp:nvSpPr>
        <dsp:cNvPr id="0" name=""/>
        <dsp:cNvSpPr/>
      </dsp:nvSpPr>
      <dsp:spPr>
        <a:xfrm>
          <a:off x="0" y="763839"/>
          <a:ext cx="10637518"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Creativity differences </a:t>
          </a:r>
          <a:endParaRPr lang="en-US" sz="2700" kern="1200"/>
        </a:p>
      </dsp:txBody>
      <dsp:txXfrm>
        <a:off x="31613" y="795452"/>
        <a:ext cx="10574292" cy="584369"/>
      </dsp:txXfrm>
    </dsp:sp>
    <dsp:sp modelId="{3E670FBE-A268-455E-9D70-B8D867165FA9}">
      <dsp:nvSpPr>
        <dsp:cNvPr id="0" name=""/>
        <dsp:cNvSpPr/>
      </dsp:nvSpPr>
      <dsp:spPr>
        <a:xfrm>
          <a:off x="0" y="1489194"/>
          <a:ext cx="10637518"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Examples of  Creativity </a:t>
          </a:r>
          <a:endParaRPr lang="en-US" sz="2700" kern="1200"/>
        </a:p>
      </dsp:txBody>
      <dsp:txXfrm>
        <a:off x="31613" y="1520807"/>
        <a:ext cx="10574292" cy="584369"/>
      </dsp:txXfrm>
    </dsp:sp>
    <dsp:sp modelId="{9B55F34A-4A0D-4B7B-B68F-F5544E8C327B}">
      <dsp:nvSpPr>
        <dsp:cNvPr id="0" name=""/>
        <dsp:cNvSpPr/>
      </dsp:nvSpPr>
      <dsp:spPr>
        <a:xfrm>
          <a:off x="0" y="2214549"/>
          <a:ext cx="10637518"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What drives creativity</a:t>
          </a:r>
          <a:endParaRPr lang="en-US" sz="2700" kern="1200"/>
        </a:p>
      </dsp:txBody>
      <dsp:txXfrm>
        <a:off x="31613" y="2246162"/>
        <a:ext cx="10574292" cy="584369"/>
      </dsp:txXfrm>
    </dsp:sp>
    <dsp:sp modelId="{A6C48188-BDFF-41D2-8274-8962525870AB}">
      <dsp:nvSpPr>
        <dsp:cNvPr id="0" name=""/>
        <dsp:cNvSpPr/>
      </dsp:nvSpPr>
      <dsp:spPr>
        <a:xfrm>
          <a:off x="0" y="2939904"/>
          <a:ext cx="10637518"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Models of creativity</a:t>
          </a:r>
          <a:endParaRPr lang="en-US" sz="2700" kern="1200"/>
        </a:p>
      </dsp:txBody>
      <dsp:txXfrm>
        <a:off x="31613" y="2971517"/>
        <a:ext cx="10574292" cy="584369"/>
      </dsp:txXfrm>
    </dsp:sp>
    <dsp:sp modelId="{7AA3BE7C-6879-4A3A-9023-EA1FEEC625C6}">
      <dsp:nvSpPr>
        <dsp:cNvPr id="0" name=""/>
        <dsp:cNvSpPr/>
      </dsp:nvSpPr>
      <dsp:spPr>
        <a:xfrm>
          <a:off x="0" y="3665259"/>
          <a:ext cx="10637518"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Creative thinking in practice  </a:t>
          </a:r>
          <a:endParaRPr lang="en-US" sz="2700" kern="1200"/>
        </a:p>
      </dsp:txBody>
      <dsp:txXfrm>
        <a:off x="31613" y="3696872"/>
        <a:ext cx="10574292" cy="584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A1EEF-0022-491C-BC1A-8BFF03EF1E25}">
      <dsp:nvSpPr>
        <dsp:cNvPr id="0" name=""/>
        <dsp:cNvSpPr/>
      </dsp:nvSpPr>
      <dsp:spPr>
        <a:xfrm>
          <a:off x="961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52C988-1D9E-4C02-9ECD-BE9450044D9A}">
      <dsp:nvSpPr>
        <dsp:cNvPr id="0" name=""/>
        <dsp:cNvSpPr/>
      </dsp:nvSpPr>
      <dsp:spPr>
        <a:xfrm>
          <a:off x="1195923" y="941967"/>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1DE059-520B-49D8-872D-B638503AF1AA}">
      <dsp:nvSpPr>
        <dsp:cNvPr id="0" name=""/>
        <dsp:cNvSpPr/>
      </dsp:nvSpPr>
      <dsp:spPr>
        <a:xfrm>
          <a:off x="610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The concept of Value </a:t>
          </a:r>
          <a:endParaRPr lang="en-US" sz="1500" kern="1200"/>
        </a:p>
      </dsp:txBody>
      <dsp:txXfrm>
        <a:off x="610923" y="2147967"/>
        <a:ext cx="1800000" cy="720000"/>
      </dsp:txXfrm>
    </dsp:sp>
    <dsp:sp modelId="{8B668D90-2068-4BC6-931C-D7828028D602}">
      <dsp:nvSpPr>
        <dsp:cNvPr id="0" name=""/>
        <dsp:cNvSpPr/>
      </dsp:nvSpPr>
      <dsp:spPr>
        <a:xfrm>
          <a:off x="3076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9598D-3D8B-463C-B53C-D72FFC72C8AC}">
      <dsp:nvSpPr>
        <dsp:cNvPr id="0" name=""/>
        <dsp:cNvSpPr/>
      </dsp:nvSpPr>
      <dsp:spPr>
        <a:xfrm>
          <a:off x="3310923" y="941967"/>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CBF16E-190E-4CF8-9103-36BDE15521FF}">
      <dsp:nvSpPr>
        <dsp:cNvPr id="0" name=""/>
        <dsp:cNvSpPr/>
      </dsp:nvSpPr>
      <dsp:spPr>
        <a:xfrm>
          <a:off x="2725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The concept of Value Creation </a:t>
          </a:r>
          <a:endParaRPr lang="en-US" sz="1500" kern="1200"/>
        </a:p>
      </dsp:txBody>
      <dsp:txXfrm>
        <a:off x="2725923" y="2147967"/>
        <a:ext cx="1800000" cy="720000"/>
      </dsp:txXfrm>
    </dsp:sp>
    <dsp:sp modelId="{C3EB34FD-75FB-4D8D-B419-55F2C43003C2}">
      <dsp:nvSpPr>
        <dsp:cNvPr id="0" name=""/>
        <dsp:cNvSpPr/>
      </dsp:nvSpPr>
      <dsp:spPr>
        <a:xfrm>
          <a:off x="5191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A3FF9-0A4F-48F7-8443-945679546F0F}">
      <dsp:nvSpPr>
        <dsp:cNvPr id="0" name=""/>
        <dsp:cNvSpPr/>
      </dsp:nvSpPr>
      <dsp:spPr>
        <a:xfrm>
          <a:off x="5425923" y="941967"/>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A0EAE1-6FF5-4324-A6B1-AAFFA4EDBC01}">
      <dsp:nvSpPr>
        <dsp:cNvPr id="0" name=""/>
        <dsp:cNvSpPr/>
      </dsp:nvSpPr>
      <dsp:spPr>
        <a:xfrm>
          <a:off x="4840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Value in Theory and Practice </a:t>
          </a:r>
          <a:endParaRPr lang="en-US" sz="1500" kern="1200"/>
        </a:p>
      </dsp:txBody>
      <dsp:txXfrm>
        <a:off x="4840923" y="2147967"/>
        <a:ext cx="1800000" cy="720000"/>
      </dsp:txXfrm>
    </dsp:sp>
    <dsp:sp modelId="{4138F619-BDE8-4AD9-830E-F1E6B3755F32}">
      <dsp:nvSpPr>
        <dsp:cNvPr id="0" name=""/>
        <dsp:cNvSpPr/>
      </dsp:nvSpPr>
      <dsp:spPr>
        <a:xfrm>
          <a:off x="7306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3BD2C9-15EF-4DBB-B2E0-0AD392CACEF2}">
      <dsp:nvSpPr>
        <dsp:cNvPr id="0" name=""/>
        <dsp:cNvSpPr/>
      </dsp:nvSpPr>
      <dsp:spPr>
        <a:xfrm>
          <a:off x="7540923" y="941967"/>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FA8C70-465B-48E2-A166-CBBB8EE314C8}">
      <dsp:nvSpPr>
        <dsp:cNvPr id="0" name=""/>
        <dsp:cNvSpPr/>
      </dsp:nvSpPr>
      <dsp:spPr>
        <a:xfrm>
          <a:off x="6955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Existing challenges within Health and Social Care</a:t>
          </a:r>
          <a:endParaRPr lang="en-US" sz="1500" kern="1200"/>
        </a:p>
      </dsp:txBody>
      <dsp:txXfrm>
        <a:off x="6955923" y="2147967"/>
        <a:ext cx="1800000" cy="720000"/>
      </dsp:txXfrm>
    </dsp:sp>
    <dsp:sp modelId="{277EF0CC-C30F-48F0-B230-BB7ABBE61041}">
      <dsp:nvSpPr>
        <dsp:cNvPr id="0" name=""/>
        <dsp:cNvSpPr/>
      </dsp:nvSpPr>
      <dsp:spPr>
        <a:xfrm>
          <a:off x="9421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1AA4F0-B4AF-4C2B-8A23-90DA888D0C3A}">
      <dsp:nvSpPr>
        <dsp:cNvPr id="0" name=""/>
        <dsp:cNvSpPr/>
      </dsp:nvSpPr>
      <dsp:spPr>
        <a:xfrm>
          <a:off x="9655923" y="941967"/>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B0EF02-E68E-4620-B0CF-DF85974B9B85}">
      <dsp:nvSpPr>
        <dsp:cNvPr id="0" name=""/>
        <dsp:cNvSpPr/>
      </dsp:nvSpPr>
      <dsp:spPr>
        <a:xfrm>
          <a:off x="9070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Innovation within Health and Social Care </a:t>
          </a:r>
          <a:endParaRPr lang="en-US" sz="1500" kern="1200"/>
        </a:p>
      </dsp:txBody>
      <dsp:txXfrm>
        <a:off x="9070923" y="2147967"/>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BCC961-990C-4338-A175-685DD375E176}">
      <dsp:nvSpPr>
        <dsp:cNvPr id="0" name=""/>
        <dsp:cNvSpPr/>
      </dsp:nvSpPr>
      <dsp:spPr>
        <a:xfrm>
          <a:off x="0" y="26839"/>
          <a:ext cx="11480800" cy="8353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Value Creation is the process of turning labour and resources into something that meets the needs of others: </a:t>
          </a:r>
          <a:endParaRPr lang="en-US" sz="2100" kern="1200"/>
        </a:p>
      </dsp:txBody>
      <dsp:txXfrm>
        <a:off x="40780" y="67619"/>
        <a:ext cx="11399240" cy="753819"/>
      </dsp:txXfrm>
    </dsp:sp>
    <dsp:sp modelId="{69F3910E-72EF-44AF-BC72-5548F51F727B}">
      <dsp:nvSpPr>
        <dsp:cNvPr id="0" name=""/>
        <dsp:cNvSpPr/>
      </dsp:nvSpPr>
      <dsp:spPr>
        <a:xfrm>
          <a:off x="0" y="922699"/>
          <a:ext cx="11480800" cy="8353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Food: Farming, Fast Food and Restaurants  </a:t>
          </a:r>
          <a:endParaRPr lang="en-US" sz="2100" kern="1200"/>
        </a:p>
      </dsp:txBody>
      <dsp:txXfrm>
        <a:off x="40780" y="963479"/>
        <a:ext cx="11399240" cy="753819"/>
      </dsp:txXfrm>
    </dsp:sp>
    <dsp:sp modelId="{6EC0791F-20EE-4FB4-8E5D-FB4126411B45}">
      <dsp:nvSpPr>
        <dsp:cNvPr id="0" name=""/>
        <dsp:cNvSpPr/>
      </dsp:nvSpPr>
      <dsp:spPr>
        <a:xfrm>
          <a:off x="0" y="1818559"/>
          <a:ext cx="11480800" cy="8353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Buildings: Housing, Recreational Centres</a:t>
          </a:r>
          <a:endParaRPr lang="en-US" sz="2100" kern="1200" dirty="0"/>
        </a:p>
      </dsp:txBody>
      <dsp:txXfrm>
        <a:off x="40780" y="1859339"/>
        <a:ext cx="11399240" cy="753819"/>
      </dsp:txXfrm>
    </dsp:sp>
    <dsp:sp modelId="{CF3BAEF5-BE32-47AF-B8FA-164F0D3D9761}">
      <dsp:nvSpPr>
        <dsp:cNvPr id="0" name=""/>
        <dsp:cNvSpPr/>
      </dsp:nvSpPr>
      <dsp:spPr>
        <a:xfrm>
          <a:off x="0" y="2714419"/>
          <a:ext cx="11480800" cy="8353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Infrastructure (systems): National Health Service, Public Transport</a:t>
          </a:r>
          <a:endParaRPr lang="en-US" sz="2100" kern="1200" dirty="0"/>
        </a:p>
      </dsp:txBody>
      <dsp:txXfrm>
        <a:off x="40780" y="2755199"/>
        <a:ext cx="11399240" cy="7538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5E8249-01E5-476E-8B6F-77BD2BA42A8F}">
      <dsp:nvSpPr>
        <dsp:cNvPr id="0" name=""/>
        <dsp:cNvSpPr/>
      </dsp:nvSpPr>
      <dsp:spPr>
        <a:xfrm>
          <a:off x="0" y="374"/>
          <a:ext cx="9575800" cy="877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57413E-2181-481E-ACD6-1E6D25B6CAE1}">
      <dsp:nvSpPr>
        <dsp:cNvPr id="0" name=""/>
        <dsp:cNvSpPr/>
      </dsp:nvSpPr>
      <dsp:spPr>
        <a:xfrm>
          <a:off x="265330" y="197728"/>
          <a:ext cx="482419" cy="482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9C1282-17EE-45B4-A6AD-84A007438767}">
      <dsp:nvSpPr>
        <dsp:cNvPr id="0" name=""/>
        <dsp:cNvSpPr/>
      </dsp:nvSpPr>
      <dsp:spPr>
        <a:xfrm>
          <a:off x="1013080" y="374"/>
          <a:ext cx="8562719" cy="877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829" tIns="92829" rIns="92829" bIns="92829" numCol="1" spcCol="1270" anchor="ctr" anchorCtr="0">
          <a:noAutofit/>
        </a:bodyPr>
        <a:lstStyle/>
        <a:p>
          <a:pPr marL="0" lvl="0" indent="0" algn="l" defTabSz="1022350">
            <a:lnSpc>
              <a:spcPct val="90000"/>
            </a:lnSpc>
            <a:spcBef>
              <a:spcPct val="0"/>
            </a:spcBef>
            <a:spcAft>
              <a:spcPct val="35000"/>
            </a:spcAft>
            <a:buNone/>
          </a:pPr>
          <a:r>
            <a:rPr lang="en-GB" sz="2300" kern="1200" dirty="0"/>
            <a:t>The National Health Services provides “free” health care at the point of delivery. However, there are exemptions, such as dentistry work. </a:t>
          </a:r>
          <a:endParaRPr lang="en-US" sz="2300" kern="1200" dirty="0"/>
        </a:p>
      </dsp:txBody>
      <dsp:txXfrm>
        <a:off x="1013080" y="374"/>
        <a:ext cx="8562719" cy="877125"/>
      </dsp:txXfrm>
    </dsp:sp>
    <dsp:sp modelId="{426A02FA-770A-4F2C-A3E5-46652211A9FC}">
      <dsp:nvSpPr>
        <dsp:cNvPr id="0" name=""/>
        <dsp:cNvSpPr/>
      </dsp:nvSpPr>
      <dsp:spPr>
        <a:xfrm>
          <a:off x="0" y="1096782"/>
          <a:ext cx="9575800" cy="877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1E5332-B298-4865-A5FB-A9FABA6EE62D}">
      <dsp:nvSpPr>
        <dsp:cNvPr id="0" name=""/>
        <dsp:cNvSpPr/>
      </dsp:nvSpPr>
      <dsp:spPr>
        <a:xfrm>
          <a:off x="265330" y="1294135"/>
          <a:ext cx="482419" cy="482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5709A6-09BC-4FAD-A6CD-04D011B2CB3B}">
      <dsp:nvSpPr>
        <dsp:cNvPr id="0" name=""/>
        <dsp:cNvSpPr/>
      </dsp:nvSpPr>
      <dsp:spPr>
        <a:xfrm>
          <a:off x="1013080" y="1096782"/>
          <a:ext cx="8562719" cy="877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829" tIns="92829" rIns="92829" bIns="92829" numCol="1" spcCol="1270" anchor="ctr" anchorCtr="0">
          <a:noAutofit/>
        </a:bodyPr>
        <a:lstStyle/>
        <a:p>
          <a:pPr marL="0" lvl="0" indent="0" algn="l" defTabSz="1022350">
            <a:lnSpc>
              <a:spcPct val="90000"/>
            </a:lnSpc>
            <a:spcBef>
              <a:spcPct val="0"/>
            </a:spcBef>
            <a:spcAft>
              <a:spcPct val="35000"/>
            </a:spcAft>
            <a:buNone/>
          </a:pPr>
          <a:r>
            <a:rPr lang="en-GB" sz="2300" kern="1200" dirty="0"/>
            <a:t>Private Health Care requires payment for treatment either direct or payment plan. </a:t>
          </a:r>
          <a:endParaRPr lang="en-US" sz="2300" kern="1200" dirty="0"/>
        </a:p>
      </dsp:txBody>
      <dsp:txXfrm>
        <a:off x="1013080" y="1096782"/>
        <a:ext cx="8562719" cy="877125"/>
      </dsp:txXfrm>
    </dsp:sp>
    <dsp:sp modelId="{76BBE354-7BF3-4135-9574-4130351AEFB8}">
      <dsp:nvSpPr>
        <dsp:cNvPr id="0" name=""/>
        <dsp:cNvSpPr/>
      </dsp:nvSpPr>
      <dsp:spPr>
        <a:xfrm>
          <a:off x="0" y="2193189"/>
          <a:ext cx="9575800" cy="8771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338DDB-E48C-4A0C-B6EC-E0EC9D649576}">
      <dsp:nvSpPr>
        <dsp:cNvPr id="0" name=""/>
        <dsp:cNvSpPr/>
      </dsp:nvSpPr>
      <dsp:spPr>
        <a:xfrm>
          <a:off x="265330" y="2390542"/>
          <a:ext cx="482419" cy="482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2A0F5D-C261-44F3-9B4F-58FD6EE26B22}">
      <dsp:nvSpPr>
        <dsp:cNvPr id="0" name=""/>
        <dsp:cNvSpPr/>
      </dsp:nvSpPr>
      <dsp:spPr>
        <a:xfrm>
          <a:off x="1013080" y="2193189"/>
          <a:ext cx="8562719" cy="877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829" tIns="92829" rIns="92829" bIns="92829" numCol="1" spcCol="1270" anchor="ctr" anchorCtr="0">
          <a:noAutofit/>
        </a:bodyPr>
        <a:lstStyle/>
        <a:p>
          <a:pPr marL="0" lvl="0" indent="0" algn="l" defTabSz="1022350">
            <a:lnSpc>
              <a:spcPct val="90000"/>
            </a:lnSpc>
            <a:spcBef>
              <a:spcPct val="0"/>
            </a:spcBef>
            <a:spcAft>
              <a:spcPct val="35000"/>
            </a:spcAft>
            <a:buNone/>
          </a:pPr>
          <a:r>
            <a:rPr lang="en-GB" sz="2300" kern="1200" dirty="0"/>
            <a:t>Whilst both are not finically free, which provision of healthcare do you think provides greater value? </a:t>
          </a:r>
          <a:endParaRPr lang="en-US" sz="2300" kern="1200" dirty="0"/>
        </a:p>
      </dsp:txBody>
      <dsp:txXfrm>
        <a:off x="1013080" y="2193189"/>
        <a:ext cx="8562719" cy="8771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82189D-76CB-4853-8288-11D887DD82EA}">
      <dsp:nvSpPr>
        <dsp:cNvPr id="0" name=""/>
        <dsp:cNvSpPr/>
      </dsp:nvSpPr>
      <dsp:spPr>
        <a:xfrm>
          <a:off x="0" y="0"/>
          <a:ext cx="9575800" cy="111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According to the Kings Fund (2023) the NHS is funded by a variety of streams, such as: </a:t>
          </a:r>
          <a:endParaRPr lang="en-US" sz="2800" kern="1200" dirty="0"/>
        </a:p>
      </dsp:txBody>
      <dsp:txXfrm>
        <a:off x="54373" y="54373"/>
        <a:ext cx="9467054" cy="1005094"/>
      </dsp:txXfrm>
    </dsp:sp>
    <dsp:sp modelId="{7FE4085E-EB90-4182-B7A1-DE090A70DF57}">
      <dsp:nvSpPr>
        <dsp:cNvPr id="0" name=""/>
        <dsp:cNvSpPr/>
      </dsp:nvSpPr>
      <dsp:spPr>
        <a:xfrm>
          <a:off x="0" y="1200675"/>
          <a:ext cx="9575800" cy="11138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General taxations and National Insurance Contributions</a:t>
          </a:r>
          <a:endParaRPr lang="en-US" sz="2800" kern="1200"/>
        </a:p>
      </dsp:txBody>
      <dsp:txXfrm>
        <a:off x="54373" y="1255048"/>
        <a:ext cx="9467054" cy="1005094"/>
      </dsp:txXfrm>
    </dsp:sp>
    <dsp:sp modelId="{CCA7BC6B-C5C7-4654-96C3-A6EC5C366B78}">
      <dsp:nvSpPr>
        <dsp:cNvPr id="0" name=""/>
        <dsp:cNvSpPr/>
      </dsp:nvSpPr>
      <dsp:spPr>
        <a:xfrm>
          <a:off x="0" y="2395155"/>
          <a:ext cx="9575800" cy="11138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1% of the budget generated from services charges (prescriptions and dental treatment)</a:t>
          </a:r>
          <a:endParaRPr lang="en-US" sz="2800" kern="1200"/>
        </a:p>
      </dsp:txBody>
      <dsp:txXfrm>
        <a:off x="54373" y="2449528"/>
        <a:ext cx="9467054" cy="10050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945BF-DF06-4BD2-94F3-4373D4221D90}">
      <dsp:nvSpPr>
        <dsp:cNvPr id="0" name=""/>
        <dsp:cNvSpPr/>
      </dsp:nvSpPr>
      <dsp:spPr>
        <a:xfrm>
          <a:off x="0" y="3862"/>
          <a:ext cx="8451934" cy="82263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29588E-DDA7-46F0-817D-CC21469CD2C4}">
      <dsp:nvSpPr>
        <dsp:cNvPr id="0" name=""/>
        <dsp:cNvSpPr/>
      </dsp:nvSpPr>
      <dsp:spPr>
        <a:xfrm>
          <a:off x="248846" y="188954"/>
          <a:ext cx="452447" cy="452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05038D-493E-42D2-BDC2-349A6C2F3471}">
      <dsp:nvSpPr>
        <dsp:cNvPr id="0" name=""/>
        <dsp:cNvSpPr/>
      </dsp:nvSpPr>
      <dsp:spPr>
        <a:xfrm>
          <a:off x="950140" y="3862"/>
          <a:ext cx="7501793" cy="822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062" tIns="87062" rIns="87062" bIns="87062" numCol="1" spcCol="1270" anchor="ctr" anchorCtr="0">
          <a:noAutofit/>
        </a:bodyPr>
        <a:lstStyle/>
        <a:p>
          <a:pPr marL="0" lvl="0" indent="0" algn="l" defTabSz="622300">
            <a:lnSpc>
              <a:spcPct val="100000"/>
            </a:lnSpc>
            <a:spcBef>
              <a:spcPct val="0"/>
            </a:spcBef>
            <a:spcAft>
              <a:spcPct val="35000"/>
            </a:spcAft>
            <a:buNone/>
          </a:pPr>
          <a:r>
            <a:rPr lang="en-GB" sz="1400" kern="1200" dirty="0"/>
            <a:t>Public funding comes from the Department of Health and Social Care</a:t>
          </a:r>
          <a:endParaRPr lang="en-US" sz="1400" kern="1200" dirty="0"/>
        </a:p>
      </dsp:txBody>
      <dsp:txXfrm>
        <a:off x="950140" y="3862"/>
        <a:ext cx="7501793" cy="822632"/>
      </dsp:txXfrm>
    </dsp:sp>
    <dsp:sp modelId="{CDC0C199-6A08-412A-BF62-B925E27F2511}">
      <dsp:nvSpPr>
        <dsp:cNvPr id="0" name=""/>
        <dsp:cNvSpPr/>
      </dsp:nvSpPr>
      <dsp:spPr>
        <a:xfrm>
          <a:off x="0" y="1032152"/>
          <a:ext cx="8451934" cy="82263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8AB4F3-A7E2-4E84-941C-145279F90C06}">
      <dsp:nvSpPr>
        <dsp:cNvPr id="0" name=""/>
        <dsp:cNvSpPr/>
      </dsp:nvSpPr>
      <dsp:spPr>
        <a:xfrm>
          <a:off x="248846" y="1217245"/>
          <a:ext cx="452447" cy="452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7316C3-723D-41CA-8176-5BEAE3B92D53}">
      <dsp:nvSpPr>
        <dsp:cNvPr id="0" name=""/>
        <dsp:cNvSpPr/>
      </dsp:nvSpPr>
      <dsp:spPr>
        <a:xfrm>
          <a:off x="950140" y="1032152"/>
          <a:ext cx="7501793" cy="822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062" tIns="87062" rIns="87062" bIns="87062" numCol="1" spcCol="1270" anchor="ctr" anchorCtr="0">
          <a:noAutofit/>
        </a:bodyPr>
        <a:lstStyle/>
        <a:p>
          <a:pPr marL="0" lvl="0" indent="0" algn="l" defTabSz="622300">
            <a:lnSpc>
              <a:spcPct val="100000"/>
            </a:lnSpc>
            <a:spcBef>
              <a:spcPct val="0"/>
            </a:spcBef>
            <a:spcAft>
              <a:spcPct val="35000"/>
            </a:spcAft>
            <a:buNone/>
          </a:pPr>
          <a:r>
            <a:rPr lang="en-GB" sz="1400" kern="1200" dirty="0"/>
            <a:t>The Department’s spending in 2022/23 was £181.7 billion. And The Department's spending in 2024/25 was £204.7 billion. </a:t>
          </a:r>
          <a:endParaRPr lang="en-US" sz="1400" kern="1200" dirty="0"/>
        </a:p>
      </dsp:txBody>
      <dsp:txXfrm>
        <a:off x="950140" y="1032152"/>
        <a:ext cx="7501793" cy="822632"/>
      </dsp:txXfrm>
    </dsp:sp>
    <dsp:sp modelId="{2198A21D-BAEA-4B08-B9E8-2ABA4CF5A1BC}">
      <dsp:nvSpPr>
        <dsp:cNvPr id="0" name=""/>
        <dsp:cNvSpPr/>
      </dsp:nvSpPr>
      <dsp:spPr>
        <a:xfrm>
          <a:off x="0" y="2060443"/>
          <a:ext cx="8451934" cy="82263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471F15-2D1E-4E0F-B159-2957A3649C43}">
      <dsp:nvSpPr>
        <dsp:cNvPr id="0" name=""/>
        <dsp:cNvSpPr/>
      </dsp:nvSpPr>
      <dsp:spPr>
        <a:xfrm>
          <a:off x="248846" y="2245536"/>
          <a:ext cx="452447" cy="452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D86A99-8284-405C-9471-F6F670323C10}">
      <dsp:nvSpPr>
        <dsp:cNvPr id="0" name=""/>
        <dsp:cNvSpPr/>
      </dsp:nvSpPr>
      <dsp:spPr>
        <a:xfrm>
          <a:off x="950140" y="2060443"/>
          <a:ext cx="7501793" cy="822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062" tIns="87062" rIns="87062" bIns="87062" numCol="1" spcCol="1270" anchor="ctr" anchorCtr="0">
          <a:noAutofit/>
        </a:bodyPr>
        <a:lstStyle/>
        <a:p>
          <a:pPr marL="0" lvl="0" indent="0" algn="l" defTabSz="622300">
            <a:lnSpc>
              <a:spcPct val="100000"/>
            </a:lnSpc>
            <a:spcBef>
              <a:spcPct val="0"/>
            </a:spcBef>
            <a:spcAft>
              <a:spcPct val="35000"/>
            </a:spcAft>
            <a:buNone/>
          </a:pPr>
          <a:r>
            <a:rPr lang="en-GB" sz="1400" kern="1200" dirty="0"/>
            <a:t>In 2023 94.6% or £171.8 billion was on day-to-day items (staff salaries and medicines)  and 94.4% (£193.2 billion) was spent on day-to-day items such as staff salaries, medicines, and service delivery</a:t>
          </a:r>
          <a:endParaRPr lang="en-US" sz="1400" kern="1200" dirty="0"/>
        </a:p>
      </dsp:txBody>
      <dsp:txXfrm>
        <a:off x="950140" y="2060443"/>
        <a:ext cx="7501793" cy="822632"/>
      </dsp:txXfrm>
    </dsp:sp>
    <dsp:sp modelId="{45EF576B-4A1B-4C0E-88F3-3FA24213AFAD}">
      <dsp:nvSpPr>
        <dsp:cNvPr id="0" name=""/>
        <dsp:cNvSpPr/>
      </dsp:nvSpPr>
      <dsp:spPr>
        <a:xfrm>
          <a:off x="0" y="3088734"/>
          <a:ext cx="8451934" cy="82263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1D33E2-FCCA-4B28-BAF4-9FE9E5DCFB27}">
      <dsp:nvSpPr>
        <dsp:cNvPr id="0" name=""/>
        <dsp:cNvSpPr/>
      </dsp:nvSpPr>
      <dsp:spPr>
        <a:xfrm>
          <a:off x="248846" y="3273826"/>
          <a:ext cx="452447" cy="452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74C2B7-DD8A-47AA-89C3-A487F1995AD4}">
      <dsp:nvSpPr>
        <dsp:cNvPr id="0" name=""/>
        <dsp:cNvSpPr/>
      </dsp:nvSpPr>
      <dsp:spPr>
        <a:xfrm>
          <a:off x="950140" y="3088734"/>
          <a:ext cx="7501793" cy="822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062" tIns="87062" rIns="87062" bIns="87062" numCol="1" spcCol="1270" anchor="ctr" anchorCtr="0">
          <a:noAutofit/>
        </a:bodyPr>
        <a:lstStyle/>
        <a:p>
          <a:pPr marL="0" lvl="0" indent="0" algn="l" defTabSz="622300">
            <a:lnSpc>
              <a:spcPct val="100000"/>
            </a:lnSpc>
            <a:spcBef>
              <a:spcPct val="0"/>
            </a:spcBef>
            <a:spcAft>
              <a:spcPct val="35000"/>
            </a:spcAft>
            <a:buNone/>
          </a:pPr>
          <a:r>
            <a:rPr lang="en-GB" sz="1400" kern="1200" dirty="0"/>
            <a:t>The remainder was largely capital expenditure on long-term fixed assets such as new buildings or equipment.</a:t>
          </a:r>
          <a:endParaRPr lang="en-US" sz="1400" kern="1200" dirty="0"/>
        </a:p>
      </dsp:txBody>
      <dsp:txXfrm>
        <a:off x="950140" y="3088734"/>
        <a:ext cx="7501793" cy="822632"/>
      </dsp:txXfrm>
    </dsp:sp>
    <dsp:sp modelId="{2242EEA1-E3EE-4104-8D5D-630E9EEFC64F}">
      <dsp:nvSpPr>
        <dsp:cNvPr id="0" name=""/>
        <dsp:cNvSpPr/>
      </dsp:nvSpPr>
      <dsp:spPr>
        <a:xfrm>
          <a:off x="0" y="4117025"/>
          <a:ext cx="8451934" cy="82263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A594E9-D868-42B6-B8E8-2276BE4B658A}">
      <dsp:nvSpPr>
        <dsp:cNvPr id="0" name=""/>
        <dsp:cNvSpPr/>
      </dsp:nvSpPr>
      <dsp:spPr>
        <a:xfrm>
          <a:off x="248846" y="4302117"/>
          <a:ext cx="452447" cy="452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BE8134-4475-44E5-9078-38ECDCF300BD}">
      <dsp:nvSpPr>
        <dsp:cNvPr id="0" name=""/>
        <dsp:cNvSpPr/>
      </dsp:nvSpPr>
      <dsp:spPr>
        <a:xfrm>
          <a:off x="950140" y="4117025"/>
          <a:ext cx="7501793" cy="822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062" tIns="87062" rIns="87062" bIns="87062" numCol="1" spcCol="1270" anchor="ctr" anchorCtr="0">
          <a:noAutofit/>
        </a:bodyPr>
        <a:lstStyle/>
        <a:p>
          <a:pPr marL="0" lvl="0" indent="0" algn="l" defTabSz="622300">
            <a:lnSpc>
              <a:spcPct val="100000"/>
            </a:lnSpc>
            <a:spcBef>
              <a:spcPct val="0"/>
            </a:spcBef>
            <a:spcAft>
              <a:spcPct val="35000"/>
            </a:spcAft>
            <a:buNone/>
          </a:pPr>
          <a:r>
            <a:rPr lang="en-GB" sz="1400" kern="1200" dirty="0"/>
            <a:t>(Kings Fund, 2023, Kings Fund 2025) </a:t>
          </a:r>
          <a:endParaRPr lang="en-US" sz="1400" kern="1200" dirty="0"/>
        </a:p>
      </dsp:txBody>
      <dsp:txXfrm>
        <a:off x="950140" y="4117025"/>
        <a:ext cx="7501793" cy="82263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22983-C3F2-4743-8934-4CCB1CD9A1E2}">
      <dsp:nvSpPr>
        <dsp:cNvPr id="0" name=""/>
        <dsp:cNvSpPr/>
      </dsp:nvSpPr>
      <dsp:spPr>
        <a:xfrm>
          <a:off x="0" y="0"/>
          <a:ext cx="5721483" cy="19983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Would you agree or disagree that increasing funding for Health and Social Care will solve the majority of challenges? </a:t>
          </a:r>
          <a:endParaRPr lang="en-US" sz="2800" kern="1200" dirty="0"/>
        </a:p>
      </dsp:txBody>
      <dsp:txXfrm>
        <a:off x="97552" y="97552"/>
        <a:ext cx="5526379" cy="1803256"/>
      </dsp:txXfrm>
    </dsp:sp>
    <dsp:sp modelId="{9A9A830F-EE77-498C-AE2C-425EC91C9624}">
      <dsp:nvSpPr>
        <dsp:cNvPr id="0" name=""/>
        <dsp:cNvSpPr/>
      </dsp:nvSpPr>
      <dsp:spPr>
        <a:xfrm>
          <a:off x="0" y="1963575"/>
          <a:ext cx="5721483" cy="19983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Would you agree or disagree that providing increased funding provides greater value?</a:t>
          </a:r>
          <a:endParaRPr lang="en-US" sz="2800" kern="1200"/>
        </a:p>
      </dsp:txBody>
      <dsp:txXfrm>
        <a:off x="97552" y="2061127"/>
        <a:ext cx="5526379" cy="180325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1821A-6204-4892-8BB0-E1E1A81037B7}">
      <dsp:nvSpPr>
        <dsp:cNvPr id="0" name=""/>
        <dsp:cNvSpPr/>
      </dsp:nvSpPr>
      <dsp:spPr>
        <a:xfrm>
          <a:off x="0" y="1484"/>
          <a:ext cx="11480800" cy="75235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2D3DC1-0494-477E-A4B5-E5D934F2D033}">
      <dsp:nvSpPr>
        <dsp:cNvPr id="0" name=""/>
        <dsp:cNvSpPr/>
      </dsp:nvSpPr>
      <dsp:spPr>
        <a:xfrm>
          <a:off x="227586" y="170763"/>
          <a:ext cx="413793" cy="413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474C91-0BF7-4C29-8FB4-0BB9ED1B1086}">
      <dsp:nvSpPr>
        <dsp:cNvPr id="0" name=""/>
        <dsp:cNvSpPr/>
      </dsp:nvSpPr>
      <dsp:spPr>
        <a:xfrm>
          <a:off x="868965" y="1484"/>
          <a:ext cx="10611834" cy="75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24" tIns="79624" rIns="79624" bIns="79624" numCol="1" spcCol="1270" anchor="ctr" anchorCtr="0">
          <a:noAutofit/>
        </a:bodyPr>
        <a:lstStyle/>
        <a:p>
          <a:pPr marL="0" lvl="0" indent="0" algn="l" defTabSz="844550">
            <a:lnSpc>
              <a:spcPct val="100000"/>
            </a:lnSpc>
            <a:spcBef>
              <a:spcPct val="0"/>
            </a:spcBef>
            <a:spcAft>
              <a:spcPct val="35000"/>
            </a:spcAft>
            <a:buNone/>
          </a:pPr>
          <a:r>
            <a:rPr lang="en-GB" sz="1900" kern="1200"/>
            <a:t>Innovation: </a:t>
          </a:r>
          <a:endParaRPr lang="en-US" sz="1900" kern="1200"/>
        </a:p>
      </dsp:txBody>
      <dsp:txXfrm>
        <a:off x="868965" y="1484"/>
        <a:ext cx="10611834" cy="752351"/>
      </dsp:txXfrm>
    </dsp:sp>
    <dsp:sp modelId="{7CD34DEA-8448-4070-A33B-19F941EBFC1F}">
      <dsp:nvSpPr>
        <dsp:cNvPr id="0" name=""/>
        <dsp:cNvSpPr/>
      </dsp:nvSpPr>
      <dsp:spPr>
        <a:xfrm>
          <a:off x="0" y="941923"/>
          <a:ext cx="11480800" cy="75235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63F74F-A7CB-4224-B3E0-8970668DC975}">
      <dsp:nvSpPr>
        <dsp:cNvPr id="0" name=""/>
        <dsp:cNvSpPr/>
      </dsp:nvSpPr>
      <dsp:spPr>
        <a:xfrm>
          <a:off x="227586" y="1111202"/>
          <a:ext cx="413793" cy="413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80C72B-1840-4A03-86CF-2B0A6BC3FE9D}">
      <dsp:nvSpPr>
        <dsp:cNvPr id="0" name=""/>
        <dsp:cNvSpPr/>
      </dsp:nvSpPr>
      <dsp:spPr>
        <a:xfrm>
          <a:off x="868965" y="941923"/>
          <a:ext cx="10611834" cy="75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24" tIns="79624" rIns="79624" bIns="79624" numCol="1" spcCol="1270" anchor="ctr" anchorCtr="0">
          <a:noAutofit/>
        </a:bodyPr>
        <a:lstStyle/>
        <a:p>
          <a:pPr marL="0" lvl="0" indent="0" algn="l" defTabSz="844550">
            <a:lnSpc>
              <a:spcPct val="100000"/>
            </a:lnSpc>
            <a:spcBef>
              <a:spcPct val="0"/>
            </a:spcBef>
            <a:spcAft>
              <a:spcPct val="35000"/>
            </a:spcAft>
            <a:buNone/>
          </a:pPr>
          <a:r>
            <a:rPr lang="en-GB" sz="1900" kern="1200" dirty="0"/>
            <a:t>Creating new products, services, or processes that address unmet needs or provide better solutions can lead to significant value creation.</a:t>
          </a:r>
          <a:endParaRPr lang="en-US" sz="1900" kern="1200" dirty="0"/>
        </a:p>
      </dsp:txBody>
      <dsp:txXfrm>
        <a:off x="868965" y="941923"/>
        <a:ext cx="10611834" cy="752351"/>
      </dsp:txXfrm>
    </dsp:sp>
    <dsp:sp modelId="{4059E5C9-4089-48B4-8DA3-F6535968DBED}">
      <dsp:nvSpPr>
        <dsp:cNvPr id="0" name=""/>
        <dsp:cNvSpPr/>
      </dsp:nvSpPr>
      <dsp:spPr>
        <a:xfrm>
          <a:off x="0" y="1882362"/>
          <a:ext cx="11480800" cy="75235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E41C5D-05DD-4715-9B2B-594AEE106D05}">
      <dsp:nvSpPr>
        <dsp:cNvPr id="0" name=""/>
        <dsp:cNvSpPr/>
      </dsp:nvSpPr>
      <dsp:spPr>
        <a:xfrm>
          <a:off x="227586" y="2051641"/>
          <a:ext cx="413793" cy="413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2B1D85-2469-4E36-8A77-DD0004941312}">
      <dsp:nvSpPr>
        <dsp:cNvPr id="0" name=""/>
        <dsp:cNvSpPr/>
      </dsp:nvSpPr>
      <dsp:spPr>
        <a:xfrm>
          <a:off x="868965" y="1882362"/>
          <a:ext cx="10611834" cy="75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24" tIns="79624" rIns="79624" bIns="79624" numCol="1" spcCol="1270" anchor="ctr" anchorCtr="0">
          <a:noAutofit/>
        </a:bodyPr>
        <a:lstStyle/>
        <a:p>
          <a:pPr marL="0" lvl="0" indent="0" algn="l" defTabSz="844550">
            <a:lnSpc>
              <a:spcPct val="100000"/>
            </a:lnSpc>
            <a:spcBef>
              <a:spcPct val="0"/>
            </a:spcBef>
            <a:spcAft>
              <a:spcPct val="35000"/>
            </a:spcAft>
            <a:buNone/>
          </a:pPr>
          <a:r>
            <a:rPr lang="en-GB" sz="1900" kern="1200"/>
            <a:t>Efficiency and Cost-effectiveness:</a:t>
          </a:r>
          <a:endParaRPr lang="en-US" sz="1900" kern="1200"/>
        </a:p>
      </dsp:txBody>
      <dsp:txXfrm>
        <a:off x="868965" y="1882362"/>
        <a:ext cx="10611834" cy="752351"/>
      </dsp:txXfrm>
    </dsp:sp>
    <dsp:sp modelId="{7BC85760-45D3-45AD-B723-466105B80EEA}">
      <dsp:nvSpPr>
        <dsp:cNvPr id="0" name=""/>
        <dsp:cNvSpPr/>
      </dsp:nvSpPr>
      <dsp:spPr>
        <a:xfrm>
          <a:off x="0" y="2822802"/>
          <a:ext cx="11480800" cy="75235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20E8A5-7B91-47D6-A47E-15F210DBFD08}">
      <dsp:nvSpPr>
        <dsp:cNvPr id="0" name=""/>
        <dsp:cNvSpPr/>
      </dsp:nvSpPr>
      <dsp:spPr>
        <a:xfrm>
          <a:off x="227586" y="2992081"/>
          <a:ext cx="413793" cy="413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AB6D78-6447-4A45-AE31-7656DD4BD175}">
      <dsp:nvSpPr>
        <dsp:cNvPr id="0" name=""/>
        <dsp:cNvSpPr/>
      </dsp:nvSpPr>
      <dsp:spPr>
        <a:xfrm>
          <a:off x="868965" y="2822802"/>
          <a:ext cx="10611834" cy="75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24" tIns="79624" rIns="79624" bIns="79624" numCol="1" spcCol="1270" anchor="ctr" anchorCtr="0">
          <a:noAutofit/>
        </a:bodyPr>
        <a:lstStyle/>
        <a:p>
          <a:pPr marL="0" lvl="0" indent="0" algn="l" defTabSz="844550">
            <a:lnSpc>
              <a:spcPct val="100000"/>
            </a:lnSpc>
            <a:spcBef>
              <a:spcPct val="0"/>
            </a:spcBef>
            <a:spcAft>
              <a:spcPct val="35000"/>
            </a:spcAft>
            <a:buNone/>
          </a:pPr>
          <a:r>
            <a:rPr lang="en-GB" sz="1900" kern="1200"/>
            <a:t>Improving operational efficiency and cost-effectiveness can contribute to value creation by reducing costs and increasing profitability.</a:t>
          </a:r>
          <a:endParaRPr lang="en-US" sz="1900" kern="1200"/>
        </a:p>
      </dsp:txBody>
      <dsp:txXfrm>
        <a:off x="868965" y="2822802"/>
        <a:ext cx="10611834" cy="75235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D9BFFE-5524-4319-BF9D-88E11BE37069}">
      <dsp:nvSpPr>
        <dsp:cNvPr id="0" name=""/>
        <dsp:cNvSpPr/>
      </dsp:nvSpPr>
      <dsp:spPr>
        <a:xfrm>
          <a:off x="671988" y="580"/>
          <a:ext cx="2742307" cy="164538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Patient-Centred Care:</a:t>
          </a:r>
          <a:endParaRPr lang="en-US" sz="3300" kern="1200" dirty="0"/>
        </a:p>
      </dsp:txBody>
      <dsp:txXfrm>
        <a:off x="671988" y="580"/>
        <a:ext cx="2742307" cy="1645384"/>
      </dsp:txXfrm>
    </dsp:sp>
    <dsp:sp modelId="{82A7FDF6-7293-4AAE-87FE-F9522E870CA1}">
      <dsp:nvSpPr>
        <dsp:cNvPr id="0" name=""/>
        <dsp:cNvSpPr/>
      </dsp:nvSpPr>
      <dsp:spPr>
        <a:xfrm>
          <a:off x="3688526" y="580"/>
          <a:ext cx="2742307" cy="164538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Preventive Care:</a:t>
          </a:r>
          <a:endParaRPr lang="en-US" sz="3300" kern="1200" dirty="0"/>
        </a:p>
      </dsp:txBody>
      <dsp:txXfrm>
        <a:off x="3688526" y="580"/>
        <a:ext cx="2742307" cy="1645384"/>
      </dsp:txXfrm>
    </dsp:sp>
    <dsp:sp modelId="{4AD9D163-B7F5-4FF2-B2F4-451BB071CF2C}">
      <dsp:nvSpPr>
        <dsp:cNvPr id="0" name=""/>
        <dsp:cNvSpPr/>
      </dsp:nvSpPr>
      <dsp:spPr>
        <a:xfrm>
          <a:off x="6705064" y="580"/>
          <a:ext cx="2742307" cy="164538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Technology and Innovation:</a:t>
          </a:r>
          <a:endParaRPr lang="en-US" sz="3300" kern="1200" dirty="0"/>
        </a:p>
      </dsp:txBody>
      <dsp:txXfrm>
        <a:off x="6705064" y="580"/>
        <a:ext cx="2742307" cy="1645384"/>
      </dsp:txXfrm>
    </dsp:sp>
    <dsp:sp modelId="{91EBEC4B-3C08-40CD-8A82-AB8045205DFD}">
      <dsp:nvSpPr>
        <dsp:cNvPr id="0" name=""/>
        <dsp:cNvSpPr/>
      </dsp:nvSpPr>
      <dsp:spPr>
        <a:xfrm>
          <a:off x="2180257" y="1920195"/>
          <a:ext cx="2742307" cy="164538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Community Engagement:</a:t>
          </a:r>
          <a:endParaRPr lang="en-US" sz="3300" kern="1200"/>
        </a:p>
      </dsp:txBody>
      <dsp:txXfrm>
        <a:off x="2180257" y="1920195"/>
        <a:ext cx="2742307" cy="1645384"/>
      </dsp:txXfrm>
    </dsp:sp>
    <dsp:sp modelId="{EF779E6B-3E8C-4122-8B5D-42E2BFD2A603}">
      <dsp:nvSpPr>
        <dsp:cNvPr id="0" name=""/>
        <dsp:cNvSpPr/>
      </dsp:nvSpPr>
      <dsp:spPr>
        <a:xfrm>
          <a:off x="5196795" y="1920195"/>
          <a:ext cx="2742307" cy="164538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Population Health Management:</a:t>
          </a:r>
          <a:endParaRPr lang="en-US" sz="3300" kern="1200"/>
        </a:p>
      </dsp:txBody>
      <dsp:txXfrm>
        <a:off x="5196795" y="1920195"/>
        <a:ext cx="2742307" cy="164538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B393AC-BF41-4D3E-A362-CA92CB49B1FE}" type="datetimeFigureOut">
              <a:rPr lang="en-GB" smtClean="0"/>
              <a:t>10/09/2026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D35AE3-02A7-4CDB-B72C-EDFF331C1AFE}" type="slidenum">
              <a:rPr lang="en-GB" smtClean="0"/>
              <a:t>‹#›</a:t>
            </a:fld>
            <a:endParaRPr lang="en-GB"/>
          </a:p>
        </p:txBody>
      </p:sp>
    </p:spTree>
    <p:extLst>
      <p:ext uri="{BB962C8B-B14F-4D97-AF65-F5344CB8AC3E}">
        <p14:creationId xmlns:p14="http://schemas.microsoft.com/office/powerpoint/2010/main" val="32493673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E9KS53H6Dpk"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youtube.com/watch?v=Qq59lM93TZw"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youtube.com/watch?v=sZJj6DwCqSU" TargetMode="External"/><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buAutoNum type="arabicParenR"/>
            </a:pPr>
            <a:r>
              <a:rPr lang="en-GB" b="0" i="0" u="none" strike="noStrike" dirty="0">
                <a:solidFill>
                  <a:srgbClr val="000000"/>
                </a:solidFill>
                <a:effectLst/>
                <a:latin typeface="ff1"/>
              </a:rPr>
              <a:t>Creativity is a multi-faceted phenomenon which has been extensively studied within numerous contexts. </a:t>
            </a:r>
          </a:p>
          <a:p>
            <a:pPr marL="228600" indent="-228600" algn="l">
              <a:buAutoNum type="arabicParenR"/>
            </a:pPr>
            <a:r>
              <a:rPr lang="en-GB" b="0" i="0" u="none" strike="noStrike" dirty="0">
                <a:solidFill>
                  <a:srgbClr val="000000"/>
                </a:solidFill>
                <a:effectLst/>
                <a:latin typeface="ff1"/>
              </a:rPr>
              <a:t>Creativity has been articulated as an attribute of individuals or as a cognitive function and process </a:t>
            </a:r>
          </a:p>
          <a:p>
            <a:pPr marL="228600" indent="-228600" algn="l">
              <a:buAutoNum type="arabicParenR"/>
            </a:pPr>
            <a:r>
              <a:rPr lang="en-GB" b="0" i="0" u="none" strike="noStrike" dirty="0">
                <a:solidFill>
                  <a:srgbClr val="000000"/>
                </a:solidFill>
                <a:effectLst/>
                <a:latin typeface="ff1"/>
              </a:rPr>
              <a:t>Creativity is not confined to fine art, literature, performing arts, music, and similar artistic domains, but also occurs in fields such as business, manufacturing, technology, medicine,  administration, education, even </a:t>
            </a:r>
            <a:r>
              <a:rPr lang="en-GB" b="0" i="0" u="none" strike="noStrike" dirty="0" err="1">
                <a:solidFill>
                  <a:srgbClr val="000000"/>
                </a:solidFill>
                <a:effectLst/>
                <a:latin typeface="ff1"/>
              </a:rPr>
              <a:t>defense</a:t>
            </a:r>
            <a:endParaRPr lang="en-GB" b="0" i="0" u="none" strike="noStrike" dirty="0">
              <a:solidFill>
                <a:srgbClr val="000000"/>
              </a:solidFill>
              <a:effectLst/>
              <a:latin typeface="ff1"/>
            </a:endParaRPr>
          </a:p>
          <a:p>
            <a:pPr marL="228600" indent="-228600" algn="l">
              <a:buAutoNum type="arabicParenR"/>
            </a:pPr>
            <a:r>
              <a:rPr lang="en-US" dirty="0"/>
              <a:t>Whilst there isn’t a general agreement on its definition, people’s overuse of creativity has diluted its meaning.</a:t>
            </a:r>
          </a:p>
          <a:p>
            <a:pPr marL="228600" indent="-228600" algn="l">
              <a:buAutoNum type="arabicParenR"/>
            </a:pPr>
            <a:r>
              <a:rPr lang="en-US" dirty="0"/>
              <a:t>Creativity has also been examined within the context of gender and sex. Are Males/Men less creativity than their Female/ Women Counter Parts? (Let’s discuss)? </a:t>
            </a:r>
          </a:p>
        </p:txBody>
      </p:sp>
      <p:sp>
        <p:nvSpPr>
          <p:cNvPr id="4" name="Slide Number Placeholder 3"/>
          <p:cNvSpPr>
            <a:spLocks noGrp="1"/>
          </p:cNvSpPr>
          <p:nvPr>
            <p:ph type="sldNum" sz="quarter" idx="5"/>
          </p:nvPr>
        </p:nvSpPr>
        <p:spPr/>
        <p:txBody>
          <a:bodyPr/>
          <a:lstStyle/>
          <a:p>
            <a:fld id="{84A8CD38-4732-3D42-A94B-2A69E5CA5AA5}" type="slidenum">
              <a:rPr lang="en-US" smtClean="0"/>
              <a:t>7</a:t>
            </a:fld>
            <a:endParaRPr lang="en-US"/>
          </a:p>
        </p:txBody>
      </p:sp>
    </p:spTree>
    <p:extLst>
      <p:ext uri="{BB962C8B-B14F-4D97-AF65-F5344CB8AC3E}">
        <p14:creationId xmlns:p14="http://schemas.microsoft.com/office/powerpoint/2010/main" val="1937018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Wellbeing encompasses a range of components that are influenced by a range of factors in an individual’s life, which can either contribute towards the fulfilment of a positive or negative state of being. </a:t>
            </a:r>
            <a:endParaRPr lang="en-US" dirty="0"/>
          </a:p>
        </p:txBody>
      </p:sp>
      <p:sp>
        <p:nvSpPr>
          <p:cNvPr id="4" name="Slide Number Placeholder 3"/>
          <p:cNvSpPr>
            <a:spLocks noGrp="1"/>
          </p:cNvSpPr>
          <p:nvPr>
            <p:ph type="sldNum" sz="quarter" idx="5"/>
          </p:nvPr>
        </p:nvSpPr>
        <p:spPr/>
        <p:txBody>
          <a:bodyPr/>
          <a:lstStyle/>
          <a:p>
            <a:fld id="{84A8CD38-4732-3D42-A94B-2A69E5CA5AA5}" type="slidenum">
              <a:rPr lang="en-US" smtClean="0"/>
              <a:t>9</a:t>
            </a:fld>
            <a:endParaRPr lang="en-US"/>
          </a:p>
        </p:txBody>
      </p:sp>
    </p:spTree>
    <p:extLst>
      <p:ext uri="{BB962C8B-B14F-4D97-AF65-F5344CB8AC3E}">
        <p14:creationId xmlns:p14="http://schemas.microsoft.com/office/powerpoint/2010/main" val="7030290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Wellbeing encompasses a range of components that are influenced by a range of factors in an individual’s life, which can either contribute towards the fulfilment of a positive or negative state of being. </a:t>
            </a:r>
            <a:endParaRPr lang="en-US" dirty="0"/>
          </a:p>
        </p:txBody>
      </p:sp>
      <p:sp>
        <p:nvSpPr>
          <p:cNvPr id="4" name="Slide Number Placeholder 3"/>
          <p:cNvSpPr>
            <a:spLocks noGrp="1"/>
          </p:cNvSpPr>
          <p:nvPr>
            <p:ph type="sldNum" sz="quarter" idx="5"/>
          </p:nvPr>
        </p:nvSpPr>
        <p:spPr/>
        <p:txBody>
          <a:bodyPr/>
          <a:lstStyle/>
          <a:p>
            <a:fld id="{84A8CD38-4732-3D42-A94B-2A69E5CA5AA5}" type="slidenum">
              <a:rPr lang="en-US" smtClean="0"/>
              <a:t>10</a:t>
            </a:fld>
            <a:endParaRPr lang="en-US"/>
          </a:p>
        </p:txBody>
      </p:sp>
    </p:spTree>
    <p:extLst>
      <p:ext uri="{BB962C8B-B14F-4D97-AF65-F5344CB8AC3E}">
        <p14:creationId xmlns:p14="http://schemas.microsoft.com/office/powerpoint/2010/main" val="6920933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In other words, intrinsically motivated individuals find personal enjoyment or fulfilment in the process of the activity and do not necessarily need external incentives to engage in it.</a:t>
            </a:r>
          </a:p>
          <a:p>
            <a:endParaRPr lang="en-GB" dirty="0"/>
          </a:p>
        </p:txBody>
      </p:sp>
      <p:sp>
        <p:nvSpPr>
          <p:cNvPr id="4" name="Slide Number Placeholder 3"/>
          <p:cNvSpPr>
            <a:spLocks noGrp="1"/>
          </p:cNvSpPr>
          <p:nvPr>
            <p:ph type="sldNum" sz="quarter" idx="5"/>
          </p:nvPr>
        </p:nvSpPr>
        <p:spPr/>
        <p:txBody>
          <a:bodyPr/>
          <a:lstStyle/>
          <a:p>
            <a:fld id="{3D165018-0A45-4E6D-8D7D-3B89431F1E14}" type="slidenum">
              <a:rPr lang="en-GB" smtClean="0"/>
              <a:t>14</a:t>
            </a:fld>
            <a:endParaRPr lang="en-GB"/>
          </a:p>
        </p:txBody>
      </p:sp>
    </p:spTree>
    <p:extLst>
      <p:ext uri="{BB962C8B-B14F-4D97-AF65-F5344CB8AC3E}">
        <p14:creationId xmlns:p14="http://schemas.microsoft.com/office/powerpoint/2010/main" val="3374486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 This component of the model focuses on the individuals' characteristics that influence creativity, which may include cognitive abilities, knowledge, personality traits and motivation. More often than not, creative individuals demonstrate traits of openness, willingness and think divergently. </a:t>
            </a:r>
          </a:p>
          <a:p>
            <a:endParaRPr lang="en-GB" dirty="0"/>
          </a:p>
          <a:p>
            <a:r>
              <a:rPr lang="en-GB" dirty="0"/>
              <a:t>Process: The cognitive steps to generate ideas and solutions. Within this component, </a:t>
            </a:r>
            <a:r>
              <a:rPr lang="en-GB" dirty="0" err="1"/>
              <a:t>activies</a:t>
            </a:r>
            <a:r>
              <a:rPr lang="en-GB" dirty="0"/>
              <a:t> such as problem identification and exploration of ideas and evaluations will be conducted. </a:t>
            </a:r>
          </a:p>
          <a:p>
            <a:endParaRPr lang="en-GB" dirty="0"/>
          </a:p>
          <a:p>
            <a:r>
              <a:rPr lang="en-GB" dirty="0"/>
              <a:t>Press: This component refers to the contextual factors that may influence creativity. For example, external factors such as organization culture, social support, resources and time can either have a positive or negative impact on creative thinking.</a:t>
            </a:r>
          </a:p>
          <a:p>
            <a:endParaRPr lang="en-GB" dirty="0"/>
          </a:p>
          <a:p>
            <a:r>
              <a:rPr lang="en-GB" dirty="0"/>
              <a:t>Product: Final component refers to the production of a tangible outcome. The quality of an innovative idea or product is an indicator creativity and evaluation  may be conducted to provide a sense of accomplishment. </a:t>
            </a:r>
          </a:p>
        </p:txBody>
      </p:sp>
      <p:sp>
        <p:nvSpPr>
          <p:cNvPr id="4" name="Slide Number Placeholder 3"/>
          <p:cNvSpPr>
            <a:spLocks noGrp="1"/>
          </p:cNvSpPr>
          <p:nvPr>
            <p:ph type="sldNum" sz="quarter" idx="5"/>
          </p:nvPr>
        </p:nvSpPr>
        <p:spPr/>
        <p:txBody>
          <a:bodyPr/>
          <a:lstStyle/>
          <a:p>
            <a:fld id="{3D165018-0A45-4E6D-8D7D-3B89431F1E14}" type="slidenum">
              <a:rPr lang="en-GB" smtClean="0"/>
              <a:t>20</a:t>
            </a:fld>
            <a:endParaRPr lang="en-GB"/>
          </a:p>
        </p:txBody>
      </p:sp>
    </p:spTree>
    <p:extLst>
      <p:ext uri="{BB962C8B-B14F-4D97-AF65-F5344CB8AC3E}">
        <p14:creationId xmlns:p14="http://schemas.microsoft.com/office/powerpoint/2010/main" val="3468910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Objective-Finding: </a:t>
            </a:r>
            <a:r>
              <a:rPr lang="en-GB" b="0" dirty="0"/>
              <a:t>During the Objective-Finding phase, you determine what the goal of your problem-solving process will be.</a:t>
            </a:r>
          </a:p>
          <a:p>
            <a:r>
              <a:rPr lang="en-GB" b="1" dirty="0"/>
              <a:t>Fact-Finding:</a:t>
            </a:r>
            <a:r>
              <a:rPr lang="en-GB" b="0" dirty="0"/>
              <a:t> The Fact-Finding phase ensures you gather enough data to fully understand the problem.</a:t>
            </a:r>
          </a:p>
          <a:p>
            <a:r>
              <a:rPr lang="en-GB" b="1" dirty="0"/>
              <a:t>Problem- Finding: </a:t>
            </a:r>
            <a:r>
              <a:rPr lang="en-GB" b="0" dirty="0"/>
              <a:t>The Problem Finding phase allows you to dig deeper into the problem and find the root or real problem you want to focus on. Reframe the problem in order to generate creative and valuable solutions.</a:t>
            </a:r>
          </a:p>
          <a:p>
            <a:r>
              <a:rPr lang="en-GB" b="1" dirty="0"/>
              <a:t>Idea- Finding: </a:t>
            </a:r>
            <a:r>
              <a:rPr lang="en-GB" b="0" dirty="0"/>
              <a:t>The Idea-Finding phase allows your team to generate many options for addressing the problem.</a:t>
            </a:r>
          </a:p>
          <a:p>
            <a:r>
              <a:rPr lang="en-GB" b="1" dirty="0"/>
              <a:t>Solution-Finding</a:t>
            </a:r>
            <a:r>
              <a:rPr lang="en-GB" b="0" dirty="0"/>
              <a:t>: The Solution Finding phase allows you to choose the best options from the ideas generated in the Idea Finding phase. </a:t>
            </a:r>
          </a:p>
          <a:p>
            <a:r>
              <a:rPr lang="en-GB" b="1" dirty="0"/>
              <a:t>Action-Finding: </a:t>
            </a:r>
            <a:r>
              <a:rPr lang="en-GB" b="0" dirty="0"/>
              <a:t>In the Action-Finding phase, develop a plan of action to implement the solution you’ve settled on as the best choice. </a:t>
            </a:r>
          </a:p>
          <a:p>
            <a:endParaRPr lang="en-GB" dirty="0"/>
          </a:p>
        </p:txBody>
      </p:sp>
      <p:sp>
        <p:nvSpPr>
          <p:cNvPr id="4" name="Slide Number Placeholder 3"/>
          <p:cNvSpPr>
            <a:spLocks noGrp="1"/>
          </p:cNvSpPr>
          <p:nvPr>
            <p:ph type="sldNum" sz="quarter" idx="5"/>
          </p:nvPr>
        </p:nvSpPr>
        <p:spPr/>
        <p:txBody>
          <a:bodyPr/>
          <a:lstStyle/>
          <a:p>
            <a:fld id="{3D165018-0A45-4E6D-8D7D-3B89431F1E14}" type="slidenum">
              <a:rPr lang="en-GB" smtClean="0"/>
              <a:t>21</a:t>
            </a:fld>
            <a:endParaRPr lang="en-GB"/>
          </a:p>
        </p:txBody>
      </p:sp>
    </p:spTree>
    <p:extLst>
      <p:ext uri="{BB962C8B-B14F-4D97-AF65-F5344CB8AC3E}">
        <p14:creationId xmlns:p14="http://schemas.microsoft.com/office/powerpoint/2010/main" val="13527330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Osborn </a:t>
            </a:r>
            <a:r>
              <a:rPr lang="en-GB" dirty="0" err="1"/>
              <a:t>Parnes</a:t>
            </a:r>
            <a:r>
              <a:rPr lang="en-GB" dirty="0"/>
              <a:t> Creative Problem-Solving Process has been the foundation of structural creative thinking and subsequent models have been created which condenses the original model. Models such as Design thinking (not the image displayed) can be an example. </a:t>
            </a:r>
          </a:p>
        </p:txBody>
      </p:sp>
      <p:sp>
        <p:nvSpPr>
          <p:cNvPr id="4" name="Slide Number Placeholder 3"/>
          <p:cNvSpPr>
            <a:spLocks noGrp="1"/>
          </p:cNvSpPr>
          <p:nvPr>
            <p:ph type="sldNum" sz="quarter" idx="5"/>
          </p:nvPr>
        </p:nvSpPr>
        <p:spPr/>
        <p:txBody>
          <a:bodyPr/>
          <a:lstStyle/>
          <a:p>
            <a:fld id="{3D165018-0A45-4E6D-8D7D-3B89431F1E14}" type="slidenum">
              <a:rPr lang="en-GB" smtClean="0"/>
              <a:t>22</a:t>
            </a:fld>
            <a:endParaRPr lang="en-GB"/>
          </a:p>
        </p:txBody>
      </p:sp>
    </p:spTree>
    <p:extLst>
      <p:ext uri="{BB962C8B-B14F-4D97-AF65-F5344CB8AC3E}">
        <p14:creationId xmlns:p14="http://schemas.microsoft.com/office/powerpoint/2010/main" val="2751110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three types of creativity operate on a continuum, with individuals potentially expressing creativity at multiple levels. Someone may exhibit Little-c Creativity in their everyday life, Mini-c Creativity within their profession, and aspire to achieve Big-C Creativity with groundbreaking contributions.</a:t>
            </a:r>
          </a:p>
        </p:txBody>
      </p:sp>
      <p:sp>
        <p:nvSpPr>
          <p:cNvPr id="4" name="Slide Number Placeholder 3"/>
          <p:cNvSpPr>
            <a:spLocks noGrp="1"/>
          </p:cNvSpPr>
          <p:nvPr>
            <p:ph type="sldNum" sz="quarter" idx="5"/>
          </p:nvPr>
        </p:nvSpPr>
        <p:spPr/>
        <p:txBody>
          <a:bodyPr/>
          <a:lstStyle/>
          <a:p>
            <a:fld id="{3D165018-0A45-4E6D-8D7D-3B89431F1E14}" type="slidenum">
              <a:rPr lang="en-GB" smtClean="0"/>
              <a:t>23</a:t>
            </a:fld>
            <a:endParaRPr lang="en-GB"/>
          </a:p>
        </p:txBody>
      </p:sp>
    </p:spTree>
    <p:extLst>
      <p:ext uri="{BB962C8B-B14F-4D97-AF65-F5344CB8AC3E}">
        <p14:creationId xmlns:p14="http://schemas.microsoft.com/office/powerpoint/2010/main" val="3566793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link </a:t>
            </a:r>
            <a:r>
              <a:rPr lang="en-GB" dirty="0">
                <a:hlinkClick r:id="rId3"/>
              </a:rPr>
              <a:t>Tutorial 6: Four C Framework (Outcomes)</a:t>
            </a:r>
            <a:r>
              <a:rPr lang="en-GB" dirty="0"/>
              <a:t> </a:t>
            </a:r>
          </a:p>
        </p:txBody>
      </p:sp>
      <p:sp>
        <p:nvSpPr>
          <p:cNvPr id="4" name="Slide Number Placeholder 3"/>
          <p:cNvSpPr>
            <a:spLocks noGrp="1"/>
          </p:cNvSpPr>
          <p:nvPr>
            <p:ph type="sldNum" sz="quarter" idx="5"/>
          </p:nvPr>
        </p:nvSpPr>
        <p:spPr/>
        <p:txBody>
          <a:bodyPr/>
          <a:lstStyle/>
          <a:p>
            <a:fld id="{54D35AE3-02A7-4CDB-B72C-EDFF331C1AFE}" type="slidenum">
              <a:rPr lang="en-GB" smtClean="0"/>
              <a:t>24</a:t>
            </a:fld>
            <a:endParaRPr lang="en-GB"/>
          </a:p>
        </p:txBody>
      </p:sp>
    </p:spTree>
    <p:extLst>
      <p:ext uri="{BB962C8B-B14F-4D97-AF65-F5344CB8AC3E}">
        <p14:creationId xmlns:p14="http://schemas.microsoft.com/office/powerpoint/2010/main" val="39798947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Value can be argued as subjective, meaning that everyone will have their own thoughts and opinions on what they may considerable </a:t>
            </a:r>
            <a:r>
              <a:rPr lang="en-GB" dirty="0" err="1"/>
              <a:t>vaubale</a:t>
            </a:r>
            <a:r>
              <a:rPr lang="en-GB" dirty="0"/>
              <a:t>. </a:t>
            </a:r>
          </a:p>
          <a:p>
            <a:endParaRPr lang="en-GB" dirty="0"/>
          </a:p>
          <a:p>
            <a:pPr lvl="0" fontAlgn="t"/>
            <a:r>
              <a:rPr lang="en-GB" sz="1200" b="1" i="0" kern="1200" dirty="0">
                <a:solidFill>
                  <a:schemeClr val="tx1"/>
                </a:solidFill>
                <a:effectLst/>
                <a:latin typeface="+mn-lt"/>
                <a:ea typeface="+mn-ea"/>
                <a:cs typeface="+mn-cs"/>
              </a:rPr>
              <a:t>Health</a:t>
            </a:r>
            <a:r>
              <a:rPr lang="en-GB" sz="1200" b="0" i="0" kern="1200" dirty="0">
                <a:solidFill>
                  <a:schemeClr val="tx1"/>
                </a:solidFill>
                <a:effectLst/>
                <a:latin typeface="+mn-lt"/>
                <a:ea typeface="+mn-ea"/>
                <a:cs typeface="+mn-cs"/>
              </a:rPr>
              <a:t> because it enables me to live well and achieve my goals.</a:t>
            </a:r>
          </a:p>
          <a:p>
            <a:pPr lvl="0" fontAlgn="t"/>
            <a:r>
              <a:rPr lang="en-GB" sz="1200" b="1" i="0" kern="1200" dirty="0">
                <a:solidFill>
                  <a:schemeClr val="tx1"/>
                </a:solidFill>
                <a:effectLst/>
                <a:latin typeface="+mn-lt"/>
                <a:ea typeface="+mn-ea"/>
                <a:cs typeface="+mn-cs"/>
              </a:rPr>
              <a:t>Family and relationships</a:t>
            </a:r>
            <a:r>
              <a:rPr lang="en-GB" sz="1200" b="0" i="0" kern="1200" dirty="0">
                <a:solidFill>
                  <a:schemeClr val="tx1"/>
                </a:solidFill>
                <a:effectLst/>
                <a:latin typeface="+mn-lt"/>
                <a:ea typeface="+mn-ea"/>
                <a:cs typeface="+mn-cs"/>
              </a:rPr>
              <a:t> because they provide support, belonging, and encouragement.</a:t>
            </a:r>
          </a:p>
          <a:p>
            <a:pPr lvl="0" fontAlgn="t"/>
            <a:r>
              <a:rPr lang="en-GB" sz="1200" b="1" i="0" kern="1200" dirty="0">
                <a:solidFill>
                  <a:schemeClr val="tx1"/>
                </a:solidFill>
                <a:effectLst/>
                <a:latin typeface="+mn-lt"/>
                <a:ea typeface="+mn-ea"/>
                <a:cs typeface="+mn-cs"/>
              </a:rPr>
              <a:t>Education and learning</a:t>
            </a:r>
            <a:r>
              <a:rPr lang="en-GB" sz="1200" b="0" i="0" kern="1200" dirty="0">
                <a:solidFill>
                  <a:schemeClr val="tx1"/>
                </a:solidFill>
                <a:effectLst/>
                <a:latin typeface="+mn-lt"/>
                <a:ea typeface="+mn-ea"/>
                <a:cs typeface="+mn-cs"/>
              </a:rPr>
              <a:t> because they help me develop knowledge, skills, and opportunities.</a:t>
            </a:r>
          </a:p>
          <a:p>
            <a:pPr lvl="0" fontAlgn="t"/>
            <a:r>
              <a:rPr lang="en-GB" sz="1200" b="1" i="0" kern="1200" dirty="0">
                <a:solidFill>
                  <a:schemeClr val="tx1"/>
                </a:solidFill>
                <a:effectLst/>
                <a:latin typeface="+mn-lt"/>
                <a:ea typeface="+mn-ea"/>
                <a:cs typeface="+mn-cs"/>
              </a:rPr>
              <a:t>Respect and honesty</a:t>
            </a:r>
            <a:r>
              <a:rPr lang="en-GB" sz="1200" b="0" i="0" kern="1200" dirty="0">
                <a:solidFill>
                  <a:schemeClr val="tx1"/>
                </a:solidFill>
                <a:effectLst/>
                <a:latin typeface="+mn-lt"/>
                <a:ea typeface="+mn-ea"/>
                <a:cs typeface="+mn-cs"/>
              </a:rPr>
              <a:t> because they build trust and positive relationships with others.</a:t>
            </a:r>
          </a:p>
          <a:p>
            <a:pPr lvl="0" fontAlgn="t"/>
            <a:r>
              <a:rPr lang="en-GB" sz="1200" b="1" i="0" kern="1200" dirty="0">
                <a:solidFill>
                  <a:schemeClr val="tx1"/>
                </a:solidFill>
                <a:effectLst/>
                <a:latin typeface="+mn-lt"/>
                <a:ea typeface="+mn-ea"/>
                <a:cs typeface="+mn-cs"/>
              </a:rPr>
              <a:t>Wellbeing</a:t>
            </a:r>
            <a:r>
              <a:rPr lang="en-GB" sz="1200" b="0" i="0" kern="1200" dirty="0">
                <a:solidFill>
                  <a:schemeClr val="tx1"/>
                </a:solidFill>
                <a:effectLst/>
                <a:latin typeface="+mn-lt"/>
                <a:ea typeface="+mn-ea"/>
                <a:cs typeface="+mn-cs"/>
              </a:rPr>
              <a:t> because maintaining good physical and mental health improves quality of life.</a:t>
            </a:r>
          </a:p>
          <a:p>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28</a:t>
            </a:fld>
            <a:endParaRPr lang="en-GB"/>
          </a:p>
        </p:txBody>
      </p:sp>
    </p:spTree>
    <p:extLst>
      <p:ext uri="{BB962C8B-B14F-4D97-AF65-F5344CB8AC3E}">
        <p14:creationId xmlns:p14="http://schemas.microsoft.com/office/powerpoint/2010/main" val="27782450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30</a:t>
            </a:fld>
            <a:endParaRPr lang="en-GB"/>
          </a:p>
        </p:txBody>
      </p:sp>
    </p:spTree>
    <p:extLst>
      <p:ext uri="{BB962C8B-B14F-4D97-AF65-F5344CB8AC3E}">
        <p14:creationId xmlns:p14="http://schemas.microsoft.com/office/powerpoint/2010/main" val="12040971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32</a:t>
            </a:fld>
            <a:endParaRPr lang="en-GB"/>
          </a:p>
        </p:txBody>
      </p:sp>
    </p:spTree>
    <p:extLst>
      <p:ext uri="{BB962C8B-B14F-4D97-AF65-F5344CB8AC3E}">
        <p14:creationId xmlns:p14="http://schemas.microsoft.com/office/powerpoint/2010/main" val="176082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06684"/>
                </a:solidFill>
                <a:effectLst/>
                <a:latin typeface="Lato" panose="020F0502020204030203" pitchFamily="34" charset="0"/>
              </a:rPr>
              <a:t>Allocative value – allocating value to different groups equitably in a way that maximises value for the whole population e.g. </a:t>
            </a:r>
            <a:r>
              <a:rPr lang="en-GB" sz="1200" b="0" i="0" kern="1200" dirty="0">
                <a:solidFill>
                  <a:schemeClr val="tx1"/>
                </a:solidFill>
                <a:effectLst/>
                <a:latin typeface="+mn-lt"/>
                <a:ea typeface="+mn-ea"/>
                <a:cs typeface="+mn-cs"/>
              </a:rPr>
              <a:t>An NHS Integrated Care Board invests in diabetes prevention programmes in an area with high rates of obesity and Type 2 diabetes instead of funding a less frequently used specialist service.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solidFill>
                <a:srgbClr val="006684"/>
              </a:solidFill>
              <a:effectLst/>
              <a:latin typeface="Lato" panose="020F050202020403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solidFill>
                <a:srgbClr val="006684"/>
              </a:solidFill>
              <a:effectLst/>
              <a:latin typeface="MinionPro"/>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06684"/>
                </a:solidFill>
                <a:effectLst/>
                <a:latin typeface="Lato" panose="020F0502020204030203" pitchFamily="34" charset="0"/>
              </a:rPr>
              <a:t>Technical value – ensuring that resources are used efficiently and effectively, minimising waste and avoidable harm when delivering care. E.g. </a:t>
            </a:r>
            <a:r>
              <a:rPr lang="en-GB" sz="1200" b="0" i="0" kern="1200" dirty="0">
                <a:solidFill>
                  <a:schemeClr val="tx1"/>
                </a:solidFill>
                <a:effectLst/>
                <a:latin typeface="+mn-lt"/>
                <a:ea typeface="+mn-ea"/>
                <a:cs typeface="+mn-cs"/>
              </a:rPr>
              <a:t>A GP practice introduces online appointment booking and telephone triage, allowing clinicians to see more patients while maintaining the same quality of care.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solidFill>
                <a:srgbClr val="006684"/>
              </a:solidFill>
              <a:effectLst/>
              <a:latin typeface="MinionPro"/>
            </a:endParaRPr>
          </a:p>
          <a:p>
            <a:endParaRPr lang="en-US" dirty="0"/>
          </a:p>
          <a:p>
            <a:pPr fontAlgn="t"/>
            <a:r>
              <a:rPr lang="en-GB" sz="1800" b="1" dirty="0">
                <a:solidFill>
                  <a:srgbClr val="006684"/>
                </a:solidFill>
                <a:effectLst/>
                <a:latin typeface="Lato" panose="020F0502020204030203" pitchFamily="34" charset="0"/>
              </a:rPr>
              <a:t>Personalised value – ensuring that decisions are based on the things that matter to the individual patient. E.g. </a:t>
            </a:r>
            <a:r>
              <a:rPr lang="en-GB" sz="1200" b="0" i="0" kern="1200" dirty="0">
                <a:solidFill>
                  <a:schemeClr val="tx1"/>
                </a:solidFill>
                <a:effectLst/>
                <a:latin typeface="+mn-lt"/>
                <a:ea typeface="+mn-ea"/>
                <a:cs typeface="+mn-cs"/>
              </a:rPr>
              <a:t>An older adult with several long-term health conditions works with their healthcare team to create a care plan that prioritises remaining independent at home, rather than frequent hospital appointments.</a:t>
            </a:r>
          </a:p>
          <a:p>
            <a:pPr fontAlgn="t"/>
            <a:r>
              <a:rPr lang="en-GB" sz="1200" b="1" i="0" kern="1200" dirty="0">
                <a:solidFill>
                  <a:schemeClr val="tx1"/>
                </a:solidFill>
                <a:effectLst/>
                <a:latin typeface="+mn-lt"/>
                <a:ea typeface="+mn-ea"/>
                <a:cs typeface="+mn-cs"/>
              </a:rPr>
              <a:t>Why is this personalised value?</a:t>
            </a:r>
          </a:p>
          <a:p>
            <a:pPr fontAlgn="t"/>
            <a:r>
              <a:rPr lang="en-GB" sz="1200" b="0" i="0" kern="1200" dirty="0">
                <a:solidFill>
                  <a:schemeClr val="tx1"/>
                </a:solidFill>
                <a:effectLst/>
                <a:latin typeface="+mn-lt"/>
                <a:ea typeface="+mn-ea"/>
                <a:cs typeface="+mn-cs"/>
              </a:rPr>
              <a:t>Although healthcare professionals may focus on clinical outcomes, the individual values:</a:t>
            </a:r>
          </a:p>
          <a:p>
            <a:pPr lvl="0" fontAlgn="t"/>
            <a:r>
              <a:rPr lang="en-GB" sz="1200" b="0" i="0" kern="1200" dirty="0">
                <a:solidFill>
                  <a:schemeClr val="tx1"/>
                </a:solidFill>
                <a:effectLst/>
                <a:latin typeface="+mn-lt"/>
                <a:ea typeface="+mn-ea"/>
                <a:cs typeface="+mn-cs"/>
              </a:rPr>
              <a:t>Independence</a:t>
            </a:r>
          </a:p>
          <a:p>
            <a:pPr lvl="0" fontAlgn="t"/>
            <a:r>
              <a:rPr lang="en-GB" sz="1200" b="0" i="0" kern="1200" dirty="0">
                <a:solidFill>
                  <a:schemeClr val="tx1"/>
                </a:solidFill>
                <a:effectLst/>
                <a:latin typeface="+mn-lt"/>
                <a:ea typeface="+mn-ea"/>
                <a:cs typeface="+mn-cs"/>
              </a:rPr>
              <a:t>Staying in their own home</a:t>
            </a:r>
          </a:p>
          <a:p>
            <a:pPr lvl="0" fontAlgn="t"/>
            <a:r>
              <a:rPr lang="en-GB" sz="1200" b="0" i="0" kern="1200" dirty="0">
                <a:solidFill>
                  <a:schemeClr val="tx1"/>
                </a:solidFill>
                <a:effectLst/>
                <a:latin typeface="+mn-lt"/>
                <a:ea typeface="+mn-ea"/>
                <a:cs typeface="+mn-cs"/>
              </a:rPr>
              <a:t>Maintaining quality of life</a:t>
            </a:r>
          </a:p>
          <a:p>
            <a:pPr lvl="0" fontAlgn="t"/>
            <a:r>
              <a:rPr lang="en-GB" sz="1200" b="0" i="0" kern="1200" dirty="0">
                <a:solidFill>
                  <a:schemeClr val="tx1"/>
                </a:solidFill>
                <a:effectLst/>
                <a:latin typeface="+mn-lt"/>
                <a:ea typeface="+mn-ea"/>
                <a:cs typeface="+mn-cs"/>
              </a:rPr>
              <a:t>Being close to family and friends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solidFill>
                <a:srgbClr val="006684"/>
              </a:solidFill>
              <a:effectLst/>
              <a:latin typeface="MinionPro"/>
            </a:endParaRPr>
          </a:p>
          <a:p>
            <a:endParaRPr lang="en-US" dirty="0"/>
          </a:p>
        </p:txBody>
      </p:sp>
      <p:sp>
        <p:nvSpPr>
          <p:cNvPr id="4" name="Slide Number Placeholder 3"/>
          <p:cNvSpPr>
            <a:spLocks noGrp="1"/>
          </p:cNvSpPr>
          <p:nvPr>
            <p:ph type="sldNum" sz="quarter" idx="5"/>
          </p:nvPr>
        </p:nvSpPr>
        <p:spPr/>
        <p:txBody>
          <a:bodyPr/>
          <a:lstStyle/>
          <a:p>
            <a:fld id="{84A8CD38-4732-3D42-A94B-2A69E5CA5AA5}" type="slidenum">
              <a:rPr lang="en-US" smtClean="0"/>
              <a:t>33</a:t>
            </a:fld>
            <a:endParaRPr lang="en-US"/>
          </a:p>
        </p:txBody>
      </p:sp>
    </p:spTree>
    <p:extLst>
      <p:ext uri="{BB962C8B-B14F-4D97-AF65-F5344CB8AC3E}">
        <p14:creationId xmlns:p14="http://schemas.microsoft.com/office/powerpoint/2010/main" val="39941447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 patient requiring cancer treatment may receive care costing tens of thousands of pounds without direct charges, representing significant value despite NHS funding through taxation.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 patient may pay for a private MRI scan and receive results within days rather than waiting several weeks, which they may perceive as greater value.</a:t>
            </a:r>
          </a:p>
          <a:p>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34</a:t>
            </a:fld>
            <a:endParaRPr lang="en-GB"/>
          </a:p>
        </p:txBody>
      </p:sp>
    </p:spTree>
    <p:extLst>
      <p:ext uri="{BB962C8B-B14F-4D97-AF65-F5344CB8AC3E}">
        <p14:creationId xmlns:p14="http://schemas.microsoft.com/office/powerpoint/2010/main" val="25758123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54D35AE3-02A7-4CDB-B72C-EDFF331C1AFE}" type="slidenum">
              <a:rPr lang="en-GB" smtClean="0"/>
              <a:t>36</a:t>
            </a:fld>
            <a:endParaRPr lang="en-GB"/>
          </a:p>
        </p:txBody>
      </p:sp>
    </p:spTree>
    <p:extLst>
      <p:ext uri="{BB962C8B-B14F-4D97-AF65-F5344CB8AC3E}">
        <p14:creationId xmlns:p14="http://schemas.microsoft.com/office/powerpoint/2010/main" val="28772771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37</a:t>
            </a:fld>
            <a:endParaRPr lang="en-GB"/>
          </a:p>
        </p:txBody>
      </p:sp>
    </p:spTree>
    <p:extLst>
      <p:ext uri="{BB962C8B-B14F-4D97-AF65-F5344CB8AC3E}">
        <p14:creationId xmlns:p14="http://schemas.microsoft.com/office/powerpoint/2010/main" val="13984673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2015, the Conservative Government has increased spending by 2.8% each year on average. However projected budgets for 2024/2025 is projected to increase by 0.1%. </a:t>
            </a:r>
          </a:p>
        </p:txBody>
      </p:sp>
      <p:sp>
        <p:nvSpPr>
          <p:cNvPr id="4" name="Slide Number Placeholder 3"/>
          <p:cNvSpPr>
            <a:spLocks noGrp="1"/>
          </p:cNvSpPr>
          <p:nvPr>
            <p:ph type="sldNum" sz="quarter" idx="5"/>
          </p:nvPr>
        </p:nvSpPr>
        <p:spPr/>
        <p:txBody>
          <a:bodyPr/>
          <a:lstStyle/>
          <a:p>
            <a:fld id="{54D35AE3-02A7-4CDB-B72C-EDFF331C1AFE}" type="slidenum">
              <a:rPr lang="en-GB" smtClean="0"/>
              <a:t>39</a:t>
            </a:fld>
            <a:endParaRPr lang="en-GB"/>
          </a:p>
        </p:txBody>
      </p:sp>
    </p:spTree>
    <p:extLst>
      <p:ext uri="{BB962C8B-B14F-4D97-AF65-F5344CB8AC3E}">
        <p14:creationId xmlns:p14="http://schemas.microsoft.com/office/powerpoint/2010/main" val="26302647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Approximately 40% of spending was directed towards staff costs and expenditure. </a:t>
            </a:r>
          </a:p>
        </p:txBody>
      </p:sp>
      <p:sp>
        <p:nvSpPr>
          <p:cNvPr id="4" name="Slide Number Placeholder 3"/>
          <p:cNvSpPr>
            <a:spLocks noGrp="1"/>
          </p:cNvSpPr>
          <p:nvPr>
            <p:ph type="sldNum" sz="quarter" idx="5"/>
          </p:nvPr>
        </p:nvSpPr>
        <p:spPr/>
        <p:txBody>
          <a:bodyPr/>
          <a:lstStyle/>
          <a:p>
            <a:fld id="{54D35AE3-02A7-4CDB-B72C-EDFF331C1AFE}" type="slidenum">
              <a:rPr lang="en-GB" smtClean="0"/>
              <a:t>41</a:t>
            </a:fld>
            <a:endParaRPr lang="en-GB"/>
          </a:p>
        </p:txBody>
      </p:sp>
    </p:spTree>
    <p:extLst>
      <p:ext uri="{BB962C8B-B14F-4D97-AF65-F5344CB8AC3E}">
        <p14:creationId xmlns:p14="http://schemas.microsoft.com/office/powerpoint/2010/main" val="6576014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46</a:t>
            </a:fld>
            <a:endParaRPr lang="en-GB"/>
          </a:p>
        </p:txBody>
      </p:sp>
    </p:spTree>
    <p:extLst>
      <p:ext uri="{BB962C8B-B14F-4D97-AF65-F5344CB8AC3E}">
        <p14:creationId xmlns:p14="http://schemas.microsoft.com/office/powerpoint/2010/main" val="20716659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British Medical Association (2023). NHS Under Pressure– Wales. [online] Available at: https://www.bma.org.uk/advice-and-support/nhs-delivery-and-workforce/pressures/nhs-under-pressure-wales. (Accessed at: 3</a:t>
            </a:r>
            <a:r>
              <a:rPr lang="en-GB" baseline="30000" dirty="0"/>
              <a:t>rd</a:t>
            </a:r>
            <a:r>
              <a:rPr lang="en-GB" dirty="0"/>
              <a:t> January 2024). </a:t>
            </a:r>
          </a:p>
        </p:txBody>
      </p:sp>
      <p:sp>
        <p:nvSpPr>
          <p:cNvPr id="4" name="Slide Number Placeholder 3"/>
          <p:cNvSpPr>
            <a:spLocks noGrp="1"/>
          </p:cNvSpPr>
          <p:nvPr>
            <p:ph type="sldNum" sz="quarter" idx="5"/>
          </p:nvPr>
        </p:nvSpPr>
        <p:spPr/>
        <p:txBody>
          <a:bodyPr/>
          <a:lstStyle/>
          <a:p>
            <a:fld id="{54D35AE3-02A7-4CDB-B72C-EDFF331C1AFE}" type="slidenum">
              <a:rPr lang="en-GB" smtClean="0"/>
              <a:t>47</a:t>
            </a:fld>
            <a:endParaRPr lang="en-GB"/>
          </a:p>
        </p:txBody>
      </p:sp>
    </p:spTree>
    <p:extLst>
      <p:ext uri="{BB962C8B-B14F-4D97-AF65-F5344CB8AC3E}">
        <p14:creationId xmlns:p14="http://schemas.microsoft.com/office/powerpoint/2010/main" val="19852927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49</a:t>
            </a:fld>
            <a:endParaRPr lang="en-GB"/>
          </a:p>
        </p:txBody>
      </p:sp>
    </p:spTree>
    <p:extLst>
      <p:ext uri="{BB962C8B-B14F-4D97-AF65-F5344CB8AC3E}">
        <p14:creationId xmlns:p14="http://schemas.microsoft.com/office/powerpoint/2010/main" val="40148318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These examples reflect different types of </a:t>
            </a:r>
            <a:r>
              <a:rPr lang="en-GB" b="1" dirty="0"/>
              <a:t>value</a:t>
            </a:r>
            <a:r>
              <a:rPr lang="en-GB" dirty="0"/>
              <a:t> in health and social care, focusing on improving outcomes, accessibility, and efficiency</a:t>
            </a:r>
          </a:p>
          <a:p>
            <a:pPr marL="228600" indent="-228600">
              <a:buAutoNum type="arabicParenR"/>
            </a:pPr>
            <a:endParaRPr lang="en-GB" dirty="0"/>
          </a:p>
          <a:p>
            <a:pPr marL="228600" indent="-228600">
              <a:buAutoNum type="arabicParenR"/>
            </a:pPr>
            <a:r>
              <a:rPr lang="en-GB" dirty="0"/>
              <a:t>Shared Decision-Making: Involving patients in decisions about their care helps meet their unique needs and preferences.</a:t>
            </a:r>
          </a:p>
          <a:p>
            <a:pPr marL="228600" indent="-228600">
              <a:buAutoNum type="arabicParenR"/>
            </a:pPr>
            <a:r>
              <a:rPr lang="en-GB" dirty="0"/>
              <a:t>Health Promotion: Encouraging healthy behaviours and lifestyles can prevent illnesses and reduce the need for more expensive interventions later on.</a:t>
            </a:r>
          </a:p>
          <a:p>
            <a:pPr marL="228600" indent="-228600">
              <a:buAutoNum type="arabicParenR"/>
            </a:pPr>
            <a:r>
              <a:rPr lang="en-GB" dirty="0"/>
              <a:t>Telehealth Services: Utilizing technology for remote consultations, monitoring, and follow-ups increases accessibility and convenience.</a:t>
            </a:r>
          </a:p>
          <a:p>
            <a:pPr marL="228600" indent="-228600">
              <a:buAutoNum type="arabicParenR"/>
            </a:pPr>
            <a:r>
              <a:rPr lang="en-GB" dirty="0"/>
              <a:t>Partnerships: Collaborating with community organizations and stakeholders to address social determinants of health and improve overall community well-being.</a:t>
            </a:r>
          </a:p>
          <a:p>
            <a:pPr marL="228600" indent="-228600">
              <a:buAutoNum type="arabicParenR"/>
            </a:pPr>
            <a:r>
              <a:rPr lang="en-GB" dirty="0"/>
              <a:t>Data-driven Interventions: Analysing population health data to identify trends and implement targeted interventions for specific health issues.</a:t>
            </a:r>
          </a:p>
        </p:txBody>
      </p:sp>
      <p:sp>
        <p:nvSpPr>
          <p:cNvPr id="4" name="Slide Number Placeholder 3"/>
          <p:cNvSpPr>
            <a:spLocks noGrp="1"/>
          </p:cNvSpPr>
          <p:nvPr>
            <p:ph type="sldNum" sz="quarter" idx="5"/>
          </p:nvPr>
        </p:nvSpPr>
        <p:spPr/>
        <p:txBody>
          <a:bodyPr/>
          <a:lstStyle/>
          <a:p>
            <a:fld id="{54D35AE3-02A7-4CDB-B72C-EDFF331C1AFE}" type="slidenum">
              <a:rPr lang="en-GB" smtClean="0"/>
              <a:t>50</a:t>
            </a:fld>
            <a:endParaRPr lang="en-GB"/>
          </a:p>
        </p:txBody>
      </p:sp>
    </p:spTree>
    <p:extLst>
      <p:ext uri="{BB962C8B-B14F-4D97-AF65-F5344CB8AC3E}">
        <p14:creationId xmlns:p14="http://schemas.microsoft.com/office/powerpoint/2010/main" val="15771549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Adam, is a previous UWTSD student who came up with this creative way to help children through medical procedures.. </a:t>
            </a:r>
          </a:p>
        </p:txBody>
      </p:sp>
      <p:sp>
        <p:nvSpPr>
          <p:cNvPr id="4" name="Slide Number Placeholder 3"/>
          <p:cNvSpPr>
            <a:spLocks noGrp="1"/>
          </p:cNvSpPr>
          <p:nvPr>
            <p:ph type="sldNum" sz="quarter" idx="5"/>
          </p:nvPr>
        </p:nvSpPr>
        <p:spPr/>
        <p:txBody>
          <a:bodyPr/>
          <a:lstStyle/>
          <a:p>
            <a:fld id="{54D35AE3-02A7-4CDB-B72C-EDFF331C1AFE}" type="slidenum">
              <a:rPr lang="en-GB" smtClean="0"/>
              <a:t>52</a:t>
            </a:fld>
            <a:endParaRPr lang="en-GB"/>
          </a:p>
        </p:txBody>
      </p:sp>
    </p:spTree>
    <p:extLst>
      <p:ext uri="{BB962C8B-B14F-4D97-AF65-F5344CB8AC3E}">
        <p14:creationId xmlns:p14="http://schemas.microsoft.com/office/powerpoint/2010/main" val="37898173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link </a:t>
            </a:r>
            <a:r>
              <a:rPr lang="en-GB" dirty="0">
                <a:hlinkClick r:id="rId3"/>
              </a:rPr>
              <a:t>Brilliant jelly drops prevent dehydration in people with dementia</a:t>
            </a:r>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53</a:t>
            </a:fld>
            <a:endParaRPr lang="en-GB"/>
          </a:p>
        </p:txBody>
      </p:sp>
    </p:spTree>
    <p:extLst>
      <p:ext uri="{BB962C8B-B14F-4D97-AF65-F5344CB8AC3E}">
        <p14:creationId xmlns:p14="http://schemas.microsoft.com/office/powerpoint/2010/main" val="38212024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54</a:t>
            </a:fld>
            <a:endParaRPr lang="en-GB"/>
          </a:p>
        </p:txBody>
      </p:sp>
    </p:spTree>
    <p:extLst>
      <p:ext uri="{BB962C8B-B14F-4D97-AF65-F5344CB8AC3E}">
        <p14:creationId xmlns:p14="http://schemas.microsoft.com/office/powerpoint/2010/main" val="24487943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Abrahams (2015) https://eprints.leedsbeckett.ac.uk/id/eprint/1540/6/2015_abraham_BIB_gender-creativity-overview-submission.pdf</a:t>
            </a:r>
          </a:p>
          <a:p>
            <a:endParaRPr lang="en-GB" dirty="0"/>
          </a:p>
          <a:p>
            <a:endParaRPr lang="en-GB" dirty="0"/>
          </a:p>
        </p:txBody>
      </p:sp>
      <p:sp>
        <p:nvSpPr>
          <p:cNvPr id="4" name="Slide Number Placeholder 3"/>
          <p:cNvSpPr>
            <a:spLocks noGrp="1"/>
          </p:cNvSpPr>
          <p:nvPr>
            <p:ph type="sldNum" sz="quarter" idx="5"/>
          </p:nvPr>
        </p:nvSpPr>
        <p:spPr/>
        <p:txBody>
          <a:bodyPr/>
          <a:lstStyle/>
          <a:p>
            <a:fld id="{3D165018-0A45-4E6D-8D7D-3B89431F1E14}" type="slidenum">
              <a:rPr lang="en-GB" smtClean="0"/>
              <a:t>57</a:t>
            </a:fld>
            <a:endParaRPr lang="en-GB"/>
          </a:p>
        </p:txBody>
      </p:sp>
    </p:spTree>
    <p:extLst>
      <p:ext uri="{BB962C8B-B14F-4D97-AF65-F5344CB8AC3E}">
        <p14:creationId xmlns:p14="http://schemas.microsoft.com/office/powerpoint/2010/main" val="38232733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4D35AE3-02A7-4CDB-B72C-EDFF331C1AFE}" type="slidenum">
              <a:rPr lang="en-GB" smtClean="0"/>
              <a:t>59</a:t>
            </a:fld>
            <a:endParaRPr lang="en-GB"/>
          </a:p>
        </p:txBody>
      </p:sp>
    </p:spTree>
    <p:extLst>
      <p:ext uri="{BB962C8B-B14F-4D97-AF65-F5344CB8AC3E}">
        <p14:creationId xmlns:p14="http://schemas.microsoft.com/office/powerpoint/2010/main" val="13030733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link </a:t>
            </a:r>
            <a:r>
              <a:rPr lang="en-GB" dirty="0">
                <a:hlinkClick r:id="rId3"/>
              </a:rPr>
              <a:t>How to Create a Concept Map</a:t>
            </a:r>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60</a:t>
            </a:fld>
            <a:endParaRPr lang="en-GB"/>
          </a:p>
        </p:txBody>
      </p:sp>
    </p:spTree>
    <p:extLst>
      <p:ext uri="{BB962C8B-B14F-4D97-AF65-F5344CB8AC3E}">
        <p14:creationId xmlns:p14="http://schemas.microsoft.com/office/powerpoint/2010/main" val="17715955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61</a:t>
            </a:fld>
            <a:endParaRPr lang="en-GB"/>
          </a:p>
        </p:txBody>
      </p:sp>
    </p:spTree>
    <p:extLst>
      <p:ext uri="{BB962C8B-B14F-4D97-AF65-F5344CB8AC3E}">
        <p14:creationId xmlns:p14="http://schemas.microsoft.com/office/powerpoint/2010/main" val="1882362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2439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07556-8C44-EF35-70FE-5A8CD0C602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782087-DF3C-3AEA-1FC0-B45963BC68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F07746-BA96-3CF1-FE81-4C3C61FD2C68}"/>
              </a:ext>
            </a:extLst>
          </p:cNvPr>
          <p:cNvSpPr>
            <a:spLocks noGrp="1"/>
          </p:cNvSpPr>
          <p:nvPr>
            <p:ph type="dt" sz="half" idx="10"/>
          </p:nvPr>
        </p:nvSpPr>
        <p:spPr/>
        <p:txBody>
          <a:bodyPr/>
          <a:lstStyle/>
          <a:p>
            <a:fld id="{CE4265DD-2CF6-4F69-988E-FB18DF41A18F}" type="datetimeFigureOut">
              <a:rPr lang="en-GB" smtClean="0"/>
              <a:t>10/09/2026</a:t>
            </a:fld>
            <a:endParaRPr lang="en-GB"/>
          </a:p>
        </p:txBody>
      </p:sp>
      <p:sp>
        <p:nvSpPr>
          <p:cNvPr id="5" name="Footer Placeholder 4">
            <a:extLst>
              <a:ext uri="{FF2B5EF4-FFF2-40B4-BE49-F238E27FC236}">
                <a16:creationId xmlns:a16="http://schemas.microsoft.com/office/drawing/2014/main" id="{424B35B2-A707-D074-F643-76B4500BC5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23570B-46B4-227C-3D62-E4246E628F23}"/>
              </a:ext>
            </a:extLst>
          </p:cNvPr>
          <p:cNvSpPr>
            <a:spLocks noGrp="1"/>
          </p:cNvSpPr>
          <p:nvPr>
            <p:ph type="sldNum" sz="quarter" idx="12"/>
          </p:nvPr>
        </p:nvSpPr>
        <p:spPr/>
        <p:txBody>
          <a:bodyPr/>
          <a:lstStyle/>
          <a:p>
            <a:fld id="{5E7129CE-D612-4DE9-A6E6-F6BF59E88276}" type="slidenum">
              <a:rPr lang="en-GB" smtClean="0"/>
              <a:t>‹#›</a:t>
            </a:fld>
            <a:endParaRPr lang="en-GB"/>
          </a:p>
        </p:txBody>
      </p:sp>
    </p:spTree>
    <p:extLst>
      <p:ext uri="{BB962C8B-B14F-4D97-AF65-F5344CB8AC3E}">
        <p14:creationId xmlns:p14="http://schemas.microsoft.com/office/powerpoint/2010/main" val="3951067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D807B-97BE-CF78-0E6B-B65E8A62F8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F901C7-BFFE-ADB8-B327-86D3213EEA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926346-4E14-D82E-8FDB-D8A9973D2E6B}"/>
              </a:ext>
            </a:extLst>
          </p:cNvPr>
          <p:cNvSpPr>
            <a:spLocks noGrp="1"/>
          </p:cNvSpPr>
          <p:nvPr>
            <p:ph type="dt" sz="half" idx="10"/>
          </p:nvPr>
        </p:nvSpPr>
        <p:spPr/>
        <p:txBody>
          <a:bodyPr/>
          <a:lstStyle/>
          <a:p>
            <a:fld id="{CE4265DD-2CF6-4F69-988E-FB18DF41A18F}" type="datetimeFigureOut">
              <a:rPr lang="en-GB" smtClean="0"/>
              <a:t>10/09/2026</a:t>
            </a:fld>
            <a:endParaRPr lang="en-GB"/>
          </a:p>
        </p:txBody>
      </p:sp>
      <p:sp>
        <p:nvSpPr>
          <p:cNvPr id="5" name="Footer Placeholder 4">
            <a:extLst>
              <a:ext uri="{FF2B5EF4-FFF2-40B4-BE49-F238E27FC236}">
                <a16:creationId xmlns:a16="http://schemas.microsoft.com/office/drawing/2014/main" id="{0BCAC7CA-3B46-9106-A0E9-B28C720101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C34604-88E2-8B21-6F9D-76EB0E82D13E}"/>
              </a:ext>
            </a:extLst>
          </p:cNvPr>
          <p:cNvSpPr>
            <a:spLocks noGrp="1"/>
          </p:cNvSpPr>
          <p:nvPr>
            <p:ph type="sldNum" sz="quarter" idx="12"/>
          </p:nvPr>
        </p:nvSpPr>
        <p:spPr/>
        <p:txBody>
          <a:bodyPr/>
          <a:lstStyle/>
          <a:p>
            <a:fld id="{5E7129CE-D612-4DE9-A6E6-F6BF59E88276}" type="slidenum">
              <a:rPr lang="en-GB" smtClean="0"/>
              <a:t>‹#›</a:t>
            </a:fld>
            <a:endParaRPr lang="en-GB"/>
          </a:p>
        </p:txBody>
      </p:sp>
    </p:spTree>
    <p:extLst>
      <p:ext uri="{BB962C8B-B14F-4D97-AF65-F5344CB8AC3E}">
        <p14:creationId xmlns:p14="http://schemas.microsoft.com/office/powerpoint/2010/main" val="234189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01940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67380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059233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84067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99286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2622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D807B-97BE-CF78-0E6B-B65E8A62F8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F901C7-BFFE-ADB8-B327-86D3213EEA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926346-4E14-D82E-8FDB-D8A9973D2E6B}"/>
              </a:ext>
            </a:extLst>
          </p:cNvPr>
          <p:cNvSpPr>
            <a:spLocks noGrp="1"/>
          </p:cNvSpPr>
          <p:nvPr>
            <p:ph type="dt" sz="half" idx="10"/>
          </p:nvPr>
        </p:nvSpPr>
        <p:spPr/>
        <p:txBody>
          <a:bodyPr/>
          <a:lstStyle/>
          <a:p>
            <a:fld id="{CE4265DD-2CF6-4F69-988E-FB18DF41A18F}" type="datetimeFigureOut">
              <a:rPr lang="en-GB" smtClean="0"/>
              <a:t>10/09/2026</a:t>
            </a:fld>
            <a:endParaRPr lang="en-GB"/>
          </a:p>
        </p:txBody>
      </p:sp>
      <p:sp>
        <p:nvSpPr>
          <p:cNvPr id="5" name="Footer Placeholder 4">
            <a:extLst>
              <a:ext uri="{FF2B5EF4-FFF2-40B4-BE49-F238E27FC236}">
                <a16:creationId xmlns:a16="http://schemas.microsoft.com/office/drawing/2014/main" id="{0BCAC7CA-3B46-9106-A0E9-B28C720101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C34604-88E2-8B21-6F9D-76EB0E82D13E}"/>
              </a:ext>
            </a:extLst>
          </p:cNvPr>
          <p:cNvSpPr>
            <a:spLocks noGrp="1"/>
          </p:cNvSpPr>
          <p:nvPr>
            <p:ph type="sldNum" sz="quarter" idx="12"/>
          </p:nvPr>
        </p:nvSpPr>
        <p:spPr/>
        <p:txBody>
          <a:bodyPr/>
          <a:lstStyle/>
          <a:p>
            <a:fld id="{5E7129CE-D612-4DE9-A6E6-F6BF59E88276}" type="slidenum">
              <a:rPr lang="en-GB" smtClean="0"/>
              <a:t>‹#›</a:t>
            </a:fld>
            <a:endParaRPr lang="en-GB"/>
          </a:p>
        </p:txBody>
      </p:sp>
    </p:spTree>
    <p:extLst>
      <p:ext uri="{BB962C8B-B14F-4D97-AF65-F5344CB8AC3E}">
        <p14:creationId xmlns:p14="http://schemas.microsoft.com/office/powerpoint/2010/main" val="519582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6746519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51408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515131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01022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558653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816538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436747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787830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560585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07556-8C44-EF35-70FE-5A8CD0C602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782087-DF3C-3AEA-1FC0-B45963BC68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F07746-BA96-3CF1-FE81-4C3C61FD2C68}"/>
              </a:ext>
            </a:extLst>
          </p:cNvPr>
          <p:cNvSpPr>
            <a:spLocks noGrp="1"/>
          </p:cNvSpPr>
          <p:nvPr>
            <p:ph type="dt" sz="half" idx="10"/>
          </p:nvPr>
        </p:nvSpPr>
        <p:spPr/>
        <p:txBody>
          <a:bodyPr/>
          <a:lstStyle/>
          <a:p>
            <a:fld id="{CE4265DD-2CF6-4F69-988E-FB18DF41A18F}" type="datetimeFigureOut">
              <a:rPr lang="en-GB" smtClean="0"/>
              <a:t>10/09/2026</a:t>
            </a:fld>
            <a:endParaRPr lang="en-GB"/>
          </a:p>
        </p:txBody>
      </p:sp>
      <p:sp>
        <p:nvSpPr>
          <p:cNvPr id="5" name="Footer Placeholder 4">
            <a:extLst>
              <a:ext uri="{FF2B5EF4-FFF2-40B4-BE49-F238E27FC236}">
                <a16:creationId xmlns:a16="http://schemas.microsoft.com/office/drawing/2014/main" id="{424B35B2-A707-D074-F643-76B4500BC5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23570B-46B4-227C-3D62-E4246E628F23}"/>
              </a:ext>
            </a:extLst>
          </p:cNvPr>
          <p:cNvSpPr>
            <a:spLocks noGrp="1"/>
          </p:cNvSpPr>
          <p:nvPr>
            <p:ph type="sldNum" sz="quarter" idx="12"/>
          </p:nvPr>
        </p:nvSpPr>
        <p:spPr/>
        <p:txBody>
          <a:bodyPr/>
          <a:lstStyle/>
          <a:p>
            <a:fld id="{5E7129CE-D612-4DE9-A6E6-F6BF59E88276}" type="slidenum">
              <a:rPr lang="en-GB" smtClean="0"/>
              <a:t>‹#›</a:t>
            </a:fld>
            <a:endParaRPr lang="en-GB"/>
          </a:p>
        </p:txBody>
      </p:sp>
    </p:spTree>
    <p:extLst>
      <p:ext uri="{BB962C8B-B14F-4D97-AF65-F5344CB8AC3E}">
        <p14:creationId xmlns:p14="http://schemas.microsoft.com/office/powerpoint/2010/main" val="21692038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D807B-97BE-CF78-0E6B-B65E8A62F8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F901C7-BFFE-ADB8-B327-86D3213EEA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926346-4E14-D82E-8FDB-D8A9973D2E6B}"/>
              </a:ext>
            </a:extLst>
          </p:cNvPr>
          <p:cNvSpPr>
            <a:spLocks noGrp="1"/>
          </p:cNvSpPr>
          <p:nvPr>
            <p:ph type="dt" sz="half" idx="10"/>
          </p:nvPr>
        </p:nvSpPr>
        <p:spPr/>
        <p:txBody>
          <a:bodyPr/>
          <a:lstStyle/>
          <a:p>
            <a:fld id="{CE4265DD-2CF6-4F69-988E-FB18DF41A18F}" type="datetimeFigureOut">
              <a:rPr lang="en-GB" smtClean="0"/>
              <a:t>10/09/2026</a:t>
            </a:fld>
            <a:endParaRPr lang="en-GB"/>
          </a:p>
        </p:txBody>
      </p:sp>
      <p:sp>
        <p:nvSpPr>
          <p:cNvPr id="5" name="Footer Placeholder 4">
            <a:extLst>
              <a:ext uri="{FF2B5EF4-FFF2-40B4-BE49-F238E27FC236}">
                <a16:creationId xmlns:a16="http://schemas.microsoft.com/office/drawing/2014/main" id="{0BCAC7CA-3B46-9106-A0E9-B28C720101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C34604-88E2-8B21-6F9D-76EB0E82D13E}"/>
              </a:ext>
            </a:extLst>
          </p:cNvPr>
          <p:cNvSpPr>
            <a:spLocks noGrp="1"/>
          </p:cNvSpPr>
          <p:nvPr>
            <p:ph type="sldNum" sz="quarter" idx="12"/>
          </p:nvPr>
        </p:nvSpPr>
        <p:spPr/>
        <p:txBody>
          <a:bodyPr/>
          <a:lstStyle/>
          <a:p>
            <a:fld id="{5E7129CE-D612-4DE9-A6E6-F6BF59E88276}" type="slidenum">
              <a:rPr lang="en-GB" smtClean="0"/>
              <a:t>‹#›</a:t>
            </a:fld>
            <a:endParaRPr lang="en-GB"/>
          </a:p>
        </p:txBody>
      </p:sp>
    </p:spTree>
    <p:extLst>
      <p:ext uri="{BB962C8B-B14F-4D97-AF65-F5344CB8AC3E}">
        <p14:creationId xmlns:p14="http://schemas.microsoft.com/office/powerpoint/2010/main" val="21282104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917691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323631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445085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60576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359852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1184386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305735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D2BD76-ACB6-46A7-9B4C-4165016F0BB9}" type="datetimeFigureOut">
              <a:rPr lang="en-GB" smtClean="0"/>
              <a:t>10/09/2026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CFEDA-DDE9-4722-9A21-D89BBEA2A51E}" type="slidenum">
              <a:rPr lang="en-GB" smtClean="0"/>
              <a:t>‹#›</a:t>
            </a:fld>
            <a:endParaRPr lang="en-GB"/>
          </a:p>
        </p:txBody>
      </p:sp>
    </p:spTree>
    <p:extLst>
      <p:ext uri="{BB962C8B-B14F-4D97-AF65-F5344CB8AC3E}">
        <p14:creationId xmlns:p14="http://schemas.microsoft.com/office/powerpoint/2010/main" val="36783482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708946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827467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24197012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6378185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29157363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701957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3015749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153046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9" Type="http://schemas.openxmlformats.org/officeDocument/2006/relationships/image" Target="../media/image8.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0.xml"/><Relationship Id="rId7" Type="http://schemas.openxmlformats.org/officeDocument/2006/relationships/image" Target="../media/image15.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theme" Target="../theme/theme4.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9.png"/><Relationship Id="rId5" Type="http://schemas.openxmlformats.org/officeDocument/2006/relationships/theme" Target="../theme/theme6.xml"/><Relationship Id="rId4" Type="http://schemas.openxmlformats.org/officeDocument/2006/relationships/slideLayout" Target="../slideLayouts/slideLayout2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5" Type="http://schemas.openxmlformats.org/officeDocument/2006/relationships/slideLayout" Target="../slideLayouts/slideLayout34.xml"/><Relationship Id="rId4" Type="http://schemas.openxmlformats.org/officeDocument/2006/relationships/slideLayout" Target="../slideLayouts/slideLayout33.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4265DD-2CF6-4F69-988E-FB18DF41A18F}" type="datetimeFigureOut">
              <a:rPr lang="en-GB" smtClean="0"/>
              <a:t>10/09/2026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7129CE-D612-4DE9-A6E6-F6BF59E88276}"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1434716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289233215"/>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701" r:id="rId6"/>
    <p:sldLayoutId id="214748370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003484048"/>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16394716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99" r:id="rId3"/>
    <p:sldLayoutId id="2147483700" r:id="rId4"/>
    <p:sldLayoutId id="214748370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11562682"/>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4147517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7098884"/>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png"/><Relationship Id="rId1" Type="http://schemas.openxmlformats.org/officeDocument/2006/relationships/slideLayout" Target="../slideLayouts/slideLayout21.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 Id="rId9" Type="http://schemas.openxmlformats.org/officeDocument/2006/relationships/image" Target="../media/image37.png"/></Relationships>
</file>

<file path=ppt/slides/_rels/slide1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1.xml"/><Relationship Id="rId1" Type="http://schemas.openxmlformats.org/officeDocument/2006/relationships/video" Target="https://www.youtube.com/embed/E9KS53H6Dpk?feature=oembed" TargetMode="External"/><Relationship Id="rId4" Type="http://schemas.openxmlformats.org/officeDocument/2006/relationships/image" Target="../media/image42.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1.jpeg"/><Relationship Id="rId7" Type="http://schemas.openxmlformats.org/officeDocument/2006/relationships/diagramColors" Target="../diagrams/colors3.xml"/><Relationship Id="rId2" Type="http://schemas.openxmlformats.org/officeDocument/2006/relationships/notesSlide" Target="../notesSlides/notesSlide12.xml"/><Relationship Id="rId1" Type="http://schemas.openxmlformats.org/officeDocument/2006/relationships/slideLayout" Target="../slideLayouts/slideLayout21.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33.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1.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7.xml"/><Relationship Id="rId1" Type="http://schemas.openxmlformats.org/officeDocument/2006/relationships/slideLayout" Target="../slideLayouts/slideLayout21.xml"/></Relationships>
</file>

<file path=ppt/slides/_rels/slide40.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1.xml"/></Relationships>
</file>

<file path=ppt/slides/_rels/slide4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8.xml"/><Relationship Id="rId1" Type="http://schemas.openxmlformats.org/officeDocument/2006/relationships/slideLayout" Target="../slideLayouts/slideLayout21.xml"/></Relationships>
</file>

<file path=ppt/slides/_rels/slide4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1.xml"/></Relationships>
</file>

<file path=ppt/slides/_rels/slide4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1.xml"/></Relationships>
</file>

<file path=ppt/slides/_rels/slide4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9.xml"/><Relationship Id="rId1" Type="http://schemas.openxmlformats.org/officeDocument/2006/relationships/slideLayout" Target="../slideLayouts/slideLayout21.xml"/></Relationships>
</file>

<file path=ppt/slides/_rels/slide4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0.xml"/><Relationship Id="rId1" Type="http://schemas.openxmlformats.org/officeDocument/2006/relationships/slideLayout" Target="../slideLayouts/slideLayout21.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69.jpeg"/><Relationship Id="rId1" Type="http://schemas.openxmlformats.org/officeDocument/2006/relationships/slideLayout" Target="../slideLayouts/slideLayout21.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1.xml"/><Relationship Id="rId1" Type="http://schemas.openxmlformats.org/officeDocument/2006/relationships/slideLayout" Target="../slideLayouts/slideLayout21.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2.xml"/><Relationship Id="rId1" Type="http://schemas.openxmlformats.org/officeDocument/2006/relationships/slideLayout" Target="../slideLayouts/slideLayout21.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3.xml"/><Relationship Id="rId1" Type="http://schemas.openxmlformats.org/officeDocument/2006/relationships/slideLayout" Target="../slideLayouts/slideLayout21.xml"/><Relationship Id="rId4" Type="http://schemas.openxmlformats.org/officeDocument/2006/relationships/image" Target="../media/image75.png"/></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1.xml"/><Relationship Id="rId1" Type="http://schemas.openxmlformats.org/officeDocument/2006/relationships/video" Target="https://www.youtube.com/embed/Qq59lM93TZw?feature=oembed" TargetMode="External"/><Relationship Id="rId4" Type="http://schemas.openxmlformats.org/officeDocument/2006/relationships/image" Target="../media/image76.jpe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1.xml"/></Relationships>
</file>

<file path=ppt/slides/_rels/slide55.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7.xml.rels><?xml version="1.0" encoding="UTF-8" standalone="yes"?>
<Relationships xmlns="http://schemas.openxmlformats.org/package/2006/relationships"><Relationship Id="rId3" Type="http://schemas.openxmlformats.org/officeDocument/2006/relationships/hyperlink" Target="https://doi.org/10.1007/s11682-015-9410-8" TargetMode="External"/><Relationship Id="rId2" Type="http://schemas.openxmlformats.org/officeDocument/2006/relationships/notesSlide" Target="../notesSlides/notesSlide26.xml"/><Relationship Id="rId1" Type="http://schemas.openxmlformats.org/officeDocument/2006/relationships/slideLayout" Target="../slideLayouts/slideLayout21.xml"/><Relationship Id="rId4" Type="http://schemas.openxmlformats.org/officeDocument/2006/relationships/hyperlink" Target="https://www.mentalhealth.org.uk/sites/default/files/2022-06/MHF-Winston-Churchill-Memorial-Trust-Creativity-Innovation-Findings.pdf" TargetMode="External"/></Relationships>
</file>

<file path=ppt/slides/_rels/slide58.xml.rels><?xml version="1.0" encoding="UTF-8" standalone="yes"?>
<Relationships xmlns="http://schemas.openxmlformats.org/package/2006/relationships"><Relationship Id="rId3" Type="http://schemas.openxmlformats.org/officeDocument/2006/relationships/hyperlink" Target="https://www.kingsfund.org.uk/audio-video/key-facts-figures-nhs" TargetMode="External"/><Relationship Id="rId2" Type="http://schemas.openxmlformats.org/officeDocument/2006/relationships/hyperlink" Target="https://digital.nhs.uk/data-and-information/publications/statistical/hospital-admitted-patient-care-activity/2019-20/summary-reports---apc---patient/" TargetMode="External"/><Relationship Id="rId1" Type="http://schemas.openxmlformats.org/officeDocument/2006/relationships/slideLayout" Target="../slideLayouts/slideLayout21.xml"/><Relationship Id="rId6" Type="http://schemas.openxmlformats.org/officeDocument/2006/relationships/hyperlink" Target="https://www.nuffieldtrust.org.uk/resource/a-e-waiting-times" TargetMode="External"/><Relationship Id="rId5" Type="http://schemas.openxmlformats.org/officeDocument/2006/relationships/hyperlink" Target="https://www.gov.wales/welsh-government-response-latest-nhs-wales-performance-data-july-and-august-2023#:~:text=The%20average%20response%20time%20for,dealt%20with%20in%20emergency%20departments" TargetMode="External"/><Relationship Id="rId4" Type="http://schemas.openxmlformats.org/officeDocument/2006/relationships/hyperlink" Target="https://www.kingsfund.org.uk/projects/nhs-in-a-nutshell/nhs-budget"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27.xml"/><Relationship Id="rId1" Type="http://schemas.openxmlformats.org/officeDocument/2006/relationships/slideLayout" Target="../slideLayouts/slideLayout21.xml"/></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1.xml"/><Relationship Id="rId1" Type="http://schemas.openxmlformats.org/officeDocument/2006/relationships/video" Target="https://www.youtube.com/embed/sZJj6DwCqSU?feature=oembed" TargetMode="External"/><Relationship Id="rId4" Type="http://schemas.openxmlformats.org/officeDocument/2006/relationships/image" Target="../media/image79.jpeg"/></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FAE72-C019-1C55-481A-A4C49A05B47C}"/>
              </a:ext>
            </a:extLst>
          </p:cNvPr>
          <p:cNvSpPr>
            <a:spLocks noGrp="1"/>
          </p:cNvSpPr>
          <p:nvPr>
            <p:ph idx="1"/>
          </p:nvPr>
        </p:nvSpPr>
        <p:spPr>
          <a:xfrm>
            <a:off x="694048" y="1868903"/>
            <a:ext cx="10803903" cy="1799393"/>
          </a:xfrm>
        </p:spPr>
        <p:txBody>
          <a:bodyPr wrap="none" anchor="t">
            <a:normAutofit/>
          </a:bodyPr>
          <a:lstStyle/>
          <a:p>
            <a:pPr marL="0" indent="0" algn="ctr">
              <a:buNone/>
            </a:pPr>
            <a:r>
              <a:rPr lang="en-GB" sz="4000" b="1" dirty="0">
                <a:solidFill>
                  <a:schemeClr val="bg1"/>
                </a:solidFill>
              </a:rPr>
              <a:t>Creativity and Value in Health and Social Care </a:t>
            </a:r>
          </a:p>
          <a:p>
            <a:pPr marL="0" indent="0" algn="ctr">
              <a:buNone/>
            </a:pPr>
            <a:r>
              <a:rPr lang="en-GB" sz="4000" b="1" dirty="0">
                <a:solidFill>
                  <a:schemeClr val="bg1"/>
                </a:solidFill>
              </a:rPr>
              <a:t>BMHP5014</a:t>
            </a:r>
          </a:p>
        </p:txBody>
      </p:sp>
    </p:spTree>
    <p:extLst>
      <p:ext uri="{BB962C8B-B14F-4D97-AF65-F5344CB8AC3E}">
        <p14:creationId xmlns:p14="http://schemas.microsoft.com/office/powerpoint/2010/main" val="2582697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5C317-47EA-D34E-9D88-81F06E90F207}"/>
              </a:ext>
            </a:extLst>
          </p:cNvPr>
          <p:cNvSpPr>
            <a:spLocks noGrp="1"/>
          </p:cNvSpPr>
          <p:nvPr>
            <p:ph type="title"/>
          </p:nvPr>
        </p:nvSpPr>
        <p:spPr/>
        <p:txBody>
          <a:bodyPr/>
          <a:lstStyle/>
          <a:p>
            <a:r>
              <a:rPr lang="en-GB" dirty="0"/>
              <a:t>Overview of the Module</a:t>
            </a:r>
          </a:p>
        </p:txBody>
      </p:sp>
      <p:sp>
        <p:nvSpPr>
          <p:cNvPr id="3" name="Content Placeholder 2">
            <a:extLst>
              <a:ext uri="{FF2B5EF4-FFF2-40B4-BE49-F238E27FC236}">
                <a16:creationId xmlns:a16="http://schemas.microsoft.com/office/drawing/2014/main" id="{99AADE1B-39AB-3942-DFAF-1462C0E05B12}"/>
              </a:ext>
            </a:extLst>
          </p:cNvPr>
          <p:cNvSpPr>
            <a:spLocks noGrp="1"/>
          </p:cNvSpPr>
          <p:nvPr>
            <p:ph idx="1"/>
          </p:nvPr>
        </p:nvSpPr>
        <p:spPr>
          <a:xfrm>
            <a:off x="524474" y="2916941"/>
            <a:ext cx="11481847" cy="3575934"/>
          </a:xfrm>
        </p:spPr>
        <p:txBody>
          <a:bodyPr>
            <a:normAutofit/>
          </a:bodyPr>
          <a:lstStyle/>
          <a:p>
            <a:pPr marL="0" indent="0">
              <a:buNone/>
            </a:pPr>
            <a:r>
              <a:rPr lang="en-GB" dirty="0"/>
              <a:t>AIM - To develop the concepts and practice of creativity and value creation for the development of innovative, aspiring and progressive solutions in Health and Social Care</a:t>
            </a:r>
          </a:p>
        </p:txBody>
      </p:sp>
    </p:spTree>
    <p:extLst>
      <p:ext uri="{BB962C8B-B14F-4D97-AF65-F5344CB8AC3E}">
        <p14:creationId xmlns:p14="http://schemas.microsoft.com/office/powerpoint/2010/main" val="1511055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B8593-F810-E3D0-19F4-4CD7641A0286}"/>
              </a:ext>
            </a:extLst>
          </p:cNvPr>
          <p:cNvSpPr>
            <a:spLocks noGrp="1"/>
          </p:cNvSpPr>
          <p:nvPr>
            <p:ph type="title"/>
          </p:nvPr>
        </p:nvSpPr>
        <p:spPr/>
        <p:txBody>
          <a:bodyPr/>
          <a:lstStyle/>
          <a:p>
            <a:r>
              <a:rPr lang="en-GB" dirty="0"/>
              <a:t>LEARNING OUTCOMES -</a:t>
            </a:r>
          </a:p>
        </p:txBody>
      </p:sp>
      <p:sp>
        <p:nvSpPr>
          <p:cNvPr id="3" name="Content Placeholder 2">
            <a:extLst>
              <a:ext uri="{FF2B5EF4-FFF2-40B4-BE49-F238E27FC236}">
                <a16:creationId xmlns:a16="http://schemas.microsoft.com/office/drawing/2014/main" id="{537A8E32-6960-64BB-0738-4DEE7EAA16AA}"/>
              </a:ext>
            </a:extLst>
          </p:cNvPr>
          <p:cNvSpPr>
            <a:spLocks noGrp="1"/>
          </p:cNvSpPr>
          <p:nvPr>
            <p:ph idx="1"/>
          </p:nvPr>
        </p:nvSpPr>
        <p:spPr/>
        <p:txBody>
          <a:bodyPr/>
          <a:lstStyle/>
          <a:p>
            <a:pPr marL="0" indent="0">
              <a:buNone/>
            </a:pPr>
            <a:r>
              <a:rPr lang="en-GB" dirty="0"/>
              <a:t>Upon the successful completion of this module, the student should be able to: </a:t>
            </a:r>
          </a:p>
          <a:p>
            <a:pPr marL="0" indent="0">
              <a:buNone/>
            </a:pPr>
            <a:r>
              <a:rPr lang="en-GB" dirty="0"/>
              <a:t>• Demonstrate knowledge and critical understanding of innovation, creativity and enterprising mindset, recognising the values and the contribution creativity makes to the common good. </a:t>
            </a:r>
          </a:p>
          <a:p>
            <a:pPr marL="0" indent="0">
              <a:buNone/>
            </a:pPr>
            <a:r>
              <a:rPr lang="en-GB" dirty="0"/>
              <a:t>• Conceive, articulate and apply creative thinking within a work-based or academic context to develop novel solutions and/or value creation</a:t>
            </a:r>
          </a:p>
          <a:p>
            <a:endParaRPr lang="en-GB" dirty="0"/>
          </a:p>
        </p:txBody>
      </p:sp>
    </p:spTree>
    <p:extLst>
      <p:ext uri="{BB962C8B-B14F-4D97-AF65-F5344CB8AC3E}">
        <p14:creationId xmlns:p14="http://schemas.microsoft.com/office/powerpoint/2010/main" val="3722461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379C7-4312-2254-1BD4-02C9CB264847}"/>
              </a:ext>
            </a:extLst>
          </p:cNvPr>
          <p:cNvSpPr>
            <a:spLocks noGrp="1"/>
          </p:cNvSpPr>
          <p:nvPr>
            <p:ph type="title"/>
          </p:nvPr>
        </p:nvSpPr>
        <p:spPr>
          <a:xfrm>
            <a:off x="355076" y="0"/>
            <a:ext cx="11481847" cy="1325563"/>
          </a:xfrm>
        </p:spPr>
        <p:txBody>
          <a:bodyPr/>
          <a:lstStyle/>
          <a:p>
            <a:r>
              <a:rPr lang="en-GB" b="1" dirty="0">
                <a:latin typeface="+mn-lt"/>
              </a:rPr>
              <a:t>Contents</a:t>
            </a:r>
            <a:r>
              <a:rPr lang="en-GB" dirty="0"/>
              <a:t>  </a:t>
            </a:r>
          </a:p>
        </p:txBody>
      </p:sp>
      <p:graphicFrame>
        <p:nvGraphicFramePr>
          <p:cNvPr id="5" name="Content Placeholder 2">
            <a:extLst>
              <a:ext uri="{FF2B5EF4-FFF2-40B4-BE49-F238E27FC236}">
                <a16:creationId xmlns:a16="http://schemas.microsoft.com/office/drawing/2014/main" id="{3787DC9A-1F47-AB44-39B9-B0FAE121BCFE}"/>
              </a:ext>
            </a:extLst>
          </p:cNvPr>
          <p:cNvGraphicFramePr>
            <a:graphicFrameLocks noGrp="1"/>
          </p:cNvGraphicFramePr>
          <p:nvPr>
            <p:ph idx="1"/>
            <p:extLst>
              <p:ext uri="{D42A27DB-BD31-4B8C-83A1-F6EECF244321}">
                <p14:modId xmlns:p14="http://schemas.microsoft.com/office/powerpoint/2010/main" val="3238618202"/>
              </p:ext>
            </p:extLst>
          </p:nvPr>
        </p:nvGraphicFramePr>
        <p:xfrm>
          <a:off x="777241" y="1355725"/>
          <a:ext cx="10637518"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5597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8C88AD-BA44-45A9-5E3D-C6861F68B584}"/>
              </a:ext>
            </a:extLst>
          </p:cNvPr>
          <p:cNvSpPr>
            <a:spLocks noGrp="1"/>
          </p:cNvSpPr>
          <p:nvPr>
            <p:ph idx="1"/>
          </p:nvPr>
        </p:nvSpPr>
        <p:spPr>
          <a:xfrm>
            <a:off x="838200" y="1495425"/>
            <a:ext cx="10515600" cy="4351338"/>
          </a:xfrm>
        </p:spPr>
        <p:txBody>
          <a:bodyPr>
            <a:normAutofit/>
          </a:bodyPr>
          <a:lstStyle/>
          <a:p>
            <a:pPr marL="0" indent="0" algn="ctr">
              <a:buNone/>
            </a:pPr>
            <a:r>
              <a:rPr lang="en-GB" sz="4000" i="1" dirty="0"/>
              <a:t>I am not something you can hold or touch,</a:t>
            </a:r>
            <a:br>
              <a:rPr lang="en-GB" sz="4000" i="1" dirty="0"/>
            </a:br>
            <a:r>
              <a:rPr lang="en-GB" sz="4000" i="1" dirty="0"/>
              <a:t>But I can change the world, and mean so much.</a:t>
            </a:r>
            <a:br>
              <a:rPr lang="en-GB" sz="4000" i="1" dirty="0"/>
            </a:br>
            <a:r>
              <a:rPr lang="en-GB" sz="4000" i="1" dirty="0"/>
              <a:t>I grow when shared and vanish when kept,</a:t>
            </a:r>
            <a:br>
              <a:rPr lang="en-GB" sz="4000" i="1" dirty="0"/>
            </a:br>
            <a:r>
              <a:rPr lang="en-GB" sz="4000" i="1" dirty="0"/>
              <a:t>I turn problems into solutions, with no regret.</a:t>
            </a:r>
            <a:br>
              <a:rPr lang="en-GB" sz="4000" i="1" dirty="0"/>
            </a:br>
            <a:r>
              <a:rPr lang="en-GB" sz="4000" i="1" dirty="0"/>
              <a:t>What am I?</a:t>
            </a:r>
          </a:p>
        </p:txBody>
      </p:sp>
    </p:spTree>
    <p:extLst>
      <p:ext uri="{BB962C8B-B14F-4D97-AF65-F5344CB8AC3E}">
        <p14:creationId xmlns:p14="http://schemas.microsoft.com/office/powerpoint/2010/main" val="3813311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D5F40-483C-331C-D504-3E24A689A8CC}"/>
              </a:ext>
            </a:extLst>
          </p:cNvPr>
          <p:cNvSpPr>
            <a:spLocks noGrp="1"/>
          </p:cNvSpPr>
          <p:nvPr>
            <p:ph type="title"/>
          </p:nvPr>
        </p:nvSpPr>
        <p:spPr>
          <a:xfrm>
            <a:off x="689524" y="107673"/>
            <a:ext cx="10508564" cy="708301"/>
          </a:xfrm>
        </p:spPr>
        <p:txBody>
          <a:bodyPr>
            <a:normAutofit fontScale="90000"/>
          </a:bodyPr>
          <a:lstStyle/>
          <a:p>
            <a:pPr algn="ctr"/>
            <a:r>
              <a:rPr lang="en-GB" sz="6600" b="1" dirty="0">
                <a:latin typeface="+mn-lt"/>
              </a:rPr>
              <a:t>What is Creativity? </a:t>
            </a:r>
          </a:p>
        </p:txBody>
      </p:sp>
      <p:sp>
        <p:nvSpPr>
          <p:cNvPr id="3" name="Content Placeholder 2">
            <a:extLst>
              <a:ext uri="{FF2B5EF4-FFF2-40B4-BE49-F238E27FC236}">
                <a16:creationId xmlns:a16="http://schemas.microsoft.com/office/drawing/2014/main" id="{931D0AC3-04C2-3ADE-4740-D1A0E5292EB4}"/>
              </a:ext>
            </a:extLst>
          </p:cNvPr>
          <p:cNvSpPr>
            <a:spLocks noGrp="1"/>
          </p:cNvSpPr>
          <p:nvPr>
            <p:ph idx="1"/>
          </p:nvPr>
        </p:nvSpPr>
        <p:spPr>
          <a:xfrm>
            <a:off x="689524" y="948566"/>
            <a:ext cx="11330413" cy="4351338"/>
          </a:xfrm>
        </p:spPr>
        <p:txBody>
          <a:bodyPr>
            <a:noAutofit/>
          </a:bodyPr>
          <a:lstStyle/>
          <a:p>
            <a:pPr marL="0" indent="0">
              <a:lnSpc>
                <a:spcPct val="150000"/>
              </a:lnSpc>
              <a:buNone/>
            </a:pPr>
            <a:r>
              <a:rPr lang="en-GB" sz="2800" b="1" dirty="0"/>
              <a:t>In groups or pairs, please discuss the following questions and provide your thoughts to the class. </a:t>
            </a:r>
          </a:p>
          <a:p>
            <a:pPr>
              <a:lnSpc>
                <a:spcPct val="150000"/>
              </a:lnSpc>
            </a:pPr>
            <a:r>
              <a:rPr lang="en-GB" sz="2400" dirty="0"/>
              <a:t>What is creativity? </a:t>
            </a:r>
          </a:p>
          <a:p>
            <a:pPr>
              <a:lnSpc>
                <a:spcPct val="150000"/>
              </a:lnSpc>
            </a:pPr>
            <a:r>
              <a:rPr lang="en-GB" sz="2400" dirty="0"/>
              <a:t>Do you think creativity is important within an ever-changing world? </a:t>
            </a:r>
          </a:p>
          <a:p>
            <a:pPr>
              <a:lnSpc>
                <a:spcPct val="150000"/>
              </a:lnSpc>
            </a:pPr>
            <a:r>
              <a:rPr lang="en-GB" sz="2400" dirty="0"/>
              <a:t>Can you provide an example of creativity? </a:t>
            </a:r>
          </a:p>
          <a:p>
            <a:pPr>
              <a:lnSpc>
                <a:spcPct val="150000"/>
              </a:lnSpc>
            </a:pPr>
            <a:r>
              <a:rPr lang="en-GB" sz="2400" dirty="0"/>
              <a:t>Who are more creative (Adults or Children)? </a:t>
            </a:r>
          </a:p>
          <a:p>
            <a:pPr>
              <a:lnSpc>
                <a:spcPct val="150000"/>
              </a:lnSpc>
            </a:pPr>
            <a:r>
              <a:rPr lang="en-GB" sz="2400" dirty="0"/>
              <a:t>Can you name a creative person? </a:t>
            </a:r>
          </a:p>
        </p:txBody>
      </p:sp>
    </p:spTree>
    <p:extLst>
      <p:ext uri="{BB962C8B-B14F-4D97-AF65-F5344CB8AC3E}">
        <p14:creationId xmlns:p14="http://schemas.microsoft.com/office/powerpoint/2010/main" val="3763373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7AB24-8807-27B1-4ED0-04C828234A3A}"/>
              </a:ext>
            </a:extLst>
          </p:cNvPr>
          <p:cNvSpPr>
            <a:spLocks noGrp="1"/>
          </p:cNvSpPr>
          <p:nvPr>
            <p:ph type="title"/>
          </p:nvPr>
        </p:nvSpPr>
        <p:spPr>
          <a:xfrm>
            <a:off x="1352655" y="277673"/>
            <a:ext cx="9486690" cy="691513"/>
          </a:xfrm>
        </p:spPr>
        <p:txBody>
          <a:bodyPr>
            <a:noAutofit/>
          </a:bodyPr>
          <a:lstStyle/>
          <a:p>
            <a:pPr algn="ctr"/>
            <a:r>
              <a:rPr lang="en-US" sz="5400" b="1" dirty="0">
                <a:latin typeface="+mn-lt"/>
              </a:rPr>
              <a:t>What is Creativity? </a:t>
            </a:r>
          </a:p>
        </p:txBody>
      </p:sp>
      <p:sp>
        <p:nvSpPr>
          <p:cNvPr id="3" name="Content Placeholder 2">
            <a:extLst>
              <a:ext uri="{FF2B5EF4-FFF2-40B4-BE49-F238E27FC236}">
                <a16:creationId xmlns:a16="http://schemas.microsoft.com/office/drawing/2014/main" id="{10DE68D5-5E68-062A-3FF5-CFA5D1DC74BF}"/>
              </a:ext>
            </a:extLst>
          </p:cNvPr>
          <p:cNvSpPr>
            <a:spLocks noGrp="1"/>
          </p:cNvSpPr>
          <p:nvPr>
            <p:ph idx="1"/>
          </p:nvPr>
        </p:nvSpPr>
        <p:spPr>
          <a:xfrm>
            <a:off x="291368" y="858273"/>
            <a:ext cx="11900632" cy="5618135"/>
          </a:xfrm>
        </p:spPr>
        <p:txBody>
          <a:bodyPr>
            <a:normAutofit fontScale="92500"/>
          </a:bodyPr>
          <a:lstStyle/>
          <a:p>
            <a:pPr marL="0" indent="0">
              <a:lnSpc>
                <a:spcPct val="150000"/>
              </a:lnSpc>
              <a:buNone/>
            </a:pPr>
            <a:r>
              <a:rPr lang="en-US" sz="2800" b="1" dirty="0">
                <a:latin typeface="Arial" panose="020B0604020202020204" pitchFamily="34" charset="0"/>
                <a:cs typeface="Arial" panose="020B0604020202020204" pitchFamily="34" charset="0"/>
              </a:rPr>
              <a:t>Creativity is a multi-faceted phenomenon:</a:t>
            </a:r>
          </a:p>
          <a:p>
            <a:pPr>
              <a:lnSpc>
                <a:spcPct val="150000"/>
              </a:lnSpc>
            </a:pPr>
            <a:r>
              <a:rPr lang="en-US" sz="2800" dirty="0">
                <a:latin typeface="Arial" panose="020B0604020202020204" pitchFamily="34" charset="0"/>
                <a:cs typeface="Arial" panose="020B0604020202020204" pitchFamily="34" charset="0"/>
              </a:rPr>
              <a:t>Creativity can be applied within numerous contexts and not strictly confined to generic associations (Arts, Music, Performing, and Inventions)</a:t>
            </a:r>
          </a:p>
          <a:p>
            <a:pPr marL="0" indent="0">
              <a:lnSpc>
                <a:spcPct val="150000"/>
              </a:lnSpc>
              <a:buNone/>
            </a:pPr>
            <a:r>
              <a:rPr lang="en-US" sz="2800" b="1" dirty="0">
                <a:latin typeface="Arial" panose="020B0604020202020204" pitchFamily="34" charset="0"/>
                <a:cs typeface="Arial" panose="020B0604020202020204" pitchFamily="34" charset="0"/>
              </a:rPr>
              <a:t>Generically, creativity can be considered as:</a:t>
            </a:r>
          </a:p>
          <a:p>
            <a:pPr>
              <a:lnSpc>
                <a:spcPct val="150000"/>
              </a:lnSpc>
            </a:pPr>
            <a:r>
              <a:rPr lang="en-US" sz="2800" dirty="0">
                <a:latin typeface="Arial" panose="020B0604020202020204" pitchFamily="34" charset="0"/>
                <a:cs typeface="Arial" panose="020B0604020202020204" pitchFamily="34" charset="0"/>
              </a:rPr>
              <a:t>An individual attribute or a cognitive function and process  (</a:t>
            </a:r>
            <a:r>
              <a:rPr lang="en-US" sz="2800" dirty="0" err="1">
                <a:latin typeface="Arial" panose="020B0604020202020204" pitchFamily="34" charset="0"/>
                <a:cs typeface="Arial" panose="020B0604020202020204" pitchFamily="34" charset="0"/>
              </a:rPr>
              <a:t>Dubina</a:t>
            </a:r>
            <a:r>
              <a:rPr lang="en-US" sz="2800" dirty="0">
                <a:latin typeface="Arial" panose="020B0604020202020204" pitchFamily="34" charset="0"/>
                <a:cs typeface="Arial" panose="020B0604020202020204" pitchFamily="34" charset="0"/>
              </a:rPr>
              <a:t>, 2016)</a:t>
            </a:r>
          </a:p>
          <a:p>
            <a:pPr>
              <a:lnSpc>
                <a:spcPct val="150000"/>
              </a:lnSpc>
            </a:pPr>
            <a:r>
              <a:rPr lang="en-US" sz="2800" dirty="0">
                <a:latin typeface="Arial" panose="020B0604020202020204" pitchFamily="34" charset="0"/>
                <a:cs typeface="Arial" panose="020B0604020202020204" pitchFamily="34" charset="0"/>
              </a:rPr>
              <a:t>Margaret Boden (1994) “defines creativity as a conceptual ability to generate new ideas that are…  valuable” (cited </a:t>
            </a:r>
            <a:r>
              <a:rPr lang="en-US" sz="2800" dirty="0" err="1">
                <a:latin typeface="Arial" panose="020B0604020202020204" pitchFamily="34" charset="0"/>
                <a:cs typeface="Arial" panose="020B0604020202020204" pitchFamily="34" charset="0"/>
              </a:rPr>
              <a:t>Carlile</a:t>
            </a:r>
            <a:r>
              <a:rPr lang="en-US" sz="2800" dirty="0">
                <a:latin typeface="Arial" panose="020B0604020202020204" pitchFamily="34" charset="0"/>
                <a:cs typeface="Arial" panose="020B0604020202020204" pitchFamily="34" charset="0"/>
              </a:rPr>
              <a:t> and Jordan, 2012).</a:t>
            </a:r>
          </a:p>
          <a:p>
            <a:endParaRPr lang="en-US" dirty="0"/>
          </a:p>
          <a:p>
            <a:pPr marL="0" indent="0">
              <a:buNone/>
            </a:pPr>
            <a:endParaRPr lang="en-US" dirty="0"/>
          </a:p>
          <a:p>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254540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B7371-06A6-A44A-D65C-21EEAFF7F166}"/>
              </a:ext>
            </a:extLst>
          </p:cNvPr>
          <p:cNvSpPr>
            <a:spLocks noGrp="1"/>
          </p:cNvSpPr>
          <p:nvPr>
            <p:ph type="title"/>
          </p:nvPr>
        </p:nvSpPr>
        <p:spPr>
          <a:xfrm>
            <a:off x="355076" y="-244475"/>
            <a:ext cx="11481847" cy="1325563"/>
          </a:xfrm>
        </p:spPr>
        <p:txBody>
          <a:bodyPr/>
          <a:lstStyle/>
          <a:p>
            <a:pPr algn="ctr"/>
            <a:r>
              <a:rPr lang="en-GB" b="1" dirty="0">
                <a:latin typeface="+mn-lt"/>
              </a:rPr>
              <a:t>Creativity and Gender Differences </a:t>
            </a:r>
          </a:p>
        </p:txBody>
      </p:sp>
      <p:sp>
        <p:nvSpPr>
          <p:cNvPr id="3" name="Content Placeholder 2">
            <a:extLst>
              <a:ext uri="{FF2B5EF4-FFF2-40B4-BE49-F238E27FC236}">
                <a16:creationId xmlns:a16="http://schemas.microsoft.com/office/drawing/2014/main" id="{9248BEE7-988F-23C8-716A-AD8FCE2F96E4}"/>
              </a:ext>
            </a:extLst>
          </p:cNvPr>
          <p:cNvSpPr>
            <a:spLocks noGrp="1"/>
          </p:cNvSpPr>
          <p:nvPr>
            <p:ph idx="1"/>
          </p:nvPr>
        </p:nvSpPr>
        <p:spPr>
          <a:xfrm>
            <a:off x="953164" y="884720"/>
            <a:ext cx="11013139" cy="4778375"/>
          </a:xfrm>
        </p:spPr>
        <p:txBody>
          <a:bodyPr>
            <a:normAutofit fontScale="92500"/>
          </a:bodyPr>
          <a:lstStyle/>
          <a:p>
            <a:pPr marL="0" indent="0">
              <a:lnSpc>
                <a:spcPct val="150000"/>
              </a:lnSpc>
              <a:buNone/>
            </a:pPr>
            <a:r>
              <a:rPr lang="en-GB" sz="2400" dirty="0"/>
              <a:t>The role of gender and creativity has been significantly explored; however, results of studies provide inconclusive answers regarding whether one gender is more creative than the other in adulthood. On the other hand, there are differences amongst children where females are reported to be slightly more creative (Abraham, 2015). </a:t>
            </a:r>
            <a:endParaRPr lang="en-GB" dirty="0"/>
          </a:p>
          <a:p>
            <a:pPr marL="0" indent="0">
              <a:lnSpc>
                <a:spcPct val="150000"/>
              </a:lnSpc>
              <a:buNone/>
            </a:pPr>
            <a:r>
              <a:rPr lang="en-GB" sz="2400" dirty="0"/>
              <a:t>The prevalence of women in expressive domains (Dance, writing and performance) is significantly greater than men. However, more men than women pursue domains of invention, such as science, musical (Chan, 2005; Kaufman, 2006 cited in Abraham, 2015). </a:t>
            </a:r>
          </a:p>
          <a:p>
            <a:pPr marL="0" indent="0">
              <a:lnSpc>
                <a:spcPct val="150000"/>
              </a:lnSpc>
              <a:buNone/>
            </a:pPr>
            <a:r>
              <a:rPr lang="en-GB" sz="1900" i="1" dirty="0"/>
              <a:t>It is important to note that most existing studies categorize participants as either male or female, which may overlook the experiences and creative expressions of non-binary and gender-diverse individuals.</a:t>
            </a:r>
            <a:endParaRPr lang="en-GB" i="1" dirty="0"/>
          </a:p>
          <a:p>
            <a:pPr marL="0" indent="0">
              <a:buNone/>
            </a:pPr>
            <a:endParaRPr lang="en-GB" dirty="0"/>
          </a:p>
        </p:txBody>
      </p:sp>
    </p:spTree>
    <p:extLst>
      <p:ext uri="{BB962C8B-B14F-4D97-AF65-F5344CB8AC3E}">
        <p14:creationId xmlns:p14="http://schemas.microsoft.com/office/powerpoint/2010/main" val="1530625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A9DCF-7B08-D7C4-BADC-18F464F6A2A1}"/>
              </a:ext>
            </a:extLst>
          </p:cNvPr>
          <p:cNvSpPr>
            <a:spLocks noGrp="1"/>
          </p:cNvSpPr>
          <p:nvPr>
            <p:ph type="title"/>
          </p:nvPr>
        </p:nvSpPr>
        <p:spPr>
          <a:xfrm>
            <a:off x="358219" y="365125"/>
            <a:ext cx="11481847" cy="1325563"/>
          </a:xfrm>
        </p:spPr>
        <p:txBody>
          <a:bodyPr anchor="ctr">
            <a:normAutofit/>
          </a:bodyPr>
          <a:lstStyle/>
          <a:p>
            <a:r>
              <a:rPr lang="en-US" b="1"/>
              <a:t>Creativity and Wellbeing  </a:t>
            </a:r>
          </a:p>
        </p:txBody>
      </p:sp>
      <p:sp>
        <p:nvSpPr>
          <p:cNvPr id="3" name="Content Placeholder 2">
            <a:extLst>
              <a:ext uri="{FF2B5EF4-FFF2-40B4-BE49-F238E27FC236}">
                <a16:creationId xmlns:a16="http://schemas.microsoft.com/office/drawing/2014/main" id="{6C226E07-8A9E-6923-7563-1ADFB46CE04E}"/>
              </a:ext>
            </a:extLst>
          </p:cNvPr>
          <p:cNvSpPr>
            <a:spLocks noGrp="1"/>
          </p:cNvSpPr>
          <p:nvPr>
            <p:ph idx="1"/>
          </p:nvPr>
        </p:nvSpPr>
        <p:spPr>
          <a:xfrm>
            <a:off x="358219" y="1825625"/>
            <a:ext cx="7903942" cy="3575934"/>
          </a:xfrm>
        </p:spPr>
        <p:txBody>
          <a:bodyPr>
            <a:normAutofit/>
          </a:bodyPr>
          <a:lstStyle/>
          <a:p>
            <a:pPr marL="0" indent="0">
              <a:buNone/>
            </a:pPr>
            <a:r>
              <a:rPr lang="en-GB" sz="2400">
                <a:effectLst/>
              </a:rPr>
              <a:t>World Health Organization’s (1948) definition of wellbeing: </a:t>
            </a:r>
          </a:p>
          <a:p>
            <a:pPr marL="0" indent="0">
              <a:buNone/>
            </a:pPr>
            <a:r>
              <a:rPr lang="en-GB" sz="2400">
                <a:effectLst/>
              </a:rPr>
              <a:t>“…a state of complete physical, mental and social well-being and not merely the absence of disease or infirmity”</a:t>
            </a:r>
          </a:p>
          <a:p>
            <a:pPr marL="0" indent="0">
              <a:buNone/>
            </a:pPr>
            <a:endParaRPr lang="en-GB" sz="2400">
              <a:effectLst/>
            </a:endParaRPr>
          </a:p>
          <a:p>
            <a:r>
              <a:rPr lang="en-GB" sz="2400">
                <a:effectLst/>
              </a:rPr>
              <a:t>Wellbeing is an intricate balance </a:t>
            </a:r>
          </a:p>
          <a:p>
            <a:r>
              <a:rPr lang="en-GB" sz="2400"/>
              <a:t>Reduction of stress </a:t>
            </a:r>
          </a:p>
          <a:p>
            <a:r>
              <a:rPr lang="en-GB" sz="2400"/>
              <a:t>Being-Well</a:t>
            </a:r>
          </a:p>
          <a:p>
            <a:endParaRPr lang="en-GB" sz="2400">
              <a:effectLst/>
            </a:endParaRPr>
          </a:p>
          <a:p>
            <a:endParaRPr lang="en-US" sz="2400"/>
          </a:p>
        </p:txBody>
      </p:sp>
      <p:pic>
        <p:nvPicPr>
          <p:cNvPr id="1026" name="Picture 2" descr="Mental Health and Balance | Tandem Psychology">
            <a:extLst>
              <a:ext uri="{FF2B5EF4-FFF2-40B4-BE49-F238E27FC236}">
                <a16:creationId xmlns:a16="http://schemas.microsoft.com/office/drawing/2014/main" id="{B462A4E7-E0A3-9A01-646D-C7ACCF5297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377" r="1665" b="3"/>
          <a:stretch>
            <a:fillRect/>
          </a:stretch>
        </p:blipFill>
        <p:spPr bwMode="auto">
          <a:xfrm>
            <a:off x="8452661" y="1825625"/>
            <a:ext cx="3387404" cy="3575934"/>
          </a:xfrm>
          <a:prstGeom prst="rect">
            <a:avLst/>
          </a:prstGeom>
          <a:solidFill>
            <a:srgbClr val="FFFFFF"/>
          </a:solidFill>
        </p:spPr>
      </p:pic>
    </p:spTree>
    <p:extLst>
      <p:ext uri="{BB962C8B-B14F-4D97-AF65-F5344CB8AC3E}">
        <p14:creationId xmlns:p14="http://schemas.microsoft.com/office/powerpoint/2010/main" val="3765790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A9DCF-7B08-D7C4-BADC-18F464F6A2A1}"/>
              </a:ext>
            </a:extLst>
          </p:cNvPr>
          <p:cNvSpPr>
            <a:spLocks noGrp="1"/>
          </p:cNvSpPr>
          <p:nvPr>
            <p:ph type="title"/>
          </p:nvPr>
        </p:nvSpPr>
        <p:spPr>
          <a:xfrm>
            <a:off x="1587710" y="455362"/>
            <a:ext cx="9486690" cy="738007"/>
          </a:xfrm>
        </p:spPr>
        <p:txBody>
          <a:bodyPr>
            <a:noAutofit/>
          </a:bodyPr>
          <a:lstStyle/>
          <a:p>
            <a:pPr algn="ctr"/>
            <a:r>
              <a:rPr lang="en-US" b="1" dirty="0">
                <a:latin typeface="+mn-lt"/>
              </a:rPr>
              <a:t>Creativity and Wellbeing  </a:t>
            </a:r>
          </a:p>
        </p:txBody>
      </p:sp>
      <p:sp>
        <p:nvSpPr>
          <p:cNvPr id="3" name="Content Placeholder 2">
            <a:extLst>
              <a:ext uri="{FF2B5EF4-FFF2-40B4-BE49-F238E27FC236}">
                <a16:creationId xmlns:a16="http://schemas.microsoft.com/office/drawing/2014/main" id="{6C226E07-8A9E-6923-7563-1ADFB46CE04E}"/>
              </a:ext>
            </a:extLst>
          </p:cNvPr>
          <p:cNvSpPr>
            <a:spLocks noGrp="1"/>
          </p:cNvSpPr>
          <p:nvPr>
            <p:ph idx="1"/>
          </p:nvPr>
        </p:nvSpPr>
        <p:spPr>
          <a:xfrm>
            <a:off x="304800" y="1714500"/>
            <a:ext cx="11887200" cy="5143500"/>
          </a:xfrm>
        </p:spPr>
        <p:txBody>
          <a:bodyPr>
            <a:normAutofit/>
          </a:bodyPr>
          <a:lstStyle/>
          <a:p>
            <a:pPr marL="0" indent="0">
              <a:buNone/>
            </a:pPr>
            <a:r>
              <a:rPr lang="en-US" sz="3200" b="1" dirty="0">
                <a:cs typeface="Times New Roman" panose="02020603050405020304" pitchFamily="18" charset="0"/>
              </a:rPr>
              <a:t>Creativity can play a significant role in developing positive wellbeing. </a:t>
            </a:r>
          </a:p>
          <a:p>
            <a:r>
              <a:rPr lang="en-US" sz="2800" dirty="0">
                <a:cs typeface="Times New Roman" panose="02020603050405020304" pitchFamily="18" charset="0"/>
              </a:rPr>
              <a:t>Wellbeing can promote creativity </a:t>
            </a:r>
            <a:r>
              <a:rPr lang="en-GB" sz="2800" b="0" i="0" u="none" strike="noStrike" dirty="0">
                <a:effectLst/>
                <a:cs typeface="Times New Roman" panose="02020603050405020304" pitchFamily="18" charset="0"/>
              </a:rPr>
              <a:t>(Amabile, </a:t>
            </a:r>
            <a:r>
              <a:rPr lang="en-GB" sz="2800" b="0" i="0" u="none" strike="noStrike" dirty="0" err="1">
                <a:effectLst/>
                <a:cs typeface="Times New Roman" panose="02020603050405020304" pitchFamily="18" charset="0"/>
              </a:rPr>
              <a:t>Barsade</a:t>
            </a:r>
            <a:r>
              <a:rPr lang="en-GB" sz="2800" b="0" i="0" u="none" strike="noStrike" dirty="0">
                <a:effectLst/>
                <a:cs typeface="Times New Roman" panose="02020603050405020304" pitchFamily="18" charset="0"/>
              </a:rPr>
              <a:t>, Mueller and </a:t>
            </a:r>
            <a:r>
              <a:rPr lang="en-GB" sz="2800" b="0" i="0" u="none" strike="noStrike" dirty="0" err="1">
                <a:effectLst/>
                <a:cs typeface="Times New Roman" panose="02020603050405020304" pitchFamily="18" charset="0"/>
              </a:rPr>
              <a:t>Staw</a:t>
            </a:r>
            <a:r>
              <a:rPr lang="en-GB" sz="2800" dirty="0">
                <a:cs typeface="Times New Roman" panose="02020603050405020304" pitchFamily="18" charset="0"/>
              </a:rPr>
              <a:t> 2005). </a:t>
            </a:r>
            <a:endParaRPr lang="en-US" sz="2800" dirty="0">
              <a:cs typeface="Times New Roman" panose="02020603050405020304" pitchFamily="18" charset="0"/>
            </a:endParaRPr>
          </a:p>
          <a:p>
            <a:r>
              <a:rPr lang="en-US" sz="2800" dirty="0">
                <a:cs typeface="Times New Roman" panose="02020603050405020304" pitchFamily="18" charset="0"/>
              </a:rPr>
              <a:t>Creativity can promote wellbeing</a:t>
            </a:r>
          </a:p>
          <a:p>
            <a:r>
              <a:rPr lang="en-US" sz="2800" dirty="0">
                <a:cs typeface="Times New Roman" panose="02020603050405020304" pitchFamily="18" charset="0"/>
              </a:rPr>
              <a:t>Creative activities including arts have been used to promote wellbeing.</a:t>
            </a:r>
          </a:p>
          <a:p>
            <a:r>
              <a:rPr lang="en-US" sz="2800" dirty="0">
                <a:cs typeface="Times New Roman" panose="02020603050405020304" pitchFamily="18" charset="0"/>
              </a:rPr>
              <a:t>Creative arts can support in promoting positive mental-health and recovery (</a:t>
            </a:r>
            <a:r>
              <a:rPr lang="en-US" sz="2800" dirty="0" err="1">
                <a:cs typeface="Times New Roman" panose="02020603050405020304" pitchFamily="18" charset="0"/>
              </a:rPr>
              <a:t>Coulton</a:t>
            </a:r>
            <a:r>
              <a:rPr lang="en-US" sz="2800" dirty="0">
                <a:cs typeface="Times New Roman" panose="02020603050405020304" pitchFamily="18" charset="0"/>
              </a:rPr>
              <a:t> et al., 2015). </a:t>
            </a:r>
          </a:p>
          <a:p>
            <a:r>
              <a:rPr lang="en-US" sz="2800" dirty="0">
                <a:cs typeface="Times New Roman" panose="02020603050405020304" pitchFamily="18" charset="0"/>
              </a:rPr>
              <a:t>Creative arts can connect people (Mental Health Foundation, 2020)</a:t>
            </a:r>
          </a:p>
        </p:txBody>
      </p:sp>
    </p:spTree>
    <p:extLst>
      <p:ext uri="{BB962C8B-B14F-4D97-AF65-F5344CB8AC3E}">
        <p14:creationId xmlns:p14="http://schemas.microsoft.com/office/powerpoint/2010/main" val="3860035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E381A-4AF5-E394-9886-39C98DA0EBE1}"/>
              </a:ext>
            </a:extLst>
          </p:cNvPr>
          <p:cNvSpPr>
            <a:spLocks noGrp="1"/>
          </p:cNvSpPr>
          <p:nvPr>
            <p:ph type="title"/>
          </p:nvPr>
        </p:nvSpPr>
        <p:spPr>
          <a:xfrm>
            <a:off x="774403" y="194392"/>
            <a:ext cx="10637518" cy="1325563"/>
          </a:xfrm>
        </p:spPr>
        <p:txBody>
          <a:bodyPr/>
          <a:lstStyle/>
          <a:p>
            <a:r>
              <a:rPr lang="en-GB" b="1" dirty="0">
                <a:latin typeface="+mn-lt"/>
              </a:rPr>
              <a:t>Examples of Creative People </a:t>
            </a:r>
          </a:p>
        </p:txBody>
      </p:sp>
      <p:pic>
        <p:nvPicPr>
          <p:cNvPr id="7" name="Content Placeholder 6">
            <a:extLst>
              <a:ext uri="{FF2B5EF4-FFF2-40B4-BE49-F238E27FC236}">
                <a16:creationId xmlns:a16="http://schemas.microsoft.com/office/drawing/2014/main" id="{E64120C5-C29A-0555-633D-CFE833A06795}"/>
              </a:ext>
            </a:extLst>
          </p:cNvPr>
          <p:cNvPicPr>
            <a:picLocks noGrp="1" noChangeAspect="1"/>
          </p:cNvPicPr>
          <p:nvPr>
            <p:ph idx="1"/>
          </p:nvPr>
        </p:nvPicPr>
        <p:blipFill>
          <a:blip r:embed="rId2"/>
          <a:stretch>
            <a:fillRect/>
          </a:stretch>
        </p:blipFill>
        <p:spPr>
          <a:xfrm>
            <a:off x="4310856" y="1825625"/>
            <a:ext cx="2007319" cy="2007319"/>
          </a:xfrm>
          <a:prstGeom prst="rect">
            <a:avLst/>
          </a:prstGeom>
        </p:spPr>
      </p:pic>
      <p:pic>
        <p:nvPicPr>
          <p:cNvPr id="8" name="Picture 7">
            <a:extLst>
              <a:ext uri="{FF2B5EF4-FFF2-40B4-BE49-F238E27FC236}">
                <a16:creationId xmlns:a16="http://schemas.microsoft.com/office/drawing/2014/main" id="{396D4B20-0DB6-ECE3-1434-07DFA8A35909}"/>
              </a:ext>
            </a:extLst>
          </p:cNvPr>
          <p:cNvPicPr>
            <a:picLocks noChangeAspect="1"/>
          </p:cNvPicPr>
          <p:nvPr/>
        </p:nvPicPr>
        <p:blipFill>
          <a:blip r:embed="rId3"/>
          <a:stretch>
            <a:fillRect/>
          </a:stretch>
        </p:blipFill>
        <p:spPr>
          <a:xfrm>
            <a:off x="2416969" y="1537493"/>
            <a:ext cx="1849698" cy="1356477"/>
          </a:xfrm>
          <a:prstGeom prst="rect">
            <a:avLst/>
          </a:prstGeom>
        </p:spPr>
      </p:pic>
      <p:pic>
        <p:nvPicPr>
          <p:cNvPr id="9" name="Picture 8">
            <a:extLst>
              <a:ext uri="{FF2B5EF4-FFF2-40B4-BE49-F238E27FC236}">
                <a16:creationId xmlns:a16="http://schemas.microsoft.com/office/drawing/2014/main" id="{3CD31B2A-9B41-3DD2-BBC1-E4DED62CE713}"/>
              </a:ext>
            </a:extLst>
          </p:cNvPr>
          <p:cNvPicPr>
            <a:picLocks noChangeAspect="1"/>
          </p:cNvPicPr>
          <p:nvPr/>
        </p:nvPicPr>
        <p:blipFill>
          <a:blip r:embed="rId4"/>
          <a:stretch>
            <a:fillRect/>
          </a:stretch>
        </p:blipFill>
        <p:spPr>
          <a:xfrm>
            <a:off x="6839026" y="1641471"/>
            <a:ext cx="1409327" cy="1356477"/>
          </a:xfrm>
          <a:prstGeom prst="rect">
            <a:avLst/>
          </a:prstGeom>
        </p:spPr>
      </p:pic>
      <p:pic>
        <p:nvPicPr>
          <p:cNvPr id="10" name="Picture 9">
            <a:extLst>
              <a:ext uri="{FF2B5EF4-FFF2-40B4-BE49-F238E27FC236}">
                <a16:creationId xmlns:a16="http://schemas.microsoft.com/office/drawing/2014/main" id="{55E949ED-892D-8141-D89F-E67EB7F434B1}"/>
              </a:ext>
            </a:extLst>
          </p:cNvPr>
          <p:cNvPicPr>
            <a:picLocks noChangeAspect="1"/>
          </p:cNvPicPr>
          <p:nvPr/>
        </p:nvPicPr>
        <p:blipFill>
          <a:blip r:embed="rId5"/>
          <a:stretch>
            <a:fillRect/>
          </a:stretch>
        </p:blipFill>
        <p:spPr>
          <a:xfrm>
            <a:off x="8890534" y="1537492"/>
            <a:ext cx="1675784" cy="1356477"/>
          </a:xfrm>
          <a:prstGeom prst="rect">
            <a:avLst/>
          </a:prstGeom>
        </p:spPr>
      </p:pic>
      <p:pic>
        <p:nvPicPr>
          <p:cNvPr id="11" name="Picture 10">
            <a:extLst>
              <a:ext uri="{FF2B5EF4-FFF2-40B4-BE49-F238E27FC236}">
                <a16:creationId xmlns:a16="http://schemas.microsoft.com/office/drawing/2014/main" id="{B06731F4-30D6-DB10-6C00-7E9B1E39846F}"/>
              </a:ext>
            </a:extLst>
          </p:cNvPr>
          <p:cNvPicPr>
            <a:picLocks noChangeAspect="1"/>
          </p:cNvPicPr>
          <p:nvPr/>
        </p:nvPicPr>
        <p:blipFill>
          <a:blip r:embed="rId6"/>
          <a:stretch>
            <a:fillRect/>
          </a:stretch>
        </p:blipFill>
        <p:spPr>
          <a:xfrm>
            <a:off x="610487" y="2829284"/>
            <a:ext cx="1690647" cy="1785654"/>
          </a:xfrm>
          <a:prstGeom prst="rect">
            <a:avLst/>
          </a:prstGeom>
        </p:spPr>
      </p:pic>
      <p:pic>
        <p:nvPicPr>
          <p:cNvPr id="12" name="Picture 11">
            <a:extLst>
              <a:ext uri="{FF2B5EF4-FFF2-40B4-BE49-F238E27FC236}">
                <a16:creationId xmlns:a16="http://schemas.microsoft.com/office/drawing/2014/main" id="{19FD2913-5352-5E13-091E-93CC4B44F8FE}"/>
              </a:ext>
            </a:extLst>
          </p:cNvPr>
          <p:cNvPicPr>
            <a:picLocks noChangeAspect="1"/>
          </p:cNvPicPr>
          <p:nvPr/>
        </p:nvPicPr>
        <p:blipFill>
          <a:blip r:embed="rId7"/>
          <a:stretch>
            <a:fillRect/>
          </a:stretch>
        </p:blipFill>
        <p:spPr>
          <a:xfrm>
            <a:off x="2700365" y="3989535"/>
            <a:ext cx="1690646" cy="1609870"/>
          </a:xfrm>
          <a:prstGeom prst="rect">
            <a:avLst/>
          </a:prstGeom>
        </p:spPr>
      </p:pic>
      <p:pic>
        <p:nvPicPr>
          <p:cNvPr id="13" name="Picture 12">
            <a:extLst>
              <a:ext uri="{FF2B5EF4-FFF2-40B4-BE49-F238E27FC236}">
                <a16:creationId xmlns:a16="http://schemas.microsoft.com/office/drawing/2014/main" id="{149F3754-5057-FF32-0F79-C766A1299A25}"/>
              </a:ext>
            </a:extLst>
          </p:cNvPr>
          <p:cNvPicPr>
            <a:picLocks noChangeAspect="1"/>
          </p:cNvPicPr>
          <p:nvPr/>
        </p:nvPicPr>
        <p:blipFill>
          <a:blip r:embed="rId8"/>
          <a:stretch>
            <a:fillRect/>
          </a:stretch>
        </p:blipFill>
        <p:spPr>
          <a:xfrm>
            <a:off x="6093163" y="3954460"/>
            <a:ext cx="1410920" cy="1629555"/>
          </a:xfrm>
          <a:prstGeom prst="rect">
            <a:avLst/>
          </a:prstGeom>
        </p:spPr>
      </p:pic>
      <p:pic>
        <p:nvPicPr>
          <p:cNvPr id="14" name="Picture 13">
            <a:extLst>
              <a:ext uri="{FF2B5EF4-FFF2-40B4-BE49-F238E27FC236}">
                <a16:creationId xmlns:a16="http://schemas.microsoft.com/office/drawing/2014/main" id="{06D9CB89-1663-5C5D-84BC-2120A8831701}"/>
              </a:ext>
            </a:extLst>
          </p:cNvPr>
          <p:cNvPicPr>
            <a:picLocks noChangeAspect="1"/>
          </p:cNvPicPr>
          <p:nvPr/>
        </p:nvPicPr>
        <p:blipFill>
          <a:blip r:embed="rId9"/>
          <a:stretch>
            <a:fillRect/>
          </a:stretch>
        </p:blipFill>
        <p:spPr>
          <a:xfrm>
            <a:off x="8890534" y="4050377"/>
            <a:ext cx="1675784" cy="1575724"/>
          </a:xfrm>
          <a:prstGeom prst="rect">
            <a:avLst/>
          </a:prstGeom>
        </p:spPr>
      </p:pic>
    </p:spTree>
    <p:extLst>
      <p:ext uri="{BB962C8B-B14F-4D97-AF65-F5344CB8AC3E}">
        <p14:creationId xmlns:p14="http://schemas.microsoft.com/office/powerpoint/2010/main" val="8268871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E7813-8382-7D87-D140-7187E1550EB1}"/>
              </a:ext>
            </a:extLst>
          </p:cNvPr>
          <p:cNvSpPr>
            <a:spLocks noGrp="1"/>
          </p:cNvSpPr>
          <p:nvPr>
            <p:ph type="title"/>
          </p:nvPr>
        </p:nvSpPr>
        <p:spPr/>
        <p:txBody>
          <a:bodyPr/>
          <a:lstStyle/>
          <a:p>
            <a:r>
              <a:rPr lang="en-GB" b="1" dirty="0">
                <a:latin typeface="+mn-lt"/>
              </a:rPr>
              <a:t>What do you think Sparks Creation? </a:t>
            </a:r>
          </a:p>
        </p:txBody>
      </p:sp>
      <p:pic>
        <p:nvPicPr>
          <p:cNvPr id="4" name="Content Placeholder 3">
            <a:extLst>
              <a:ext uri="{FF2B5EF4-FFF2-40B4-BE49-F238E27FC236}">
                <a16:creationId xmlns:a16="http://schemas.microsoft.com/office/drawing/2014/main" id="{EDF41BED-6231-5BA5-E02B-F11D4F3B6A26}"/>
              </a:ext>
            </a:extLst>
          </p:cNvPr>
          <p:cNvPicPr>
            <a:picLocks noGrp="1" noChangeAspect="1"/>
          </p:cNvPicPr>
          <p:nvPr>
            <p:ph idx="1"/>
          </p:nvPr>
        </p:nvPicPr>
        <p:blipFill>
          <a:blip r:embed="rId2"/>
          <a:stretch>
            <a:fillRect/>
          </a:stretch>
        </p:blipFill>
        <p:spPr>
          <a:xfrm>
            <a:off x="3415648" y="1825625"/>
            <a:ext cx="5367053" cy="3576638"/>
          </a:xfrm>
          <a:prstGeom prst="rect">
            <a:avLst/>
          </a:prstGeom>
        </p:spPr>
      </p:pic>
    </p:spTree>
    <p:extLst>
      <p:ext uri="{BB962C8B-B14F-4D97-AF65-F5344CB8AC3E}">
        <p14:creationId xmlns:p14="http://schemas.microsoft.com/office/powerpoint/2010/main" val="1226848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69FDC-E9D3-9918-96DC-953D7F3B6F9D}"/>
              </a:ext>
            </a:extLst>
          </p:cNvPr>
          <p:cNvSpPr>
            <a:spLocks noGrp="1"/>
          </p:cNvSpPr>
          <p:nvPr>
            <p:ph type="title"/>
          </p:nvPr>
        </p:nvSpPr>
        <p:spPr>
          <a:xfrm>
            <a:off x="369026" y="59760"/>
            <a:ext cx="3948953" cy="938777"/>
          </a:xfrm>
        </p:spPr>
        <p:txBody>
          <a:bodyPr anchor="b">
            <a:normAutofit/>
          </a:bodyPr>
          <a:lstStyle/>
          <a:p>
            <a:pPr algn="ctr"/>
            <a:r>
              <a:rPr lang="en-GB" sz="6000" b="1" dirty="0">
                <a:latin typeface="+mn-lt"/>
              </a:rPr>
              <a:t>Motivation </a:t>
            </a:r>
          </a:p>
        </p:txBody>
      </p:sp>
      <p:sp>
        <p:nvSpPr>
          <p:cNvPr id="3" name="Content Placeholder 2">
            <a:extLst>
              <a:ext uri="{FF2B5EF4-FFF2-40B4-BE49-F238E27FC236}">
                <a16:creationId xmlns:a16="http://schemas.microsoft.com/office/drawing/2014/main" id="{4C226875-B931-5464-05C1-1541EEE43508}"/>
              </a:ext>
            </a:extLst>
          </p:cNvPr>
          <p:cNvSpPr>
            <a:spLocks noGrp="1"/>
          </p:cNvSpPr>
          <p:nvPr>
            <p:ph idx="1"/>
          </p:nvPr>
        </p:nvSpPr>
        <p:spPr>
          <a:xfrm>
            <a:off x="156919" y="1256277"/>
            <a:ext cx="5664200" cy="4603186"/>
          </a:xfrm>
        </p:spPr>
        <p:txBody>
          <a:bodyPr anchor="t">
            <a:normAutofit/>
          </a:bodyPr>
          <a:lstStyle/>
          <a:p>
            <a:pPr marL="0" indent="0">
              <a:buNone/>
            </a:pPr>
            <a:r>
              <a:rPr lang="en-GB" sz="2800" dirty="0"/>
              <a:t>Motivation can be considered as the reason or reasons for acting or behaving in a particular way.</a:t>
            </a:r>
          </a:p>
          <a:p>
            <a:pPr marL="0" indent="0">
              <a:buNone/>
            </a:pPr>
            <a:r>
              <a:rPr lang="en-GB" sz="2800" dirty="0"/>
              <a:t>Pink’s (2011) exploration of what motivates people announces that there are two categories of motivation: </a:t>
            </a:r>
          </a:p>
          <a:p>
            <a:pPr marL="0" indent="0">
              <a:buNone/>
            </a:pPr>
            <a:endParaRPr lang="en-GB" sz="2800" dirty="0"/>
          </a:p>
          <a:p>
            <a:r>
              <a:rPr lang="en-GB" sz="2800" dirty="0"/>
              <a:t>Intrinsic Motivation</a:t>
            </a:r>
          </a:p>
          <a:p>
            <a:r>
              <a:rPr lang="en-GB" sz="2800" dirty="0"/>
              <a:t>Extrinsic Motivation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2F26C4DC-2A65-0129-A78E-DC584EBD06B4}"/>
              </a:ext>
            </a:extLst>
          </p:cNvPr>
          <p:cNvPicPr>
            <a:picLocks noChangeAspect="1"/>
          </p:cNvPicPr>
          <p:nvPr/>
        </p:nvPicPr>
        <p:blipFill>
          <a:blip r:embed="rId2"/>
          <a:stretch>
            <a:fillRect/>
          </a:stretch>
        </p:blipFill>
        <p:spPr>
          <a:xfrm>
            <a:off x="5821119" y="1473027"/>
            <a:ext cx="5888959" cy="3930879"/>
          </a:xfrm>
          <a:prstGeom prst="rect">
            <a:avLst/>
          </a:prstGeom>
        </p:spPr>
      </p:pic>
    </p:spTree>
    <p:extLst>
      <p:ext uri="{BB962C8B-B14F-4D97-AF65-F5344CB8AC3E}">
        <p14:creationId xmlns:p14="http://schemas.microsoft.com/office/powerpoint/2010/main" val="3523637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E8946-B4CB-6B10-8079-6D1D3A722366}"/>
              </a:ext>
            </a:extLst>
          </p:cNvPr>
          <p:cNvSpPr>
            <a:spLocks noGrp="1"/>
          </p:cNvSpPr>
          <p:nvPr>
            <p:ph type="title"/>
          </p:nvPr>
        </p:nvSpPr>
        <p:spPr>
          <a:xfrm>
            <a:off x="643740" y="0"/>
            <a:ext cx="10637518" cy="828675"/>
          </a:xfrm>
        </p:spPr>
        <p:txBody>
          <a:bodyPr>
            <a:noAutofit/>
          </a:bodyPr>
          <a:lstStyle/>
          <a:p>
            <a:pPr algn="ctr"/>
            <a:r>
              <a:rPr lang="en-GB" b="1" dirty="0">
                <a:latin typeface="+mn-lt"/>
              </a:rPr>
              <a:t>Intrinsic Motivation </a:t>
            </a:r>
          </a:p>
        </p:txBody>
      </p:sp>
      <p:sp>
        <p:nvSpPr>
          <p:cNvPr id="3" name="Content Placeholder 2">
            <a:extLst>
              <a:ext uri="{FF2B5EF4-FFF2-40B4-BE49-F238E27FC236}">
                <a16:creationId xmlns:a16="http://schemas.microsoft.com/office/drawing/2014/main" id="{17058C6E-4023-59B0-052D-104BA1997221}"/>
              </a:ext>
            </a:extLst>
          </p:cNvPr>
          <p:cNvSpPr>
            <a:spLocks noGrp="1"/>
          </p:cNvSpPr>
          <p:nvPr>
            <p:ph idx="1"/>
          </p:nvPr>
        </p:nvSpPr>
        <p:spPr>
          <a:xfrm>
            <a:off x="200809" y="1088465"/>
            <a:ext cx="11790381" cy="5534808"/>
          </a:xfrm>
        </p:spPr>
        <p:txBody>
          <a:bodyPr>
            <a:normAutofit/>
          </a:bodyPr>
          <a:lstStyle/>
          <a:p>
            <a:pPr marL="0" indent="0">
              <a:lnSpc>
                <a:spcPct val="150000"/>
              </a:lnSpc>
              <a:buNone/>
            </a:pPr>
            <a:r>
              <a:rPr lang="en-GB" sz="1800" dirty="0"/>
              <a:t>Ryan and Deci (2000) articulate that intrinsic motivation refers the one feeling compelled to do something for </a:t>
            </a:r>
            <a:r>
              <a:rPr lang="en-GB" sz="1800" b="1" dirty="0">
                <a:solidFill>
                  <a:srgbClr val="00B0F0"/>
                </a:solidFill>
              </a:rPr>
              <a:t>internal reasons. </a:t>
            </a:r>
          </a:p>
          <a:p>
            <a:pPr marL="0" indent="0">
              <a:lnSpc>
                <a:spcPct val="150000"/>
              </a:lnSpc>
              <a:buNone/>
            </a:pPr>
            <a:r>
              <a:rPr lang="en-GB" sz="1800" dirty="0"/>
              <a:t>Internal drive or motivation that comes from within an individual itself. Intrinsic motivation involves engaging in an activity for the: </a:t>
            </a:r>
          </a:p>
          <a:p>
            <a:pPr lvl="1">
              <a:lnSpc>
                <a:spcPct val="150000"/>
              </a:lnSpc>
            </a:pPr>
            <a:r>
              <a:rPr lang="en-GB" sz="1600" dirty="0"/>
              <a:t>Inherent satisfaction</a:t>
            </a:r>
          </a:p>
          <a:p>
            <a:pPr lvl="1">
              <a:lnSpc>
                <a:spcPct val="150000"/>
              </a:lnSpc>
            </a:pPr>
            <a:r>
              <a:rPr lang="en-GB" sz="1600" dirty="0"/>
              <a:t>Pleasure</a:t>
            </a:r>
          </a:p>
          <a:p>
            <a:pPr lvl="1">
              <a:lnSpc>
                <a:spcPct val="150000"/>
              </a:lnSpc>
            </a:pPr>
            <a:r>
              <a:rPr lang="en-GB" sz="1600" dirty="0"/>
              <a:t>interest </a:t>
            </a:r>
          </a:p>
          <a:p>
            <a:pPr lvl="1">
              <a:lnSpc>
                <a:spcPct val="150000"/>
              </a:lnSpc>
            </a:pPr>
            <a:r>
              <a:rPr lang="en-GB" sz="1600" dirty="0">
                <a:solidFill>
                  <a:srgbClr val="FF0000"/>
                </a:solidFill>
              </a:rPr>
              <a:t>Not </a:t>
            </a:r>
            <a:r>
              <a:rPr lang="en-GB" sz="1600" dirty="0"/>
              <a:t>seeking external rewards or avoiding punishment.</a:t>
            </a:r>
            <a:endParaRPr lang="en-GB" sz="1800" dirty="0"/>
          </a:p>
          <a:p>
            <a:pPr marL="0" indent="0">
              <a:lnSpc>
                <a:spcPct val="150000"/>
              </a:lnSpc>
              <a:buNone/>
            </a:pPr>
            <a:r>
              <a:rPr lang="en-GB" sz="1800" dirty="0"/>
              <a:t>Intrinsic motivation is often associated with a sense of </a:t>
            </a:r>
            <a:r>
              <a:rPr lang="en-GB" sz="1800" dirty="0">
                <a:solidFill>
                  <a:srgbClr val="00B050"/>
                </a:solidFill>
              </a:rPr>
              <a:t>autonomy </a:t>
            </a:r>
            <a:r>
              <a:rPr lang="en-GB" sz="1800" dirty="0"/>
              <a:t>and </a:t>
            </a:r>
            <a:r>
              <a:rPr lang="en-GB" sz="1800" dirty="0">
                <a:solidFill>
                  <a:srgbClr val="00B050"/>
                </a:solidFill>
              </a:rPr>
              <a:t>self-determination</a:t>
            </a:r>
            <a:r>
              <a:rPr lang="en-GB" sz="1800" dirty="0"/>
              <a:t>. Individuals feel a sense of choice and control over their actions and are driven by their own values and interests </a:t>
            </a:r>
          </a:p>
          <a:p>
            <a:pPr marL="0" indent="0">
              <a:lnSpc>
                <a:spcPct val="150000"/>
              </a:lnSpc>
              <a:buNone/>
            </a:pPr>
            <a:endParaRPr lang="en-GB" sz="2000" dirty="0"/>
          </a:p>
          <a:p>
            <a:pPr marL="0" indent="0">
              <a:lnSpc>
                <a:spcPct val="150000"/>
              </a:lnSpc>
              <a:buNone/>
            </a:pPr>
            <a:endParaRPr lang="en-GB" dirty="0"/>
          </a:p>
        </p:txBody>
      </p:sp>
      <p:sp>
        <p:nvSpPr>
          <p:cNvPr id="5" name="TextBox 4">
            <a:extLst>
              <a:ext uri="{FF2B5EF4-FFF2-40B4-BE49-F238E27FC236}">
                <a16:creationId xmlns:a16="http://schemas.microsoft.com/office/drawing/2014/main" id="{FD6CDE1E-805B-B119-C7AE-9D254DE2789C}"/>
              </a:ext>
            </a:extLst>
          </p:cNvPr>
          <p:cNvSpPr txBox="1"/>
          <p:nvPr/>
        </p:nvSpPr>
        <p:spPr>
          <a:xfrm>
            <a:off x="10893015" y="6393129"/>
            <a:ext cx="1298985" cy="464871"/>
          </a:xfrm>
          <a:prstGeom prst="rect">
            <a:avLst/>
          </a:prstGeom>
          <a:noFill/>
        </p:spPr>
        <p:txBody>
          <a:bodyPr wrap="square">
            <a:spAutoFit/>
          </a:bodyPr>
          <a:lstStyle/>
          <a:p>
            <a:pPr marL="0" indent="0">
              <a:lnSpc>
                <a:spcPct val="150000"/>
              </a:lnSpc>
              <a:buNone/>
            </a:pPr>
            <a:r>
              <a:rPr lang="en-GB" dirty="0"/>
              <a:t>(Pink, 2011) </a:t>
            </a:r>
          </a:p>
        </p:txBody>
      </p:sp>
    </p:spTree>
    <p:extLst>
      <p:ext uri="{BB962C8B-B14F-4D97-AF65-F5344CB8AC3E}">
        <p14:creationId xmlns:p14="http://schemas.microsoft.com/office/powerpoint/2010/main" val="24426859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3418B-294B-1DC0-963C-E84033F0DA2B}"/>
              </a:ext>
            </a:extLst>
          </p:cNvPr>
          <p:cNvSpPr>
            <a:spLocks noGrp="1"/>
          </p:cNvSpPr>
          <p:nvPr>
            <p:ph type="title"/>
          </p:nvPr>
        </p:nvSpPr>
        <p:spPr/>
        <p:txBody>
          <a:bodyPr/>
          <a:lstStyle/>
          <a:p>
            <a:pPr algn="ctr"/>
            <a:r>
              <a:rPr lang="en-GB" b="1" dirty="0">
                <a:latin typeface="+mn-lt"/>
              </a:rPr>
              <a:t>Extrinsic Motivation </a:t>
            </a:r>
          </a:p>
        </p:txBody>
      </p:sp>
      <p:sp>
        <p:nvSpPr>
          <p:cNvPr id="3" name="Content Placeholder 2">
            <a:extLst>
              <a:ext uri="{FF2B5EF4-FFF2-40B4-BE49-F238E27FC236}">
                <a16:creationId xmlns:a16="http://schemas.microsoft.com/office/drawing/2014/main" id="{35CD4F11-C11D-FA36-5DEC-B259F6427120}"/>
              </a:ext>
            </a:extLst>
          </p:cNvPr>
          <p:cNvSpPr>
            <a:spLocks noGrp="1"/>
          </p:cNvSpPr>
          <p:nvPr>
            <p:ph idx="1"/>
          </p:nvPr>
        </p:nvSpPr>
        <p:spPr>
          <a:xfrm>
            <a:off x="680423" y="1690688"/>
            <a:ext cx="11120716" cy="4351338"/>
          </a:xfrm>
        </p:spPr>
        <p:txBody>
          <a:bodyPr>
            <a:normAutofit fontScale="85000" lnSpcReduction="10000"/>
          </a:bodyPr>
          <a:lstStyle/>
          <a:p>
            <a:pPr marL="0" indent="0">
              <a:lnSpc>
                <a:spcPct val="200000"/>
              </a:lnSpc>
              <a:buNone/>
            </a:pPr>
            <a:r>
              <a:rPr lang="en-GB" b="1" dirty="0">
                <a:solidFill>
                  <a:srgbClr val="FF0000"/>
                </a:solidFill>
              </a:rPr>
              <a:t>Extrinsic motivation </a:t>
            </a:r>
            <a:r>
              <a:rPr lang="en-GB" dirty="0"/>
              <a:t>refers to the drive to engage in an activity or behaviour in order to attain external rewards or avoid  punishments. These external factors serve as incentives to encourage or discourage certain behaviours.</a:t>
            </a:r>
          </a:p>
          <a:p>
            <a:pPr marL="0" indent="0">
              <a:lnSpc>
                <a:spcPct val="200000"/>
              </a:lnSpc>
              <a:buNone/>
            </a:pPr>
            <a:r>
              <a:rPr lang="en-GB" b="1" dirty="0">
                <a:solidFill>
                  <a:srgbClr val="00B050"/>
                </a:solidFill>
              </a:rPr>
              <a:t>External Rewards:</a:t>
            </a:r>
            <a:r>
              <a:rPr lang="en-GB" dirty="0">
                <a:solidFill>
                  <a:srgbClr val="00B050"/>
                </a:solidFill>
              </a:rPr>
              <a:t> </a:t>
            </a:r>
            <a:r>
              <a:rPr lang="en-GB" dirty="0"/>
              <a:t>Money, prizes, recognition, Promotion or achievement of grades. </a:t>
            </a:r>
          </a:p>
          <a:p>
            <a:pPr marL="0" indent="0">
              <a:lnSpc>
                <a:spcPct val="200000"/>
              </a:lnSpc>
              <a:buNone/>
            </a:pPr>
            <a:r>
              <a:rPr lang="en-GB" b="1" dirty="0">
                <a:solidFill>
                  <a:srgbClr val="00B0F0"/>
                </a:solidFill>
              </a:rPr>
              <a:t>Avoidance of Punishments: </a:t>
            </a:r>
            <a:r>
              <a:rPr lang="en-GB" dirty="0"/>
              <a:t>Suspension, Job loss, Penalties or Demotion. </a:t>
            </a:r>
          </a:p>
        </p:txBody>
      </p:sp>
    </p:spTree>
    <p:extLst>
      <p:ext uri="{BB962C8B-B14F-4D97-AF65-F5344CB8AC3E}">
        <p14:creationId xmlns:p14="http://schemas.microsoft.com/office/powerpoint/2010/main" val="23288380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16170-9C16-4C1A-BAAC-78BCBAEB9E8B}"/>
              </a:ext>
            </a:extLst>
          </p:cNvPr>
          <p:cNvSpPr>
            <a:spLocks noGrp="1"/>
          </p:cNvSpPr>
          <p:nvPr>
            <p:ph type="title"/>
          </p:nvPr>
        </p:nvSpPr>
        <p:spPr/>
        <p:txBody>
          <a:bodyPr>
            <a:noAutofit/>
          </a:bodyPr>
          <a:lstStyle/>
          <a:p>
            <a:pPr algn="ctr"/>
            <a:r>
              <a:rPr lang="en-GB" b="1" dirty="0">
                <a:latin typeface="+mn-lt"/>
              </a:rPr>
              <a:t>Motivation Self-Regulation Questionnaires.</a:t>
            </a:r>
          </a:p>
        </p:txBody>
      </p:sp>
      <p:sp>
        <p:nvSpPr>
          <p:cNvPr id="3" name="Content Placeholder 2">
            <a:extLst>
              <a:ext uri="{FF2B5EF4-FFF2-40B4-BE49-F238E27FC236}">
                <a16:creationId xmlns:a16="http://schemas.microsoft.com/office/drawing/2014/main" id="{128C9245-2A32-5F83-924C-ADF94078C30C}"/>
              </a:ext>
            </a:extLst>
          </p:cNvPr>
          <p:cNvSpPr>
            <a:spLocks noGrp="1"/>
          </p:cNvSpPr>
          <p:nvPr>
            <p:ph idx="1"/>
          </p:nvPr>
        </p:nvSpPr>
        <p:spPr>
          <a:xfrm>
            <a:off x="548235" y="1444790"/>
            <a:ext cx="11455357" cy="4943310"/>
          </a:xfrm>
        </p:spPr>
        <p:txBody>
          <a:bodyPr>
            <a:normAutofit/>
          </a:bodyPr>
          <a:lstStyle/>
          <a:p>
            <a:pPr marL="0" indent="0">
              <a:buNone/>
            </a:pPr>
            <a:r>
              <a:rPr lang="en-GB" sz="2400" dirty="0"/>
              <a:t>To assess whether someone is engaging in an activity for intrinsic or extrinsic reasons, a self-regulation questionnaire may be conducted. </a:t>
            </a:r>
          </a:p>
          <a:p>
            <a:pPr marL="0" indent="0">
              <a:buNone/>
            </a:pPr>
            <a:r>
              <a:rPr lang="en-GB" sz="2400" dirty="0"/>
              <a:t>Ryan and Connell (1989) explain that the model assists people in understanding the origin of their motivation to complete activities or tasks or perform certain behaviours and posits that these motivations can be on a continuum. </a:t>
            </a:r>
          </a:p>
          <a:p>
            <a:pPr marL="0" indent="0">
              <a:buNone/>
            </a:pPr>
            <a:endParaRPr lang="en-GB" sz="2400" dirty="0"/>
          </a:p>
          <a:p>
            <a:pPr marL="457200" indent="-457200">
              <a:buAutoNum type="arabicParenR"/>
            </a:pPr>
            <a:r>
              <a:rPr lang="en-GB" sz="2400" dirty="0"/>
              <a:t>External Reasons: </a:t>
            </a:r>
            <a:r>
              <a:rPr lang="en-GB" sz="2400" b="1" dirty="0"/>
              <a:t>My boss wants it done. </a:t>
            </a:r>
          </a:p>
          <a:p>
            <a:pPr marL="457200" indent="-457200">
              <a:buAutoNum type="arabicParenR"/>
            </a:pPr>
            <a:r>
              <a:rPr lang="en-GB" sz="2400" dirty="0"/>
              <a:t>Introjected Reasons: </a:t>
            </a:r>
            <a:r>
              <a:rPr lang="en-GB" sz="2400" b="1" dirty="0"/>
              <a:t>Self-motivated reasons related to self-esteem</a:t>
            </a:r>
          </a:p>
          <a:p>
            <a:pPr marL="457200" indent="-457200">
              <a:buAutoNum type="arabicParenR"/>
            </a:pPr>
            <a:r>
              <a:rPr lang="en-GB" sz="2400" dirty="0"/>
              <a:t>Identification Reasons: </a:t>
            </a:r>
            <a:r>
              <a:rPr lang="en-GB" sz="2400" b="1" dirty="0"/>
              <a:t>Self-generated goals </a:t>
            </a:r>
          </a:p>
          <a:p>
            <a:pPr marL="457200" indent="-457200">
              <a:buAutoNum type="arabicParenR"/>
            </a:pPr>
            <a:r>
              <a:rPr lang="en-GB" sz="2400" dirty="0"/>
              <a:t>Intrinsic Reasons: </a:t>
            </a:r>
            <a:r>
              <a:rPr lang="en-GB" sz="2400" b="1" dirty="0"/>
              <a:t>Performed for satisfaction or pleasure</a:t>
            </a:r>
          </a:p>
          <a:p>
            <a:pPr marL="0" indent="0">
              <a:buNone/>
            </a:pPr>
            <a:endParaRPr lang="en-GB" sz="2400" b="1" dirty="0"/>
          </a:p>
          <a:p>
            <a:pPr marL="0" indent="0">
              <a:buNone/>
            </a:pPr>
            <a:endParaRPr lang="en-GB" sz="2400" b="1" dirty="0"/>
          </a:p>
          <a:p>
            <a:pPr marL="0" indent="0">
              <a:buNone/>
            </a:pPr>
            <a:endParaRPr lang="en-GB" sz="2400" dirty="0"/>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3249193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16170-9C16-4C1A-BAAC-78BCBAEB9E8B}"/>
              </a:ext>
            </a:extLst>
          </p:cNvPr>
          <p:cNvSpPr>
            <a:spLocks noGrp="1"/>
          </p:cNvSpPr>
          <p:nvPr>
            <p:ph type="title"/>
          </p:nvPr>
        </p:nvSpPr>
        <p:spPr/>
        <p:txBody>
          <a:bodyPr>
            <a:normAutofit/>
          </a:bodyPr>
          <a:lstStyle/>
          <a:p>
            <a:pPr algn="ctr"/>
            <a:r>
              <a:rPr lang="en-GB" b="1" dirty="0">
                <a:latin typeface="+mn-lt"/>
              </a:rPr>
              <a:t>Motivation Responses</a:t>
            </a:r>
          </a:p>
        </p:txBody>
      </p:sp>
      <p:sp>
        <p:nvSpPr>
          <p:cNvPr id="3" name="Content Placeholder 2">
            <a:extLst>
              <a:ext uri="{FF2B5EF4-FFF2-40B4-BE49-F238E27FC236}">
                <a16:creationId xmlns:a16="http://schemas.microsoft.com/office/drawing/2014/main" id="{128C9245-2A32-5F83-924C-ADF94078C30C}"/>
              </a:ext>
            </a:extLst>
          </p:cNvPr>
          <p:cNvSpPr>
            <a:spLocks noGrp="1"/>
          </p:cNvSpPr>
          <p:nvPr>
            <p:ph idx="1"/>
          </p:nvPr>
        </p:nvSpPr>
        <p:spPr>
          <a:xfrm>
            <a:off x="453934" y="1690688"/>
            <a:ext cx="11284131" cy="4943310"/>
          </a:xfrm>
        </p:spPr>
        <p:txBody>
          <a:bodyPr>
            <a:normAutofit/>
          </a:bodyPr>
          <a:lstStyle/>
          <a:p>
            <a:pPr marL="0" indent="0">
              <a:buNone/>
            </a:pPr>
            <a:r>
              <a:rPr lang="en-GB" sz="2400" dirty="0"/>
              <a:t>Ryan and Connel (1989) provides example of how to identify motivational behaviours through the following example: </a:t>
            </a:r>
          </a:p>
          <a:p>
            <a:pPr marL="0" indent="0">
              <a:buNone/>
            </a:pPr>
            <a:endParaRPr lang="en-GB" sz="2400" dirty="0"/>
          </a:p>
          <a:p>
            <a:pPr marL="0" indent="0">
              <a:buNone/>
            </a:pPr>
            <a:r>
              <a:rPr lang="en-GB" sz="2400" dirty="0"/>
              <a:t>Question: “Why do you complete your homework?”</a:t>
            </a:r>
          </a:p>
          <a:p>
            <a:pPr marL="0" indent="0">
              <a:buNone/>
            </a:pPr>
            <a:r>
              <a:rPr lang="en-GB" sz="2400" dirty="0"/>
              <a:t>Answers: </a:t>
            </a:r>
          </a:p>
          <a:p>
            <a:pPr marL="457200" indent="-457200">
              <a:buAutoNum type="arabicParenR"/>
            </a:pPr>
            <a:r>
              <a:rPr lang="en-GB" sz="2400" dirty="0"/>
              <a:t>Because I’ll get in trouble if I don’t (external motivation)</a:t>
            </a:r>
          </a:p>
          <a:p>
            <a:pPr marL="457200" indent="-457200">
              <a:buAutoNum type="arabicParenR"/>
            </a:pPr>
            <a:r>
              <a:rPr lang="en-GB" sz="2400" dirty="0"/>
              <a:t>Because I want the teacher to think I’m a good student (introjection motivation)</a:t>
            </a:r>
          </a:p>
          <a:p>
            <a:pPr marL="457200" indent="-457200">
              <a:buAutoNum type="arabicParenR"/>
            </a:pPr>
            <a:r>
              <a:rPr lang="en-GB" sz="2400" dirty="0"/>
              <a:t>Because I want to understand the subject (identification motivation)</a:t>
            </a:r>
          </a:p>
          <a:p>
            <a:pPr marL="457200" indent="-457200">
              <a:buAutoNum type="arabicParenR"/>
            </a:pPr>
            <a:r>
              <a:rPr lang="en-GB" sz="2400" dirty="0"/>
              <a:t>Because it’s fun (intrinsic motivation)</a:t>
            </a:r>
          </a:p>
          <a:p>
            <a:pPr marL="0" indent="0">
              <a:buNone/>
            </a:pPr>
            <a:endParaRPr lang="en-GB" sz="2400" b="1" dirty="0"/>
          </a:p>
        </p:txBody>
      </p:sp>
    </p:spTree>
    <p:extLst>
      <p:ext uri="{BB962C8B-B14F-4D97-AF65-F5344CB8AC3E}">
        <p14:creationId xmlns:p14="http://schemas.microsoft.com/office/powerpoint/2010/main" val="4695127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91FED-95BF-2207-817B-7004DFFDCBA1}"/>
              </a:ext>
            </a:extLst>
          </p:cNvPr>
          <p:cNvSpPr>
            <a:spLocks noGrp="1"/>
          </p:cNvSpPr>
          <p:nvPr>
            <p:ph type="title"/>
          </p:nvPr>
        </p:nvSpPr>
        <p:spPr>
          <a:xfrm>
            <a:off x="777242" y="365125"/>
            <a:ext cx="10637518" cy="1958527"/>
          </a:xfrm>
        </p:spPr>
        <p:txBody>
          <a:bodyPr>
            <a:normAutofit/>
          </a:bodyPr>
          <a:lstStyle/>
          <a:p>
            <a:pPr algn="ctr"/>
            <a:r>
              <a:rPr lang="en-GB" b="1" dirty="0">
                <a:latin typeface="+mn-lt"/>
              </a:rPr>
              <a:t>Question Time:</a:t>
            </a:r>
            <a:br>
              <a:rPr lang="en-GB" b="1" dirty="0">
                <a:latin typeface="+mn-lt"/>
              </a:rPr>
            </a:br>
            <a:r>
              <a:rPr lang="en-GB" b="1" dirty="0">
                <a:latin typeface="+mn-lt"/>
              </a:rPr>
              <a:t>What Motivates You?</a:t>
            </a:r>
          </a:p>
        </p:txBody>
      </p:sp>
      <p:sp>
        <p:nvSpPr>
          <p:cNvPr id="3" name="Content Placeholder 2">
            <a:extLst>
              <a:ext uri="{FF2B5EF4-FFF2-40B4-BE49-F238E27FC236}">
                <a16:creationId xmlns:a16="http://schemas.microsoft.com/office/drawing/2014/main" id="{F2CE1017-54A9-7F01-01C9-D0AAEA16D49C}"/>
              </a:ext>
            </a:extLst>
          </p:cNvPr>
          <p:cNvSpPr>
            <a:spLocks noGrp="1"/>
          </p:cNvSpPr>
          <p:nvPr>
            <p:ph idx="1"/>
          </p:nvPr>
        </p:nvSpPr>
        <p:spPr>
          <a:xfrm>
            <a:off x="777242" y="2633147"/>
            <a:ext cx="10637518" cy="2651372"/>
          </a:xfrm>
        </p:spPr>
        <p:txBody>
          <a:bodyPr>
            <a:normAutofit/>
          </a:bodyPr>
          <a:lstStyle/>
          <a:p>
            <a:pPr marL="0" indent="0" algn="ctr">
              <a:buNone/>
            </a:pPr>
            <a:r>
              <a:rPr lang="en-GB" sz="5400" dirty="0"/>
              <a:t>Why are you studying a degree at University? </a:t>
            </a:r>
          </a:p>
        </p:txBody>
      </p:sp>
    </p:spTree>
    <p:extLst>
      <p:ext uri="{BB962C8B-B14F-4D97-AF65-F5344CB8AC3E}">
        <p14:creationId xmlns:p14="http://schemas.microsoft.com/office/powerpoint/2010/main" val="7840696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E92BD-187F-0B17-A038-7464180B673D}"/>
              </a:ext>
            </a:extLst>
          </p:cNvPr>
          <p:cNvSpPr>
            <a:spLocks noGrp="1"/>
          </p:cNvSpPr>
          <p:nvPr>
            <p:ph type="title"/>
          </p:nvPr>
        </p:nvSpPr>
        <p:spPr/>
        <p:txBody>
          <a:bodyPr/>
          <a:lstStyle/>
          <a:p>
            <a:pPr algn="ctr"/>
            <a:r>
              <a:rPr lang="en-GB" b="1" dirty="0">
                <a:latin typeface="+mn-lt"/>
              </a:rPr>
              <a:t>Creativity Models</a:t>
            </a:r>
          </a:p>
        </p:txBody>
      </p:sp>
      <p:sp>
        <p:nvSpPr>
          <p:cNvPr id="3" name="Content Placeholder 2">
            <a:extLst>
              <a:ext uri="{FF2B5EF4-FFF2-40B4-BE49-F238E27FC236}">
                <a16:creationId xmlns:a16="http://schemas.microsoft.com/office/drawing/2014/main" id="{60CF2EBA-0A7C-E788-2891-118BEA4D0970}"/>
              </a:ext>
            </a:extLst>
          </p:cNvPr>
          <p:cNvSpPr>
            <a:spLocks noGrp="1"/>
          </p:cNvSpPr>
          <p:nvPr>
            <p:ph idx="1"/>
          </p:nvPr>
        </p:nvSpPr>
        <p:spPr>
          <a:xfrm>
            <a:off x="142504" y="1825625"/>
            <a:ext cx="12049496" cy="4907684"/>
          </a:xfrm>
        </p:spPr>
        <p:txBody>
          <a:bodyPr>
            <a:normAutofit/>
          </a:bodyPr>
          <a:lstStyle/>
          <a:p>
            <a:pPr>
              <a:lnSpc>
                <a:spcPct val="150000"/>
              </a:lnSpc>
            </a:pPr>
            <a:r>
              <a:rPr lang="en-GB" sz="4000" dirty="0"/>
              <a:t>4 Ps Model </a:t>
            </a:r>
          </a:p>
          <a:p>
            <a:pPr>
              <a:lnSpc>
                <a:spcPct val="150000"/>
              </a:lnSpc>
            </a:pPr>
            <a:r>
              <a:rPr lang="en-GB" sz="4000" dirty="0"/>
              <a:t>Osborn-</a:t>
            </a:r>
            <a:r>
              <a:rPr lang="en-GB" sz="4000" dirty="0" err="1"/>
              <a:t>Parnes</a:t>
            </a:r>
            <a:r>
              <a:rPr lang="en-GB" sz="4000" dirty="0"/>
              <a:t> Creative Problem-Solving(CPS) Model </a:t>
            </a:r>
          </a:p>
          <a:p>
            <a:pPr>
              <a:lnSpc>
                <a:spcPct val="150000"/>
              </a:lnSpc>
            </a:pPr>
            <a:r>
              <a:rPr lang="en-GB" sz="4000" dirty="0"/>
              <a:t>Types of Creativity </a:t>
            </a:r>
          </a:p>
        </p:txBody>
      </p:sp>
    </p:spTree>
    <p:extLst>
      <p:ext uri="{BB962C8B-B14F-4D97-AF65-F5344CB8AC3E}">
        <p14:creationId xmlns:p14="http://schemas.microsoft.com/office/powerpoint/2010/main" val="20561356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07655-DAFA-6EF4-EFAA-D43560D7E0C0}"/>
              </a:ext>
            </a:extLst>
          </p:cNvPr>
          <p:cNvSpPr>
            <a:spLocks noGrp="1"/>
          </p:cNvSpPr>
          <p:nvPr>
            <p:ph type="title"/>
          </p:nvPr>
        </p:nvSpPr>
        <p:spPr>
          <a:xfrm>
            <a:off x="194934" y="0"/>
            <a:ext cx="11481847" cy="1325563"/>
          </a:xfrm>
        </p:spPr>
        <p:txBody>
          <a:bodyPr/>
          <a:lstStyle/>
          <a:p>
            <a:pPr algn="ctr"/>
            <a:r>
              <a:rPr lang="en-GB" b="1" dirty="0">
                <a:latin typeface="+mn-lt"/>
              </a:rPr>
              <a:t>4Ps of Creativity </a:t>
            </a:r>
          </a:p>
        </p:txBody>
      </p:sp>
      <p:pic>
        <p:nvPicPr>
          <p:cNvPr id="4" name="Content Placeholder 3">
            <a:extLst>
              <a:ext uri="{FF2B5EF4-FFF2-40B4-BE49-F238E27FC236}">
                <a16:creationId xmlns:a16="http://schemas.microsoft.com/office/drawing/2014/main" id="{F96FD96D-3E48-ABD0-204B-0FFEF4508AD7}"/>
              </a:ext>
            </a:extLst>
          </p:cNvPr>
          <p:cNvPicPr>
            <a:picLocks noGrp="1" noChangeAspect="1"/>
          </p:cNvPicPr>
          <p:nvPr>
            <p:ph idx="1"/>
          </p:nvPr>
        </p:nvPicPr>
        <p:blipFill>
          <a:blip r:embed="rId3"/>
          <a:stretch>
            <a:fillRect/>
          </a:stretch>
        </p:blipFill>
        <p:spPr>
          <a:xfrm>
            <a:off x="7575778" y="1206822"/>
            <a:ext cx="3812269" cy="4444356"/>
          </a:xfrm>
          <a:prstGeom prst="rect">
            <a:avLst/>
          </a:prstGeom>
        </p:spPr>
      </p:pic>
      <p:graphicFrame>
        <p:nvGraphicFramePr>
          <p:cNvPr id="5" name="Table 4">
            <a:extLst>
              <a:ext uri="{FF2B5EF4-FFF2-40B4-BE49-F238E27FC236}">
                <a16:creationId xmlns:a16="http://schemas.microsoft.com/office/drawing/2014/main" id="{CFD46DEA-1246-C49A-058E-763642C35ECD}"/>
              </a:ext>
            </a:extLst>
          </p:cNvPr>
          <p:cNvGraphicFramePr>
            <a:graphicFrameLocks noGrp="1"/>
          </p:cNvGraphicFramePr>
          <p:nvPr>
            <p:extLst>
              <p:ext uri="{D42A27DB-BD31-4B8C-83A1-F6EECF244321}">
                <p14:modId xmlns:p14="http://schemas.microsoft.com/office/powerpoint/2010/main" val="2398931514"/>
              </p:ext>
            </p:extLst>
          </p:nvPr>
        </p:nvGraphicFramePr>
        <p:xfrm>
          <a:off x="763359" y="1861979"/>
          <a:ext cx="5889172" cy="3637121"/>
        </p:xfrm>
        <a:graphic>
          <a:graphicData uri="http://schemas.openxmlformats.org/drawingml/2006/table">
            <a:tbl>
              <a:tblPr/>
              <a:tblGrid>
                <a:gridCol w="5889172">
                  <a:extLst>
                    <a:ext uri="{9D8B030D-6E8A-4147-A177-3AD203B41FA5}">
                      <a16:colId xmlns:a16="http://schemas.microsoft.com/office/drawing/2014/main" val="1186895023"/>
                    </a:ext>
                  </a:extLst>
                </a:gridCol>
              </a:tblGrid>
              <a:tr h="3238305">
                <a:tc>
                  <a:txBody>
                    <a:bodyPr/>
                    <a:lstStyle/>
                    <a:p>
                      <a:pPr fontAlgn="t">
                        <a:lnSpc>
                          <a:spcPts val="1500"/>
                        </a:lnSpc>
                        <a:buNone/>
                      </a:pPr>
                      <a:r>
                        <a:rPr lang="en-GB" b="1" i="1" dirty="0">
                          <a:effectLst/>
                          <a:latin typeface="Segoe UI" panose="020B0502040204020203" pitchFamily="34" charset="0"/>
                        </a:rPr>
                        <a:t>For creativity to occur:</a:t>
                      </a:r>
                    </a:p>
                    <a:p>
                      <a:pPr fontAlgn="t">
                        <a:lnSpc>
                          <a:spcPts val="1500"/>
                        </a:lnSpc>
                        <a:buNone/>
                      </a:pPr>
                      <a:endParaRPr lang="en-GB" b="1" i="0" dirty="0">
                        <a:effectLst/>
                        <a:latin typeface="Segoe UI" panose="020B0502040204020203" pitchFamily="34" charset="0"/>
                      </a:endParaRPr>
                    </a:p>
                    <a:p>
                      <a:pPr fontAlgn="t">
                        <a:lnSpc>
                          <a:spcPts val="1500"/>
                        </a:lnSpc>
                        <a:buNone/>
                      </a:pPr>
                      <a:r>
                        <a:rPr lang="en-GB" b="1" i="0" dirty="0">
                          <a:effectLst/>
                          <a:latin typeface="Segoe UI" panose="020B0502040204020203" pitchFamily="34" charset="0"/>
                        </a:rPr>
                        <a:t>Person:</a:t>
                      </a:r>
                      <a:r>
                        <a:rPr lang="en-GB" b="0" i="0" dirty="0">
                          <a:effectLst/>
                          <a:latin typeface="Segoe UI" panose="020B0502040204020203" pitchFamily="34" charset="0"/>
                        </a:rPr>
                        <a:t> The individual traits, skills, and personality factors that affect creative potential. </a:t>
                      </a:r>
                    </a:p>
                    <a:p>
                      <a:pPr fontAlgn="t">
                        <a:lnSpc>
                          <a:spcPts val="1500"/>
                        </a:lnSpc>
                        <a:buNone/>
                      </a:pPr>
                      <a:endParaRPr lang="en-GB" b="0" i="0" dirty="0">
                        <a:effectLst/>
                        <a:latin typeface="Segoe UI" panose="020B0502040204020203" pitchFamily="34" charset="0"/>
                      </a:endParaRPr>
                    </a:p>
                    <a:p>
                      <a:pPr fontAlgn="t">
                        <a:lnSpc>
                          <a:spcPts val="1500"/>
                        </a:lnSpc>
                        <a:buNone/>
                      </a:pPr>
                      <a:r>
                        <a:rPr lang="en-GB" b="1" i="0" dirty="0">
                          <a:effectLst/>
                          <a:latin typeface="Segoe UI" panose="020B0502040204020203" pitchFamily="34" charset="0"/>
                        </a:rPr>
                        <a:t>Process:</a:t>
                      </a:r>
                      <a:r>
                        <a:rPr lang="en-GB" b="0" i="0" dirty="0">
                          <a:effectLst/>
                          <a:latin typeface="Segoe UI" panose="020B0502040204020203" pitchFamily="34" charset="0"/>
                        </a:rPr>
                        <a:t> The cognitive steps and methods used to generate creative ideas (e.g., brainstorming, problem-solving).</a:t>
                      </a:r>
                    </a:p>
                    <a:p>
                      <a:pPr fontAlgn="t">
                        <a:lnSpc>
                          <a:spcPts val="1500"/>
                        </a:lnSpc>
                        <a:buNone/>
                      </a:pPr>
                      <a:endParaRPr lang="en-GB" b="0" i="0" dirty="0">
                        <a:effectLst/>
                        <a:latin typeface="Segoe UI" panose="020B0502040204020203" pitchFamily="34" charset="0"/>
                      </a:endParaRPr>
                    </a:p>
                    <a:p>
                      <a:pPr fontAlgn="t">
                        <a:lnSpc>
                          <a:spcPts val="1500"/>
                        </a:lnSpc>
                        <a:buNone/>
                      </a:pPr>
                      <a:r>
                        <a:rPr lang="en-GB" b="0" i="0" dirty="0">
                          <a:effectLst/>
                          <a:latin typeface="Segoe UI" panose="020B0502040204020203" pitchFamily="34" charset="0"/>
                        </a:rPr>
                        <a:t> </a:t>
                      </a:r>
                      <a:r>
                        <a:rPr lang="en-GB" b="1" i="0" dirty="0">
                          <a:effectLst/>
                          <a:latin typeface="Segoe UI" panose="020B0502040204020203" pitchFamily="34" charset="0"/>
                        </a:rPr>
                        <a:t>Product:</a:t>
                      </a:r>
                      <a:r>
                        <a:rPr lang="en-GB" b="0" i="0" dirty="0">
                          <a:effectLst/>
                          <a:latin typeface="Segoe UI" panose="020B0502040204020203" pitchFamily="34" charset="0"/>
                        </a:rPr>
                        <a:t> The tangible outcome or result of creative thinking (e.g., an invention, artwork, solution).</a:t>
                      </a:r>
                    </a:p>
                    <a:p>
                      <a:pPr fontAlgn="t">
                        <a:lnSpc>
                          <a:spcPts val="1500"/>
                        </a:lnSpc>
                        <a:buNone/>
                      </a:pPr>
                      <a:endParaRPr lang="en-GB" b="0" i="0" dirty="0">
                        <a:effectLst/>
                        <a:latin typeface="Segoe UI" panose="020B0502040204020203" pitchFamily="34" charset="0"/>
                      </a:endParaRPr>
                    </a:p>
                    <a:p>
                      <a:pPr fontAlgn="t">
                        <a:lnSpc>
                          <a:spcPts val="1500"/>
                        </a:lnSpc>
                        <a:buNone/>
                      </a:pPr>
                      <a:r>
                        <a:rPr lang="en-GB" b="0" i="0" dirty="0">
                          <a:effectLst/>
                          <a:latin typeface="Segoe UI" panose="020B0502040204020203" pitchFamily="34" charset="0"/>
                        </a:rPr>
                        <a:t> </a:t>
                      </a:r>
                      <a:r>
                        <a:rPr lang="en-GB" b="1" i="0" dirty="0">
                          <a:effectLst/>
                          <a:latin typeface="Segoe UI" panose="020B0502040204020203" pitchFamily="34" charset="0"/>
                        </a:rPr>
                        <a:t>Press (Environment):</a:t>
                      </a:r>
                      <a:r>
                        <a:rPr lang="en-GB" b="0" i="0" dirty="0">
                          <a:effectLst/>
                          <a:latin typeface="Segoe UI" panose="020B0502040204020203" pitchFamily="34" charset="0"/>
                        </a:rPr>
                        <a:t> The external context or climate that supports or hinders creativity (e.g., organizational culture, social norms).</a:t>
                      </a:r>
                    </a:p>
                  </a:txBody>
                  <a:tcP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110093259"/>
                  </a:ext>
                </a:extLst>
              </a:tr>
              <a:tr h="398816">
                <a:tc>
                  <a:txBody>
                    <a:bodyPr/>
                    <a:lstStyle/>
                    <a:p>
                      <a:endParaRPr lang="en-GB" dirty="0"/>
                    </a:p>
                  </a:txBody>
                  <a:tcPr>
                    <a:lnT w="9525"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2118901530"/>
                  </a:ext>
                </a:extLst>
              </a:tr>
            </a:tbl>
          </a:graphicData>
        </a:graphic>
      </p:graphicFrame>
    </p:spTree>
    <p:extLst>
      <p:ext uri="{BB962C8B-B14F-4D97-AF65-F5344CB8AC3E}">
        <p14:creationId xmlns:p14="http://schemas.microsoft.com/office/powerpoint/2010/main" val="18352963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72033-D616-A0A6-AD27-CAE324FF309E}"/>
              </a:ext>
            </a:extLst>
          </p:cNvPr>
          <p:cNvSpPr>
            <a:spLocks noGrp="1"/>
          </p:cNvSpPr>
          <p:nvPr>
            <p:ph type="title"/>
          </p:nvPr>
        </p:nvSpPr>
        <p:spPr>
          <a:xfrm>
            <a:off x="355076" y="0"/>
            <a:ext cx="11481847" cy="1325563"/>
          </a:xfrm>
        </p:spPr>
        <p:txBody>
          <a:bodyPr>
            <a:normAutofit/>
          </a:bodyPr>
          <a:lstStyle/>
          <a:p>
            <a:pPr algn="ctr"/>
            <a:r>
              <a:rPr lang="en-GB" sz="4000" b="1" dirty="0">
                <a:latin typeface="+mn-lt"/>
              </a:rPr>
              <a:t>Osborn-Parnes Creative Problem Solving  Process</a:t>
            </a:r>
          </a:p>
        </p:txBody>
      </p:sp>
      <p:sp>
        <p:nvSpPr>
          <p:cNvPr id="3" name="Content Placeholder 2">
            <a:extLst>
              <a:ext uri="{FF2B5EF4-FFF2-40B4-BE49-F238E27FC236}">
                <a16:creationId xmlns:a16="http://schemas.microsoft.com/office/drawing/2014/main" id="{8D8A6F17-9708-6D2F-2E1F-2061756CE3CA}"/>
              </a:ext>
            </a:extLst>
          </p:cNvPr>
          <p:cNvSpPr>
            <a:spLocks noGrp="1"/>
          </p:cNvSpPr>
          <p:nvPr>
            <p:ph idx="1"/>
          </p:nvPr>
        </p:nvSpPr>
        <p:spPr>
          <a:xfrm>
            <a:off x="170213" y="1027906"/>
            <a:ext cx="11851574" cy="4919559"/>
          </a:xfrm>
        </p:spPr>
        <p:txBody>
          <a:bodyPr>
            <a:normAutofit lnSpcReduction="10000"/>
          </a:bodyPr>
          <a:lstStyle/>
          <a:p>
            <a:pPr marL="0" indent="0">
              <a:lnSpc>
                <a:spcPct val="150000"/>
              </a:lnSpc>
              <a:buNone/>
            </a:pPr>
            <a:r>
              <a:rPr lang="en-GB" sz="2800" dirty="0"/>
              <a:t>This is a structured method  to generate creative and innovative ways to address problems. We will come back to this later in the module</a:t>
            </a:r>
          </a:p>
          <a:p>
            <a:pPr lvl="1">
              <a:lnSpc>
                <a:spcPct val="150000"/>
              </a:lnSpc>
            </a:pPr>
            <a:r>
              <a:rPr lang="en-GB" sz="2400" dirty="0"/>
              <a:t>Objective Finding </a:t>
            </a:r>
          </a:p>
          <a:p>
            <a:pPr lvl="1">
              <a:lnSpc>
                <a:spcPct val="150000"/>
              </a:lnSpc>
            </a:pPr>
            <a:r>
              <a:rPr lang="en-GB" sz="2400" dirty="0"/>
              <a:t>Fact-Finding </a:t>
            </a:r>
          </a:p>
          <a:p>
            <a:pPr lvl="1">
              <a:lnSpc>
                <a:spcPct val="150000"/>
              </a:lnSpc>
            </a:pPr>
            <a:r>
              <a:rPr lang="en-GB" sz="2400" dirty="0"/>
              <a:t>Problem- Finding </a:t>
            </a:r>
          </a:p>
          <a:p>
            <a:pPr lvl="1">
              <a:lnSpc>
                <a:spcPct val="150000"/>
              </a:lnSpc>
            </a:pPr>
            <a:r>
              <a:rPr lang="en-GB" sz="2400" dirty="0"/>
              <a:t>Idea-Finding </a:t>
            </a:r>
          </a:p>
          <a:p>
            <a:pPr lvl="1">
              <a:lnSpc>
                <a:spcPct val="150000"/>
              </a:lnSpc>
            </a:pPr>
            <a:r>
              <a:rPr lang="en-GB" sz="2400" dirty="0"/>
              <a:t>Solution-Finding</a:t>
            </a:r>
          </a:p>
          <a:p>
            <a:pPr lvl="1">
              <a:lnSpc>
                <a:spcPct val="150000"/>
              </a:lnSpc>
            </a:pPr>
            <a:r>
              <a:rPr lang="en-GB" sz="2400" dirty="0"/>
              <a:t>Action-Finding </a:t>
            </a:r>
          </a:p>
        </p:txBody>
      </p:sp>
    </p:spTree>
    <p:extLst>
      <p:ext uri="{BB962C8B-B14F-4D97-AF65-F5344CB8AC3E}">
        <p14:creationId xmlns:p14="http://schemas.microsoft.com/office/powerpoint/2010/main" val="888701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24A9C5B-7B3C-2B39-1BB5-AE7971362435}"/>
              </a:ext>
            </a:extLst>
          </p:cNvPr>
          <p:cNvPicPr>
            <a:picLocks noGrp="1" noChangeAspect="1"/>
          </p:cNvPicPr>
          <p:nvPr>
            <p:ph idx="1"/>
          </p:nvPr>
        </p:nvPicPr>
        <p:blipFill rotWithShape="1">
          <a:blip r:embed="rId3"/>
          <a:stretch/>
        </p:blipFill>
        <p:spPr>
          <a:xfrm>
            <a:off x="2145892" y="520700"/>
            <a:ext cx="8467362" cy="4779963"/>
          </a:xfrm>
          <a:prstGeom prst="rect">
            <a:avLst/>
          </a:prstGeom>
        </p:spPr>
      </p:pic>
    </p:spTree>
    <p:extLst>
      <p:ext uri="{BB962C8B-B14F-4D97-AF65-F5344CB8AC3E}">
        <p14:creationId xmlns:p14="http://schemas.microsoft.com/office/powerpoint/2010/main" val="25811185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F2D1-F032-DC1D-BAFC-680FCF731790}"/>
              </a:ext>
            </a:extLst>
          </p:cNvPr>
          <p:cNvSpPr>
            <a:spLocks noGrp="1"/>
          </p:cNvSpPr>
          <p:nvPr>
            <p:ph type="title"/>
          </p:nvPr>
        </p:nvSpPr>
        <p:spPr/>
        <p:txBody>
          <a:bodyPr/>
          <a:lstStyle/>
          <a:p>
            <a:r>
              <a:rPr lang="en-GB" b="1" dirty="0">
                <a:latin typeface="+mn-lt"/>
              </a:rPr>
              <a:t>Types of Creative Thinking </a:t>
            </a:r>
          </a:p>
        </p:txBody>
      </p:sp>
      <p:sp>
        <p:nvSpPr>
          <p:cNvPr id="3" name="Content Placeholder 2">
            <a:extLst>
              <a:ext uri="{FF2B5EF4-FFF2-40B4-BE49-F238E27FC236}">
                <a16:creationId xmlns:a16="http://schemas.microsoft.com/office/drawing/2014/main" id="{FD7B9074-C308-815B-2FE7-FCE6A526E515}"/>
              </a:ext>
            </a:extLst>
          </p:cNvPr>
          <p:cNvSpPr>
            <a:spLocks noGrp="1"/>
          </p:cNvSpPr>
          <p:nvPr>
            <p:ph idx="1"/>
          </p:nvPr>
        </p:nvSpPr>
        <p:spPr>
          <a:xfrm>
            <a:off x="358219" y="1825625"/>
            <a:ext cx="5893991" cy="3575934"/>
          </a:xfrm>
        </p:spPr>
        <p:txBody>
          <a:bodyPr>
            <a:normAutofit fontScale="92500" lnSpcReduction="10000"/>
          </a:bodyPr>
          <a:lstStyle/>
          <a:p>
            <a:pPr marL="0" indent="0">
              <a:buNone/>
            </a:pPr>
            <a:r>
              <a:rPr lang="en-GB" sz="1600" b="1" dirty="0">
                <a:solidFill>
                  <a:srgbClr val="00B050"/>
                </a:solidFill>
              </a:rPr>
              <a:t>Mini C: </a:t>
            </a:r>
          </a:p>
          <a:p>
            <a:r>
              <a:rPr lang="en-GB" sz="1600" dirty="0"/>
              <a:t>Domain specific and refers to creativity within a particular task, profession or area of expertise.</a:t>
            </a:r>
          </a:p>
          <a:p>
            <a:r>
              <a:rPr lang="en-GB" sz="1600" dirty="0"/>
              <a:t>Task-orientated </a:t>
            </a:r>
          </a:p>
          <a:p>
            <a:r>
              <a:rPr lang="en-GB" sz="1600" dirty="0"/>
              <a:t>Individuals who thrive in specific fields and demonstrates critical thinking within constraints and requirements. </a:t>
            </a:r>
          </a:p>
          <a:p>
            <a:pPr marL="0" indent="0">
              <a:buNone/>
            </a:pPr>
            <a:endParaRPr lang="en-GB" sz="1600" dirty="0"/>
          </a:p>
          <a:p>
            <a:pPr marL="0" indent="0">
              <a:buNone/>
            </a:pPr>
            <a:r>
              <a:rPr lang="en-GB" sz="1600" b="1" dirty="0">
                <a:solidFill>
                  <a:srgbClr val="00B0F0"/>
                </a:solidFill>
              </a:rPr>
              <a:t>Little C: </a:t>
            </a:r>
          </a:p>
          <a:p>
            <a:r>
              <a:rPr lang="en-GB" sz="1600" dirty="0"/>
              <a:t>Everyday creativity that is applied for general problem-solving and expression. </a:t>
            </a:r>
          </a:p>
          <a:p>
            <a:r>
              <a:rPr lang="en-GB" sz="1600" dirty="0"/>
              <a:t>Generate unique solutions for common problems in daily life</a:t>
            </a:r>
          </a:p>
          <a:p>
            <a:r>
              <a:rPr lang="en-GB" sz="1600" dirty="0"/>
              <a:t>Engage in activities that are personally meaningful and may not have a broad societal impact. </a:t>
            </a:r>
          </a:p>
        </p:txBody>
      </p:sp>
      <p:sp>
        <p:nvSpPr>
          <p:cNvPr id="6" name="TextBox 5">
            <a:extLst>
              <a:ext uri="{FF2B5EF4-FFF2-40B4-BE49-F238E27FC236}">
                <a16:creationId xmlns:a16="http://schemas.microsoft.com/office/drawing/2014/main" id="{15C7860F-C2D9-9911-F9BE-F2D8284168E4}"/>
              </a:ext>
            </a:extLst>
          </p:cNvPr>
          <p:cNvSpPr txBox="1"/>
          <p:nvPr/>
        </p:nvSpPr>
        <p:spPr>
          <a:xfrm>
            <a:off x="6352223" y="2151727"/>
            <a:ext cx="6097904" cy="2800767"/>
          </a:xfrm>
          <a:prstGeom prst="rect">
            <a:avLst/>
          </a:prstGeom>
          <a:noFill/>
        </p:spPr>
        <p:txBody>
          <a:bodyPr wrap="square">
            <a:spAutoFit/>
          </a:bodyPr>
          <a:lstStyle/>
          <a:p>
            <a:r>
              <a:rPr lang="en-GB" sz="1600" dirty="0">
                <a:solidFill>
                  <a:srgbClr val="FFC000"/>
                </a:solidFill>
              </a:rPr>
              <a:t>Pro C:•</a:t>
            </a:r>
          </a:p>
          <a:p>
            <a:r>
              <a:rPr lang="en-GB" sz="1600" dirty="0">
                <a:solidFill>
                  <a:srgbClr val="FFC000"/>
                </a:solidFill>
              </a:rPr>
              <a:t> </a:t>
            </a:r>
            <a:r>
              <a:rPr lang="en-GB" sz="1600" dirty="0"/>
              <a:t>Domain-specific creativity demonstrated within a particular profession, discipline or area of expertise. </a:t>
            </a:r>
          </a:p>
          <a:p>
            <a:r>
              <a:rPr lang="en-GB" sz="1600" dirty="0"/>
              <a:t>• Produces valuable contributions recognised by peers, although not necessarily revolutionary.</a:t>
            </a:r>
          </a:p>
          <a:p>
            <a:endParaRPr lang="en-GB" sz="1600" dirty="0"/>
          </a:p>
          <a:p>
            <a:endParaRPr lang="en-GB" sz="1600" dirty="0"/>
          </a:p>
          <a:p>
            <a:endParaRPr lang="en-GB" sz="1600" dirty="0"/>
          </a:p>
          <a:p>
            <a:pPr marL="0" indent="0">
              <a:buNone/>
            </a:pPr>
            <a:r>
              <a:rPr lang="en-GB" sz="1600" dirty="0">
                <a:solidFill>
                  <a:srgbClr val="C00000"/>
                </a:solidFill>
              </a:rPr>
              <a:t>Big C:</a:t>
            </a:r>
          </a:p>
          <a:p>
            <a:pPr marL="285750" indent="-285750">
              <a:buFont typeface="Arial" panose="020B0604020202020204" pitchFamily="34" charset="0"/>
              <a:buChar char="•"/>
            </a:pPr>
            <a:r>
              <a:rPr lang="en-GB" sz="1600" dirty="0"/>
              <a:t>Transformative creativity that produces groundbreaking and revolutionary idea that impact society or a particularly field. </a:t>
            </a:r>
          </a:p>
        </p:txBody>
      </p:sp>
    </p:spTree>
    <p:extLst>
      <p:ext uri="{BB962C8B-B14F-4D97-AF65-F5344CB8AC3E}">
        <p14:creationId xmlns:p14="http://schemas.microsoft.com/office/powerpoint/2010/main" val="19972680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5A85F-6529-E83C-8672-8544EB4B9463}"/>
              </a:ext>
            </a:extLst>
          </p:cNvPr>
          <p:cNvSpPr>
            <a:spLocks noGrp="1"/>
          </p:cNvSpPr>
          <p:nvPr>
            <p:ph type="title"/>
          </p:nvPr>
        </p:nvSpPr>
        <p:spPr/>
        <p:txBody>
          <a:bodyPr/>
          <a:lstStyle/>
          <a:p>
            <a:endParaRPr lang="en-GB"/>
          </a:p>
        </p:txBody>
      </p:sp>
      <p:pic>
        <p:nvPicPr>
          <p:cNvPr id="6" name="Online Media 5" title="Tutorial 6: Four C Framework (Outcomes)">
            <a:hlinkClick r:id="" action="ppaction://media"/>
            <a:extLst>
              <a:ext uri="{FF2B5EF4-FFF2-40B4-BE49-F238E27FC236}">
                <a16:creationId xmlns:a16="http://schemas.microsoft.com/office/drawing/2014/main" id="{A0CA1659-047F-7AFD-E433-EEBBB9DB5825}"/>
              </a:ext>
            </a:extLst>
          </p:cNvPr>
          <p:cNvPicPr>
            <a:picLocks noGrp="1" noRot="1" noChangeAspect="1"/>
          </p:cNvPicPr>
          <p:nvPr>
            <p:ph idx="1"/>
            <a:videoFile r:link="rId1"/>
          </p:nvPr>
        </p:nvPicPr>
        <p:blipFill>
          <a:blip r:embed="rId4"/>
          <a:stretch>
            <a:fillRect/>
          </a:stretch>
        </p:blipFill>
        <p:spPr>
          <a:xfrm>
            <a:off x="2200944" y="680240"/>
            <a:ext cx="8105751" cy="4579303"/>
          </a:xfrm>
          <a:prstGeom prst="rect">
            <a:avLst/>
          </a:prstGeom>
        </p:spPr>
      </p:pic>
    </p:spTree>
    <p:extLst>
      <p:ext uri="{BB962C8B-B14F-4D97-AF65-F5344CB8AC3E}">
        <p14:creationId xmlns:p14="http://schemas.microsoft.com/office/powerpoint/2010/main" val="1274252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CB2946-8EE2-7781-DD8E-BD8F7B35E9CD}"/>
              </a:ext>
            </a:extLst>
          </p:cNvPr>
          <p:cNvSpPr>
            <a:spLocks noGrp="1"/>
          </p:cNvSpPr>
          <p:nvPr>
            <p:ph idx="1"/>
          </p:nvPr>
        </p:nvSpPr>
        <p:spPr>
          <a:xfrm>
            <a:off x="1" y="1082674"/>
            <a:ext cx="11977226" cy="4403725"/>
          </a:xfrm>
        </p:spPr>
        <p:txBody>
          <a:bodyPr>
            <a:normAutofit/>
          </a:bodyPr>
          <a:lstStyle/>
          <a:p>
            <a:r>
              <a:rPr lang="en-GB" sz="1800" dirty="0"/>
              <a:t>Q1.Which type of creativity refers to personal insights and learning experiences, often seen when someone discovers a new way to understand something for themselves?</a:t>
            </a:r>
          </a:p>
          <a:p>
            <a:pPr marL="0" indent="0">
              <a:buNone/>
            </a:pPr>
            <a:r>
              <a:rPr lang="en-GB" sz="1800" dirty="0"/>
              <a:t>a) Little-C b) Big-C c) Mini-C</a:t>
            </a:r>
          </a:p>
          <a:p>
            <a:r>
              <a:rPr lang="en-GB" sz="1800" dirty="0"/>
              <a:t>Q2.Writing a poem for fun or creating a new recipe at home would most likely be an example of:</a:t>
            </a:r>
          </a:p>
          <a:p>
            <a:pPr marL="0" indent="0">
              <a:buNone/>
            </a:pPr>
            <a:r>
              <a:rPr lang="en-GB" sz="1800" dirty="0"/>
              <a:t>a) Mini-C b) Little-C c) Big-C</a:t>
            </a:r>
          </a:p>
          <a:p>
            <a:r>
              <a:rPr lang="en-GB" sz="1800" dirty="0"/>
              <a:t>Q3.Which type of creativity is associated with eminent contributions that change a field or society, such as Einstein's theory of relativity or Picasso's art? </a:t>
            </a:r>
          </a:p>
          <a:p>
            <a:pPr marL="0" indent="0">
              <a:buNone/>
            </a:pPr>
            <a:r>
              <a:rPr lang="en-GB" sz="1800" dirty="0"/>
              <a:t>a) Mini-C b) Little-C c) Big-C</a:t>
            </a:r>
          </a:p>
          <a:p>
            <a:r>
              <a:rPr lang="en-GB" sz="1800" dirty="0"/>
              <a:t>Q4.A healthcare professional develops a new patient referral system that improves efficiency across their organisation. The innovation is recognised by colleagues and adopted within the service. This is an example of</a:t>
            </a:r>
          </a:p>
          <a:p>
            <a:pPr marL="0" indent="0">
              <a:buNone/>
            </a:pPr>
            <a:r>
              <a:rPr lang="en-GB" sz="1800" dirty="0"/>
              <a:t>:a) Mini-C b) Little-C c) Pro-C</a:t>
            </a:r>
          </a:p>
          <a:p>
            <a:r>
              <a:rPr lang="en-GB" sz="1800" dirty="0"/>
              <a:t>Q5. True or False: Little-C creativity is everyday creativity that anyone can demonstrate</a:t>
            </a:r>
            <a:r>
              <a:rPr lang="en-GB" sz="1200" dirty="0"/>
              <a:t>, </a:t>
            </a:r>
            <a:r>
              <a:rPr lang="en-GB" sz="1600" dirty="0"/>
              <a:t>such as decorating a room or writing a blog post.</a:t>
            </a:r>
            <a:endParaRPr lang="en-GB" sz="1200" dirty="0"/>
          </a:p>
        </p:txBody>
      </p:sp>
    </p:spTree>
    <p:extLst>
      <p:ext uri="{BB962C8B-B14F-4D97-AF65-F5344CB8AC3E}">
        <p14:creationId xmlns:p14="http://schemas.microsoft.com/office/powerpoint/2010/main" val="26502693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1B3F3-AD4F-13D0-0A00-27572A222805}"/>
              </a:ext>
            </a:extLst>
          </p:cNvPr>
          <p:cNvSpPr>
            <a:spLocks noGrp="1"/>
          </p:cNvSpPr>
          <p:nvPr>
            <p:ph type="title"/>
          </p:nvPr>
        </p:nvSpPr>
        <p:spPr>
          <a:xfrm>
            <a:off x="4864904" y="381454"/>
            <a:ext cx="11481847" cy="1325563"/>
          </a:xfrm>
        </p:spPr>
        <p:txBody>
          <a:bodyPr vert="horz" lIns="91440" tIns="45720" rIns="91440" bIns="45720" rtlCol="0" anchor="ctr">
            <a:normAutofit/>
          </a:bodyPr>
          <a:lstStyle/>
          <a:p>
            <a:r>
              <a:rPr lang="en-US" sz="5400" b="1" dirty="0"/>
              <a:t>Value</a:t>
            </a:r>
          </a:p>
        </p:txBody>
      </p:sp>
      <p:pic>
        <p:nvPicPr>
          <p:cNvPr id="1026" name="Picture 2" descr="269,700+ Happy Patient Stock Photos, Pictures &amp; Royalty-Free Images -  iStock | Happy family, Happy customer, Smile">
            <a:extLst>
              <a:ext uri="{FF2B5EF4-FFF2-40B4-BE49-F238E27FC236}">
                <a16:creationId xmlns:a16="http://schemas.microsoft.com/office/drawing/2014/main" id="{5D988CF5-6088-BD13-5765-C161CB453F3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3375" r="1" b="39968"/>
          <a:stretch/>
        </p:blipFill>
        <p:spPr bwMode="auto">
          <a:xfrm>
            <a:off x="358219" y="1825625"/>
            <a:ext cx="11481847" cy="3575934"/>
          </a:xfrm>
          <a:prstGeom prst="rect">
            <a:avLst/>
          </a:prstGeom>
          <a:solidFill>
            <a:srgbClr val="FFFFFF"/>
          </a:solidFill>
        </p:spPr>
      </p:pic>
    </p:spTree>
    <p:extLst>
      <p:ext uri="{BB962C8B-B14F-4D97-AF65-F5344CB8AC3E}">
        <p14:creationId xmlns:p14="http://schemas.microsoft.com/office/powerpoint/2010/main" val="2820741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FD66B-4128-18BC-D9CF-895BA1E333C8}"/>
              </a:ext>
            </a:extLst>
          </p:cNvPr>
          <p:cNvSpPr>
            <a:spLocks noGrp="1"/>
          </p:cNvSpPr>
          <p:nvPr>
            <p:ph type="title"/>
          </p:nvPr>
        </p:nvSpPr>
        <p:spPr>
          <a:xfrm>
            <a:off x="358219" y="365125"/>
            <a:ext cx="11481847" cy="1325563"/>
          </a:xfrm>
        </p:spPr>
        <p:txBody>
          <a:bodyPr anchor="ctr">
            <a:normAutofit/>
          </a:bodyPr>
          <a:lstStyle/>
          <a:p>
            <a:r>
              <a:rPr lang="en-GB" b="1" dirty="0"/>
              <a:t>Contents</a:t>
            </a:r>
          </a:p>
        </p:txBody>
      </p:sp>
      <p:graphicFrame>
        <p:nvGraphicFramePr>
          <p:cNvPr id="5" name="Content Placeholder 2">
            <a:extLst>
              <a:ext uri="{FF2B5EF4-FFF2-40B4-BE49-F238E27FC236}">
                <a16:creationId xmlns:a16="http://schemas.microsoft.com/office/drawing/2014/main" id="{F5116384-010A-9616-A37C-8A9D6ED93CB9}"/>
              </a:ext>
            </a:extLst>
          </p:cNvPr>
          <p:cNvGraphicFramePr>
            <a:graphicFrameLocks noGrp="1"/>
          </p:cNvGraphicFramePr>
          <p:nvPr>
            <p:ph idx="1"/>
            <p:extLst>
              <p:ext uri="{D42A27DB-BD31-4B8C-83A1-F6EECF244321}">
                <p14:modId xmlns:p14="http://schemas.microsoft.com/office/powerpoint/2010/main" val="2911415409"/>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32721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olorful blocks with black letters&#10;&#10;Description automatically generated">
            <a:extLst>
              <a:ext uri="{FF2B5EF4-FFF2-40B4-BE49-F238E27FC236}">
                <a16:creationId xmlns:a16="http://schemas.microsoft.com/office/drawing/2014/main" id="{044BFA69-DD2D-0F73-EF3C-D18E0ABE7B3B}"/>
              </a:ext>
            </a:extLst>
          </p:cNvPr>
          <p:cNvPicPr>
            <a:picLocks noChangeAspect="1"/>
          </p:cNvPicPr>
          <p:nvPr/>
        </p:nvPicPr>
        <p:blipFill rotWithShape="1">
          <a:blip r:embed="rId3">
            <a:alphaModFix amt="35000"/>
          </a:blip>
          <a:srcRect r="6221"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0CFC59E9-A03D-01ED-E36B-84C2AE715A4A}"/>
              </a:ext>
            </a:extLst>
          </p:cNvPr>
          <p:cNvSpPr>
            <a:spLocks noGrp="1"/>
          </p:cNvSpPr>
          <p:nvPr>
            <p:ph type="title"/>
          </p:nvPr>
        </p:nvSpPr>
        <p:spPr/>
        <p:txBody>
          <a:bodyPr>
            <a:normAutofit/>
          </a:bodyPr>
          <a:lstStyle/>
          <a:p>
            <a:pPr algn="ctr"/>
            <a:r>
              <a:rPr lang="en-GB" sz="8800" b="1" dirty="0">
                <a:solidFill>
                  <a:srgbClr val="FFFFFF"/>
                </a:solidFill>
              </a:rPr>
              <a:t>Value</a:t>
            </a:r>
          </a:p>
        </p:txBody>
      </p:sp>
      <p:sp>
        <p:nvSpPr>
          <p:cNvPr id="3" name="Content Placeholder 2">
            <a:extLst>
              <a:ext uri="{FF2B5EF4-FFF2-40B4-BE49-F238E27FC236}">
                <a16:creationId xmlns:a16="http://schemas.microsoft.com/office/drawing/2014/main" id="{63F9BBCB-F010-E964-1935-735B4DE8B186}"/>
              </a:ext>
            </a:extLst>
          </p:cNvPr>
          <p:cNvSpPr>
            <a:spLocks noGrp="1"/>
          </p:cNvSpPr>
          <p:nvPr>
            <p:ph idx="1"/>
          </p:nvPr>
        </p:nvSpPr>
        <p:spPr>
          <a:xfrm>
            <a:off x="838200" y="1939925"/>
            <a:ext cx="10515600" cy="4351338"/>
          </a:xfrm>
        </p:spPr>
        <p:txBody>
          <a:bodyPr>
            <a:normAutofit/>
          </a:bodyPr>
          <a:lstStyle/>
          <a:p>
            <a:pPr marL="0" indent="0" algn="ctr">
              <a:buNone/>
            </a:pPr>
            <a:r>
              <a:rPr lang="en-GB" b="1" dirty="0">
                <a:solidFill>
                  <a:schemeClr val="bg1"/>
                </a:solidFill>
              </a:rPr>
              <a:t>Value can be described as the regard that something is held to deserve; the importance, worth, or usefulness of something.</a:t>
            </a:r>
          </a:p>
          <a:p>
            <a:pPr marL="0" indent="0">
              <a:buNone/>
            </a:pPr>
            <a:endParaRPr lang="en-GB" b="1" dirty="0">
              <a:solidFill>
                <a:schemeClr val="bg1"/>
              </a:solidFill>
            </a:endParaRPr>
          </a:p>
          <a:p>
            <a:pPr marL="0" indent="0">
              <a:buNone/>
            </a:pPr>
            <a:endParaRPr lang="en-GB" b="1" dirty="0">
              <a:solidFill>
                <a:schemeClr val="bg1"/>
              </a:solidFill>
            </a:endParaRPr>
          </a:p>
          <a:p>
            <a:pPr marL="0" indent="0" algn="ctr">
              <a:buNone/>
            </a:pPr>
            <a:r>
              <a:rPr lang="en-GB" b="1" dirty="0">
                <a:solidFill>
                  <a:schemeClr val="bg1"/>
                </a:solidFill>
              </a:rPr>
              <a:t>What does value mean to you?</a:t>
            </a:r>
          </a:p>
          <a:p>
            <a:pPr marL="0" indent="0" algn="ctr">
              <a:buNone/>
            </a:pPr>
            <a:r>
              <a:rPr lang="en-GB" b="1" dirty="0">
                <a:solidFill>
                  <a:schemeClr val="bg1"/>
                </a:solidFill>
              </a:rPr>
              <a:t>What do you value and why? </a:t>
            </a:r>
          </a:p>
          <a:p>
            <a:pPr marL="0" indent="0">
              <a:buNone/>
            </a:pPr>
            <a:endParaRPr lang="en-GB" dirty="0">
              <a:solidFill>
                <a:srgbClr val="FFFFFF"/>
              </a:solidFill>
            </a:endParaRPr>
          </a:p>
        </p:txBody>
      </p:sp>
    </p:spTree>
    <p:extLst>
      <p:ext uri="{BB962C8B-B14F-4D97-AF65-F5344CB8AC3E}">
        <p14:creationId xmlns:p14="http://schemas.microsoft.com/office/powerpoint/2010/main" val="310601384"/>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0E86B1-0366-F7C0-D01D-A18A7709980F}"/>
              </a:ext>
            </a:extLst>
          </p:cNvPr>
          <p:cNvSpPr>
            <a:spLocks noGrp="1"/>
          </p:cNvSpPr>
          <p:nvPr>
            <p:ph idx="1"/>
          </p:nvPr>
        </p:nvSpPr>
        <p:spPr>
          <a:xfrm>
            <a:off x="355076" y="2336264"/>
            <a:ext cx="11481847" cy="3575934"/>
          </a:xfrm>
        </p:spPr>
        <p:txBody>
          <a:bodyPr>
            <a:normAutofit/>
          </a:bodyPr>
          <a:lstStyle/>
          <a:p>
            <a:pPr marL="0" indent="0" algn="ctr">
              <a:buNone/>
            </a:pPr>
            <a:r>
              <a:rPr lang="en-GB" sz="3600" dirty="0"/>
              <a:t>If different people value different things, how can services ensure they deliver value to diverse patients and communities?</a:t>
            </a:r>
          </a:p>
        </p:txBody>
      </p:sp>
    </p:spTree>
    <p:extLst>
      <p:ext uri="{BB962C8B-B14F-4D97-AF65-F5344CB8AC3E}">
        <p14:creationId xmlns:p14="http://schemas.microsoft.com/office/powerpoint/2010/main" val="20694497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4C690F2-C072-229C-0C5C-95FEB59ECB90}"/>
              </a:ext>
            </a:extLst>
          </p:cNvPr>
          <p:cNvPicPr>
            <a:picLocks noChangeAspect="1"/>
          </p:cNvPicPr>
          <p:nvPr/>
        </p:nvPicPr>
        <p:blipFill rotWithShape="1">
          <a:blip r:embed="rId3">
            <a:alphaModFix amt="35000"/>
          </a:blip>
          <a:srcRect t="2406" b="3056"/>
          <a:stretch/>
        </p:blipFill>
        <p:spPr>
          <a:xfrm>
            <a:off x="20" y="10"/>
            <a:ext cx="12191980" cy="6857990"/>
          </a:xfrm>
          <a:prstGeom prst="rect">
            <a:avLst/>
          </a:prstGeom>
        </p:spPr>
      </p:pic>
      <p:sp>
        <p:nvSpPr>
          <p:cNvPr id="2" name="Title 1">
            <a:extLst>
              <a:ext uri="{FF2B5EF4-FFF2-40B4-BE49-F238E27FC236}">
                <a16:creationId xmlns:a16="http://schemas.microsoft.com/office/drawing/2014/main" id="{B403D2A0-5B95-A15B-ACA7-DE4C55D54843}"/>
              </a:ext>
            </a:extLst>
          </p:cNvPr>
          <p:cNvSpPr>
            <a:spLocks noGrp="1"/>
          </p:cNvSpPr>
          <p:nvPr>
            <p:ph type="title"/>
          </p:nvPr>
        </p:nvSpPr>
        <p:spPr/>
        <p:txBody>
          <a:bodyPr>
            <a:normAutofit/>
          </a:bodyPr>
          <a:lstStyle/>
          <a:p>
            <a:pPr algn="ctr"/>
            <a:r>
              <a:rPr lang="en-GB" sz="4800" b="1" dirty="0">
                <a:solidFill>
                  <a:srgbClr val="FFFFFF"/>
                </a:solidFill>
              </a:rPr>
              <a:t>How do you create value? </a:t>
            </a:r>
          </a:p>
        </p:txBody>
      </p:sp>
    </p:spTree>
    <p:extLst>
      <p:ext uri="{BB962C8B-B14F-4D97-AF65-F5344CB8AC3E}">
        <p14:creationId xmlns:p14="http://schemas.microsoft.com/office/powerpoint/2010/main" val="3611988174"/>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27EC6-8264-EE13-CCF2-96CC3573EC04}"/>
              </a:ext>
            </a:extLst>
          </p:cNvPr>
          <p:cNvSpPr>
            <a:spLocks noGrp="1"/>
          </p:cNvSpPr>
          <p:nvPr>
            <p:ph type="title"/>
          </p:nvPr>
        </p:nvSpPr>
        <p:spPr/>
        <p:txBody>
          <a:bodyPr/>
          <a:lstStyle/>
          <a:p>
            <a:r>
              <a:rPr lang="en-GB" dirty="0"/>
              <a:t>Health and Social Care Scenario</a:t>
            </a:r>
          </a:p>
        </p:txBody>
      </p:sp>
      <p:sp>
        <p:nvSpPr>
          <p:cNvPr id="3" name="Content Placeholder 2">
            <a:extLst>
              <a:ext uri="{FF2B5EF4-FFF2-40B4-BE49-F238E27FC236}">
                <a16:creationId xmlns:a16="http://schemas.microsoft.com/office/drawing/2014/main" id="{40C6E9A0-89A1-0BEA-02E1-39CFC21559E6}"/>
              </a:ext>
            </a:extLst>
          </p:cNvPr>
          <p:cNvSpPr>
            <a:spLocks noGrp="1"/>
          </p:cNvSpPr>
          <p:nvPr>
            <p:ph idx="1"/>
          </p:nvPr>
        </p:nvSpPr>
        <p:spPr/>
        <p:txBody>
          <a:bodyPr/>
          <a:lstStyle/>
          <a:p>
            <a:r>
              <a:rPr lang="en-GB" dirty="0"/>
              <a:t>A service spends more money on prevention programmes (e.g., smoking cessation or social prescribing).</a:t>
            </a:r>
          </a:p>
          <a:p>
            <a:endParaRPr lang="en-GB" dirty="0"/>
          </a:p>
          <a:p>
            <a:r>
              <a:rPr lang="en-GB" dirty="0"/>
              <a:t>If spending more money now prevents illness later and improves quality of life, is this better value even though the price is initially higher?</a:t>
            </a:r>
          </a:p>
        </p:txBody>
      </p:sp>
    </p:spTree>
    <p:extLst>
      <p:ext uri="{BB962C8B-B14F-4D97-AF65-F5344CB8AC3E}">
        <p14:creationId xmlns:p14="http://schemas.microsoft.com/office/powerpoint/2010/main" val="10036061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8847FEF-2793-79A4-88EA-8558B03DDD5E}"/>
              </a:ext>
            </a:extLst>
          </p:cNvPr>
          <p:cNvPicPr>
            <a:picLocks noChangeAspect="1"/>
          </p:cNvPicPr>
          <p:nvPr/>
        </p:nvPicPr>
        <p:blipFill rotWithShape="1">
          <a:blip r:embed="rId3">
            <a:alphaModFix amt="35000"/>
          </a:blip>
          <a:srcRect t="6565" b="9165"/>
          <a:stretch/>
        </p:blipFill>
        <p:spPr>
          <a:xfrm>
            <a:off x="20" y="10"/>
            <a:ext cx="12191980" cy="6857990"/>
          </a:xfrm>
          <a:prstGeom prst="rect">
            <a:avLst/>
          </a:prstGeom>
        </p:spPr>
      </p:pic>
      <p:sp>
        <p:nvSpPr>
          <p:cNvPr id="2" name="Title 1">
            <a:extLst>
              <a:ext uri="{FF2B5EF4-FFF2-40B4-BE49-F238E27FC236}">
                <a16:creationId xmlns:a16="http://schemas.microsoft.com/office/drawing/2014/main" id="{B6A4405B-ABC0-5717-D9A3-122EFA94B63E}"/>
              </a:ext>
            </a:extLst>
          </p:cNvPr>
          <p:cNvSpPr>
            <a:spLocks noGrp="1"/>
          </p:cNvSpPr>
          <p:nvPr>
            <p:ph type="title"/>
          </p:nvPr>
        </p:nvSpPr>
        <p:spPr/>
        <p:txBody>
          <a:bodyPr>
            <a:normAutofit/>
          </a:bodyPr>
          <a:lstStyle/>
          <a:p>
            <a:pPr algn="ctr"/>
            <a:r>
              <a:rPr lang="en-GB" sz="4800" b="1" dirty="0">
                <a:solidFill>
                  <a:srgbClr val="FFFFFF"/>
                </a:solidFill>
              </a:rPr>
              <a:t>Value Creation </a:t>
            </a:r>
          </a:p>
        </p:txBody>
      </p:sp>
      <p:graphicFrame>
        <p:nvGraphicFramePr>
          <p:cNvPr id="5" name="Content Placeholder 2">
            <a:extLst>
              <a:ext uri="{FF2B5EF4-FFF2-40B4-BE49-F238E27FC236}">
                <a16:creationId xmlns:a16="http://schemas.microsoft.com/office/drawing/2014/main" id="{DDA93DAF-E98D-BDF8-9E71-A180BE77B9BE}"/>
              </a:ext>
            </a:extLst>
          </p:cNvPr>
          <p:cNvGraphicFramePr>
            <a:graphicFrameLocks noGrp="1"/>
          </p:cNvGraphicFramePr>
          <p:nvPr>
            <p:ph idx="1"/>
            <p:extLst>
              <p:ext uri="{D42A27DB-BD31-4B8C-83A1-F6EECF244321}">
                <p14:modId xmlns:p14="http://schemas.microsoft.com/office/powerpoint/2010/main" val="287052766"/>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82958595"/>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C942A-DB31-BD0E-9440-1B71C7CFD493}"/>
              </a:ext>
            </a:extLst>
          </p:cNvPr>
          <p:cNvSpPr>
            <a:spLocks noGrp="1"/>
          </p:cNvSpPr>
          <p:nvPr>
            <p:ph type="title"/>
          </p:nvPr>
        </p:nvSpPr>
        <p:spPr>
          <a:xfrm>
            <a:off x="5523765" y="229735"/>
            <a:ext cx="5754896" cy="1667569"/>
          </a:xfrm>
        </p:spPr>
        <p:txBody>
          <a:bodyPr anchor="b">
            <a:normAutofit/>
          </a:bodyPr>
          <a:lstStyle/>
          <a:p>
            <a:pPr algn="ctr"/>
            <a:r>
              <a:rPr lang="en-US" sz="4800" b="1" dirty="0">
                <a:latin typeface="+mn-lt"/>
              </a:rPr>
              <a:t>Value in Health and Social Care </a:t>
            </a:r>
          </a:p>
        </p:txBody>
      </p:sp>
      <p:sp>
        <p:nvSpPr>
          <p:cNvPr id="36" name="Content Placeholder 2">
            <a:extLst>
              <a:ext uri="{FF2B5EF4-FFF2-40B4-BE49-F238E27FC236}">
                <a16:creationId xmlns:a16="http://schemas.microsoft.com/office/drawing/2014/main" id="{55538C10-0B89-F880-D124-36C2E6BC5AB4}"/>
              </a:ext>
            </a:extLst>
          </p:cNvPr>
          <p:cNvSpPr>
            <a:spLocks noGrp="1"/>
          </p:cNvSpPr>
          <p:nvPr>
            <p:ph idx="1"/>
          </p:nvPr>
        </p:nvSpPr>
        <p:spPr>
          <a:xfrm>
            <a:off x="5185278" y="2127039"/>
            <a:ext cx="6765738" cy="4109206"/>
          </a:xfrm>
        </p:spPr>
        <p:txBody>
          <a:bodyPr anchor="t">
            <a:normAutofit/>
          </a:bodyPr>
          <a:lstStyle/>
          <a:p>
            <a:pPr marL="0" indent="0">
              <a:buNone/>
            </a:pPr>
            <a:r>
              <a:rPr lang="en-GB" sz="2400" dirty="0"/>
              <a:t>The most commonly used definition of value in health is: </a:t>
            </a:r>
          </a:p>
          <a:p>
            <a:r>
              <a:rPr lang="en-GB" sz="2400" dirty="0"/>
              <a:t>“…achieving the best outcomes at the lowest cost” </a:t>
            </a:r>
            <a:r>
              <a:rPr lang="en-GB" sz="1200" dirty="0"/>
              <a:t>(Porter, 2010) </a:t>
            </a:r>
          </a:p>
          <a:p>
            <a:r>
              <a:rPr lang="en-US" sz="2400" dirty="0"/>
              <a:t>Value in Health Care has been dissected into the following categories: </a:t>
            </a:r>
          </a:p>
          <a:p>
            <a:pPr lvl="1"/>
            <a:r>
              <a:rPr lang="en-GB" b="1" dirty="0">
                <a:effectLst/>
              </a:rPr>
              <a:t>Allocative value:</a:t>
            </a:r>
          </a:p>
          <a:p>
            <a:pPr lvl="1"/>
            <a:r>
              <a:rPr lang="en-GB" b="1" dirty="0">
                <a:effectLst/>
              </a:rPr>
              <a:t>Technical value </a:t>
            </a:r>
          </a:p>
          <a:p>
            <a:pPr lvl="1"/>
            <a:r>
              <a:rPr lang="en-GB" b="1" dirty="0">
                <a:effectLst/>
              </a:rPr>
              <a:t>Personalised value </a:t>
            </a:r>
          </a:p>
          <a:p>
            <a:endParaRPr lang="en-US" sz="2000" dirty="0"/>
          </a:p>
        </p:txBody>
      </p:sp>
      <p:pic>
        <p:nvPicPr>
          <p:cNvPr id="7" name="Graphic 6" descr="Laptop Secure">
            <a:extLst>
              <a:ext uri="{FF2B5EF4-FFF2-40B4-BE49-F238E27FC236}">
                <a16:creationId xmlns:a16="http://schemas.microsoft.com/office/drawing/2014/main" id="{67180F60-42D8-8756-EF58-2FEAB49F28B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68130" y="1275070"/>
            <a:ext cx="3876165" cy="3876165"/>
          </a:xfrm>
          <a:prstGeom prst="rect">
            <a:avLst/>
          </a:prstGeom>
        </p:spPr>
      </p:pic>
    </p:spTree>
    <p:extLst>
      <p:ext uri="{BB962C8B-B14F-4D97-AF65-F5344CB8AC3E}">
        <p14:creationId xmlns:p14="http://schemas.microsoft.com/office/powerpoint/2010/main" val="34758733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0CBA0-B424-D997-2F52-5A704EB57263}"/>
              </a:ext>
            </a:extLst>
          </p:cNvPr>
          <p:cNvSpPr>
            <a:spLocks noGrp="1"/>
          </p:cNvSpPr>
          <p:nvPr>
            <p:ph type="title"/>
          </p:nvPr>
        </p:nvSpPr>
        <p:spPr>
          <a:xfrm>
            <a:off x="841248" y="256032"/>
            <a:ext cx="10506456" cy="1014984"/>
          </a:xfrm>
        </p:spPr>
        <p:txBody>
          <a:bodyPr anchor="b">
            <a:normAutofit/>
          </a:bodyPr>
          <a:lstStyle/>
          <a:p>
            <a:r>
              <a:rPr lang="en-GB" sz="4800" b="1" dirty="0">
                <a:latin typeface="+mn-lt"/>
              </a:rPr>
              <a:t>Private vs Public Health Care </a:t>
            </a:r>
          </a:p>
        </p:txBody>
      </p:sp>
      <p:graphicFrame>
        <p:nvGraphicFramePr>
          <p:cNvPr id="5" name="Content Placeholder 2">
            <a:extLst>
              <a:ext uri="{FF2B5EF4-FFF2-40B4-BE49-F238E27FC236}">
                <a16:creationId xmlns:a16="http://schemas.microsoft.com/office/drawing/2014/main" id="{C7014864-75C6-E858-42D2-574E9C900F05}"/>
              </a:ext>
            </a:extLst>
          </p:cNvPr>
          <p:cNvGraphicFramePr>
            <a:graphicFrameLocks noGrp="1"/>
          </p:cNvGraphicFramePr>
          <p:nvPr>
            <p:ph idx="1"/>
            <p:extLst>
              <p:ext uri="{D42A27DB-BD31-4B8C-83A1-F6EECF244321}">
                <p14:modId xmlns:p14="http://schemas.microsoft.com/office/powerpoint/2010/main" val="1280636171"/>
              </p:ext>
            </p:extLst>
          </p:nvPr>
        </p:nvGraphicFramePr>
        <p:xfrm>
          <a:off x="1028700" y="1893655"/>
          <a:ext cx="9575800" cy="30706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74959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5A0DA-7479-CDBF-6926-DE6968517C94}"/>
              </a:ext>
            </a:extLst>
          </p:cNvPr>
          <p:cNvSpPr>
            <a:spLocks noGrp="1"/>
          </p:cNvSpPr>
          <p:nvPr>
            <p:ph type="title"/>
          </p:nvPr>
        </p:nvSpPr>
        <p:spPr/>
        <p:txBody>
          <a:bodyPr/>
          <a:lstStyle/>
          <a:p>
            <a:r>
              <a:rPr lang="en-GB" dirty="0"/>
              <a:t>Scenario</a:t>
            </a:r>
          </a:p>
        </p:txBody>
      </p:sp>
      <p:sp>
        <p:nvSpPr>
          <p:cNvPr id="3" name="Content Placeholder 2">
            <a:extLst>
              <a:ext uri="{FF2B5EF4-FFF2-40B4-BE49-F238E27FC236}">
                <a16:creationId xmlns:a16="http://schemas.microsoft.com/office/drawing/2014/main" id="{EDDB94F9-D658-21BA-0D54-B9C85F81BF43}"/>
              </a:ext>
            </a:extLst>
          </p:cNvPr>
          <p:cNvSpPr>
            <a:spLocks noGrp="1"/>
          </p:cNvSpPr>
          <p:nvPr>
            <p:ph idx="1"/>
          </p:nvPr>
        </p:nvSpPr>
        <p:spPr>
          <a:xfrm>
            <a:off x="438229" y="2362835"/>
            <a:ext cx="11481847" cy="3575934"/>
          </a:xfrm>
        </p:spPr>
        <p:txBody>
          <a:bodyPr/>
          <a:lstStyle/>
          <a:p>
            <a:pPr marL="0" indent="0" algn="ctr">
              <a:buNone/>
            </a:pPr>
            <a:r>
              <a:rPr lang="en-GB" i="1" dirty="0"/>
              <a:t>If an NHS patient receives excellent treatment after a 12-week wait, while a private patient receives the same treatment within 1 week but pays £5,000, who received the greater value and why?</a:t>
            </a:r>
          </a:p>
        </p:txBody>
      </p:sp>
    </p:spTree>
    <p:extLst>
      <p:ext uri="{BB962C8B-B14F-4D97-AF65-F5344CB8AC3E}">
        <p14:creationId xmlns:p14="http://schemas.microsoft.com/office/powerpoint/2010/main" val="8841182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D6691-703E-2C69-7A5A-5876469A9509}"/>
              </a:ext>
            </a:extLst>
          </p:cNvPr>
          <p:cNvSpPr>
            <a:spLocks noGrp="1"/>
          </p:cNvSpPr>
          <p:nvPr>
            <p:ph type="title"/>
          </p:nvPr>
        </p:nvSpPr>
        <p:spPr>
          <a:xfrm>
            <a:off x="841248" y="256032"/>
            <a:ext cx="10506456" cy="1014984"/>
          </a:xfrm>
        </p:spPr>
        <p:txBody>
          <a:bodyPr anchor="b">
            <a:normAutofit/>
          </a:bodyPr>
          <a:lstStyle/>
          <a:p>
            <a:r>
              <a:rPr lang="en-GB" sz="4800" b="1" dirty="0">
                <a:latin typeface="+mn-lt"/>
              </a:rPr>
              <a:t>Running Cost of NHS</a:t>
            </a:r>
          </a:p>
        </p:txBody>
      </p:sp>
      <p:graphicFrame>
        <p:nvGraphicFramePr>
          <p:cNvPr id="5" name="Content Placeholder 2">
            <a:extLst>
              <a:ext uri="{FF2B5EF4-FFF2-40B4-BE49-F238E27FC236}">
                <a16:creationId xmlns:a16="http://schemas.microsoft.com/office/drawing/2014/main" id="{AFCC9F41-F935-DAD5-8689-580455AEB226}"/>
              </a:ext>
            </a:extLst>
          </p:cNvPr>
          <p:cNvGraphicFramePr>
            <a:graphicFrameLocks noGrp="1"/>
          </p:cNvGraphicFramePr>
          <p:nvPr>
            <p:ph idx="1"/>
            <p:extLst>
              <p:ext uri="{D42A27DB-BD31-4B8C-83A1-F6EECF244321}">
                <p14:modId xmlns:p14="http://schemas.microsoft.com/office/powerpoint/2010/main" val="1122052136"/>
              </p:ext>
            </p:extLst>
          </p:nvPr>
        </p:nvGraphicFramePr>
        <p:xfrm>
          <a:off x="1155700" y="1671405"/>
          <a:ext cx="9575800" cy="3515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43002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EA4BA-C163-A293-C8DB-A4B33470AE67}"/>
              </a:ext>
            </a:extLst>
          </p:cNvPr>
          <p:cNvSpPr>
            <a:spLocks noGrp="1"/>
          </p:cNvSpPr>
          <p:nvPr>
            <p:ph type="title"/>
          </p:nvPr>
        </p:nvSpPr>
        <p:spPr>
          <a:xfrm>
            <a:off x="-756178" y="142830"/>
            <a:ext cx="3939688" cy="5583126"/>
          </a:xfrm>
        </p:spPr>
        <p:txBody>
          <a:bodyPr>
            <a:normAutofit/>
          </a:bodyPr>
          <a:lstStyle/>
          <a:p>
            <a:pPr algn="r"/>
            <a:r>
              <a:rPr lang="en-GB" sz="8000" b="1" dirty="0">
                <a:latin typeface="+mn-lt"/>
              </a:rPr>
              <a:t>NHS Budget</a:t>
            </a:r>
          </a:p>
        </p:txBody>
      </p:sp>
      <p:graphicFrame>
        <p:nvGraphicFramePr>
          <p:cNvPr id="6" name="Content Placeholder 2">
            <a:extLst>
              <a:ext uri="{FF2B5EF4-FFF2-40B4-BE49-F238E27FC236}">
                <a16:creationId xmlns:a16="http://schemas.microsoft.com/office/drawing/2014/main" id="{6C29D10A-9000-D8D7-4B5A-D589C951DABA}"/>
              </a:ext>
            </a:extLst>
          </p:cNvPr>
          <p:cNvGraphicFramePr>
            <a:graphicFrameLocks noGrp="1"/>
          </p:cNvGraphicFramePr>
          <p:nvPr>
            <p:ph idx="1"/>
            <p:extLst>
              <p:ext uri="{D42A27DB-BD31-4B8C-83A1-F6EECF244321}">
                <p14:modId xmlns:p14="http://schemas.microsoft.com/office/powerpoint/2010/main" val="1135515762"/>
              </p:ext>
            </p:extLst>
          </p:nvPr>
        </p:nvGraphicFramePr>
        <p:xfrm>
          <a:off x="3536124" y="600504"/>
          <a:ext cx="8451934" cy="4943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04209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EB2C3D-9367-F36F-B417-32C003D6934C}"/>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E352294D-E947-4EF9-17F3-2A13CD9C27A0}"/>
              </a:ext>
            </a:extLst>
          </p:cNvPr>
          <p:cNvSpPr>
            <a:spLocks noGrp="1"/>
          </p:cNvSpPr>
          <p:nvPr>
            <p:ph type="ctrTitle"/>
          </p:nvPr>
        </p:nvSpPr>
        <p:spPr>
          <a:xfrm>
            <a:off x="1524000" y="1122363"/>
            <a:ext cx="9144000" cy="2387600"/>
          </a:xfrm>
        </p:spPr>
        <p:txBody>
          <a:bodyPr anchor="b">
            <a:normAutofit/>
          </a:bodyPr>
          <a:lstStyle/>
          <a:p>
            <a:r>
              <a:rPr lang="en-GB" sz="5100" dirty="0"/>
              <a:t>Does this budget provide value for money? Lets explore some costs and spending</a:t>
            </a:r>
          </a:p>
        </p:txBody>
      </p:sp>
    </p:spTree>
    <p:extLst>
      <p:ext uri="{BB962C8B-B14F-4D97-AF65-F5344CB8AC3E}">
        <p14:creationId xmlns:p14="http://schemas.microsoft.com/office/powerpoint/2010/main" val="28179008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A graph of a number of people&#10;&#10;Description automatically generated with medium confidence">
            <a:extLst>
              <a:ext uri="{FF2B5EF4-FFF2-40B4-BE49-F238E27FC236}">
                <a16:creationId xmlns:a16="http://schemas.microsoft.com/office/drawing/2014/main" id="{05306D0C-7275-2940-A80F-B80867FD6E41}"/>
              </a:ext>
            </a:extLst>
          </p:cNvPr>
          <p:cNvPicPr>
            <a:picLocks noGrp="1" noChangeAspect="1"/>
          </p:cNvPicPr>
          <p:nvPr>
            <p:ph idx="1"/>
          </p:nvPr>
        </p:nvPicPr>
        <p:blipFill>
          <a:blip r:embed="rId3"/>
          <a:stretch>
            <a:fillRect/>
          </a:stretch>
        </p:blipFill>
        <p:spPr>
          <a:xfrm>
            <a:off x="2347605" y="177800"/>
            <a:ext cx="6652448" cy="5402263"/>
          </a:xfrm>
          <a:prstGeom prst="rect">
            <a:avLst/>
          </a:prstGeom>
        </p:spPr>
      </p:pic>
    </p:spTree>
    <p:extLst>
      <p:ext uri="{BB962C8B-B14F-4D97-AF65-F5344CB8AC3E}">
        <p14:creationId xmlns:p14="http://schemas.microsoft.com/office/powerpoint/2010/main" val="30809218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1785270-A937-AA72-5658-7F037525EC3A}"/>
              </a:ext>
            </a:extLst>
          </p:cNvPr>
          <p:cNvPicPr>
            <a:picLocks noGrp="1" noChangeAspect="1"/>
          </p:cNvPicPr>
          <p:nvPr>
            <p:ph idx="1"/>
          </p:nvPr>
        </p:nvPicPr>
        <p:blipFill>
          <a:blip r:embed="rId2"/>
          <a:stretch>
            <a:fillRect/>
          </a:stretch>
        </p:blipFill>
        <p:spPr>
          <a:xfrm>
            <a:off x="3100152" y="355600"/>
            <a:ext cx="6524496" cy="5186363"/>
          </a:xfrm>
          <a:prstGeom prst="rect">
            <a:avLst/>
          </a:prstGeom>
        </p:spPr>
      </p:pic>
    </p:spTree>
    <p:extLst>
      <p:ext uri="{BB962C8B-B14F-4D97-AF65-F5344CB8AC3E}">
        <p14:creationId xmlns:p14="http://schemas.microsoft.com/office/powerpoint/2010/main" val="2054680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E2F7CB07-2A47-237A-D279-37C73E11F3FD}"/>
              </a:ext>
            </a:extLst>
          </p:cNvPr>
          <p:cNvPicPr>
            <a:picLocks noGrp="1" noChangeAspect="1"/>
          </p:cNvPicPr>
          <p:nvPr>
            <p:ph idx="1"/>
          </p:nvPr>
        </p:nvPicPr>
        <p:blipFill>
          <a:blip r:embed="rId3"/>
          <a:stretch>
            <a:fillRect/>
          </a:stretch>
        </p:blipFill>
        <p:spPr>
          <a:xfrm>
            <a:off x="2593776" y="317500"/>
            <a:ext cx="6467078" cy="5173663"/>
          </a:xfrm>
          <a:prstGeom prst="rect">
            <a:avLst/>
          </a:prstGeom>
        </p:spPr>
      </p:pic>
    </p:spTree>
    <p:extLst>
      <p:ext uri="{BB962C8B-B14F-4D97-AF65-F5344CB8AC3E}">
        <p14:creationId xmlns:p14="http://schemas.microsoft.com/office/powerpoint/2010/main" val="18995863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F3FA9E9-76E2-4EA5-78E2-4BFBF92BE2CC}"/>
              </a:ext>
            </a:extLst>
          </p:cNvPr>
          <p:cNvPicPr>
            <a:picLocks noGrp="1" noChangeAspect="1"/>
          </p:cNvPicPr>
          <p:nvPr>
            <p:ph idx="1"/>
          </p:nvPr>
        </p:nvPicPr>
        <p:blipFill>
          <a:blip r:embed="rId2"/>
          <a:stretch>
            <a:fillRect/>
          </a:stretch>
        </p:blipFill>
        <p:spPr>
          <a:xfrm>
            <a:off x="0" y="1017270"/>
            <a:ext cx="11608392" cy="4207669"/>
          </a:xfrm>
        </p:spPr>
      </p:pic>
    </p:spTree>
    <p:extLst>
      <p:ext uri="{BB962C8B-B14F-4D97-AF65-F5344CB8AC3E}">
        <p14:creationId xmlns:p14="http://schemas.microsoft.com/office/powerpoint/2010/main" val="10475349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E45A61B-5208-F559-C259-37153CD630B2}"/>
              </a:ext>
            </a:extLst>
          </p:cNvPr>
          <p:cNvPicPr>
            <a:picLocks noGrp="1" noChangeAspect="1"/>
          </p:cNvPicPr>
          <p:nvPr>
            <p:ph idx="1"/>
          </p:nvPr>
        </p:nvPicPr>
        <p:blipFill rotWithShape="1">
          <a:blip r:embed="rId2"/>
          <a:stretch/>
        </p:blipFill>
        <p:spPr>
          <a:xfrm>
            <a:off x="761999" y="1397000"/>
            <a:ext cx="9814529" cy="2999581"/>
          </a:xfrm>
          <a:prstGeom prst="rect">
            <a:avLst/>
          </a:prstGeom>
        </p:spPr>
      </p:pic>
    </p:spTree>
    <p:extLst>
      <p:ext uri="{BB962C8B-B14F-4D97-AF65-F5344CB8AC3E}">
        <p14:creationId xmlns:p14="http://schemas.microsoft.com/office/powerpoint/2010/main" val="22520747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9393081-1968-692A-292E-818C9FFBB1DA}"/>
              </a:ext>
            </a:extLst>
          </p:cNvPr>
          <p:cNvPicPr>
            <a:picLocks noGrp="1" noChangeAspect="1"/>
          </p:cNvPicPr>
          <p:nvPr>
            <p:ph idx="1"/>
          </p:nvPr>
        </p:nvPicPr>
        <p:blipFill>
          <a:blip r:embed="rId2"/>
          <a:stretch>
            <a:fillRect/>
          </a:stretch>
        </p:blipFill>
        <p:spPr>
          <a:xfrm>
            <a:off x="3037100" y="1825625"/>
            <a:ext cx="6124149" cy="3576638"/>
          </a:xfrm>
        </p:spPr>
      </p:pic>
    </p:spTree>
    <p:extLst>
      <p:ext uri="{BB962C8B-B14F-4D97-AF65-F5344CB8AC3E}">
        <p14:creationId xmlns:p14="http://schemas.microsoft.com/office/powerpoint/2010/main" val="346975128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52A86-8A94-CC11-35F3-2BFE4C657E93}"/>
              </a:ext>
            </a:extLst>
          </p:cNvPr>
          <p:cNvSpPr>
            <a:spLocks noGrp="1"/>
          </p:cNvSpPr>
          <p:nvPr>
            <p:ph type="title"/>
          </p:nvPr>
        </p:nvSpPr>
        <p:spPr>
          <a:xfrm>
            <a:off x="577015" y="1158355"/>
            <a:ext cx="4230100" cy="3387497"/>
          </a:xfrm>
        </p:spPr>
        <p:txBody>
          <a:bodyPr anchor="b">
            <a:normAutofit/>
          </a:bodyPr>
          <a:lstStyle/>
          <a:p>
            <a:pPr algn="r"/>
            <a:r>
              <a:rPr lang="en-GB" sz="6600" b="1" dirty="0">
                <a:solidFill>
                  <a:srgbClr val="FFFFFF"/>
                </a:solidFill>
                <a:latin typeface="+mn-lt"/>
              </a:rPr>
              <a:t>A&amp;E Waiting Times </a:t>
            </a:r>
          </a:p>
        </p:txBody>
      </p:sp>
      <p:sp>
        <p:nvSpPr>
          <p:cNvPr id="3" name="Content Placeholder 2">
            <a:extLst>
              <a:ext uri="{FF2B5EF4-FFF2-40B4-BE49-F238E27FC236}">
                <a16:creationId xmlns:a16="http://schemas.microsoft.com/office/drawing/2014/main" id="{EAF92525-EEEA-1C3D-E787-FD48C3980E2C}"/>
              </a:ext>
            </a:extLst>
          </p:cNvPr>
          <p:cNvSpPr>
            <a:spLocks noGrp="1"/>
          </p:cNvSpPr>
          <p:nvPr>
            <p:ph idx="1"/>
          </p:nvPr>
        </p:nvSpPr>
        <p:spPr>
          <a:xfrm>
            <a:off x="914400" y="79079"/>
            <a:ext cx="11155218" cy="5546047"/>
          </a:xfrm>
        </p:spPr>
        <p:txBody>
          <a:bodyPr anchor="ctr">
            <a:normAutofit/>
          </a:bodyPr>
          <a:lstStyle/>
          <a:p>
            <a:pPr marL="0" indent="0">
              <a:buNone/>
            </a:pPr>
            <a:r>
              <a:rPr lang="en-GB" sz="2400" b="1" dirty="0"/>
              <a:t>England: </a:t>
            </a:r>
          </a:p>
          <a:p>
            <a:pPr marL="0" indent="0">
              <a:buNone/>
            </a:pPr>
            <a:r>
              <a:rPr lang="en-GB" sz="2400" dirty="0"/>
              <a:t>The United Kingdom operational standard, produced in 2010, pledges that 95% of patients attending A&amp;E would be admitted, transferred or discharged within 4 hours. However, by 2024, a target of 76% should be met (Nuffield Trust, 2023). </a:t>
            </a:r>
          </a:p>
          <a:p>
            <a:pPr marL="0" indent="0">
              <a:buNone/>
            </a:pPr>
            <a:r>
              <a:rPr lang="en-GB" sz="2400" b="1" dirty="0"/>
              <a:t>Wales:</a:t>
            </a:r>
          </a:p>
          <a:p>
            <a:pPr marL="0" indent="0">
              <a:buNone/>
            </a:pPr>
            <a:r>
              <a:rPr lang="en-GB" sz="2400" dirty="0"/>
              <a:t>Waiting times generally have been growing over the past decade. </a:t>
            </a:r>
          </a:p>
          <a:p>
            <a:pPr marL="0" indent="0">
              <a:buNone/>
            </a:pPr>
            <a:r>
              <a:rPr lang="en-GB" sz="2400" dirty="0"/>
              <a:t>Time spent in an ED has increased by 81% in the last decade, increasing from 2.8 hours in April 2013 to 5.1 hours in 2023.</a:t>
            </a:r>
          </a:p>
        </p:txBody>
      </p:sp>
    </p:spTree>
    <p:extLst>
      <p:ext uri="{BB962C8B-B14F-4D97-AF65-F5344CB8AC3E}">
        <p14:creationId xmlns:p14="http://schemas.microsoft.com/office/powerpoint/2010/main" val="4702743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a:extLst>
              <a:ext uri="{FF2B5EF4-FFF2-40B4-BE49-F238E27FC236}">
                <a16:creationId xmlns:a16="http://schemas.microsoft.com/office/drawing/2014/main" id="{D5AE6A3E-A6AB-1762-FFC9-C903111096D6}"/>
              </a:ext>
            </a:extLst>
          </p:cNvPr>
          <p:cNvPicPr>
            <a:picLocks noGrp="1" noChangeAspect="1"/>
          </p:cNvPicPr>
          <p:nvPr>
            <p:ph idx="1"/>
          </p:nvPr>
        </p:nvPicPr>
        <p:blipFill rotWithShape="1">
          <a:blip r:embed="rId3"/>
          <a:stretch/>
        </p:blipFill>
        <p:spPr>
          <a:xfrm>
            <a:off x="1981200" y="893073"/>
            <a:ext cx="7762161" cy="4712390"/>
          </a:xfrm>
          <a:ln w="25400">
            <a:solidFill>
              <a:schemeClr val="accent1"/>
            </a:solidFill>
          </a:ln>
        </p:spPr>
      </p:pic>
      <p:sp>
        <p:nvSpPr>
          <p:cNvPr id="14" name="TextBox 13">
            <a:extLst>
              <a:ext uri="{FF2B5EF4-FFF2-40B4-BE49-F238E27FC236}">
                <a16:creationId xmlns:a16="http://schemas.microsoft.com/office/drawing/2014/main" id="{2C6098BC-6B49-E64D-3724-92D628AA37DF}"/>
              </a:ext>
            </a:extLst>
          </p:cNvPr>
          <p:cNvSpPr txBox="1"/>
          <p:nvPr/>
        </p:nvSpPr>
        <p:spPr>
          <a:xfrm>
            <a:off x="3263969" y="-30257"/>
            <a:ext cx="5196622" cy="923330"/>
          </a:xfrm>
          <a:prstGeom prst="rect">
            <a:avLst/>
          </a:prstGeom>
          <a:noFill/>
        </p:spPr>
        <p:txBody>
          <a:bodyPr wrap="square" rtlCol="0">
            <a:spAutoFit/>
          </a:bodyPr>
          <a:lstStyle/>
          <a:p>
            <a:pPr algn="ctr"/>
            <a:r>
              <a:rPr lang="en-GB" sz="5400" b="1" dirty="0"/>
              <a:t>Operation Costs </a:t>
            </a:r>
          </a:p>
        </p:txBody>
      </p:sp>
    </p:spTree>
    <p:extLst>
      <p:ext uri="{BB962C8B-B14F-4D97-AF65-F5344CB8AC3E}">
        <p14:creationId xmlns:p14="http://schemas.microsoft.com/office/powerpoint/2010/main" val="2832050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890BE97-EAF2-3DE9-872D-04BCA8E3E026}"/>
              </a:ext>
            </a:extLst>
          </p:cNvPr>
          <p:cNvPicPr>
            <a:picLocks noGrp="1" noChangeAspect="1"/>
          </p:cNvPicPr>
          <p:nvPr>
            <p:ph idx="1"/>
          </p:nvPr>
        </p:nvPicPr>
        <p:blipFill>
          <a:blip r:embed="rId3"/>
          <a:stretch>
            <a:fillRect/>
          </a:stretch>
        </p:blipFill>
        <p:spPr>
          <a:xfrm>
            <a:off x="1950983" y="393700"/>
            <a:ext cx="7893993" cy="4919663"/>
          </a:xfrm>
        </p:spPr>
      </p:pic>
    </p:spTree>
    <p:extLst>
      <p:ext uri="{BB962C8B-B14F-4D97-AF65-F5344CB8AC3E}">
        <p14:creationId xmlns:p14="http://schemas.microsoft.com/office/powerpoint/2010/main" val="72446862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5D5B2F5-3B97-7427-977E-DCED5F38117E}"/>
              </a:ext>
            </a:extLst>
          </p:cNvPr>
          <p:cNvPicPr>
            <a:picLocks noChangeAspect="1"/>
          </p:cNvPicPr>
          <p:nvPr/>
        </p:nvPicPr>
        <p:blipFill rotWithShape="1">
          <a:blip r:embed="rId2"/>
          <a:srcRect l="50852" r="5605"/>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8A5746A4-886E-77EB-0ADB-58BF4141E1C9}"/>
              </a:ext>
            </a:extLst>
          </p:cNvPr>
          <p:cNvSpPr>
            <a:spLocks noGrp="1"/>
          </p:cNvSpPr>
          <p:nvPr>
            <p:ph type="title"/>
          </p:nvPr>
        </p:nvSpPr>
        <p:spPr>
          <a:xfrm>
            <a:off x="5827048" y="407987"/>
            <a:ext cx="5721484" cy="1325563"/>
          </a:xfrm>
        </p:spPr>
        <p:txBody>
          <a:bodyPr>
            <a:normAutofit/>
          </a:bodyPr>
          <a:lstStyle/>
          <a:p>
            <a:r>
              <a:rPr lang="en-GB" sz="4800" b="1" dirty="0">
                <a:latin typeface="+mn-lt"/>
              </a:rPr>
              <a:t>Question Time</a:t>
            </a:r>
          </a:p>
        </p:txBody>
      </p:sp>
      <p:graphicFrame>
        <p:nvGraphicFramePr>
          <p:cNvPr id="5" name="Content Placeholder 2">
            <a:extLst>
              <a:ext uri="{FF2B5EF4-FFF2-40B4-BE49-F238E27FC236}">
                <a16:creationId xmlns:a16="http://schemas.microsoft.com/office/drawing/2014/main" id="{6B5CFA41-41FA-2685-CBB1-50191A26975D}"/>
              </a:ext>
            </a:extLst>
          </p:cNvPr>
          <p:cNvGraphicFramePr>
            <a:graphicFrameLocks noGrp="1"/>
          </p:cNvGraphicFramePr>
          <p:nvPr>
            <p:ph idx="1"/>
            <p:extLst>
              <p:ext uri="{D42A27DB-BD31-4B8C-83A1-F6EECF244321}">
                <p14:modId xmlns:p14="http://schemas.microsoft.com/office/powerpoint/2010/main" val="2439535958"/>
              </p:ext>
            </p:extLst>
          </p:nvPr>
        </p:nvGraphicFramePr>
        <p:xfrm>
          <a:off x="5827048" y="1492930"/>
          <a:ext cx="5721483" cy="4151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932428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3F48A-B1AC-CE51-DCE6-3C4F9BE6C4C5}"/>
              </a:ext>
            </a:extLst>
          </p:cNvPr>
          <p:cNvSpPr>
            <a:spLocks noGrp="1"/>
          </p:cNvSpPr>
          <p:nvPr>
            <p:ph type="title"/>
          </p:nvPr>
        </p:nvSpPr>
        <p:spPr/>
        <p:txBody>
          <a:bodyPr>
            <a:normAutofit/>
          </a:bodyPr>
          <a:lstStyle/>
          <a:p>
            <a:pPr algn="ctr"/>
            <a:r>
              <a:rPr lang="en-GB" sz="6000" b="1" dirty="0">
                <a:latin typeface="+mn-lt"/>
              </a:rPr>
              <a:t>Value Creation in Practice</a:t>
            </a:r>
          </a:p>
        </p:txBody>
      </p:sp>
      <p:graphicFrame>
        <p:nvGraphicFramePr>
          <p:cNvPr id="5" name="Content Placeholder 2">
            <a:extLst>
              <a:ext uri="{FF2B5EF4-FFF2-40B4-BE49-F238E27FC236}">
                <a16:creationId xmlns:a16="http://schemas.microsoft.com/office/drawing/2014/main" id="{60519301-EFFE-9CEF-C5C4-D1108FF932FA}"/>
              </a:ext>
            </a:extLst>
          </p:cNvPr>
          <p:cNvGraphicFramePr>
            <a:graphicFrameLocks noGrp="1"/>
          </p:cNvGraphicFramePr>
          <p:nvPr>
            <p:ph idx="1"/>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14213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BA7CC-98B5-A34A-0AC8-B46D4E9347F1}"/>
              </a:ext>
            </a:extLst>
          </p:cNvPr>
          <p:cNvSpPr>
            <a:spLocks noGrp="1"/>
          </p:cNvSpPr>
          <p:nvPr>
            <p:ph type="title"/>
          </p:nvPr>
        </p:nvSpPr>
        <p:spPr>
          <a:xfrm>
            <a:off x="804672" y="457200"/>
            <a:ext cx="10579608" cy="1188720"/>
          </a:xfrm>
        </p:spPr>
        <p:txBody>
          <a:bodyPr>
            <a:normAutofit/>
          </a:bodyPr>
          <a:lstStyle/>
          <a:p>
            <a:r>
              <a:rPr lang="en-GB" b="1" dirty="0">
                <a:latin typeface="+mn-lt"/>
              </a:rPr>
              <a:t>Value Creation within Health and Social Care</a:t>
            </a:r>
          </a:p>
        </p:txBody>
      </p:sp>
      <p:graphicFrame>
        <p:nvGraphicFramePr>
          <p:cNvPr id="5" name="Content Placeholder 2">
            <a:extLst>
              <a:ext uri="{FF2B5EF4-FFF2-40B4-BE49-F238E27FC236}">
                <a16:creationId xmlns:a16="http://schemas.microsoft.com/office/drawing/2014/main" id="{D415CBC0-DA7C-374F-A304-CB9872E81594}"/>
              </a:ext>
            </a:extLst>
          </p:cNvPr>
          <p:cNvGraphicFramePr>
            <a:graphicFrameLocks noGrp="1"/>
          </p:cNvGraphicFramePr>
          <p:nvPr>
            <p:ph idx="1"/>
            <p:extLst>
              <p:ext uri="{D42A27DB-BD31-4B8C-83A1-F6EECF244321}">
                <p14:modId xmlns:p14="http://schemas.microsoft.com/office/powerpoint/2010/main" val="2329904477"/>
              </p:ext>
            </p:extLst>
          </p:nvPr>
        </p:nvGraphicFramePr>
        <p:xfrm>
          <a:off x="1034796" y="1781633"/>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46535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6DE96-7E14-5181-32BB-5E3BDAD272DE}"/>
              </a:ext>
            </a:extLst>
          </p:cNvPr>
          <p:cNvSpPr>
            <a:spLocks noGrp="1"/>
          </p:cNvSpPr>
          <p:nvPr>
            <p:ph type="title"/>
          </p:nvPr>
        </p:nvSpPr>
        <p:spPr/>
        <p:txBody>
          <a:bodyPr/>
          <a:lstStyle/>
          <a:p>
            <a:r>
              <a:rPr lang="en-GB" dirty="0"/>
              <a:t>Challenges</a:t>
            </a:r>
          </a:p>
        </p:txBody>
      </p:sp>
      <p:sp>
        <p:nvSpPr>
          <p:cNvPr id="3" name="Content Placeholder 2">
            <a:extLst>
              <a:ext uri="{FF2B5EF4-FFF2-40B4-BE49-F238E27FC236}">
                <a16:creationId xmlns:a16="http://schemas.microsoft.com/office/drawing/2014/main" id="{C714D550-A9F1-E5BA-A652-7A4AA4AC56A2}"/>
              </a:ext>
            </a:extLst>
          </p:cNvPr>
          <p:cNvSpPr>
            <a:spLocks noGrp="1"/>
          </p:cNvSpPr>
          <p:nvPr>
            <p:ph idx="1"/>
          </p:nvPr>
        </p:nvSpPr>
        <p:spPr/>
        <p:txBody>
          <a:bodyPr>
            <a:normAutofit fontScale="85000" lnSpcReduction="10000"/>
          </a:bodyPr>
          <a:lstStyle/>
          <a:p>
            <a:pPr>
              <a:buNone/>
            </a:pPr>
            <a:r>
              <a:rPr lang="en-GB" dirty="0"/>
              <a:t>To add greater value to the UK health and social care systems, efforts must be made to </a:t>
            </a:r>
          </a:p>
          <a:p>
            <a:pPr>
              <a:buFont typeface="+mj-lt"/>
              <a:buAutoNum type="arabicPeriod"/>
            </a:pPr>
            <a:r>
              <a:rPr lang="en-GB" dirty="0"/>
              <a:t>Address health inequalities and ensure access for everyone.</a:t>
            </a:r>
          </a:p>
          <a:p>
            <a:pPr>
              <a:buFont typeface="+mj-lt"/>
              <a:buAutoNum type="arabicPeriod"/>
            </a:pPr>
            <a:r>
              <a:rPr lang="en-GB" dirty="0"/>
              <a:t>Improve mental health services and integrate them better with physical health.</a:t>
            </a:r>
          </a:p>
          <a:p>
            <a:pPr>
              <a:buFont typeface="+mj-lt"/>
              <a:buAutoNum type="arabicPeriod"/>
            </a:pPr>
            <a:r>
              <a:rPr lang="en-GB" dirty="0"/>
              <a:t>Shift the focus more toward preventive care.</a:t>
            </a:r>
          </a:p>
          <a:p>
            <a:pPr>
              <a:buFont typeface="+mj-lt"/>
              <a:buAutoNum type="arabicPeriod"/>
            </a:pPr>
            <a:r>
              <a:rPr lang="en-GB" dirty="0"/>
              <a:t>Increase funding and innovation in social care.</a:t>
            </a:r>
          </a:p>
          <a:p>
            <a:pPr>
              <a:buFont typeface="+mj-lt"/>
              <a:buAutoNum type="arabicPeriod"/>
            </a:pPr>
            <a:r>
              <a:rPr lang="en-GB" dirty="0"/>
              <a:t>Tackle workforce issues and support staff better.</a:t>
            </a:r>
          </a:p>
          <a:p>
            <a:pPr>
              <a:buFont typeface="+mj-lt"/>
              <a:buAutoNum type="arabicPeriod"/>
            </a:pPr>
            <a:r>
              <a:rPr lang="en-GB" dirty="0"/>
              <a:t>Ensure equal access to digital health technologies.</a:t>
            </a:r>
          </a:p>
          <a:p>
            <a:pPr>
              <a:buFont typeface="+mj-lt"/>
              <a:buAutoNum type="arabicPeriod"/>
            </a:pPr>
            <a:r>
              <a:rPr lang="en-GB" dirty="0"/>
              <a:t>Reduce waiting times and improve the efficiency of hospital and emergency services.</a:t>
            </a:r>
          </a:p>
          <a:p>
            <a:endParaRPr lang="en-GB" dirty="0"/>
          </a:p>
        </p:txBody>
      </p:sp>
    </p:spTree>
    <p:extLst>
      <p:ext uri="{BB962C8B-B14F-4D97-AF65-F5344CB8AC3E}">
        <p14:creationId xmlns:p14="http://schemas.microsoft.com/office/powerpoint/2010/main" val="32489353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87F68-1E87-79CE-569A-CBD314F54423}"/>
              </a:ext>
            </a:extLst>
          </p:cNvPr>
          <p:cNvSpPr>
            <a:spLocks noGrp="1"/>
          </p:cNvSpPr>
          <p:nvPr>
            <p:ph type="title"/>
          </p:nvPr>
        </p:nvSpPr>
        <p:spPr>
          <a:xfrm>
            <a:off x="436581" y="1070147"/>
            <a:ext cx="3221645" cy="1616203"/>
          </a:xfrm>
        </p:spPr>
        <p:txBody>
          <a:bodyPr vert="horz" lIns="91440" tIns="45720" rIns="91440" bIns="45720" rtlCol="0" anchor="b">
            <a:noAutofit/>
          </a:bodyPr>
          <a:lstStyle/>
          <a:p>
            <a:r>
              <a:rPr lang="en-US" b="1" kern="1200" dirty="0">
                <a:solidFill>
                  <a:schemeClr val="tx1"/>
                </a:solidFill>
                <a:latin typeface="+mn-lt"/>
                <a:ea typeface="+mj-ea"/>
                <a:cs typeface="+mj-cs"/>
              </a:rPr>
              <a:t>Innovation: </a:t>
            </a:r>
            <a:br>
              <a:rPr lang="en-US" b="1" kern="1200" dirty="0">
                <a:solidFill>
                  <a:schemeClr val="tx1"/>
                </a:solidFill>
                <a:latin typeface="+mn-lt"/>
                <a:ea typeface="+mj-ea"/>
                <a:cs typeface="+mj-cs"/>
              </a:rPr>
            </a:br>
            <a:r>
              <a:rPr lang="en-US" b="1" kern="1200" dirty="0">
                <a:solidFill>
                  <a:schemeClr val="tx1"/>
                </a:solidFill>
                <a:latin typeface="+mn-lt"/>
                <a:ea typeface="+mj-ea"/>
                <a:cs typeface="+mj-cs"/>
              </a:rPr>
              <a:t>Pre Med-Prep</a:t>
            </a:r>
          </a:p>
        </p:txBody>
      </p:sp>
      <p:pic>
        <p:nvPicPr>
          <p:cNvPr id="5" name="Content Placeholder 4">
            <a:extLst>
              <a:ext uri="{FF2B5EF4-FFF2-40B4-BE49-F238E27FC236}">
                <a16:creationId xmlns:a16="http://schemas.microsoft.com/office/drawing/2014/main" id="{748FF6F3-CD89-CD61-CE4E-9DA0B2A99A78}"/>
              </a:ext>
            </a:extLst>
          </p:cNvPr>
          <p:cNvPicPr>
            <a:picLocks noGrp="1" noChangeAspect="1"/>
          </p:cNvPicPr>
          <p:nvPr>
            <p:ph idx="1"/>
          </p:nvPr>
        </p:nvPicPr>
        <p:blipFill rotWithShape="1">
          <a:blip r:embed="rId3"/>
          <a:stretch/>
        </p:blipFill>
        <p:spPr>
          <a:xfrm>
            <a:off x="3952160" y="1825625"/>
            <a:ext cx="4294030" cy="3576638"/>
          </a:xfrm>
          <a:prstGeom prst="rect">
            <a:avLst/>
          </a:prstGeom>
          <a:ln w="25400">
            <a:solidFill>
              <a:schemeClr val="lt1">
                <a:hueOff val="0"/>
                <a:satOff val="0"/>
                <a:lumOff val="0"/>
              </a:schemeClr>
            </a:solidFill>
          </a:ln>
        </p:spPr>
      </p:pic>
      <p:sp>
        <p:nvSpPr>
          <p:cNvPr id="7" name="TextBox 6">
            <a:extLst>
              <a:ext uri="{FF2B5EF4-FFF2-40B4-BE49-F238E27FC236}">
                <a16:creationId xmlns:a16="http://schemas.microsoft.com/office/drawing/2014/main" id="{6CF7E05F-FEC4-CA92-A06C-6268FD4C68F3}"/>
              </a:ext>
            </a:extLst>
          </p:cNvPr>
          <p:cNvSpPr txBox="1"/>
          <p:nvPr/>
        </p:nvSpPr>
        <p:spPr>
          <a:xfrm>
            <a:off x="431468" y="3406610"/>
            <a:ext cx="3148909" cy="3447832"/>
          </a:xfrm>
          <a:prstGeom prst="rect">
            <a:avLst/>
          </a:prstGeom>
        </p:spPr>
        <p:txBody>
          <a:bodyPr vert="horz" lIns="91440" tIns="45720" rIns="91440" bIns="45720" rtlCol="0" anchor="t">
            <a:normAutofit/>
          </a:bodyPr>
          <a:lstStyle/>
          <a:p>
            <a:pPr>
              <a:lnSpc>
                <a:spcPct val="90000"/>
              </a:lnSpc>
              <a:spcAft>
                <a:spcPts val="600"/>
              </a:spcAft>
            </a:pPr>
            <a:r>
              <a:rPr lang="en-US" sz="2000" dirty="0" err="1"/>
              <a:t>PreMedPrep</a:t>
            </a:r>
            <a:r>
              <a:rPr lang="en-US" sz="2000" dirty="0"/>
              <a:t> is a collection of medical preparation toys that aim to reduce anxiety and fears that children experience in the lead up to common medical procedures. </a:t>
            </a:r>
          </a:p>
        </p:txBody>
      </p:sp>
      <p:pic>
        <p:nvPicPr>
          <p:cNvPr id="9" name="Picture 8">
            <a:extLst>
              <a:ext uri="{FF2B5EF4-FFF2-40B4-BE49-F238E27FC236}">
                <a16:creationId xmlns:a16="http://schemas.microsoft.com/office/drawing/2014/main" id="{CD4F8AAB-4C6D-2FB0-EA6A-B34846B93380}"/>
              </a:ext>
            </a:extLst>
          </p:cNvPr>
          <p:cNvPicPr>
            <a:picLocks noChangeAspect="1"/>
          </p:cNvPicPr>
          <p:nvPr/>
        </p:nvPicPr>
        <p:blipFill rotWithShape="1">
          <a:blip r:embed="rId4"/>
          <a:srcRect l="7874" r="23123" b="-1"/>
          <a:stretch/>
        </p:blipFill>
        <p:spPr>
          <a:xfrm>
            <a:off x="7679652" y="1070147"/>
            <a:ext cx="3439354" cy="4672927"/>
          </a:xfrm>
          <a:prstGeom prst="rect">
            <a:avLst/>
          </a:prstGeom>
          <a:ln w="25400">
            <a:solidFill>
              <a:schemeClr val="lt1">
                <a:hueOff val="0"/>
                <a:satOff val="0"/>
                <a:lumOff val="0"/>
                <a:alpha val="89000"/>
              </a:schemeClr>
            </a:solidFill>
          </a:ln>
        </p:spPr>
      </p:pic>
    </p:spTree>
    <p:extLst>
      <p:ext uri="{BB962C8B-B14F-4D97-AF65-F5344CB8AC3E}">
        <p14:creationId xmlns:p14="http://schemas.microsoft.com/office/powerpoint/2010/main" val="193396598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BD127-2E5A-36F7-D408-D94F26F6F59D}"/>
              </a:ext>
            </a:extLst>
          </p:cNvPr>
          <p:cNvSpPr>
            <a:spLocks noGrp="1"/>
          </p:cNvSpPr>
          <p:nvPr>
            <p:ph type="title"/>
          </p:nvPr>
        </p:nvSpPr>
        <p:spPr>
          <a:xfrm>
            <a:off x="355076" y="143367"/>
            <a:ext cx="11481847" cy="1325563"/>
          </a:xfrm>
        </p:spPr>
        <p:txBody>
          <a:bodyPr>
            <a:normAutofit fontScale="90000"/>
          </a:bodyPr>
          <a:lstStyle/>
          <a:p>
            <a:pPr algn="ctr"/>
            <a:r>
              <a:rPr lang="en-GB" sz="6000" b="1">
                <a:latin typeface="+mn-lt"/>
              </a:rPr>
              <a:t>Innovation – Dementia Water Candy</a:t>
            </a:r>
            <a:endParaRPr lang="en-GB" sz="6000" b="1" dirty="0">
              <a:latin typeface="+mn-lt"/>
            </a:endParaRPr>
          </a:p>
        </p:txBody>
      </p:sp>
      <p:pic>
        <p:nvPicPr>
          <p:cNvPr id="6" name="Online Media 5" title="Brilliant jelly drops prevent dehydration in people with dementia">
            <a:hlinkClick r:id="" action="ppaction://media"/>
            <a:extLst>
              <a:ext uri="{FF2B5EF4-FFF2-40B4-BE49-F238E27FC236}">
                <a16:creationId xmlns:a16="http://schemas.microsoft.com/office/drawing/2014/main" id="{CFC601E4-75FB-9F0B-4604-3146A82055B3}"/>
              </a:ext>
            </a:extLst>
          </p:cNvPr>
          <p:cNvPicPr>
            <a:picLocks noGrp="1" noRot="1" noChangeAspect="1"/>
          </p:cNvPicPr>
          <p:nvPr>
            <p:ph idx="1"/>
            <a:videoFile r:link="rId1"/>
          </p:nvPr>
        </p:nvPicPr>
        <p:blipFill>
          <a:blip r:embed="rId4"/>
          <a:stretch>
            <a:fillRect/>
          </a:stretch>
        </p:blipFill>
        <p:spPr>
          <a:xfrm>
            <a:off x="2933700" y="1825625"/>
            <a:ext cx="6330950" cy="3576638"/>
          </a:xfrm>
          <a:prstGeom prst="rect">
            <a:avLst/>
          </a:prstGeom>
        </p:spPr>
      </p:pic>
    </p:spTree>
    <p:extLst>
      <p:ext uri="{BB962C8B-B14F-4D97-AF65-F5344CB8AC3E}">
        <p14:creationId xmlns:p14="http://schemas.microsoft.com/office/powerpoint/2010/main" val="1596776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706A0F-55B6-A09C-B3B3-03139D4BBB86}"/>
              </a:ext>
            </a:extLst>
          </p:cNvPr>
          <p:cNvSpPr>
            <a:spLocks noGrp="1"/>
          </p:cNvSpPr>
          <p:nvPr>
            <p:ph idx="1"/>
          </p:nvPr>
        </p:nvSpPr>
        <p:spPr>
          <a:xfrm>
            <a:off x="472519" y="1270453"/>
            <a:ext cx="11481847" cy="3575934"/>
          </a:xfrm>
        </p:spPr>
        <p:txBody>
          <a:bodyPr>
            <a:normAutofit lnSpcReduction="10000"/>
          </a:bodyPr>
          <a:lstStyle/>
          <a:p>
            <a:pPr marL="0" indent="0" algn="ctr">
              <a:buNone/>
            </a:pPr>
            <a:r>
              <a:rPr lang="en-GB" sz="3600" i="1" dirty="0"/>
              <a:t>In health and social care, value refers to delivering the best possible outcomes for individuals relative to the resources used. </a:t>
            </a:r>
          </a:p>
          <a:p>
            <a:pPr marL="0" indent="0" algn="ctr">
              <a:buNone/>
            </a:pPr>
            <a:r>
              <a:rPr lang="en-GB" sz="3600" i="1" dirty="0"/>
              <a:t>It's not just about cost-efficiency but also about quality, effectiveness, person-centred care, and equity.</a:t>
            </a:r>
          </a:p>
          <a:p>
            <a:pPr marL="0" indent="0" algn="ctr">
              <a:buNone/>
            </a:pPr>
            <a:r>
              <a:rPr lang="en-GB" sz="3600" i="1" dirty="0"/>
              <a:t> The aim is to improve health and wellbeing in a way that is fair, sustainable, and meaningful to service users.</a:t>
            </a:r>
          </a:p>
        </p:txBody>
      </p:sp>
    </p:spTree>
    <p:extLst>
      <p:ext uri="{BB962C8B-B14F-4D97-AF65-F5344CB8AC3E}">
        <p14:creationId xmlns:p14="http://schemas.microsoft.com/office/powerpoint/2010/main" val="214913214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Question mark on green pastel background">
            <a:extLst>
              <a:ext uri="{FF2B5EF4-FFF2-40B4-BE49-F238E27FC236}">
                <a16:creationId xmlns:a16="http://schemas.microsoft.com/office/drawing/2014/main" id="{6412AACE-9504-851C-FB48-DD73830B1F33}"/>
              </a:ext>
            </a:extLst>
          </p:cNvPr>
          <p:cNvPicPr>
            <a:picLocks noChangeAspect="1"/>
          </p:cNvPicPr>
          <p:nvPr/>
        </p:nvPicPr>
        <p:blipFill rotWithShape="1">
          <a:blip r:embed="rId2"/>
          <a:srcRect l="43445" r="3453"/>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3" name="Content Placeholder 2">
            <a:extLst>
              <a:ext uri="{FF2B5EF4-FFF2-40B4-BE49-F238E27FC236}">
                <a16:creationId xmlns:a16="http://schemas.microsoft.com/office/drawing/2014/main" id="{1DE4ACFC-42D5-A338-DEB3-0850595E635B}"/>
              </a:ext>
            </a:extLst>
          </p:cNvPr>
          <p:cNvSpPr>
            <a:spLocks noGrp="1"/>
          </p:cNvSpPr>
          <p:nvPr>
            <p:ph idx="1"/>
          </p:nvPr>
        </p:nvSpPr>
        <p:spPr>
          <a:xfrm>
            <a:off x="5227707" y="869805"/>
            <a:ext cx="6661011" cy="5118389"/>
          </a:xfrm>
        </p:spPr>
        <p:txBody>
          <a:bodyPr>
            <a:normAutofit/>
          </a:bodyPr>
          <a:lstStyle/>
          <a:p>
            <a:pPr marL="0" indent="0">
              <a:buNone/>
            </a:pPr>
            <a:r>
              <a:rPr lang="en-GB" sz="4000" dirty="0"/>
              <a:t>Consider the examples provided on the previous slides.</a:t>
            </a:r>
          </a:p>
          <a:p>
            <a:pPr marL="0" indent="0">
              <a:buNone/>
            </a:pPr>
            <a:r>
              <a:rPr lang="en-GB" sz="4000" dirty="0"/>
              <a:t>What do you think are the advantages/strengths of each, and why they important? </a:t>
            </a:r>
          </a:p>
          <a:p>
            <a:pPr marL="0" indent="0">
              <a:buNone/>
            </a:pPr>
            <a:r>
              <a:rPr lang="en-GB" dirty="0"/>
              <a:t> </a:t>
            </a:r>
          </a:p>
        </p:txBody>
      </p:sp>
    </p:spTree>
    <p:extLst>
      <p:ext uri="{BB962C8B-B14F-4D97-AF65-F5344CB8AC3E}">
        <p14:creationId xmlns:p14="http://schemas.microsoft.com/office/powerpoint/2010/main" val="216600540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93338-5C5E-CFF7-9E5C-935B7A5411CA}"/>
              </a:ext>
            </a:extLst>
          </p:cNvPr>
          <p:cNvSpPr>
            <a:spLocks noGrp="1"/>
          </p:cNvSpPr>
          <p:nvPr>
            <p:ph type="title"/>
          </p:nvPr>
        </p:nvSpPr>
        <p:spPr/>
        <p:txBody>
          <a:bodyPr/>
          <a:lstStyle/>
          <a:p>
            <a:pPr algn="ctr"/>
            <a:r>
              <a:rPr lang="en-GB" b="1" dirty="0">
                <a:latin typeface="+mn-lt"/>
              </a:rPr>
              <a:t>Lesson Recap</a:t>
            </a:r>
          </a:p>
        </p:txBody>
      </p:sp>
      <p:sp>
        <p:nvSpPr>
          <p:cNvPr id="3" name="Content Placeholder 2">
            <a:extLst>
              <a:ext uri="{FF2B5EF4-FFF2-40B4-BE49-F238E27FC236}">
                <a16:creationId xmlns:a16="http://schemas.microsoft.com/office/drawing/2014/main" id="{7D0BBDC5-94B2-4685-B64B-60106B6E670D}"/>
              </a:ext>
            </a:extLst>
          </p:cNvPr>
          <p:cNvSpPr>
            <a:spLocks noGrp="1"/>
          </p:cNvSpPr>
          <p:nvPr>
            <p:ph idx="1"/>
          </p:nvPr>
        </p:nvSpPr>
        <p:spPr/>
        <p:txBody>
          <a:bodyPr vert="horz" lIns="91440" tIns="45720" rIns="91440" bIns="45720" rtlCol="0" anchor="t">
            <a:normAutofit fontScale="92500" lnSpcReduction="10000"/>
          </a:bodyPr>
          <a:lstStyle/>
          <a:p>
            <a:pPr>
              <a:lnSpc>
                <a:spcPct val="150000"/>
              </a:lnSpc>
            </a:pPr>
            <a:r>
              <a:rPr lang="en-GB" sz="2400" dirty="0"/>
              <a:t>What is creativity and why is it important?</a:t>
            </a:r>
          </a:p>
          <a:p>
            <a:pPr>
              <a:lnSpc>
                <a:spcPct val="150000"/>
              </a:lnSpc>
            </a:pPr>
            <a:r>
              <a:rPr lang="en-GB" sz="2400" dirty="0"/>
              <a:t>What types of motivation are there, and can you provide an explanation of each? </a:t>
            </a:r>
          </a:p>
          <a:p>
            <a:pPr>
              <a:lnSpc>
                <a:spcPct val="150000"/>
              </a:lnSpc>
            </a:pPr>
            <a:r>
              <a:rPr lang="en-GB" sz="2400" dirty="0"/>
              <a:t>Can you provide an explanation of one of the models covered within the lesson? </a:t>
            </a:r>
            <a:endParaRPr lang="en-GB" sz="2400" dirty="0">
              <a:ea typeface="Calibri"/>
              <a:cs typeface="Calibri"/>
            </a:endParaRPr>
          </a:p>
          <a:p>
            <a:pPr>
              <a:lnSpc>
                <a:spcPct val="150000"/>
              </a:lnSpc>
            </a:pPr>
            <a:r>
              <a:rPr lang="en-GB" sz="2400" dirty="0"/>
              <a:t>How can creativity impact wellbeing? </a:t>
            </a:r>
          </a:p>
          <a:p>
            <a:pPr>
              <a:lnSpc>
                <a:spcPct val="150000"/>
              </a:lnSpc>
            </a:pPr>
            <a:r>
              <a:rPr lang="en-GB" sz="2400" dirty="0"/>
              <a:t>What is ‘value’ in health and social care?</a:t>
            </a:r>
          </a:p>
          <a:p>
            <a:pPr>
              <a:lnSpc>
                <a:spcPct val="150000"/>
              </a:lnSpc>
            </a:pPr>
            <a:r>
              <a:rPr lang="en-GB" sz="2400" dirty="0"/>
              <a:t>What areas could you argue the UK health and social care system is lacking value?</a:t>
            </a:r>
          </a:p>
        </p:txBody>
      </p:sp>
    </p:spTree>
    <p:extLst>
      <p:ext uri="{BB962C8B-B14F-4D97-AF65-F5344CB8AC3E}">
        <p14:creationId xmlns:p14="http://schemas.microsoft.com/office/powerpoint/2010/main" val="318063142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103C4-6E76-4772-B704-1FD0DB82DA9D}"/>
              </a:ext>
            </a:extLst>
          </p:cNvPr>
          <p:cNvSpPr>
            <a:spLocks noGrp="1"/>
          </p:cNvSpPr>
          <p:nvPr>
            <p:ph type="title"/>
          </p:nvPr>
        </p:nvSpPr>
        <p:spPr/>
        <p:txBody>
          <a:bodyPr/>
          <a:lstStyle/>
          <a:p>
            <a:r>
              <a:rPr lang="en-GB" b="1" dirty="0"/>
              <a:t>Reference List </a:t>
            </a:r>
          </a:p>
        </p:txBody>
      </p:sp>
      <p:sp>
        <p:nvSpPr>
          <p:cNvPr id="3" name="Content Placeholder 2">
            <a:extLst>
              <a:ext uri="{FF2B5EF4-FFF2-40B4-BE49-F238E27FC236}">
                <a16:creationId xmlns:a16="http://schemas.microsoft.com/office/drawing/2014/main" id="{5026E2B0-74F8-344C-C38C-AB70A8B67215}"/>
              </a:ext>
            </a:extLst>
          </p:cNvPr>
          <p:cNvSpPr>
            <a:spLocks noGrp="1"/>
          </p:cNvSpPr>
          <p:nvPr>
            <p:ph idx="1"/>
          </p:nvPr>
        </p:nvSpPr>
        <p:spPr/>
        <p:txBody>
          <a:bodyPr>
            <a:normAutofit fontScale="62500" lnSpcReduction="20000"/>
          </a:bodyPr>
          <a:lstStyle/>
          <a:p>
            <a:r>
              <a:rPr lang="en-GB" dirty="0"/>
              <a:t>Abraham, A. G (2015) ‘Gender and creativity: An overview of psychological and neuroscientific literature.’ </a:t>
            </a:r>
            <a:r>
              <a:rPr lang="en-GB" i="1" dirty="0"/>
              <a:t>Brain Imaging and Behaviour. </a:t>
            </a:r>
            <a:r>
              <a:rPr lang="en-GB" dirty="0"/>
              <a:t>10 </a:t>
            </a:r>
            <a:r>
              <a:rPr lang="en-GB"/>
              <a:t>pp.609-618. </a:t>
            </a:r>
            <a:r>
              <a:rPr lang="en-GB" i="1"/>
              <a:t>Available </a:t>
            </a:r>
            <a:r>
              <a:rPr lang="en-GB" i="1" dirty="0"/>
              <a:t>at: </a:t>
            </a:r>
            <a:r>
              <a:rPr lang="en-GB" dirty="0"/>
              <a:t>DOI: </a:t>
            </a:r>
            <a:r>
              <a:rPr lang="en-GB" dirty="0">
                <a:hlinkClick r:id="rId3"/>
              </a:rPr>
              <a:t>https://doi.org/10.1007/s11682-015-9410-8</a:t>
            </a:r>
            <a:endParaRPr lang="en-GB" dirty="0"/>
          </a:p>
          <a:p>
            <a:r>
              <a:rPr lang="en-GB" dirty="0"/>
              <a:t>Pink, D. H. (2011). </a:t>
            </a:r>
            <a:r>
              <a:rPr lang="en-GB" i="1" dirty="0"/>
              <a:t>Drive: The Surprising Truth About What Motivates Us. </a:t>
            </a:r>
            <a:r>
              <a:rPr lang="en-GB" dirty="0"/>
              <a:t>New York: Riverhead Books.</a:t>
            </a:r>
          </a:p>
          <a:p>
            <a:r>
              <a:rPr lang="en-GB" dirty="0"/>
              <a:t>Ryan, R. M. and Deci, E. L. (2000). Intrinsic and extrinsic motivations: Classic definitions and new directions. </a:t>
            </a:r>
            <a:r>
              <a:rPr lang="en-GB" i="1" dirty="0"/>
              <a:t>Contemporary Educational Psychology</a:t>
            </a:r>
            <a:r>
              <a:rPr lang="en-GB" dirty="0"/>
              <a:t>, 25(1) pp.54–67.</a:t>
            </a:r>
          </a:p>
          <a:p>
            <a:r>
              <a:rPr lang="en-GB" dirty="0"/>
              <a:t>Ryan, R. M. and Connell, J. P. (1989). Perceived locus of causality and internalization: Examining reasons for acting in two domains. </a:t>
            </a:r>
            <a:r>
              <a:rPr lang="en-GB" i="1" dirty="0"/>
              <a:t>Journal of Personality and Social Psychology, </a:t>
            </a:r>
            <a:r>
              <a:rPr lang="en-GB" dirty="0"/>
              <a:t>57(5) pp.749–761.</a:t>
            </a:r>
          </a:p>
          <a:p>
            <a:r>
              <a:rPr lang="en-GB" dirty="0" err="1"/>
              <a:t>Coulton</a:t>
            </a:r>
            <a:r>
              <a:rPr lang="en-GB" dirty="0"/>
              <a:t>, S, Clift, S, </a:t>
            </a:r>
            <a:r>
              <a:rPr lang="en-GB" dirty="0" err="1"/>
              <a:t>Skingley</a:t>
            </a:r>
            <a:r>
              <a:rPr lang="en-GB" dirty="0"/>
              <a:t>, A. &amp; Rodriguez, J. (2015). Effectiveness and cost-effectiveness of community singing on mental </a:t>
            </a:r>
            <a:r>
              <a:rPr lang="en-GB" dirty="0" err="1"/>
              <a:t>healthrelated</a:t>
            </a:r>
            <a:r>
              <a:rPr lang="en-GB" dirty="0"/>
              <a:t> quality of life of older people: randomised controlled trial. </a:t>
            </a:r>
            <a:r>
              <a:rPr lang="en-GB" i="1" dirty="0"/>
              <a:t>Br. J. Psychiatry J. </a:t>
            </a:r>
            <a:r>
              <a:rPr lang="en-GB" i="1" dirty="0" err="1"/>
              <a:t>Ment</a:t>
            </a:r>
            <a:r>
              <a:rPr lang="en-GB" i="1" dirty="0"/>
              <a:t>. Sci. </a:t>
            </a:r>
            <a:r>
              <a:rPr lang="en-GB" dirty="0"/>
              <a:t>207 pp.250–255</a:t>
            </a:r>
          </a:p>
          <a:p>
            <a:r>
              <a:rPr lang="en-GB" dirty="0"/>
              <a:t>Mental Health Foundation (2020) </a:t>
            </a:r>
            <a:r>
              <a:rPr lang="en-GB" i="1" dirty="0"/>
              <a:t>Creativity and innovation: Findings from the Mental Health Fellowships</a:t>
            </a:r>
            <a:r>
              <a:rPr lang="en-GB" dirty="0"/>
              <a:t> Available at: </a:t>
            </a:r>
            <a:r>
              <a:rPr lang="en-GB" dirty="0">
                <a:hlinkClick r:id="rId4"/>
              </a:rPr>
              <a:t>https://www.mentalhealth.org.uk/sites/default/files/2022-06/MHF-Winston-Churchill-Memorial-Trust-Creativity-Innovation-Findings.pdf</a:t>
            </a:r>
            <a:r>
              <a:rPr lang="en-GB" dirty="0"/>
              <a:t>. (Accessed: 4 January 2025). </a:t>
            </a:r>
          </a:p>
        </p:txBody>
      </p:sp>
    </p:spTree>
    <p:extLst>
      <p:ext uri="{BB962C8B-B14F-4D97-AF65-F5344CB8AC3E}">
        <p14:creationId xmlns:p14="http://schemas.microsoft.com/office/powerpoint/2010/main" val="58729645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C8554-13A5-692C-DDD2-B4B66C6F2A20}"/>
              </a:ext>
            </a:extLst>
          </p:cNvPr>
          <p:cNvSpPr>
            <a:spLocks noGrp="1"/>
          </p:cNvSpPr>
          <p:nvPr>
            <p:ph type="title"/>
          </p:nvPr>
        </p:nvSpPr>
        <p:spPr/>
        <p:txBody>
          <a:bodyPr/>
          <a:lstStyle/>
          <a:p>
            <a:r>
              <a:rPr lang="en-GB" b="1" dirty="0">
                <a:latin typeface="+mn-lt"/>
              </a:rPr>
              <a:t>Reference List </a:t>
            </a:r>
          </a:p>
        </p:txBody>
      </p:sp>
      <p:sp>
        <p:nvSpPr>
          <p:cNvPr id="3" name="Content Placeholder 2">
            <a:extLst>
              <a:ext uri="{FF2B5EF4-FFF2-40B4-BE49-F238E27FC236}">
                <a16:creationId xmlns:a16="http://schemas.microsoft.com/office/drawing/2014/main" id="{8856CC3F-646F-7564-9D1B-B5E053F9842B}"/>
              </a:ext>
            </a:extLst>
          </p:cNvPr>
          <p:cNvSpPr>
            <a:spLocks noGrp="1"/>
          </p:cNvSpPr>
          <p:nvPr>
            <p:ph idx="1"/>
          </p:nvPr>
        </p:nvSpPr>
        <p:spPr>
          <a:xfrm>
            <a:off x="671945" y="1534679"/>
            <a:ext cx="10810009" cy="5063547"/>
          </a:xfrm>
        </p:spPr>
        <p:txBody>
          <a:bodyPr>
            <a:normAutofit fontScale="92500" lnSpcReduction="10000"/>
          </a:bodyPr>
          <a:lstStyle/>
          <a:p>
            <a:pPr marL="0" indent="0">
              <a:buNone/>
            </a:pPr>
            <a:r>
              <a:rPr lang="en-GB" sz="1800" dirty="0"/>
              <a:t>British Medical Association (2023). </a:t>
            </a:r>
            <a:r>
              <a:rPr lang="en-GB" sz="1800" i="1" dirty="0"/>
              <a:t>NHS Under Pressure– Wales. </a:t>
            </a:r>
            <a:r>
              <a:rPr lang="en-GB" sz="1800" dirty="0"/>
              <a:t>Available at: https://www.bma.org.uk/advice-and-support/nhs-delivery-and-workforce/pressures/nhs-under-pressure-wales. (Accessed: 3 January 2024). </a:t>
            </a:r>
          </a:p>
          <a:p>
            <a:pPr marL="0" indent="0">
              <a:buNone/>
            </a:pPr>
            <a:r>
              <a:rPr lang="en-GB" sz="1800" dirty="0"/>
              <a:t>National Health Service (2020) </a:t>
            </a:r>
            <a:r>
              <a:rPr lang="en-GB" sz="1800" i="1" dirty="0"/>
              <a:t>Hospital Admitted Patient Care Activity 2019-20. </a:t>
            </a:r>
            <a:r>
              <a:rPr lang="en-GB" sz="1800" dirty="0"/>
              <a:t>Available at: </a:t>
            </a:r>
            <a:r>
              <a:rPr lang="en-GB" sz="1800" dirty="0">
                <a:hlinkClick r:id="rId2"/>
              </a:rPr>
              <a:t>https://digital.nhs.uk/data-and-information/publications/statistical/hospital-admitted-patient-care-activity/2019-20/summary-reports---apc---patient/</a:t>
            </a:r>
            <a:r>
              <a:rPr lang="en-GB" sz="1800" dirty="0"/>
              <a:t>. </a:t>
            </a:r>
            <a:r>
              <a:rPr lang="en-GB" sz="1800"/>
              <a:t>(Accessed: 3 </a:t>
            </a:r>
            <a:r>
              <a:rPr lang="en-GB" sz="1800" dirty="0"/>
              <a:t>January 2024). </a:t>
            </a:r>
          </a:p>
          <a:p>
            <a:pPr marL="0" indent="0">
              <a:buNone/>
            </a:pPr>
            <a:r>
              <a:rPr lang="en-GB" sz="1800" dirty="0"/>
              <a:t>Nuffield Trust (2023) </a:t>
            </a:r>
            <a:r>
              <a:rPr lang="en-GB" sz="1800" i="1" dirty="0"/>
              <a:t>How long are patients waiting for a GP appointment in England? </a:t>
            </a:r>
            <a:r>
              <a:rPr lang="en-GB" sz="1800" dirty="0"/>
              <a:t>Available at: https://www.nuffieldtrust.org.uk/news-item/how-long-are-patients-waiting-for-a-gp-appointment-in-england#:~:text=Waiting%20time%20between%20booking%20and%20getting%20an%20appointment%20at%20GP%20practices%20in%20England&amp;text=As%20of%20May%20this%20year,day%20or%20the%20following%20day. (Accessed: 3 January 2024). </a:t>
            </a:r>
          </a:p>
          <a:p>
            <a:pPr marL="0" indent="0">
              <a:buNone/>
            </a:pPr>
            <a:r>
              <a:rPr lang="en-GB" sz="1800" dirty="0"/>
              <a:t>The Kings Fund (2023) </a:t>
            </a:r>
            <a:r>
              <a:rPr lang="en-GB" sz="1800" i="1" dirty="0"/>
              <a:t>Key facts and figures about the NHS. </a:t>
            </a:r>
            <a:r>
              <a:rPr lang="en-GB" sz="1800" dirty="0"/>
              <a:t>Available at: </a:t>
            </a:r>
            <a:r>
              <a:rPr lang="en-GB" sz="1800" dirty="0">
                <a:hlinkClick r:id="rId3"/>
              </a:rPr>
              <a:t>https://www.kingsfund.org.uk/audio-video/key-facts-figures-nhs</a:t>
            </a:r>
            <a:r>
              <a:rPr lang="en-GB" sz="1800" dirty="0"/>
              <a:t>. (Accessed: 3 January 2023) </a:t>
            </a:r>
          </a:p>
          <a:p>
            <a:pPr marL="0" indent="0">
              <a:buNone/>
            </a:pPr>
            <a:r>
              <a:rPr lang="en-GB" sz="1800" dirty="0"/>
              <a:t>The Kings Fund (2023) </a:t>
            </a:r>
            <a:r>
              <a:rPr lang="en-GB" sz="1800" i="1" dirty="0"/>
              <a:t>The NHS budget and how it has changed? </a:t>
            </a:r>
            <a:r>
              <a:rPr lang="en-GB" sz="1800" dirty="0"/>
              <a:t>Available at: </a:t>
            </a:r>
            <a:r>
              <a:rPr lang="en-GB" sz="1800" dirty="0">
                <a:hlinkClick r:id="rId4"/>
              </a:rPr>
              <a:t>https://www.kingsfund.org.uk/projects/nhs-in-a-nutshell/nhs-budget</a:t>
            </a:r>
            <a:r>
              <a:rPr lang="en-GB" sz="1800" dirty="0"/>
              <a:t>. (Accessed: 3 January 2024)</a:t>
            </a:r>
          </a:p>
          <a:p>
            <a:pPr marL="0" indent="0">
              <a:buNone/>
            </a:pPr>
            <a:r>
              <a:rPr lang="en-GB" sz="1800" dirty="0"/>
              <a:t>The Welsh Government (2023) </a:t>
            </a:r>
            <a:r>
              <a:rPr lang="en-GB" sz="1800" i="1" dirty="0"/>
              <a:t>Welsh Government response to latest NHS Wales performance data: July and August 2023. </a:t>
            </a:r>
            <a:r>
              <a:rPr lang="en-GB" sz="1800" dirty="0"/>
              <a:t>Available at: </a:t>
            </a:r>
            <a:r>
              <a:rPr lang="en-GB" sz="1800" dirty="0">
                <a:hlinkClick r:id="rId5"/>
              </a:rPr>
              <a:t>https://www.gov.wales/welsh-government-response-latest-nhs-wales-performance-data-july-and-august-2023#:~:text=The%20average%20response%20time%20for,dealt%20with%20in%20emergency%20departments</a:t>
            </a:r>
            <a:r>
              <a:rPr lang="en-GB" sz="1800" dirty="0"/>
              <a:t>. (Accessed: 3 January 2024). </a:t>
            </a:r>
          </a:p>
          <a:p>
            <a:pPr marL="0" indent="0">
              <a:buNone/>
            </a:pPr>
            <a:r>
              <a:rPr lang="en-GB" sz="1800" dirty="0"/>
              <a:t>Nuffield Trust (2023) </a:t>
            </a:r>
            <a:r>
              <a:rPr lang="en-GB" sz="1800" i="1" dirty="0"/>
              <a:t>A&amp;E Waiting Times</a:t>
            </a:r>
            <a:r>
              <a:rPr lang="en-GB" sz="1800" dirty="0"/>
              <a:t>. Available at: </a:t>
            </a:r>
            <a:r>
              <a:rPr lang="en-GB" sz="1800" dirty="0">
                <a:hlinkClick r:id="rId6"/>
              </a:rPr>
              <a:t>https://www.nuffieldtrust.org.uk/resource/a-e-waiting-times</a:t>
            </a:r>
            <a:r>
              <a:rPr lang="en-GB" sz="1800" dirty="0"/>
              <a:t>. (Accessed: 3 January 2024). </a:t>
            </a:r>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113055781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04627-367C-F9F3-3B34-B080E8E3F723}"/>
              </a:ext>
            </a:extLst>
          </p:cNvPr>
          <p:cNvSpPr>
            <a:spLocks noGrp="1"/>
          </p:cNvSpPr>
          <p:nvPr>
            <p:ph type="title"/>
          </p:nvPr>
        </p:nvSpPr>
        <p:spPr>
          <a:xfrm>
            <a:off x="1137034" y="609597"/>
            <a:ext cx="9392421" cy="1330841"/>
          </a:xfrm>
        </p:spPr>
        <p:txBody>
          <a:bodyPr>
            <a:normAutofit/>
          </a:bodyPr>
          <a:lstStyle/>
          <a:p>
            <a:r>
              <a:rPr lang="en-GB" dirty="0">
                <a:ea typeface="Calibri Light"/>
                <a:cs typeface="Calibri Light"/>
              </a:rPr>
              <a:t>Task </a:t>
            </a:r>
            <a:r>
              <a:rPr lang="en-GB">
                <a:ea typeface="Calibri Light"/>
                <a:cs typeface="Calibri Light"/>
              </a:rPr>
              <a:t>1 – Concept Map</a:t>
            </a:r>
            <a:endParaRPr lang="en-GB" dirty="0"/>
          </a:p>
        </p:txBody>
      </p:sp>
      <p:sp>
        <p:nvSpPr>
          <p:cNvPr id="3" name="Content Placeholder 2">
            <a:extLst>
              <a:ext uri="{FF2B5EF4-FFF2-40B4-BE49-F238E27FC236}">
                <a16:creationId xmlns:a16="http://schemas.microsoft.com/office/drawing/2014/main" id="{8B926042-30C1-07DF-6107-53F15361022B}"/>
              </a:ext>
            </a:extLst>
          </p:cNvPr>
          <p:cNvSpPr>
            <a:spLocks noGrp="1"/>
          </p:cNvSpPr>
          <p:nvPr>
            <p:ph idx="1"/>
          </p:nvPr>
        </p:nvSpPr>
        <p:spPr>
          <a:xfrm>
            <a:off x="1137034" y="1677662"/>
            <a:ext cx="4958966" cy="3917773"/>
          </a:xfrm>
        </p:spPr>
        <p:txBody>
          <a:bodyPr vert="horz" lIns="91440" tIns="45720" rIns="91440" bIns="45720" rtlCol="0">
            <a:normAutofit/>
          </a:bodyPr>
          <a:lstStyle/>
          <a:p>
            <a:pPr marL="0" indent="0">
              <a:buNone/>
            </a:pPr>
            <a:endParaRPr lang="en-GB" sz="1800" dirty="0">
              <a:latin typeface="Aptos" panose="020B0004020202020204" pitchFamily="34" charset="0"/>
              <a:ea typeface="Calibri"/>
              <a:cs typeface="Calibri"/>
            </a:endParaRPr>
          </a:p>
          <a:p>
            <a:pPr>
              <a:buNone/>
            </a:pPr>
            <a:r>
              <a:rPr lang="en-US" sz="1800" i="1" dirty="0">
                <a:latin typeface="Aptos" panose="020B0004020202020204" pitchFamily="34" charset="0"/>
                <a:ea typeface="Calibri"/>
                <a:cs typeface="Calibri"/>
              </a:rPr>
              <a:t>Create a concept map that outlines the relationship between creativity, value creation, and health and social care improvement. Within the concept map explain how these concepts interact in a health and social care context (250 words)</a:t>
            </a:r>
            <a:endParaRPr lang="en-GB" sz="1800" dirty="0">
              <a:latin typeface="Aptos" panose="020B0004020202020204" pitchFamily="34" charset="0"/>
            </a:endParaRPr>
          </a:p>
          <a:p>
            <a:pPr marL="0" indent="0">
              <a:buNone/>
            </a:pPr>
            <a:endParaRPr lang="en-GB" sz="1800" dirty="0">
              <a:latin typeface="Aptos" panose="020B0004020202020204" pitchFamily="34" charset="0"/>
              <a:ea typeface="Calibri"/>
              <a:cs typeface="Calibri"/>
            </a:endParaRPr>
          </a:p>
          <a:p>
            <a:pPr marL="0" indent="0">
              <a:buNone/>
            </a:pPr>
            <a:endParaRPr lang="en-GB" sz="1800" dirty="0">
              <a:latin typeface="Aptos" panose="020B0004020202020204" pitchFamily="34" charset="0"/>
              <a:ea typeface="Calibri"/>
              <a:cs typeface="Calibri"/>
            </a:endParaRPr>
          </a:p>
          <a:p>
            <a:pPr marL="0" indent="0">
              <a:buNone/>
            </a:pPr>
            <a:r>
              <a:rPr lang="en-GB" sz="1800" dirty="0">
                <a:latin typeface="Aptos" panose="020B0004020202020204" pitchFamily="34" charset="0"/>
                <a:ea typeface="Calibri"/>
                <a:cs typeface="Calibri"/>
              </a:rPr>
              <a:t>Each task will be combined to create your portfolio for Assessment 1. Please access the template on Moodle in the Assignment guidance tile</a:t>
            </a:r>
          </a:p>
        </p:txBody>
      </p:sp>
      <p:pic>
        <p:nvPicPr>
          <p:cNvPr id="4" name="Picture 3" descr="Free and customizable concept map templates | Canva">
            <a:extLst>
              <a:ext uri="{FF2B5EF4-FFF2-40B4-BE49-F238E27FC236}">
                <a16:creationId xmlns:a16="http://schemas.microsoft.com/office/drawing/2014/main" id="{A3C9B776-CD1F-2F88-2E9B-6FB042D0675E}"/>
              </a:ext>
            </a:extLst>
          </p:cNvPr>
          <p:cNvPicPr>
            <a:picLocks noChangeAspect="1"/>
          </p:cNvPicPr>
          <p:nvPr/>
        </p:nvPicPr>
        <p:blipFill>
          <a:blip r:embed="rId3"/>
          <a:stretch>
            <a:fillRect/>
          </a:stretch>
        </p:blipFill>
        <p:spPr>
          <a:xfrm>
            <a:off x="6528867" y="1326185"/>
            <a:ext cx="4788505" cy="3591378"/>
          </a:xfrm>
          <a:prstGeom prst="rect">
            <a:avLst/>
          </a:prstGeom>
        </p:spPr>
      </p:pic>
    </p:spTree>
    <p:extLst>
      <p:ext uri="{BB962C8B-B14F-4D97-AF65-F5344CB8AC3E}">
        <p14:creationId xmlns:p14="http://schemas.microsoft.com/office/powerpoint/2010/main" val="378643786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15516-BC51-F07C-1222-86329828F8D6}"/>
              </a:ext>
            </a:extLst>
          </p:cNvPr>
          <p:cNvSpPr>
            <a:spLocks noGrp="1"/>
          </p:cNvSpPr>
          <p:nvPr>
            <p:ph type="title"/>
          </p:nvPr>
        </p:nvSpPr>
        <p:spPr/>
        <p:txBody>
          <a:bodyPr/>
          <a:lstStyle/>
          <a:p>
            <a:r>
              <a:rPr lang="en-GB" dirty="0"/>
              <a:t>How to make a concept map</a:t>
            </a:r>
          </a:p>
        </p:txBody>
      </p:sp>
      <p:pic>
        <p:nvPicPr>
          <p:cNvPr id="4" name="Online Media 3" title="How to Create a Concept Map">
            <a:hlinkClick r:id="" action="ppaction://media"/>
            <a:extLst>
              <a:ext uri="{FF2B5EF4-FFF2-40B4-BE49-F238E27FC236}">
                <a16:creationId xmlns:a16="http://schemas.microsoft.com/office/drawing/2014/main" id="{A297978D-ECC3-E59B-0924-446F8BF8B1C2}"/>
              </a:ext>
            </a:extLst>
          </p:cNvPr>
          <p:cNvPicPr>
            <a:picLocks noGrp="1" noRot="1" noChangeAspect="1"/>
          </p:cNvPicPr>
          <p:nvPr>
            <p:ph idx="1"/>
            <a:videoFile r:link="rId1"/>
          </p:nvPr>
        </p:nvPicPr>
        <p:blipFill>
          <a:blip r:embed="rId4"/>
          <a:stretch>
            <a:fillRect/>
          </a:stretch>
        </p:blipFill>
        <p:spPr>
          <a:xfrm>
            <a:off x="2933700" y="1825625"/>
            <a:ext cx="6330950" cy="3576638"/>
          </a:xfrm>
          <a:prstGeom prst="rect">
            <a:avLst/>
          </a:prstGeom>
        </p:spPr>
      </p:pic>
    </p:spTree>
    <p:extLst>
      <p:ext uri="{BB962C8B-B14F-4D97-AF65-F5344CB8AC3E}">
        <p14:creationId xmlns:p14="http://schemas.microsoft.com/office/powerpoint/2010/main" val="2081948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63718-B611-63A2-2F87-1A999CB9DD3D}"/>
              </a:ext>
            </a:extLst>
          </p:cNvPr>
          <p:cNvSpPr>
            <a:spLocks noGrp="1"/>
          </p:cNvSpPr>
          <p:nvPr>
            <p:ph type="title"/>
          </p:nvPr>
        </p:nvSpPr>
        <p:spPr/>
        <p:txBody>
          <a:bodyPr/>
          <a:lstStyle/>
          <a:p>
            <a:r>
              <a:rPr lang="en-GB" dirty="0"/>
              <a:t>Further Task Guidance</a:t>
            </a:r>
          </a:p>
        </p:txBody>
      </p:sp>
      <p:sp>
        <p:nvSpPr>
          <p:cNvPr id="3" name="Content Placeholder 2">
            <a:extLst>
              <a:ext uri="{FF2B5EF4-FFF2-40B4-BE49-F238E27FC236}">
                <a16:creationId xmlns:a16="http://schemas.microsoft.com/office/drawing/2014/main" id="{9CAE0C13-3BF8-AB22-0FEA-47FCA7B1DE8D}"/>
              </a:ext>
            </a:extLst>
          </p:cNvPr>
          <p:cNvSpPr>
            <a:spLocks noGrp="1"/>
          </p:cNvSpPr>
          <p:nvPr>
            <p:ph idx="1"/>
          </p:nvPr>
        </p:nvSpPr>
        <p:spPr/>
        <p:txBody>
          <a:bodyPr>
            <a:normAutofit fontScale="62500" lnSpcReduction="20000"/>
          </a:bodyPr>
          <a:lstStyle/>
          <a:p>
            <a:pPr marL="0" indent="0">
              <a:buNone/>
            </a:pPr>
            <a:r>
              <a:rPr lang="en-GB" dirty="0"/>
              <a:t>You could…</a:t>
            </a:r>
          </a:p>
          <a:p>
            <a:r>
              <a:rPr lang="en-GB" dirty="0"/>
              <a:t>Include definitions of creativity, innovation, value creation, and health and social care improvement.</a:t>
            </a:r>
          </a:p>
          <a:p>
            <a:r>
              <a:rPr lang="en-GB" dirty="0"/>
              <a:t>Draw on creativity models discussed in class (e.g. Mini-C, Little-C, Pro-C and Big-C Creativity).</a:t>
            </a:r>
          </a:p>
          <a:p>
            <a:r>
              <a:rPr lang="en-GB" dirty="0"/>
              <a:t>Demonstrate how creative thinking can lead to innovation and service improvement.</a:t>
            </a:r>
          </a:p>
          <a:p>
            <a:r>
              <a:rPr lang="en-GB" dirty="0"/>
              <a:t>Include examples of UK health and social care.</a:t>
            </a:r>
          </a:p>
          <a:p>
            <a:r>
              <a:rPr lang="en-GB" dirty="0"/>
              <a:t>Explain the different types of value that may be created</a:t>
            </a:r>
          </a:p>
          <a:p>
            <a:r>
              <a:rPr lang="en-GB" dirty="0"/>
              <a:t>Show how creativity can improve outcomes for individuals, communities, organisations, and health systems.</a:t>
            </a:r>
          </a:p>
          <a:p>
            <a:r>
              <a:rPr lang="en-GB" dirty="0"/>
              <a:t>Use arrows and linking phrases to demonstrate relationships between concepts.</a:t>
            </a:r>
          </a:p>
          <a:p>
            <a:r>
              <a:rPr lang="en-GB" dirty="0"/>
              <a:t>Consider barriers and enablers of creativity and innovation within health and social care.</a:t>
            </a:r>
          </a:p>
          <a:p>
            <a:r>
              <a:rPr lang="en-GB" dirty="0"/>
              <a:t>Support your ideas with relevant theory and examples from practice where appropriate.</a:t>
            </a:r>
          </a:p>
          <a:p>
            <a:r>
              <a:rPr lang="en-GB" dirty="0"/>
              <a:t>Include references to underpin key concepts and examples.</a:t>
            </a:r>
          </a:p>
        </p:txBody>
      </p:sp>
    </p:spTree>
    <p:extLst>
      <p:ext uri="{BB962C8B-B14F-4D97-AF65-F5344CB8AC3E}">
        <p14:creationId xmlns:p14="http://schemas.microsoft.com/office/powerpoint/2010/main" val="97428946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Blank  Power-point- January 2025</Template>
  <TotalTime>212</TotalTime>
  <Words>4519</Words>
  <Application>Microsoft Office PowerPoint</Application>
  <PresentationFormat>Widescreen</PresentationFormat>
  <Paragraphs>365</Paragraphs>
  <Slides>61</Slides>
  <Notes>29</Notes>
  <HiddenSlides>0</HiddenSlides>
  <MMClips>3</MMClips>
  <ScaleCrop>false</ScaleCrop>
  <HeadingPairs>
    <vt:vector size="6" baseType="variant">
      <vt:variant>
        <vt:lpstr>Fonts Used</vt:lpstr>
      </vt:variant>
      <vt:variant>
        <vt:i4>9</vt:i4>
      </vt:variant>
      <vt:variant>
        <vt:lpstr>Theme</vt:lpstr>
      </vt:variant>
      <vt:variant>
        <vt:i4>7</vt:i4>
      </vt:variant>
      <vt:variant>
        <vt:lpstr>Slide Titles</vt:lpstr>
      </vt:variant>
      <vt:variant>
        <vt:i4>61</vt:i4>
      </vt:variant>
    </vt:vector>
  </HeadingPairs>
  <TitlesOfParts>
    <vt:vector size="77" baseType="lpstr">
      <vt:lpstr>ff1</vt:lpstr>
      <vt:lpstr>MinionPro</vt:lpstr>
      <vt:lpstr>Aptos</vt:lpstr>
      <vt:lpstr>Arial</vt:lpstr>
      <vt:lpstr>Calibri</vt:lpstr>
      <vt:lpstr>Calibri Light</vt:lpstr>
      <vt:lpstr>Lato</vt:lpstr>
      <vt:lpstr>Segoe UI</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Overview of the Module</vt:lpstr>
      <vt:lpstr>LEARNING OUTCOMES -</vt:lpstr>
      <vt:lpstr>Contents  </vt:lpstr>
      <vt:lpstr>PowerPoint Presentation</vt:lpstr>
      <vt:lpstr>What is Creativity? </vt:lpstr>
      <vt:lpstr>What is Creativity? </vt:lpstr>
      <vt:lpstr>Creativity and Gender Differences </vt:lpstr>
      <vt:lpstr>Creativity and Wellbeing  </vt:lpstr>
      <vt:lpstr>Creativity and Wellbeing  </vt:lpstr>
      <vt:lpstr>Examples of Creative People </vt:lpstr>
      <vt:lpstr>What do you think Sparks Creation? </vt:lpstr>
      <vt:lpstr>Motivation </vt:lpstr>
      <vt:lpstr>Intrinsic Motivation </vt:lpstr>
      <vt:lpstr>Extrinsic Motivation </vt:lpstr>
      <vt:lpstr>Motivation Self-Regulation Questionnaires.</vt:lpstr>
      <vt:lpstr>Motivation Responses</vt:lpstr>
      <vt:lpstr>Question Time: What Motivates You?</vt:lpstr>
      <vt:lpstr>Creativity Models</vt:lpstr>
      <vt:lpstr>4Ps of Creativity </vt:lpstr>
      <vt:lpstr>Osborn-Parnes Creative Problem Solving  Process</vt:lpstr>
      <vt:lpstr>PowerPoint Presentation</vt:lpstr>
      <vt:lpstr>Types of Creative Thinking </vt:lpstr>
      <vt:lpstr>PowerPoint Presentation</vt:lpstr>
      <vt:lpstr>PowerPoint Presentation</vt:lpstr>
      <vt:lpstr>Value</vt:lpstr>
      <vt:lpstr>Contents</vt:lpstr>
      <vt:lpstr>Value</vt:lpstr>
      <vt:lpstr>PowerPoint Presentation</vt:lpstr>
      <vt:lpstr>How do you create value? </vt:lpstr>
      <vt:lpstr>Health and Social Care Scenario</vt:lpstr>
      <vt:lpstr>Value Creation </vt:lpstr>
      <vt:lpstr>Value in Health and Social Care </vt:lpstr>
      <vt:lpstr>Private vs Public Health Care </vt:lpstr>
      <vt:lpstr>Scenario</vt:lpstr>
      <vt:lpstr>Running Cost of NHS</vt:lpstr>
      <vt:lpstr>NHS Budget</vt:lpstr>
      <vt:lpstr>Does this budget provide value for money? Lets explore some costs and spending</vt:lpstr>
      <vt:lpstr>PowerPoint Presentation</vt:lpstr>
      <vt:lpstr>PowerPoint Presentation</vt:lpstr>
      <vt:lpstr>PowerPoint Presentation</vt:lpstr>
      <vt:lpstr>PowerPoint Presentation</vt:lpstr>
      <vt:lpstr>PowerPoint Presentation</vt:lpstr>
      <vt:lpstr>PowerPoint Presentation</vt:lpstr>
      <vt:lpstr>A&amp;E Waiting Times </vt:lpstr>
      <vt:lpstr>PowerPoint Presentation</vt:lpstr>
      <vt:lpstr>PowerPoint Presentation</vt:lpstr>
      <vt:lpstr>Question Time</vt:lpstr>
      <vt:lpstr>Value Creation in Practice</vt:lpstr>
      <vt:lpstr>Value Creation within Health and Social Care</vt:lpstr>
      <vt:lpstr>Challenges</vt:lpstr>
      <vt:lpstr>Innovation:  Pre Med-Prep</vt:lpstr>
      <vt:lpstr>Innovation – Dementia Water Candy</vt:lpstr>
      <vt:lpstr>PowerPoint Presentation</vt:lpstr>
      <vt:lpstr>PowerPoint Presentation</vt:lpstr>
      <vt:lpstr>Lesson Recap</vt:lpstr>
      <vt:lpstr>Reference List </vt:lpstr>
      <vt:lpstr>Reference List </vt:lpstr>
      <vt:lpstr>Task 1 – Concept Map</vt:lpstr>
      <vt:lpstr>How to make a concept map</vt:lpstr>
      <vt:lpstr>Further Task Guidance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Value Creation</dc:title>
  <dc:creator>Jonathan Wyatt</dc:creator>
  <cp:lastModifiedBy>Parese Ahmed</cp:lastModifiedBy>
  <cp:revision>49</cp:revision>
  <dcterms:created xsi:type="dcterms:W3CDTF">2024-01-03T13:02:57Z</dcterms:created>
  <dcterms:modified xsi:type="dcterms:W3CDTF">2026-09-10T11:30:39Z</dcterms:modified>
</cp:coreProperties>
</file>