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46"/>
  </p:notesMasterIdLst>
  <p:handoutMasterIdLst>
    <p:handoutMasterId r:id="rId47"/>
  </p:handoutMasterIdLst>
  <p:sldIdLst>
    <p:sldId id="256" r:id="rId2"/>
    <p:sldId id="327" r:id="rId3"/>
    <p:sldId id="328" r:id="rId4"/>
    <p:sldId id="329" r:id="rId5"/>
    <p:sldId id="308" r:id="rId6"/>
    <p:sldId id="309" r:id="rId7"/>
    <p:sldId id="310" r:id="rId8"/>
    <p:sldId id="258" r:id="rId9"/>
    <p:sldId id="260" r:id="rId10"/>
    <p:sldId id="261" r:id="rId11"/>
    <p:sldId id="303" r:id="rId12"/>
    <p:sldId id="322" r:id="rId13"/>
    <p:sldId id="323" r:id="rId14"/>
    <p:sldId id="263" r:id="rId15"/>
    <p:sldId id="292" r:id="rId16"/>
    <p:sldId id="304" r:id="rId17"/>
    <p:sldId id="305" r:id="rId18"/>
    <p:sldId id="306" r:id="rId19"/>
    <p:sldId id="287" r:id="rId20"/>
    <p:sldId id="325" r:id="rId21"/>
    <p:sldId id="324" r:id="rId22"/>
    <p:sldId id="293" r:id="rId23"/>
    <p:sldId id="294" r:id="rId24"/>
    <p:sldId id="297" r:id="rId25"/>
    <p:sldId id="298" r:id="rId26"/>
    <p:sldId id="295" r:id="rId27"/>
    <p:sldId id="299" r:id="rId28"/>
    <p:sldId id="330" r:id="rId29"/>
    <p:sldId id="300" r:id="rId30"/>
    <p:sldId id="331" r:id="rId31"/>
    <p:sldId id="275" r:id="rId32"/>
    <p:sldId id="276" r:id="rId33"/>
    <p:sldId id="301" r:id="rId34"/>
    <p:sldId id="277" r:id="rId35"/>
    <p:sldId id="278" r:id="rId36"/>
    <p:sldId id="302" r:id="rId37"/>
    <p:sldId id="316" r:id="rId38"/>
    <p:sldId id="317" r:id="rId39"/>
    <p:sldId id="318" r:id="rId40"/>
    <p:sldId id="319" r:id="rId41"/>
    <p:sldId id="320" r:id="rId42"/>
    <p:sldId id="321" r:id="rId43"/>
    <p:sldId id="326" r:id="rId44"/>
    <p:sldId id="332" r:id="rId45"/>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06" autoAdjust="0"/>
    <p:restoredTop sz="94660"/>
  </p:normalViewPr>
  <p:slideViewPr>
    <p:cSldViewPr>
      <p:cViewPr varScale="1">
        <p:scale>
          <a:sx n="86" d="100"/>
          <a:sy n="86" d="100"/>
        </p:scale>
        <p:origin x="903" y="45"/>
      </p:cViewPr>
      <p:guideLst>
        <p:guide orient="horz" pos="2160"/>
        <p:guide pos="2880"/>
      </p:guideLst>
    </p:cSldViewPr>
  </p:slideViewPr>
  <p:notesTextViewPr>
    <p:cViewPr>
      <p:scale>
        <a:sx n="100" d="100"/>
        <a:sy n="100" d="100"/>
      </p:scale>
      <p:origin x="0" y="0"/>
    </p:cViewPr>
  </p:notesTextViewPr>
  <p:notesViewPr>
    <p:cSldViewPr>
      <p:cViewPr varScale="1">
        <p:scale>
          <a:sx n="54" d="100"/>
          <a:sy n="54" d="100"/>
        </p:scale>
        <p:origin x="-2682"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atin typeface="Arial" charset="0"/>
                <a:cs typeface="Arial" charset="0"/>
              </a:defRPr>
            </a:lvl1pPr>
          </a:lstStyle>
          <a:p>
            <a:pPr>
              <a:defRPr/>
            </a:pPr>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atin typeface="Arial" charset="0"/>
                <a:cs typeface="Arial" charset="0"/>
              </a:defRPr>
            </a:lvl1pPr>
          </a:lstStyle>
          <a:p>
            <a:pPr>
              <a:defRPr/>
            </a:pPr>
            <a:fld id="{40A21CC6-E6F2-4AB1-BDEB-A610CD0FE2D9}" type="datetimeFigureOut">
              <a:rPr lang="en-US"/>
              <a:pPr>
                <a:defRPr/>
              </a:pPr>
              <a:t>10/6/2019</a:t>
            </a:fld>
            <a:endParaRPr lang="en-US"/>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atin typeface="Arial" charset="0"/>
                <a:cs typeface="Arial" charset="0"/>
              </a:defRPr>
            </a:lvl1pPr>
          </a:lstStyle>
          <a:p>
            <a:pPr>
              <a:defRPr/>
            </a:pPr>
            <a:endParaRPr lang="en-US"/>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69BC1296-3825-43B3-A5ED-B8569AA0F77B}" type="slidenum">
              <a:rPr lang="en-US" altLang="en-US"/>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426" name="Rectangle 2"/>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atin typeface="Arial" charset="0"/>
                <a:cs typeface="Arial" charset="0"/>
              </a:defRPr>
            </a:lvl1pPr>
          </a:lstStyle>
          <a:p>
            <a:pPr>
              <a:defRPr/>
            </a:pPr>
            <a:endParaRPr lang="en-GB" altLang="en-US"/>
          </a:p>
        </p:txBody>
      </p:sp>
      <p:sp>
        <p:nvSpPr>
          <p:cNvPr id="103427" name="Rectangle 3"/>
          <p:cNvSpPr>
            <a:spLocks noGrp="1" noChangeArrowheads="1"/>
          </p:cNvSpPr>
          <p:nvPr>
            <p:ph type="dt" idx="1"/>
          </p:nvPr>
        </p:nvSpPr>
        <p:spPr bwMode="auto">
          <a:xfrm>
            <a:off x="3849688"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atin typeface="Arial" charset="0"/>
                <a:cs typeface="Arial" charset="0"/>
              </a:defRPr>
            </a:lvl1pPr>
          </a:lstStyle>
          <a:p>
            <a:pPr>
              <a:defRPr/>
            </a:pPr>
            <a:endParaRPr lang="en-GB" altLang="en-US"/>
          </a:p>
        </p:txBody>
      </p:sp>
      <p:sp>
        <p:nvSpPr>
          <p:cNvPr id="52228"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03429" name="Rectangle 5"/>
          <p:cNvSpPr>
            <a:spLocks noGrp="1" noChangeArrowheads="1"/>
          </p:cNvSpPr>
          <p:nvPr>
            <p:ph type="body" sz="quarter" idx="3"/>
          </p:nvPr>
        </p:nvSpPr>
        <p:spPr bwMode="auto">
          <a:xfrm>
            <a:off x="679450" y="4714875"/>
            <a:ext cx="5438775"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noProof="0" smtClean="0"/>
              <a:t>Click to edit Master text styles</a:t>
            </a:r>
          </a:p>
          <a:p>
            <a:pPr lvl="1"/>
            <a:r>
              <a:rPr lang="en-GB" altLang="en-US" noProof="0" smtClean="0"/>
              <a:t>Second level</a:t>
            </a:r>
          </a:p>
          <a:p>
            <a:pPr lvl="2"/>
            <a:r>
              <a:rPr lang="en-GB" altLang="en-US" noProof="0" smtClean="0"/>
              <a:t>Third level</a:t>
            </a:r>
          </a:p>
          <a:p>
            <a:pPr lvl="3"/>
            <a:r>
              <a:rPr lang="en-GB" altLang="en-US" noProof="0" smtClean="0"/>
              <a:t>Fourth level</a:t>
            </a:r>
          </a:p>
          <a:p>
            <a:pPr lvl="4"/>
            <a:r>
              <a:rPr lang="en-GB" altLang="en-US" noProof="0" smtClean="0"/>
              <a:t>Fifth level</a:t>
            </a:r>
          </a:p>
        </p:txBody>
      </p:sp>
      <p:sp>
        <p:nvSpPr>
          <p:cNvPr id="103430" name="Rectangle 6"/>
          <p:cNvSpPr>
            <a:spLocks noGrp="1" noChangeArrowheads="1"/>
          </p:cNvSpPr>
          <p:nvPr>
            <p:ph type="ftr" sz="quarter" idx="4"/>
          </p:nvPr>
        </p:nvSpPr>
        <p:spPr bwMode="auto">
          <a:xfrm>
            <a:off x="0" y="9428163"/>
            <a:ext cx="2946400" cy="496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atin typeface="Arial" charset="0"/>
                <a:cs typeface="Arial" charset="0"/>
              </a:defRPr>
            </a:lvl1pPr>
          </a:lstStyle>
          <a:p>
            <a:pPr>
              <a:defRPr/>
            </a:pPr>
            <a:endParaRPr lang="en-GB" altLang="en-US"/>
          </a:p>
        </p:txBody>
      </p:sp>
      <p:sp>
        <p:nvSpPr>
          <p:cNvPr id="103431" name="Rectangle 7"/>
          <p:cNvSpPr>
            <a:spLocks noGrp="1" noChangeArrowheads="1"/>
          </p:cNvSpPr>
          <p:nvPr>
            <p:ph type="sldNum" sz="quarter" idx="5"/>
          </p:nvPr>
        </p:nvSpPr>
        <p:spPr bwMode="auto">
          <a:xfrm>
            <a:off x="3849688" y="9428163"/>
            <a:ext cx="2946400" cy="496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E84F84F9-73F1-4BC9-801A-66A81DBB3DAC}"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53252"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AA4BFF66-E206-48DD-B8DD-6F1E71D75698}" type="slidenum">
              <a:rPr lang="en-GB" altLang="en-US"/>
              <a:pPr eaLnBrk="1" hangingPunct="1">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p:spPr>
        <p:txBody>
          <a:bodyPr/>
          <a:lstStyle/>
          <a:p>
            <a:endParaRPr lang="en-GB" altLang="en-US" smtClean="0">
              <a:latin typeface="Arial" panose="020B0604020202020204" pitchFamily="34" charset="0"/>
              <a:cs typeface="Arial" panose="020B0604020202020204" pitchFamily="34" charset="0"/>
            </a:endParaRPr>
          </a:p>
        </p:txBody>
      </p:sp>
      <p:sp>
        <p:nvSpPr>
          <p:cNvPr id="5427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05E3CD4-F7A2-46D4-812D-E9B2EEBD949C}" type="slidenum">
              <a:rPr lang="en-GB" altLang="en-US"/>
              <a:pPr eaLnBrk="1" hangingPunct="1">
                <a:spcBef>
                  <a:spcPct val="0"/>
                </a:spcBef>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5530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6A64099C-C175-41AE-9F68-81D790050615}" type="slidenum">
              <a:rPr lang="en-GB" altLang="en-US"/>
              <a:pPr eaLnBrk="1" hangingPunct="1">
                <a:spcBef>
                  <a:spcPct val="0"/>
                </a:spcBef>
              </a:pPr>
              <a:t>5</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5632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2D1217E3-C656-498B-91B1-C194F8DB7A54}" type="slidenum">
              <a:rPr lang="en-GB" altLang="en-US"/>
              <a:pPr eaLnBrk="1" hangingPunct="1">
                <a:spcBef>
                  <a:spcPct val="0"/>
                </a:spcBef>
              </a:pPr>
              <a:t>6</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5734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0D5DBEAE-2BB8-405B-BB4C-6EE989644CB4}" type="slidenum">
              <a:rPr lang="en-GB" altLang="en-US"/>
              <a:pPr eaLnBrk="1" hangingPunct="1">
                <a:spcBef>
                  <a:spcPct val="0"/>
                </a:spcBef>
              </a:pPr>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58372"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FBDBAB90-9181-4BA6-A9D0-4CA740BBEAE6}" type="slidenum">
              <a:rPr lang="en-GB" altLang="en-US"/>
              <a:pPr eaLnBrk="1" hangingPunct="1">
                <a:spcBef>
                  <a:spcPct val="0"/>
                </a:spcBef>
              </a:pPr>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5939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2DCBBB11-3AB1-4F0C-A39E-53E10E3B26D1}" type="slidenum">
              <a:rPr lang="en-GB" altLang="en-US"/>
              <a:pPr eaLnBrk="1" hangingPunct="1">
                <a:spcBef>
                  <a:spcPct val="0"/>
                </a:spcBef>
              </a:pPr>
              <a:t>9</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6042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7437D8CA-05FA-41DB-B3BD-72300C9E411E}" type="slidenum">
              <a:rPr lang="en-GB" altLang="en-US"/>
              <a:pPr eaLnBrk="1" hangingPunct="1">
                <a:spcBef>
                  <a:spcPct val="0"/>
                </a:spcBef>
              </a:pPr>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6144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ACC5E292-60CB-4FC9-889E-E9EC5DE90C6B}" type="slidenum">
              <a:rPr lang="en-GB" altLang="en-US"/>
              <a:pPr eaLnBrk="1" hangingPunct="1">
                <a:spcBef>
                  <a:spcPct val="0"/>
                </a:spcBef>
              </a:pPr>
              <a:t>11</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6246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6E3FAA39-0FBD-4B2B-B1EC-291A9184675D}" type="slidenum">
              <a:rPr lang="en-GB" altLang="en-US"/>
              <a:pPr eaLnBrk="1" hangingPunct="1">
                <a:spcBef>
                  <a:spcPct val="0"/>
                </a:spcBef>
              </a:pPr>
              <a:t>12</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63492"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FD317B0C-50C8-4CDA-8E55-FE1D536A5C71}" type="slidenum">
              <a:rPr lang="en-GB" altLang="en-US"/>
              <a:pPr eaLnBrk="1" hangingPunct="1">
                <a:spcBef>
                  <a:spcPct val="0"/>
                </a:spcBef>
              </a:pPr>
              <a:t>13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6451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4053686-1EEA-47D0-8D45-6DD2E5104D89}" type="slidenum">
              <a:rPr lang="en-GB" altLang="en-US"/>
              <a:pPr eaLnBrk="1" hangingPunct="1">
                <a:spcBef>
                  <a:spcPct val="0"/>
                </a:spcBef>
              </a:pPr>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6554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257A4E4C-25C8-4487-A20A-1B428BBA7318}" type="slidenum">
              <a:rPr lang="en-GB" altLang="en-US"/>
              <a:pPr eaLnBrk="1" hangingPunct="1">
                <a:spcBef>
                  <a:spcPct val="0"/>
                </a:spcBef>
              </a:pPr>
              <a:t>15</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6656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A0625AFD-F2EC-4B12-B6D7-9B844EADE69D}" type="slidenum">
              <a:rPr lang="en-GB" altLang="en-US"/>
              <a:pPr eaLnBrk="1" hangingPunct="1">
                <a:spcBef>
                  <a:spcPct val="0"/>
                </a:spcBef>
              </a:pPr>
              <a:t>16</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6758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6B1E9062-DD1F-4E71-B335-DDC390566213}" type="slidenum">
              <a:rPr lang="en-GB" altLang="en-US"/>
              <a:pPr eaLnBrk="1" hangingPunct="1">
                <a:spcBef>
                  <a:spcPct val="0"/>
                </a:spcBef>
              </a:pPr>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68612"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B2F78D7E-DF81-4E6A-ADCF-0E98E4A04D80}" type="slidenum">
              <a:rPr lang="en-GB" altLang="en-US"/>
              <a:pPr eaLnBrk="1" hangingPunct="1">
                <a:spcBef>
                  <a:spcPct val="0"/>
                </a:spcBef>
              </a:pPr>
              <a:t>18</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6963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66685896-FDBD-487F-9E6E-E35E6A54FD37}" type="slidenum">
              <a:rPr lang="en-GB" altLang="en-US"/>
              <a:pPr eaLnBrk="1" hangingPunct="1">
                <a:spcBef>
                  <a:spcPct val="0"/>
                </a:spcBef>
              </a:pPr>
              <a:t>19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7066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6CF59661-7F21-41B3-B016-B357FC7897D0}" type="slidenum">
              <a:rPr lang="en-GB" altLang="en-US"/>
              <a:pPr eaLnBrk="1" hangingPunct="1">
                <a:spcBef>
                  <a:spcPct val="0"/>
                </a:spcBef>
              </a:pPr>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7168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44CDC426-2A1C-497F-B919-0F677E1BF1CA}" type="slidenum">
              <a:rPr lang="en-GB" altLang="en-US"/>
              <a:pPr eaLnBrk="1" hangingPunct="1">
                <a:spcBef>
                  <a:spcPct val="0"/>
                </a:spcBef>
              </a:pPr>
              <a:t>21</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7270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1CF52FA-41F7-419F-9872-E61678DE6F1A}" type="slidenum">
              <a:rPr lang="en-GB" altLang="en-US"/>
              <a:pPr eaLnBrk="1" hangingPunct="1">
                <a:spcBef>
                  <a:spcPct val="0"/>
                </a:spcBef>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73732"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67F5125-3470-478C-9211-DB533DB1DA6C}" type="slidenum">
              <a:rPr lang="en-GB" altLang="en-US"/>
              <a:pPr eaLnBrk="1" hangingPunct="1">
                <a:spcBef>
                  <a:spcPct val="0"/>
                </a:spcBef>
              </a:pPr>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7475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4867B37D-ED5D-4EE9-AF0D-F723501B70CC}" type="slidenum">
              <a:rPr lang="en-GB" altLang="en-US"/>
              <a:pPr eaLnBrk="1" hangingPunct="1">
                <a:spcBef>
                  <a:spcPct val="0"/>
                </a:spcBef>
              </a:pPr>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7578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11B6193F-007F-4490-A828-44E835DE9C82}" type="slidenum">
              <a:rPr lang="en-GB" altLang="en-US"/>
              <a:pPr eaLnBrk="1" hangingPunct="1">
                <a:spcBef>
                  <a:spcPct val="0"/>
                </a:spcBef>
              </a:pPr>
              <a:t>25</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54248A3B-D9AD-41C2-A0B5-E625C32C7FC4}" type="slidenum">
              <a:rPr lang="en-GB" altLang="en-US"/>
              <a:pPr eaLnBrk="1" hangingPunct="1">
                <a:spcBef>
                  <a:spcPct val="0"/>
                </a:spcBef>
              </a:pPr>
              <a:t>26</a:t>
            </a:fld>
            <a:endParaRPr lang="en-GB" altLang="en-US"/>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p:spPr>
        <p:txBody>
          <a:bodyPr/>
          <a:lstStyle/>
          <a:p>
            <a:pPr eaLnBrk="1" hangingPunct="1"/>
            <a:endParaRPr lang="en-GB" altLang="en-US" smtClean="0">
              <a:latin typeface="Arial" panose="020B0604020202020204" pitchFamily="34" charset="0"/>
              <a:cs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p:spPr>
        <p:txBody>
          <a:bodyPr/>
          <a:lstStyle/>
          <a:p>
            <a:pPr eaLnBrk="1" hangingPunct="1"/>
            <a:endParaRPr lang="en-US" altLang="en-US" dirty="0" smtClean="0">
              <a:latin typeface="Arial" panose="020B0604020202020204" pitchFamily="34" charset="0"/>
              <a:cs typeface="Arial" panose="020B0604020202020204" pitchFamily="34" charset="0"/>
            </a:endParaRPr>
          </a:p>
        </p:txBody>
      </p:sp>
      <p:sp>
        <p:nvSpPr>
          <p:cNvPr id="7782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EB3541C-4689-4133-B507-331733D621B9}" type="slidenum">
              <a:rPr lang="en-GB" altLang="en-US"/>
              <a:pPr eaLnBrk="1" hangingPunct="1">
                <a:spcBef>
                  <a:spcPct val="0"/>
                </a:spcBef>
              </a:pPr>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78852"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01ADDD8-C7B1-44BD-9C45-81D89C660C9D}" type="slidenum">
              <a:rPr lang="en-GB" altLang="en-US"/>
              <a:pPr eaLnBrk="1" hangingPunct="1">
                <a:spcBef>
                  <a:spcPct val="0"/>
                </a:spcBef>
              </a:pPr>
              <a:t>29</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7987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A49D30D6-4EEA-4E1C-971B-68D72B77004B}" type="slidenum">
              <a:rPr lang="en-GB" altLang="en-US"/>
              <a:pPr eaLnBrk="1" hangingPunct="1">
                <a:spcBef>
                  <a:spcPct val="0"/>
                </a:spcBef>
              </a:pPr>
              <a:t>31</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8090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01518678-DEB6-4B8C-920B-B935B493D443}" type="slidenum">
              <a:rPr lang="en-GB" altLang="en-US"/>
              <a:pPr eaLnBrk="1" hangingPunct="1">
                <a:spcBef>
                  <a:spcPct val="0"/>
                </a:spcBef>
              </a:pPr>
              <a:t>32</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8192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6348816C-7E1E-4B95-9BFA-06A2DD0B4A35}" type="slidenum">
              <a:rPr lang="en-GB" altLang="en-US"/>
              <a:pPr eaLnBrk="1" hangingPunct="1">
                <a:spcBef>
                  <a:spcPct val="0"/>
                </a:spcBef>
              </a:pPr>
              <a:t>33</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8294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EF68EB3-3134-4BB8-8B59-9E990387701B}" type="slidenum">
              <a:rPr lang="en-GB" altLang="en-US"/>
              <a:pPr eaLnBrk="1" hangingPunct="1">
                <a:spcBef>
                  <a:spcPct val="0"/>
                </a:spcBef>
              </a:pPr>
              <a:t>34</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83972"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D1570DC-4197-4569-ACD5-5D740B4F886F}" type="slidenum">
              <a:rPr lang="en-GB" altLang="en-US"/>
              <a:pPr eaLnBrk="1" hangingPunct="1">
                <a:spcBef>
                  <a:spcPct val="0"/>
                </a:spcBef>
              </a:pPr>
              <a:t>35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8499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D57A65FC-C607-4E55-A228-03F6FAD0C7A1}" type="slidenum">
              <a:rPr lang="en-GB" altLang="en-US"/>
              <a:pPr eaLnBrk="1" hangingPunct="1">
                <a:spcBef>
                  <a:spcPct val="0"/>
                </a:spcBef>
              </a:pPr>
              <a:t>36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8602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B75FFDF6-B5C0-4D89-8CBD-C78A879BBF99}" type="slidenum">
              <a:rPr lang="en-GB" altLang="en-US"/>
              <a:pPr eaLnBrk="1" hangingPunct="1">
                <a:spcBef>
                  <a:spcPct val="0"/>
                </a:spcBef>
              </a:pPr>
              <a:t>37</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8704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F3F8CC3C-5E58-42E6-9B94-8427E9C43BD0}" type="slidenum">
              <a:rPr lang="en-GB" altLang="en-US"/>
              <a:pPr eaLnBrk="1" hangingPunct="1">
                <a:spcBef>
                  <a:spcPct val="0"/>
                </a:spcBef>
              </a:pPr>
              <a:t>38</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8806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5C25DDC9-6FC9-441C-A044-C310DC7FF722}" type="slidenum">
              <a:rPr lang="en-GB" altLang="en-US"/>
              <a:pPr eaLnBrk="1" hangingPunct="1">
                <a:spcBef>
                  <a:spcPct val="0"/>
                </a:spcBef>
              </a:pPr>
              <a:t>39</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a:ln/>
        </p:spPr>
      </p:sp>
      <p:sp>
        <p:nvSpPr>
          <p:cNvPr id="89091"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89092"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192EE34E-6F94-465A-AA2F-226221184179}" type="slidenum">
              <a:rPr lang="en-GB" altLang="en-US"/>
              <a:pPr eaLnBrk="1" hangingPunct="1">
                <a:spcBef>
                  <a:spcPct val="0"/>
                </a:spcBef>
              </a:pPr>
              <a:t>40</a:t>
            </a:fld>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9011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1008F449-8ADF-4C0F-B06F-F0CBB3287E81}" type="slidenum">
              <a:rPr lang="en-GB" altLang="en-US"/>
              <a:pPr eaLnBrk="1" hangingPunct="1">
                <a:spcBef>
                  <a:spcPct val="0"/>
                </a:spcBef>
              </a:pPr>
              <a:t>41</a:t>
            </a:fld>
            <a:endParaRPr lang="en-GB"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9114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DB690DBA-848E-474C-BB0B-051797CEB0BB}" type="slidenum">
              <a:rPr lang="en-GB" altLang="en-US"/>
              <a:pPr eaLnBrk="1" hangingPunct="1">
                <a:spcBef>
                  <a:spcPct val="0"/>
                </a:spcBef>
              </a:pPr>
              <a:t>42</a:t>
            </a:fld>
            <a:endParaRPr lang="en-GB"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9216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6EFD4B2F-4786-46FE-8D0A-2C33D1288156}" type="slidenum">
              <a:rPr lang="en-GB" altLang="en-US"/>
              <a:pPr eaLnBrk="1" hangingPunct="1">
                <a:spcBef>
                  <a:spcPct val="0"/>
                </a:spcBef>
              </a:pPr>
              <a:t>43</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cxnSp>
        <p:nvCxnSpPr>
          <p:cNvPr id="4" name="Straight Connector 3"/>
          <p:cNvCxnSpPr/>
          <p:nvPr/>
        </p:nvCxnSpPr>
        <p:spPr>
          <a:xfrm>
            <a:off x="685800" y="3398838"/>
            <a:ext cx="7848600" cy="158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fld id="{04197885-6070-4D41-8EFA-134C2EFCC86F}" type="slidenum">
              <a:rPr lang="en-GB" altLang="en-US"/>
              <a:pPr/>
              <a:t>‹#›</a:t>
            </a:fld>
            <a:endParaRPr lang="en-GB" altLang="en-US"/>
          </a:p>
        </p:txBody>
      </p:sp>
    </p:spTree>
    <p:extLst>
      <p:ext uri="{BB962C8B-B14F-4D97-AF65-F5344CB8AC3E}">
        <p14:creationId xmlns:p14="http://schemas.microsoft.com/office/powerpoint/2010/main" val="1306609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fld id="{07F5E4AF-8651-4348-8A78-63C921E9C785}" type="slidenum">
              <a:rPr lang="en-GB" altLang="en-US"/>
              <a:pPr/>
              <a:t>‹#›</a:t>
            </a:fld>
            <a:endParaRPr lang="en-GB" altLang="en-US"/>
          </a:p>
        </p:txBody>
      </p:sp>
    </p:spTree>
    <p:extLst>
      <p:ext uri="{BB962C8B-B14F-4D97-AF65-F5344CB8AC3E}">
        <p14:creationId xmlns:p14="http://schemas.microsoft.com/office/powerpoint/2010/main" val="38019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2"/>
        </a:solidFill>
        <a:effectLst/>
      </p:bgPr>
    </p:bg>
    <p:spTree>
      <p:nvGrpSpPr>
        <p:cNvPr id="1" name=""/>
        <p:cNvGrpSpPr/>
        <p:nvPr/>
      </p:nvGrpSpPr>
      <p:grpSpPr>
        <a:xfrm>
          <a:off x="0" y="0"/>
          <a:ext cx="0" cy="0"/>
          <a:chOff x="0" y="0"/>
          <a:chExt cx="0" cy="0"/>
        </a:xfrm>
      </p:grpSpPr>
      <p:cxnSp>
        <p:nvCxnSpPr>
          <p:cNvPr id="4" name="Straight Connector 3"/>
          <p:cNvCxnSpPr/>
          <p:nvPr/>
        </p:nvCxnSpPr>
        <p:spPr>
          <a:xfrm>
            <a:off x="731838" y="4598988"/>
            <a:ext cx="7848600" cy="158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22313" y="2362200"/>
            <a:ext cx="7772400" cy="2200275"/>
          </a:xfrm>
        </p:spPr>
        <p:txBody>
          <a:bodyPr anchor="b"/>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fld id="{AED4C41C-AC9B-42BF-A8D0-32F4A8F2774E}" type="slidenum">
              <a:rPr lang="en-GB" altLang="en-US"/>
              <a:pPr/>
              <a:t>‹#›</a:t>
            </a:fld>
            <a:endParaRPr lang="en-GB" altLang="en-US"/>
          </a:p>
        </p:txBody>
      </p:sp>
    </p:spTree>
    <p:extLst>
      <p:ext uri="{BB962C8B-B14F-4D97-AF65-F5344CB8AC3E}">
        <p14:creationId xmlns:p14="http://schemas.microsoft.com/office/powerpoint/2010/main" val="223133519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fld id="{D32897C1-D4C0-4916-BFC6-7085D9524CAA}" type="slidenum">
              <a:rPr lang="en-GB" altLang="en-US"/>
              <a:pPr/>
              <a:t>‹#›</a:t>
            </a:fld>
            <a:endParaRPr lang="en-GB" altLang="en-US"/>
          </a:p>
        </p:txBody>
      </p:sp>
    </p:spTree>
    <p:extLst>
      <p:ext uri="{BB962C8B-B14F-4D97-AF65-F5344CB8AC3E}">
        <p14:creationId xmlns:p14="http://schemas.microsoft.com/office/powerpoint/2010/main" val="1340006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6"/>
          <p:cNvCxnSpPr/>
          <p:nvPr/>
        </p:nvCxnSpPr>
        <p:spPr>
          <a:xfrm rot="5400000">
            <a:off x="2218531" y="4045744"/>
            <a:ext cx="4708525"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6"/>
          <p:cNvSpPr>
            <a:spLocks noGrp="1"/>
          </p:cNvSpPr>
          <p:nvPr>
            <p:ph type="dt" sz="half" idx="10"/>
          </p:nvPr>
        </p:nvSpPr>
        <p:spPr/>
        <p:txBody>
          <a:bodyPr/>
          <a:lstStyle>
            <a:lvl1pPr>
              <a:defRPr/>
            </a:lvl1pPr>
          </a:lstStyle>
          <a:p>
            <a:pPr>
              <a:defRPr/>
            </a:pPr>
            <a:endParaRPr lang="en-GB" altLang="en-US"/>
          </a:p>
        </p:txBody>
      </p:sp>
      <p:sp>
        <p:nvSpPr>
          <p:cNvPr id="9" name="Footer Placeholder 7"/>
          <p:cNvSpPr>
            <a:spLocks noGrp="1"/>
          </p:cNvSpPr>
          <p:nvPr>
            <p:ph type="ftr" sz="quarter" idx="11"/>
          </p:nvPr>
        </p:nvSpPr>
        <p:spPr/>
        <p:txBody>
          <a:bodyPr/>
          <a:lstStyle>
            <a:lvl1pPr>
              <a:defRPr/>
            </a:lvl1pPr>
          </a:lstStyle>
          <a:p>
            <a:pPr>
              <a:defRPr/>
            </a:pPr>
            <a:endParaRPr lang="en-GB" altLang="en-US"/>
          </a:p>
        </p:txBody>
      </p:sp>
      <p:sp>
        <p:nvSpPr>
          <p:cNvPr id="10" name="Slide Number Placeholder 8"/>
          <p:cNvSpPr>
            <a:spLocks noGrp="1"/>
          </p:cNvSpPr>
          <p:nvPr>
            <p:ph type="sldNum" sz="quarter" idx="12"/>
          </p:nvPr>
        </p:nvSpPr>
        <p:spPr/>
        <p:txBody>
          <a:bodyPr/>
          <a:lstStyle>
            <a:lvl1pPr>
              <a:defRPr/>
            </a:lvl1pPr>
          </a:lstStyle>
          <a:p>
            <a:fld id="{FECDB6BB-CB10-4565-AABD-A5244DE05C67}" type="slidenum">
              <a:rPr lang="en-GB" altLang="en-US"/>
              <a:pPr/>
              <a:t>‹#›</a:t>
            </a:fld>
            <a:endParaRPr lang="en-GB" altLang="en-US"/>
          </a:p>
        </p:txBody>
      </p:sp>
    </p:spTree>
    <p:extLst>
      <p:ext uri="{BB962C8B-B14F-4D97-AF65-F5344CB8AC3E}">
        <p14:creationId xmlns:p14="http://schemas.microsoft.com/office/powerpoint/2010/main" val="3273110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endParaRPr lang="en-GB" altLang="en-US"/>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fld id="{59F4B9A0-78FE-4B92-B062-654D3239EC8B}" type="slidenum">
              <a:rPr lang="en-GB" altLang="en-US"/>
              <a:pPr/>
              <a:t>‹#›</a:t>
            </a:fld>
            <a:endParaRPr lang="en-GB" altLang="en-US"/>
          </a:p>
        </p:txBody>
      </p:sp>
    </p:spTree>
    <p:extLst>
      <p:ext uri="{BB962C8B-B14F-4D97-AF65-F5344CB8AC3E}">
        <p14:creationId xmlns:p14="http://schemas.microsoft.com/office/powerpoint/2010/main" val="2167327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ltLang="en-US"/>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fld id="{1D153571-D59D-4593-9E4E-95E6CE46B74F}" type="slidenum">
              <a:rPr lang="en-GB" altLang="en-US"/>
              <a:pPr/>
              <a:t>‹#›</a:t>
            </a:fld>
            <a:endParaRPr lang="en-GB" altLang="en-US"/>
          </a:p>
        </p:txBody>
      </p:sp>
    </p:spTree>
    <p:extLst>
      <p:ext uri="{BB962C8B-B14F-4D97-AF65-F5344CB8AC3E}">
        <p14:creationId xmlns:p14="http://schemas.microsoft.com/office/powerpoint/2010/main" val="1725790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cxnSp>
        <p:nvCxnSpPr>
          <p:cNvPr id="5" name="Straight Connector 4"/>
          <p:cNvCxnSpPr/>
          <p:nvPr/>
        </p:nvCxnSpPr>
        <p:spPr>
          <a:xfrm rot="5400000">
            <a:off x="-13494" y="3580607"/>
            <a:ext cx="5578475"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Date Placeholder 4"/>
          <p:cNvSpPr>
            <a:spLocks noGrp="1"/>
          </p:cNvSpPr>
          <p:nvPr>
            <p:ph type="dt" sz="half" idx="10"/>
          </p:nvPr>
        </p:nvSpPr>
        <p:spPr/>
        <p:txBody>
          <a:bodyPr/>
          <a:lstStyle>
            <a:lvl1pPr>
              <a:defRPr/>
            </a:lvl1pPr>
          </a:lstStyle>
          <a:p>
            <a:pPr>
              <a:defRPr/>
            </a:pPr>
            <a:endParaRPr lang="en-GB" altLang="en-US"/>
          </a:p>
        </p:txBody>
      </p:sp>
      <p:sp>
        <p:nvSpPr>
          <p:cNvPr id="7" name="Footer Placeholder 5"/>
          <p:cNvSpPr>
            <a:spLocks noGrp="1"/>
          </p:cNvSpPr>
          <p:nvPr>
            <p:ph type="ftr" sz="quarter" idx="11"/>
          </p:nvPr>
        </p:nvSpPr>
        <p:spPr/>
        <p:txBody>
          <a:bodyPr/>
          <a:lstStyle>
            <a:lvl1pPr>
              <a:defRPr/>
            </a:lvl1pPr>
          </a:lstStyle>
          <a:p>
            <a:pPr>
              <a:defRPr/>
            </a:pPr>
            <a:endParaRPr lang="en-GB" altLang="en-US"/>
          </a:p>
        </p:txBody>
      </p:sp>
      <p:sp>
        <p:nvSpPr>
          <p:cNvPr id="8" name="Slide Number Placeholder 6"/>
          <p:cNvSpPr>
            <a:spLocks noGrp="1"/>
          </p:cNvSpPr>
          <p:nvPr>
            <p:ph type="sldNum" sz="quarter" idx="12"/>
          </p:nvPr>
        </p:nvSpPr>
        <p:spPr/>
        <p:txBody>
          <a:bodyPr/>
          <a:lstStyle>
            <a:lvl1pPr>
              <a:defRPr/>
            </a:lvl1pPr>
          </a:lstStyle>
          <a:p>
            <a:fld id="{D6953473-E6C4-4E59-ADD5-07CC6D958E26}" type="slidenum">
              <a:rPr lang="en-GB" altLang="en-US"/>
              <a:pPr/>
              <a:t>‹#›</a:t>
            </a:fld>
            <a:endParaRPr lang="en-GB" altLang="en-US"/>
          </a:p>
        </p:txBody>
      </p:sp>
    </p:spTree>
    <p:extLst>
      <p:ext uri="{BB962C8B-B14F-4D97-AF65-F5344CB8AC3E}">
        <p14:creationId xmlns:p14="http://schemas.microsoft.com/office/powerpoint/2010/main" val="2975636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fld id="{61CB898A-544B-45A6-A07B-BD5ABEA2FCFA}" type="slidenum">
              <a:rPr lang="en-GB" altLang="en-US"/>
              <a:pPr/>
              <a:t>‹#›</a:t>
            </a:fld>
            <a:endParaRPr lang="en-GB" altLang="en-US"/>
          </a:p>
        </p:txBody>
      </p:sp>
    </p:spTree>
    <p:extLst>
      <p:ext uri="{BB962C8B-B14F-4D97-AF65-F5344CB8AC3E}">
        <p14:creationId xmlns:p14="http://schemas.microsoft.com/office/powerpoint/2010/main" val="298958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fld id="{7CF6CC8E-693C-4949-A9CA-2576931EFC2C}" type="slidenum">
              <a:rPr lang="en-GB" altLang="en-US"/>
              <a:pPr/>
              <a:t>‹#›</a:t>
            </a:fld>
            <a:endParaRPr lang="en-GB" altLang="en-US"/>
          </a:p>
        </p:txBody>
      </p:sp>
    </p:spTree>
    <p:extLst>
      <p:ext uri="{BB962C8B-B14F-4D97-AF65-F5344CB8AC3E}">
        <p14:creationId xmlns:p14="http://schemas.microsoft.com/office/powerpoint/2010/main" val="2959425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fld id="{A42A6F4D-1BEB-4BBC-830A-0DC52F7E4667}" type="slidenum">
              <a:rPr lang="en-GB" altLang="en-US"/>
              <a:pPr/>
              <a:t>‹#›</a:t>
            </a:fld>
            <a:endParaRPr lang="en-GB" altLang="en-US"/>
          </a:p>
        </p:txBody>
      </p:sp>
    </p:spTree>
    <p:extLst>
      <p:ext uri="{BB962C8B-B14F-4D97-AF65-F5344CB8AC3E}">
        <p14:creationId xmlns:p14="http://schemas.microsoft.com/office/powerpoint/2010/main" val="110356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p:cNvSpPr/>
          <p:nvPr/>
        </p:nvSpPr>
        <p:spPr>
          <a:xfrm>
            <a:off x="0" y="220663"/>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1028" name="Text Placeholder 2"/>
          <p:cNvSpPr>
            <a:spLocks noGrp="1"/>
          </p:cNvSpPr>
          <p:nvPr>
            <p:ph type="body" idx="1"/>
          </p:nvPr>
        </p:nvSpPr>
        <p:spPr bwMode="auto">
          <a:xfrm>
            <a:off x="457200" y="1600200"/>
            <a:ext cx="82296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7" name="Rectangle 6"/>
          <p:cNvSpPr/>
          <p:nvPr/>
        </p:nvSpPr>
        <p:spPr>
          <a:xfrm>
            <a:off x="0" y="0"/>
            <a:ext cx="9144000"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 name="Date Placeholder 3"/>
          <p:cNvSpPr>
            <a:spLocks noGrp="1"/>
          </p:cNvSpPr>
          <p:nvPr>
            <p:ph type="dt" sz="half" idx="2"/>
          </p:nvPr>
        </p:nvSpPr>
        <p:spPr>
          <a:xfrm>
            <a:off x="457200" y="19050"/>
            <a:ext cx="2895600" cy="328613"/>
          </a:xfrm>
          <a:prstGeom prst="rect">
            <a:avLst/>
          </a:prstGeom>
        </p:spPr>
        <p:txBody>
          <a:bodyPr vert="horz" lIns="91440" tIns="45720" rIns="91440" bIns="45720" rtlCol="0" anchor="ctr"/>
          <a:lstStyle>
            <a:lvl1pPr algn="l">
              <a:defRPr sz="1200">
                <a:solidFill>
                  <a:srgbClr val="FFFFFF"/>
                </a:solidFill>
                <a:latin typeface="Arial" charset="0"/>
                <a:cs typeface="Arial" charset="0"/>
              </a:defRPr>
            </a:lvl1pPr>
          </a:lstStyle>
          <a:p>
            <a:pPr>
              <a:defRPr/>
            </a:pPr>
            <a:endParaRPr lang="en-GB" altLang="en-US"/>
          </a:p>
        </p:txBody>
      </p:sp>
      <p:sp>
        <p:nvSpPr>
          <p:cNvPr id="5" name="Footer Placeholder 4"/>
          <p:cNvSpPr>
            <a:spLocks noGrp="1"/>
          </p:cNvSpPr>
          <p:nvPr>
            <p:ph type="ftr" sz="quarter" idx="3"/>
          </p:nvPr>
        </p:nvSpPr>
        <p:spPr>
          <a:xfrm>
            <a:off x="3429000" y="19050"/>
            <a:ext cx="4114800" cy="328613"/>
          </a:xfrm>
          <a:prstGeom prst="rect">
            <a:avLst/>
          </a:prstGeom>
        </p:spPr>
        <p:txBody>
          <a:bodyPr vert="horz" lIns="91440" tIns="45720" rIns="91440" bIns="45720" rtlCol="0" anchor="ctr"/>
          <a:lstStyle>
            <a:lvl1pPr algn="ctr">
              <a:defRPr sz="1200">
                <a:solidFill>
                  <a:srgbClr val="FFFFFF"/>
                </a:solidFill>
                <a:latin typeface="Arial" charset="0"/>
                <a:cs typeface="Arial" charset="0"/>
              </a:defRPr>
            </a:lvl1pPr>
          </a:lstStyle>
          <a:p>
            <a:pPr>
              <a:defRPr/>
            </a:pPr>
            <a:endParaRPr lang="en-GB" altLang="en-US"/>
          </a:p>
        </p:txBody>
      </p:sp>
      <p:sp>
        <p:nvSpPr>
          <p:cNvPr id="6" name="Slide Number Placeholder 5"/>
          <p:cNvSpPr>
            <a:spLocks noGrp="1"/>
          </p:cNvSpPr>
          <p:nvPr>
            <p:ph type="sldNum" sz="quarter" idx="4"/>
          </p:nvPr>
        </p:nvSpPr>
        <p:spPr>
          <a:xfrm>
            <a:off x="7620000" y="19050"/>
            <a:ext cx="1066800" cy="328613"/>
          </a:xfrm>
          <a:prstGeom prst="rect">
            <a:avLst/>
          </a:prstGeom>
        </p:spPr>
        <p:txBody>
          <a:bodyPr vert="horz" wrap="square" lIns="91440" tIns="45720" rIns="91440" bIns="45720" numCol="1" anchor="ctr" anchorCtr="0" compatLnSpc="1">
            <a:prstTxWarp prst="textNoShape">
              <a:avLst/>
            </a:prstTxWarp>
          </a:bodyPr>
          <a:lstStyle>
            <a:lvl1pPr>
              <a:defRPr sz="1400" b="1">
                <a:solidFill>
                  <a:srgbClr val="FFFFFF"/>
                </a:solidFill>
              </a:defRPr>
            </a:lvl1pPr>
          </a:lstStyle>
          <a:p>
            <a:fld id="{3C1AFB77-E8F6-4080-997A-75875C1F38E6}"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4" r:id="rId1"/>
    <p:sldLayoutId id="2147483757" r:id="rId2"/>
    <p:sldLayoutId id="2147483765" r:id="rId3"/>
    <p:sldLayoutId id="2147483758" r:id="rId4"/>
    <p:sldLayoutId id="2147483766" r:id="rId5"/>
    <p:sldLayoutId id="2147483759" r:id="rId6"/>
    <p:sldLayoutId id="2147483760" r:id="rId7"/>
    <p:sldLayoutId id="2147483767" r:id="rId8"/>
    <p:sldLayoutId id="2147483761" r:id="rId9"/>
    <p:sldLayoutId id="2147483762" r:id="rId10"/>
    <p:sldLayoutId id="2147483763" r:id="rId11"/>
  </p:sldLayoutIdLst>
  <p:txStyles>
    <p:titleStyle>
      <a:lvl1pPr algn="l" rtl="0" fontAlgn="base">
        <a:spcBef>
          <a:spcPct val="0"/>
        </a:spcBef>
        <a:spcAft>
          <a:spcPct val="0"/>
        </a:spcAft>
        <a:defRPr sz="4000" kern="1200" spc="-100">
          <a:solidFill>
            <a:schemeClr val="tx2"/>
          </a:solidFill>
          <a:latin typeface="+mj-lt"/>
          <a:ea typeface="+mj-ea"/>
          <a:cs typeface="+mj-cs"/>
        </a:defRPr>
      </a:lvl1pPr>
      <a:lvl2pPr algn="l" rtl="0" fontAlgn="base">
        <a:spcBef>
          <a:spcPct val="0"/>
        </a:spcBef>
        <a:spcAft>
          <a:spcPct val="0"/>
        </a:spcAft>
        <a:defRPr sz="4000">
          <a:solidFill>
            <a:schemeClr val="tx2"/>
          </a:solidFill>
          <a:latin typeface="Arial" panose="020B0604020202020204" pitchFamily="34" charset="0"/>
        </a:defRPr>
      </a:lvl2pPr>
      <a:lvl3pPr algn="l" rtl="0" fontAlgn="base">
        <a:spcBef>
          <a:spcPct val="0"/>
        </a:spcBef>
        <a:spcAft>
          <a:spcPct val="0"/>
        </a:spcAft>
        <a:defRPr sz="4000">
          <a:solidFill>
            <a:schemeClr val="tx2"/>
          </a:solidFill>
          <a:latin typeface="Arial" panose="020B0604020202020204" pitchFamily="34" charset="0"/>
        </a:defRPr>
      </a:lvl3pPr>
      <a:lvl4pPr algn="l" rtl="0" fontAlgn="base">
        <a:spcBef>
          <a:spcPct val="0"/>
        </a:spcBef>
        <a:spcAft>
          <a:spcPct val="0"/>
        </a:spcAft>
        <a:defRPr sz="4000">
          <a:solidFill>
            <a:schemeClr val="tx2"/>
          </a:solidFill>
          <a:latin typeface="Arial" panose="020B0604020202020204" pitchFamily="34" charset="0"/>
        </a:defRPr>
      </a:lvl4pPr>
      <a:lvl5pPr algn="l" rtl="0" fontAlgn="base">
        <a:spcBef>
          <a:spcPct val="0"/>
        </a:spcBef>
        <a:spcAft>
          <a:spcPct val="0"/>
        </a:spcAft>
        <a:defRPr sz="4000">
          <a:solidFill>
            <a:schemeClr val="tx2"/>
          </a:solidFill>
          <a:latin typeface="Arial" panose="020B0604020202020204" pitchFamily="34" charset="0"/>
        </a:defRPr>
      </a:lvl5pPr>
      <a:lvl6pPr marL="457200" algn="l" rtl="0" fontAlgn="base">
        <a:spcBef>
          <a:spcPct val="0"/>
        </a:spcBef>
        <a:spcAft>
          <a:spcPct val="0"/>
        </a:spcAft>
        <a:defRPr sz="4000">
          <a:solidFill>
            <a:schemeClr val="tx2"/>
          </a:solidFill>
          <a:latin typeface="Arial" panose="020B0604020202020204" pitchFamily="34" charset="0"/>
        </a:defRPr>
      </a:lvl6pPr>
      <a:lvl7pPr marL="914400" algn="l" rtl="0" fontAlgn="base">
        <a:spcBef>
          <a:spcPct val="0"/>
        </a:spcBef>
        <a:spcAft>
          <a:spcPct val="0"/>
        </a:spcAft>
        <a:defRPr sz="4000">
          <a:solidFill>
            <a:schemeClr val="tx2"/>
          </a:solidFill>
          <a:latin typeface="Arial" panose="020B0604020202020204" pitchFamily="34" charset="0"/>
        </a:defRPr>
      </a:lvl7pPr>
      <a:lvl8pPr marL="1371600" algn="l" rtl="0" fontAlgn="base">
        <a:spcBef>
          <a:spcPct val="0"/>
        </a:spcBef>
        <a:spcAft>
          <a:spcPct val="0"/>
        </a:spcAft>
        <a:defRPr sz="4000">
          <a:solidFill>
            <a:schemeClr val="tx2"/>
          </a:solidFill>
          <a:latin typeface="Arial" panose="020B0604020202020204" pitchFamily="34" charset="0"/>
        </a:defRPr>
      </a:lvl8pPr>
      <a:lvl9pPr marL="1828800" algn="l" rtl="0" fontAlgn="base">
        <a:spcBef>
          <a:spcPct val="0"/>
        </a:spcBef>
        <a:spcAft>
          <a:spcPct val="0"/>
        </a:spcAft>
        <a:defRPr sz="4000">
          <a:solidFill>
            <a:schemeClr val="tx2"/>
          </a:solidFill>
          <a:latin typeface="Arial" panose="020B0604020202020204" pitchFamily="34" charset="0"/>
        </a:defRPr>
      </a:lvl9pPr>
    </p:titleStyle>
    <p:bodyStyle>
      <a:lvl1pPr marL="182563" indent="-182563" algn="l" rtl="0" fontAlgn="base">
        <a:spcBef>
          <a:spcPct val="20000"/>
        </a:spcBef>
        <a:spcAft>
          <a:spcPct val="0"/>
        </a:spcAft>
        <a:buClr>
          <a:schemeClr val="accent1"/>
        </a:buClr>
        <a:buSzPct val="85000"/>
        <a:buFont typeface="Arial" panose="020B0604020202020204" pitchFamily="34" charset="0"/>
        <a:buChar char="•"/>
        <a:defRPr sz="2400" kern="1200">
          <a:solidFill>
            <a:schemeClr val="tx1"/>
          </a:solidFill>
          <a:latin typeface="+mn-lt"/>
          <a:ea typeface="+mn-ea"/>
          <a:cs typeface="+mn-cs"/>
        </a:defRPr>
      </a:lvl1pPr>
      <a:lvl2pPr marL="457200" indent="-182563" algn="l" rtl="0" fontAlgn="base">
        <a:spcBef>
          <a:spcPct val="20000"/>
        </a:spcBef>
        <a:spcAft>
          <a:spcPct val="0"/>
        </a:spcAft>
        <a:buClr>
          <a:schemeClr val="accent1"/>
        </a:buClr>
        <a:buSzPct val="85000"/>
        <a:buFont typeface="Arial" panose="020B0604020202020204" pitchFamily="34" charset="0"/>
        <a:buChar char="•"/>
        <a:defRPr sz="2000" kern="1200">
          <a:solidFill>
            <a:schemeClr val="tx1"/>
          </a:solidFill>
          <a:latin typeface="+mn-lt"/>
          <a:ea typeface="+mn-ea"/>
          <a:cs typeface="+mn-cs"/>
        </a:defRPr>
      </a:lvl2pPr>
      <a:lvl3pPr marL="730250" indent="-182563" algn="l" rtl="0" fontAlgn="base">
        <a:spcBef>
          <a:spcPct val="20000"/>
        </a:spcBef>
        <a:spcAft>
          <a:spcPct val="0"/>
        </a:spcAft>
        <a:buClr>
          <a:schemeClr val="accent1"/>
        </a:buClr>
        <a:buSzPct val="90000"/>
        <a:buFont typeface="Arial" panose="020B0604020202020204" pitchFamily="34" charset="0"/>
        <a:buChar char="•"/>
        <a:defRPr kern="1200">
          <a:solidFill>
            <a:schemeClr val="tx1"/>
          </a:solidFill>
          <a:latin typeface="+mn-lt"/>
          <a:ea typeface="+mn-ea"/>
          <a:cs typeface="+mn-cs"/>
        </a:defRPr>
      </a:lvl3pPr>
      <a:lvl4pPr marL="1004888" indent="-182563" algn="l" rtl="0" fontAlgn="base">
        <a:spcBef>
          <a:spcPct val="20000"/>
        </a:spcBef>
        <a:spcAft>
          <a:spcPct val="0"/>
        </a:spcAft>
        <a:buClr>
          <a:schemeClr val="accent1"/>
        </a:buClr>
        <a:buFont typeface="Arial" panose="020B0604020202020204" pitchFamily="34" charset="0"/>
        <a:buChar char="•"/>
        <a:defRPr sz="1600" kern="1200">
          <a:solidFill>
            <a:schemeClr val="tx1"/>
          </a:solidFill>
          <a:latin typeface="+mn-lt"/>
          <a:ea typeface="+mn-ea"/>
          <a:cs typeface="+mn-cs"/>
        </a:defRPr>
      </a:lvl4pPr>
      <a:lvl5pPr marL="1187450" indent="-136525" algn="l" rtl="0" fontAlgn="base">
        <a:spcBef>
          <a:spcPct val="20000"/>
        </a:spcBef>
        <a:spcAft>
          <a:spcPct val="0"/>
        </a:spcAft>
        <a:buClr>
          <a:schemeClr val="accent1"/>
        </a:buClr>
        <a:buSzPct val="100000"/>
        <a:buFont typeface="Arial" panose="020B0604020202020204" pitchFamily="34" charset="0"/>
        <a:buChar char="•"/>
        <a:defRPr sz="1400" kern="120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news.bbc.co.uk/1/hi/uk_politics/6468643.st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news.bbc.co.uk/1/hi/uk/5187166.stm"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fontAlgn="auto">
              <a:spcAft>
                <a:spcPts val="0"/>
              </a:spcAft>
              <a:defRPr/>
            </a:pPr>
            <a:r>
              <a:rPr lang="en-GB" altLang="en-US" sz="4600" b="1" smtClean="0"/>
              <a:t>SJYW5009</a:t>
            </a:r>
          </a:p>
        </p:txBody>
      </p:sp>
      <p:sp>
        <p:nvSpPr>
          <p:cNvPr id="3075" name="Rectangle 3"/>
          <p:cNvSpPr>
            <a:spLocks noGrp="1" noChangeArrowheads="1"/>
          </p:cNvSpPr>
          <p:nvPr>
            <p:ph type="subTitle" idx="1"/>
          </p:nvPr>
        </p:nvSpPr>
        <p:spPr/>
        <p:txBody>
          <a:bodyPr rtlCol="0">
            <a:normAutofit/>
          </a:bodyPr>
          <a:lstStyle/>
          <a:p>
            <a:pPr fontAlgn="auto">
              <a:spcAft>
                <a:spcPts val="0"/>
              </a:spcAft>
              <a:defRPr/>
            </a:pPr>
            <a:r>
              <a:rPr lang="en-GB" altLang="en-US" smtClean="0"/>
              <a:t>Equality and Oppression </a:t>
            </a:r>
          </a:p>
          <a:p>
            <a:pPr fontAlgn="auto">
              <a:spcAft>
                <a:spcPts val="0"/>
              </a:spcAft>
              <a:defRPr/>
            </a:pPr>
            <a:endParaRPr lang="en-GB" altLang="en-US"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fontAlgn="auto">
              <a:spcAft>
                <a:spcPts val="0"/>
              </a:spcAft>
              <a:defRPr/>
            </a:pPr>
            <a:r>
              <a:rPr lang="en-GB" altLang="en-US" smtClean="0"/>
              <a:t>Oppression…</a:t>
            </a:r>
          </a:p>
        </p:txBody>
      </p:sp>
      <p:sp>
        <p:nvSpPr>
          <p:cNvPr id="7171" name="Content Placeholder 2"/>
          <p:cNvSpPr>
            <a:spLocks noGrp="1"/>
          </p:cNvSpPr>
          <p:nvPr>
            <p:ph sz="half" idx="1"/>
          </p:nvPr>
        </p:nvSpPr>
        <p:spPr>
          <a:xfrm>
            <a:off x="457200" y="1673225"/>
            <a:ext cx="4038600" cy="4718050"/>
          </a:xfrm>
        </p:spPr>
        <p:txBody>
          <a:bodyPr/>
          <a:lstStyle/>
          <a:p>
            <a:pPr>
              <a:buFont typeface="Wingdings" panose="05000000000000000000" pitchFamily="2" charset="2"/>
              <a:buNone/>
            </a:pPr>
            <a:r>
              <a:rPr lang="en-GB" altLang="en-US" sz="2000" smtClean="0"/>
              <a:t>	Thompson (1993, p.31) defines oppression as:</a:t>
            </a:r>
          </a:p>
          <a:p>
            <a:pPr>
              <a:buFont typeface="Wingdings" panose="05000000000000000000" pitchFamily="2" charset="2"/>
              <a:buNone/>
            </a:pPr>
            <a:endParaRPr lang="en-GB" altLang="en-US" sz="2000" smtClean="0"/>
          </a:p>
          <a:p>
            <a:pPr>
              <a:buFont typeface="Wingdings" panose="05000000000000000000" pitchFamily="2" charset="2"/>
              <a:buNone/>
            </a:pPr>
            <a:r>
              <a:rPr lang="en-GB" altLang="en-US" sz="2000" smtClean="0"/>
              <a:t>	</a:t>
            </a:r>
            <a:r>
              <a:rPr lang="en-GB" altLang="en-US" sz="1800" smtClean="0"/>
              <a:t>“Inhuman or degrading treatment of individuals or groups; hardship and injustice brought about by the dominance of one group over another; the negative and demeaning exercise of power. Oppression often involves disregarding the rights of an individual or group and is thus a denial of citizenship”. (Thompson, 1993, p. 31)</a:t>
            </a:r>
            <a:endParaRPr lang="en-GB" altLang="en-US" sz="1800" b="1" smtClean="0"/>
          </a:p>
          <a:p>
            <a:endParaRPr lang="en-GB" altLang="en-US" sz="2000" smtClean="0"/>
          </a:p>
        </p:txBody>
      </p:sp>
      <p:sp>
        <p:nvSpPr>
          <p:cNvPr id="7172" name="Content Placeholder 3"/>
          <p:cNvSpPr>
            <a:spLocks noGrp="1"/>
          </p:cNvSpPr>
          <p:nvPr>
            <p:ph sz="half" idx="2"/>
          </p:nvPr>
        </p:nvSpPr>
        <p:spPr>
          <a:xfrm>
            <a:off x="4648200" y="1673225"/>
            <a:ext cx="4038600" cy="4718050"/>
          </a:xfrm>
        </p:spPr>
        <p:txBody>
          <a:bodyPr/>
          <a:lstStyle/>
          <a:p>
            <a:r>
              <a:rPr lang="en-GB" altLang="en-US" sz="2000" smtClean="0"/>
              <a:t>Thompson’s (1993) PCS model.</a:t>
            </a:r>
          </a:p>
          <a:p>
            <a:endParaRPr lang="en-GB" altLang="en-US" smtClean="0"/>
          </a:p>
        </p:txBody>
      </p:sp>
      <p:grpSp>
        <p:nvGrpSpPr>
          <p:cNvPr id="7173" name="Group 4"/>
          <p:cNvGrpSpPr>
            <a:grpSpLocks/>
          </p:cNvGrpSpPr>
          <p:nvPr/>
        </p:nvGrpSpPr>
        <p:grpSpPr bwMode="auto">
          <a:xfrm>
            <a:off x="4900613" y="2376488"/>
            <a:ext cx="3457575" cy="3248025"/>
            <a:chOff x="1791" y="1797"/>
            <a:chExt cx="2178" cy="2046"/>
          </a:xfrm>
        </p:grpSpPr>
        <p:sp>
          <p:nvSpPr>
            <p:cNvPr id="7174" name="Oval 5"/>
            <p:cNvSpPr>
              <a:spLocks noChangeArrowheads="1"/>
            </p:cNvSpPr>
            <p:nvPr/>
          </p:nvSpPr>
          <p:spPr bwMode="auto">
            <a:xfrm>
              <a:off x="1791" y="1797"/>
              <a:ext cx="2178" cy="1996"/>
            </a:xfrm>
            <a:prstGeom prst="ellipse">
              <a:avLst/>
            </a:prstGeom>
            <a:solidFill>
              <a:srgbClr val="993300"/>
            </a:solidFill>
            <a:ln w="9525">
              <a:solidFill>
                <a:schemeClr val="tx1"/>
              </a:solidFill>
              <a:round/>
              <a:headEnd/>
              <a:tailEnd/>
            </a:ln>
          </p:spPr>
          <p:txBody>
            <a:bodyPr wrap="none" anchor="ctr"/>
            <a:lstStyle>
              <a:lvl1pPr>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spcBef>
                  <a:spcPct val="0"/>
                </a:spcBef>
                <a:buClrTx/>
                <a:buSzTx/>
                <a:buFontTx/>
                <a:buNone/>
              </a:pPr>
              <a:endParaRPr lang="en-US" altLang="en-US" sz="1800">
                <a:latin typeface="Tahoma" panose="020B0604030504040204" pitchFamily="34" charset="0"/>
              </a:endParaRPr>
            </a:p>
          </p:txBody>
        </p:sp>
        <p:sp>
          <p:nvSpPr>
            <p:cNvPr id="7175" name="Oval 6"/>
            <p:cNvSpPr>
              <a:spLocks noChangeArrowheads="1"/>
            </p:cNvSpPr>
            <p:nvPr/>
          </p:nvSpPr>
          <p:spPr bwMode="auto">
            <a:xfrm>
              <a:off x="2109" y="2115"/>
              <a:ext cx="1587" cy="1451"/>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spcBef>
                  <a:spcPct val="0"/>
                </a:spcBef>
                <a:buClrTx/>
                <a:buSzTx/>
                <a:buFontTx/>
                <a:buNone/>
              </a:pPr>
              <a:endParaRPr lang="en-US" altLang="en-US" sz="1800">
                <a:latin typeface="Tahoma" panose="020B0604030504040204" pitchFamily="34" charset="0"/>
              </a:endParaRPr>
            </a:p>
          </p:txBody>
        </p:sp>
        <p:sp>
          <p:nvSpPr>
            <p:cNvPr id="7176" name="Oval 7"/>
            <p:cNvSpPr>
              <a:spLocks noChangeArrowheads="1"/>
            </p:cNvSpPr>
            <p:nvPr/>
          </p:nvSpPr>
          <p:spPr bwMode="auto">
            <a:xfrm>
              <a:off x="2562" y="2432"/>
              <a:ext cx="681" cy="771"/>
            </a:xfrm>
            <a:prstGeom prst="ellipse">
              <a:avLst/>
            </a:prstGeom>
            <a:solidFill>
              <a:schemeClr val="hlink"/>
            </a:solidFill>
            <a:ln w="9525">
              <a:solidFill>
                <a:schemeClr val="tx1"/>
              </a:solidFill>
              <a:round/>
              <a:headEnd/>
              <a:tailEnd/>
            </a:ln>
          </p:spPr>
          <p:txBody>
            <a:bodyPr wrap="none" anchor="ctr"/>
            <a:lstStyle>
              <a:lvl1pPr>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spcBef>
                  <a:spcPct val="0"/>
                </a:spcBef>
                <a:buClrTx/>
                <a:buSzTx/>
                <a:buFontTx/>
                <a:buNone/>
              </a:pPr>
              <a:endParaRPr lang="en-US" altLang="en-US" sz="1800">
                <a:latin typeface="Tahoma" panose="020B0604030504040204" pitchFamily="34" charset="0"/>
              </a:endParaRPr>
            </a:p>
          </p:txBody>
        </p:sp>
        <p:sp>
          <p:nvSpPr>
            <p:cNvPr id="7177" name="Text Box 8"/>
            <p:cNvSpPr txBox="1">
              <a:spLocks noChangeArrowheads="1"/>
            </p:cNvSpPr>
            <p:nvPr/>
          </p:nvSpPr>
          <p:spPr bwMode="auto">
            <a:xfrm>
              <a:off x="2744" y="2659"/>
              <a:ext cx="27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spcBef>
                  <a:spcPct val="50000"/>
                </a:spcBef>
                <a:buClrTx/>
                <a:buSzTx/>
                <a:buFontTx/>
                <a:buNone/>
              </a:pPr>
              <a:r>
                <a:rPr lang="en-GB" altLang="en-US" sz="1800"/>
                <a:t>P</a:t>
              </a:r>
            </a:p>
          </p:txBody>
        </p:sp>
        <p:sp>
          <p:nvSpPr>
            <p:cNvPr id="7178" name="Text Box 9"/>
            <p:cNvSpPr txBox="1">
              <a:spLocks noChangeArrowheads="1"/>
            </p:cNvSpPr>
            <p:nvPr/>
          </p:nvSpPr>
          <p:spPr bwMode="auto">
            <a:xfrm>
              <a:off x="2744" y="3294"/>
              <a:ext cx="40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spcBef>
                  <a:spcPct val="50000"/>
                </a:spcBef>
                <a:buClrTx/>
                <a:buSzTx/>
                <a:buFontTx/>
                <a:buNone/>
              </a:pPr>
              <a:r>
                <a:rPr lang="en-GB" altLang="en-US" sz="1800"/>
                <a:t>C</a:t>
              </a:r>
            </a:p>
          </p:txBody>
        </p:sp>
        <p:sp>
          <p:nvSpPr>
            <p:cNvPr id="7179" name="Text Box 10"/>
            <p:cNvSpPr txBox="1">
              <a:spLocks noChangeArrowheads="1"/>
            </p:cNvSpPr>
            <p:nvPr/>
          </p:nvSpPr>
          <p:spPr bwMode="auto">
            <a:xfrm>
              <a:off x="2789" y="3612"/>
              <a:ext cx="63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defRPr>
              </a:lvl1pPr>
              <a:lvl2pPr marL="742950" indent="-28575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defRPr>
              </a:lvl2pPr>
              <a:lvl3pPr marL="1143000" indent="-22860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defRPr>
              </a:lvl3pPr>
              <a:lvl4pPr marL="1600200" indent="-22860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defRPr>
              </a:lvl4pPr>
              <a:lvl5pPr marL="2057400" indent="-22860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defRPr>
              </a:lvl5pPr>
              <a:lvl6pPr marL="25146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6pPr>
              <a:lvl7pPr marL="29718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7pPr>
              <a:lvl8pPr marL="34290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8pPr>
              <a:lvl9pPr marL="3886200" indent="-228600" fontAlgn="base">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defRPr>
              </a:lvl9pPr>
            </a:lstStyle>
            <a:p>
              <a:pPr>
                <a:spcBef>
                  <a:spcPct val="50000"/>
                </a:spcBef>
                <a:buClrTx/>
                <a:buSzTx/>
                <a:buFontTx/>
                <a:buNone/>
              </a:pPr>
              <a:r>
                <a:rPr lang="en-GB" altLang="en-US" sz="1800"/>
                <a:t>S</a:t>
              </a:r>
            </a:p>
          </p:txBody>
        </p:sp>
      </p:gr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fontAlgn="auto">
              <a:spcAft>
                <a:spcPts val="0"/>
              </a:spcAft>
              <a:defRPr/>
            </a:pPr>
            <a:r>
              <a:rPr lang="en-GB" altLang="en-US" smtClean="0"/>
              <a:t>Oppression…</a:t>
            </a:r>
          </a:p>
        </p:txBody>
      </p:sp>
      <p:sp>
        <p:nvSpPr>
          <p:cNvPr id="3" name="Content Placeholder 2"/>
          <p:cNvSpPr>
            <a:spLocks noGrp="1"/>
          </p:cNvSpPr>
          <p:nvPr>
            <p:ph idx="1"/>
          </p:nvPr>
        </p:nvSpPr>
        <p:spPr/>
        <p:txBody>
          <a:bodyPr rtlCol="0">
            <a:normAutofit/>
          </a:bodyPr>
          <a:lstStyle/>
          <a:p>
            <a:pPr marL="182880" indent="-182880" fontAlgn="auto">
              <a:spcAft>
                <a:spcPts val="0"/>
              </a:spcAft>
              <a:defRPr/>
            </a:pPr>
            <a:r>
              <a:rPr lang="en-GB" sz="3200" dirty="0"/>
              <a:t>Oppression is about power – and its misuse. </a:t>
            </a:r>
          </a:p>
          <a:p>
            <a:pPr marL="182880" indent="-182880" fontAlgn="auto">
              <a:spcAft>
                <a:spcPts val="0"/>
              </a:spcAft>
              <a:defRPr/>
            </a:pPr>
            <a:r>
              <a:rPr lang="en-GB" sz="3200" dirty="0"/>
              <a:t>Not in relation to the personal power of individuals, but in terms of the </a:t>
            </a:r>
            <a:r>
              <a:rPr lang="en-GB" sz="3200" i="1" dirty="0"/>
              <a:t>collective power </a:t>
            </a:r>
            <a:r>
              <a:rPr lang="en-GB" sz="3200" dirty="0"/>
              <a:t>of some groups within society to exclude, deny, control and define other groups and the individuals who belong to those groups.</a:t>
            </a:r>
          </a:p>
          <a:p>
            <a:pPr marL="0" indent="0" fontAlgn="auto">
              <a:spcAft>
                <a:spcPts val="0"/>
              </a:spcAft>
              <a:buFont typeface="Wingdings" pitchFamily="2" charset="2"/>
              <a:buNone/>
              <a:defRPr/>
            </a:pP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fontAlgn="auto">
              <a:spcAft>
                <a:spcPts val="0"/>
              </a:spcAft>
              <a:defRPr/>
            </a:pPr>
            <a:r>
              <a:rPr lang="en-GB" altLang="en-US" smtClean="0"/>
              <a:t>Oppression…</a:t>
            </a:r>
          </a:p>
        </p:txBody>
      </p:sp>
      <p:sp>
        <p:nvSpPr>
          <p:cNvPr id="9219" name="Content Placeholder 2"/>
          <p:cNvSpPr>
            <a:spLocks noGrp="1"/>
          </p:cNvSpPr>
          <p:nvPr>
            <p:ph idx="1"/>
          </p:nvPr>
        </p:nvSpPr>
        <p:spPr/>
        <p:txBody>
          <a:bodyPr/>
          <a:lstStyle/>
          <a:p>
            <a:pPr>
              <a:lnSpc>
                <a:spcPct val="90000"/>
              </a:lnSpc>
            </a:pPr>
            <a:r>
              <a:rPr lang="en-GB" altLang="en-US" sz="2800" smtClean="0"/>
              <a:t>Oppressions in society are often seen in relation to:</a:t>
            </a:r>
          </a:p>
          <a:p>
            <a:pPr>
              <a:lnSpc>
                <a:spcPct val="90000"/>
              </a:lnSpc>
              <a:buFont typeface="Wingdings" panose="05000000000000000000" pitchFamily="2" charset="2"/>
              <a:buNone/>
            </a:pPr>
            <a:endParaRPr lang="en-GB" altLang="en-US" sz="2800" smtClean="0"/>
          </a:p>
          <a:p>
            <a:pPr lvl="1">
              <a:lnSpc>
                <a:spcPct val="90000"/>
              </a:lnSpc>
            </a:pPr>
            <a:r>
              <a:rPr lang="en-GB" altLang="en-US" sz="2400" smtClean="0"/>
              <a:t>GENDER</a:t>
            </a:r>
          </a:p>
          <a:p>
            <a:pPr lvl="1">
              <a:lnSpc>
                <a:spcPct val="90000"/>
              </a:lnSpc>
            </a:pPr>
            <a:r>
              <a:rPr lang="en-GB" altLang="en-US" sz="2400" smtClean="0"/>
              <a:t>CLASS</a:t>
            </a:r>
          </a:p>
          <a:p>
            <a:pPr lvl="1">
              <a:lnSpc>
                <a:spcPct val="90000"/>
              </a:lnSpc>
            </a:pPr>
            <a:r>
              <a:rPr lang="en-GB" altLang="en-US" sz="2400" smtClean="0"/>
              <a:t>RACE</a:t>
            </a:r>
          </a:p>
          <a:p>
            <a:pPr lvl="1">
              <a:lnSpc>
                <a:spcPct val="90000"/>
              </a:lnSpc>
            </a:pPr>
            <a:r>
              <a:rPr lang="en-GB" altLang="en-US" sz="2400" smtClean="0"/>
              <a:t>AGE </a:t>
            </a:r>
          </a:p>
          <a:p>
            <a:pPr lvl="1">
              <a:lnSpc>
                <a:spcPct val="90000"/>
              </a:lnSpc>
            </a:pPr>
            <a:endParaRPr lang="en-GB" altLang="en-US" sz="2400" smtClean="0"/>
          </a:p>
          <a:p>
            <a:pPr>
              <a:lnSpc>
                <a:spcPct val="90000"/>
              </a:lnSpc>
            </a:pPr>
            <a:r>
              <a:rPr lang="en-GB" altLang="en-US" sz="2800" smtClean="0"/>
              <a:t>In small groups discuss in what ways these groups may experience oppression. </a:t>
            </a:r>
          </a:p>
          <a:p>
            <a:endParaRPr lang="en-GB" altLang="en-US"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fontAlgn="auto">
              <a:spcAft>
                <a:spcPts val="0"/>
              </a:spcAft>
              <a:defRPr/>
            </a:pPr>
            <a:r>
              <a:rPr lang="en-GB" altLang="en-US" sz="3800" smtClean="0"/>
              <a:t>SJYW5009</a:t>
            </a:r>
            <a:br>
              <a:rPr lang="en-GB" altLang="en-US" sz="3800" smtClean="0"/>
            </a:br>
            <a:endParaRPr lang="en-GB" altLang="en-US" sz="3800" smtClean="0"/>
          </a:p>
        </p:txBody>
      </p:sp>
      <p:sp>
        <p:nvSpPr>
          <p:cNvPr id="10243" name="Rectangle 3"/>
          <p:cNvSpPr>
            <a:spLocks noGrp="1" noChangeArrowheads="1"/>
          </p:cNvSpPr>
          <p:nvPr>
            <p:ph idx="1"/>
          </p:nvPr>
        </p:nvSpPr>
        <p:spPr/>
        <p:txBody>
          <a:bodyPr/>
          <a:lstStyle/>
          <a:p>
            <a:endParaRPr lang="en-GB" altLang="en-US" smtClean="0"/>
          </a:p>
          <a:p>
            <a:r>
              <a:rPr lang="en-GB" altLang="en-US" smtClean="0"/>
              <a:t>While most common oppressions, such as sexism, racism, classism, heterosexism have been identified, widely acknowledged, thoroughly discussed and deeply analyzed, one oppression remains largely untouched.</a:t>
            </a:r>
          </a:p>
          <a:p>
            <a:r>
              <a:rPr lang="en-GB" altLang="en-US" smtClean="0"/>
              <a:t>This fact is astonishing given that the group oppressed by this ignored injustice is one to which every adult human has once belonged. </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pPr fontAlgn="auto">
              <a:spcAft>
                <a:spcPts val="0"/>
              </a:spcAft>
              <a:defRPr/>
            </a:pPr>
            <a:r>
              <a:rPr lang="en-GB" altLang="en-US" sz="3800" smtClean="0"/>
              <a:t>SJYW5009</a:t>
            </a:r>
            <a:br>
              <a:rPr lang="en-GB" altLang="en-US" sz="3800" smtClean="0"/>
            </a:br>
            <a:endParaRPr lang="en-GB" altLang="en-US" sz="3800" smtClean="0"/>
          </a:p>
        </p:txBody>
      </p:sp>
      <p:sp>
        <p:nvSpPr>
          <p:cNvPr id="11267" name="Rectangle 3"/>
          <p:cNvSpPr>
            <a:spLocks noGrp="1" noChangeArrowheads="1"/>
          </p:cNvSpPr>
          <p:nvPr>
            <p:ph idx="1"/>
          </p:nvPr>
        </p:nvSpPr>
        <p:spPr/>
        <p:txBody>
          <a:bodyPr/>
          <a:lstStyle/>
          <a:p>
            <a:endParaRPr lang="en-GB" altLang="en-US" smtClean="0"/>
          </a:p>
          <a:p>
            <a:endParaRPr lang="en-GB" altLang="en-US" smtClean="0"/>
          </a:p>
          <a:p>
            <a:r>
              <a:rPr lang="en-GB" altLang="en-US" smtClean="0"/>
              <a:t>It is the one oppression with which all humans can identify, having suffered from it directly. </a:t>
            </a:r>
          </a:p>
          <a:p>
            <a:r>
              <a:rPr lang="en-GB" altLang="en-US" smtClean="0"/>
              <a:t>It is not an oppression of a tiny minority to which few will ever belong. </a:t>
            </a:r>
          </a:p>
          <a:p>
            <a:r>
              <a:rPr lang="en-GB" altLang="en-US" smtClean="0"/>
              <a:t>It is not the oppression of people who can be blamed themselves — by any stretch of the imagination — for being among the oppressed.</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fontAlgn="auto">
              <a:spcAft>
                <a:spcPts val="0"/>
              </a:spcAft>
              <a:defRPr/>
            </a:pPr>
            <a:r>
              <a:rPr lang="en-GB" altLang="en-US" sz="3800" smtClean="0"/>
              <a:t>SJYW5009</a:t>
            </a:r>
            <a:br>
              <a:rPr lang="en-GB" altLang="en-US" sz="3800" smtClean="0"/>
            </a:br>
            <a:endParaRPr lang="en-GB" altLang="en-US" sz="3800" smtClean="0"/>
          </a:p>
        </p:txBody>
      </p:sp>
      <p:sp>
        <p:nvSpPr>
          <p:cNvPr id="12291" name="Rectangle 3"/>
          <p:cNvSpPr>
            <a:spLocks noGrp="1" noChangeArrowheads="1"/>
          </p:cNvSpPr>
          <p:nvPr>
            <p:ph idx="1"/>
          </p:nvPr>
        </p:nvSpPr>
        <p:spPr/>
        <p:txBody>
          <a:bodyPr/>
          <a:lstStyle/>
          <a:p>
            <a:endParaRPr lang="en-GB" altLang="en-US" b="1" i="1" smtClean="0"/>
          </a:p>
          <a:p>
            <a:endParaRPr lang="en-GB" altLang="en-US" b="1" i="1" smtClean="0"/>
          </a:p>
          <a:p>
            <a:r>
              <a:rPr lang="en-GB" altLang="en-US" smtClean="0"/>
              <a:t>The oppressed group is that of young people — all young people – and it is the group of most interest to us as Youth Workers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13315" name="Rectangle 3"/>
          <p:cNvSpPr>
            <a:spLocks noGrp="1" noChangeArrowheads="1"/>
          </p:cNvSpPr>
          <p:nvPr>
            <p:ph idx="1"/>
          </p:nvPr>
        </p:nvSpPr>
        <p:spPr/>
        <p:txBody>
          <a:bodyPr/>
          <a:lstStyle/>
          <a:p>
            <a:r>
              <a:rPr lang="en-GB" altLang="en-US" smtClean="0"/>
              <a:t>Politicians and policy makers in Britain and Northern Ireland currently tend to talk about young people in three linked ways - as thugs, users and victims. </a:t>
            </a:r>
          </a:p>
          <a:p>
            <a:pPr lvl="1"/>
            <a:r>
              <a:rPr lang="en-GB" altLang="en-US" smtClean="0"/>
              <a:t>As </a:t>
            </a:r>
            <a:r>
              <a:rPr lang="en-GB" altLang="en-US" b="1" i="1" smtClean="0"/>
              <a:t>thugs </a:t>
            </a:r>
            <a:r>
              <a:rPr lang="en-GB" altLang="en-US" smtClean="0"/>
              <a:t>they steal cars, vandalize estates, attack older (and sometimes, younger) people and disrupt classrooms. </a:t>
            </a:r>
          </a:p>
          <a:p>
            <a:pPr lvl="1"/>
            <a:r>
              <a:rPr lang="en-GB" altLang="en-US" sz="2100" smtClean="0"/>
              <a:t>As </a:t>
            </a:r>
            <a:r>
              <a:rPr lang="en-GB" altLang="en-US" sz="2100" b="1" i="1" smtClean="0"/>
              <a:t>users</a:t>
            </a:r>
            <a:r>
              <a:rPr lang="en-GB" altLang="en-US" sz="2100" b="1" smtClean="0"/>
              <a:t> </a:t>
            </a:r>
            <a:r>
              <a:rPr lang="en-GB" altLang="en-US" sz="2100" smtClean="0"/>
              <a:t>they take drugs, drink and smoke to excess, get pregnant in order to jump the housing queue and, hedonistically, care only for themselves. </a:t>
            </a:r>
          </a:p>
          <a:p>
            <a:pPr lvl="1"/>
            <a:r>
              <a:rPr lang="en-GB" altLang="en-US" sz="2100" smtClean="0"/>
              <a:t>As </a:t>
            </a:r>
            <a:r>
              <a:rPr lang="en-GB" altLang="en-US" sz="2100" b="1" i="1" smtClean="0"/>
              <a:t>victims</a:t>
            </a:r>
            <a:r>
              <a:rPr lang="en-GB" altLang="en-US" sz="2100" smtClean="0"/>
              <a:t> they can’t find work, receive poor schooling and are brought up in dysfunctional families.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14339" name="Rectangle 3"/>
          <p:cNvSpPr>
            <a:spLocks noGrp="1" noChangeArrowheads="1"/>
          </p:cNvSpPr>
          <p:nvPr>
            <p:ph idx="1"/>
          </p:nvPr>
        </p:nvSpPr>
        <p:spPr/>
        <p:txBody>
          <a:bodyPr/>
          <a:lstStyle/>
          <a:p>
            <a:endParaRPr lang="en-GB" altLang="en-US" sz="2600" smtClean="0"/>
          </a:p>
          <a:p>
            <a:r>
              <a:rPr lang="en-GB" altLang="en-US" smtClean="0"/>
              <a:t>The perception of youth as a threat has produced a range of policy initiatives during the last decade concerned with extending control and management. Some have involved increased </a:t>
            </a:r>
            <a:r>
              <a:rPr lang="en-GB" altLang="en-US" b="1" i="1" smtClean="0"/>
              <a:t>surveillance. </a:t>
            </a:r>
            <a:endParaRPr lang="en-GB" altLang="en-US"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15363" name="Rectangle 3"/>
          <p:cNvSpPr>
            <a:spLocks noGrp="1" noChangeArrowheads="1"/>
          </p:cNvSpPr>
          <p:nvPr>
            <p:ph idx="1"/>
          </p:nvPr>
        </p:nvSpPr>
        <p:spPr/>
        <p:txBody>
          <a:bodyPr/>
          <a:lstStyle/>
          <a:p>
            <a:endParaRPr lang="en-GB" altLang="en-US" smtClean="0"/>
          </a:p>
          <a:p>
            <a:r>
              <a:rPr lang="en-GB" altLang="en-US" smtClean="0"/>
              <a:t>In shopping areas and housing developments there has been the growing use of closed circuit television specifically programmed to identify groups of young people.</a:t>
            </a:r>
          </a:p>
          <a:p>
            <a:r>
              <a:rPr lang="en-GB" altLang="en-US" smtClean="0"/>
              <a:t>The use of cameras and security patrols has also spread to school playgrounds, corridors and even classrooms. </a:t>
            </a:r>
          </a:p>
          <a:p>
            <a:endParaRPr lang="en-GB" altLang="en-US"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16387" name="Rectangle 3"/>
          <p:cNvSpPr>
            <a:spLocks noGrp="1" noChangeArrowheads="1"/>
          </p:cNvSpPr>
          <p:nvPr>
            <p:ph idx="1"/>
          </p:nvPr>
        </p:nvSpPr>
        <p:spPr/>
        <p:txBody>
          <a:bodyPr/>
          <a:lstStyle/>
          <a:p>
            <a:pPr>
              <a:lnSpc>
                <a:spcPct val="90000"/>
              </a:lnSpc>
            </a:pPr>
            <a:r>
              <a:rPr lang="en-GB" altLang="en-US" smtClean="0"/>
              <a:t>In an article in the Independent in 2012, it notes responses from 2,107 secondary schools and academies who took part in a survey by the anti-surveillance organisation ‘Big Brother Watch’, and it showed they used 47,806 cameras, including 26,887 inside school buildings.</a:t>
            </a:r>
          </a:p>
          <a:p>
            <a:pPr>
              <a:lnSpc>
                <a:spcPct val="90000"/>
              </a:lnSpc>
            </a:pPr>
            <a:r>
              <a:rPr lang="en-GB" altLang="en-US" smtClean="0"/>
              <a:t>With 1.8 million pupils being taught in these schools, there was an average of one camera for every 38 children.</a:t>
            </a:r>
          </a:p>
          <a:p>
            <a:pPr>
              <a:lnSpc>
                <a:spcPct val="90000"/>
              </a:lnSpc>
            </a:pPr>
            <a:r>
              <a:rPr lang="en-GB" altLang="en-US" smtClean="0"/>
              <a:t>In all, 90% of schools had CCTV cameras, with an average of 24 cameras in each of the 1,537 secondary schools that responded and 30 cameras in each of the 570 academies.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fontAlgn="auto">
              <a:spcAft>
                <a:spcPts val="0"/>
              </a:spcAft>
              <a:defRPr/>
            </a:pPr>
            <a:r>
              <a:rPr lang="en-GB" altLang="en-US" smtClean="0"/>
              <a:t>SJYW5009</a:t>
            </a:r>
          </a:p>
        </p:txBody>
      </p:sp>
      <p:sp>
        <p:nvSpPr>
          <p:cNvPr id="17411" name="Rectangle 3"/>
          <p:cNvSpPr>
            <a:spLocks noGrp="1" noChangeArrowheads="1"/>
          </p:cNvSpPr>
          <p:nvPr>
            <p:ph idx="1"/>
          </p:nvPr>
        </p:nvSpPr>
        <p:spPr/>
        <p:txBody>
          <a:bodyPr/>
          <a:lstStyle/>
          <a:p>
            <a:endParaRPr lang="en-GB" altLang="en-US" smtClean="0"/>
          </a:p>
          <a:p>
            <a:endParaRPr lang="en-GB" altLang="en-US" smtClean="0"/>
          </a:p>
          <a:p>
            <a:r>
              <a:rPr lang="en-GB" altLang="en-US" smtClean="0"/>
              <a:t>The estimated number of CCTV cameras in secondary schools and academies across England, Wales and Scotland was now 106,710, the campaigners said.</a:t>
            </a:r>
          </a:p>
          <a:p>
            <a:r>
              <a:rPr lang="en-GB" altLang="en-US" smtClean="0"/>
              <a:t>The Radclyffe School in Oldham topped the list of schools with 20 cameras in toilets or changing rooms.</a:t>
            </a:r>
          </a:p>
          <a:p>
            <a:pPr lvl="1"/>
            <a:r>
              <a:rPr lang="en-GB" altLang="en-US" smtClean="0"/>
              <a:t>http://www.independent.co.uk/voices/comment/three-cheers-for-cctv-cameras-in-school-toilets-8130764.html</a:t>
            </a:r>
          </a:p>
          <a:p>
            <a:pPr lvl="1"/>
            <a:r>
              <a:rPr lang="en-GB" altLang="en-US" smtClean="0"/>
              <a:t>http://www.independent.co.uk/news/uk/home-news/cctv-used-in-more-than-200-school-toilets-8129979.html</a:t>
            </a:r>
          </a:p>
          <a:p>
            <a:endParaRPr lang="en-GB" altLang="en-US" b="1" i="1"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18435" name="Rectangle 3"/>
          <p:cNvSpPr>
            <a:spLocks noGrp="1" noChangeArrowheads="1"/>
          </p:cNvSpPr>
          <p:nvPr>
            <p:ph idx="1"/>
          </p:nvPr>
        </p:nvSpPr>
        <p:spPr/>
        <p:txBody>
          <a:bodyPr/>
          <a:lstStyle/>
          <a:p>
            <a:endParaRPr lang="en-GB" altLang="en-US" smtClean="0"/>
          </a:p>
          <a:p>
            <a:endParaRPr lang="en-GB" altLang="en-US" smtClean="0"/>
          </a:p>
          <a:p>
            <a:r>
              <a:rPr lang="en-GB" altLang="en-US" smtClean="0"/>
              <a:t>A total of 825 cameras were located in the toilets or changing rooms of 207 schools across England, Scotland and Wales.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19459" name="Rectangle 3"/>
          <p:cNvSpPr>
            <a:spLocks noGrp="1" noChangeArrowheads="1"/>
          </p:cNvSpPr>
          <p:nvPr>
            <p:ph idx="1"/>
          </p:nvPr>
        </p:nvSpPr>
        <p:spPr/>
        <p:txBody>
          <a:bodyPr/>
          <a:lstStyle/>
          <a:p>
            <a:r>
              <a:rPr lang="en-GB" altLang="en-US" sz="2600" smtClean="0"/>
              <a:t>Schools and colleges have become fortresses surrounded by fences. This is often justified in terms of keeping danger out, but more usually employed to keep young people in. </a:t>
            </a:r>
          </a:p>
          <a:p>
            <a:r>
              <a:rPr lang="en-GB" altLang="en-US" sz="2600" smtClean="0"/>
              <a:t>Quinton Kynaston School in west London spent £300,000 on fencing explicitly to contain students </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20483" name="Rectangle 3"/>
          <p:cNvSpPr>
            <a:spLocks noGrp="1" noChangeArrowheads="1"/>
          </p:cNvSpPr>
          <p:nvPr>
            <p:ph idx="1"/>
          </p:nvPr>
        </p:nvSpPr>
        <p:spPr/>
        <p:txBody>
          <a:bodyPr/>
          <a:lstStyle/>
          <a:p>
            <a:endParaRPr lang="en-GB" altLang="en-US" sz="2600" smtClean="0"/>
          </a:p>
          <a:p>
            <a:r>
              <a:rPr lang="en-GB" altLang="en-US" sz="2600" smtClean="0"/>
              <a:t>A far more controversial measure to improve school security has been the use of biometrics (fingerprints/face recognition technology). Several security companies have introduced biometrics into schools – however, ministers have announced that without expressed consent, this is banned.</a:t>
            </a:r>
            <a:br>
              <a:rPr lang="en-GB" altLang="en-US" sz="2600" smtClean="0"/>
            </a:br>
            <a:endParaRPr lang="en-GB" altLang="en-US" sz="260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21507" name="Rectangle 3"/>
          <p:cNvSpPr>
            <a:spLocks noGrp="1" noChangeArrowheads="1"/>
          </p:cNvSpPr>
          <p:nvPr>
            <p:ph idx="1"/>
          </p:nvPr>
        </p:nvSpPr>
        <p:spPr/>
        <p:txBody>
          <a:bodyPr/>
          <a:lstStyle/>
          <a:p>
            <a:r>
              <a:rPr lang="en-GB" altLang="en-US" sz="2600" smtClean="0"/>
              <a:t>There are schools which use biometric systems for registration, meal payments and for taking books from libraries. </a:t>
            </a:r>
          </a:p>
          <a:p>
            <a:r>
              <a:rPr lang="en-GB" altLang="en-US" sz="2600" smtClean="0"/>
              <a:t>This has prompted privacy concerns and uncertainty about the legal status of holding fingerprints from children. </a:t>
            </a:r>
          </a:p>
          <a:p>
            <a:r>
              <a:rPr lang="en-GB" altLang="en-US" sz="2600" smtClean="0"/>
              <a:t>The guidance says schools must destroy data when pupils leave school and not share any such biometric information.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22531" name="Rectangle 3"/>
          <p:cNvSpPr>
            <a:spLocks noGrp="1" noChangeArrowheads="1"/>
          </p:cNvSpPr>
          <p:nvPr>
            <p:ph idx="1"/>
          </p:nvPr>
        </p:nvSpPr>
        <p:spPr/>
        <p:txBody>
          <a:bodyPr/>
          <a:lstStyle/>
          <a:p>
            <a:endParaRPr lang="en-GB" altLang="en-US" smtClean="0"/>
          </a:p>
          <a:p>
            <a:r>
              <a:rPr lang="en-GB" altLang="en-US" sz="2600" smtClean="0"/>
              <a:t>There are also schools which use fingerprints to identify individuals arriving at school, in a tactic to reduce truancy. Pupils would touch a fingerprint reader to show they were in school or in an individual lesson. </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23555" name="Rectangle 3"/>
          <p:cNvSpPr>
            <a:spLocks noGrp="1" noChangeArrowheads="1"/>
          </p:cNvSpPr>
          <p:nvPr>
            <p:ph idx="1"/>
          </p:nvPr>
        </p:nvSpPr>
        <p:spPr/>
        <p:txBody>
          <a:bodyPr/>
          <a:lstStyle/>
          <a:p>
            <a:endParaRPr lang="en-GB" altLang="en-US" sz="2600" smtClean="0"/>
          </a:p>
          <a:p>
            <a:pPr algn="just"/>
            <a:r>
              <a:rPr lang="en-GB" altLang="en-US" sz="2600" smtClean="0"/>
              <a:t>In the House of Lords, Baroness Walmsley said that the "practice of fingerprinting in schools has been banned in China as being too intrusive and an infringement of children's rights. Yet here it is widespread".</a:t>
            </a:r>
          </a:p>
          <a:p>
            <a:pPr lvl="1" algn="just"/>
            <a:r>
              <a:rPr lang="en-GB" altLang="en-US" sz="1800" smtClean="0">
                <a:hlinkClick r:id="rId3"/>
              </a:rPr>
              <a:t>http://news.bbc.co.uk/1/hi/uk_politics/6468643.stm</a:t>
            </a:r>
            <a:endParaRPr lang="en-GB" altLang="en-US" sz="180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24579" name="Rectangle 3"/>
          <p:cNvSpPr>
            <a:spLocks noGrp="1" noChangeArrowheads="1"/>
          </p:cNvSpPr>
          <p:nvPr>
            <p:ph idx="1"/>
          </p:nvPr>
        </p:nvSpPr>
        <p:spPr/>
        <p:txBody>
          <a:bodyPr/>
          <a:lstStyle/>
          <a:p>
            <a:endParaRPr lang="en-GB" altLang="en-US" smtClean="0"/>
          </a:p>
          <a:p>
            <a:pPr algn="just"/>
            <a:r>
              <a:rPr lang="en-GB" altLang="en-US" sz="2600" smtClean="0"/>
              <a:t>Another issue with the potential to have a significant impact on the civil rights of children and young people, have been moves toward the use of generalized curfews. Individual curfew orders (incarceration in the home) are already in place. </a:t>
            </a:r>
          </a:p>
          <a:p>
            <a:endParaRPr lang="en-GB" altLang="en-US" sz="260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pPr fontAlgn="auto">
              <a:spcAft>
                <a:spcPts val="0"/>
              </a:spcAft>
              <a:defRPr/>
            </a:pPr>
            <a:r>
              <a:rPr lang="en-GB" altLang="en-US" sz="3800" smtClean="0"/>
              <a:t>SJYW5009</a:t>
            </a:r>
            <a:br>
              <a:rPr lang="en-GB" altLang="en-US" sz="3800" smtClean="0"/>
            </a:br>
            <a:endParaRPr lang="en-GB" altLang="en-US" sz="3800" smtClean="0"/>
          </a:p>
        </p:txBody>
      </p:sp>
      <p:sp>
        <p:nvSpPr>
          <p:cNvPr id="25603" name="Rectangle 3"/>
          <p:cNvSpPr>
            <a:spLocks noGrp="1" noChangeArrowheads="1"/>
          </p:cNvSpPr>
          <p:nvPr>
            <p:ph idx="1"/>
          </p:nvPr>
        </p:nvSpPr>
        <p:spPr/>
        <p:txBody>
          <a:bodyPr/>
          <a:lstStyle/>
          <a:p>
            <a:pPr>
              <a:lnSpc>
                <a:spcPct val="90000"/>
              </a:lnSpc>
            </a:pPr>
            <a:r>
              <a:rPr lang="en-GB" altLang="en-US" sz="2600" smtClean="0"/>
              <a:t>North Wales police joined forces with local councillors to turn Bangor's teenagers from loiterers into criminals, placing a curfew for its citizens under the age of 16. The curfew, or “dispersal order” states: </a:t>
            </a:r>
          </a:p>
          <a:p>
            <a:pPr lvl="1">
              <a:lnSpc>
                <a:spcPct val="90000"/>
              </a:lnSpc>
            </a:pPr>
            <a:r>
              <a:rPr lang="en-GB" altLang="en-US" sz="2200" smtClean="0"/>
              <a:t>"If you are under the age of 16 you are not allowed to be here between 9pm and 6am unless you are under the effective control of a parent or responsible person over the age of 18.“</a:t>
            </a:r>
          </a:p>
          <a:p>
            <a:pPr>
              <a:lnSpc>
                <a:spcPct val="90000"/>
              </a:lnSpc>
            </a:pPr>
            <a:r>
              <a:rPr lang="en-GB" altLang="en-US" sz="2600" smtClean="0"/>
              <a:t>Any young people found breaking the curfew could be fined up to £2500 or even receive a custodial sentence.</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fontScale="90000"/>
          </a:bodyPr>
          <a:lstStyle/>
          <a:p>
            <a:pPr fontAlgn="auto">
              <a:spcAft>
                <a:spcPts val="0"/>
              </a:spcAft>
              <a:defRPr/>
            </a:pPr>
            <a:r>
              <a:rPr lang="en-GB" altLang="en-US" sz="3800" smtClean="0"/>
              <a:t>SJYW5009</a:t>
            </a:r>
            <a:br>
              <a:rPr lang="en-GB" altLang="en-US" sz="3800" smtClean="0"/>
            </a:br>
            <a:endParaRPr lang="en-GB" altLang="en-US" sz="3800" smtClean="0"/>
          </a:p>
        </p:txBody>
      </p:sp>
      <p:sp>
        <p:nvSpPr>
          <p:cNvPr id="24579" name="Rectangle 3"/>
          <p:cNvSpPr>
            <a:spLocks noGrp="1" noChangeArrowheads="1"/>
          </p:cNvSpPr>
          <p:nvPr>
            <p:ph idx="1"/>
          </p:nvPr>
        </p:nvSpPr>
        <p:spPr/>
        <p:txBody>
          <a:bodyPr rtlCol="0">
            <a:normAutofit/>
          </a:bodyPr>
          <a:lstStyle/>
          <a:p>
            <a:pPr marL="0" indent="0" fontAlgn="auto">
              <a:spcAft>
                <a:spcPts val="0"/>
              </a:spcAft>
              <a:buFont typeface="Wingdings" pitchFamily="2" charset="2"/>
              <a:buNone/>
              <a:defRPr/>
            </a:pPr>
            <a:endParaRPr lang="en-GB" altLang="en-US" dirty="0" smtClean="0"/>
          </a:p>
          <a:p>
            <a:pPr marL="182880" indent="-182880" fontAlgn="auto">
              <a:spcAft>
                <a:spcPts val="0"/>
              </a:spcAft>
              <a:defRPr/>
            </a:pPr>
            <a:r>
              <a:rPr lang="en-GB" altLang="en-US" dirty="0" smtClean="0"/>
              <a:t>This move was controversial, and Keith </a:t>
            </a:r>
            <a:r>
              <a:rPr lang="en-GB" altLang="en-US" dirty="0" err="1" smtClean="0"/>
              <a:t>Towler</a:t>
            </a:r>
            <a:r>
              <a:rPr lang="en-GB" altLang="en-US" dirty="0" smtClean="0"/>
              <a:t>, who was the Children’s Commissioner for Wales at the time noted that the curfew “demonises under 16s, isolates them from their communities, alienates them from police and spreads the misconception all young people are troublemakers”.</a:t>
            </a:r>
          </a:p>
          <a:p>
            <a:pPr marL="182880" indent="-182880" fontAlgn="auto">
              <a:spcAft>
                <a:spcPts val="0"/>
              </a:spcAft>
              <a:defRPr/>
            </a:pPr>
            <a:r>
              <a:rPr lang="en-GB" altLang="en-US" dirty="0" smtClean="0"/>
              <a:t>http://www.theguardian.com/commentisfree/2012/jul/02/bangor-curfew-alienate-teenagers</a:t>
            </a:r>
          </a:p>
          <a:p>
            <a:pPr marL="0" indent="0" fontAlgn="auto">
              <a:spcAft>
                <a:spcPts val="0"/>
              </a:spcAft>
              <a:buFont typeface="Wingdings" pitchFamily="2" charset="2"/>
              <a:buNone/>
              <a:defRPr/>
            </a:pPr>
            <a:endParaRPr lang="en-GB" altLang="en-US" dirty="0"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27651" name="Rectangle 3"/>
          <p:cNvSpPr>
            <a:spLocks noGrp="1" noChangeArrowheads="1"/>
          </p:cNvSpPr>
          <p:nvPr>
            <p:ph idx="1"/>
          </p:nvPr>
        </p:nvSpPr>
        <p:spPr/>
        <p:txBody>
          <a:bodyPr/>
          <a:lstStyle/>
          <a:p>
            <a:endParaRPr lang="en-GB" altLang="en-US" sz="2600" smtClean="0"/>
          </a:p>
          <a:p>
            <a:r>
              <a:rPr lang="en-GB" altLang="en-US" sz="2600" smtClean="0"/>
              <a:t>Another disturbing development is driven by  a south Wales company which makes a sonic "teenage deterrent" </a:t>
            </a:r>
          </a:p>
          <a:p>
            <a:r>
              <a:rPr lang="en-GB" altLang="en-US" sz="2600" smtClean="0"/>
              <a:t>5,000 units have been sold worldwide. Known as the Mosquito, it emits a high-pitched noise which can only be heard by young people</a:t>
            </a:r>
          </a:p>
          <a:p>
            <a:pPr lvl="1"/>
            <a:r>
              <a:rPr lang="en-GB" altLang="en-US" sz="2200" smtClean="0"/>
              <a:t>http://www.independent.co.uk/news/sonic-youth-the-highpitched-sound-alarm-for-under-25s-8665652.html</a:t>
            </a:r>
          </a:p>
          <a:p>
            <a:endParaRPr lang="en-GB" altLang="en-US" sz="2600" smtClean="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28675" name="Rectangle 3"/>
          <p:cNvSpPr>
            <a:spLocks noGrp="1" noChangeArrowheads="1"/>
          </p:cNvSpPr>
          <p:nvPr>
            <p:ph idx="1"/>
          </p:nvPr>
        </p:nvSpPr>
        <p:spPr/>
        <p:txBody>
          <a:bodyPr/>
          <a:lstStyle/>
          <a:p>
            <a:endParaRPr lang="en-GB" altLang="en-US" smtClean="0"/>
          </a:p>
          <a:p>
            <a:endParaRPr lang="en-GB" altLang="en-US" smtClean="0"/>
          </a:p>
          <a:p>
            <a:r>
              <a:rPr lang="en-GB" altLang="en-US" sz="2600" smtClean="0"/>
              <a:t>These devices are indiscriminate and target all children and young people, including babies, regardless of whether they are behaving or misbehaving</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29699" name="Rectangle 3"/>
          <p:cNvSpPr>
            <a:spLocks noGrp="1" noChangeArrowheads="1"/>
          </p:cNvSpPr>
          <p:nvPr>
            <p:ph idx="1"/>
          </p:nvPr>
        </p:nvSpPr>
        <p:spPr/>
        <p:txBody>
          <a:bodyPr/>
          <a:lstStyle/>
          <a:p>
            <a:endParaRPr lang="en-GB" altLang="en-US" sz="2600" smtClean="0"/>
          </a:p>
          <a:p>
            <a:r>
              <a:rPr lang="en-GB" altLang="en-US" sz="2600" smtClean="0"/>
              <a:t>Troublesome teenagers are being driven away from underpasses on a housing estate by pink lights which highlight their spots.</a:t>
            </a:r>
            <a:r>
              <a:rPr lang="en-GB" altLang="en-US" sz="2600" b="1" smtClean="0"/>
              <a:t> </a:t>
            </a:r>
          </a:p>
          <a:p>
            <a:r>
              <a:rPr lang="en-GB" altLang="en-US" sz="2600" smtClean="0"/>
              <a:t>Residents installed the lights, which also act as a calming influence, to combat the problems of drinking, drug dealing and anti-social behaviour among local youths. </a:t>
            </a:r>
          </a:p>
          <a:p>
            <a:endParaRPr lang="en-GB" altLang="en-US" sz="260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30723" name="Rectangle 3"/>
          <p:cNvSpPr>
            <a:spLocks noGrp="1" noChangeArrowheads="1"/>
          </p:cNvSpPr>
          <p:nvPr>
            <p:ph idx="1"/>
          </p:nvPr>
        </p:nvSpPr>
        <p:spPr/>
        <p:txBody>
          <a:bodyPr/>
          <a:lstStyle/>
          <a:p>
            <a:endParaRPr lang="en-GB" altLang="en-US" sz="2600" smtClean="0"/>
          </a:p>
          <a:p>
            <a:r>
              <a:rPr lang="en-GB" altLang="en-US" sz="2600" smtClean="0"/>
              <a:t>One resident said: </a:t>
            </a:r>
          </a:p>
          <a:p>
            <a:endParaRPr lang="en-GB" altLang="en-US" sz="2600" smtClean="0"/>
          </a:p>
          <a:p>
            <a:pPr lvl="1"/>
            <a:r>
              <a:rPr lang="en-GB" altLang="en-US" sz="2800" smtClean="0"/>
              <a:t>"The lamps are the same ones that beauticians use to check for any abnormalities on the skin. So any teenager standing there trying to act big and tough will be seen as the spotty little Herbert they really are." </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31747" name="Rectangle 3"/>
          <p:cNvSpPr>
            <a:spLocks noGrp="1" noChangeArrowheads="1"/>
          </p:cNvSpPr>
          <p:nvPr>
            <p:ph idx="1"/>
          </p:nvPr>
        </p:nvSpPr>
        <p:spPr/>
        <p:txBody>
          <a:bodyPr/>
          <a:lstStyle/>
          <a:p>
            <a:endParaRPr lang="en-GB" altLang="en-US" smtClean="0"/>
          </a:p>
          <a:p>
            <a:pPr>
              <a:buFont typeface="Wingdings" panose="05000000000000000000" pitchFamily="2" charset="2"/>
              <a:buNone/>
            </a:pPr>
            <a:r>
              <a:rPr lang="en-GB" altLang="en-US" sz="2600" smtClean="0"/>
              <a:t>Prof Aynsley-Green said. </a:t>
            </a:r>
          </a:p>
          <a:p>
            <a:r>
              <a:rPr lang="en-GB" altLang="en-US" sz="2600" smtClean="0"/>
              <a:t>"The use of measures such as these are simply demonising children and young people, creating a dangerous and widening divide between the young and the old." </a:t>
            </a:r>
          </a:p>
          <a:p>
            <a:endParaRPr lang="en-GB" altLang="en-US" sz="2600" smtClean="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59395" name="Rectangle 3"/>
          <p:cNvSpPr>
            <a:spLocks noGrp="1" noChangeArrowheads="1"/>
          </p:cNvSpPr>
          <p:nvPr>
            <p:ph idx="1"/>
          </p:nvPr>
        </p:nvSpPr>
        <p:spPr/>
        <p:txBody>
          <a:bodyPr rtlCol="0">
            <a:normAutofit/>
          </a:bodyPr>
          <a:lstStyle/>
          <a:p>
            <a:pPr marL="182880" indent="-182880" fontAlgn="auto">
              <a:spcAft>
                <a:spcPts val="0"/>
              </a:spcAft>
              <a:defRPr/>
            </a:pPr>
            <a:endParaRPr lang="en-GB" altLang="en-US" dirty="0" smtClean="0"/>
          </a:p>
          <a:p>
            <a:pPr marL="182880" indent="-182880" fontAlgn="auto">
              <a:spcAft>
                <a:spcPts val="0"/>
              </a:spcAft>
              <a:defRPr/>
            </a:pPr>
            <a:endParaRPr lang="en-GB" altLang="en-US" dirty="0" smtClean="0"/>
          </a:p>
          <a:p>
            <a:pPr marL="182880" indent="-182880" fontAlgn="auto">
              <a:spcAft>
                <a:spcPts val="0"/>
              </a:spcAft>
              <a:defRPr/>
            </a:pPr>
            <a:r>
              <a:rPr lang="en-GB" altLang="en-US" sz="2600" dirty="0" smtClean="0"/>
              <a:t>What does the media have to say about young people</a:t>
            </a:r>
          </a:p>
          <a:p>
            <a:pPr lvl="1" indent="-182880" fontAlgn="auto">
              <a:spcAft>
                <a:spcPts val="0"/>
              </a:spcAft>
              <a:defRPr/>
            </a:pPr>
            <a:r>
              <a:rPr lang="en-GB" altLang="en-US" sz="2200" dirty="0" smtClean="0">
                <a:hlinkClick r:id="rId3"/>
              </a:rPr>
              <a:t>http://news.bbc.co.uk/1/hi/uk/5187166.stm</a:t>
            </a:r>
            <a:endParaRPr lang="en-GB" altLang="en-US" sz="2200" dirty="0" smtClean="0"/>
          </a:p>
          <a:p>
            <a:pPr marL="344487" lvl="1" indent="0" fontAlgn="auto">
              <a:spcAft>
                <a:spcPts val="0"/>
              </a:spcAft>
              <a:buFont typeface="Wingdings" pitchFamily="2" charset="2"/>
              <a:buNone/>
              <a:defRPr/>
            </a:pPr>
            <a:endParaRPr lang="en-GB" altLang="en-US" sz="2200" dirty="0"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smtClean="0"/>
              <a:t>Negative stereotypes of young people</a:t>
            </a:r>
            <a:endParaRPr lang="en-GB" dirty="0"/>
          </a:p>
        </p:txBody>
      </p:sp>
      <p:pic>
        <p:nvPicPr>
          <p:cNvPr id="33795"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2198688"/>
            <a:ext cx="8229600" cy="3679825"/>
          </a:xfrm>
        </p:spPr>
      </p:pic>
      <p:sp>
        <p:nvSpPr>
          <p:cNvPr id="33796" name="Rectangle 4"/>
          <p:cNvSpPr>
            <a:spLocks noChangeArrowheads="1"/>
          </p:cNvSpPr>
          <p:nvPr/>
        </p:nvSpPr>
        <p:spPr bwMode="auto">
          <a:xfrm>
            <a:off x="3492500" y="6257925"/>
            <a:ext cx="5651500"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100"/>
              <a:t>Image: </a:t>
            </a:r>
          </a:p>
          <a:p>
            <a:pPr eaLnBrk="1" hangingPunct="1"/>
            <a:r>
              <a:rPr lang="en-GB" altLang="en-US" sz="1100"/>
              <a:t>https://www.youthandchildrens.work/Youthwork-past-issues/2014/May-2014/Negative-Stereotypes-of-Young-People</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34819" name="Rectangle 3"/>
          <p:cNvSpPr>
            <a:spLocks noGrp="1" noChangeArrowheads="1"/>
          </p:cNvSpPr>
          <p:nvPr>
            <p:ph idx="1"/>
          </p:nvPr>
        </p:nvSpPr>
        <p:spPr/>
        <p:txBody>
          <a:bodyPr/>
          <a:lstStyle/>
          <a:p>
            <a:pPr>
              <a:lnSpc>
                <a:spcPct val="90000"/>
              </a:lnSpc>
            </a:pPr>
            <a:endParaRPr lang="en-GB" altLang="en-US" sz="2600" i="1" smtClean="0"/>
          </a:p>
          <a:p>
            <a:pPr>
              <a:lnSpc>
                <a:spcPct val="90000"/>
              </a:lnSpc>
            </a:pPr>
            <a:endParaRPr lang="en-GB" altLang="en-US" sz="2600" i="1" smtClean="0"/>
          </a:p>
          <a:p>
            <a:pPr>
              <a:lnSpc>
                <a:spcPct val="90000"/>
              </a:lnSpc>
            </a:pPr>
            <a:r>
              <a:rPr lang="en-GB" altLang="en-US" smtClean="0"/>
              <a:t>Sensationalised images of young people in the media and elsewhere often outweigh other images of the ‘ordinary’ young person.  Reflect upon your directed study…</a:t>
            </a:r>
          </a:p>
          <a:p>
            <a:pPr>
              <a:lnSpc>
                <a:spcPct val="90000"/>
              </a:lnSpc>
            </a:pPr>
            <a:endParaRPr lang="en-GB" altLang="en-US" smtClean="0"/>
          </a:p>
          <a:p>
            <a:pPr>
              <a:lnSpc>
                <a:spcPct val="90000"/>
              </a:lnSpc>
            </a:pPr>
            <a:r>
              <a:rPr lang="en-GB" altLang="en-US" smtClean="0"/>
              <a:t>How are young people referred to in the media?</a:t>
            </a:r>
          </a:p>
          <a:p>
            <a:pPr>
              <a:lnSpc>
                <a:spcPct val="90000"/>
              </a:lnSpc>
            </a:pPr>
            <a:endParaRPr lang="en-GB" altLang="en-US"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71513" y="476250"/>
            <a:ext cx="7945437" cy="4767263"/>
          </a:xfrm>
        </p:spPr>
      </p:pic>
      <p:sp>
        <p:nvSpPr>
          <p:cNvPr id="5" name="Content Placeholder 4"/>
          <p:cNvSpPr>
            <a:spLocks noGrp="1"/>
          </p:cNvSpPr>
          <p:nvPr>
            <p:ph sz="half" idx="2"/>
          </p:nvPr>
        </p:nvSpPr>
        <p:spPr>
          <a:xfrm>
            <a:off x="1258888" y="5354638"/>
            <a:ext cx="3097212" cy="1062037"/>
          </a:xfrm>
        </p:spPr>
        <p:txBody>
          <a:bodyPr rtlCol="0">
            <a:normAutofit fontScale="77500" lnSpcReduction="20000"/>
          </a:bodyPr>
          <a:lstStyle/>
          <a:p>
            <a:pPr marL="182880" indent="-182880" fontAlgn="auto">
              <a:spcAft>
                <a:spcPts val="0"/>
              </a:spcAft>
              <a:defRPr/>
            </a:pPr>
            <a:r>
              <a:rPr lang="en-GB" sz="2100" dirty="0" smtClean="0"/>
              <a:t>Youths</a:t>
            </a:r>
            <a:endParaRPr lang="en-GB" sz="2100" dirty="0"/>
          </a:p>
          <a:p>
            <a:pPr marL="182880" indent="-182880" fontAlgn="auto">
              <a:spcAft>
                <a:spcPts val="0"/>
              </a:spcAft>
              <a:defRPr/>
            </a:pPr>
            <a:r>
              <a:rPr lang="en-GB" sz="2100" dirty="0" smtClean="0"/>
              <a:t>Feral</a:t>
            </a:r>
            <a:endParaRPr lang="en-GB" sz="2100" dirty="0"/>
          </a:p>
          <a:p>
            <a:pPr marL="182880" indent="-182880" fontAlgn="auto">
              <a:spcAft>
                <a:spcPts val="0"/>
              </a:spcAft>
              <a:defRPr/>
            </a:pPr>
            <a:r>
              <a:rPr lang="en-GB" sz="2100" dirty="0"/>
              <a:t>Unruly </a:t>
            </a:r>
            <a:endParaRPr lang="en-GB" sz="2100" dirty="0" smtClean="0"/>
          </a:p>
          <a:p>
            <a:pPr marL="182880" indent="-182880" fontAlgn="auto">
              <a:spcAft>
                <a:spcPts val="0"/>
              </a:spcAft>
              <a:defRPr/>
            </a:pPr>
            <a:r>
              <a:rPr lang="en-GB" sz="2100" dirty="0" smtClean="0"/>
              <a:t>Running </a:t>
            </a:r>
            <a:r>
              <a:rPr lang="en-GB" sz="2100" dirty="0"/>
              <a:t>wild</a:t>
            </a:r>
          </a:p>
          <a:p>
            <a:pPr marL="182880" indent="-182880" fontAlgn="auto">
              <a:spcAft>
                <a:spcPts val="0"/>
              </a:spcAft>
              <a:defRPr/>
            </a:pPr>
            <a:endParaRPr lang="en-GB" dirty="0"/>
          </a:p>
        </p:txBody>
      </p:sp>
      <p:sp>
        <p:nvSpPr>
          <p:cNvPr id="7" name="Content Placeholder 4"/>
          <p:cNvSpPr txBox="1">
            <a:spLocks/>
          </p:cNvSpPr>
          <p:nvPr/>
        </p:nvSpPr>
        <p:spPr>
          <a:xfrm>
            <a:off x="4643438" y="5354638"/>
            <a:ext cx="3600450" cy="1062037"/>
          </a:xfrm>
          <a:prstGeom prst="rect">
            <a:avLst/>
          </a:prstGeom>
        </p:spPr>
        <p:txBody>
          <a:bodyPr>
            <a:normAutofit fontScale="70000" lnSpcReduction="20000"/>
          </a:bodyPr>
          <a:lstStyle>
            <a:lvl1pPr marL="182880" indent="-182880" algn="l" defTabSz="914400" rtl="0" eaLnBrk="1" latinLnBrk="0" hangingPunct="1">
              <a:spcBef>
                <a:spcPct val="20000"/>
              </a:spcBef>
              <a:buClr>
                <a:schemeClr val="accent1"/>
              </a:buClr>
              <a:buSzPct val="85000"/>
              <a:buFont typeface="Arial" pitchFamily="34" charset="0"/>
              <a:buChar char="•"/>
              <a:defRPr sz="28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20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8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9pPr>
          </a:lstStyle>
          <a:p>
            <a:pPr fontAlgn="auto">
              <a:spcAft>
                <a:spcPts val="0"/>
              </a:spcAft>
              <a:defRPr/>
            </a:pPr>
            <a:r>
              <a:rPr lang="en-GB" sz="2300" dirty="0" smtClean="0"/>
              <a:t>Troubled/trouble/in trouble</a:t>
            </a:r>
          </a:p>
          <a:p>
            <a:pPr fontAlgn="auto">
              <a:spcAft>
                <a:spcPts val="0"/>
              </a:spcAft>
              <a:defRPr/>
            </a:pPr>
            <a:r>
              <a:rPr lang="en-GB" sz="2300" dirty="0" smtClean="0"/>
              <a:t>Terrorising people/communities</a:t>
            </a:r>
          </a:p>
          <a:p>
            <a:pPr fontAlgn="auto">
              <a:spcAft>
                <a:spcPts val="0"/>
              </a:spcAft>
              <a:defRPr/>
            </a:pPr>
            <a:r>
              <a:rPr lang="en-GB" sz="2300" dirty="0" smtClean="0"/>
              <a:t>Gangs </a:t>
            </a:r>
          </a:p>
          <a:p>
            <a:pPr fontAlgn="auto">
              <a:spcAft>
                <a:spcPts val="0"/>
              </a:spcAft>
              <a:defRPr/>
            </a:pPr>
            <a:r>
              <a:rPr lang="en-GB" sz="2300" dirty="0" smtClean="0"/>
              <a:t>Thugs</a:t>
            </a:r>
            <a:endParaRPr lang="en-GB" sz="2300" dirty="0"/>
          </a:p>
          <a:p>
            <a:pPr fontAlgn="auto">
              <a:spcAft>
                <a:spcPts val="0"/>
              </a:spcAft>
              <a:defRPr/>
            </a:pPr>
            <a:endParaRPr lang="en-GB" dirty="0" smtClean="0"/>
          </a:p>
          <a:p>
            <a:pPr fontAlgn="auto">
              <a:spcAft>
                <a:spcPts val="0"/>
              </a:spcAft>
              <a:defRPr/>
            </a:pPr>
            <a:endParaRPr lang="en-GB" dirty="0"/>
          </a:p>
        </p:txBody>
      </p:sp>
      <p:sp>
        <p:nvSpPr>
          <p:cNvPr id="8" name="Content Placeholder 4"/>
          <p:cNvSpPr txBox="1">
            <a:spLocks/>
          </p:cNvSpPr>
          <p:nvPr/>
        </p:nvSpPr>
        <p:spPr>
          <a:xfrm>
            <a:off x="5057775" y="6499225"/>
            <a:ext cx="3095625" cy="301625"/>
          </a:xfrm>
          <a:prstGeom prst="rect">
            <a:avLst/>
          </a:prstGeom>
        </p:spPr>
        <p:txBody>
          <a:bodyPr>
            <a:normAutofit fontScale="55000" lnSpcReduction="20000"/>
          </a:bodyPr>
          <a:lstStyle>
            <a:lvl1pPr marL="182880" indent="-182880" algn="l" defTabSz="914400" rtl="0" eaLnBrk="1" latinLnBrk="0" hangingPunct="1">
              <a:spcBef>
                <a:spcPct val="20000"/>
              </a:spcBef>
              <a:buClr>
                <a:schemeClr val="accent1"/>
              </a:buClr>
              <a:buSzPct val="85000"/>
              <a:buFont typeface="Arial" pitchFamily="34" charset="0"/>
              <a:buChar char="•"/>
              <a:defRPr sz="28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20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8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9pPr>
          </a:lstStyle>
          <a:p>
            <a:pPr fontAlgn="auto">
              <a:spcAft>
                <a:spcPts val="0"/>
              </a:spcAft>
              <a:defRPr/>
            </a:pPr>
            <a:endParaRPr lang="en-GB" dirty="0"/>
          </a:p>
        </p:txBody>
      </p:sp>
      <p:sp>
        <p:nvSpPr>
          <p:cNvPr id="9" name="Content Placeholder 4"/>
          <p:cNvSpPr txBox="1">
            <a:spLocks/>
          </p:cNvSpPr>
          <p:nvPr/>
        </p:nvSpPr>
        <p:spPr>
          <a:xfrm>
            <a:off x="2735263" y="6416675"/>
            <a:ext cx="6408737" cy="441325"/>
          </a:xfrm>
          <a:prstGeom prst="rect">
            <a:avLst/>
          </a:prstGeom>
        </p:spPr>
        <p:txBody>
          <a:bodyPr>
            <a:normAutofit fontScale="40000" lnSpcReduction="20000"/>
          </a:bodyPr>
          <a:lstStyle>
            <a:lvl1pPr marL="182880" indent="-182880" algn="l" defTabSz="914400" rtl="0" eaLnBrk="1" latinLnBrk="0" hangingPunct="1">
              <a:spcBef>
                <a:spcPct val="20000"/>
              </a:spcBef>
              <a:buClr>
                <a:schemeClr val="accent1"/>
              </a:buClr>
              <a:buSzPct val="85000"/>
              <a:buFont typeface="Arial" pitchFamily="34" charset="0"/>
              <a:buChar char="•"/>
              <a:defRPr sz="28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20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8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9pPr>
          </a:lstStyle>
          <a:p>
            <a:pPr marL="0" indent="0" fontAlgn="auto">
              <a:spcAft>
                <a:spcPts val="0"/>
              </a:spcAft>
              <a:buFont typeface="Arial" pitchFamily="34" charset="0"/>
              <a:buNone/>
              <a:defRPr/>
            </a:pPr>
            <a:r>
              <a:rPr lang="en-GB" dirty="0" smtClean="0"/>
              <a:t>Image:</a:t>
            </a:r>
          </a:p>
          <a:p>
            <a:pPr marL="0" indent="0" fontAlgn="auto">
              <a:spcAft>
                <a:spcPts val="0"/>
              </a:spcAft>
              <a:buFont typeface="Arial" pitchFamily="34" charset="0"/>
              <a:buNone/>
              <a:defRPr/>
            </a:pPr>
            <a:r>
              <a:rPr lang="en-GB" dirty="0" smtClean="0"/>
              <a:t>https</a:t>
            </a:r>
            <a:r>
              <a:rPr lang="en-GB" dirty="0"/>
              <a:t>://www.theguardian.com/society/joepublic/2010/jun/16/negative-portrayal-young-people-media</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21507" name="Rectangle 3"/>
          <p:cNvSpPr>
            <a:spLocks noGrp="1" noChangeArrowheads="1"/>
          </p:cNvSpPr>
          <p:nvPr>
            <p:ph idx="1"/>
          </p:nvPr>
        </p:nvSpPr>
        <p:spPr/>
        <p:txBody>
          <a:bodyPr rtlCol="0">
            <a:normAutofit/>
          </a:bodyPr>
          <a:lstStyle/>
          <a:p>
            <a:pPr marL="182880" indent="-182880" fontAlgn="auto">
              <a:spcAft>
                <a:spcPts val="0"/>
              </a:spcAft>
              <a:defRPr/>
            </a:pPr>
            <a:endParaRPr lang="en-GB" altLang="en-US" sz="2600" dirty="0" smtClean="0"/>
          </a:p>
          <a:p>
            <a:pPr marL="182880" indent="-182880" fontAlgn="auto">
              <a:spcAft>
                <a:spcPts val="0"/>
              </a:spcAft>
              <a:defRPr/>
            </a:pPr>
            <a:r>
              <a:rPr lang="en-GB" altLang="en-US" dirty="0" smtClean="0"/>
              <a:t>The British Youth Council were involved in a survey to find out young people’s views on how they are represented and portrayed by the media and by politicians</a:t>
            </a:r>
            <a:r>
              <a:rPr lang="en-GB" altLang="en-US" dirty="0" smtClean="0"/>
              <a:t>.</a:t>
            </a:r>
          </a:p>
          <a:p>
            <a:pPr marL="182880" indent="-182880" fontAlgn="auto">
              <a:spcAft>
                <a:spcPts val="0"/>
              </a:spcAft>
              <a:defRPr/>
            </a:pPr>
            <a:endParaRPr lang="en-GB" altLang="en-US" dirty="0"/>
          </a:p>
          <a:p>
            <a:pPr marL="182880" indent="-182880" fontAlgn="auto">
              <a:spcAft>
                <a:spcPts val="0"/>
              </a:spcAft>
              <a:defRPr/>
            </a:pPr>
            <a:r>
              <a:rPr lang="en-GB" altLang="en-US" dirty="0"/>
              <a:t>www.byc.org.uk/wp-content/uploads/2016/07/Brtish-Youth-Council-Annual-Review-2007-2008.pdf</a:t>
            </a:r>
            <a:endParaRPr lang="en-GB" altLang="en-US" dirty="0" smtClean="0"/>
          </a:p>
          <a:p>
            <a:pPr marL="182880" indent="-182880" fontAlgn="auto">
              <a:spcAft>
                <a:spcPts val="0"/>
              </a:spcAft>
              <a:defRPr/>
            </a:pPr>
            <a:endParaRPr lang="en-GB" altLang="en-US" dirty="0" smtClean="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37891" name="Rectangle 3"/>
          <p:cNvSpPr>
            <a:spLocks noGrp="1" noChangeArrowheads="1"/>
          </p:cNvSpPr>
          <p:nvPr>
            <p:ph idx="1"/>
          </p:nvPr>
        </p:nvSpPr>
        <p:spPr/>
        <p:txBody>
          <a:bodyPr/>
          <a:lstStyle/>
          <a:p>
            <a:endParaRPr lang="en-GB" altLang="en-US" sz="2600" smtClean="0"/>
          </a:p>
          <a:p>
            <a:r>
              <a:rPr lang="en-GB" altLang="en-US" smtClean="0"/>
              <a:t>The survey had over seven hundred responses from 12-25 year olds. Amongst the key findings were that 98% felt that the media always, often or sometimes represents them as antisocial. More than four out of five thought that the media represents them as a group to be feared.</a:t>
            </a:r>
          </a:p>
          <a:p>
            <a:endParaRPr lang="en-GB" altLang="en-US" smtClean="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38915" name="Rectangle 3"/>
          <p:cNvSpPr>
            <a:spLocks noGrp="1" noChangeArrowheads="1"/>
          </p:cNvSpPr>
          <p:nvPr>
            <p:ph idx="1"/>
          </p:nvPr>
        </p:nvSpPr>
        <p:spPr/>
        <p:txBody>
          <a:bodyPr/>
          <a:lstStyle/>
          <a:p>
            <a:endParaRPr lang="en-GB" altLang="en-US" sz="2600" smtClean="0"/>
          </a:p>
          <a:p>
            <a:r>
              <a:rPr lang="en-GB" altLang="en-US" smtClean="0"/>
              <a:t>Many young people feel angry and resentful that the widely publicised negative behaviours of minority groups within the youth population are dominating the headlines, and affecting wider society’s perception of all young people.</a:t>
            </a:r>
          </a:p>
          <a:p>
            <a:endParaRPr lang="en-GB" altLang="en-US" smtClean="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39939" name="Rectangle 3"/>
          <p:cNvSpPr>
            <a:spLocks noGrp="1" noChangeArrowheads="1"/>
          </p:cNvSpPr>
          <p:nvPr>
            <p:ph idx="1"/>
          </p:nvPr>
        </p:nvSpPr>
        <p:spPr/>
        <p:txBody>
          <a:bodyPr/>
          <a:lstStyle/>
          <a:p>
            <a:r>
              <a:rPr lang="en-GB" altLang="en-US" sz="2600" smtClean="0"/>
              <a:t>The respondents felt this may cause older people to be afraid of them, and may alienate young people causing more antisocial behaviour. The survey respondents wanted their achievements to be recognised, and to be given positive attention. They also thought that the media represented the majority of them on the behaviour of the minority.</a:t>
            </a:r>
          </a:p>
          <a:p>
            <a:endParaRPr lang="en-GB" altLang="en-US" sz="2600"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38915" name="Rectangle 3"/>
          <p:cNvSpPr>
            <a:spLocks noGrp="1" noChangeArrowheads="1"/>
          </p:cNvSpPr>
          <p:nvPr>
            <p:ph idx="1"/>
          </p:nvPr>
        </p:nvSpPr>
        <p:spPr/>
        <p:txBody>
          <a:bodyPr rtlCol="0">
            <a:normAutofit lnSpcReduction="10000"/>
          </a:bodyPr>
          <a:lstStyle/>
          <a:p>
            <a:pPr marL="182880" indent="-182880" fontAlgn="auto">
              <a:spcAft>
                <a:spcPts val="0"/>
              </a:spcAft>
              <a:defRPr/>
            </a:pPr>
            <a:endParaRPr lang="en-GB" altLang="en-US" sz="2600" dirty="0" smtClean="0"/>
          </a:p>
          <a:p>
            <a:pPr marL="182880" indent="-182880" fontAlgn="auto">
              <a:spcAft>
                <a:spcPts val="0"/>
              </a:spcAft>
              <a:defRPr/>
            </a:pPr>
            <a:r>
              <a:rPr lang="en-GB" altLang="en-US" sz="2600" dirty="0" smtClean="0"/>
              <a:t>Adults also said they thought children were depicted ‘very badly’ in the media, over 75% thought children were depicted as ‘troublemakers’. In addition, 47% of adults said that children were portrayed in a negative way.</a:t>
            </a:r>
          </a:p>
          <a:p>
            <a:pPr marL="182880" indent="-182880" fontAlgn="auto">
              <a:spcAft>
                <a:spcPts val="0"/>
              </a:spcAft>
              <a:defRPr/>
            </a:pPr>
            <a:endParaRPr lang="en-GB" altLang="en-US" sz="2600" dirty="0"/>
          </a:p>
          <a:p>
            <a:pPr marL="0" indent="0" fontAlgn="auto">
              <a:spcAft>
                <a:spcPts val="0"/>
              </a:spcAft>
              <a:buFont typeface="Arial" panose="020B0604020202020204" pitchFamily="34" charset="0"/>
              <a:buNone/>
              <a:defRPr/>
            </a:pPr>
            <a:r>
              <a:rPr lang="en-GB" altLang="en-US" sz="2600" dirty="0"/>
              <a:t>http://www.open.ac.uk/researchprojects/childrens-research-centre/sites/www.open.ac.uk.researchprojects.childrens-research-centre/files/files/ecms/web-content/clarke.pdf</a:t>
            </a:r>
            <a:endParaRPr lang="en-GB" altLang="en-US" sz="2600" dirty="0" smtClean="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normAutofit fontScale="90000"/>
          </a:bodyPr>
          <a:lstStyle/>
          <a:p>
            <a:pPr fontAlgn="auto">
              <a:spcAft>
                <a:spcPts val="0"/>
              </a:spcAft>
              <a:defRPr/>
            </a:pPr>
            <a:r>
              <a:rPr lang="en-GB" altLang="en-US" smtClean="0"/>
              <a:t>SJYW5009</a:t>
            </a:r>
            <a:br>
              <a:rPr lang="en-GB" altLang="en-US" smtClean="0"/>
            </a:br>
            <a:endParaRPr lang="en-GB" altLang="en-US" smtClean="0"/>
          </a:p>
        </p:txBody>
      </p:sp>
      <p:sp>
        <p:nvSpPr>
          <p:cNvPr id="41987" name="Rectangle 3"/>
          <p:cNvSpPr>
            <a:spLocks noGrp="1" noChangeArrowheads="1"/>
          </p:cNvSpPr>
          <p:nvPr>
            <p:ph idx="1"/>
          </p:nvPr>
        </p:nvSpPr>
        <p:spPr>
          <a:xfrm>
            <a:off x="107950" y="1600200"/>
            <a:ext cx="8856663" cy="4530725"/>
          </a:xfrm>
        </p:spPr>
        <p:txBody>
          <a:bodyPr/>
          <a:lstStyle/>
          <a:p>
            <a:pPr>
              <a:buFont typeface="Wingdings" panose="05000000000000000000" pitchFamily="2" charset="2"/>
              <a:buNone/>
            </a:pPr>
            <a:r>
              <a:rPr lang="en-GB" altLang="en-US" smtClean="0"/>
              <a:t> </a:t>
            </a:r>
          </a:p>
          <a:p>
            <a:pPr>
              <a:buFont typeface="Wingdings" panose="05000000000000000000" pitchFamily="2" charset="2"/>
              <a:buNone/>
            </a:pPr>
            <a:r>
              <a:rPr lang="en-GB" altLang="en-US" smtClean="0"/>
              <a:t>   </a:t>
            </a:r>
          </a:p>
          <a:p>
            <a:r>
              <a:rPr lang="en-GB" altLang="en-US" smtClean="0"/>
              <a:t>  </a:t>
            </a:r>
            <a:r>
              <a:rPr lang="en-GB" altLang="en-US" sz="2600" smtClean="0"/>
              <a:t>What is/should the Youth Service be doing about this?</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normAutofit fontScale="90000"/>
          </a:bodyPr>
          <a:lstStyle/>
          <a:p>
            <a:pPr fontAlgn="auto">
              <a:spcAft>
                <a:spcPts val="0"/>
              </a:spcAft>
              <a:defRPr/>
            </a:pPr>
            <a:r>
              <a:rPr lang="en-GB" altLang="en-US" sz="3800" smtClean="0"/>
              <a:t>SJYW5009</a:t>
            </a:r>
            <a:br>
              <a:rPr lang="en-GB" altLang="en-US" sz="3800" smtClean="0"/>
            </a:br>
            <a:endParaRPr lang="en-GB" altLang="en-US" sz="3800" smtClean="0"/>
          </a:p>
        </p:txBody>
      </p:sp>
      <p:sp>
        <p:nvSpPr>
          <p:cNvPr id="43011" name="Rectangle 3"/>
          <p:cNvSpPr>
            <a:spLocks noGrp="1" noChangeArrowheads="1"/>
          </p:cNvSpPr>
          <p:nvPr>
            <p:ph idx="1"/>
          </p:nvPr>
        </p:nvSpPr>
        <p:spPr/>
        <p:txBody>
          <a:bodyPr/>
          <a:lstStyle/>
          <a:p>
            <a:endParaRPr lang="en-GB" altLang="en-US" dirty="0" smtClean="0"/>
          </a:p>
          <a:p>
            <a:endParaRPr lang="en-GB" altLang="en-US" sz="2800" dirty="0" smtClean="0"/>
          </a:p>
          <a:p>
            <a:r>
              <a:rPr lang="en-GB" altLang="en-US" dirty="0" smtClean="0"/>
              <a:t>Youth Work is value-based</a:t>
            </a:r>
          </a:p>
          <a:p>
            <a:r>
              <a:rPr lang="en-GB" altLang="en-US" dirty="0" smtClean="0"/>
              <a:t>What follows are some questions setting out what Youth Workers should be asking themselves about their practice and how these relate to the organisation’s ‘defining characteristics’</a:t>
            </a:r>
          </a:p>
          <a:p>
            <a:r>
              <a:rPr lang="en-GB" altLang="en-US" dirty="0" smtClean="0"/>
              <a:t>What are these ‘defining </a:t>
            </a:r>
            <a:r>
              <a:rPr lang="en-GB" altLang="en-US" dirty="0" smtClean="0"/>
              <a:t>characteristics’?</a:t>
            </a:r>
            <a:endParaRPr lang="en-GB" altLang="en-US" dirty="0" smtClean="0"/>
          </a:p>
          <a:p>
            <a:endParaRPr lang="en-GB" altLang="en-US" dirty="0" smtClean="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pPr fontAlgn="auto">
              <a:spcAft>
                <a:spcPts val="0"/>
              </a:spcAft>
              <a:defRPr/>
            </a:pPr>
            <a:r>
              <a:rPr lang="en-GB" altLang="en-US" sz="3800" smtClean="0"/>
              <a:t>SJYW5009</a:t>
            </a:r>
            <a:br>
              <a:rPr lang="en-GB" altLang="en-US" sz="3800" smtClean="0"/>
            </a:br>
            <a:endParaRPr lang="en-GB" altLang="en-US" sz="3800" smtClean="0"/>
          </a:p>
        </p:txBody>
      </p:sp>
      <p:sp>
        <p:nvSpPr>
          <p:cNvPr id="44035" name="Rectangle 3"/>
          <p:cNvSpPr>
            <a:spLocks noGrp="1" noChangeArrowheads="1"/>
          </p:cNvSpPr>
          <p:nvPr>
            <p:ph idx="1"/>
          </p:nvPr>
        </p:nvSpPr>
        <p:spPr/>
        <p:txBody>
          <a:bodyPr/>
          <a:lstStyle/>
          <a:p>
            <a:endParaRPr lang="en-GB" altLang="en-US" smtClean="0"/>
          </a:p>
          <a:p>
            <a:r>
              <a:rPr lang="en-GB" altLang="en-US" smtClean="0"/>
              <a:t>Have young people </a:t>
            </a:r>
            <a:r>
              <a:rPr lang="en-GB" altLang="en-US" b="1" smtClean="0"/>
              <a:t>chosen </a:t>
            </a:r>
            <a:r>
              <a:rPr lang="en-GB" altLang="en-US" smtClean="0"/>
              <a:t>to become involved – is their engagement voluntary?</a:t>
            </a:r>
          </a:p>
          <a:p>
            <a:r>
              <a:rPr lang="en-GB" altLang="en-US" smtClean="0"/>
              <a:t>Is the practice proactively seeking to tip </a:t>
            </a:r>
            <a:r>
              <a:rPr lang="en-GB" altLang="en-US" b="1" smtClean="0"/>
              <a:t>balances of power in young people’s favour?</a:t>
            </a:r>
          </a:p>
          <a:p>
            <a:r>
              <a:rPr lang="en-GB" altLang="en-US" smtClean="0"/>
              <a:t>Are </a:t>
            </a:r>
            <a:r>
              <a:rPr lang="en-GB" altLang="en-US" b="1" smtClean="0"/>
              <a:t>young people perceived and received as young people </a:t>
            </a:r>
            <a:r>
              <a:rPr lang="en-GB" altLang="en-US" smtClean="0"/>
              <a:t>rather than through the filter of a range of adult-imposed labels?</a:t>
            </a:r>
          </a:p>
          <a:p>
            <a:endParaRPr lang="en-GB" altLang="en-US" smtClean="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rmAutofit fontScale="90000"/>
          </a:bodyPr>
          <a:lstStyle/>
          <a:p>
            <a:pPr fontAlgn="auto">
              <a:spcAft>
                <a:spcPts val="0"/>
              </a:spcAft>
              <a:defRPr/>
            </a:pPr>
            <a:r>
              <a:rPr lang="en-GB" altLang="en-US" sz="3800" smtClean="0"/>
              <a:t>SJYW5009</a:t>
            </a:r>
            <a:br>
              <a:rPr lang="en-GB" altLang="en-US" sz="3800" smtClean="0"/>
            </a:br>
            <a:endParaRPr lang="en-GB" altLang="en-US" sz="3800" smtClean="0"/>
          </a:p>
        </p:txBody>
      </p:sp>
      <p:sp>
        <p:nvSpPr>
          <p:cNvPr id="45059" name="Rectangle 3"/>
          <p:cNvSpPr>
            <a:spLocks noGrp="1" noChangeArrowheads="1"/>
          </p:cNvSpPr>
          <p:nvPr>
            <p:ph idx="1"/>
          </p:nvPr>
        </p:nvSpPr>
        <p:spPr/>
        <p:txBody>
          <a:bodyPr/>
          <a:lstStyle/>
          <a:p>
            <a:endParaRPr lang="en-GB" altLang="en-US" smtClean="0"/>
          </a:p>
          <a:p>
            <a:r>
              <a:rPr lang="en-GB" altLang="en-US" smtClean="0"/>
              <a:t>Is the practice </a:t>
            </a:r>
            <a:r>
              <a:rPr lang="en-GB" altLang="en-US" b="1" smtClean="0"/>
              <a:t>starting where young people are starting </a:t>
            </a:r>
            <a:r>
              <a:rPr lang="en-GB" altLang="en-US" smtClean="0"/>
              <a:t>– particularly with their expectation that they will be able to relax, meet friends and have fun?</a:t>
            </a:r>
          </a:p>
          <a:p>
            <a:r>
              <a:rPr lang="en-GB" altLang="en-US" smtClean="0"/>
              <a:t>Is a key focus of the practice on </a:t>
            </a:r>
            <a:r>
              <a:rPr lang="en-GB" altLang="en-US" b="1" smtClean="0"/>
              <a:t>the young person as an individual</a:t>
            </a:r>
            <a:r>
              <a:rPr lang="en-GB" altLang="en-US" smtClean="0"/>
              <a:t>?</a:t>
            </a:r>
          </a:p>
          <a:p>
            <a:r>
              <a:rPr lang="en-GB" altLang="en-US" smtClean="0"/>
              <a:t>Is the practice respectful of and actively responsive to </a:t>
            </a:r>
            <a:r>
              <a:rPr lang="en-GB" altLang="en-US" b="1" smtClean="0"/>
              <a:t>young people’s peer networks</a:t>
            </a:r>
            <a:r>
              <a:rPr lang="en-GB" altLang="en-US" smtClean="0"/>
              <a:t>?</a:t>
            </a:r>
          </a:p>
          <a:p>
            <a:endParaRPr lang="en-GB" altLang="en-US" smtClean="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rmAutofit fontScale="90000"/>
          </a:bodyPr>
          <a:lstStyle/>
          <a:p>
            <a:pPr fontAlgn="auto">
              <a:spcAft>
                <a:spcPts val="0"/>
              </a:spcAft>
              <a:defRPr/>
            </a:pPr>
            <a:r>
              <a:rPr lang="en-GB" altLang="en-US" sz="3800" smtClean="0"/>
              <a:t>SJYW5009</a:t>
            </a:r>
            <a:br>
              <a:rPr lang="en-GB" altLang="en-US" sz="3800" smtClean="0"/>
            </a:br>
            <a:endParaRPr lang="en-GB" altLang="en-US" sz="3800" smtClean="0"/>
          </a:p>
        </p:txBody>
      </p:sp>
      <p:sp>
        <p:nvSpPr>
          <p:cNvPr id="46083" name="Rectangle 3"/>
          <p:cNvSpPr>
            <a:spLocks noGrp="1" noChangeArrowheads="1"/>
          </p:cNvSpPr>
          <p:nvPr>
            <p:ph idx="1"/>
          </p:nvPr>
        </p:nvSpPr>
        <p:spPr/>
        <p:txBody>
          <a:bodyPr/>
          <a:lstStyle/>
          <a:p>
            <a:endParaRPr lang="en-GB" altLang="en-US" smtClean="0"/>
          </a:p>
          <a:p>
            <a:r>
              <a:rPr lang="en-GB" altLang="en-US" smtClean="0"/>
              <a:t>Is the practice respectful of and actively responsive to </a:t>
            </a:r>
            <a:r>
              <a:rPr lang="en-GB" altLang="en-US" b="1" smtClean="0"/>
              <a:t>young people’s wider community and cultural identities </a:t>
            </a:r>
            <a:r>
              <a:rPr lang="en-GB" altLang="en-US" smtClean="0"/>
              <a:t>and, where young people choose, is it seeking to help them strengthen these?</a:t>
            </a:r>
          </a:p>
          <a:p>
            <a:endParaRPr lang="en-GB" altLang="en-US" smtClean="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pPr fontAlgn="auto">
              <a:spcAft>
                <a:spcPts val="0"/>
              </a:spcAft>
              <a:defRPr/>
            </a:pPr>
            <a:r>
              <a:rPr lang="en-GB" altLang="en-US" sz="3800" smtClean="0"/>
              <a:t>SJYW5009</a:t>
            </a:r>
            <a:br>
              <a:rPr lang="en-GB" altLang="en-US" sz="3800" smtClean="0"/>
            </a:br>
            <a:endParaRPr lang="en-GB" altLang="en-US" sz="3800" smtClean="0"/>
          </a:p>
        </p:txBody>
      </p:sp>
      <p:sp>
        <p:nvSpPr>
          <p:cNvPr id="47107" name="Rectangle 3"/>
          <p:cNvSpPr>
            <a:spLocks noGrp="1" noChangeArrowheads="1"/>
          </p:cNvSpPr>
          <p:nvPr>
            <p:ph idx="1"/>
          </p:nvPr>
        </p:nvSpPr>
        <p:spPr/>
        <p:txBody>
          <a:bodyPr/>
          <a:lstStyle/>
          <a:p>
            <a:endParaRPr lang="en-GB" altLang="en-US" smtClean="0"/>
          </a:p>
          <a:p>
            <a:endParaRPr lang="en-GB" altLang="en-US" smtClean="0"/>
          </a:p>
          <a:p>
            <a:r>
              <a:rPr lang="en-GB" altLang="en-US" smtClean="0"/>
              <a:t>Is the practice seeking to </a:t>
            </a:r>
            <a:r>
              <a:rPr lang="en-GB" altLang="en-US" b="1" smtClean="0"/>
              <a:t>go beyond where young people start</a:t>
            </a:r>
            <a:r>
              <a:rPr lang="en-GB" altLang="en-US" smtClean="0"/>
              <a:t>, in particular by encouraging them to be outward looking, critical and creative in their responses to their experience and the world around them?</a:t>
            </a:r>
          </a:p>
          <a:p>
            <a:r>
              <a:rPr lang="en-GB" altLang="en-US" smtClean="0"/>
              <a:t>Is the practice concerned with </a:t>
            </a:r>
            <a:r>
              <a:rPr lang="en-GB" altLang="en-US" b="1" smtClean="0"/>
              <a:t>how young people feel </a:t>
            </a:r>
            <a:r>
              <a:rPr lang="en-GB" altLang="en-US" smtClean="0"/>
              <a:t>and as well as with what they know and can do?</a:t>
            </a:r>
          </a:p>
          <a:p>
            <a:endParaRPr lang="en-GB" altLang="en-US" smtClean="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pPr fontAlgn="auto">
              <a:spcAft>
                <a:spcPts val="0"/>
              </a:spcAft>
              <a:defRPr/>
            </a:pPr>
            <a:r>
              <a:rPr lang="en-GB" altLang="en-US" sz="3800" smtClean="0"/>
              <a:t>SJYW5009</a:t>
            </a:r>
            <a:br>
              <a:rPr lang="en-GB" altLang="en-US" sz="3800" smtClean="0"/>
            </a:br>
            <a:endParaRPr lang="en-GB" altLang="en-US" sz="3800" smtClean="0"/>
          </a:p>
        </p:txBody>
      </p:sp>
      <p:sp>
        <p:nvSpPr>
          <p:cNvPr id="48131" name="Rectangle 3"/>
          <p:cNvSpPr>
            <a:spLocks noGrp="1" noChangeArrowheads="1"/>
          </p:cNvSpPr>
          <p:nvPr>
            <p:ph idx="1"/>
          </p:nvPr>
        </p:nvSpPr>
        <p:spPr/>
        <p:txBody>
          <a:bodyPr/>
          <a:lstStyle/>
          <a:p>
            <a:endParaRPr lang="en-GB" altLang="en-US" smtClean="0"/>
          </a:p>
          <a:p>
            <a:endParaRPr lang="en-GB" altLang="en-US" smtClean="0"/>
          </a:p>
          <a:p>
            <a:endParaRPr lang="en-GB" altLang="en-US" smtClean="0"/>
          </a:p>
          <a:p>
            <a:r>
              <a:rPr lang="en-GB" altLang="en-US" smtClean="0"/>
              <a:t>How we answer these and other questions indicates how we create an environment that is concerned with issues of ‘equality’, ‘diversity’ and ‘oppression’ </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fontAlgn="auto">
              <a:spcAft>
                <a:spcPts val="0"/>
              </a:spcAft>
              <a:defRPr/>
            </a:pPr>
            <a:r>
              <a:rPr lang="en-GB" altLang="en-US" dirty="0" smtClean="0"/>
              <a:t>Further Reading…</a:t>
            </a:r>
            <a:endParaRPr lang="en-US" altLang="en-US" dirty="0" smtClean="0"/>
          </a:p>
        </p:txBody>
      </p:sp>
      <p:sp>
        <p:nvSpPr>
          <p:cNvPr id="3" name="Content Placeholder 2"/>
          <p:cNvSpPr>
            <a:spLocks noGrp="1"/>
          </p:cNvSpPr>
          <p:nvPr>
            <p:ph idx="1"/>
          </p:nvPr>
        </p:nvSpPr>
        <p:spPr/>
        <p:txBody>
          <a:bodyPr rtlCol="0">
            <a:normAutofit/>
          </a:bodyPr>
          <a:lstStyle/>
          <a:p>
            <a:pPr marL="182880" indent="-182880" fontAlgn="auto">
              <a:spcAft>
                <a:spcPts val="0"/>
              </a:spcAft>
              <a:defRPr/>
            </a:pPr>
            <a:r>
              <a:rPr lang="en-US" dirty="0" smtClean="0"/>
              <a:t>Please see links on Moodle</a:t>
            </a:r>
          </a:p>
          <a:p>
            <a:pPr marL="0" indent="0" fontAlgn="auto">
              <a:spcAft>
                <a:spcPts val="0"/>
              </a:spcAft>
              <a:buFont typeface="Wingdings" pitchFamily="2" charset="2"/>
              <a:buNone/>
              <a:defRPr/>
            </a:pPr>
            <a:endParaRPr lang="en-US" dirty="0" smtClean="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Documentary:</a:t>
            </a:r>
            <a:endParaRPr lang="en-GB" dirty="0"/>
          </a:p>
        </p:txBody>
      </p:sp>
      <p:sp>
        <p:nvSpPr>
          <p:cNvPr id="50179" name="Content Placeholder 2"/>
          <p:cNvSpPr>
            <a:spLocks noGrp="1"/>
          </p:cNvSpPr>
          <p:nvPr>
            <p:ph idx="1"/>
          </p:nvPr>
        </p:nvSpPr>
        <p:spPr/>
        <p:txBody>
          <a:bodyPr/>
          <a:lstStyle/>
          <a:p>
            <a:r>
              <a:rPr lang="en-GB" altLang="en-US" smtClean="0"/>
              <a:t>Hoodies can be Goodies</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Clarity</Template>
  <TotalTime>1136</TotalTime>
  <Words>1800</Words>
  <Application>Microsoft Office PowerPoint</Application>
  <PresentationFormat>On-screen Show (4:3)</PresentationFormat>
  <Paragraphs>231</Paragraphs>
  <Slides>44</Slides>
  <Notes>39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Tahoma</vt:lpstr>
      <vt:lpstr>Wingdings</vt:lpstr>
      <vt:lpstr>Clarity</vt:lpstr>
      <vt:lpstr>SJYW5009</vt:lpstr>
      <vt:lpstr>Oppression…</vt:lpstr>
      <vt:lpstr>Oppression…</vt:lpstr>
      <vt:lpstr>Oppression…</vt:lpstr>
      <vt:lpstr>SJYW5009 </vt:lpstr>
      <vt:lpstr>SJYW5009 </vt:lpstr>
      <vt:lpstr>SJYW5009 </vt:lpstr>
      <vt:lpstr>SJYW5009 </vt:lpstr>
      <vt:lpstr>SJYW5009 </vt:lpstr>
      <vt:lpstr>SJYW5009 </vt:lpstr>
      <vt:lpstr>SJYW5009 </vt:lpstr>
      <vt:lpstr>SJYW5009</vt:lpstr>
      <vt:lpstr>SJYW5009 </vt:lpstr>
      <vt:lpstr>SJYW5009 </vt:lpstr>
      <vt:lpstr>SJYW5009 </vt:lpstr>
      <vt:lpstr>SJYW5009 </vt:lpstr>
      <vt:lpstr>SJYW5009 </vt:lpstr>
      <vt:lpstr>SJYW5009 </vt:lpstr>
      <vt:lpstr>SJYW5009 </vt:lpstr>
      <vt:lpstr>SJYW5009 </vt:lpstr>
      <vt:lpstr>SJYW5009 </vt:lpstr>
      <vt:lpstr>SJYW5009 </vt:lpstr>
      <vt:lpstr>SJYW5009 </vt:lpstr>
      <vt:lpstr>SJYW5009 </vt:lpstr>
      <vt:lpstr>SJYW5009 </vt:lpstr>
      <vt:lpstr>SJYW5009 </vt:lpstr>
      <vt:lpstr>SJYW5009 </vt:lpstr>
      <vt:lpstr>Negative stereotypes of young people</vt:lpstr>
      <vt:lpstr>SJYW5009 </vt:lpstr>
      <vt:lpstr>PowerPoint Presentation</vt:lpstr>
      <vt:lpstr>SJYW5009 </vt:lpstr>
      <vt:lpstr>SJYW5009 </vt:lpstr>
      <vt:lpstr>SJYW5009 </vt:lpstr>
      <vt:lpstr>SJYW5009 </vt:lpstr>
      <vt:lpstr>SJYW5009 </vt:lpstr>
      <vt:lpstr>SJYW5009 </vt:lpstr>
      <vt:lpstr>SJYW5009 </vt:lpstr>
      <vt:lpstr>SJYW5009 </vt:lpstr>
      <vt:lpstr>SJYW5009 </vt:lpstr>
      <vt:lpstr>SJYW5009 </vt:lpstr>
      <vt:lpstr>SJYW5009 </vt:lpstr>
      <vt:lpstr>SJYW5009 </vt:lpstr>
      <vt:lpstr>Further Reading…</vt:lpstr>
      <vt:lpstr>Documentary: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Practice Theories and Skills 2</dc:title>
  <dc:creator>John&amp;Liz</dc:creator>
  <cp:lastModifiedBy>Angharad Lewis</cp:lastModifiedBy>
  <cp:revision>38</cp:revision>
  <cp:lastPrinted>2014-10-06T11:55:43Z</cp:lastPrinted>
  <dcterms:created xsi:type="dcterms:W3CDTF">2012-03-09T21:07:06Z</dcterms:created>
  <dcterms:modified xsi:type="dcterms:W3CDTF">2019-10-06T11:20:36Z</dcterms:modified>
</cp:coreProperties>
</file>