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1"/>
  </p:notesMasterIdLst>
  <p:sldIdLst>
    <p:sldId id="257" r:id="rId5"/>
    <p:sldId id="261" r:id="rId6"/>
    <p:sldId id="265" r:id="rId7"/>
    <p:sldId id="263"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349" autoAdjust="0"/>
  </p:normalViewPr>
  <p:slideViewPr>
    <p:cSldViewPr snapToGrid="0">
      <p:cViewPr varScale="1">
        <p:scale>
          <a:sx n="48" d="100"/>
          <a:sy n="48" d="100"/>
        </p:scale>
        <p:origin x="15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E602C-85CB-4038-9930-BCFB4B4FC258}"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133A7C-866C-4EA8-A0B0-EE6CED0EFE8E}" type="slidenum">
              <a:rPr lang="en-GB" smtClean="0"/>
              <a:t>‹#›</a:t>
            </a:fld>
            <a:endParaRPr lang="en-GB"/>
          </a:p>
        </p:txBody>
      </p:sp>
    </p:spTree>
    <p:extLst>
      <p:ext uri="{BB962C8B-B14F-4D97-AF65-F5344CB8AC3E}">
        <p14:creationId xmlns:p14="http://schemas.microsoft.com/office/powerpoint/2010/main" val="1483599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of submission requirements – all group members must submit identical copies of their presentation files.  The assessments will take place during their normal BMSW4003 session during week 6. </a:t>
            </a:r>
          </a:p>
          <a:p>
            <a:endParaRPr lang="en-GB" dirty="0"/>
          </a:p>
        </p:txBody>
      </p:sp>
      <p:sp>
        <p:nvSpPr>
          <p:cNvPr id="4" name="Slide Number Placeholder 3"/>
          <p:cNvSpPr>
            <a:spLocks noGrp="1"/>
          </p:cNvSpPr>
          <p:nvPr>
            <p:ph type="sldNum" sz="quarter" idx="5"/>
          </p:nvPr>
        </p:nvSpPr>
        <p:spPr/>
        <p:txBody>
          <a:bodyPr/>
          <a:lstStyle/>
          <a:p>
            <a:fld id="{F4133A7C-866C-4EA8-A0B0-EE6CED0EFE8E}" type="slidenum">
              <a:rPr lang="en-GB" smtClean="0"/>
              <a:t>3</a:t>
            </a:fld>
            <a:endParaRPr lang="en-GB"/>
          </a:p>
        </p:txBody>
      </p:sp>
    </p:spTree>
    <p:extLst>
      <p:ext uri="{BB962C8B-B14F-4D97-AF65-F5344CB8AC3E}">
        <p14:creationId xmlns:p14="http://schemas.microsoft.com/office/powerpoint/2010/main" val="3928141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reminder from week 3. </a:t>
            </a:r>
          </a:p>
          <a:p>
            <a:endParaRPr lang="en-GB" dirty="0"/>
          </a:p>
          <a:p>
            <a:r>
              <a:rPr lang="en-GB" dirty="0"/>
              <a:t>These are the six sections that must be included. In addition, they must include a title slide with all student names and numbers displayed, as well as a reference slide at the end. </a:t>
            </a:r>
          </a:p>
          <a:p>
            <a:endParaRPr lang="en-GB" dirty="0"/>
          </a:p>
          <a:p>
            <a:endParaRPr lang="en-GB" dirty="0"/>
          </a:p>
        </p:txBody>
      </p:sp>
      <p:sp>
        <p:nvSpPr>
          <p:cNvPr id="4" name="Slide Number Placeholder 3"/>
          <p:cNvSpPr>
            <a:spLocks noGrp="1"/>
          </p:cNvSpPr>
          <p:nvPr>
            <p:ph type="sldNum" sz="quarter" idx="5"/>
          </p:nvPr>
        </p:nvSpPr>
        <p:spPr/>
        <p:txBody>
          <a:bodyPr/>
          <a:lstStyle/>
          <a:p>
            <a:fld id="{473E22D7-0F5B-42D9-AF91-6EBDB952DE98}" type="slidenum">
              <a:rPr lang="en-GB" smtClean="0"/>
              <a:t>4</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it clear to students that if a group member is absent on the day of the assessment, their slide must be displayed on the screen even if not presented fully as the external examiner will need to see that all sections are include. If a group member has not contributed at all to the creation of the presentation, then they cannot present unless the other group members agree. If a group member has not contributed, all sections must still be included in the final presentation, the </a:t>
            </a:r>
            <a:r>
              <a:rPr lang="en-GB" b="1" dirty="0"/>
              <a:t>group cannot </a:t>
            </a:r>
            <a:r>
              <a:rPr lang="en-GB" dirty="0"/>
              <a:t>pass if a section is left entirely blank (for example, no rational is included or no questions are included, or no ethical considerations are included), some slides </a:t>
            </a:r>
            <a:r>
              <a:rPr lang="en-GB" b="1" dirty="0"/>
              <a:t>can be displayed and not presented but sections must not be missing</a:t>
            </a:r>
            <a:r>
              <a:rPr lang="en-GB" dirty="0"/>
              <a:t>.  It is a group task </a:t>
            </a:r>
            <a:r>
              <a:rPr lang="en-GB" b="1" dirty="0"/>
              <a:t>not</a:t>
            </a:r>
            <a:r>
              <a:rPr lang="en-GB" dirty="0"/>
              <a:t> a set of individual tasks. </a:t>
            </a:r>
          </a:p>
        </p:txBody>
      </p:sp>
      <p:sp>
        <p:nvSpPr>
          <p:cNvPr id="4" name="Slide Number Placeholder 3"/>
          <p:cNvSpPr>
            <a:spLocks noGrp="1"/>
          </p:cNvSpPr>
          <p:nvPr>
            <p:ph type="sldNum" sz="quarter" idx="5"/>
          </p:nvPr>
        </p:nvSpPr>
        <p:spPr/>
        <p:txBody>
          <a:bodyPr/>
          <a:lstStyle/>
          <a:p>
            <a:fld id="{F4133A7C-866C-4EA8-A0B0-EE6CED0EFE8E}" type="slidenum">
              <a:rPr lang="en-GB" smtClean="0"/>
              <a:t>5</a:t>
            </a:fld>
            <a:endParaRPr lang="en-GB"/>
          </a:p>
        </p:txBody>
      </p:sp>
    </p:spTree>
    <p:extLst>
      <p:ext uri="{BB962C8B-B14F-4D97-AF65-F5344CB8AC3E}">
        <p14:creationId xmlns:p14="http://schemas.microsoft.com/office/powerpoint/2010/main" val="3484823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high probability that some students will not have been onto the Moodle site and have therefore not been added to the correct groups. The Birmingham Assessment team have been attempting to add missing students manually – ask all students to check that they can view the submission links. Email any names of students unable to view links to Rebecca Kavanagh as Module Lead and these will be added manually. </a:t>
            </a:r>
          </a:p>
        </p:txBody>
      </p:sp>
      <p:sp>
        <p:nvSpPr>
          <p:cNvPr id="4" name="Slide Number Placeholder 3"/>
          <p:cNvSpPr>
            <a:spLocks noGrp="1"/>
          </p:cNvSpPr>
          <p:nvPr>
            <p:ph type="sldNum" sz="quarter" idx="5"/>
          </p:nvPr>
        </p:nvSpPr>
        <p:spPr/>
        <p:txBody>
          <a:bodyPr/>
          <a:lstStyle/>
          <a:p>
            <a:fld id="{F4133A7C-866C-4EA8-A0B0-EE6CED0EFE8E}" type="slidenum">
              <a:rPr lang="en-GB" smtClean="0"/>
              <a:t>6</a:t>
            </a:fld>
            <a:endParaRPr lang="en-GB"/>
          </a:p>
        </p:txBody>
      </p:sp>
    </p:spTree>
    <p:extLst>
      <p:ext uri="{BB962C8B-B14F-4D97-AF65-F5344CB8AC3E}">
        <p14:creationId xmlns:p14="http://schemas.microsoft.com/office/powerpoint/2010/main" val="2200849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Research – writing your proposal</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5 – BMSW4003 Digital Skills and Research Methods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In this session</a:t>
            </a:r>
          </a:p>
        </p:txBody>
      </p:sp>
      <p:sp>
        <p:nvSpPr>
          <p:cNvPr id="15" name="Oval 14">
            <a:extLst>
              <a:ext uri="{FF2B5EF4-FFF2-40B4-BE49-F238E27FC236}">
                <a16:creationId xmlns:a16="http://schemas.microsoft.com/office/drawing/2014/main" id="{060DF497-529D-4909-967A-76F576EC970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Checkmark">
            <a:extLst>
              <a:ext uri="{FF2B5EF4-FFF2-40B4-BE49-F238E27FC236}">
                <a16:creationId xmlns:a16="http://schemas.microsoft.com/office/drawing/2014/main" id="{CA21FCFA-5ECF-4D6F-9BB5-E2D2FB9CE590}"/>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A6737CC8-83B9-4901-B4BF-46EC6309D8D8}"/>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Reminder</a:t>
            </a:r>
            <a:r>
              <a:rPr lang="en-US" sz="1900" kern="1200" baseline="0"/>
              <a:t> of the task set</a:t>
            </a:r>
            <a:endParaRPr lang="en-US" sz="1900" kern="1200"/>
          </a:p>
        </p:txBody>
      </p:sp>
      <p:sp>
        <p:nvSpPr>
          <p:cNvPr id="18" name="Oval 17">
            <a:extLst>
              <a:ext uri="{FF2B5EF4-FFF2-40B4-BE49-F238E27FC236}">
                <a16:creationId xmlns:a16="http://schemas.microsoft.com/office/drawing/2014/main" id="{0FFB1DE7-EB58-462C-812F-4302621164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Teacher">
            <a:extLst>
              <a:ext uri="{FF2B5EF4-FFF2-40B4-BE49-F238E27FC236}">
                <a16:creationId xmlns:a16="http://schemas.microsoft.com/office/drawing/2014/main" id="{52C4D9AD-D721-4FB4-A0B3-4E8ABC48A23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808AB37D-248F-451A-8585-02D847B8D3AA}"/>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Overview of proposal presentation</a:t>
            </a:r>
          </a:p>
        </p:txBody>
      </p:sp>
      <p:sp>
        <p:nvSpPr>
          <p:cNvPr id="21" name="Oval 20">
            <a:extLst>
              <a:ext uri="{FF2B5EF4-FFF2-40B4-BE49-F238E27FC236}">
                <a16:creationId xmlns:a16="http://schemas.microsoft.com/office/drawing/2014/main" id="{A8EB375A-8DA8-4116-918E-D39BEE2BEF01}"/>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Questions">
            <a:extLst>
              <a:ext uri="{FF2B5EF4-FFF2-40B4-BE49-F238E27FC236}">
                <a16:creationId xmlns:a16="http://schemas.microsoft.com/office/drawing/2014/main" id="{490DEDEC-3BCA-4F83-8CA3-7392593519E9}"/>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69321A54-A8DF-41C0-9BDE-545BF2B09BB7}"/>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Group work and sharing of drafts</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par>
                                <p:cTn id="19" presetID="10" presetClass="entr" presetSubtype="0"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par>
                                <p:cTn id="30" presetID="10" presetClass="entr" presetSubtype="0" fill="hold"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500"/>
                                        <p:tgtEl>
                                          <p:spTgt spid="2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P spid="2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1B9D-1AF5-45A9-BF91-054C8962EC10}"/>
              </a:ext>
            </a:extLst>
          </p:cNvPr>
          <p:cNvSpPr>
            <a:spLocks noGrp="1"/>
          </p:cNvSpPr>
          <p:nvPr>
            <p:ph type="title"/>
          </p:nvPr>
        </p:nvSpPr>
        <p:spPr>
          <a:xfrm>
            <a:off x="8407262" y="889001"/>
            <a:ext cx="3448050" cy="259590"/>
          </a:xfrm>
        </p:spPr>
        <p:txBody>
          <a:bodyPr>
            <a:normAutofit fontScale="90000"/>
          </a:bodyPr>
          <a:lstStyle/>
          <a:p>
            <a:r>
              <a:rPr lang="en-GB" dirty="0"/>
              <a:t>Your assignment</a:t>
            </a:r>
          </a:p>
        </p:txBody>
      </p:sp>
      <p:sp>
        <p:nvSpPr>
          <p:cNvPr id="4" name="Content Placeholder 3">
            <a:extLst>
              <a:ext uri="{FF2B5EF4-FFF2-40B4-BE49-F238E27FC236}">
                <a16:creationId xmlns:a16="http://schemas.microsoft.com/office/drawing/2014/main" id="{C0933F6A-D79A-4AB9-9A0C-AA38970417D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96532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861848" y="457454"/>
            <a:ext cx="10058400" cy="894842"/>
          </a:xfrm>
        </p:spPr>
        <p:txBody>
          <a:bodyPr/>
          <a:lstStyle/>
          <a:p>
            <a:r>
              <a:rPr lang="en-GB" dirty="0"/>
              <a:t>Research Proposal –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1175466" y="1352295"/>
            <a:ext cx="7061071" cy="652765"/>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49057" tIns="68581" rIns="128016" bIns="6858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Introduction</a:t>
              </a:r>
              <a:r>
                <a:rPr lang="en-GB" sz="1800" kern="1200" dirty="0">
                  <a:solidFill>
                    <a:schemeClr val="tx1"/>
                  </a:solidFill>
                </a:rPr>
                <a:t> and your chosen research question</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3">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D8384432-82F5-438E-8B2B-E9BB05EB481C}"/>
              </a:ext>
            </a:extLst>
          </p:cNvPr>
          <p:cNvGrpSpPr/>
          <p:nvPr/>
        </p:nvGrpSpPr>
        <p:grpSpPr>
          <a:xfrm>
            <a:off x="1175466" y="2199058"/>
            <a:ext cx="7013781" cy="649892"/>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449057"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Rationale</a:t>
              </a:r>
              <a:r>
                <a:rPr lang="en-GB" sz="1800" kern="1200" dirty="0">
                  <a:solidFill>
                    <a:schemeClr val="tx1"/>
                  </a:solidFill>
                </a:rPr>
                <a:t> - Any relevant existing research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EF9F1618-D733-4640-8CC5-C2B55072DB6D}"/>
              </a:ext>
            </a:extLst>
          </p:cNvPr>
          <p:cNvGrpSpPr/>
          <p:nvPr/>
        </p:nvGrpSpPr>
        <p:grpSpPr>
          <a:xfrm>
            <a:off x="1175466" y="2995456"/>
            <a:ext cx="7077994" cy="697382"/>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449057" tIns="68580" rIns="128016" bIns="68581"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solidFill>
                    <a:schemeClr val="tx1"/>
                  </a:solidFill>
                </a:rPr>
                <a:t>Your proposed </a:t>
              </a:r>
              <a:r>
                <a:rPr lang="en-GB" sz="1800" b="1" kern="1200" dirty="0">
                  <a:solidFill>
                    <a:schemeClr val="tx1"/>
                  </a:solidFill>
                </a:rPr>
                <a:t>method</a:t>
              </a:r>
              <a:r>
                <a:rPr lang="en-GB" sz="1800" kern="1200" dirty="0">
                  <a:solidFill>
                    <a:schemeClr val="tx1"/>
                  </a:solidFill>
                </a:rPr>
                <a:t> (</a:t>
              </a:r>
              <a:r>
                <a:rPr lang="en-GB" sz="1800" kern="1200" dirty="0">
                  <a:solidFill>
                    <a:schemeClr val="tx1"/>
                  </a:solidFill>
                  <a:latin typeface="Arial" panose="020B0604020202020204" pitchFamily="34" charset="0"/>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76102DB-9CBC-4E94-A40C-640237851E3D}"/>
              </a:ext>
            </a:extLst>
          </p:cNvPr>
          <p:cNvGrpSpPr/>
          <p:nvPr/>
        </p:nvGrpSpPr>
        <p:grpSpPr>
          <a:xfrm>
            <a:off x="1175466" y="3842217"/>
            <a:ext cx="7060938" cy="694510"/>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sp>
      </p:grpSp>
      <p:grpSp>
        <p:nvGrpSpPr>
          <p:cNvPr id="21" name="Group 20">
            <a:extLst>
              <a:ext uri="{FF2B5EF4-FFF2-40B4-BE49-F238E27FC236}">
                <a16:creationId xmlns:a16="http://schemas.microsoft.com/office/drawing/2014/main" id="{81792911-CD5B-40FC-84C4-9A2E8598658F}"/>
              </a:ext>
            </a:extLst>
          </p:cNvPr>
          <p:cNvGrpSpPr/>
          <p:nvPr/>
        </p:nvGrpSpPr>
        <p:grpSpPr>
          <a:xfrm>
            <a:off x="1175466" y="4674367"/>
            <a:ext cx="7060938" cy="706249"/>
            <a:chOff x="1175466" y="4674367"/>
            <a:chExt cx="7060938" cy="706249"/>
          </a:xfrm>
        </p:grpSpPr>
        <p:sp>
          <p:nvSpPr>
            <p:cNvPr id="11" name="Freeform: Shape 10">
              <a:extLst>
                <a:ext uri="{FF2B5EF4-FFF2-40B4-BE49-F238E27FC236}">
                  <a16:creationId xmlns:a16="http://schemas.microsoft.com/office/drawing/2014/main" id="{EE73E45A-D2C4-460C-A26E-324532AC6B19}"/>
                </a:ext>
              </a:extLst>
            </p:cNvPr>
            <p:cNvSpPr/>
            <p:nvPr/>
          </p:nvSpPr>
          <p:spPr>
            <a:xfrm>
              <a:off x="1547568" y="467436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5208368"/>
                <a:satOff val="25528"/>
                <a:lumOff val="9765"/>
                <a:alphaOff val="0"/>
              </a:schemeClr>
            </a:fillRef>
            <a:effectRef idx="0">
              <a:schemeClr val="accent3">
                <a:hueOff val="-5208368"/>
                <a:satOff val="25528"/>
                <a:lumOff val="9765"/>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Research timeline </a:t>
              </a:r>
              <a:r>
                <a:rPr lang="en-GB" sz="1800" kern="1200" dirty="0">
                  <a:solidFill>
                    <a:schemeClr val="tx1"/>
                  </a:solidFill>
                </a:rPr>
                <a:t>(When</a:t>
              </a:r>
              <a:r>
                <a:rPr lang="en-GB" sz="1800" kern="1200" dirty="0">
                  <a:solidFill>
                    <a:schemeClr val="tx1"/>
                  </a:solidFill>
                  <a:latin typeface="Arial" panose="020B0604020202020204" pitchFamily="34" charset="0"/>
                  <a:cs typeface="Arial" panose="020B0604020202020204" pitchFamily="34" charset="0"/>
                </a:rPr>
                <a:t>?</a:t>
              </a:r>
              <a:r>
                <a:rPr lang="en-GB" sz="1800" kern="1200" dirty="0">
                  <a:solidFill>
                    <a:schemeClr val="tx1"/>
                  </a:solidFill>
                </a:rPr>
                <a:t>)</a:t>
              </a:r>
            </a:p>
          </p:txBody>
        </p:sp>
        <p:sp>
          <p:nvSpPr>
            <p:cNvPr id="14" name="Oval 13" descr="Badge 5 with solid fill">
              <a:extLst>
                <a:ext uri="{FF2B5EF4-FFF2-40B4-BE49-F238E27FC236}">
                  <a16:creationId xmlns:a16="http://schemas.microsoft.com/office/drawing/2014/main" id="{4BEF558D-946F-4A4A-AA6B-EBA0EC9D8EE0}"/>
                </a:ext>
              </a:extLst>
            </p:cNvPr>
            <p:cNvSpPr/>
            <p:nvPr/>
          </p:nvSpPr>
          <p:spPr>
            <a:xfrm>
              <a:off x="1175466" y="4730725"/>
              <a:ext cx="649891" cy="649891"/>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489979"/>
                <a:satOff val="53578"/>
                <a:lumOff val="5738"/>
                <a:alphaOff val="0"/>
              </a:schemeClr>
            </a:effectRef>
            <a:fontRef idx="minor">
              <a:schemeClr val="lt1">
                <a:hueOff val="0"/>
                <a:satOff val="0"/>
                <a:lumOff val="0"/>
                <a:alphaOff val="0"/>
              </a:schemeClr>
            </a:fontRef>
          </p:style>
        </p:sp>
      </p:grpSp>
      <p:grpSp>
        <p:nvGrpSpPr>
          <p:cNvPr id="22" name="Group 21">
            <a:extLst>
              <a:ext uri="{FF2B5EF4-FFF2-40B4-BE49-F238E27FC236}">
                <a16:creationId xmlns:a16="http://schemas.microsoft.com/office/drawing/2014/main" id="{546A9956-868E-425D-866E-038659FE8F7A}"/>
              </a:ext>
            </a:extLst>
          </p:cNvPr>
          <p:cNvGrpSpPr/>
          <p:nvPr/>
        </p:nvGrpSpPr>
        <p:grpSpPr>
          <a:xfrm>
            <a:off x="1175466" y="5574614"/>
            <a:ext cx="7077994" cy="649892"/>
            <a:chOff x="1175466" y="5574614"/>
            <a:chExt cx="7077994" cy="649892"/>
          </a:xfrm>
        </p:grpSpPr>
        <p:sp>
          <p:nvSpPr>
            <p:cNvPr id="15" name="Freeform: Shape 14">
              <a:extLst>
                <a:ext uri="{FF2B5EF4-FFF2-40B4-BE49-F238E27FC236}">
                  <a16:creationId xmlns:a16="http://schemas.microsoft.com/office/drawing/2014/main" id="{B28033CC-FDB0-4373-8296-3D7CB37B04F4}"/>
                </a:ext>
              </a:extLst>
            </p:cNvPr>
            <p:cNvSpPr/>
            <p:nvPr/>
          </p:nvSpPr>
          <p:spPr>
            <a:xfrm>
              <a:off x="1564624" y="5574614"/>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0" kern="1200" dirty="0">
                  <a:solidFill>
                    <a:schemeClr val="tx1"/>
                  </a:solidFill>
                </a:rPr>
                <a:t>Your </a:t>
              </a:r>
              <a:r>
                <a:rPr lang="en-GB" sz="1800" b="1" kern="1200" dirty="0">
                  <a:solidFill>
                    <a:schemeClr val="tx1"/>
                  </a:solidFill>
                </a:rPr>
                <a:t>hypothesis</a:t>
              </a:r>
              <a:r>
                <a:rPr lang="en-GB" sz="1800" b="0" kern="1200" dirty="0">
                  <a:solidFill>
                    <a:schemeClr val="tx1"/>
                  </a:solidFill>
                </a:rPr>
                <a:t>, (</a:t>
              </a:r>
              <a:r>
                <a:rPr lang="en-GB" sz="1800" b="0" kern="1200" dirty="0">
                  <a:solidFill>
                    <a:schemeClr val="tx1"/>
                  </a:solidFill>
                  <a:latin typeface="Arial" panose="020B0604020202020204" pitchFamily="34" charset="0"/>
                  <a:cs typeface="Arial" panose="020B0604020202020204" pitchFamily="34" charset="0"/>
                </a:rPr>
                <a:t>what do you think that you will find out?)</a:t>
              </a:r>
            </a:p>
          </p:txBody>
        </p:sp>
        <p:sp>
          <p:nvSpPr>
            <p:cNvPr id="16" name="Oval 15" descr="Badge 6 with solid fill">
              <a:extLst>
                <a:ext uri="{FF2B5EF4-FFF2-40B4-BE49-F238E27FC236}">
                  <a16:creationId xmlns:a16="http://schemas.microsoft.com/office/drawing/2014/main" id="{889A3B7C-C3ED-4F65-9C1C-0B83011B21A3}"/>
                </a:ext>
              </a:extLst>
            </p:cNvPr>
            <p:cNvSpPr/>
            <p:nvPr/>
          </p:nvSpPr>
          <p:spPr>
            <a:xfrm>
              <a:off x="1175466" y="5574614"/>
              <a:ext cx="649891" cy="649891"/>
            </a:xfrm>
            <a:prstGeom prst="ellipse">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grpSp>
      <p:sp>
        <p:nvSpPr>
          <p:cNvPr id="23" name="TextBox 22">
            <a:extLst>
              <a:ext uri="{FF2B5EF4-FFF2-40B4-BE49-F238E27FC236}">
                <a16:creationId xmlns:a16="http://schemas.microsoft.com/office/drawing/2014/main" id="{BB825348-67A4-41C4-9CB9-B891AA2430C6}"/>
              </a:ext>
            </a:extLst>
          </p:cNvPr>
          <p:cNvSpPr txBox="1"/>
          <p:nvPr/>
        </p:nvSpPr>
        <p:spPr>
          <a:xfrm>
            <a:off x="8481848" y="1352295"/>
            <a:ext cx="312425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Your group presentation will need to include six key elements.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8514192" y="2533791"/>
            <a:ext cx="3124253"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As a group, you can decide how many slides you would like in each section. Ensure that each section has at least one slide. </a:t>
            </a:r>
          </a:p>
        </p:txBody>
      </p:sp>
      <p:sp>
        <p:nvSpPr>
          <p:cNvPr id="25" name="TextBox 24">
            <a:extLst>
              <a:ext uri="{FF2B5EF4-FFF2-40B4-BE49-F238E27FC236}">
                <a16:creationId xmlns:a16="http://schemas.microsoft.com/office/drawing/2014/main" id="{EA1BDE25-779F-41D0-94FB-7F326AD76766}"/>
              </a:ext>
            </a:extLst>
          </p:cNvPr>
          <p:cNvSpPr txBox="1"/>
          <p:nvPr/>
        </p:nvSpPr>
        <p:spPr>
          <a:xfrm>
            <a:off x="8514191" y="4447096"/>
            <a:ext cx="3124253"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Your group presentation will also need to have a title slide (with your names and student numbers) and a reference slide. </a:t>
            </a:r>
          </a:p>
        </p:txBody>
      </p:sp>
    </p:spTree>
    <p:extLst>
      <p:ext uri="{BB962C8B-B14F-4D97-AF65-F5344CB8AC3E}">
        <p14:creationId xmlns:p14="http://schemas.microsoft.com/office/powerpoint/2010/main" val="325461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fade">
                                      <p:cBhvr>
                                        <p:cTn id="37" dur="5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fade">
                                      <p:cBhvr>
                                        <p:cTn id="4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3369-F891-4E8D-A955-3C510614CB35}"/>
              </a:ext>
            </a:extLst>
          </p:cNvPr>
          <p:cNvSpPr>
            <a:spLocks noGrp="1"/>
          </p:cNvSpPr>
          <p:nvPr>
            <p:ph type="title"/>
          </p:nvPr>
        </p:nvSpPr>
        <p:spPr/>
        <p:txBody>
          <a:bodyPr/>
          <a:lstStyle/>
          <a:p>
            <a:r>
              <a:rPr lang="en-GB" dirty="0"/>
              <a:t>Ensure you include all sections</a:t>
            </a:r>
          </a:p>
        </p:txBody>
      </p:sp>
      <p:sp>
        <p:nvSpPr>
          <p:cNvPr id="3" name="Content Placeholder 2">
            <a:extLst>
              <a:ext uri="{FF2B5EF4-FFF2-40B4-BE49-F238E27FC236}">
                <a16:creationId xmlns:a16="http://schemas.microsoft.com/office/drawing/2014/main" id="{DE3FD790-A6AD-4EB6-92C5-B0E17092694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0609697B-1789-465E-AB87-604118390F73}"/>
              </a:ext>
            </a:extLst>
          </p:cNvPr>
          <p:cNvPicPr>
            <a:picLocks noChangeAspect="1"/>
          </p:cNvPicPr>
          <p:nvPr/>
        </p:nvPicPr>
        <p:blipFill>
          <a:blip r:embed="rId3"/>
          <a:stretch>
            <a:fillRect/>
          </a:stretch>
        </p:blipFill>
        <p:spPr>
          <a:xfrm>
            <a:off x="1066800" y="3429000"/>
            <a:ext cx="6787955" cy="2351383"/>
          </a:xfrm>
          <a:prstGeom prst="rect">
            <a:avLst/>
          </a:prstGeom>
        </p:spPr>
      </p:pic>
      <p:pic>
        <p:nvPicPr>
          <p:cNvPr id="7" name="Picture 6">
            <a:extLst>
              <a:ext uri="{FF2B5EF4-FFF2-40B4-BE49-F238E27FC236}">
                <a16:creationId xmlns:a16="http://schemas.microsoft.com/office/drawing/2014/main" id="{E59C3654-53F1-499F-ACA2-EBA68E1B2B23}"/>
              </a:ext>
            </a:extLst>
          </p:cNvPr>
          <p:cNvPicPr>
            <a:picLocks noChangeAspect="1"/>
          </p:cNvPicPr>
          <p:nvPr/>
        </p:nvPicPr>
        <p:blipFill>
          <a:blip r:embed="rId4"/>
          <a:stretch>
            <a:fillRect/>
          </a:stretch>
        </p:blipFill>
        <p:spPr>
          <a:xfrm>
            <a:off x="1066800" y="2067340"/>
            <a:ext cx="4616853" cy="990322"/>
          </a:xfrm>
          <a:prstGeom prst="rect">
            <a:avLst/>
          </a:prstGeom>
        </p:spPr>
      </p:pic>
      <p:sp>
        <p:nvSpPr>
          <p:cNvPr id="8" name="TextBox 7">
            <a:extLst>
              <a:ext uri="{FF2B5EF4-FFF2-40B4-BE49-F238E27FC236}">
                <a16:creationId xmlns:a16="http://schemas.microsoft.com/office/drawing/2014/main" id="{11EFE66E-A1C6-40C2-99D0-8B17E151FA97}"/>
              </a:ext>
            </a:extLst>
          </p:cNvPr>
          <p:cNvSpPr txBox="1"/>
          <p:nvPr/>
        </p:nvSpPr>
        <p:spPr>
          <a:xfrm>
            <a:off x="8468140" y="3609955"/>
            <a:ext cx="2405270" cy="198947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All sections </a:t>
            </a:r>
            <a:r>
              <a:rPr lang="en-GB" sz="2000" b="1" dirty="0">
                <a:latin typeface="Arial" panose="020B0604020202020204" pitchFamily="34" charset="0"/>
                <a:cs typeface="Arial" panose="020B0604020202020204" pitchFamily="34" charset="0"/>
              </a:rPr>
              <a:t>must</a:t>
            </a:r>
            <a:r>
              <a:rPr lang="en-GB" sz="2000" dirty="0">
                <a:latin typeface="Arial" panose="020B0604020202020204" pitchFamily="34" charset="0"/>
                <a:cs typeface="Arial" panose="020B0604020202020204" pitchFamily="34" charset="0"/>
              </a:rPr>
              <a:t> be included, remember this is a group task </a:t>
            </a:r>
            <a:r>
              <a:rPr lang="en-GB" sz="2000" b="1" dirty="0">
                <a:latin typeface="Arial" panose="020B0604020202020204" pitchFamily="34" charset="0"/>
                <a:cs typeface="Arial" panose="020B0604020202020204" pitchFamily="34" charset="0"/>
              </a:rPr>
              <a:t>not</a:t>
            </a:r>
            <a:r>
              <a:rPr lang="en-GB" sz="2000" dirty="0">
                <a:latin typeface="Arial" panose="020B0604020202020204" pitchFamily="34" charset="0"/>
                <a:cs typeface="Arial" panose="020B0604020202020204" pitchFamily="34" charset="0"/>
              </a:rPr>
              <a:t> a set of individual tasks. </a:t>
            </a:r>
          </a:p>
        </p:txBody>
      </p:sp>
      <p:sp>
        <p:nvSpPr>
          <p:cNvPr id="9" name="TextBox 8">
            <a:extLst>
              <a:ext uri="{FF2B5EF4-FFF2-40B4-BE49-F238E27FC236}">
                <a16:creationId xmlns:a16="http://schemas.microsoft.com/office/drawing/2014/main" id="{664CBBBC-A483-44F6-A0D0-1CB50D3CD97C}"/>
              </a:ext>
            </a:extLst>
          </p:cNvPr>
          <p:cNvSpPr txBox="1"/>
          <p:nvPr/>
        </p:nvSpPr>
        <p:spPr>
          <a:xfrm>
            <a:off x="6592957" y="2041998"/>
            <a:ext cx="4532243"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A very basic template with guidance notes was provided in the week 3 folder. </a:t>
            </a:r>
          </a:p>
        </p:txBody>
      </p:sp>
    </p:spTree>
    <p:extLst>
      <p:ext uri="{BB962C8B-B14F-4D97-AF65-F5344CB8AC3E}">
        <p14:creationId xmlns:p14="http://schemas.microsoft.com/office/powerpoint/2010/main" val="205886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1BB1D-34C1-49CC-80B4-36DFC5F41C58}"/>
              </a:ext>
            </a:extLst>
          </p:cNvPr>
          <p:cNvSpPr>
            <a:spLocks noGrp="1"/>
          </p:cNvSpPr>
          <p:nvPr>
            <p:ph type="title"/>
          </p:nvPr>
        </p:nvSpPr>
        <p:spPr/>
        <p:txBody>
          <a:bodyPr/>
          <a:lstStyle/>
          <a:p>
            <a:r>
              <a:rPr lang="en-GB" dirty="0"/>
              <a:t>Workshop</a:t>
            </a:r>
          </a:p>
        </p:txBody>
      </p:sp>
      <p:sp>
        <p:nvSpPr>
          <p:cNvPr id="3" name="Content Placeholder 2">
            <a:extLst>
              <a:ext uri="{FF2B5EF4-FFF2-40B4-BE49-F238E27FC236}">
                <a16:creationId xmlns:a16="http://schemas.microsoft.com/office/drawing/2014/main" id="{273949F9-BADA-4D51-888A-5CDB4A6831C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For the remainder of the session, you will need work as a group to complete any remaining sections of your group presentation. </a:t>
            </a:r>
          </a:p>
          <a:p>
            <a:r>
              <a:rPr lang="en-GB" sz="2400" b="1" dirty="0">
                <a:latin typeface="Arial" panose="020B0604020202020204" pitchFamily="34" charset="0"/>
                <a:cs typeface="Arial" panose="020B0604020202020204" pitchFamily="34" charset="0"/>
              </a:rPr>
              <a:t>Every group </a:t>
            </a:r>
            <a:r>
              <a:rPr lang="en-GB" sz="2400" dirty="0">
                <a:latin typeface="Arial" panose="020B0604020202020204" pitchFamily="34" charset="0"/>
                <a:cs typeface="Arial" panose="020B0604020202020204" pitchFamily="34" charset="0"/>
              </a:rPr>
              <a:t>must share a copy of their presentation with their lecturer so that progress can be checked</a:t>
            </a:r>
            <a:r>
              <a:rPr lang="en-GB" dirty="0"/>
              <a:t>. </a:t>
            </a:r>
          </a:p>
          <a:p>
            <a:r>
              <a:rPr lang="en-GB" sz="2400" dirty="0">
                <a:latin typeface="Arial" panose="020B0604020202020204" pitchFamily="34" charset="0"/>
                <a:cs typeface="Arial" panose="020B0604020202020204" pitchFamily="34" charset="0"/>
              </a:rPr>
              <a:t>You </a:t>
            </a:r>
            <a:r>
              <a:rPr lang="en-GB" sz="2400" b="1" dirty="0">
                <a:latin typeface="Arial" panose="020B0604020202020204" pitchFamily="34" charset="0"/>
                <a:cs typeface="Arial" panose="020B0604020202020204" pitchFamily="34" charset="0"/>
              </a:rPr>
              <a:t>must</a:t>
            </a:r>
            <a:r>
              <a:rPr lang="en-GB" sz="2400" dirty="0">
                <a:latin typeface="Arial" panose="020B0604020202020204" pitchFamily="34" charset="0"/>
                <a:cs typeface="Arial" panose="020B0604020202020204" pitchFamily="34" charset="0"/>
              </a:rPr>
              <a:t> all ensure that you can </a:t>
            </a:r>
            <a:r>
              <a:rPr lang="en-GB" sz="2400" b="1" dirty="0">
                <a:latin typeface="Arial" panose="020B0604020202020204" pitchFamily="34" charset="0"/>
                <a:cs typeface="Arial" panose="020B0604020202020204" pitchFamily="34" charset="0"/>
              </a:rPr>
              <a:t>see the assignment submission link </a:t>
            </a:r>
            <a:r>
              <a:rPr lang="en-GB" sz="2400" dirty="0">
                <a:latin typeface="Arial" panose="020B0604020202020204" pitchFamily="34" charset="0"/>
                <a:cs typeface="Arial" panose="020B0604020202020204" pitchFamily="34" charset="0"/>
              </a:rPr>
              <a:t>on the BMSW4003_BIRM Moodle Page. </a:t>
            </a:r>
          </a:p>
        </p:txBody>
      </p:sp>
    </p:spTree>
    <p:extLst>
      <p:ext uri="{BB962C8B-B14F-4D97-AF65-F5344CB8AC3E}">
        <p14:creationId xmlns:p14="http://schemas.microsoft.com/office/powerpoint/2010/main" val="516232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34</TotalTime>
  <Words>557</Words>
  <Application>Microsoft Office PowerPoint</Application>
  <PresentationFormat>Widescreen</PresentationFormat>
  <Paragraphs>34</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Garamond</vt:lpstr>
      <vt:lpstr>SavonVTI</vt:lpstr>
      <vt:lpstr>Research – writing your proposal</vt:lpstr>
      <vt:lpstr>In this session</vt:lpstr>
      <vt:lpstr>Your assignment</vt:lpstr>
      <vt:lpstr>Research Proposal – what to include</vt:lpstr>
      <vt:lpstr>Ensure you include all sections</vt:lpstr>
      <vt:lpstr>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 writing your proposal</dc:title>
  <dc:creator>Rebecca Kavanagh</dc:creator>
  <cp:lastModifiedBy>Rebecca Kavanagh</cp:lastModifiedBy>
  <cp:revision>2</cp:revision>
  <dcterms:created xsi:type="dcterms:W3CDTF">2022-02-20T19:44:48Z</dcterms:created>
  <dcterms:modified xsi:type="dcterms:W3CDTF">2022-05-27T20:49:19Z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