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3"/>
  </p:notesMasterIdLst>
  <p:sldIdLst>
    <p:sldId id="256" r:id="rId5"/>
    <p:sldId id="268" r:id="rId6"/>
    <p:sldId id="257" r:id="rId7"/>
    <p:sldId id="258" r:id="rId8"/>
    <p:sldId id="259" r:id="rId9"/>
    <p:sldId id="260" r:id="rId10"/>
    <p:sldId id="261" r:id="rId11"/>
    <p:sldId id="262" r:id="rId12"/>
    <p:sldId id="263" r:id="rId13"/>
    <p:sldId id="264" r:id="rId14"/>
    <p:sldId id="265" r:id="rId15"/>
    <p:sldId id="266" r:id="rId16"/>
    <p:sldId id="272" r:id="rId17"/>
    <p:sldId id="267" r:id="rId18"/>
    <p:sldId id="273" r:id="rId19"/>
    <p:sldId id="269" r:id="rId20"/>
    <p:sldId id="274" r:id="rId21"/>
    <p:sldId id="270"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napToObjects="1">
      <p:cViewPr>
        <p:scale>
          <a:sx n="95" d="100"/>
          <a:sy n="95" d="100"/>
        </p:scale>
        <p:origin x="484" y="-12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D1C16C-4DAD-4149-9115-2DE8C6EB7683}" type="datetimeFigureOut">
              <a:rPr lang="en-GB" smtClean="0"/>
              <a:t>10/12/2025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6C7AA3-9DFB-47DA-9B30-CE1C725908FD}" type="slidenum">
              <a:rPr lang="en-GB" smtClean="0"/>
              <a:t>‹#›</a:t>
            </a:fld>
            <a:endParaRPr lang="en-GB"/>
          </a:p>
        </p:txBody>
      </p:sp>
    </p:spTree>
    <p:extLst>
      <p:ext uri="{BB962C8B-B14F-4D97-AF65-F5344CB8AC3E}">
        <p14:creationId xmlns:p14="http://schemas.microsoft.com/office/powerpoint/2010/main" val="345023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6C7AA3-9DFB-47DA-9B30-CE1C725908FD}" type="slidenum">
              <a:rPr lang="en-GB" smtClean="0"/>
              <a:t>17</a:t>
            </a:fld>
            <a:endParaRPr lang="en-GB"/>
          </a:p>
        </p:txBody>
      </p:sp>
    </p:spTree>
    <p:extLst>
      <p:ext uri="{BB962C8B-B14F-4D97-AF65-F5344CB8AC3E}">
        <p14:creationId xmlns:p14="http://schemas.microsoft.com/office/powerpoint/2010/main" val="1404302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64253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04287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09344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9874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8036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1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14470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50093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20054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59987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006243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01584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6610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39776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75971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66182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12/10/2025</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0909178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innerdrive.co.uk/blog/reduce-stress/" TargetMode="External"/><Relationship Id="rId2" Type="http://schemas.openxmlformats.org/officeDocument/2006/relationships/hyperlink" Target="https://www.ccinform.co.uk/practice-guidance/guide-to-managing-stress-a-managers-guid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iriscaregroup.co.uk/vision-and-values/" TargetMode="External"/><Relationship Id="rId2" Type="http://schemas.openxmlformats.org/officeDocument/2006/relationships/hyperlink" Target="https://doi.org/10.1177/18344909241289222" TargetMode="External"/><Relationship Id="rId1" Type="http://schemas.openxmlformats.org/officeDocument/2006/relationships/slideLayout" Target="../slideLayouts/slideLayout2.xml"/><Relationship Id="rId4" Type="http://schemas.openxmlformats.org/officeDocument/2006/relationships/hyperlink" Target="https://www.itsallaboutpeople.info/how/tools-we-will-use/personalised-care-and-support-plannin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mqmentalhealth.org/cost-of-living-crisis/" TargetMode="External"/><Relationship Id="rId2" Type="http://schemas.openxmlformats.org/officeDocument/2006/relationships/hyperlink" Target="https://surgery.wustl.edu/three-aspects-of-health-and-healing-the-biopsychosocial-model/" TargetMode="External"/><Relationship Id="rId1" Type="http://schemas.openxmlformats.org/officeDocument/2006/relationships/slideLayout" Target="../slideLayouts/slideLayout7.xml"/><Relationship Id="rId5" Type="http://schemas.openxmlformats.org/officeDocument/2006/relationships/hyperlink" Target="https://www.shropshiretelfordandwrekin.nhs.uk/your-health/where-to-get-advice-and-help/mental-health-services/" TargetMode="External"/><Relationship Id="rId4" Type="http://schemas.openxmlformats.org/officeDocument/2006/relationships/hyperlink" Target="https://www.careershodh.com/assessment-of-stress-anxiety-motivation/#google_vignette"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rms-recruitment.co.uk/2023/11/the-most-common-cause-of-stress-is-work-related-stress-what-can-employers-do-to-support-employees/"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www.southerncrosscare.com.au/news-items/chronic-stress-making-sense-how-stress-impacts-our-health" TargetMode="External"/><Relationship Id="rId4" Type="http://schemas.openxmlformats.org/officeDocument/2006/relationships/hyperlink" Target="https://doi.org/10.3390/ijerph21081077"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therapyforyou.co.uk/stress-managemen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2513" y="5540828"/>
            <a:ext cx="6434800" cy="3994849"/>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Student Name: </a:t>
            </a:r>
            <a:r>
              <a:rPr lang="en-GB" sz="1100" dirty="0" err="1">
                <a:latin typeface="Arial" panose="020B0604020202020204" pitchFamily="34" charset="0"/>
                <a:cs typeface="Arial" panose="020B0604020202020204" pitchFamily="34" charset="0"/>
              </a:rPr>
              <a:t>Ohikhuare</a:t>
            </a:r>
            <a:r>
              <a:rPr lang="en-GB" sz="1100" dirty="0">
                <a:latin typeface="Arial" panose="020B0604020202020204" pitchFamily="34" charset="0"/>
                <a:cs typeface="Arial" panose="020B0604020202020204" pitchFamily="34" charset="0"/>
              </a:rPr>
              <a:t> Irogho</a:t>
            </a:r>
          </a:p>
          <a:p>
            <a:pPr>
              <a:lnSpc>
                <a:spcPct val="150000"/>
              </a:lnSpc>
            </a:pPr>
            <a:r>
              <a:rPr lang="en-GB" sz="1100" dirty="0">
                <a:latin typeface="Arial" panose="020B0604020202020204" pitchFamily="34" charset="0"/>
                <a:cs typeface="Arial" panose="020B0604020202020204" pitchFamily="34" charset="0"/>
              </a:rPr>
              <a:t>Student ID: 2128365</a:t>
            </a:r>
          </a:p>
          <a:p>
            <a:pPr>
              <a:lnSpc>
                <a:spcPct val="150000"/>
              </a:lnSpc>
            </a:pPr>
            <a:r>
              <a:rPr lang="en-GB" sz="1100" dirty="0">
                <a:latin typeface="Arial" panose="020B0604020202020204" pitchFamily="34" charset="0"/>
                <a:cs typeface="Arial" panose="020B0604020202020204" pitchFamily="34" charset="0"/>
              </a:rPr>
              <a:t>Lecturer Name: Dr Brian Mashumba</a:t>
            </a:r>
            <a:endParaRPr sz="11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416ACC2-BFFF-5131-41F9-989E14945AE2}"/>
              </a:ext>
            </a:extLst>
          </p:cNvPr>
          <p:cNvPicPr/>
          <p:nvPr/>
        </p:nvPicPr>
        <p:blipFill>
          <a:blip r:embed="rId2"/>
          <a:stretch>
            <a:fillRect/>
          </a:stretch>
        </p:blipFill>
        <p:spPr>
          <a:xfrm>
            <a:off x="108856" y="0"/>
            <a:ext cx="3962401" cy="1271452"/>
          </a:xfrm>
          <a:prstGeom prst="rect">
            <a:avLst/>
          </a:prstGeom>
        </p:spPr>
      </p:pic>
      <p:sp>
        <p:nvSpPr>
          <p:cNvPr id="5" name="TextBox 4">
            <a:extLst>
              <a:ext uri="{FF2B5EF4-FFF2-40B4-BE49-F238E27FC236}">
                <a16:creationId xmlns:a16="http://schemas.microsoft.com/office/drawing/2014/main" id="{49D640CC-03E7-4FA5-06A0-AE048B46A4F5}"/>
              </a:ext>
            </a:extLst>
          </p:cNvPr>
          <p:cNvSpPr txBox="1"/>
          <p:nvPr/>
        </p:nvSpPr>
        <p:spPr>
          <a:xfrm>
            <a:off x="284369" y="2413337"/>
            <a:ext cx="6672944" cy="2031325"/>
          </a:xfrm>
          <a:prstGeom prst="rect">
            <a:avLst/>
          </a:prstGeom>
          <a:noFill/>
        </p:spPr>
        <p:txBody>
          <a:bodyPr wrap="square" rtlCol="0">
            <a:spAutoFit/>
          </a:bodyPr>
          <a:lstStyle/>
          <a:p>
            <a:pPr algn="ctr">
              <a:lnSpc>
                <a:spcPct val="150000"/>
              </a:lnSpc>
            </a:pPr>
            <a:r>
              <a:rPr lang="en-GB" dirty="0">
                <a:latin typeface="Arial" panose="020B0604020202020204" pitchFamily="34" charset="0"/>
                <a:cs typeface="Arial" panose="020B0604020202020204" pitchFamily="34" charset="0"/>
              </a:rPr>
              <a:t>Module Tittle: Community Care and Management of Longer – term Conditions</a:t>
            </a:r>
          </a:p>
          <a:p>
            <a:pPr algn="ctr">
              <a:lnSpc>
                <a:spcPct val="150000"/>
              </a:lnSpc>
            </a:pPr>
            <a:r>
              <a:rPr lang="en-GB" dirty="0">
                <a:latin typeface="Arial" panose="020B0604020202020204" pitchFamily="34" charset="0"/>
                <a:cs typeface="Arial" panose="020B0604020202020204" pitchFamily="34" charset="0"/>
              </a:rPr>
              <a:t>Topic Tittle: Stress as a Long – Term Condition</a:t>
            </a:r>
          </a:p>
          <a:p>
            <a:pPr algn="ctr">
              <a:lnSpc>
                <a:spcPct val="150000"/>
              </a:lnSpc>
            </a:pPr>
            <a:r>
              <a:rPr lang="en-GB" dirty="0">
                <a:latin typeface="Arial" panose="020B0604020202020204" pitchFamily="34" charset="0"/>
                <a:cs typeface="Arial" panose="020B0604020202020204" pitchFamily="34" charset="0"/>
              </a:rPr>
              <a:t>Module Code: LCHS7003_LON</a:t>
            </a:r>
          </a:p>
          <a:p>
            <a:pPr algn="ct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9" name="Straight Connector 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3" name="Picture 2" descr="A cartoon of a person with her hands over her face&#10;&#10;AI-generated content may be incorrect.">
            <a:extLst>
              <a:ext uri="{FF2B5EF4-FFF2-40B4-BE49-F238E27FC236}">
                <a16:creationId xmlns:a16="http://schemas.microsoft.com/office/drawing/2014/main" id="{F2D791BB-09B6-30A7-D9AC-19D3C0E440C6}"/>
              </a:ext>
            </a:extLst>
          </p:cNvPr>
          <p:cNvPicPr>
            <a:picLocks noChangeAspect="1"/>
          </p:cNvPicPr>
          <p:nvPr/>
        </p:nvPicPr>
        <p:blipFill>
          <a:blip r:embed="rId2"/>
          <a:srcRect l="23677" t="3732" r="29409" b="1"/>
          <a:stretch>
            <a:fillRect/>
          </a:stretch>
        </p:blipFill>
        <p:spPr>
          <a:xfrm>
            <a:off x="4581330" y="-1"/>
            <a:ext cx="4562670" cy="611204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AC4AEDF-F86F-9200-A194-A58493B2FE74}"/>
              </a:ext>
            </a:extLst>
          </p:cNvPr>
          <p:cNvSpPr>
            <a:spLocks noGrp="1"/>
          </p:cNvSpPr>
          <p:nvPr>
            <p:ph type="title"/>
          </p:nvPr>
        </p:nvSpPr>
        <p:spPr>
          <a:xfrm>
            <a:off x="297600" y="573231"/>
            <a:ext cx="5039963" cy="4228839"/>
          </a:xfrm>
        </p:spPr>
        <p:txBody>
          <a:bodyPr vert="horz" lIns="91440" tIns="45720" rIns="91440" bIns="45720" rtlCol="0" anchor="b">
            <a:normAutofit fontScale="90000"/>
          </a:bodyPr>
          <a:lstStyle/>
          <a:p>
            <a:pPr algn="ctr">
              <a:lnSpc>
                <a:spcPct val="150000"/>
              </a:lnSpc>
            </a:pPr>
            <a:r>
              <a:rPr lang="en-US" dirty="0">
                <a:solidFill>
                  <a:schemeClr val="accent2">
                    <a:lumMod val="50000"/>
                  </a:schemeClr>
                </a:solidFill>
                <a:latin typeface="Arial" panose="020B0604020202020204" pitchFamily="34" charset="0"/>
                <a:cs typeface="Arial" panose="020B0604020202020204" pitchFamily="34" charset="0"/>
              </a:rPr>
              <a:t>Stress as a Long-Term Condition</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solidFill>
                  <a:srgbClr val="0070C0"/>
                </a:solidFill>
                <a:latin typeface="Arial" panose="020B0604020202020204" pitchFamily="34" charset="0"/>
                <a:cs typeface="Arial" panose="020B0604020202020204" pitchFamily="34" charset="0"/>
              </a:rPr>
              <a:t>Audience</a:t>
            </a:r>
            <a:r>
              <a:rPr lang="en-US" sz="1100" dirty="0">
                <a:latin typeface="Arial" panose="020B0604020202020204" pitchFamily="34" charset="0"/>
                <a:cs typeface="Arial" panose="020B0604020202020204" pitchFamily="34" charset="0"/>
              </a:rPr>
              <a:t>: UK Mental Health Nurses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solidFill>
                  <a:srgbClr val="0070C0"/>
                </a:solidFill>
                <a:latin typeface="Arial" panose="020B0604020202020204" pitchFamily="34" charset="0"/>
                <a:cs typeface="Arial" panose="020B0604020202020204" pitchFamily="34" charset="0"/>
              </a:rPr>
              <a:t>Definition</a:t>
            </a:r>
            <a:r>
              <a:rPr lang="en-US" sz="1100" dirty="0">
                <a:latin typeface="Arial" panose="020B0604020202020204" pitchFamily="34" charset="0"/>
                <a:cs typeface="Arial" panose="020B0604020202020204" pitchFamily="34" charset="0"/>
              </a:rPr>
              <a:t>: Chronic stress is a prolonged maladaptive response to ongoing psychological or physiological pressures (</a:t>
            </a:r>
            <a:r>
              <a:rPr lang="en-US" sz="1100" dirty="0" err="1">
                <a:latin typeface="Arial" panose="020B0604020202020204" pitchFamily="34" charset="0"/>
                <a:cs typeface="Arial" panose="020B0604020202020204" pitchFamily="34" charset="0"/>
              </a:rPr>
              <a:t>Shchaslyvyi</a:t>
            </a:r>
            <a:r>
              <a:rPr lang="en-US" sz="1100" dirty="0">
                <a:latin typeface="Arial" panose="020B0604020202020204" pitchFamily="34" charset="0"/>
                <a:cs typeface="Arial" panose="020B0604020202020204" pitchFamily="34" charset="0"/>
              </a:rPr>
              <a:t> et al., 2024).</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solidFill>
                  <a:srgbClr val="0070C0"/>
                </a:solidFill>
                <a:latin typeface="Arial" panose="020B0604020202020204" pitchFamily="34" charset="0"/>
                <a:cs typeface="Arial" panose="020B0604020202020204" pitchFamily="34" charset="0"/>
              </a:rPr>
              <a:t>Symptoms</a:t>
            </a:r>
            <a:r>
              <a:rPr lang="en-US" sz="1100" dirty="0">
                <a:latin typeface="Arial" panose="020B0604020202020204" pitchFamily="34" charset="0"/>
                <a:cs typeface="Arial" panose="020B0604020202020204" pitchFamily="34" charset="0"/>
              </a:rPr>
              <a:t>: Fatigue, irritability, sleep disturbance, somatic pain, cognitive impairment (Ghasemi et al., 2024).</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err="1">
                <a:solidFill>
                  <a:srgbClr val="0070C0"/>
                </a:solidFill>
                <a:latin typeface="Arial" panose="020B0604020202020204" pitchFamily="34" charset="0"/>
                <a:cs typeface="Arial" panose="020B0604020202020204" pitchFamily="34" charset="0"/>
              </a:rPr>
              <a:t>Aetiology</a:t>
            </a:r>
            <a:r>
              <a:rPr lang="en-US" sz="1100" dirty="0">
                <a:solidFill>
                  <a:srgbClr val="0070C0"/>
                </a:solidFill>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HPA-axis dysregulation, socioeconomic adversity, trauma, workload pressures (McEwen, 1998; Lazarus and Folkman, 1984).</a:t>
            </a:r>
            <a:br>
              <a:rPr lang="en-US"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cxnSp>
        <p:nvCxnSpPr>
          <p:cNvPr id="20" name="Straight Connector 1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9A766059-F9D3-1113-8703-D572172EBC33}"/>
              </a:ext>
            </a:extLst>
          </p:cNvPr>
          <p:cNvSpPr txBox="1"/>
          <p:nvPr/>
        </p:nvSpPr>
        <p:spPr>
          <a:xfrm>
            <a:off x="5075823" y="6332141"/>
            <a:ext cx="3850105"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(Southern Cross Care, 2023)</a:t>
            </a:r>
          </a:p>
        </p:txBody>
      </p:sp>
    </p:spTree>
    <p:extLst>
      <p:ext uri="{BB962C8B-B14F-4D97-AF65-F5344CB8AC3E}">
        <p14:creationId xmlns:p14="http://schemas.microsoft.com/office/powerpoint/2010/main" val="2338894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0886"/>
            <a:ext cx="6447501" cy="1320800"/>
          </a:xfrm>
        </p:spPr>
        <p:txBody>
          <a:bodyPr anchor="t">
            <a:normAutofit/>
          </a:bodyPr>
          <a:lstStyle/>
          <a:p>
            <a:r>
              <a:rPr lang="en-GB" dirty="0">
                <a:latin typeface="Arial" panose="020B0604020202020204" pitchFamily="34" charset="0"/>
                <a:cs typeface="Arial" panose="020B0604020202020204" pitchFamily="34" charset="0"/>
              </a:rPr>
              <a:t>Prevalence</a:t>
            </a:r>
          </a:p>
        </p:txBody>
      </p:sp>
      <p:sp>
        <p:nvSpPr>
          <p:cNvPr id="3" name="Content Placeholder 2"/>
          <p:cNvSpPr>
            <a:spLocks noGrp="1"/>
          </p:cNvSpPr>
          <p:nvPr>
            <p:ph idx="1"/>
          </p:nvPr>
        </p:nvSpPr>
        <p:spPr>
          <a:xfrm>
            <a:off x="4419598" y="2764970"/>
            <a:ext cx="4114801" cy="3200401"/>
          </a:xfrm>
        </p:spPr>
        <p:txBody>
          <a:bodyPr>
            <a:normAutofit/>
          </a:bodyPr>
          <a:lstStyle/>
          <a:p>
            <a:r>
              <a:rPr lang="en-GB" sz="1100" dirty="0">
                <a:latin typeface="Arial" panose="020B0604020202020204" pitchFamily="34" charset="0"/>
                <a:cs typeface="Arial" panose="020B0604020202020204" pitchFamily="34" charset="0"/>
              </a:rPr>
              <a:t>UK: Stress accounts for &gt;50% of work-related illness (HSE, 2023).</a:t>
            </a:r>
          </a:p>
          <a:p>
            <a:r>
              <a:rPr lang="en-GB" sz="1100" dirty="0">
                <a:latin typeface="Arial" panose="020B0604020202020204" pitchFamily="34" charset="0"/>
                <a:cs typeface="Arial" panose="020B0604020202020204" pitchFamily="34" charset="0"/>
              </a:rPr>
              <a:t>Global: WHO identifies stress as a major contributor to the global burden of disease at 74% in the UK and 79%  globally (WHO, 2024).</a:t>
            </a:r>
          </a:p>
          <a:p>
            <a:r>
              <a:rPr lang="en-GB" sz="1100" dirty="0">
                <a:latin typeface="Arial" panose="020B0604020202020204" pitchFamily="34" charset="0"/>
                <a:cs typeface="Arial" panose="020B0604020202020204" pitchFamily="34" charset="0"/>
              </a:rPr>
              <a:t>Age: Evidence shows rising prevalence in young adults (Pierce et al., 2021).</a:t>
            </a:r>
          </a:p>
          <a:p>
            <a:pPr algn="just"/>
            <a:r>
              <a:rPr lang="en-GB" sz="1100" dirty="0">
                <a:latin typeface="Arial" panose="020B0604020202020204" pitchFamily="34" charset="0"/>
                <a:cs typeface="Arial" panose="020B0604020202020204" pitchFamily="34" charset="0"/>
              </a:rPr>
              <a:t>Gender: Studies show that women have the highest number of stress cases than men.</a:t>
            </a:r>
          </a:p>
        </p:txBody>
      </p:sp>
      <p:sp>
        <p:nvSpPr>
          <p:cNvPr id="5" name="TextBox 4">
            <a:extLst>
              <a:ext uri="{FF2B5EF4-FFF2-40B4-BE49-F238E27FC236}">
                <a16:creationId xmlns:a16="http://schemas.microsoft.com/office/drawing/2014/main" id="{E3F5FC1F-F885-46EE-2130-55D406B39656}"/>
              </a:ext>
            </a:extLst>
          </p:cNvPr>
          <p:cNvSpPr txBox="1"/>
          <p:nvPr/>
        </p:nvSpPr>
        <p:spPr>
          <a:xfrm>
            <a:off x="355792" y="6262563"/>
            <a:ext cx="3748122"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(Recruitment and Management Solution, 2023)</a:t>
            </a:r>
          </a:p>
        </p:txBody>
      </p:sp>
      <p:pic>
        <p:nvPicPr>
          <p:cNvPr id="1026" name="Picture 2">
            <a:extLst>
              <a:ext uri="{FF2B5EF4-FFF2-40B4-BE49-F238E27FC236}">
                <a16:creationId xmlns:a16="http://schemas.microsoft.com/office/drawing/2014/main" id="{1838283F-9F9B-C337-3A0A-2FF63B470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085" y="1023257"/>
            <a:ext cx="4245429" cy="4800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8485" y="-184122"/>
            <a:ext cx="6567009" cy="1320800"/>
          </a:xfrm>
        </p:spPr>
        <p:txBody>
          <a:bodyPr anchor="ctr">
            <a:normAutofit/>
          </a:bodyPr>
          <a:lstStyle/>
          <a:p>
            <a:pPr>
              <a:lnSpc>
                <a:spcPct val="90000"/>
              </a:lnSpc>
            </a:pPr>
            <a:r>
              <a:rPr lang="en-GB" dirty="0">
                <a:latin typeface="Arial" panose="020B0604020202020204" pitchFamily="34" charset="0"/>
                <a:cs typeface="Arial" panose="020B0604020202020204" pitchFamily="34" charset="0"/>
              </a:rPr>
              <a:t>Economic and Social Burden</a:t>
            </a:r>
          </a:p>
        </p:txBody>
      </p:sp>
      <p:sp>
        <p:nvSpPr>
          <p:cNvPr id="3" name="Content Placeholder 2"/>
          <p:cNvSpPr>
            <a:spLocks noGrp="1"/>
          </p:cNvSpPr>
          <p:nvPr>
            <p:ph idx="1"/>
          </p:nvPr>
        </p:nvSpPr>
        <p:spPr>
          <a:xfrm>
            <a:off x="98485" y="1462758"/>
            <a:ext cx="3452060" cy="3560733"/>
          </a:xfrm>
        </p:spPr>
        <p:txBody>
          <a:bodyPr>
            <a:normAutofit/>
          </a:bodyPr>
          <a:lstStyle/>
          <a:p>
            <a:pPr>
              <a:lnSpc>
                <a:spcPct val="90000"/>
              </a:lnSpc>
            </a:pPr>
            <a:r>
              <a:rPr lang="en-GB" sz="1100" dirty="0">
                <a:latin typeface="Arial" panose="020B0604020202020204" pitchFamily="34" charset="0"/>
                <a:cs typeface="Arial" panose="020B0604020202020204" pitchFamily="34" charset="0"/>
              </a:rPr>
              <a:t>£28 billion annual loss due to stress-related sickness absence (HSE, 2023)</a:t>
            </a:r>
          </a:p>
          <a:p>
            <a:pPr>
              <a:lnSpc>
                <a:spcPct val="90000"/>
              </a:lnSpc>
            </a:pPr>
            <a:r>
              <a:rPr lang="en-GB" sz="1100" dirty="0">
                <a:latin typeface="Arial" panose="020B0604020202020204" pitchFamily="34" charset="0"/>
                <a:cs typeface="Arial" panose="020B0604020202020204" pitchFamily="34" charset="0"/>
              </a:rPr>
              <a:t>Lost tax revenue</a:t>
            </a:r>
          </a:p>
          <a:p>
            <a:pPr>
              <a:lnSpc>
                <a:spcPct val="90000"/>
              </a:lnSpc>
            </a:pPr>
            <a:r>
              <a:rPr lang="en-GB" sz="1100" dirty="0">
                <a:latin typeface="Arial" panose="020B0604020202020204" pitchFamily="34" charset="0"/>
                <a:cs typeface="Arial" panose="020B0604020202020204" pitchFamily="34" charset="0"/>
              </a:rPr>
              <a:t>High utilisation of primary/mental health services</a:t>
            </a:r>
          </a:p>
          <a:p>
            <a:pPr>
              <a:lnSpc>
                <a:spcPct val="90000"/>
              </a:lnSpc>
            </a:pPr>
            <a:r>
              <a:rPr lang="en-GB" sz="1100" dirty="0">
                <a:latin typeface="Arial" panose="020B0604020202020204" pitchFamily="34" charset="0"/>
                <a:cs typeface="Arial" panose="020B0604020202020204" pitchFamily="34" charset="0"/>
              </a:rPr>
              <a:t>Impact on family, productivity and quality of life (OECD, 2018)</a:t>
            </a:r>
          </a:p>
          <a:p>
            <a:pPr>
              <a:lnSpc>
                <a:spcPct val="90000"/>
              </a:lnSpc>
            </a:pPr>
            <a:r>
              <a:rPr lang="en-GB" sz="1100" dirty="0">
                <a:latin typeface="Arial" panose="020B0604020202020204" pitchFamily="34" charset="0"/>
                <a:cs typeface="Arial" panose="020B0604020202020204" pitchFamily="34" charset="0"/>
              </a:rPr>
              <a:t>Reduced social and community participation</a:t>
            </a:r>
          </a:p>
          <a:p>
            <a:pPr>
              <a:lnSpc>
                <a:spcPct val="90000"/>
              </a:lnSpc>
            </a:pPr>
            <a:r>
              <a:rPr lang="en-GB" sz="1100" dirty="0">
                <a:latin typeface="Arial" panose="020B0604020202020204" pitchFamily="34" charset="0"/>
                <a:cs typeface="Arial" panose="020B0604020202020204" pitchFamily="34" charset="0"/>
              </a:rPr>
              <a:t>Individual suffering</a:t>
            </a:r>
          </a:p>
        </p:txBody>
      </p:sp>
      <p:pic>
        <p:nvPicPr>
          <p:cNvPr id="4" name="Picture 3" descr="A diagram of a community&#10;&#10;AI-generated content may be incorrect.">
            <a:extLst>
              <a:ext uri="{FF2B5EF4-FFF2-40B4-BE49-F238E27FC236}">
                <a16:creationId xmlns:a16="http://schemas.microsoft.com/office/drawing/2014/main" id="{2A17A5BB-9FED-50BF-D483-A286B5FDB92F}"/>
              </a:ext>
            </a:extLst>
          </p:cNvPr>
          <p:cNvPicPr>
            <a:picLocks noChangeAspect="1"/>
          </p:cNvPicPr>
          <p:nvPr/>
        </p:nvPicPr>
        <p:blipFill>
          <a:blip r:embed="rId2"/>
          <a:stretch>
            <a:fillRect/>
          </a:stretch>
        </p:blipFill>
        <p:spPr>
          <a:xfrm>
            <a:off x="3731158" y="2162393"/>
            <a:ext cx="3452060" cy="3568021"/>
          </a:xfrm>
          <a:prstGeom prst="rect">
            <a:avLst/>
          </a:prstGeom>
        </p:spPr>
      </p:pic>
      <p:sp>
        <p:nvSpPr>
          <p:cNvPr id="5" name="TextBox 4">
            <a:extLst>
              <a:ext uri="{FF2B5EF4-FFF2-40B4-BE49-F238E27FC236}">
                <a16:creationId xmlns:a16="http://schemas.microsoft.com/office/drawing/2014/main" id="{2755FC5E-56A8-C039-AFBB-67E4B06B408F}"/>
              </a:ext>
            </a:extLst>
          </p:cNvPr>
          <p:cNvSpPr txBox="1"/>
          <p:nvPr/>
        </p:nvSpPr>
        <p:spPr>
          <a:xfrm>
            <a:off x="4392531" y="5732511"/>
            <a:ext cx="2790687"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(MQ Mental Health Research,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33484"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68234" y="3681413"/>
            <a:ext cx="357266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1926"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400"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068"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694"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568"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223" y="-8467"/>
            <a:ext cx="4495777"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386292" y="609600"/>
            <a:ext cx="3384742" cy="2227730"/>
          </a:xfrm>
        </p:spPr>
        <p:txBody>
          <a:bodyPr anchor="ctr">
            <a:normAutofit/>
          </a:bodyPr>
          <a:lstStyle/>
          <a:p>
            <a:r>
              <a:rPr lang="en-GB" dirty="0">
                <a:solidFill>
                  <a:srgbClr val="FFFFFF"/>
                </a:solidFill>
                <a:latin typeface="Arial" panose="020B0604020202020204" pitchFamily="34" charset="0"/>
                <a:cs typeface="Arial" panose="020B0604020202020204" pitchFamily="34" charset="0"/>
              </a:rPr>
              <a:t>Diagnosis and Initial Assessment</a:t>
            </a:r>
          </a:p>
        </p:txBody>
      </p:sp>
      <p:pic>
        <p:nvPicPr>
          <p:cNvPr id="4" name="Picture 3">
            <a:extLst>
              <a:ext uri="{FF2B5EF4-FFF2-40B4-BE49-F238E27FC236}">
                <a16:creationId xmlns:a16="http://schemas.microsoft.com/office/drawing/2014/main" id="{E67C9935-F1FF-E079-ED85-46C80CF6F536}"/>
              </a:ext>
            </a:extLst>
          </p:cNvPr>
          <p:cNvPicPr>
            <a:picLocks noChangeAspect="1"/>
          </p:cNvPicPr>
          <p:nvPr/>
        </p:nvPicPr>
        <p:blipFill>
          <a:blip r:embed="rId2"/>
          <a:stretch>
            <a:fillRect/>
          </a:stretch>
        </p:blipFill>
        <p:spPr>
          <a:xfrm>
            <a:off x="119361" y="2057206"/>
            <a:ext cx="3501655" cy="3037743"/>
          </a:xfrm>
          <a:prstGeom prst="rect">
            <a:avLst/>
          </a:prstGeom>
        </p:spPr>
      </p:pic>
      <p:sp>
        <p:nvSpPr>
          <p:cNvPr id="3" name="Content Placeholder 2"/>
          <p:cNvSpPr>
            <a:spLocks noGrp="1"/>
          </p:cNvSpPr>
          <p:nvPr>
            <p:ph idx="1"/>
          </p:nvPr>
        </p:nvSpPr>
        <p:spPr>
          <a:xfrm>
            <a:off x="5386293" y="2837329"/>
            <a:ext cx="3384741" cy="3317938"/>
          </a:xfrm>
        </p:spPr>
        <p:txBody>
          <a:bodyPr anchor="t">
            <a:normAutofit/>
          </a:bodyPr>
          <a:lstStyle/>
          <a:p>
            <a:pPr>
              <a:lnSpc>
                <a:spcPct val="150000"/>
              </a:lnSpc>
            </a:pPr>
            <a:r>
              <a:rPr lang="en-GB" sz="1100" dirty="0">
                <a:solidFill>
                  <a:srgbClr val="FFFFFF"/>
                </a:solidFill>
                <a:latin typeface="Arial" panose="020B0604020202020204" pitchFamily="34" charset="0"/>
                <a:cs typeface="Arial" panose="020B0604020202020204" pitchFamily="34" charset="0"/>
              </a:rPr>
              <a:t>General practitioner (GP) assessment, mental health screening tools</a:t>
            </a:r>
          </a:p>
          <a:p>
            <a:pPr>
              <a:lnSpc>
                <a:spcPct val="150000"/>
              </a:lnSpc>
            </a:pPr>
            <a:r>
              <a:rPr lang="en-GB" sz="1100" dirty="0">
                <a:solidFill>
                  <a:srgbClr val="FFFFFF"/>
                </a:solidFill>
                <a:latin typeface="Arial" panose="020B0604020202020204" pitchFamily="34" charset="0"/>
                <a:cs typeface="Arial" panose="020B0604020202020204" pitchFamily="34" charset="0"/>
              </a:rPr>
              <a:t>Perceived Stress Scale (Cohen, 1983), HADS</a:t>
            </a:r>
          </a:p>
          <a:p>
            <a:pPr>
              <a:lnSpc>
                <a:spcPct val="150000"/>
              </a:lnSpc>
            </a:pPr>
            <a:r>
              <a:rPr lang="en-GB" sz="1100" dirty="0">
                <a:solidFill>
                  <a:srgbClr val="FFFFFF"/>
                </a:solidFill>
                <a:latin typeface="Arial" panose="020B0604020202020204" pitchFamily="34" charset="0"/>
                <a:cs typeface="Arial" panose="020B0604020202020204" pitchFamily="34" charset="0"/>
              </a:rPr>
              <a:t>Screening for comorbid depression/anxiety (NICE, 2020)</a:t>
            </a:r>
          </a:p>
          <a:p>
            <a:pPr>
              <a:lnSpc>
                <a:spcPct val="150000"/>
              </a:lnSpc>
            </a:pPr>
            <a:r>
              <a:rPr lang="en-GB" sz="1100" dirty="0">
                <a:solidFill>
                  <a:srgbClr val="FFFFFF"/>
                </a:solidFill>
                <a:latin typeface="Arial" panose="020B0604020202020204" pitchFamily="34" charset="0"/>
                <a:cs typeface="Arial" panose="020B0604020202020204" pitchFamily="34" charset="0"/>
              </a:rPr>
              <a:t>Assessment of psychosocial stressors (IAPT guidelines) deals with person – centred care, collaborative and evidence based  to understand the problems faced by the individual due to  their social and personal life.</a:t>
            </a:r>
          </a:p>
        </p:txBody>
      </p:sp>
      <p:sp>
        <p:nvSpPr>
          <p:cNvPr id="5" name="TextBox 4">
            <a:extLst>
              <a:ext uri="{FF2B5EF4-FFF2-40B4-BE49-F238E27FC236}">
                <a16:creationId xmlns:a16="http://schemas.microsoft.com/office/drawing/2014/main" id="{998ADF30-56E4-47FF-D05E-88F645EBD5FE}"/>
              </a:ext>
            </a:extLst>
          </p:cNvPr>
          <p:cNvSpPr txBox="1"/>
          <p:nvPr/>
        </p:nvSpPr>
        <p:spPr>
          <a:xfrm>
            <a:off x="43901" y="5494239"/>
            <a:ext cx="226940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Niwlikar</a:t>
            </a:r>
            <a:r>
              <a:rPr lang="en-GB" sz="1100" dirty="0">
                <a:latin typeface="Arial" panose="020B0604020202020204" pitchFamily="34" charset="0"/>
                <a:cs typeface="Arial" panose="020B0604020202020204" pitchFamily="34" charset="0"/>
              </a:rPr>
              <a:t>,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84122"/>
            <a:ext cx="6241584" cy="1320800"/>
          </a:xfrm>
        </p:spPr>
        <p:txBody>
          <a:bodyPr anchor="ctr">
            <a:noAutofit/>
          </a:bodyPr>
          <a:lstStyle/>
          <a:p>
            <a:pPr>
              <a:lnSpc>
                <a:spcPct val="90000"/>
              </a:lnSpc>
            </a:pPr>
            <a:r>
              <a:rPr lang="en-GB" dirty="0">
                <a:latin typeface="Arial" panose="020B0604020202020204" pitchFamily="34" charset="0"/>
                <a:cs typeface="Arial" panose="020B0604020202020204" pitchFamily="34" charset="0"/>
              </a:rPr>
              <a:t>Management – UK Guidance</a:t>
            </a:r>
          </a:p>
        </p:txBody>
      </p:sp>
      <p:sp>
        <p:nvSpPr>
          <p:cNvPr id="3" name="Content Placeholder 2"/>
          <p:cNvSpPr>
            <a:spLocks noGrp="1"/>
          </p:cNvSpPr>
          <p:nvPr>
            <p:ph idx="1"/>
          </p:nvPr>
        </p:nvSpPr>
        <p:spPr>
          <a:xfrm>
            <a:off x="228600" y="1648633"/>
            <a:ext cx="4343400" cy="3560733"/>
          </a:xfrm>
        </p:spPr>
        <p:txBody>
          <a:bodyPr>
            <a:normAutofit fontScale="92500"/>
          </a:bodyPr>
          <a:lstStyle/>
          <a:p>
            <a:pPr algn="just">
              <a:lnSpc>
                <a:spcPct val="160000"/>
              </a:lnSpc>
            </a:pPr>
            <a:r>
              <a:rPr sz="1100" dirty="0">
                <a:latin typeface="Arial" panose="020B0604020202020204" pitchFamily="34" charset="0"/>
                <a:cs typeface="Arial" panose="020B0604020202020204" pitchFamily="34" charset="0"/>
              </a:rPr>
              <a:t>NICE NG136 </a:t>
            </a:r>
            <a:r>
              <a:rPr lang="en-GB" sz="1100" dirty="0">
                <a:latin typeface="Arial" panose="020B0604020202020204" pitchFamily="34" charset="0"/>
                <a:cs typeface="Arial" panose="020B0604020202020204" pitchFamily="34" charset="0"/>
              </a:rPr>
              <a:t>and</a:t>
            </a:r>
            <a:r>
              <a:rPr sz="1100" dirty="0">
                <a:latin typeface="Arial" panose="020B0604020202020204" pitchFamily="34" charset="0"/>
                <a:cs typeface="Arial" panose="020B0604020202020204" pitchFamily="34" charset="0"/>
              </a:rPr>
              <a:t> mental wellbeing at work guidance:</a:t>
            </a:r>
            <a:endParaRPr lang="en-GB" sz="1100" dirty="0">
              <a:latin typeface="Arial" panose="020B0604020202020204" pitchFamily="34" charset="0"/>
              <a:cs typeface="Arial" panose="020B0604020202020204" pitchFamily="34" charset="0"/>
            </a:endParaRPr>
          </a:p>
          <a:p>
            <a:pPr lvl="1" algn="just">
              <a:lnSpc>
                <a:spcPct val="160000"/>
              </a:lnSpc>
            </a:pPr>
            <a:r>
              <a:rPr sz="1100" dirty="0">
                <a:latin typeface="Arial" panose="020B0604020202020204" pitchFamily="34" charset="0"/>
                <a:cs typeface="Arial" panose="020B0604020202020204" pitchFamily="34" charset="0"/>
              </a:rPr>
              <a:t>Psychological interventions first line</a:t>
            </a:r>
            <a:r>
              <a:rPr lang="en-GB" sz="1100" dirty="0">
                <a:latin typeface="Arial" panose="020B0604020202020204" pitchFamily="34" charset="0"/>
                <a:cs typeface="Arial" panose="020B0604020202020204" pitchFamily="34" charset="0"/>
              </a:rPr>
              <a:t>, Cognitive Behavioural Therapy (CBT), Mindfulness, Meditation and Yoga, and Applied Relaxation</a:t>
            </a:r>
          </a:p>
          <a:p>
            <a:pPr lvl="1" algn="just">
              <a:lnSpc>
                <a:spcPct val="160000"/>
              </a:lnSpc>
            </a:pPr>
            <a:r>
              <a:rPr sz="1100" dirty="0">
                <a:latin typeface="Arial" panose="020B0604020202020204" pitchFamily="34" charset="0"/>
                <a:cs typeface="Arial" panose="020B0604020202020204" pitchFamily="34" charset="0"/>
              </a:rPr>
              <a:t>Biopsychosocial management approach</a:t>
            </a:r>
            <a:r>
              <a:rPr lang="en-GB" sz="1100" dirty="0">
                <a:latin typeface="Arial" panose="020B0604020202020204" pitchFamily="34" charset="0"/>
                <a:cs typeface="Arial" panose="020B0604020202020204" pitchFamily="34" charset="0"/>
              </a:rPr>
              <a:t> , this involved looking into the biological, psychological, and social factors to create a holistic approach to stress</a:t>
            </a:r>
            <a:r>
              <a:rPr sz="1100" dirty="0">
                <a:latin typeface="Arial" panose="020B0604020202020204" pitchFamily="34" charset="0"/>
                <a:cs typeface="Arial" panose="020B0604020202020204" pitchFamily="34" charset="0"/>
              </a:rPr>
              <a:t> (Engel, 1977</a:t>
            </a:r>
            <a:r>
              <a:rPr lang="en-GB" sz="1100" dirty="0">
                <a:latin typeface="Arial" panose="020B0604020202020204" pitchFamily="34" charset="0"/>
                <a:cs typeface="Arial" panose="020B0604020202020204" pitchFamily="34" charset="0"/>
              </a:rPr>
              <a:t>, and Bolton, 2023</a:t>
            </a:r>
            <a:r>
              <a:rPr sz="1100" dirty="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a:p>
            <a:pPr lvl="1" algn="just">
              <a:lnSpc>
                <a:spcPct val="160000"/>
              </a:lnSpc>
            </a:pPr>
            <a:r>
              <a:rPr sz="1100" dirty="0">
                <a:latin typeface="Arial" panose="020B0604020202020204" pitchFamily="34" charset="0"/>
                <a:cs typeface="Arial" panose="020B0604020202020204" pitchFamily="34" charset="0"/>
              </a:rPr>
              <a:t>Stepped care pathways</a:t>
            </a:r>
            <a:r>
              <a:rPr lang="en-GB" sz="1100" dirty="0">
                <a:latin typeface="Arial" panose="020B0604020202020204" pitchFamily="34" charset="0"/>
                <a:cs typeface="Arial" panose="020B0604020202020204" pitchFamily="34" charset="0"/>
              </a:rPr>
              <a:t> is an evidence – based framework for managing chronic health conditions, such</a:t>
            </a:r>
            <a:r>
              <a:rPr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as stress, anxiety and depression by providing the least intensive, but most effective interventions </a:t>
            </a:r>
            <a:r>
              <a:rPr sz="1100" dirty="0">
                <a:latin typeface="Arial" panose="020B0604020202020204" pitchFamily="34" charset="0"/>
                <a:cs typeface="Arial" panose="020B0604020202020204" pitchFamily="34" charset="0"/>
              </a:rPr>
              <a:t>(IAPT)</a:t>
            </a:r>
            <a:endParaRPr lang="en-GB" sz="1100" dirty="0">
              <a:latin typeface="Arial" panose="020B0604020202020204" pitchFamily="34" charset="0"/>
              <a:cs typeface="Arial" panose="020B0604020202020204" pitchFamily="34" charset="0"/>
            </a:endParaRPr>
          </a:p>
          <a:p>
            <a:pPr lvl="1" algn="just">
              <a:lnSpc>
                <a:spcPct val="160000"/>
              </a:lnSpc>
            </a:pPr>
            <a:endParaRPr lang="en-GB" sz="1100" dirty="0">
              <a:latin typeface="Arial" panose="020B0604020202020204" pitchFamily="34" charset="0"/>
              <a:cs typeface="Arial" panose="020B0604020202020204" pitchFamily="34" charset="0"/>
            </a:endParaRPr>
          </a:p>
        </p:txBody>
      </p:sp>
      <p:pic>
        <p:nvPicPr>
          <p:cNvPr id="4" name="Picture 3" descr="A group of colorful sticky notes with writing&#10;&#10;AI-generated content may be incorrect.">
            <a:extLst>
              <a:ext uri="{FF2B5EF4-FFF2-40B4-BE49-F238E27FC236}">
                <a16:creationId xmlns:a16="http://schemas.microsoft.com/office/drawing/2014/main" id="{B91D37C9-E3C9-EA89-2650-777CE88AE301}"/>
              </a:ext>
            </a:extLst>
          </p:cNvPr>
          <p:cNvPicPr>
            <a:picLocks noChangeAspect="1"/>
          </p:cNvPicPr>
          <p:nvPr/>
        </p:nvPicPr>
        <p:blipFill>
          <a:blip r:embed="rId2"/>
          <a:stretch>
            <a:fillRect/>
          </a:stretch>
        </p:blipFill>
        <p:spPr>
          <a:xfrm>
            <a:off x="5083629" y="1246189"/>
            <a:ext cx="3407228" cy="4277945"/>
          </a:xfrm>
          <a:prstGeom prst="rect">
            <a:avLst/>
          </a:prstGeom>
        </p:spPr>
      </p:pic>
      <p:sp>
        <p:nvSpPr>
          <p:cNvPr id="5" name="TextBox 4">
            <a:extLst>
              <a:ext uri="{FF2B5EF4-FFF2-40B4-BE49-F238E27FC236}">
                <a16:creationId xmlns:a16="http://schemas.microsoft.com/office/drawing/2014/main" id="{3EC8B496-1E81-1005-D6FF-30800F2E155B}"/>
              </a:ext>
            </a:extLst>
          </p:cNvPr>
          <p:cNvSpPr txBox="1"/>
          <p:nvPr/>
        </p:nvSpPr>
        <p:spPr>
          <a:xfrm>
            <a:off x="5083629" y="5645676"/>
            <a:ext cx="251460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(Braithwaite, 2020)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457" y="0"/>
            <a:ext cx="6447501" cy="1320800"/>
          </a:xfrm>
        </p:spPr>
        <p:txBody>
          <a:bodyPr anchor="t">
            <a:normAutofit/>
          </a:bodyPr>
          <a:lstStyle/>
          <a:p>
            <a:r>
              <a:rPr lang="en-GB" dirty="0">
                <a:latin typeface="Arial" panose="020B0604020202020204" pitchFamily="34" charset="0"/>
                <a:cs typeface="Arial" panose="020B0604020202020204" pitchFamily="34" charset="0"/>
              </a:rPr>
              <a:t>Models and Frameworks</a:t>
            </a:r>
          </a:p>
        </p:txBody>
      </p:sp>
      <p:sp>
        <p:nvSpPr>
          <p:cNvPr id="3" name="Content Placeholder 2"/>
          <p:cNvSpPr>
            <a:spLocks noGrp="1"/>
          </p:cNvSpPr>
          <p:nvPr>
            <p:ph idx="1"/>
          </p:nvPr>
        </p:nvSpPr>
        <p:spPr>
          <a:xfrm>
            <a:off x="83457" y="1208385"/>
            <a:ext cx="3487057" cy="3749323"/>
          </a:xfrm>
        </p:spPr>
        <p:txBody>
          <a:bodyPr>
            <a:normAutofit/>
          </a:bodyPr>
          <a:lstStyle/>
          <a:p>
            <a:r>
              <a:rPr lang="en-GB" sz="1100" dirty="0">
                <a:latin typeface="Arial" panose="020B0604020202020204" pitchFamily="34" charset="0"/>
                <a:cs typeface="Arial" panose="020B0604020202020204" pitchFamily="34" charset="0"/>
              </a:rPr>
              <a:t>Transactional Stress Theory (Lazarus and Folkman, 1984)</a:t>
            </a:r>
          </a:p>
          <a:p>
            <a:r>
              <a:rPr lang="en-GB" sz="1100" dirty="0">
                <a:latin typeface="Arial" panose="020B0604020202020204" pitchFamily="34" charset="0"/>
                <a:cs typeface="Arial" panose="020B0604020202020204" pitchFamily="34" charset="0"/>
              </a:rPr>
              <a:t>Allostatic Load Theory (McEwen, 1998 and Volarić, N</a:t>
            </a:r>
            <a:r>
              <a:rPr lang="en-GB" sz="1100" i="1" dirty="0">
                <a:latin typeface="Arial" panose="020B0604020202020204" pitchFamily="34" charset="0"/>
                <a:cs typeface="Arial" panose="020B0604020202020204" pitchFamily="34" charset="0"/>
              </a:rPr>
              <a:t>., et al)</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Biopsychosocial model (Engel, 1977)</a:t>
            </a:r>
          </a:p>
          <a:p>
            <a:r>
              <a:rPr lang="en-GB" sz="1100" dirty="0">
                <a:latin typeface="Arial" panose="020B0604020202020204" pitchFamily="34" charset="0"/>
                <a:cs typeface="Arial" panose="020B0604020202020204" pitchFamily="34" charset="0"/>
              </a:rPr>
              <a:t>IAPT Stepped Care Model (Clark, 2018)</a:t>
            </a:r>
          </a:p>
        </p:txBody>
      </p:sp>
      <p:pic>
        <p:nvPicPr>
          <p:cNvPr id="1026" name="Picture 2" descr="A diagram of a diagram of a psychological disorder&#10;&#10;AI-generated content may be incorrect.">
            <a:extLst>
              <a:ext uri="{FF2B5EF4-FFF2-40B4-BE49-F238E27FC236}">
                <a16:creationId xmlns:a16="http://schemas.microsoft.com/office/drawing/2014/main" id="{7E592F95-F38C-ABB9-E830-F6E8DA29384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34886" y="2743200"/>
            <a:ext cx="6574971" cy="38840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2797FA-548E-8479-3AC5-B2C10F9841F3}"/>
              </a:ext>
            </a:extLst>
          </p:cNvPr>
          <p:cNvSpPr txBox="1"/>
          <p:nvPr/>
        </p:nvSpPr>
        <p:spPr>
          <a:xfrm>
            <a:off x="5576637" y="6570193"/>
            <a:ext cx="234615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(Megan, 2021)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57" name="Rectangle 205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9" name="Straight Connector 205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33484"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61" name="Straight Connector 206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68234" y="3681413"/>
            <a:ext cx="357266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6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1926"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400"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Isosceles Triangle 206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068"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694"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1" name="Isosceles Triangle 207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568"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3" name="Freeform: Shape 207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223" y="-8467"/>
            <a:ext cx="4495777"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902968" y="-504265"/>
            <a:ext cx="4340693" cy="2227730"/>
          </a:xfrm>
        </p:spPr>
        <p:txBody>
          <a:bodyPr anchor="ctr">
            <a:normAutofit/>
          </a:bodyPr>
          <a:lstStyle/>
          <a:p>
            <a:r>
              <a:rPr lang="en-GB" dirty="0">
                <a:solidFill>
                  <a:srgbClr val="FFFFFF"/>
                </a:solidFill>
                <a:latin typeface="Arial" panose="020B0604020202020204" pitchFamily="34" charset="0"/>
                <a:cs typeface="Arial" panose="020B0604020202020204" pitchFamily="34" charset="0"/>
              </a:rPr>
              <a:t>Treatment  Options</a:t>
            </a:r>
          </a:p>
        </p:txBody>
      </p:sp>
      <p:pic>
        <p:nvPicPr>
          <p:cNvPr id="2050" name="Picture 2" descr="Support for your mental health infographic. Decorative image with text that reads: looking after yourself, Talking therapy and Crisis.">
            <a:extLst>
              <a:ext uri="{FF2B5EF4-FFF2-40B4-BE49-F238E27FC236}">
                <a16:creationId xmlns:a16="http://schemas.microsoft.com/office/drawing/2014/main" id="{EE2FE27D-69FC-A02C-4355-E9A4B1B579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970" y="1567543"/>
            <a:ext cx="4295214" cy="39624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224460" y="1192274"/>
            <a:ext cx="3638501" cy="3317938"/>
          </a:xfrm>
        </p:spPr>
        <p:txBody>
          <a:bodyPr anchor="t">
            <a:noAutofit/>
          </a:bodyPr>
          <a:lstStyle/>
          <a:p>
            <a:pPr algn="just">
              <a:lnSpc>
                <a:spcPct val="90000"/>
              </a:lnSpc>
            </a:pPr>
            <a:r>
              <a:rPr lang="en-GB" sz="1100" dirty="0">
                <a:solidFill>
                  <a:srgbClr val="FFFFFF"/>
                </a:solidFill>
                <a:latin typeface="Arial" panose="020B0604020202020204" pitchFamily="34" charset="0"/>
                <a:cs typeface="Arial" panose="020B0604020202020204" pitchFamily="34" charset="0"/>
              </a:rPr>
              <a:t>Cognitive Behavioural Therapy interventions: Is a short -  term talking therapy that helps people identify and change negative thoughts and </a:t>
            </a:r>
            <a:r>
              <a:rPr lang="en-GB" sz="1100" dirty="0" err="1">
                <a:solidFill>
                  <a:srgbClr val="FFFFFF"/>
                </a:solidFill>
                <a:latin typeface="Arial" panose="020B0604020202020204" pitchFamily="34" charset="0"/>
                <a:cs typeface="Arial" panose="020B0604020202020204" pitchFamily="34" charset="0"/>
              </a:rPr>
              <a:t>behaviors</a:t>
            </a:r>
            <a:r>
              <a:rPr lang="en-GB" sz="1100" dirty="0">
                <a:solidFill>
                  <a:srgbClr val="FFFFFF"/>
                </a:solidFill>
                <a:latin typeface="Arial" panose="020B0604020202020204" pitchFamily="34" charset="0"/>
                <a:cs typeface="Arial" panose="020B0604020202020204" pitchFamily="34" charset="0"/>
              </a:rPr>
              <a:t> that contribute to problems  (Butler et al., 2006)</a:t>
            </a:r>
          </a:p>
          <a:p>
            <a:pPr algn="just">
              <a:lnSpc>
                <a:spcPct val="90000"/>
              </a:lnSpc>
            </a:pPr>
            <a:r>
              <a:rPr lang="en-GB" sz="1100" dirty="0">
                <a:solidFill>
                  <a:srgbClr val="FFFFFF"/>
                </a:solidFill>
                <a:latin typeface="Arial" panose="020B0604020202020204" pitchFamily="34" charset="0"/>
                <a:cs typeface="Arial" panose="020B0604020202020204" pitchFamily="34" charset="0"/>
              </a:rPr>
              <a:t>Mindfulness-Based Stress Reduction: Fosters social support, but its primary focus is on individual, self – related processes. (Kabat-Zinn, 2003)</a:t>
            </a:r>
          </a:p>
          <a:p>
            <a:pPr algn="just">
              <a:lnSpc>
                <a:spcPct val="90000"/>
              </a:lnSpc>
            </a:pPr>
            <a:r>
              <a:rPr lang="en-GB" sz="1100" dirty="0">
                <a:solidFill>
                  <a:srgbClr val="FFFFFF"/>
                </a:solidFill>
                <a:latin typeface="Arial" panose="020B0604020202020204" pitchFamily="34" charset="0"/>
                <a:cs typeface="Arial" panose="020B0604020202020204" pitchFamily="34" charset="0"/>
              </a:rPr>
              <a:t>Selective Serotonin Reuptake Inhibitors (SSRIs) for comorbid depression/anxiety: These are medications use to control stress, depression and anxiety (NICE, 2022)</a:t>
            </a:r>
          </a:p>
          <a:p>
            <a:pPr algn="just">
              <a:lnSpc>
                <a:spcPct val="90000"/>
              </a:lnSpc>
            </a:pPr>
            <a:r>
              <a:rPr lang="en-GB" sz="1100" dirty="0">
                <a:solidFill>
                  <a:srgbClr val="FFFFFF"/>
                </a:solidFill>
                <a:latin typeface="Arial" panose="020B0604020202020204" pitchFamily="34" charset="0"/>
                <a:cs typeface="Arial" panose="020B0604020202020204" pitchFamily="34" charset="0"/>
              </a:rPr>
              <a:t>Social prescribing: Connects people with non – medical, community – based services to address practical, social, and emotional needs affecting their health and wellbeing. (NHS England, 2019)</a:t>
            </a:r>
          </a:p>
          <a:p>
            <a:pPr algn="just">
              <a:lnSpc>
                <a:spcPct val="90000"/>
              </a:lnSpc>
            </a:pPr>
            <a:r>
              <a:rPr lang="en-GB" sz="1100" dirty="0">
                <a:solidFill>
                  <a:srgbClr val="FFFFFF"/>
                </a:solidFill>
                <a:latin typeface="Arial" panose="020B0604020202020204" pitchFamily="34" charset="0"/>
                <a:cs typeface="Arial" panose="020B0604020202020204" pitchFamily="34" charset="0"/>
              </a:rPr>
              <a:t>Occupational health support: Addresses the physical, mental, and social well – being of individuals aiming to promote and support good health.</a:t>
            </a:r>
          </a:p>
        </p:txBody>
      </p:sp>
      <p:sp>
        <p:nvSpPr>
          <p:cNvPr id="4" name="TextBox 3">
            <a:extLst>
              <a:ext uri="{FF2B5EF4-FFF2-40B4-BE49-F238E27FC236}">
                <a16:creationId xmlns:a16="http://schemas.microsoft.com/office/drawing/2014/main" id="{A1A66E21-5EE4-9560-DD31-2FE281FBFFA3}"/>
              </a:ext>
            </a:extLst>
          </p:cNvPr>
          <p:cNvSpPr txBox="1"/>
          <p:nvPr/>
        </p:nvSpPr>
        <p:spPr>
          <a:xfrm>
            <a:off x="-11754" y="5654842"/>
            <a:ext cx="223133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(NHS, 2025)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229" y="0"/>
            <a:ext cx="6447501" cy="1320800"/>
          </a:xfrm>
        </p:spPr>
        <p:txBody>
          <a:bodyPr anchor="t">
            <a:normAutofit/>
          </a:bodyPr>
          <a:lstStyle/>
          <a:p>
            <a:r>
              <a:rPr lang="en-GB" dirty="0">
                <a:latin typeface="Arial" panose="020B0604020202020204" pitchFamily="34" charset="0"/>
                <a:cs typeface="Arial" panose="020B0604020202020204" pitchFamily="34" charset="0"/>
              </a:rPr>
              <a:t>Comorbidities</a:t>
            </a:r>
          </a:p>
        </p:txBody>
      </p:sp>
      <p:sp>
        <p:nvSpPr>
          <p:cNvPr id="3" name="Content Placeholder 2"/>
          <p:cNvSpPr>
            <a:spLocks noGrp="1"/>
          </p:cNvSpPr>
          <p:nvPr>
            <p:ph idx="1"/>
          </p:nvPr>
        </p:nvSpPr>
        <p:spPr>
          <a:xfrm>
            <a:off x="105229" y="1082904"/>
            <a:ext cx="2968012" cy="3880773"/>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Depression (Kessler et al., 2010 and Penninx, 2017)</a:t>
            </a:r>
          </a:p>
          <a:p>
            <a:pPr>
              <a:lnSpc>
                <a:spcPct val="150000"/>
              </a:lnSpc>
            </a:pPr>
            <a:r>
              <a:rPr lang="en-GB" sz="1100" dirty="0">
                <a:latin typeface="Arial" panose="020B0604020202020204" pitchFamily="34" charset="0"/>
                <a:cs typeface="Arial" panose="020B0604020202020204" pitchFamily="34" charset="0"/>
              </a:rPr>
              <a:t>Anxiety disorders (Bandelow et al., 2017).</a:t>
            </a:r>
          </a:p>
          <a:p>
            <a:pPr algn="just">
              <a:lnSpc>
                <a:spcPct val="150000"/>
              </a:lnSpc>
            </a:pPr>
            <a:r>
              <a:rPr lang="en-GB" sz="1100" dirty="0">
                <a:latin typeface="Arial" panose="020B0604020202020204" pitchFamily="34" charset="0"/>
                <a:cs typeface="Arial" panose="020B0604020202020204" pitchFamily="34" charset="0"/>
              </a:rPr>
              <a:t>Cardiovascular disease (CVD) risk (Steptoe  Kivimäki, 2013).</a:t>
            </a:r>
          </a:p>
          <a:p>
            <a:pPr>
              <a:lnSpc>
                <a:spcPct val="150000"/>
              </a:lnSpc>
            </a:pPr>
            <a:r>
              <a:rPr lang="en-GB" sz="1100" dirty="0">
                <a:latin typeface="Arial" panose="020B0604020202020204" pitchFamily="34" charset="0"/>
                <a:cs typeface="Arial" panose="020B0604020202020204" pitchFamily="34" charset="0"/>
              </a:rPr>
              <a:t>Hypertension Liu et al. (, 2017).</a:t>
            </a:r>
          </a:p>
          <a:p>
            <a:pPr>
              <a:lnSpc>
                <a:spcPct val="150000"/>
              </a:lnSpc>
            </a:pPr>
            <a:r>
              <a:rPr lang="en-GB" sz="1100" dirty="0">
                <a:latin typeface="Arial" panose="020B0604020202020204" pitchFamily="34" charset="0"/>
                <a:cs typeface="Arial" panose="020B0604020202020204" pitchFamily="34" charset="0"/>
              </a:rPr>
              <a:t>Sleep disorders (</a:t>
            </a:r>
            <a:r>
              <a:rPr lang="en-GB" sz="1100" dirty="0" err="1">
                <a:latin typeface="Arial" panose="020B0604020202020204" pitchFamily="34" charset="0"/>
                <a:cs typeface="Arial" panose="020B0604020202020204" pitchFamily="34" charset="0"/>
              </a:rPr>
              <a:t>Palagini</a:t>
            </a:r>
            <a:r>
              <a:rPr lang="en-GB" sz="1100" dirty="0">
                <a:latin typeface="Arial" panose="020B0604020202020204" pitchFamily="34" charset="0"/>
                <a:cs typeface="Arial" panose="020B0604020202020204" pitchFamily="34" charset="0"/>
              </a:rPr>
              <a:t> et al., 2018).</a:t>
            </a:r>
          </a:p>
          <a:p>
            <a:pPr>
              <a:lnSpc>
                <a:spcPct val="150000"/>
              </a:lnSpc>
            </a:pPr>
            <a:r>
              <a:rPr lang="en-GB" sz="1100" dirty="0">
                <a:latin typeface="Arial" panose="020B0604020202020204" pitchFamily="34" charset="0"/>
                <a:cs typeface="Arial" panose="020B0604020202020204" pitchFamily="34" charset="0"/>
              </a:rPr>
              <a:t>Substance use disorders</a:t>
            </a:r>
          </a:p>
        </p:txBody>
      </p:sp>
      <p:pic>
        <p:nvPicPr>
          <p:cNvPr id="4" name="Picture 3">
            <a:extLst>
              <a:ext uri="{FF2B5EF4-FFF2-40B4-BE49-F238E27FC236}">
                <a16:creationId xmlns:a16="http://schemas.microsoft.com/office/drawing/2014/main" id="{99BAFA32-C6C9-D3E1-B05A-5A29CF6E5A23}"/>
              </a:ext>
            </a:extLst>
          </p:cNvPr>
          <p:cNvPicPr>
            <a:picLocks noChangeAspect="1"/>
          </p:cNvPicPr>
          <p:nvPr/>
        </p:nvPicPr>
        <p:blipFill>
          <a:blip r:embed="rId2"/>
          <a:srcRect l="12371" r="14707" b="1"/>
          <a:stretch>
            <a:fillRect/>
          </a:stretch>
        </p:blipFill>
        <p:spPr>
          <a:xfrm>
            <a:off x="3604993" y="1698171"/>
            <a:ext cx="4983835" cy="4343522"/>
          </a:xfrm>
          <a:prstGeom prst="rect">
            <a:avLst/>
          </a:prstGeom>
        </p:spPr>
      </p:pic>
      <p:sp>
        <p:nvSpPr>
          <p:cNvPr id="5" name="TextBox 4">
            <a:extLst>
              <a:ext uri="{FF2B5EF4-FFF2-40B4-BE49-F238E27FC236}">
                <a16:creationId xmlns:a16="http://schemas.microsoft.com/office/drawing/2014/main" id="{5D6C96D7-4763-1E82-8148-69B0198C9FF3}"/>
              </a:ext>
            </a:extLst>
          </p:cNvPr>
          <p:cNvSpPr txBox="1"/>
          <p:nvPr/>
        </p:nvSpPr>
        <p:spPr>
          <a:xfrm>
            <a:off x="3604993" y="5533517"/>
            <a:ext cx="2947737"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(Therapy for you, n.d.)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914" y="0"/>
            <a:ext cx="6447501" cy="1320800"/>
          </a:xfrm>
        </p:spPr>
        <p:txBody>
          <a:bodyPr anchor="t">
            <a:normAutofit/>
          </a:bodyPr>
          <a:lstStyle/>
          <a:p>
            <a:r>
              <a:rPr lang="en-GB" dirty="0">
                <a:latin typeface="Arial" panose="020B0604020202020204" pitchFamily="34" charset="0"/>
                <a:cs typeface="Arial" panose="020B0604020202020204" pitchFamily="34" charset="0"/>
              </a:rPr>
              <a:t>Prevention Strategies</a:t>
            </a:r>
          </a:p>
        </p:txBody>
      </p:sp>
      <p:sp>
        <p:nvSpPr>
          <p:cNvPr id="3" name="Content Placeholder 2"/>
          <p:cNvSpPr>
            <a:spLocks noGrp="1"/>
          </p:cNvSpPr>
          <p:nvPr>
            <p:ph idx="1"/>
          </p:nvPr>
        </p:nvSpPr>
        <p:spPr>
          <a:xfrm>
            <a:off x="152400" y="1736046"/>
            <a:ext cx="3323612" cy="3880773"/>
          </a:xfrm>
        </p:spPr>
        <p:txBody>
          <a:bodyPr>
            <a:noAutofit/>
          </a:bodyPr>
          <a:lstStyle/>
          <a:p>
            <a:pPr algn="just">
              <a:lnSpc>
                <a:spcPct val="160000"/>
              </a:lnSpc>
            </a:pPr>
            <a:r>
              <a:rPr sz="1100" dirty="0">
                <a:latin typeface="Arial" panose="020B0604020202020204" pitchFamily="34" charset="0"/>
                <a:cs typeface="Arial" panose="020B0604020202020204" pitchFamily="34" charset="0"/>
              </a:rPr>
              <a:t>Early identification in primary care</a:t>
            </a:r>
            <a:r>
              <a:rPr lang="en-GB" sz="1100" dirty="0">
                <a:latin typeface="Arial" panose="020B0604020202020204" pitchFamily="34" charset="0"/>
                <a:cs typeface="Arial" panose="020B0604020202020204" pitchFamily="34" charset="0"/>
              </a:rPr>
              <a:t> by GP</a:t>
            </a:r>
          </a:p>
          <a:p>
            <a:pPr algn="just">
              <a:lnSpc>
                <a:spcPct val="160000"/>
              </a:lnSpc>
            </a:pPr>
            <a:r>
              <a:rPr sz="1100" dirty="0">
                <a:latin typeface="Arial" panose="020B0604020202020204" pitchFamily="34" charset="0"/>
                <a:cs typeface="Arial" panose="020B0604020202020204" pitchFamily="34" charset="0"/>
              </a:rPr>
              <a:t>Resilience training program</a:t>
            </a:r>
            <a:r>
              <a:rPr lang="en-GB" sz="1100" dirty="0">
                <a:latin typeface="Arial" panose="020B0604020202020204" pitchFamily="34" charset="0"/>
                <a:cs typeface="Arial" panose="020B0604020202020204" pitchFamily="34" charset="0"/>
              </a:rPr>
              <a:t>me, such as Cognitive </a:t>
            </a:r>
            <a:r>
              <a:rPr lang="en-GB" sz="1100" dirty="0" err="1">
                <a:latin typeface="Arial" panose="020B0604020202020204" pitchFamily="34" charset="0"/>
                <a:cs typeface="Arial" panose="020B0604020202020204" pitchFamily="34" charset="0"/>
              </a:rPr>
              <a:t>Behavioral</a:t>
            </a:r>
            <a:r>
              <a:rPr lang="en-GB" sz="1100" dirty="0">
                <a:latin typeface="Arial" panose="020B0604020202020204" pitchFamily="34" charset="0"/>
                <a:cs typeface="Arial" panose="020B0604020202020204" pitchFamily="34" charset="0"/>
              </a:rPr>
              <a:t> Therapy which help to identify unhelpful patterns of </a:t>
            </a:r>
            <a:r>
              <a:rPr lang="en-GB" sz="1100"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and Mindfulness – based Therapy which create awareness for people about their thoughts, feelings and sensations with the present moment without judgement.</a:t>
            </a:r>
          </a:p>
          <a:p>
            <a:pPr algn="just">
              <a:lnSpc>
                <a:spcPct val="160000"/>
              </a:lnSpc>
            </a:pPr>
            <a:r>
              <a:rPr sz="1100" dirty="0">
                <a:latin typeface="Arial" panose="020B0604020202020204" pitchFamily="34" charset="0"/>
                <a:cs typeface="Arial" panose="020B0604020202020204" pitchFamily="34" charset="0"/>
              </a:rPr>
              <a:t>Workplace stress reduction policies </a:t>
            </a:r>
            <a:r>
              <a:rPr lang="en-GB" sz="1100" dirty="0">
                <a:latin typeface="Arial" panose="020B0604020202020204" pitchFamily="34" charset="0"/>
                <a:cs typeface="Arial" panose="020B0604020202020204" pitchFamily="34" charset="0"/>
              </a:rPr>
              <a:t>, Health and Safety Executive </a:t>
            </a:r>
            <a:r>
              <a:rPr sz="1100" dirty="0">
                <a:latin typeface="Arial" panose="020B0604020202020204" pitchFamily="34" charset="0"/>
                <a:cs typeface="Arial" panose="020B0604020202020204" pitchFamily="34" charset="0"/>
              </a:rPr>
              <a:t>(HSE standards)</a:t>
            </a:r>
            <a:endParaRPr lang="en-GB" sz="1100" dirty="0">
              <a:latin typeface="Arial" panose="020B0604020202020204" pitchFamily="34" charset="0"/>
              <a:cs typeface="Arial" panose="020B0604020202020204" pitchFamily="34" charset="0"/>
            </a:endParaRPr>
          </a:p>
          <a:p>
            <a:pPr algn="just">
              <a:lnSpc>
                <a:spcPct val="160000"/>
              </a:lnSpc>
            </a:pPr>
            <a:r>
              <a:rPr sz="1100" dirty="0">
                <a:latin typeface="Arial" panose="020B0604020202020204" pitchFamily="34" charset="0"/>
                <a:cs typeface="Arial" panose="020B0604020202020204" pitchFamily="34" charset="0"/>
              </a:rPr>
              <a:t>Lifestyle interventions: exercise, social support</a:t>
            </a:r>
            <a:r>
              <a:rPr lang="en-GB" sz="1100" dirty="0">
                <a:latin typeface="Arial" panose="020B0604020202020204" pitchFamily="34" charset="0"/>
                <a:cs typeface="Arial" panose="020B0604020202020204" pitchFamily="34" charset="0"/>
              </a:rPr>
              <a:t>, alcohol and smoking.</a:t>
            </a:r>
          </a:p>
          <a:p>
            <a:pPr algn="just">
              <a:lnSpc>
                <a:spcPct val="160000"/>
              </a:lnSpc>
            </a:pPr>
            <a:r>
              <a:rPr sz="1100" dirty="0">
                <a:latin typeface="Arial" panose="020B0604020202020204" pitchFamily="34" charset="0"/>
                <a:cs typeface="Arial" panose="020B0604020202020204" pitchFamily="34" charset="0"/>
              </a:rPr>
              <a:t>Addressing socioeconomic determinants</a:t>
            </a:r>
            <a:r>
              <a:rPr lang="en-GB" sz="1100" dirty="0">
                <a:latin typeface="Arial" panose="020B0604020202020204" pitchFamily="34" charset="0"/>
                <a:cs typeface="Arial" panose="020B0604020202020204" pitchFamily="34" charset="0"/>
              </a:rPr>
              <a:t>, such as Education, Housing, Employment, and Income</a:t>
            </a:r>
            <a:r>
              <a:rPr sz="1100" dirty="0">
                <a:latin typeface="Arial" panose="020B0604020202020204" pitchFamily="34" charset="0"/>
                <a:cs typeface="Arial" panose="020B0604020202020204" pitchFamily="34" charset="0"/>
              </a:rPr>
              <a:t> (Marmot, 2020)</a:t>
            </a:r>
            <a:endParaRPr lang="en-GB" sz="1100" dirty="0">
              <a:latin typeface="Arial" panose="020B0604020202020204" pitchFamily="34" charset="0"/>
              <a:cs typeface="Arial" panose="020B0604020202020204" pitchFamily="34" charset="0"/>
            </a:endParaRPr>
          </a:p>
          <a:p>
            <a:pPr marL="0" indent="0" algn="just">
              <a:lnSpc>
                <a:spcPct val="160000"/>
              </a:lnSpc>
              <a:buNone/>
            </a:pPr>
            <a:endParaRPr lang="en-GB" sz="1100" dirty="0">
              <a:latin typeface="Arial" panose="020B0604020202020204" pitchFamily="34" charset="0"/>
              <a:cs typeface="Arial" panose="020B0604020202020204" pitchFamily="34" charset="0"/>
            </a:endParaRPr>
          </a:p>
        </p:txBody>
      </p:sp>
      <p:pic>
        <p:nvPicPr>
          <p:cNvPr id="5" name="Picture 4" descr="A poster of a person sitting in a bed&#10;&#10;AI-generated content may be incorrect.">
            <a:extLst>
              <a:ext uri="{FF2B5EF4-FFF2-40B4-BE49-F238E27FC236}">
                <a16:creationId xmlns:a16="http://schemas.microsoft.com/office/drawing/2014/main" id="{5E7958BE-82B5-CE85-7010-A6F537B2F037}"/>
              </a:ext>
            </a:extLst>
          </p:cNvPr>
          <p:cNvPicPr>
            <a:picLocks noChangeAspect="1"/>
          </p:cNvPicPr>
          <p:nvPr/>
        </p:nvPicPr>
        <p:blipFill>
          <a:blip r:embed="rId2"/>
          <a:srcRect t="8754" r="-2" b="8304"/>
          <a:stretch>
            <a:fillRect/>
          </a:stretch>
        </p:blipFill>
        <p:spPr>
          <a:xfrm>
            <a:off x="3788230" y="1509484"/>
            <a:ext cx="4847770" cy="4738915"/>
          </a:xfrm>
          <a:prstGeom prst="rect">
            <a:avLst/>
          </a:prstGeom>
        </p:spPr>
      </p:pic>
      <p:sp>
        <p:nvSpPr>
          <p:cNvPr id="6" name="TextBox 5">
            <a:extLst>
              <a:ext uri="{FF2B5EF4-FFF2-40B4-BE49-F238E27FC236}">
                <a16:creationId xmlns:a16="http://schemas.microsoft.com/office/drawing/2014/main" id="{B99C3B25-D76B-F616-7BA3-05F9E016B6F0}"/>
              </a:ext>
            </a:extLst>
          </p:cNvPr>
          <p:cNvSpPr txBox="1"/>
          <p:nvPr/>
        </p:nvSpPr>
        <p:spPr>
          <a:xfrm>
            <a:off x="4572000" y="6433457"/>
            <a:ext cx="240574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(BUSCH,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69153"/>
            <a:ext cx="8186058" cy="1067525"/>
          </a:xfrm>
        </p:spPr>
        <p:txBody>
          <a:bodyPr anchor="ctr">
            <a:normAutofit fontScale="90000"/>
          </a:bodyPr>
          <a:lstStyle/>
          <a:p>
            <a:pPr>
              <a:lnSpc>
                <a:spcPct val="90000"/>
              </a:lnSpc>
            </a:pPr>
            <a:r>
              <a:rPr lang="en-GB" sz="3800" dirty="0">
                <a:latin typeface="Arial" panose="020B0604020202020204" pitchFamily="34" charset="0"/>
                <a:cs typeface="Arial" panose="020B0604020202020204" pitchFamily="34" charset="0"/>
              </a:rPr>
              <a:t>Skills</a:t>
            </a:r>
            <a:r>
              <a:rPr lang="en-GB" dirty="0">
                <a:latin typeface="Arial" panose="020B0604020202020204" pitchFamily="34" charset="0"/>
                <a:cs typeface="Arial" panose="020B0604020202020204" pitchFamily="34" charset="0"/>
              </a:rPr>
              <a:t>, Values and Behaviours for Co‑productive Care</a:t>
            </a:r>
          </a:p>
        </p:txBody>
      </p:sp>
      <p:sp>
        <p:nvSpPr>
          <p:cNvPr id="3" name="Content Placeholder 2"/>
          <p:cNvSpPr>
            <a:spLocks noGrp="1"/>
          </p:cNvSpPr>
          <p:nvPr>
            <p:ph idx="1"/>
          </p:nvPr>
        </p:nvSpPr>
        <p:spPr>
          <a:xfrm>
            <a:off x="219960" y="1342031"/>
            <a:ext cx="4569754" cy="3560733"/>
          </a:xfrm>
        </p:spPr>
        <p:txBody>
          <a:bodyPr>
            <a:noAutofit/>
          </a:bodyPr>
          <a:lstStyle/>
          <a:p>
            <a:pPr algn="just">
              <a:lnSpc>
                <a:spcPct val="150000"/>
              </a:lnSpc>
            </a:pPr>
            <a:r>
              <a:rPr lang="en-GB" sz="1100" dirty="0">
                <a:latin typeface="Arial" panose="020B0604020202020204" pitchFamily="34" charset="0"/>
                <a:cs typeface="Arial" panose="020B0604020202020204" pitchFamily="34" charset="0"/>
              </a:rPr>
              <a:t>Empathy, active listening, believing the individual’s stress is real and understandable, not criticising and not comparing the situation with others (Yu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2022)</a:t>
            </a:r>
          </a:p>
          <a:p>
            <a:pPr algn="just">
              <a:lnSpc>
                <a:spcPct val="150000"/>
              </a:lnSpc>
            </a:pPr>
            <a:r>
              <a:rPr lang="en-GB" sz="1100" dirty="0">
                <a:latin typeface="Arial" panose="020B0604020202020204" pitchFamily="34" charset="0"/>
                <a:cs typeface="Arial" panose="020B0604020202020204" pitchFamily="34" charset="0"/>
              </a:rPr>
              <a:t>Cultural competency, having the knowledge, skills, values and behaviour needed to understand how people from different backgrounds are being able to cope with stress and provide effective, respectful, and relevant support needed (Govere and Govere, 2016)</a:t>
            </a:r>
          </a:p>
          <a:p>
            <a:pPr algn="just">
              <a:lnSpc>
                <a:spcPct val="150000"/>
              </a:lnSpc>
            </a:pPr>
            <a:r>
              <a:rPr lang="en-GB" sz="1100" dirty="0">
                <a:latin typeface="Arial" panose="020B0604020202020204" pitchFamily="34" charset="0"/>
                <a:cs typeface="Arial" panose="020B0604020202020204" pitchFamily="34" charset="0"/>
              </a:rPr>
              <a:t>Collaborative care planning, this is a person – centred approach that placed the person experiencing stress at the centre of the care plan along side all the practitioners, such as Nurses, Counsellors, and support workers   (Fisher et al, 2018)</a:t>
            </a:r>
          </a:p>
          <a:p>
            <a:pPr algn="just">
              <a:lnSpc>
                <a:spcPct val="150000"/>
              </a:lnSpc>
            </a:pPr>
            <a:r>
              <a:rPr lang="en-GB" sz="1100" dirty="0">
                <a:latin typeface="Arial" panose="020B0604020202020204" pitchFamily="34" charset="0"/>
                <a:cs typeface="Arial" panose="020B0604020202020204" pitchFamily="34" charset="0"/>
              </a:rPr>
              <a:t>Trauma-informed practice, recognises that individuals experiencing stress may have suffered from abuses, neglect, discrimination and loss  (Sweeney et al, 2018)</a:t>
            </a:r>
          </a:p>
          <a:p>
            <a:pPr algn="just">
              <a:lnSpc>
                <a:spcPct val="150000"/>
              </a:lnSpc>
            </a:pPr>
            <a:r>
              <a:rPr lang="en-GB" sz="1100" dirty="0">
                <a:latin typeface="Arial" panose="020B0604020202020204" pitchFamily="34" charset="0"/>
                <a:cs typeface="Arial" panose="020B0604020202020204" pitchFamily="34" charset="0"/>
              </a:rPr>
              <a:t>Shared decision-making, by supporting individuals to make informed decisions and empowered them to build autonomy  (Elwyn, 2012)</a:t>
            </a:r>
          </a:p>
        </p:txBody>
      </p:sp>
      <p:pic>
        <p:nvPicPr>
          <p:cNvPr id="3074" name="Picture 2" descr="Our Values ">
            <a:extLst>
              <a:ext uri="{FF2B5EF4-FFF2-40B4-BE49-F238E27FC236}">
                <a16:creationId xmlns:a16="http://schemas.microsoft.com/office/drawing/2014/main" id="{3EBCB3FA-A702-4FD5-E7B3-78A1D4917F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61860" y="1702970"/>
            <a:ext cx="3992808" cy="34520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8201093-1B40-3583-143F-A13D645F20EB}"/>
              </a:ext>
            </a:extLst>
          </p:cNvPr>
          <p:cNvSpPr txBox="1"/>
          <p:nvPr/>
        </p:nvSpPr>
        <p:spPr>
          <a:xfrm>
            <a:off x="5061860" y="5281689"/>
            <a:ext cx="1768642"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(Iris Care Group, 2025)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84122"/>
            <a:ext cx="6905612" cy="1320800"/>
          </a:xfrm>
        </p:spPr>
        <p:txBody>
          <a:bodyPr anchor="ctr">
            <a:normAutofit/>
          </a:bodyPr>
          <a:lstStyle/>
          <a:p>
            <a:pPr>
              <a:lnSpc>
                <a:spcPct val="90000"/>
              </a:lnSpc>
            </a:pPr>
            <a:r>
              <a:rPr lang="en-GB" sz="2300" dirty="0">
                <a:latin typeface="Arial" panose="020B0604020202020204" pitchFamily="34" charset="0"/>
                <a:cs typeface="Arial" panose="020B0604020202020204" pitchFamily="34" charset="0"/>
              </a:rPr>
              <a:t>Personalized Care Model Recommendations</a:t>
            </a:r>
          </a:p>
        </p:txBody>
      </p:sp>
      <p:sp>
        <p:nvSpPr>
          <p:cNvPr id="3" name="Content Placeholder 2"/>
          <p:cNvSpPr>
            <a:spLocks noGrp="1"/>
          </p:cNvSpPr>
          <p:nvPr>
            <p:ph idx="1"/>
          </p:nvPr>
        </p:nvSpPr>
        <p:spPr>
          <a:xfrm>
            <a:off x="161744" y="952275"/>
            <a:ext cx="5368452" cy="3560733"/>
          </a:xfrm>
        </p:spPr>
        <p:txBody>
          <a:bodyPr>
            <a:noAutofit/>
          </a:bodyPr>
          <a:lstStyle/>
          <a:p>
            <a:pPr algn="just">
              <a:lnSpc>
                <a:spcPct val="150000"/>
              </a:lnSpc>
            </a:pPr>
            <a:r>
              <a:rPr lang="en-GB" sz="1100" dirty="0">
                <a:latin typeface="Arial" panose="020B0604020202020204" pitchFamily="34" charset="0"/>
                <a:cs typeface="Arial" panose="020B0604020202020204" pitchFamily="34" charset="0"/>
              </a:rPr>
              <a:t>Six components applied to stress:</a:t>
            </a:r>
          </a:p>
          <a:p>
            <a:pPr lvl="1" algn="just">
              <a:lnSpc>
                <a:spcPct val="150000"/>
              </a:lnSpc>
            </a:pPr>
            <a:r>
              <a:rPr lang="en-GB" sz="1100" dirty="0">
                <a:latin typeface="Arial" panose="020B0604020202020204" pitchFamily="34" charset="0"/>
                <a:cs typeface="Arial" panose="020B0604020202020204" pitchFamily="34" charset="0"/>
              </a:rPr>
              <a:t>Shared decision-making (Elwyn et al., 2012; Pieterse and </a:t>
            </a:r>
            <a:r>
              <a:rPr lang="en-GB" sz="1100" dirty="0" err="1">
                <a:latin typeface="Arial" panose="020B0604020202020204" pitchFamily="34" charset="0"/>
                <a:cs typeface="Arial" panose="020B0604020202020204" pitchFamily="34" charset="0"/>
              </a:rPr>
              <a:t>Finset</a:t>
            </a:r>
            <a:r>
              <a:rPr lang="en-GB" sz="1100" dirty="0">
                <a:latin typeface="Arial" panose="020B0604020202020204" pitchFamily="34" charset="0"/>
                <a:cs typeface="Arial" panose="020B0604020202020204" pitchFamily="34" charset="0"/>
              </a:rPr>
              <a:t>, 2019).</a:t>
            </a:r>
          </a:p>
          <a:p>
            <a:pPr lvl="1" algn="just">
              <a:lnSpc>
                <a:spcPct val="150000"/>
              </a:lnSpc>
            </a:pPr>
            <a:r>
              <a:rPr lang="en-GB" sz="1100" dirty="0">
                <a:latin typeface="Arial" panose="020B0604020202020204" pitchFamily="34" charset="0"/>
                <a:cs typeface="Arial" panose="020B0604020202020204" pitchFamily="34" charset="0"/>
              </a:rPr>
              <a:t>Personalised care/support planning (</a:t>
            </a:r>
            <a:r>
              <a:rPr lang="en-GB" sz="1100" dirty="0" err="1">
                <a:latin typeface="Arial" panose="020B0604020202020204" pitchFamily="34" charset="0"/>
                <a:cs typeface="Arial" panose="020B0604020202020204" pitchFamily="34" charset="0"/>
              </a:rPr>
              <a:t>Lhussier</a:t>
            </a:r>
            <a:r>
              <a:rPr lang="en-GB" sz="1100" dirty="0">
                <a:latin typeface="Arial" panose="020B0604020202020204" pitchFamily="34" charset="0"/>
                <a:cs typeface="Arial" panose="020B0604020202020204" pitchFamily="34" charset="0"/>
              </a:rPr>
              <a:t> et al., 2015).</a:t>
            </a:r>
          </a:p>
          <a:p>
            <a:pPr lvl="1" algn="just">
              <a:lnSpc>
                <a:spcPct val="150000"/>
              </a:lnSpc>
            </a:pPr>
            <a:r>
              <a:rPr lang="en-GB" sz="1100" dirty="0">
                <a:latin typeface="Arial" panose="020B0604020202020204" pitchFamily="34" charset="0"/>
                <a:cs typeface="Arial" panose="020B0604020202020204" pitchFamily="34" charset="0"/>
              </a:rPr>
              <a:t>Supported self-management (Turner et al., 2015).</a:t>
            </a:r>
          </a:p>
          <a:p>
            <a:pPr lvl="1" algn="just">
              <a:lnSpc>
                <a:spcPct val="150000"/>
              </a:lnSpc>
            </a:pPr>
            <a:r>
              <a:rPr lang="en-GB" sz="1100" dirty="0">
                <a:latin typeface="Arial" panose="020B0604020202020204" pitchFamily="34" charset="0"/>
                <a:cs typeface="Arial" panose="020B0604020202020204" pitchFamily="34" charset="0"/>
              </a:rPr>
              <a:t>Social prescribing : Is a healthcare approach in which doctors, nurses, or other health professionals refer patients or individuals to non- medical services in the community to support their overall wellbeing (Husk et al., 2019).</a:t>
            </a:r>
          </a:p>
          <a:p>
            <a:pPr lvl="1" algn="just">
              <a:lnSpc>
                <a:spcPct val="150000"/>
              </a:lnSpc>
            </a:pPr>
            <a:r>
              <a:rPr lang="en-GB" sz="1100" dirty="0">
                <a:latin typeface="Arial" panose="020B0604020202020204" pitchFamily="34" charset="0"/>
                <a:cs typeface="Arial" panose="020B0604020202020204" pitchFamily="34" charset="0"/>
              </a:rPr>
              <a:t>Enabling choice: Enabling choice means giving yourself, or others a sense of control by offering options and creating small decisions (NHS England, 2021).</a:t>
            </a:r>
          </a:p>
          <a:p>
            <a:pPr lvl="1" algn="just">
              <a:lnSpc>
                <a:spcPct val="150000"/>
              </a:lnSpc>
            </a:pPr>
            <a:r>
              <a:rPr lang="en-GB" sz="1100" dirty="0">
                <a:latin typeface="Arial" panose="020B0604020202020204" pitchFamily="34" charset="0"/>
                <a:cs typeface="Arial" panose="020B0604020202020204" pitchFamily="34" charset="0"/>
              </a:rPr>
              <a:t>Personal health budgets: Is an NHS funding allocated to people to meet their health and wellbeing  needs, and it also give people more control, choice and flexibility over how  their healthcare and support is plan (Jones et al., 2017)</a:t>
            </a:r>
          </a:p>
          <a:p>
            <a:pPr algn="just">
              <a:lnSpc>
                <a:spcPct val="150000"/>
              </a:lnSpc>
            </a:pPr>
            <a:r>
              <a:rPr lang="en-GB" sz="1100" dirty="0">
                <a:latin typeface="Arial" panose="020B0604020202020204" pitchFamily="34" charset="0"/>
                <a:cs typeface="Arial" panose="020B0604020202020204" pitchFamily="34" charset="0"/>
              </a:rPr>
              <a:t>Outcome: Improved engagement, reduced recurrence, empowerment.</a:t>
            </a:r>
          </a:p>
        </p:txBody>
      </p:sp>
      <p:pic>
        <p:nvPicPr>
          <p:cNvPr id="4" name="Picture 3" descr="A cartoon of a person and a child&#10;&#10;AI-generated content may be incorrect.">
            <a:extLst>
              <a:ext uri="{FF2B5EF4-FFF2-40B4-BE49-F238E27FC236}">
                <a16:creationId xmlns:a16="http://schemas.microsoft.com/office/drawing/2014/main" id="{38AE9B92-1597-01C6-69F1-48866DC69E69}"/>
              </a:ext>
            </a:extLst>
          </p:cNvPr>
          <p:cNvPicPr>
            <a:picLocks noChangeAspect="1"/>
          </p:cNvPicPr>
          <p:nvPr/>
        </p:nvPicPr>
        <p:blipFill>
          <a:blip r:embed="rId2"/>
          <a:stretch>
            <a:fillRect/>
          </a:stretch>
        </p:blipFill>
        <p:spPr>
          <a:xfrm>
            <a:off x="5530196" y="1280886"/>
            <a:ext cx="3452060" cy="3783079"/>
          </a:xfrm>
          <a:prstGeom prst="rect">
            <a:avLst/>
          </a:prstGeom>
        </p:spPr>
      </p:pic>
      <p:sp>
        <p:nvSpPr>
          <p:cNvPr id="5" name="TextBox 4">
            <a:extLst>
              <a:ext uri="{FF2B5EF4-FFF2-40B4-BE49-F238E27FC236}">
                <a16:creationId xmlns:a16="http://schemas.microsoft.com/office/drawing/2014/main" id="{C1733884-09F1-413A-349F-A42BFEB8A396}"/>
              </a:ext>
            </a:extLst>
          </p:cNvPr>
          <p:cNvSpPr txBox="1"/>
          <p:nvPr/>
        </p:nvSpPr>
        <p:spPr>
          <a:xfrm>
            <a:off x="6172200" y="5128537"/>
            <a:ext cx="2298032"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(Its all about people, n.d.)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59748-87FC-E5C6-1686-FAA3C8E2A5A0}"/>
              </a:ext>
            </a:extLst>
          </p:cNvPr>
          <p:cNvSpPr>
            <a:spLocks noGrp="1"/>
          </p:cNvSpPr>
          <p:nvPr>
            <p:ph type="title"/>
          </p:nvPr>
        </p:nvSpPr>
        <p:spPr>
          <a:xfrm>
            <a:off x="1295400" y="493295"/>
            <a:ext cx="7935132" cy="493295"/>
          </a:xfrm>
        </p:spPr>
        <p:txBody>
          <a:bodyPr>
            <a:noAutofit/>
          </a:bodyPr>
          <a:lstStyle/>
          <a:p>
            <a:r>
              <a:rPr lang="en-GB" sz="3600" dirty="0">
                <a:latin typeface="Arial" panose="020B0604020202020204" pitchFamily="34" charset="0"/>
                <a:cs typeface="Arial" panose="020B0604020202020204" pitchFamily="34" charset="0"/>
              </a:rPr>
              <a:t>RECOMMENDATIONS</a:t>
            </a:r>
          </a:p>
        </p:txBody>
      </p:sp>
      <p:sp>
        <p:nvSpPr>
          <p:cNvPr id="3" name="Text Placeholder 2">
            <a:extLst>
              <a:ext uri="{FF2B5EF4-FFF2-40B4-BE49-F238E27FC236}">
                <a16:creationId xmlns:a16="http://schemas.microsoft.com/office/drawing/2014/main" id="{AFCC67DF-F49C-C5B7-0ACA-1BB804D77D22}"/>
              </a:ext>
            </a:extLst>
          </p:cNvPr>
          <p:cNvSpPr>
            <a:spLocks noGrp="1"/>
          </p:cNvSpPr>
          <p:nvPr>
            <p:ph type="body" idx="1"/>
          </p:nvPr>
        </p:nvSpPr>
        <p:spPr>
          <a:xfrm>
            <a:off x="87086" y="986590"/>
            <a:ext cx="7249886" cy="4761067"/>
          </a:xfrm>
        </p:spPr>
        <p:txBody>
          <a:bodyPr>
            <a:normAutofit/>
          </a:bodyPr>
          <a:lstStyle/>
          <a:p>
            <a:pPr algn="just">
              <a:lnSpc>
                <a:spcPct val="150000"/>
              </a:lnSpc>
            </a:pPr>
            <a:r>
              <a:rPr lang="en-GB" sz="1100" dirty="0">
                <a:solidFill>
                  <a:schemeClr val="tx1"/>
                </a:solidFill>
                <a:latin typeface="Arial" panose="020B0604020202020204" pitchFamily="34" charset="0"/>
                <a:cs typeface="Arial" panose="020B0604020202020204" pitchFamily="34" charset="0"/>
              </a:rPr>
              <a:t>Based on the findings presented in this report, it is recommended that the following should be improved upon </a:t>
            </a:r>
            <a:endParaRPr lang="en-US" sz="1100" dirty="0">
              <a:solidFill>
                <a:schemeClr val="tx1"/>
              </a:solidFill>
              <a:latin typeface="Arial" panose="020B0604020202020204" pitchFamily="34" charset="0"/>
              <a:cs typeface="Arial" panose="020B0604020202020204" pitchFamily="34" charset="0"/>
            </a:endParaRPr>
          </a:p>
          <a:p>
            <a:pPr algn="just">
              <a:lnSpc>
                <a:spcPct val="150000"/>
              </a:lnSpc>
            </a:pPr>
            <a:r>
              <a:rPr lang="en-US" sz="1100" dirty="0">
                <a:solidFill>
                  <a:schemeClr val="tx1"/>
                </a:solidFill>
                <a:latin typeface="Arial" panose="020B0604020202020204" pitchFamily="34" charset="0"/>
                <a:cs typeface="Arial" panose="020B0604020202020204" pitchFamily="34" charset="0"/>
              </a:rPr>
              <a:t>Clinical Recommendations:</a:t>
            </a:r>
          </a:p>
          <a:p>
            <a:pPr algn="just">
              <a:lnSpc>
                <a:spcPct val="150000"/>
              </a:lnSpc>
            </a:pPr>
            <a:r>
              <a:rPr lang="en-US" sz="1100" dirty="0">
                <a:solidFill>
                  <a:schemeClr val="tx1"/>
                </a:solidFill>
                <a:latin typeface="Arial" panose="020B0604020202020204" pitchFamily="34" charset="0"/>
                <a:cs typeface="Arial" panose="020B0604020202020204" pitchFamily="34" charset="0"/>
              </a:rPr>
              <a:t>- </a:t>
            </a:r>
            <a:r>
              <a:rPr lang="en-GB" sz="1100" dirty="0">
                <a:solidFill>
                  <a:schemeClr val="tx1"/>
                </a:solidFill>
                <a:latin typeface="Arial" panose="020B0604020202020204" pitchFamily="34" charset="0"/>
                <a:cs typeface="Arial" panose="020B0604020202020204" pitchFamily="34" charset="0"/>
              </a:rPr>
              <a:t>Clinically, we should screen routinely for stress, use stepped-care consistently, and work closely with GPs, IAPT services and other mental health professionals.</a:t>
            </a:r>
            <a:br>
              <a:rPr lang="en-GB" sz="1100" dirty="0">
                <a:solidFill>
                  <a:schemeClr val="tx1"/>
                </a:solidFill>
                <a:latin typeface="Arial" panose="020B0604020202020204" pitchFamily="34" charset="0"/>
                <a:cs typeface="Arial" panose="020B0604020202020204" pitchFamily="34" charset="0"/>
              </a:rPr>
            </a:br>
            <a:r>
              <a:rPr lang="en-GB" sz="1100" dirty="0">
                <a:solidFill>
                  <a:schemeClr val="tx1"/>
                </a:solidFill>
                <a:latin typeface="Arial" panose="020B0604020202020204" pitchFamily="34" charset="0"/>
                <a:cs typeface="Arial" panose="020B0604020202020204" pitchFamily="34" charset="0"/>
              </a:rPr>
              <a:t>Care should always be co-produced with the patient, ensuring their goals and preferences guide the plan.</a:t>
            </a:r>
            <a:br>
              <a:rPr lang="en-GB" sz="1100" dirty="0">
                <a:solidFill>
                  <a:schemeClr val="tx1"/>
                </a:solidFill>
                <a:latin typeface="Arial" panose="020B0604020202020204" pitchFamily="34" charset="0"/>
                <a:cs typeface="Arial" panose="020B0604020202020204" pitchFamily="34" charset="0"/>
              </a:rPr>
            </a:br>
            <a:r>
              <a:rPr lang="en-GB" sz="1100" dirty="0">
                <a:solidFill>
                  <a:schemeClr val="tx1"/>
                </a:solidFill>
                <a:latin typeface="Arial" panose="020B0604020202020204" pitchFamily="34" charset="0"/>
                <a:cs typeface="Arial" panose="020B0604020202020204" pitchFamily="34" charset="0"/>
              </a:rPr>
              <a:t>At service level, we need stronger workplace-focused interventions, more supported self-management options, and improved access to digital CBT and social prescribing pathways.</a:t>
            </a:r>
            <a:br>
              <a:rPr lang="en-GB" sz="1100" dirty="0">
                <a:solidFill>
                  <a:schemeClr val="tx1"/>
                </a:solidFill>
                <a:latin typeface="Arial" panose="020B0604020202020204" pitchFamily="34" charset="0"/>
                <a:cs typeface="Arial" panose="020B0604020202020204" pitchFamily="34" charset="0"/>
              </a:rPr>
            </a:br>
            <a:r>
              <a:rPr lang="en-GB" sz="1100" dirty="0">
                <a:solidFill>
                  <a:schemeClr val="tx1"/>
                </a:solidFill>
                <a:latin typeface="Arial" panose="020B0604020202020204" pitchFamily="34" charset="0"/>
                <a:cs typeface="Arial" panose="020B0604020202020204" pitchFamily="34" charset="0"/>
              </a:rPr>
              <a:t>These changes will help provide earlier support, reduce long-term impact and improve overall outcomes.”</a:t>
            </a:r>
          </a:p>
        </p:txBody>
      </p:sp>
    </p:spTree>
    <p:extLst>
      <p:ext uri="{BB962C8B-B14F-4D97-AF65-F5344CB8AC3E}">
        <p14:creationId xmlns:p14="http://schemas.microsoft.com/office/powerpoint/2010/main" val="1021265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141" y="5166"/>
            <a:ext cx="6347713" cy="722243"/>
          </a:xfrm>
        </p:spPr>
        <p:txBody>
          <a:bodyPr>
            <a:normAutofit/>
          </a:bodyPr>
          <a:lstStyle/>
          <a:p>
            <a:r>
              <a:rPr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377122" y="486351"/>
            <a:ext cx="7421219" cy="6872391"/>
          </a:xfrm>
        </p:spPr>
        <p:txBody>
          <a:bodyPr>
            <a:normAutofit fontScale="25000" lnSpcReduction="20000"/>
          </a:bodyPr>
          <a:lstStyle/>
          <a:p>
            <a:pPr marL="0" indent="0">
              <a:buNone/>
            </a:pPr>
            <a:endParaRPr lang="en-GB" dirty="0"/>
          </a:p>
          <a:p>
            <a:pPr lvl="0">
              <a:lnSpc>
                <a:spcPct val="170000"/>
              </a:lnSpc>
            </a:pPr>
            <a:r>
              <a:rPr lang="en-US" sz="4400" dirty="0">
                <a:latin typeface="Arial" panose="020B0604020202020204" pitchFamily="34" charset="0"/>
                <a:cs typeface="Arial" panose="020B0604020202020204" pitchFamily="34" charset="0"/>
              </a:rPr>
              <a:t>Bandelow, B., Michaelis, S., and Wedekind, D. (2017). Treatment of anxiety disorders. </a:t>
            </a:r>
            <a:r>
              <a:rPr lang="en-US" sz="4400" i="1" dirty="0">
                <a:latin typeface="Arial" panose="020B0604020202020204" pitchFamily="34" charset="0"/>
                <a:cs typeface="Arial" panose="020B0604020202020204" pitchFamily="34" charset="0"/>
              </a:rPr>
              <a:t>Dialogues in clinical neuroscience</a:t>
            </a:r>
            <a:r>
              <a:rPr lang="en-US" sz="4400" dirty="0">
                <a:latin typeface="Arial" panose="020B0604020202020204" pitchFamily="34" charset="0"/>
                <a:cs typeface="Arial" panose="020B0604020202020204" pitchFamily="34" charset="0"/>
              </a:rPr>
              <a:t>, </a:t>
            </a:r>
            <a:r>
              <a:rPr lang="en-US" sz="4400" i="1" dirty="0">
                <a:latin typeface="Arial" panose="020B0604020202020204" pitchFamily="34" charset="0"/>
                <a:cs typeface="Arial" panose="020B0604020202020204" pitchFamily="34" charset="0"/>
              </a:rPr>
              <a:t>19</a:t>
            </a:r>
            <a:r>
              <a:rPr lang="en-US" sz="4400" dirty="0">
                <a:latin typeface="Arial" panose="020B0604020202020204" pitchFamily="34" charset="0"/>
                <a:cs typeface="Arial" panose="020B0604020202020204" pitchFamily="34" charset="0"/>
              </a:rPr>
              <a:t>(2), 93-107.</a:t>
            </a:r>
          </a:p>
          <a:p>
            <a:pPr lvl="0">
              <a:lnSpc>
                <a:spcPct val="170000"/>
              </a:lnSpc>
            </a:pPr>
            <a:r>
              <a:rPr lang="en-GB" sz="4400" dirty="0">
                <a:latin typeface="Arial" panose="020B0604020202020204" pitchFamily="34" charset="0"/>
                <a:cs typeface="Arial" panose="020B0604020202020204" pitchFamily="34" charset="0"/>
              </a:rPr>
              <a:t>Bolton, D. (2023) Revitalizing the biopsychosocial model in psychiatry. Cambridge Quarterly of Healthcare Ethics, 32(2), pp. 216–228. doi:10.1017/S096318012200076X</a:t>
            </a:r>
          </a:p>
          <a:p>
            <a:pPr lvl="0">
              <a:lnSpc>
                <a:spcPct val="170000"/>
              </a:lnSpc>
            </a:pPr>
            <a:r>
              <a:rPr lang="en-GB" sz="4400" dirty="0">
                <a:latin typeface="Arial" panose="020B0604020202020204" pitchFamily="34" charset="0"/>
                <a:cs typeface="Arial" panose="020B0604020202020204" pitchFamily="34" charset="0"/>
              </a:rPr>
              <a:t>Braithwaite, R. (2020). Stress management: </a:t>
            </a:r>
            <a:r>
              <a:rPr lang="en-GB" sz="4400" i="1" dirty="0">
                <a:latin typeface="Arial" panose="020B0604020202020204" pitchFamily="34" charset="0"/>
                <a:cs typeface="Arial" panose="020B0604020202020204" pitchFamily="34" charset="0"/>
              </a:rPr>
              <a:t>A guide for Managers</a:t>
            </a:r>
            <a:r>
              <a:rPr lang="en-GB" sz="4400" dirty="0">
                <a:latin typeface="Arial" panose="020B0604020202020204" pitchFamily="34" charset="0"/>
                <a:cs typeface="Arial" panose="020B0604020202020204" pitchFamily="34" charset="0"/>
              </a:rPr>
              <a:t>. Available at: </a:t>
            </a:r>
            <a:r>
              <a:rPr lang="en-GB" sz="4400" dirty="0">
                <a:latin typeface="Arial" panose="020B0604020202020204" pitchFamily="34" charset="0"/>
                <a:cs typeface="Arial" panose="020B0604020202020204" pitchFamily="34" charset="0"/>
                <a:hlinkClick r:id="rId2"/>
              </a:rPr>
              <a:t>https://www.ccinform.co.uk/practice-guidance/guide-to-managing-stress-a-managers-guide/</a:t>
            </a:r>
            <a:r>
              <a:rPr lang="en-GB" sz="4400" dirty="0">
                <a:latin typeface="Arial" panose="020B0604020202020204" pitchFamily="34" charset="0"/>
                <a:cs typeface="Arial" panose="020B0604020202020204" pitchFamily="34" charset="0"/>
              </a:rPr>
              <a:t>  (Accessed 5 December 2025)</a:t>
            </a:r>
          </a:p>
          <a:p>
            <a:pPr lvl="0">
              <a:lnSpc>
                <a:spcPct val="170000"/>
              </a:lnSpc>
            </a:pPr>
            <a:r>
              <a:rPr lang="en-GB" sz="4400" dirty="0">
                <a:latin typeface="Arial" panose="020B0604020202020204" pitchFamily="34" charset="0"/>
                <a:cs typeface="Arial" panose="020B0604020202020204" pitchFamily="34" charset="0"/>
              </a:rPr>
              <a:t>Busch, B, (2025). 6 Ways to reduced stress, </a:t>
            </a:r>
            <a:r>
              <a:rPr lang="en-GB" sz="4400" i="1" dirty="0">
                <a:latin typeface="Arial" panose="020B0604020202020204" pitchFamily="34" charset="0"/>
                <a:cs typeface="Arial" panose="020B0604020202020204" pitchFamily="34" charset="0"/>
              </a:rPr>
              <a:t>stress management and well – being. Available at: </a:t>
            </a:r>
            <a:r>
              <a:rPr lang="en-GB" sz="4400" i="1" dirty="0">
                <a:latin typeface="Arial" panose="020B0604020202020204" pitchFamily="34" charset="0"/>
                <a:cs typeface="Arial" panose="020B0604020202020204" pitchFamily="34" charset="0"/>
                <a:hlinkClick r:id="rId3"/>
              </a:rPr>
              <a:t>https://www.innerdrive.co.uk/blog/reduce-stress/</a:t>
            </a:r>
            <a:r>
              <a:rPr lang="en-GB" sz="4400" i="1" dirty="0">
                <a:latin typeface="Arial" panose="020B0604020202020204" pitchFamily="34" charset="0"/>
                <a:cs typeface="Arial" panose="020B0604020202020204" pitchFamily="34" charset="0"/>
              </a:rPr>
              <a:t>  (Accessed 5 December 2025)</a:t>
            </a:r>
          </a:p>
          <a:p>
            <a:pPr lvl="0">
              <a:lnSpc>
                <a:spcPct val="170000"/>
              </a:lnSpc>
            </a:pPr>
            <a:r>
              <a:rPr lang="en-GB" sz="4400" dirty="0">
                <a:latin typeface="Arial" panose="020B0604020202020204" pitchFamily="34" charset="0"/>
                <a:cs typeface="Arial" panose="020B0604020202020204" pitchFamily="34" charset="0"/>
              </a:rPr>
              <a:t>Carpenter, J. K., Andrews, L. A., Witcraft, S. M., Powers, M. B., Smits, J. A., and Hofmann, S. G. (2018). Cognitive </a:t>
            </a:r>
            <a:r>
              <a:rPr lang="en-GB" sz="4400" dirty="0" err="1">
                <a:latin typeface="Arial" panose="020B0604020202020204" pitchFamily="34" charset="0"/>
                <a:cs typeface="Arial" panose="020B0604020202020204" pitchFamily="34" charset="0"/>
              </a:rPr>
              <a:t>behavioral</a:t>
            </a:r>
            <a:r>
              <a:rPr lang="en-GB" sz="4400" dirty="0">
                <a:latin typeface="Arial" panose="020B0604020202020204" pitchFamily="34" charset="0"/>
                <a:cs typeface="Arial" panose="020B0604020202020204" pitchFamily="34" charset="0"/>
              </a:rPr>
              <a:t> therapy for anxiety and related disorders: A meta‐analysis of randomized placebo‐controlled trials. </a:t>
            </a:r>
            <a:r>
              <a:rPr lang="en-GB" sz="4400" i="1" dirty="0">
                <a:latin typeface="Arial" panose="020B0604020202020204" pitchFamily="34" charset="0"/>
                <a:cs typeface="Arial" panose="020B0604020202020204" pitchFamily="34" charset="0"/>
              </a:rPr>
              <a:t>Depression and anxiety</a:t>
            </a: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35</a:t>
            </a:r>
            <a:r>
              <a:rPr lang="en-GB" sz="4400" dirty="0">
                <a:latin typeface="Arial" panose="020B0604020202020204" pitchFamily="34" charset="0"/>
                <a:cs typeface="Arial" panose="020B0604020202020204" pitchFamily="34" charset="0"/>
              </a:rPr>
              <a:t>(6), 502-514.</a:t>
            </a:r>
          </a:p>
          <a:p>
            <a:pPr lvl="0">
              <a:lnSpc>
                <a:spcPct val="170000"/>
              </a:lnSpc>
            </a:pPr>
            <a:r>
              <a:rPr lang="en-US" sz="4400" dirty="0">
                <a:latin typeface="Arial" panose="020B0604020202020204" pitchFamily="34" charset="0"/>
                <a:cs typeface="Arial" panose="020B0604020202020204" pitchFamily="34" charset="0"/>
              </a:rPr>
              <a:t>Coulter, A., Entwistle, V. A., Eccles, A., Ryan, S., Shepperd, S., </a:t>
            </a:r>
            <a:r>
              <a:rPr lang="en-US" sz="4400" dirty="0" err="1">
                <a:latin typeface="Arial" panose="020B0604020202020204" pitchFamily="34" charset="0"/>
                <a:cs typeface="Arial" panose="020B0604020202020204" pitchFamily="34" charset="0"/>
              </a:rPr>
              <a:t>andPerera</a:t>
            </a:r>
            <a:r>
              <a:rPr lang="en-US" sz="4400" dirty="0">
                <a:latin typeface="Arial" panose="020B0604020202020204" pitchFamily="34" charset="0"/>
                <a:cs typeface="Arial" panose="020B0604020202020204" pitchFamily="34" charset="0"/>
              </a:rPr>
              <a:t>, R. (2015). </a:t>
            </a:r>
            <a:r>
              <a:rPr lang="en-US" sz="4400" dirty="0" err="1">
                <a:latin typeface="Arial" panose="020B0604020202020204" pitchFamily="34" charset="0"/>
                <a:cs typeface="Arial" panose="020B0604020202020204" pitchFamily="34" charset="0"/>
              </a:rPr>
              <a:t>Personalised</a:t>
            </a:r>
            <a:r>
              <a:rPr lang="en-US" sz="4400" dirty="0">
                <a:latin typeface="Arial" panose="020B0604020202020204" pitchFamily="34" charset="0"/>
                <a:cs typeface="Arial" panose="020B0604020202020204" pitchFamily="34" charset="0"/>
              </a:rPr>
              <a:t> care planning for adults with chronic or long‐term health conditions. </a:t>
            </a:r>
            <a:r>
              <a:rPr lang="en-US" sz="4400" i="1" dirty="0">
                <a:latin typeface="Arial" panose="020B0604020202020204" pitchFamily="34" charset="0"/>
                <a:cs typeface="Arial" panose="020B0604020202020204" pitchFamily="34" charset="0"/>
              </a:rPr>
              <a:t>Cochrane Database of Systematic Reviews</a:t>
            </a:r>
            <a:r>
              <a:rPr lang="en-US" sz="4400" dirty="0">
                <a:latin typeface="Arial" panose="020B0604020202020204" pitchFamily="34" charset="0"/>
                <a:cs typeface="Arial" panose="020B0604020202020204" pitchFamily="34" charset="0"/>
              </a:rPr>
              <a:t>, (3).</a:t>
            </a:r>
            <a:endParaRPr lang="en-GB" sz="4400" dirty="0">
              <a:latin typeface="Arial" panose="020B0604020202020204" pitchFamily="34" charset="0"/>
              <a:cs typeface="Arial" panose="020B0604020202020204" pitchFamily="34" charset="0"/>
            </a:endParaRPr>
          </a:p>
          <a:p>
            <a:pPr lvl="0">
              <a:lnSpc>
                <a:spcPct val="170000"/>
              </a:lnSpc>
            </a:pPr>
            <a:r>
              <a:rPr lang="en-US" sz="4400" dirty="0">
                <a:latin typeface="Arial" panose="020B0604020202020204" pitchFamily="34" charset="0"/>
                <a:cs typeface="Arial" panose="020B0604020202020204" pitchFamily="34" charset="0"/>
              </a:rPr>
              <a:t>Elwyn, G., Frosch, D., Thomson, R., Joseph-Williams, N., Lloyd, A., Kinnersley, P., ... and Barry, M. (2012). Shared decision making: a model for clinical practice. </a:t>
            </a:r>
            <a:r>
              <a:rPr lang="en-US" sz="4400" i="1" dirty="0">
                <a:latin typeface="Arial" panose="020B0604020202020204" pitchFamily="34" charset="0"/>
                <a:cs typeface="Arial" panose="020B0604020202020204" pitchFamily="34" charset="0"/>
              </a:rPr>
              <a:t>Journal of general internal medicine</a:t>
            </a:r>
            <a:r>
              <a:rPr lang="en-US" sz="4400" dirty="0">
                <a:latin typeface="Arial" panose="020B0604020202020204" pitchFamily="34" charset="0"/>
                <a:cs typeface="Arial" panose="020B0604020202020204" pitchFamily="34" charset="0"/>
              </a:rPr>
              <a:t>, </a:t>
            </a:r>
            <a:r>
              <a:rPr lang="en-US" sz="4400" i="1" dirty="0">
                <a:latin typeface="Arial" panose="020B0604020202020204" pitchFamily="34" charset="0"/>
                <a:cs typeface="Arial" panose="020B0604020202020204" pitchFamily="34" charset="0"/>
              </a:rPr>
              <a:t>27</a:t>
            </a:r>
            <a:r>
              <a:rPr lang="en-US" sz="4400" dirty="0">
                <a:latin typeface="Arial" panose="020B0604020202020204" pitchFamily="34" charset="0"/>
                <a:cs typeface="Arial" panose="020B0604020202020204" pitchFamily="34" charset="0"/>
              </a:rPr>
              <a:t>(10), 1361-1367.</a:t>
            </a:r>
            <a:endParaRPr lang="en-GB" sz="4400" dirty="0">
              <a:latin typeface="Arial" panose="020B0604020202020204" pitchFamily="34" charset="0"/>
              <a:cs typeface="Arial" panose="020B0604020202020204" pitchFamily="34" charset="0"/>
            </a:endParaRPr>
          </a:p>
          <a:p>
            <a:pPr lvl="0">
              <a:lnSpc>
                <a:spcPct val="170000"/>
              </a:lnSpc>
            </a:pPr>
            <a:r>
              <a:rPr lang="en-US" sz="4400" dirty="0">
                <a:latin typeface="Arial" panose="020B0604020202020204" pitchFamily="34" charset="0"/>
                <a:cs typeface="Arial" panose="020B0604020202020204" pitchFamily="34" charset="0"/>
              </a:rPr>
              <a:t>Fisher, K. A., Tan, A. S., Matlock, D. D., Saver, B., Mazor, K. M., and Pieterse, A. H. (2018). Keeping the patient in the center: common challenges in the practice of shared decision making. </a:t>
            </a:r>
            <a:r>
              <a:rPr lang="en-US" sz="4400" i="1" dirty="0">
                <a:latin typeface="Arial" panose="020B0604020202020204" pitchFamily="34" charset="0"/>
                <a:cs typeface="Arial" panose="020B0604020202020204" pitchFamily="34" charset="0"/>
              </a:rPr>
              <a:t>Patient education and counseling</a:t>
            </a:r>
            <a:r>
              <a:rPr lang="en-US" sz="4400" dirty="0">
                <a:latin typeface="Arial" panose="020B0604020202020204" pitchFamily="34" charset="0"/>
                <a:cs typeface="Arial" panose="020B0604020202020204" pitchFamily="34" charset="0"/>
              </a:rPr>
              <a:t>, </a:t>
            </a:r>
            <a:r>
              <a:rPr lang="en-US" sz="4400" i="1" dirty="0">
                <a:latin typeface="Arial" panose="020B0604020202020204" pitchFamily="34" charset="0"/>
                <a:cs typeface="Arial" panose="020B0604020202020204" pitchFamily="34" charset="0"/>
              </a:rPr>
              <a:t>101</a:t>
            </a:r>
            <a:r>
              <a:rPr lang="en-US" sz="4400" dirty="0">
                <a:latin typeface="Arial" panose="020B0604020202020204" pitchFamily="34" charset="0"/>
                <a:cs typeface="Arial" panose="020B0604020202020204" pitchFamily="34" charset="0"/>
              </a:rPr>
              <a:t>(12), 2195-2201.</a:t>
            </a:r>
            <a:endParaRPr lang="en-GB" sz="4400" dirty="0">
              <a:latin typeface="Arial" panose="020B0604020202020204" pitchFamily="34" charset="0"/>
              <a:cs typeface="Arial" panose="020B0604020202020204" pitchFamily="34" charset="0"/>
            </a:endParaRPr>
          </a:p>
          <a:p>
            <a:pPr marL="0" lvl="0" indent="0">
              <a:lnSpc>
                <a:spcPct val="170000"/>
              </a:lnSpc>
              <a:buNone/>
            </a:pPr>
            <a:endParaRPr lang="en-GB" sz="4400" dirty="0">
              <a:latin typeface="Arial" panose="020B0604020202020204" pitchFamily="34" charset="0"/>
              <a:cs typeface="Arial" panose="020B0604020202020204" pitchFamily="34" charset="0"/>
            </a:endParaRPr>
          </a:p>
          <a:p>
            <a:pPr marL="0" lvl="0" indent="0">
              <a:lnSpc>
                <a:spcPct val="170000"/>
              </a:lnSpc>
              <a:buNone/>
            </a:pPr>
            <a:endParaRPr lang="en-GB" sz="4400" dirty="0">
              <a:latin typeface="Arial" panose="020B0604020202020204" pitchFamily="34" charset="0"/>
              <a:cs typeface="Arial" panose="020B0604020202020204" pitchFamily="34" charset="0"/>
            </a:endParaRPr>
          </a:p>
          <a:p>
            <a:endParaRPr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F75764-E7FA-F27E-1AC5-89EBD52612B1}"/>
              </a:ext>
            </a:extLst>
          </p:cNvPr>
          <p:cNvSpPr>
            <a:spLocks noGrp="1"/>
          </p:cNvSpPr>
          <p:nvPr>
            <p:ph idx="1"/>
          </p:nvPr>
        </p:nvSpPr>
        <p:spPr>
          <a:xfrm>
            <a:off x="609599" y="544286"/>
            <a:ext cx="6347714" cy="5497077"/>
          </a:xfrm>
        </p:spPr>
        <p:txBody>
          <a:bodyPr>
            <a:normAutofit fontScale="25000" lnSpcReduction="20000"/>
          </a:bodyPr>
          <a:lstStyle/>
          <a:p>
            <a:pPr>
              <a:lnSpc>
                <a:spcPct val="150000"/>
              </a:lnSpc>
            </a:pPr>
            <a:r>
              <a:rPr lang="en-GB" sz="4400" dirty="0">
                <a:latin typeface="Arial" panose="020B0604020202020204" pitchFamily="34" charset="0"/>
                <a:cs typeface="Arial" panose="020B0604020202020204" pitchFamily="34" charset="0"/>
              </a:rPr>
              <a:t>.Ghasemi, F., Beversdorf, D. Q., and Herman, K. C. (2024). Stress and stress responses: A narrative literature review from physiological mechanisms to intervention approaches. </a:t>
            </a:r>
            <a:r>
              <a:rPr lang="en-GB" sz="4400" i="1" dirty="0">
                <a:latin typeface="Arial" panose="020B0604020202020204" pitchFamily="34" charset="0"/>
                <a:cs typeface="Arial" panose="020B0604020202020204" pitchFamily="34" charset="0"/>
              </a:rPr>
              <a:t>Journal of Pacific Rim Psychology</a:t>
            </a: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18</a:t>
            </a:r>
            <a:r>
              <a:rPr lang="en-GB" sz="4400" dirty="0">
                <a:latin typeface="Arial" panose="020B0604020202020204" pitchFamily="34" charset="0"/>
                <a:cs typeface="Arial" panose="020B0604020202020204" pitchFamily="34" charset="0"/>
              </a:rPr>
              <a:t>. </a:t>
            </a:r>
            <a:r>
              <a:rPr lang="en-GB" sz="4400" u="sng" dirty="0">
                <a:latin typeface="Arial" panose="020B0604020202020204" pitchFamily="34" charset="0"/>
                <a:cs typeface="Arial" panose="020B0604020202020204" pitchFamily="34" charset="0"/>
                <a:hlinkClick r:id="rId2"/>
              </a:rPr>
              <a:t>https://doi.org/10.1177/18344909241289222</a:t>
            </a:r>
            <a:r>
              <a:rPr lang="en-GB" sz="4400" dirty="0">
                <a:latin typeface="Arial" panose="020B0604020202020204" pitchFamily="34" charset="0"/>
                <a:cs typeface="Arial" panose="020B0604020202020204" pitchFamily="34" charset="0"/>
              </a:rPr>
              <a:t> </a:t>
            </a:r>
          </a:p>
          <a:p>
            <a:pPr>
              <a:lnSpc>
                <a:spcPct val="150000"/>
              </a:lnSpc>
            </a:pPr>
            <a:r>
              <a:rPr lang="en-GB" sz="4400" dirty="0">
                <a:latin typeface="Arial" panose="020B0604020202020204" pitchFamily="34" charset="0"/>
                <a:cs typeface="Arial" panose="020B0604020202020204" pitchFamily="34" charset="0"/>
              </a:rPr>
              <a:t> Govere, L., and Govere, E. M. (2016). How effective is cultural competence training of healthcare providers on improving              patient satisfaction of minority groups? A systematic review of literature. Worldviews on Evidence‐Based Nursing, 13(6), 402-410.</a:t>
            </a:r>
          </a:p>
          <a:p>
            <a:pPr>
              <a:lnSpc>
                <a:spcPct val="150000"/>
              </a:lnSpc>
            </a:pPr>
            <a:r>
              <a:rPr lang="en-GB" sz="4400" dirty="0">
                <a:latin typeface="Arial" panose="020B0604020202020204" pitchFamily="34" charset="0"/>
                <a:cs typeface="Arial" panose="020B0604020202020204" pitchFamily="34" charset="0"/>
              </a:rPr>
              <a:t>Goldberg, S. B., Tucker, R. P., Greene, P. A., Davidson, R. J., </a:t>
            </a:r>
            <a:r>
              <a:rPr lang="en-GB" sz="4400" dirty="0" err="1">
                <a:latin typeface="Arial" panose="020B0604020202020204" pitchFamily="34" charset="0"/>
                <a:cs typeface="Arial" panose="020B0604020202020204" pitchFamily="34" charset="0"/>
              </a:rPr>
              <a:t>Wampold</a:t>
            </a:r>
            <a:r>
              <a:rPr lang="en-GB" sz="4400" dirty="0">
                <a:latin typeface="Arial" panose="020B0604020202020204" pitchFamily="34" charset="0"/>
                <a:cs typeface="Arial" panose="020B0604020202020204" pitchFamily="34" charset="0"/>
              </a:rPr>
              <a:t>, B. E., Kearney, D. J., and Simpson, T. L. (2018).     Mindfulness-based interventions for psychiatric disorders: A systematic review and meta-analysis. </a:t>
            </a:r>
            <a:r>
              <a:rPr lang="en-GB" sz="4400" i="1" dirty="0">
                <a:latin typeface="Arial" panose="020B0604020202020204" pitchFamily="34" charset="0"/>
                <a:cs typeface="Arial" panose="020B0604020202020204" pitchFamily="34" charset="0"/>
              </a:rPr>
              <a:t>Clinical psychology review</a:t>
            </a: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59</a:t>
            </a:r>
            <a:r>
              <a:rPr lang="en-GB" sz="4400" dirty="0">
                <a:latin typeface="Arial" panose="020B0604020202020204" pitchFamily="34" charset="0"/>
                <a:cs typeface="Arial" panose="020B0604020202020204" pitchFamily="34" charset="0"/>
              </a:rPr>
              <a:t>, 52-60</a:t>
            </a:r>
          </a:p>
          <a:p>
            <a:pPr>
              <a:lnSpc>
                <a:spcPct val="150000"/>
              </a:lnSpc>
            </a:pPr>
            <a:r>
              <a:rPr lang="en-GB" sz="4400" dirty="0">
                <a:latin typeface="Arial" panose="020B0604020202020204" pitchFamily="34" charset="0"/>
                <a:cs typeface="Arial" panose="020B0604020202020204" pitchFamily="34" charset="0"/>
              </a:rPr>
              <a:t>Health and Safety Executive (HSE). (2023) Work-related stress, anxiety or depression statistics in Great Britain: 2023. London: HSE. Available at: https://www.hse.gov.uk/statistics/causdis/stress.pdf (Accessed: 15 November 2025).</a:t>
            </a:r>
          </a:p>
          <a:p>
            <a:pPr>
              <a:lnSpc>
                <a:spcPct val="150000"/>
              </a:lnSpc>
            </a:pPr>
            <a:r>
              <a:rPr lang="en-GB" sz="4400" dirty="0">
                <a:latin typeface="Arial" panose="020B0604020202020204" pitchFamily="34" charset="0"/>
                <a:cs typeface="Arial" panose="020B0604020202020204" pitchFamily="34" charset="0"/>
              </a:rPr>
              <a:t>Husk, K., Elston, J., </a:t>
            </a:r>
            <a:r>
              <a:rPr lang="en-GB" sz="4400" dirty="0" err="1">
                <a:latin typeface="Arial" panose="020B0604020202020204" pitchFamily="34" charset="0"/>
                <a:cs typeface="Arial" panose="020B0604020202020204" pitchFamily="34" charset="0"/>
              </a:rPr>
              <a:t>Gradinger</a:t>
            </a:r>
            <a:r>
              <a:rPr lang="en-GB" sz="4400" dirty="0">
                <a:latin typeface="Arial" panose="020B0604020202020204" pitchFamily="34" charset="0"/>
                <a:cs typeface="Arial" panose="020B0604020202020204" pitchFamily="34" charset="0"/>
              </a:rPr>
              <a:t>, F., Callaghan, L., and Asthana, S. (2019). Social prescribing: where is the evidence?. The British Journal of General Practice, 69(678), 6.</a:t>
            </a:r>
          </a:p>
          <a:p>
            <a:pPr>
              <a:lnSpc>
                <a:spcPct val="150000"/>
              </a:lnSpc>
            </a:pPr>
            <a:r>
              <a:rPr lang="en-GB" sz="4400" dirty="0">
                <a:latin typeface="Arial" panose="020B0604020202020204" pitchFamily="34" charset="0"/>
                <a:cs typeface="Arial" panose="020B0604020202020204" pitchFamily="34" charset="0"/>
              </a:rPr>
              <a:t>Iris Care Group. (2025).Client Referral. Available at:  </a:t>
            </a:r>
            <a:r>
              <a:rPr lang="en-GB" sz="4400" dirty="0">
                <a:latin typeface="Arial" panose="020B0604020202020204" pitchFamily="34" charset="0"/>
                <a:cs typeface="Arial" panose="020B0604020202020204" pitchFamily="34" charset="0"/>
                <a:hlinkClick r:id="rId3"/>
              </a:rPr>
              <a:t>https://www.iriscaregroup.co.uk/vision-and-values/</a:t>
            </a:r>
            <a:r>
              <a:rPr lang="en-GB" sz="4400" dirty="0">
                <a:latin typeface="Arial" panose="020B0604020202020204" pitchFamily="34" charset="0"/>
                <a:cs typeface="Arial" panose="020B0604020202020204" pitchFamily="34" charset="0"/>
              </a:rPr>
              <a:t> (Accessed 5 December 2025)</a:t>
            </a:r>
          </a:p>
          <a:p>
            <a:pPr>
              <a:lnSpc>
                <a:spcPct val="150000"/>
              </a:lnSpc>
            </a:pPr>
            <a:r>
              <a:rPr lang="en-GB" sz="4400" dirty="0">
                <a:latin typeface="Arial" panose="020B0604020202020204" pitchFamily="34" charset="0"/>
                <a:cs typeface="Arial" panose="020B0604020202020204" pitchFamily="34" charset="0"/>
              </a:rPr>
              <a:t>Its all about People. (</a:t>
            </a:r>
            <a:r>
              <a:rPr lang="en-GB" sz="4400" dirty="0" err="1">
                <a:latin typeface="Arial" panose="020B0604020202020204" pitchFamily="34" charset="0"/>
                <a:cs typeface="Arial" panose="020B0604020202020204" pitchFamily="34" charset="0"/>
              </a:rPr>
              <a:t>n.d</a:t>
            </a:r>
            <a:r>
              <a:rPr lang="en-GB" sz="4400" dirty="0">
                <a:latin typeface="Arial" panose="020B0604020202020204" pitchFamily="34" charset="0"/>
                <a:cs typeface="Arial" panose="020B0604020202020204" pitchFamily="34" charset="0"/>
              </a:rPr>
              <a:t>). Personalised Care and Support Planning: </a:t>
            </a:r>
            <a:r>
              <a:rPr lang="en-GB" sz="4400" i="1" dirty="0">
                <a:latin typeface="Arial" panose="020B0604020202020204" pitchFamily="34" charset="0"/>
                <a:cs typeface="Arial" panose="020B0604020202020204" pitchFamily="34" charset="0"/>
              </a:rPr>
              <a:t>What Matters to You?. Available at: </a:t>
            </a:r>
            <a:r>
              <a:rPr lang="en-GB" sz="4400" i="1" dirty="0">
                <a:latin typeface="Arial" panose="020B0604020202020204" pitchFamily="34" charset="0"/>
                <a:cs typeface="Arial" panose="020B0604020202020204" pitchFamily="34" charset="0"/>
                <a:hlinkClick r:id="rId4"/>
              </a:rPr>
              <a:t>https://www.itsallaboutpeople.info/how/tools-we-will-use/personalised-care-and-support-planning</a:t>
            </a:r>
            <a:r>
              <a:rPr lang="en-GB" sz="4400" i="1" dirty="0">
                <a:latin typeface="Arial" panose="020B0604020202020204" pitchFamily="34" charset="0"/>
                <a:cs typeface="Arial" panose="020B0604020202020204" pitchFamily="34" charset="0"/>
              </a:rPr>
              <a:t>  (Accessed 5 December 2025)</a:t>
            </a:r>
          </a:p>
          <a:p>
            <a:pPr>
              <a:lnSpc>
                <a:spcPct val="150000"/>
              </a:lnSpc>
            </a:pPr>
            <a:r>
              <a:rPr lang="en-GB" sz="4400" i="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Goldberg, S. B., Tucker, R. P., Greene, P. A., Davidson, R. J., </a:t>
            </a:r>
            <a:r>
              <a:rPr lang="en-GB" sz="4400" dirty="0" err="1">
                <a:latin typeface="Arial" panose="020B0604020202020204" pitchFamily="34" charset="0"/>
                <a:cs typeface="Arial" panose="020B0604020202020204" pitchFamily="34" charset="0"/>
              </a:rPr>
              <a:t>Wampold</a:t>
            </a:r>
            <a:r>
              <a:rPr lang="en-GB" sz="4400" dirty="0">
                <a:latin typeface="Arial" panose="020B0604020202020204" pitchFamily="34" charset="0"/>
                <a:cs typeface="Arial" panose="020B0604020202020204" pitchFamily="34" charset="0"/>
              </a:rPr>
              <a:t>, B. E., Kearney, D. J., and Simpson, T. L. (2018). Mindfulness-based interventions for psychiatric disorders: A systematic review and meta-analysis. </a:t>
            </a:r>
            <a:r>
              <a:rPr lang="en-GB" sz="4400" i="1" dirty="0">
                <a:latin typeface="Arial" panose="020B0604020202020204" pitchFamily="34" charset="0"/>
                <a:cs typeface="Arial" panose="020B0604020202020204" pitchFamily="34" charset="0"/>
              </a:rPr>
              <a:t>Clinical psychology review</a:t>
            </a: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59</a:t>
            </a:r>
            <a:r>
              <a:rPr lang="en-GB" sz="4400" dirty="0">
                <a:latin typeface="Arial" panose="020B0604020202020204" pitchFamily="34" charset="0"/>
                <a:cs typeface="Arial" panose="020B0604020202020204" pitchFamily="34" charset="0"/>
              </a:rPr>
              <a:t>, 52-60</a:t>
            </a:r>
            <a:endParaRPr lang="en-GB" sz="4400" i="1" dirty="0">
              <a:latin typeface="Arial" panose="020B0604020202020204" pitchFamily="34" charset="0"/>
              <a:cs typeface="Arial" panose="020B0604020202020204" pitchFamily="34" charset="0"/>
            </a:endParaRPr>
          </a:p>
          <a:p>
            <a:pPr>
              <a:lnSpc>
                <a:spcPct val="150000"/>
              </a:lnSpc>
            </a:pPr>
            <a:r>
              <a:rPr lang="en-GB" sz="4400" dirty="0">
                <a:latin typeface="Arial" panose="020B0604020202020204" pitchFamily="34" charset="0"/>
                <a:cs typeface="Arial" panose="020B0604020202020204" pitchFamily="34" charset="0"/>
              </a:rPr>
              <a:t>Jones, K., Forder, J., Welch, E., </a:t>
            </a:r>
            <a:r>
              <a:rPr lang="en-GB" sz="4400" dirty="0" err="1">
                <a:latin typeface="Arial" panose="020B0604020202020204" pitchFamily="34" charset="0"/>
                <a:cs typeface="Arial" panose="020B0604020202020204" pitchFamily="34" charset="0"/>
              </a:rPr>
              <a:t>Caiels</a:t>
            </a:r>
            <a:r>
              <a:rPr lang="en-GB" sz="4400" dirty="0">
                <a:latin typeface="Arial" panose="020B0604020202020204" pitchFamily="34" charset="0"/>
                <a:cs typeface="Arial" panose="020B0604020202020204" pitchFamily="34" charset="0"/>
              </a:rPr>
              <a:t>, J., and Fox, D. (2017). Personal Health Budgets: Process and context following the national pilot programme. Personal Social Services Research Unit, University of Kent, Canterbury.</a:t>
            </a:r>
          </a:p>
          <a:p>
            <a:pPr>
              <a:lnSpc>
                <a:spcPct val="150000"/>
              </a:lnSpc>
            </a:pPr>
            <a:r>
              <a:rPr lang="en-GB" sz="4400" dirty="0">
                <a:latin typeface="Arial" panose="020B0604020202020204" pitchFamily="34" charset="0"/>
                <a:cs typeface="Arial" panose="020B0604020202020204" pitchFamily="34" charset="0"/>
              </a:rPr>
              <a:t>Joyce, S., Modini, M., Christensen, H., </a:t>
            </a:r>
            <a:r>
              <a:rPr lang="en-GB" sz="4400" dirty="0" err="1">
                <a:latin typeface="Arial" panose="020B0604020202020204" pitchFamily="34" charset="0"/>
                <a:cs typeface="Arial" panose="020B0604020202020204" pitchFamily="34" charset="0"/>
              </a:rPr>
              <a:t>Mykletun</a:t>
            </a:r>
            <a:r>
              <a:rPr lang="en-GB" sz="4400" dirty="0">
                <a:latin typeface="Arial" panose="020B0604020202020204" pitchFamily="34" charset="0"/>
                <a:cs typeface="Arial" panose="020B0604020202020204" pitchFamily="34" charset="0"/>
              </a:rPr>
              <a:t>, A., Bryant, R., Mitchell, P. B., and Harvey, S. B. (2016). Workplace interventions for common mental disorders: a systematic meta-review. Psychological medicine, 46(4), 683-697.</a:t>
            </a:r>
          </a:p>
          <a:p>
            <a:pPr>
              <a:lnSpc>
                <a:spcPct val="150000"/>
              </a:lnSpc>
            </a:pPr>
            <a:endParaRPr lang="en-GB" sz="4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99300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01F399-BB3D-D920-8C09-4338C0BFCA04}"/>
              </a:ext>
            </a:extLst>
          </p:cNvPr>
          <p:cNvSpPr txBox="1"/>
          <p:nvPr/>
        </p:nvSpPr>
        <p:spPr>
          <a:xfrm>
            <a:off x="119744" y="-37618"/>
            <a:ext cx="8730342" cy="7170617"/>
          </a:xfrm>
          <a:prstGeom prst="rect">
            <a:avLst/>
          </a:prstGeom>
          <a:noFill/>
        </p:spPr>
        <p:txBody>
          <a:bodyPr wrap="square">
            <a:spAutoFit/>
          </a:bodyPr>
          <a:lstStyle/>
          <a:p>
            <a:pPr lvl="1">
              <a:lnSpc>
                <a:spcPct val="150000"/>
              </a:lnSpc>
            </a:pPr>
            <a:r>
              <a:rPr lang="en-GB" sz="1100" dirty="0">
                <a:latin typeface="Arial" panose="020B0604020202020204" pitchFamily="34" charset="0"/>
                <a:cs typeface="Arial" panose="020B0604020202020204" pitchFamily="34" charset="0"/>
              </a:rPr>
              <a:t>Lazarus, R.S. and Folkman, S., 1984. </a:t>
            </a:r>
            <a:r>
              <a:rPr lang="en-GB" sz="1100" i="1" dirty="0">
                <a:latin typeface="Arial" panose="020B0604020202020204" pitchFamily="34" charset="0"/>
                <a:cs typeface="Arial" panose="020B0604020202020204" pitchFamily="34" charset="0"/>
              </a:rPr>
              <a:t>Stress, appraisal, and coping</a:t>
            </a:r>
            <a:r>
              <a:rPr lang="en-GB" sz="1100" dirty="0">
                <a:latin typeface="Arial" panose="020B0604020202020204" pitchFamily="34" charset="0"/>
                <a:cs typeface="Arial" panose="020B0604020202020204" pitchFamily="34" charset="0"/>
              </a:rPr>
              <a:t>. Springer publishing company.</a:t>
            </a:r>
          </a:p>
          <a:p>
            <a:pPr marL="171450" indent="-171450">
              <a:lnSpc>
                <a:spcPct val="150000"/>
              </a:lnSpc>
              <a:buFont typeface="Wingdings" panose="05000000000000000000" pitchFamily="2" charset="2"/>
              <a:buChar char="Ø"/>
            </a:pPr>
            <a:r>
              <a:rPr lang="en-GB" sz="1100" dirty="0" err="1">
                <a:latin typeface="Arial" panose="020B0604020202020204" pitchFamily="34" charset="0"/>
                <a:cs typeface="Arial" panose="020B0604020202020204" pitchFamily="34" charset="0"/>
              </a:rPr>
              <a:t>Lhussier</a:t>
            </a:r>
            <a:r>
              <a:rPr lang="en-GB" sz="1100" dirty="0">
                <a:latin typeface="Arial" panose="020B0604020202020204" pitchFamily="34" charset="0"/>
                <a:cs typeface="Arial" panose="020B0604020202020204" pitchFamily="34" charset="0"/>
              </a:rPr>
              <a:t>, M., Eaton, S., Forster, N., Thomas, M., Roberts, S., and Carr, S. M. (2015). Care planning for long‐term conditions–a concept mapping. Health Expectations, 18(5), 605-624.</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Liu, M. Y., Li, N., Li, W. A., and Khan, H. (2017). Association between psychosocial stress and hypertension: a systematic review and meta-analysis. Neurological research, 39(6), 573-580.</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Megan, (2021). Three Aspects of Health and Healing: </a:t>
            </a:r>
            <a:r>
              <a:rPr lang="en-GB" sz="1100" i="1" dirty="0">
                <a:latin typeface="Arial" panose="020B0604020202020204" pitchFamily="34" charset="0"/>
                <a:cs typeface="Arial" panose="020B0604020202020204" pitchFamily="34" charset="0"/>
              </a:rPr>
              <a:t>The Biopsychosocial  Models in Medicine</a:t>
            </a:r>
            <a:r>
              <a:rPr lang="en-GB" sz="1100" dirty="0">
                <a:latin typeface="Arial" panose="020B0604020202020204" pitchFamily="34" charset="0"/>
                <a:cs typeface="Arial" panose="020B0604020202020204" pitchFamily="34" charset="0"/>
              </a:rPr>
              <a:t>. Washington University. Available at: </a:t>
            </a:r>
            <a:r>
              <a:rPr lang="en-GB" sz="1100" dirty="0">
                <a:latin typeface="Arial" panose="020B0604020202020204" pitchFamily="34" charset="0"/>
                <a:cs typeface="Arial" panose="020B0604020202020204" pitchFamily="34" charset="0"/>
                <a:hlinkClick r:id="rId2"/>
              </a:rPr>
              <a:t>https://surgery.wustl.edu/three-aspects-of-health-and-healing-the-biopsychosocial-model/</a:t>
            </a:r>
            <a:r>
              <a:rPr lang="en-GB" sz="1100" dirty="0">
                <a:latin typeface="Arial" panose="020B0604020202020204" pitchFamily="34" charset="0"/>
                <a:cs typeface="Arial" panose="020B0604020202020204" pitchFamily="34" charset="0"/>
              </a:rPr>
              <a:t>  (Accessed 5 December 2025).</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McEwen, B. S. (1998). Stress, adaptation, and disease: Allostasis and allostatic load. Annals of the New York academy of sciences, 840(1), 33-44.</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MQ Mental Health Research, (2023). How can we protect Peoples Health during the cost -  of  living crises: </a:t>
            </a:r>
            <a:r>
              <a:rPr lang="en-GB" sz="1100" i="1" dirty="0">
                <a:latin typeface="Arial" panose="020B0604020202020204" pitchFamily="34" charset="0"/>
                <a:cs typeface="Arial" panose="020B0604020202020204" pitchFamily="34" charset="0"/>
              </a:rPr>
              <a:t>Science and Research: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3"/>
              </a:rPr>
              <a:t>https://www.mqmentalhealth.org/cost-of-living-crisis/</a:t>
            </a:r>
            <a:r>
              <a:rPr lang="en-GB" sz="1100" dirty="0">
                <a:latin typeface="Arial" panose="020B0604020202020204" pitchFamily="34" charset="0"/>
                <a:cs typeface="Arial" panose="020B0604020202020204" pitchFamily="34" charset="0"/>
              </a:rPr>
              <a:t>  (Accessed 5 December 2025)</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National Institute for Health and Care Excellence (NICE). (2020). Depression in adults: treatment and management (NG222). London: NICE. Available at: https://www.nice.org.uk/guidance/ng222 (Accessed: 15 November 2025).</a:t>
            </a:r>
          </a:p>
          <a:p>
            <a:pPr marL="171450" indent="-171450">
              <a:lnSpc>
                <a:spcPct val="150000"/>
              </a:lnSpc>
              <a:buFont typeface="Wingdings" panose="05000000000000000000" pitchFamily="2" charset="2"/>
              <a:buChar char="Ø"/>
            </a:pPr>
            <a:r>
              <a:rPr lang="en-GB" sz="1100" dirty="0" err="1">
                <a:latin typeface="Arial" panose="020B0604020202020204" pitchFamily="34" charset="0"/>
                <a:cs typeface="Arial" panose="020B0604020202020204" pitchFamily="34" charset="0"/>
              </a:rPr>
              <a:t>Niwlikar</a:t>
            </a:r>
            <a:r>
              <a:rPr lang="en-GB" sz="1100" dirty="0">
                <a:latin typeface="Arial" panose="020B0604020202020204" pitchFamily="34" charset="0"/>
                <a:cs typeface="Arial" panose="020B0604020202020204" pitchFamily="34" charset="0"/>
              </a:rPr>
              <a:t>, B. (2025). Assessment of Stress, Anxiety, and Motivation in Sportsmen </a:t>
            </a:r>
            <a:r>
              <a:rPr lang="en-GB" sz="1100" i="1" dirty="0">
                <a:latin typeface="Arial" panose="020B0604020202020204" pitchFamily="34" charset="0"/>
                <a:cs typeface="Arial" panose="020B0604020202020204" pitchFamily="34" charset="0"/>
              </a:rPr>
              <a:t>; CAREERSHODH</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4"/>
              </a:rPr>
              <a:t>https://www.careershodh.com/assessment-of-stress-anxiety-motivation/#google_vignette</a:t>
            </a:r>
            <a:r>
              <a:rPr lang="en-GB" sz="1100" dirty="0">
                <a:latin typeface="Arial" panose="020B0604020202020204" pitchFamily="34" charset="0"/>
                <a:cs typeface="Arial" panose="020B0604020202020204" pitchFamily="34" charset="0"/>
              </a:rPr>
              <a:t> (Accessed 5 December 2025)</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NHS England (2021) Patient Choice in the NHS: Guidance for Commissioners. London: NHS England.</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Available at: https://www.england.nhs.uk/publication/patient-choice-in-the-nhs-guidance-for-commissioners/  (Accessed: 15 November 2025).</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NHS England, (2025). Mental Health Services</a:t>
            </a:r>
            <a:r>
              <a:rPr lang="en-GB" sz="1100" i="1" dirty="0">
                <a:latin typeface="Arial" panose="020B0604020202020204" pitchFamily="34" charset="0"/>
                <a:cs typeface="Arial" panose="020B0604020202020204" pitchFamily="34" charset="0"/>
              </a:rPr>
              <a:t>. Support for your mental Health. </a:t>
            </a:r>
            <a:r>
              <a:rPr lang="en-GB" sz="1100" dirty="0">
                <a:latin typeface="Arial" panose="020B0604020202020204" pitchFamily="34" charset="0"/>
                <a:cs typeface="Arial" panose="020B0604020202020204" pitchFamily="34" charset="0"/>
              </a:rPr>
              <a:t>Available at: </a:t>
            </a:r>
            <a:r>
              <a:rPr lang="en-GB" sz="1100" i="1" dirty="0">
                <a:latin typeface="Arial" panose="020B0604020202020204" pitchFamily="34" charset="0"/>
                <a:cs typeface="Arial" panose="020B0604020202020204" pitchFamily="34" charset="0"/>
                <a:hlinkClick r:id="rId5"/>
              </a:rPr>
              <a:t>https://www.shropshiretelfordandwrekin.nhs.uk/your-health/where-to-get-advice-and-help/mental-health-services/</a:t>
            </a:r>
            <a:r>
              <a:rPr lang="en-GB" sz="1100" i="1" dirty="0">
                <a:latin typeface="Arial" panose="020B0604020202020204" pitchFamily="34" charset="0"/>
                <a:cs typeface="Arial" panose="020B0604020202020204" pitchFamily="34" charset="0"/>
              </a:rPr>
              <a:t>  (Accessed 5 December 2025)</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OECD (2018). Fit Mind, Fit Job: From Evidence to Practice in Mental Health and Work. Paris: OECD Publishing. Available at: https://doi.org/10.1787/9789264228283-en (Accessed: 15 November 2025).</a:t>
            </a:r>
          </a:p>
          <a:p>
            <a:pPr marL="171450" indent="-171450">
              <a:lnSpc>
                <a:spcPct val="150000"/>
              </a:lnSpc>
              <a:buFont typeface="Wingdings" panose="05000000000000000000" pitchFamily="2" charset="2"/>
              <a:buChar char="Ø"/>
            </a:pPr>
            <a:r>
              <a:rPr lang="en-GB" sz="1100" dirty="0" err="1">
                <a:latin typeface="Arial" panose="020B0604020202020204" pitchFamily="34" charset="0"/>
                <a:cs typeface="Arial" panose="020B0604020202020204" pitchFamily="34" charset="0"/>
              </a:rPr>
              <a:t>Palagini</a:t>
            </a:r>
            <a:r>
              <a:rPr lang="en-GB" sz="1100" dirty="0">
                <a:latin typeface="Arial" panose="020B0604020202020204" pitchFamily="34" charset="0"/>
                <a:cs typeface="Arial" panose="020B0604020202020204" pitchFamily="34" charset="0"/>
              </a:rPr>
              <a:t>, L., Moretto, U., Novi, M., Masci, I., Caruso, D., Drake, C. L., and Riemann, D. (2018). Lack of resilience is related to stress-related sleep reactivity, hyperarousal, and emotion dysregulation in insomnia disorder. Journal of Clinical Sleep Medicine, 14(5), 759-766.</a:t>
            </a:r>
          </a:p>
          <a:p>
            <a:pPr marL="171450" indent="-171450">
              <a:lnSpc>
                <a:spcPct val="150000"/>
              </a:lnSpc>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4112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B93257-B326-40BE-992E-5D06008423D6}"/>
              </a:ext>
            </a:extLst>
          </p:cNvPr>
          <p:cNvSpPr txBox="1"/>
          <p:nvPr/>
        </p:nvSpPr>
        <p:spPr>
          <a:xfrm>
            <a:off x="1" y="297686"/>
            <a:ext cx="9144000" cy="5442516"/>
          </a:xfrm>
          <a:prstGeom prst="rect">
            <a:avLst/>
          </a:prstGeom>
          <a:noFill/>
        </p:spPr>
        <p:txBody>
          <a:bodyPr wrap="square">
            <a:spAutoFit/>
          </a:bodyPr>
          <a:lstStyle/>
          <a:p>
            <a:pPr marL="171450" indent="-171450">
              <a:lnSpc>
                <a:spcPct val="150000"/>
              </a:lnSpc>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Papachristopoulos, I., </a:t>
            </a:r>
            <a:r>
              <a:rPr lang="en-GB" sz="1100" dirty="0" err="1">
                <a:latin typeface="Arial" panose="020B0604020202020204" pitchFamily="34" charset="0"/>
                <a:cs typeface="Arial" panose="020B0604020202020204" pitchFamily="34" charset="0"/>
              </a:rPr>
              <a:t>Sazakli</a:t>
            </a:r>
            <a:r>
              <a:rPr lang="en-GB" sz="1100" dirty="0">
                <a:latin typeface="Arial" panose="020B0604020202020204" pitchFamily="34" charset="0"/>
                <a:cs typeface="Arial" panose="020B0604020202020204" pitchFamily="34" charset="0"/>
              </a:rPr>
              <a:t>, E., and </a:t>
            </a:r>
            <a:r>
              <a:rPr lang="en-GB" sz="1100" dirty="0" err="1">
                <a:latin typeface="Arial" panose="020B0604020202020204" pitchFamily="34" charset="0"/>
                <a:cs typeface="Arial" panose="020B0604020202020204" pitchFamily="34" charset="0"/>
              </a:rPr>
              <a:t>Leotsinidis</a:t>
            </a:r>
            <a:r>
              <a:rPr lang="en-GB" sz="1100" dirty="0">
                <a:latin typeface="Arial" panose="020B0604020202020204" pitchFamily="34" charset="0"/>
                <a:cs typeface="Arial" panose="020B0604020202020204" pitchFamily="34" charset="0"/>
              </a:rPr>
              <a:t>, M. (2023). General practitioners’ views towards management of common mental health disorders: </a:t>
            </a:r>
            <a:r>
              <a:rPr lang="en-GB" sz="1100" dirty="0" err="1">
                <a:latin typeface="Arial" panose="020B0604020202020204" pitchFamily="34" charset="0"/>
                <a:cs typeface="Arial" panose="020B0604020202020204" pitchFamily="34" charset="0"/>
              </a:rPr>
              <a:t>Τhe</a:t>
            </a:r>
            <a:r>
              <a:rPr lang="en-GB" sz="1100" dirty="0">
                <a:latin typeface="Arial" panose="020B0604020202020204" pitchFamily="34" charset="0"/>
                <a:cs typeface="Arial" panose="020B0604020202020204" pitchFamily="34" charset="0"/>
              </a:rPr>
              <a:t> critical role of continuing medical education. BMC Primary Care, 24(1), 63.</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Resources Management Solution, (2023). The most common cause of stress is Work – Related Stress</a:t>
            </a:r>
            <a:r>
              <a:rPr lang="en-GB" sz="1100" i="1" dirty="0">
                <a:latin typeface="Arial" panose="020B0604020202020204" pitchFamily="34" charset="0"/>
                <a:cs typeface="Arial" panose="020B0604020202020204" pitchFamily="34" charset="0"/>
              </a:rPr>
              <a:t>: What can employer do?. Available at: </a:t>
            </a:r>
            <a:r>
              <a:rPr lang="en-GB" sz="1100" i="1" dirty="0">
                <a:latin typeface="Arial" panose="020B0604020202020204" pitchFamily="34" charset="0"/>
                <a:cs typeface="Arial" panose="020B0604020202020204" pitchFamily="34" charset="0"/>
                <a:hlinkClick r:id="rId3"/>
              </a:rPr>
              <a:t>https://www.rms-recruitment.co.uk/2023/11/the-most-common-cause-of-stress-is-work-related-stress-what-can-employers-do-to-support-employees/</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5 December 2025).</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Penninx, B. W. J. H. (2017). Depression and its somatic consequences: Allostatic load as the connecting link. European Psychiatry, 41(S1), S62-S62.</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Pierce, M., McManus, S., Hope, H., </a:t>
            </a:r>
            <a:r>
              <a:rPr lang="en-GB" sz="1100" dirty="0" err="1">
                <a:latin typeface="Arial" panose="020B0604020202020204" pitchFamily="34" charset="0"/>
                <a:cs typeface="Arial" panose="020B0604020202020204" pitchFamily="34" charset="0"/>
              </a:rPr>
              <a:t>Hotopf</a:t>
            </a:r>
            <a:r>
              <a:rPr lang="en-GB" sz="1100" dirty="0">
                <a:latin typeface="Arial" panose="020B0604020202020204" pitchFamily="34" charset="0"/>
                <a:cs typeface="Arial" panose="020B0604020202020204" pitchFamily="34" charset="0"/>
              </a:rPr>
              <a:t>, M., Ford, T., Hatch, S. L., ... and Abel, K. M. (2021). Mental health responses to the COVID-19 pandemic: a latent class trajectory analysis using longitudinal UK data. The Lancet Psychiatry, 8(7), 610-619.</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Pieterse, A. H., &amp; </a:t>
            </a:r>
            <a:r>
              <a:rPr lang="en-GB" sz="1100" dirty="0" err="1">
                <a:latin typeface="Arial" panose="020B0604020202020204" pitchFamily="34" charset="0"/>
                <a:cs typeface="Arial" panose="020B0604020202020204" pitchFamily="34" charset="0"/>
              </a:rPr>
              <a:t>Finset</a:t>
            </a:r>
            <a:r>
              <a:rPr lang="en-GB" sz="1100" dirty="0">
                <a:latin typeface="Arial" panose="020B0604020202020204" pitchFamily="34" charset="0"/>
                <a:cs typeface="Arial" panose="020B0604020202020204" pitchFamily="34" charset="0"/>
              </a:rPr>
              <a:t>, A. (2019). Shared decision making—much studied, much still unknown. Patient education and </a:t>
            </a:r>
            <a:r>
              <a:rPr lang="en-GB" sz="1100" dirty="0" err="1">
                <a:latin typeface="Arial" panose="020B0604020202020204" pitchFamily="34" charset="0"/>
                <a:cs typeface="Arial" panose="020B0604020202020204" pitchFamily="34" charset="0"/>
              </a:rPr>
              <a:t>counseling</a:t>
            </a:r>
            <a:r>
              <a:rPr lang="en-GB" sz="1800" dirty="0">
                <a:latin typeface="Arial" panose="020B0604020202020204" pitchFamily="34" charset="0"/>
                <a:cs typeface="Arial" panose="020B0604020202020204" pitchFamily="34" charset="0"/>
              </a:rPr>
              <a:t>.</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Shchaslyvyi, A. Y., Antonenko, S. V., and </a:t>
            </a:r>
            <a:r>
              <a:rPr lang="en-GB" sz="1100" dirty="0" err="1">
                <a:latin typeface="Arial" panose="020B0604020202020204" pitchFamily="34" charset="0"/>
                <a:cs typeface="Arial" panose="020B0604020202020204" pitchFamily="34" charset="0"/>
              </a:rPr>
              <a:t>Telegeev</a:t>
            </a:r>
            <a:r>
              <a:rPr lang="en-GB" sz="1100" dirty="0">
                <a:latin typeface="Arial" panose="020B0604020202020204" pitchFamily="34" charset="0"/>
                <a:cs typeface="Arial" panose="020B0604020202020204" pitchFamily="34" charset="0"/>
              </a:rPr>
              <a:t>, G. D. (2024). Comprehensive Review of Chronic Stress Pathways and the Efficacy of </a:t>
            </a:r>
            <a:r>
              <a:rPr lang="en-GB" sz="1100" dirty="0" err="1">
                <a:latin typeface="Arial" panose="020B0604020202020204" pitchFamily="34" charset="0"/>
                <a:cs typeface="Arial" panose="020B0604020202020204" pitchFamily="34" charset="0"/>
              </a:rPr>
              <a:t>Behavioral</a:t>
            </a:r>
            <a:r>
              <a:rPr lang="en-GB" sz="1100" dirty="0">
                <a:latin typeface="Arial" panose="020B0604020202020204" pitchFamily="34" charset="0"/>
                <a:cs typeface="Arial" panose="020B0604020202020204" pitchFamily="34" charset="0"/>
              </a:rPr>
              <a:t> Stress Reduction Programs (BSRPs) in Managing Diseases. International Journal of Environmental Research and Public Health, 21(8), 1077. </a:t>
            </a:r>
            <a:r>
              <a:rPr lang="en-GB" sz="1100" dirty="0">
                <a:latin typeface="Arial" panose="020B0604020202020204" pitchFamily="34" charset="0"/>
                <a:cs typeface="Arial" panose="020B0604020202020204" pitchFamily="34" charset="0"/>
                <a:hlinkClick r:id="rId4"/>
              </a:rPr>
              <a:t>https://doi.org/10.3390/ijerph21081077</a:t>
            </a:r>
            <a:endParaRPr lang="en-GB" sz="11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Southern Care Cross, (2023). Chronic Stress: Making Sense on how stress impacts our health. Available at: </a:t>
            </a:r>
            <a:r>
              <a:rPr lang="en-GB" sz="1100" dirty="0">
                <a:latin typeface="Arial" panose="020B0604020202020204" pitchFamily="34" charset="0"/>
                <a:cs typeface="Arial" panose="020B0604020202020204" pitchFamily="34" charset="0"/>
                <a:hlinkClick r:id="rId5"/>
              </a:rPr>
              <a:t>https://www.southerncrosscare.com.au/news-items/chronic-stress-making-sense-how-stress-impacts-our-health</a:t>
            </a:r>
            <a:r>
              <a:rPr lang="en-GB" sz="1100" dirty="0">
                <a:latin typeface="Arial" panose="020B0604020202020204" pitchFamily="34" charset="0"/>
                <a:cs typeface="Arial" panose="020B0604020202020204" pitchFamily="34" charset="0"/>
              </a:rPr>
              <a:t>  (Accessed 5 December 2025)</a:t>
            </a:r>
          </a:p>
          <a:p>
            <a:pPr marL="171450" indent="-171450">
              <a:lnSpc>
                <a:spcPct val="150000"/>
              </a:lnSpc>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9699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E19620-0A44-3C72-3D82-DFD569814D55}"/>
              </a:ext>
            </a:extLst>
          </p:cNvPr>
          <p:cNvSpPr txBox="1"/>
          <p:nvPr/>
        </p:nvSpPr>
        <p:spPr>
          <a:xfrm>
            <a:off x="329339" y="474345"/>
            <a:ext cx="8163732" cy="4178067"/>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Steptoe, A., and Kivimäki, M. (2013). Stress and cardiovascular disease: an update on current knowledge. Annual review of public health, 34(1), 337-354</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Sweeney, A., Filson, B., Kennedy, A., Collinson, L., and Gillard, S. (2018). A paradigm shift: relationships in trauma-informed mental health services. </a:t>
            </a:r>
            <a:r>
              <a:rPr lang="en-GB" sz="1100" dirty="0" err="1">
                <a:latin typeface="Arial" panose="020B0604020202020204" pitchFamily="34" charset="0"/>
                <a:cs typeface="Arial" panose="020B0604020202020204" pitchFamily="34" charset="0"/>
              </a:rPr>
              <a:t>BJPsych</a:t>
            </a:r>
            <a:r>
              <a:rPr lang="en-GB" sz="1100" dirty="0">
                <a:latin typeface="Arial" panose="020B0604020202020204" pitchFamily="34" charset="0"/>
                <a:cs typeface="Arial" panose="020B0604020202020204" pitchFamily="34" charset="0"/>
              </a:rPr>
              <a:t> advances, 24(5), 319-333.</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Therapy for You, (n . d). Stress Management Essex. Available at: </a:t>
            </a:r>
            <a:r>
              <a:rPr lang="en-GB" sz="1100" dirty="0">
                <a:latin typeface="Arial" panose="020B0604020202020204" pitchFamily="34" charset="0"/>
                <a:cs typeface="Arial" panose="020B0604020202020204" pitchFamily="34" charset="0"/>
                <a:hlinkClick r:id="rId2"/>
              </a:rPr>
              <a:t>https://www.therapyforyou.co.uk/stress-management</a:t>
            </a:r>
            <a:r>
              <a:rPr lang="en-GB" sz="1100" dirty="0">
                <a:latin typeface="Arial" panose="020B0604020202020204" pitchFamily="34" charset="0"/>
                <a:cs typeface="Arial" panose="020B0604020202020204" pitchFamily="34" charset="0"/>
              </a:rPr>
              <a:t>  (Accessed 5 December 2025)</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Turner, A., Anderson, J. K., Wallace, L. M., and Bourne, C. (2015). An evaluation of a self-management program for patients with long-term conditions. Patient education and counselling, 98(2), 213-219.</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World Health Organization (2022, 2024) World Mental Health Report: Transforming Mental Health for All. Geneva: WHO.</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Available at: https://www.who.int/publications/i/item/9789240049338 (Accessed: 15 November 2025).</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Yu, C. C., Tan, L., Le, M. K., Tang, B., Liaw, S. Y., Tierney, T., ... and Low, J. A. (2022). The development of empathy in the healthcare setting: a qualitative approach. BMC Medical Education, 22(1), 245.</a:t>
            </a:r>
          </a:p>
          <a:p>
            <a:pPr marL="285750" indent="-2857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Volarić, N., </a:t>
            </a:r>
            <a:r>
              <a:rPr lang="en-GB" sz="1100" dirty="0" err="1">
                <a:latin typeface="Arial" panose="020B0604020202020204" pitchFamily="34" charset="0"/>
                <a:cs typeface="Arial" panose="020B0604020202020204" pitchFamily="34" charset="0"/>
              </a:rPr>
              <a:t>Šojat</a:t>
            </a:r>
            <a:r>
              <a:rPr lang="en-GB" sz="1100" dirty="0">
                <a:latin typeface="Arial" panose="020B0604020202020204" pitchFamily="34" charset="0"/>
                <a:cs typeface="Arial" panose="020B0604020202020204" pitchFamily="34" charset="0"/>
              </a:rPr>
              <a:t>, D., Volarić, M., </a:t>
            </a:r>
            <a:r>
              <a:rPr lang="en-GB" sz="1100" dirty="0" err="1">
                <a:latin typeface="Arial" panose="020B0604020202020204" pitchFamily="34" charset="0"/>
                <a:cs typeface="Arial" panose="020B0604020202020204" pitchFamily="34" charset="0"/>
              </a:rPr>
              <a:t>Včev</a:t>
            </a:r>
            <a:r>
              <a:rPr lang="en-GB" sz="1100" dirty="0">
                <a:latin typeface="Arial" panose="020B0604020202020204" pitchFamily="34" charset="0"/>
                <a:cs typeface="Arial" panose="020B0604020202020204" pitchFamily="34" charset="0"/>
              </a:rPr>
              <a:t>, I., </a:t>
            </a:r>
            <a:r>
              <a:rPr lang="en-GB" sz="1100" dirty="0" err="1">
                <a:latin typeface="Arial" panose="020B0604020202020204" pitchFamily="34" charset="0"/>
                <a:cs typeface="Arial" panose="020B0604020202020204" pitchFamily="34" charset="0"/>
              </a:rPr>
              <a:t>Keškić</a:t>
            </a:r>
            <a:r>
              <a:rPr lang="en-GB" sz="1100" dirty="0">
                <a:latin typeface="Arial" panose="020B0604020202020204" pitchFamily="34" charset="0"/>
                <a:cs typeface="Arial" panose="020B0604020202020204" pitchFamily="34" charset="0"/>
              </a:rPr>
              <a:t>, T. and </a:t>
            </a:r>
            <a:r>
              <a:rPr lang="en-GB" sz="1100" dirty="0" err="1">
                <a:latin typeface="Arial" panose="020B0604020202020204" pitchFamily="34" charset="0"/>
                <a:cs typeface="Arial" panose="020B0604020202020204" pitchFamily="34" charset="0"/>
              </a:rPr>
              <a:t>Majnarić</a:t>
            </a:r>
            <a:r>
              <a:rPr lang="en-GB" sz="1100" dirty="0">
                <a:latin typeface="Arial" panose="020B0604020202020204" pitchFamily="34" charset="0"/>
                <a:cs typeface="Arial" panose="020B0604020202020204" pitchFamily="34" charset="0"/>
              </a:rPr>
              <a:t>, L.T. (2024) ‘The gender and age perspectives of allostatic load’, Frontiers in Medicine, 11, pp. 1–12. doi:10.3389/fmed.2024.1502940</a:t>
            </a:r>
          </a:p>
          <a:p>
            <a:pPr marL="285750" indent="-285750">
              <a:lnSpc>
                <a:spcPct val="150000"/>
              </a:lnSpc>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6401594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4" ma:contentTypeDescription="Create a new document." ma:contentTypeScope="" ma:versionID="93b7f2ae3439cb6f577835439f1d4b41">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20db256bc83a83afb0902f518181dbce"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DateTaken" minOccurs="0"/>
                <xsd:element ref="ns4:MediaServiceOCR"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806E073-67A3-424E-A549-5CE29E50C569}">
  <ds:schemaRefs>
    <ds:schemaRef ds:uri="http://purl.org/dc/dcmitype/"/>
    <ds:schemaRef ds:uri="http://www.w3.org/XML/1998/namespace"/>
    <ds:schemaRef ds:uri="http://schemas.microsoft.com/office/2006/documentManagement/types"/>
    <ds:schemaRef ds:uri="http://purl.org/dc/terms/"/>
    <ds:schemaRef ds:uri="ec64fcab-bbc9-4804-8cc6-0a77e40cec50"/>
    <ds:schemaRef ds:uri="http://schemas.openxmlformats.org/package/2006/metadata/core-properties"/>
    <ds:schemaRef ds:uri="http://schemas.microsoft.com/office/2006/metadata/properties"/>
    <ds:schemaRef ds:uri="http://schemas.microsoft.com/office/infopath/2007/PartnerControls"/>
    <ds:schemaRef ds:uri="ab0404f2-73f1-4c8b-8b8f-e15f0c5ca697"/>
    <ds:schemaRef ds:uri="http://purl.org/dc/elements/1.1/"/>
  </ds:schemaRefs>
</ds:datastoreItem>
</file>

<file path=customXml/itemProps2.xml><?xml version="1.0" encoding="utf-8"?>
<ds:datastoreItem xmlns:ds="http://schemas.openxmlformats.org/officeDocument/2006/customXml" ds:itemID="{031CB87A-B367-4918-AF83-36810B1AB2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0404f2-73f1-4c8b-8b8f-e15f0c5ca697"/>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E18CF0-D46D-41D6-9D9C-0DA7B72B43A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2051</TotalTime>
  <Words>3359</Words>
  <Application>Microsoft Office PowerPoint</Application>
  <PresentationFormat>On-screen Show (4:3)</PresentationFormat>
  <Paragraphs>133</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Trebuchet MS</vt:lpstr>
      <vt:lpstr>Wingdings</vt:lpstr>
      <vt:lpstr>Wingdings 3</vt:lpstr>
      <vt:lpstr>Facet</vt:lpstr>
      <vt:lpstr>PowerPoint Presentation</vt:lpstr>
      <vt:lpstr>Stress as a Long-Term Condition  Audience: UK Mental Health Nurses  Definition: Chronic stress is a prolonged maladaptive response to ongoing psychological or physiological pressures (Shchaslyvyi et al., 2024).  Symptoms: Fatigue, irritability, sleep disturbance, somatic pain, cognitive impairment (Ghasemi et al., 2024).  Aetiology: HPA-axis dysregulation, socioeconomic adversity, trauma, workload pressures (McEwen, 1998; Lazarus and Folkman, 1984). </vt:lpstr>
      <vt:lpstr>Prevalence</vt:lpstr>
      <vt:lpstr>Economic and Social Burden</vt:lpstr>
      <vt:lpstr>Diagnosis and Initial Assessment</vt:lpstr>
      <vt:lpstr>Management – UK Guidance</vt:lpstr>
      <vt:lpstr>Models and Frameworks</vt:lpstr>
      <vt:lpstr>Treatment  Options</vt:lpstr>
      <vt:lpstr>Comorbidities</vt:lpstr>
      <vt:lpstr>Prevention Strategies</vt:lpstr>
      <vt:lpstr>Skills, Values and Behaviours for Co‑productive Care</vt:lpstr>
      <vt:lpstr>Personalized Care Model Recommendations</vt:lpstr>
      <vt:lpstr>RECOMMENDATIONS</vt:lpstr>
      <vt:lpstr>References</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as a Long-Term Condition</dc:title>
  <dc:subject/>
  <dc:creator>Destiny</dc:creator>
  <cp:keywords/>
  <dc:description>generated using python-pptx</dc:description>
  <cp:lastModifiedBy>Ohikuare Irogho (2128365)</cp:lastModifiedBy>
  <cp:revision>40</cp:revision>
  <dcterms:created xsi:type="dcterms:W3CDTF">2013-01-27T09:14:16Z</dcterms:created>
  <dcterms:modified xsi:type="dcterms:W3CDTF">2025-12-10T13:25:40Z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