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57" r:id="rId3"/>
    <p:sldId id="288" r:id="rId4"/>
    <p:sldId id="289" r:id="rId5"/>
    <p:sldId id="260" r:id="rId6"/>
    <p:sldId id="261" r:id="rId7"/>
    <p:sldId id="275" r:id="rId8"/>
    <p:sldId id="262" r:id="rId9"/>
    <p:sldId id="263" r:id="rId10"/>
    <p:sldId id="259" r:id="rId11"/>
    <p:sldId id="299" r:id="rId12"/>
    <p:sldId id="264" r:id="rId13"/>
    <p:sldId id="298" r:id="rId14"/>
    <p:sldId id="267" r:id="rId15"/>
    <p:sldId id="266" r:id="rId16"/>
    <p:sldId id="268" r:id="rId17"/>
    <p:sldId id="269" r:id="rId18"/>
    <p:sldId id="270" r:id="rId19"/>
    <p:sldId id="294" r:id="rId20"/>
    <p:sldId id="258" r:id="rId21"/>
    <p:sldId id="296" r:id="rId22"/>
    <p:sldId id="276" r:id="rId23"/>
    <p:sldId id="277" r:id="rId24"/>
    <p:sldId id="278" r:id="rId25"/>
    <p:sldId id="279" r:id="rId26"/>
    <p:sldId id="280" r:id="rId27"/>
    <p:sldId id="281" r:id="rId28"/>
    <p:sldId id="282" r:id="rId29"/>
    <p:sldId id="300" r:id="rId30"/>
    <p:sldId id="301" r:id="rId31"/>
    <p:sldId id="302" r:id="rId32"/>
    <p:sldId id="303" r:id="rId33"/>
    <p:sldId id="304" r:id="rId34"/>
    <p:sldId id="284" r:id="rId35"/>
    <p:sldId id="307" r:id="rId36"/>
    <p:sldId id="285" r:id="rId37"/>
    <p:sldId id="290" r:id="rId38"/>
    <p:sldId id="291" r:id="rId39"/>
    <p:sldId id="292" r:id="rId40"/>
    <p:sldId id="293" r:id="rId41"/>
    <p:sldId id="305"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6" d="100"/>
          <a:sy n="96" d="100"/>
        </p:scale>
        <p:origin x="988" y="6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6913732-220B-4F37-9D64-00CEAFA42397}" type="datetimeFigureOut">
              <a:rPr lang="en-US" smtClean="0"/>
              <a:t>10/21/2026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5DFB612-B65C-49C1-A26B-D9A567F5BD87}" type="slidenum">
              <a:rPr lang="en-US" smtClean="0"/>
              <a:t>‹#›</a:t>
            </a:fld>
            <a:endParaRPr lang="en-US"/>
          </a:p>
        </p:txBody>
      </p:sp>
    </p:spTree>
    <p:extLst>
      <p:ext uri="{BB962C8B-B14F-4D97-AF65-F5344CB8AC3E}">
        <p14:creationId xmlns:p14="http://schemas.microsoft.com/office/powerpoint/2010/main" val="1536990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a:extLst>
              <a:ext uri="{FF2B5EF4-FFF2-40B4-BE49-F238E27FC236}">
                <a16:creationId xmlns:a16="http://schemas.microsoft.com/office/drawing/2014/main" id="{C14E71E9-BA70-4531-AB1E-7DF561AF75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8" name="Rectangle 3">
            <a:extLst>
              <a:ext uri="{FF2B5EF4-FFF2-40B4-BE49-F238E27FC236}">
                <a16:creationId xmlns:a16="http://schemas.microsoft.com/office/drawing/2014/main" id="{34BE17ED-FD71-44B2-8242-FC52C1AE0F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30771EE-AF2B-4E86-B9B1-F8ADFD501630}" type="datetimeFigureOut">
              <a:rPr lang="en-GB" smtClean="0"/>
              <a:t>21/10/2026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2312767-6346-476D-AA40-25278139DAA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0771EE-AF2B-4E86-B9B1-F8ADFD501630}"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12767-6346-476D-AA40-25278139DAA8}" type="slidenum">
              <a:rPr lang="en-GB" smtClean="0"/>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30771EE-AF2B-4E86-B9B1-F8ADFD501630}"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12767-6346-476D-AA40-25278139DAA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30771EE-AF2B-4E86-B9B1-F8ADFD501630}"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12767-6346-476D-AA40-25278139DAA8}" type="slidenum">
              <a:rPr lang="en-GB" smtClean="0"/>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30771EE-AF2B-4E86-B9B1-F8ADFD501630}" type="datetimeFigureOut">
              <a:rPr lang="en-GB" smtClean="0"/>
              <a:t>21/10/2026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312767-6346-476D-AA40-25278139DAA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30771EE-AF2B-4E86-B9B1-F8ADFD501630}" type="datetimeFigureOut">
              <a:rPr lang="en-GB" smtClean="0"/>
              <a:t>21/10/2026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312767-6346-476D-AA40-25278139DAA8}" type="slidenum">
              <a:rPr lang="en-GB" smtClean="0"/>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0771EE-AF2B-4E86-B9B1-F8ADFD501630}" type="datetimeFigureOut">
              <a:rPr lang="en-GB" smtClean="0"/>
              <a:t>21/10/2026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312767-6346-476D-AA40-25278139DAA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30771EE-AF2B-4E86-B9B1-F8ADFD501630}"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312767-6346-476D-AA40-25278139DAA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30771EE-AF2B-4E86-B9B1-F8ADFD501630}" type="datetimeFigureOut">
              <a:rPr lang="en-GB" smtClean="0"/>
              <a:t>21/10/2026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2312767-6346-476D-AA40-25278139DAA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0771EE-AF2B-4E86-B9B1-F8ADFD501630}"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12767-6346-476D-AA40-25278139DAA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0771EE-AF2B-4E86-B9B1-F8ADFD501630}"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312767-6346-476D-AA40-25278139DAA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pPr>
              <a:defRPr/>
            </a:pPr>
            <a:fld id="{0E2FFD0B-ECB2-4D21-A0E1-7400F3D44E7C}" type="slidenum">
              <a:rPr lang="en-GB"/>
              <a:pPr>
                <a:defRPr/>
              </a:pPr>
              <a:t>‹#›</a:t>
            </a:fld>
            <a:endParaRPr lang="en-GB"/>
          </a:p>
        </p:txBody>
      </p:sp>
    </p:spTree>
    <p:extLst>
      <p:ext uri="{BB962C8B-B14F-4D97-AF65-F5344CB8AC3E}">
        <p14:creationId xmlns:p14="http://schemas.microsoft.com/office/powerpoint/2010/main" val="3909485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30771EE-AF2B-4E86-B9B1-F8ADFD501630}" type="datetimeFigureOut">
              <a:rPr lang="en-GB" smtClean="0"/>
              <a:t>21/10/2026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2312767-6346-476D-AA40-25278139DAA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oleObject" Target="../embeddings/oleObject1.bin"/><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mrc-hnr.cam.ac.uk/research/nutrition-surveys-and-studies/national-diet-and-nutrition-surve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620688"/>
            <a:ext cx="7772400" cy="1829761"/>
          </a:xfrm>
        </p:spPr>
        <p:txBody>
          <a:bodyPr/>
          <a:lstStyle/>
          <a:p>
            <a:pPr algn="ctr"/>
            <a:r>
              <a:rPr lang="en-GB" dirty="0"/>
              <a:t>Nutrition for Health</a:t>
            </a:r>
          </a:p>
        </p:txBody>
      </p:sp>
      <p:sp>
        <p:nvSpPr>
          <p:cNvPr id="3" name="Subtitle 2"/>
          <p:cNvSpPr>
            <a:spLocks noGrp="1"/>
          </p:cNvSpPr>
          <p:nvPr>
            <p:ph type="subTitle" idx="1"/>
          </p:nvPr>
        </p:nvSpPr>
        <p:spPr>
          <a:xfrm>
            <a:off x="611560" y="4653136"/>
            <a:ext cx="7772400" cy="1199704"/>
          </a:xfrm>
        </p:spPr>
        <p:txBody>
          <a:bodyPr>
            <a:normAutofit/>
          </a:bodyPr>
          <a:lstStyle/>
          <a:p>
            <a:pPr algn="ctr"/>
            <a:r>
              <a:rPr lang="en-GB" sz="3200" b="1" dirty="0"/>
              <a:t>PROTEINS</a:t>
            </a:r>
          </a:p>
        </p:txBody>
      </p:sp>
      <p:graphicFrame>
        <p:nvGraphicFramePr>
          <p:cNvPr id="4" name="Object 3"/>
          <p:cNvGraphicFramePr>
            <a:graphicFrameLocks noChangeAspect="1"/>
          </p:cNvGraphicFramePr>
          <p:nvPr>
            <p:extLst>
              <p:ext uri="{D42A27DB-BD31-4B8C-83A1-F6EECF244321}">
                <p14:modId xmlns:p14="http://schemas.microsoft.com/office/powerpoint/2010/main" val="1184179827"/>
              </p:ext>
            </p:extLst>
          </p:nvPr>
        </p:nvGraphicFramePr>
        <p:xfrm>
          <a:off x="2699792" y="2348880"/>
          <a:ext cx="3345996" cy="2408511"/>
        </p:xfrm>
        <a:graphic>
          <a:graphicData uri="http://schemas.openxmlformats.org/presentationml/2006/ole">
            <mc:AlternateContent xmlns:mc="http://schemas.openxmlformats.org/markup-compatibility/2006">
              <mc:Choice xmlns:v="urn:schemas-microsoft-com:vml" Requires="v">
                <p:oleObj name="Document" r:id="rId2" imgW="7818573" imgH="5738592" progId="Word.Document.8">
                  <p:embed/>
                </p:oleObj>
              </mc:Choice>
              <mc:Fallback>
                <p:oleObj name="Document" r:id="rId2" imgW="7818573" imgH="5738592" progId="Word.Document.8">
                  <p:embed/>
                  <p:pic>
                    <p:nvPicPr>
                      <p:cNvPr id="0"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2348880"/>
                        <a:ext cx="3345996" cy="2408511"/>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2059639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Proteins are a major component of all plant and animal tissues, second only to water.</a:t>
            </a:r>
          </a:p>
          <a:p>
            <a:endParaRPr lang="en-GB" dirty="0"/>
          </a:p>
          <a:p>
            <a:r>
              <a:rPr lang="en-GB" dirty="0"/>
              <a:t>Plays an essential role in every living cell.</a:t>
            </a:r>
          </a:p>
          <a:p>
            <a:endParaRPr lang="en-GB" dirty="0"/>
          </a:p>
          <a:p>
            <a:r>
              <a:rPr lang="en-GB" b="1" u="sng" dirty="0"/>
              <a:t>Proteins contain 4.0Kcal/g</a:t>
            </a:r>
          </a:p>
          <a:p>
            <a:endParaRPr lang="en-GB" dirty="0"/>
          </a:p>
          <a:p>
            <a:r>
              <a:rPr lang="en-GB" dirty="0"/>
              <a:t>Our bodies constantly assemble, break down, and use proteins, so we rely on our diet to provide enough protein each day to replace what is being used.</a:t>
            </a:r>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486332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Proteins are fundamental structural and functional elements within every cell of the body and are involved in a wide range of metabolic interactions. </a:t>
            </a:r>
          </a:p>
          <a:p>
            <a:endParaRPr lang="en-US" dirty="0"/>
          </a:p>
          <a:p>
            <a:r>
              <a:rPr lang="en-US" dirty="0"/>
              <a:t>All cells and tissues contain protein, therefore protein is essential for growth and repair and the maintenance of good health. </a:t>
            </a:r>
          </a:p>
        </p:txBody>
      </p:sp>
      <p:sp>
        <p:nvSpPr>
          <p:cNvPr id="3" name="Title 2"/>
          <p:cNvSpPr>
            <a:spLocks noGrp="1"/>
          </p:cNvSpPr>
          <p:nvPr>
            <p:ph type="title"/>
          </p:nvPr>
        </p:nvSpPr>
        <p:spPr/>
        <p:txBody>
          <a:bodyPr/>
          <a:lstStyle/>
          <a:p>
            <a:r>
              <a:rPr lang="en-GB" dirty="0"/>
              <a:t>Why is Protein important?</a:t>
            </a:r>
            <a:endParaRPr lang="en-US" dirty="0"/>
          </a:p>
        </p:txBody>
      </p:sp>
    </p:spTree>
    <p:extLst>
      <p:ext uri="{BB962C8B-B14F-4D97-AF65-F5344CB8AC3E}">
        <p14:creationId xmlns:p14="http://schemas.microsoft.com/office/powerpoint/2010/main" val="3836365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Protein provides the body with approximately 10 to 15% of its dietary energy and it is the second most abundant compound in the body, following water. </a:t>
            </a:r>
          </a:p>
          <a:p>
            <a:endParaRPr lang="en-US" dirty="0"/>
          </a:p>
          <a:p>
            <a:r>
              <a:rPr lang="en-US" dirty="0"/>
              <a:t>A large proportion of this will be muscle (43% on average) with significant proportions being present in skin (15%) and blood (16%).</a:t>
            </a:r>
          </a:p>
          <a:p>
            <a:endParaRPr lang="en-US" dirty="0"/>
          </a:p>
        </p:txBody>
      </p:sp>
      <p:sp>
        <p:nvSpPr>
          <p:cNvPr id="3" name="Title 2"/>
          <p:cNvSpPr>
            <a:spLocks noGrp="1"/>
          </p:cNvSpPr>
          <p:nvPr>
            <p:ph type="title"/>
          </p:nvPr>
        </p:nvSpPr>
        <p:spPr/>
        <p:txBody>
          <a:bodyPr/>
          <a:lstStyle/>
          <a:p>
            <a:r>
              <a:rPr lang="en-GB" dirty="0"/>
              <a:t>Why is Protein important?</a:t>
            </a:r>
            <a:endParaRPr lang="en-US" dirty="0"/>
          </a:p>
        </p:txBody>
      </p:sp>
    </p:spTree>
    <p:extLst>
      <p:ext uri="{BB962C8B-B14F-4D97-AF65-F5344CB8AC3E}">
        <p14:creationId xmlns:p14="http://schemas.microsoft.com/office/powerpoint/2010/main" val="1602840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People living in poverty may be deficient in energy and protein.</a:t>
            </a:r>
          </a:p>
          <a:p>
            <a:endParaRPr lang="en-GB" dirty="0"/>
          </a:p>
          <a:p>
            <a:r>
              <a:rPr lang="en-GB" dirty="0"/>
              <a:t>When the diet lacks protein, the body breaks down tissue such as muscle and uses it as a protein source.</a:t>
            </a:r>
          </a:p>
          <a:p>
            <a:endParaRPr lang="en-GB" dirty="0"/>
          </a:p>
          <a:p>
            <a:r>
              <a:rPr lang="en-GB" dirty="0"/>
              <a:t>This causes wasting of muscles, organs and other tissues.</a:t>
            </a:r>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3705414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Protein deficiency also affects the immune system ,making people more vulnerable to infection, and impairs digestion and absorption of nutrients.</a:t>
            </a:r>
          </a:p>
          <a:p>
            <a:endParaRPr lang="en-GB" dirty="0"/>
          </a:p>
          <a:p>
            <a:r>
              <a:rPr lang="en-GB" dirty="0"/>
              <a:t>In the UK and other industrialized countries, most people are able to obtain more than enough protein to meet their requirements.</a:t>
            </a:r>
          </a:p>
          <a:p>
            <a:endParaRPr lang="en-GB" dirty="0"/>
          </a:p>
          <a:p>
            <a:r>
              <a:rPr lang="en-GB" dirty="0"/>
              <a:t>More commonly in these areas, people over consume protein.</a:t>
            </a:r>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272775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Functions of body proteins</a:t>
            </a:r>
          </a:p>
        </p:txBody>
      </p:sp>
      <p:sp>
        <p:nvSpPr>
          <p:cNvPr id="4" name="Rectangle 3"/>
          <p:cNvSpPr>
            <a:spLocks noGrp="1" noChangeArrowheads="1"/>
          </p:cNvSpPr>
          <p:nvPr>
            <p:ph idx="1"/>
          </p:nvPr>
        </p:nvSpPr>
        <p:spPr/>
        <p:txBody>
          <a:bodyPr/>
          <a:lstStyle/>
          <a:p>
            <a:pPr>
              <a:buFontTx/>
              <a:buNone/>
            </a:pPr>
            <a:r>
              <a:rPr lang="en-GB" dirty="0"/>
              <a:t>Structures</a:t>
            </a:r>
          </a:p>
          <a:p>
            <a:pPr>
              <a:buFontTx/>
              <a:buNone/>
            </a:pPr>
            <a:endParaRPr lang="en-GB" dirty="0"/>
          </a:p>
          <a:p>
            <a:r>
              <a:rPr lang="en-GB" dirty="0"/>
              <a:t>Cells</a:t>
            </a:r>
          </a:p>
          <a:p>
            <a:r>
              <a:rPr lang="en-GB" dirty="0"/>
              <a:t>Muscle</a:t>
            </a:r>
          </a:p>
          <a:p>
            <a:r>
              <a:rPr lang="en-GB" dirty="0"/>
              <a:t>Organs</a:t>
            </a:r>
          </a:p>
          <a:p>
            <a:r>
              <a:rPr lang="en-GB" dirty="0"/>
              <a:t>Antibodies</a:t>
            </a:r>
          </a:p>
          <a:p>
            <a:r>
              <a:rPr lang="en-GB" dirty="0"/>
              <a:t>Enzymes</a:t>
            </a:r>
          </a:p>
          <a:p>
            <a:r>
              <a:rPr lang="en-GB" dirty="0"/>
              <a:t>Hormones</a:t>
            </a:r>
          </a:p>
          <a:p>
            <a:endParaRPr lang="en-GB" dirty="0"/>
          </a:p>
        </p:txBody>
      </p:sp>
      <p:sp>
        <p:nvSpPr>
          <p:cNvPr id="5" name="Rectangle 4"/>
          <p:cNvSpPr txBox="1">
            <a:spLocks noChangeArrowheads="1"/>
          </p:cNvSpPr>
          <p:nvPr/>
        </p:nvSpPr>
        <p:spPr>
          <a:xfrm>
            <a:off x="4139952" y="1484784"/>
            <a:ext cx="4320480" cy="3705225"/>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gn="ctr">
              <a:buFontTx/>
              <a:buNone/>
            </a:pPr>
            <a:r>
              <a:rPr lang="en-GB" dirty="0"/>
              <a:t>Key roles</a:t>
            </a:r>
          </a:p>
          <a:p>
            <a:endParaRPr lang="en-GB" dirty="0"/>
          </a:p>
          <a:p>
            <a:r>
              <a:rPr lang="en-GB" dirty="0"/>
              <a:t>Tissue growth / repair</a:t>
            </a:r>
          </a:p>
          <a:p>
            <a:r>
              <a:rPr lang="en-GB" dirty="0"/>
              <a:t>Fluid balance</a:t>
            </a:r>
          </a:p>
          <a:p>
            <a:r>
              <a:rPr lang="en-GB" dirty="0"/>
              <a:t>Blood clotting</a:t>
            </a:r>
          </a:p>
          <a:p>
            <a:r>
              <a:rPr lang="en-GB" dirty="0"/>
              <a:t>Providing energy </a:t>
            </a:r>
          </a:p>
        </p:txBody>
      </p:sp>
    </p:spTree>
    <p:extLst>
      <p:ext uri="{BB962C8B-B14F-4D97-AF65-F5344CB8AC3E}">
        <p14:creationId xmlns:p14="http://schemas.microsoft.com/office/powerpoint/2010/main" val="4179203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Just as glucose is the basic building block of carbohydrates, </a:t>
            </a:r>
            <a:r>
              <a:rPr lang="en-GB" b="1" i="1" dirty="0"/>
              <a:t>amino acids </a:t>
            </a:r>
            <a:r>
              <a:rPr lang="en-GB" dirty="0"/>
              <a:t>are the basic building blocks of proteins.</a:t>
            </a:r>
          </a:p>
          <a:p>
            <a:endParaRPr lang="en-GB" dirty="0"/>
          </a:p>
          <a:p>
            <a:r>
              <a:rPr lang="en-GB" dirty="0"/>
              <a:t>Proteins consist of chains of hundreds or even thousands of </a:t>
            </a:r>
            <a:r>
              <a:rPr lang="en-GB" b="1" i="1" dirty="0"/>
              <a:t>amino acids units.</a:t>
            </a:r>
          </a:p>
          <a:p>
            <a:endParaRPr lang="en-GB" b="1" i="1" dirty="0"/>
          </a:p>
          <a:p>
            <a:r>
              <a:rPr lang="en-GB" dirty="0"/>
              <a:t>When building these sequences, your body has </a:t>
            </a:r>
            <a:r>
              <a:rPr lang="en-GB" b="1" u="sng" dirty="0"/>
              <a:t>20 different amino acids </a:t>
            </a:r>
            <a:r>
              <a:rPr lang="en-GB" dirty="0"/>
              <a:t>from which to choose, but the number of ways in which they can be arranged is almost infinite.</a:t>
            </a:r>
          </a:p>
        </p:txBody>
      </p:sp>
      <p:sp>
        <p:nvSpPr>
          <p:cNvPr id="3" name="Title 2"/>
          <p:cNvSpPr>
            <a:spLocks noGrp="1"/>
          </p:cNvSpPr>
          <p:nvPr>
            <p:ph type="title"/>
          </p:nvPr>
        </p:nvSpPr>
        <p:spPr/>
        <p:txBody>
          <a:bodyPr>
            <a:normAutofit fontScale="90000"/>
          </a:bodyPr>
          <a:lstStyle/>
          <a:p>
            <a:r>
              <a:rPr lang="en-GB" dirty="0"/>
              <a:t>Amino Acids: the building blocks of proteins</a:t>
            </a:r>
          </a:p>
        </p:txBody>
      </p:sp>
    </p:spTree>
    <p:extLst>
      <p:ext uri="{BB962C8B-B14F-4D97-AF65-F5344CB8AC3E}">
        <p14:creationId xmlns:p14="http://schemas.microsoft.com/office/powerpoint/2010/main" val="2417423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b="1" u="sng" dirty="0"/>
              <a:t>Essential Amino acids (Indispensable): </a:t>
            </a:r>
          </a:p>
          <a:p>
            <a:endParaRPr lang="en-GB" b="1" u="sng" dirty="0"/>
          </a:p>
          <a:p>
            <a:r>
              <a:rPr lang="en-GB" dirty="0"/>
              <a:t>These cannot be made in the body and must therefore be provided in the diet.</a:t>
            </a:r>
          </a:p>
          <a:p>
            <a:endParaRPr lang="en-GB" dirty="0"/>
          </a:p>
          <a:p>
            <a:r>
              <a:rPr lang="en-GB" dirty="0"/>
              <a:t>8 out of the 20 amino acids are considered </a:t>
            </a:r>
            <a:r>
              <a:rPr lang="en-GB" b="1" i="1" dirty="0"/>
              <a:t>Essential amino acids</a:t>
            </a:r>
            <a:r>
              <a:rPr lang="en-GB" dirty="0"/>
              <a:t>.  </a:t>
            </a:r>
            <a:endParaRPr lang="en-GB" b="1" u="sng" dirty="0"/>
          </a:p>
          <a:p>
            <a:endParaRPr lang="en-GB" dirty="0"/>
          </a:p>
        </p:txBody>
      </p:sp>
      <p:sp>
        <p:nvSpPr>
          <p:cNvPr id="3" name="Title 2"/>
          <p:cNvSpPr>
            <a:spLocks noGrp="1"/>
          </p:cNvSpPr>
          <p:nvPr>
            <p:ph type="title"/>
          </p:nvPr>
        </p:nvSpPr>
        <p:spPr/>
        <p:txBody>
          <a:bodyPr/>
          <a:lstStyle/>
          <a:p>
            <a:r>
              <a:rPr lang="en-GB" dirty="0"/>
              <a:t>Amino Acids</a:t>
            </a:r>
          </a:p>
        </p:txBody>
      </p:sp>
    </p:spTree>
    <p:extLst>
      <p:ext uri="{BB962C8B-B14F-4D97-AF65-F5344CB8AC3E}">
        <p14:creationId xmlns:p14="http://schemas.microsoft.com/office/powerpoint/2010/main" val="3864258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548680"/>
            <a:ext cx="8229600" cy="1143000"/>
          </a:xfrm>
        </p:spPr>
        <p:txBody>
          <a:bodyPr/>
          <a:lstStyle/>
          <a:p>
            <a:r>
              <a:rPr lang="en-GB" dirty="0"/>
              <a:t>Amino Acids</a:t>
            </a:r>
          </a:p>
        </p:txBody>
      </p:sp>
      <p:sp>
        <p:nvSpPr>
          <p:cNvPr id="5" name="Content Placeholder 4"/>
          <p:cNvSpPr>
            <a:spLocks noGrp="1"/>
          </p:cNvSpPr>
          <p:nvPr>
            <p:ph idx="1"/>
          </p:nvPr>
        </p:nvSpPr>
        <p:spPr/>
        <p:txBody>
          <a:bodyPr>
            <a:normAutofit lnSpcReduction="10000"/>
          </a:bodyPr>
          <a:lstStyle/>
          <a:p>
            <a:pPr marL="533400" lvl="0" indent="-533400" fontAlgn="base">
              <a:lnSpc>
                <a:spcPct val="90000"/>
              </a:lnSpc>
              <a:spcBef>
                <a:spcPct val="20000"/>
              </a:spcBef>
              <a:spcAft>
                <a:spcPct val="0"/>
              </a:spcAft>
              <a:buClrTx/>
              <a:buSzTx/>
              <a:buNone/>
            </a:pPr>
            <a:endParaRPr lang="en-GB" sz="2800" b="1" i="1" kern="0" dirty="0">
              <a:solidFill>
                <a:srgbClr val="000000"/>
              </a:solidFill>
              <a:latin typeface="Arial"/>
            </a:endParaRPr>
          </a:p>
          <a:p>
            <a:pPr marL="533400" lvl="0" indent="-533400" fontAlgn="base">
              <a:lnSpc>
                <a:spcPct val="90000"/>
              </a:lnSpc>
              <a:spcBef>
                <a:spcPct val="20000"/>
              </a:spcBef>
              <a:spcAft>
                <a:spcPct val="0"/>
              </a:spcAft>
              <a:buClrTx/>
              <a:buSzTx/>
              <a:buNone/>
            </a:pPr>
            <a:r>
              <a:rPr lang="en-GB" sz="2800" b="1" i="1" kern="0" dirty="0">
                <a:solidFill>
                  <a:srgbClr val="000000"/>
                </a:solidFill>
                <a:latin typeface="Arial"/>
              </a:rPr>
              <a:t>Essential – cannot be synthesised in the body</a:t>
            </a:r>
          </a:p>
          <a:p>
            <a:pPr marL="533400" lvl="0" indent="-533400" fontAlgn="base">
              <a:lnSpc>
                <a:spcPct val="90000"/>
              </a:lnSpc>
              <a:spcBef>
                <a:spcPct val="20000"/>
              </a:spcBef>
              <a:spcAft>
                <a:spcPct val="0"/>
              </a:spcAft>
              <a:buClrTx/>
              <a:buSzTx/>
              <a:buNone/>
            </a:pPr>
            <a:endParaRPr lang="en-GB" sz="2400" i="1" kern="0" dirty="0">
              <a:solidFill>
                <a:srgbClr val="000000"/>
              </a:solidFill>
              <a:latin typeface="Arial"/>
            </a:endParaRPr>
          </a:p>
          <a:p>
            <a:pPr marL="533400" indent="-533400" fontAlgn="base">
              <a:lnSpc>
                <a:spcPct val="90000"/>
              </a:lnSpc>
              <a:spcBef>
                <a:spcPct val="20000"/>
              </a:spcBef>
              <a:spcAft>
                <a:spcPct val="0"/>
              </a:spcAft>
              <a:buClrTx/>
              <a:buSzTx/>
              <a:buFont typeface="Wingdings" pitchFamily="2" charset="2"/>
              <a:buAutoNum type="arabicPeriod"/>
            </a:pPr>
            <a:r>
              <a:rPr lang="en-GB" sz="2400" kern="0" dirty="0">
                <a:solidFill>
                  <a:srgbClr val="000000"/>
                </a:solidFill>
                <a:latin typeface="Arial"/>
              </a:rPr>
              <a:t>Isoleucine</a:t>
            </a: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a:solidFill>
                  <a:srgbClr val="000000"/>
                </a:solidFill>
                <a:latin typeface="Arial"/>
              </a:rPr>
              <a:t>Leucine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a:solidFill>
                  <a:srgbClr val="000000"/>
                </a:solidFill>
                <a:latin typeface="Arial"/>
              </a:rPr>
              <a:t>Lysine</a:t>
            </a: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a:solidFill>
                  <a:srgbClr val="000000"/>
                </a:solidFill>
                <a:latin typeface="Arial"/>
              </a:rPr>
              <a:t>Methionine</a:t>
            </a: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a:solidFill>
                  <a:srgbClr val="000000"/>
                </a:solidFill>
                <a:latin typeface="Arial"/>
              </a:rPr>
              <a:t>Phenylalanine</a:t>
            </a: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a:solidFill>
                  <a:srgbClr val="000000"/>
                </a:solidFill>
                <a:latin typeface="Arial"/>
              </a:rPr>
              <a:t>Threonine</a:t>
            </a: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a:solidFill>
                  <a:srgbClr val="000000"/>
                </a:solidFill>
                <a:latin typeface="Arial"/>
              </a:rPr>
              <a:t>Trytophan</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a:solidFill>
                  <a:srgbClr val="000000"/>
                </a:solidFill>
                <a:latin typeface="Arial"/>
              </a:rPr>
              <a:t>Valine</a:t>
            </a:r>
            <a:endParaRPr lang="en-GB" sz="2400" kern="0" dirty="0">
              <a:solidFill>
                <a:srgbClr val="000000"/>
              </a:solidFill>
              <a:latin typeface="Arial"/>
            </a:endParaRPr>
          </a:p>
          <a:p>
            <a:pPr marL="0" lvl="0" indent="0" fontAlgn="base">
              <a:lnSpc>
                <a:spcPct val="90000"/>
              </a:lnSpc>
              <a:spcBef>
                <a:spcPct val="20000"/>
              </a:spcBef>
              <a:spcAft>
                <a:spcPct val="0"/>
              </a:spcAft>
              <a:buClrTx/>
              <a:buSzTx/>
              <a:buNone/>
            </a:pPr>
            <a:endParaRPr lang="en-GB" sz="2400" kern="0" dirty="0">
              <a:solidFill>
                <a:srgbClr val="000000"/>
              </a:solidFill>
              <a:latin typeface="Arial"/>
            </a:endParaRPr>
          </a:p>
          <a:p>
            <a:pPr marL="0" lvl="0" indent="0" fontAlgn="base">
              <a:lnSpc>
                <a:spcPct val="90000"/>
              </a:lnSpc>
              <a:spcBef>
                <a:spcPct val="20000"/>
              </a:spcBef>
              <a:spcAft>
                <a:spcPct val="0"/>
              </a:spcAft>
              <a:buClrTx/>
              <a:buSzTx/>
              <a:buNone/>
            </a:pPr>
            <a:endParaRPr lang="en-GB" sz="2400" kern="0" dirty="0">
              <a:solidFill>
                <a:srgbClr val="000000"/>
              </a:solidFill>
              <a:latin typeface="Arial"/>
            </a:endParaRPr>
          </a:p>
          <a:p>
            <a:endParaRPr lang="en-GB" dirty="0"/>
          </a:p>
        </p:txBody>
      </p:sp>
    </p:spTree>
    <p:extLst>
      <p:ext uri="{BB962C8B-B14F-4D97-AF65-F5344CB8AC3E}">
        <p14:creationId xmlns:p14="http://schemas.microsoft.com/office/powerpoint/2010/main" val="1208632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u="sng" dirty="0"/>
              <a:t>Non-essential Amino acids (Dispensable): </a:t>
            </a:r>
          </a:p>
          <a:p>
            <a:pPr marL="109728" indent="0">
              <a:buNone/>
            </a:pPr>
            <a:endParaRPr lang="en-GB" b="1" u="sng" dirty="0"/>
          </a:p>
          <a:p>
            <a:r>
              <a:rPr lang="en-GB" dirty="0"/>
              <a:t>Equally necessary as components of all proteins in the body, however, your body can manufacture these when enough nitrogen, carbon, hydrogen, and oxygen are supplied in the diet.  Non-essential amino acids do not need to be supplied in your diet. </a:t>
            </a:r>
          </a:p>
          <a:p>
            <a:endParaRPr lang="en-GB" dirty="0"/>
          </a:p>
          <a:p>
            <a:r>
              <a:rPr lang="en-GB" dirty="0"/>
              <a:t>There are 12</a:t>
            </a:r>
            <a:r>
              <a:rPr lang="en-GB" b="1" i="1" dirty="0"/>
              <a:t>Non-Essential amino acids</a:t>
            </a:r>
            <a:r>
              <a:rPr lang="en-GB" dirty="0"/>
              <a:t>.</a:t>
            </a:r>
          </a:p>
          <a:p>
            <a:endParaRPr lang="en-US" dirty="0"/>
          </a:p>
        </p:txBody>
      </p:sp>
      <p:sp>
        <p:nvSpPr>
          <p:cNvPr id="3" name="Title 2"/>
          <p:cNvSpPr>
            <a:spLocks noGrp="1"/>
          </p:cNvSpPr>
          <p:nvPr>
            <p:ph type="title"/>
          </p:nvPr>
        </p:nvSpPr>
        <p:spPr/>
        <p:txBody>
          <a:bodyPr/>
          <a:lstStyle/>
          <a:p>
            <a:r>
              <a:rPr lang="en-US" dirty="0"/>
              <a:t>Amino Acids</a:t>
            </a:r>
          </a:p>
        </p:txBody>
      </p:sp>
    </p:spTree>
    <p:extLst>
      <p:ext uri="{BB962C8B-B14F-4D97-AF65-F5344CB8AC3E}">
        <p14:creationId xmlns:p14="http://schemas.microsoft.com/office/powerpoint/2010/main" val="2330206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0" lvl="0" indent="-457200" fontAlgn="base">
              <a:lnSpc>
                <a:spcPct val="80000"/>
              </a:lnSpc>
              <a:spcBef>
                <a:spcPct val="20000"/>
              </a:spcBef>
              <a:spcAft>
                <a:spcPct val="0"/>
              </a:spcAft>
              <a:buClrTx/>
              <a:buSzTx/>
              <a:buNone/>
            </a:pPr>
            <a:r>
              <a:rPr lang="en-GB" sz="2400" i="1" kern="0" dirty="0">
                <a:solidFill>
                  <a:srgbClr val="000000"/>
                </a:solidFill>
                <a:latin typeface="Arial"/>
              </a:rPr>
              <a:t>Non-Essential – can be synthesised in the body</a:t>
            </a:r>
          </a:p>
          <a:p>
            <a:pPr marL="457200" lvl="0" indent="-457200" fontAlgn="base">
              <a:lnSpc>
                <a:spcPct val="80000"/>
              </a:lnSpc>
              <a:spcBef>
                <a:spcPct val="20000"/>
              </a:spcBef>
              <a:spcAft>
                <a:spcPct val="0"/>
              </a:spcAft>
              <a:buClrTx/>
              <a:buSzTx/>
              <a:buNone/>
            </a:pPr>
            <a:endParaRPr lang="en-GB" sz="2400" i="1"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Alanine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Arginine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Asparagine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Aspartic acid</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Cysteine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Glutamic acid</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Glutamine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Glycine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err="1">
                <a:solidFill>
                  <a:srgbClr val="000000"/>
                </a:solidFill>
                <a:latin typeface="Arial"/>
              </a:rPr>
              <a:t>Proline</a:t>
            </a:r>
            <a:r>
              <a:rPr lang="en-GB" sz="2400" kern="0" dirty="0">
                <a:solidFill>
                  <a:srgbClr val="000000"/>
                </a:solidFill>
                <a:latin typeface="Arial"/>
              </a:rPr>
              <a:t> </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Serine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a:solidFill>
                  <a:srgbClr val="000000"/>
                </a:solidFill>
                <a:latin typeface="Arial"/>
              </a:rPr>
              <a:t>Tyrosine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err="1">
                <a:solidFill>
                  <a:srgbClr val="000000"/>
                </a:solidFill>
                <a:latin typeface="Arial"/>
              </a:rPr>
              <a:t>Histidine</a:t>
            </a:r>
            <a:endParaRPr lang="en-GB" sz="2400" kern="0" dirty="0">
              <a:solidFill>
                <a:srgbClr val="000000"/>
              </a:solidFill>
              <a:latin typeface="Arial"/>
            </a:endParaRPr>
          </a:p>
          <a:p>
            <a:endParaRPr lang="en-GB" dirty="0"/>
          </a:p>
        </p:txBody>
      </p:sp>
      <p:sp>
        <p:nvSpPr>
          <p:cNvPr id="3" name="Title 2"/>
          <p:cNvSpPr>
            <a:spLocks noGrp="1"/>
          </p:cNvSpPr>
          <p:nvPr>
            <p:ph type="title"/>
          </p:nvPr>
        </p:nvSpPr>
        <p:spPr/>
        <p:txBody>
          <a:bodyPr/>
          <a:lstStyle/>
          <a:p>
            <a:r>
              <a:rPr lang="en-GB" dirty="0"/>
              <a:t>Amino Acids</a:t>
            </a:r>
          </a:p>
        </p:txBody>
      </p:sp>
    </p:spTree>
    <p:extLst>
      <p:ext uri="{BB962C8B-B14F-4D97-AF65-F5344CB8AC3E}">
        <p14:creationId xmlns:p14="http://schemas.microsoft.com/office/powerpoint/2010/main" val="1397818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In children, arginine, </a:t>
            </a:r>
            <a:r>
              <a:rPr lang="en-US" dirty="0" err="1"/>
              <a:t>histidine</a:t>
            </a:r>
            <a:r>
              <a:rPr lang="en-US" dirty="0"/>
              <a:t>, cysteine, glycine, tyrosine, glutamine and </a:t>
            </a:r>
            <a:r>
              <a:rPr lang="en-US" dirty="0" err="1"/>
              <a:t>proline</a:t>
            </a:r>
            <a:r>
              <a:rPr lang="en-US" dirty="0"/>
              <a:t> are also considered to be essential (indispensable) amino acids, because children are unable to make enough to meet their needs. These are referred to as ‘conditionally’ essential. </a:t>
            </a:r>
          </a:p>
          <a:p>
            <a:pPr marL="109728" indent="0">
              <a:buNone/>
            </a:pPr>
            <a:endParaRPr lang="en-US" dirty="0"/>
          </a:p>
          <a:p>
            <a:r>
              <a:rPr lang="en-US" dirty="0"/>
              <a:t>There may also be certain disease states during adult life when a particular amino acid becomes conditionally essential.</a:t>
            </a:r>
          </a:p>
        </p:txBody>
      </p:sp>
      <p:sp>
        <p:nvSpPr>
          <p:cNvPr id="3" name="Title 2"/>
          <p:cNvSpPr>
            <a:spLocks noGrp="1"/>
          </p:cNvSpPr>
          <p:nvPr>
            <p:ph type="title"/>
          </p:nvPr>
        </p:nvSpPr>
        <p:spPr/>
        <p:txBody>
          <a:bodyPr/>
          <a:lstStyle/>
          <a:p>
            <a:r>
              <a:rPr lang="en-US" dirty="0"/>
              <a:t>Amino Acids</a:t>
            </a:r>
          </a:p>
        </p:txBody>
      </p:sp>
    </p:spTree>
    <p:extLst>
      <p:ext uri="{BB962C8B-B14F-4D97-AF65-F5344CB8AC3E}">
        <p14:creationId xmlns:p14="http://schemas.microsoft.com/office/powerpoint/2010/main" val="3870391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Structure of Proteins</a:t>
            </a:r>
          </a:p>
        </p:txBody>
      </p:sp>
      <p:sp>
        <p:nvSpPr>
          <p:cNvPr id="4" name="Rectangle 3"/>
          <p:cNvSpPr>
            <a:spLocks noGrp="1" noChangeArrowheads="1"/>
          </p:cNvSpPr>
          <p:nvPr>
            <p:ph idx="1"/>
          </p:nvPr>
        </p:nvSpPr>
        <p:spPr/>
        <p:txBody>
          <a:bodyPr>
            <a:normAutofit/>
          </a:bodyPr>
          <a:lstStyle/>
          <a:p>
            <a:pPr marL="109728" indent="0">
              <a:buNone/>
            </a:pPr>
            <a:r>
              <a:rPr lang="en-GB" dirty="0"/>
              <a:t>Compounds containing:-</a:t>
            </a:r>
          </a:p>
          <a:p>
            <a:r>
              <a:rPr lang="en-GB" dirty="0"/>
              <a:t>Carbon</a:t>
            </a:r>
          </a:p>
          <a:p>
            <a:r>
              <a:rPr lang="en-GB" dirty="0"/>
              <a:t>Hydrogen</a:t>
            </a:r>
          </a:p>
          <a:p>
            <a:r>
              <a:rPr lang="en-GB" dirty="0"/>
              <a:t>Oxygen</a:t>
            </a:r>
          </a:p>
          <a:p>
            <a:r>
              <a:rPr lang="en-GB" b="1" dirty="0"/>
              <a:t>And Nitrogen</a:t>
            </a:r>
          </a:p>
          <a:p>
            <a:endParaRPr lang="en-GB" dirty="0"/>
          </a:p>
          <a:p>
            <a:pPr marL="109728" indent="0">
              <a:buNone/>
            </a:pPr>
            <a:r>
              <a:rPr lang="en-GB" dirty="0"/>
              <a:t>Also some contain</a:t>
            </a:r>
          </a:p>
          <a:p>
            <a:r>
              <a:rPr lang="en-GB" dirty="0"/>
              <a:t>Sulphur </a:t>
            </a:r>
            <a:r>
              <a:rPr lang="en-GB" sz="1600" dirty="0"/>
              <a:t>(present in a few amino acids)</a:t>
            </a:r>
            <a:endParaRPr lang="en-GB" dirty="0"/>
          </a:p>
          <a:p>
            <a:r>
              <a:rPr lang="en-GB" dirty="0"/>
              <a:t>Phosphorus</a:t>
            </a:r>
          </a:p>
          <a:p>
            <a:endParaRPr lang="en-GB" dirty="0"/>
          </a:p>
        </p:txBody>
      </p:sp>
      <p:graphicFrame>
        <p:nvGraphicFramePr>
          <p:cNvPr id="5" name="Object 4"/>
          <p:cNvGraphicFramePr>
            <a:graphicFrameLocks noChangeAspect="1"/>
          </p:cNvGraphicFramePr>
          <p:nvPr>
            <p:extLst>
              <p:ext uri="{D42A27DB-BD31-4B8C-83A1-F6EECF244321}">
                <p14:modId xmlns:p14="http://schemas.microsoft.com/office/powerpoint/2010/main" val="2527757317"/>
              </p:ext>
            </p:extLst>
          </p:nvPr>
        </p:nvGraphicFramePr>
        <p:xfrm>
          <a:off x="5327576" y="2276872"/>
          <a:ext cx="3816424" cy="3240360"/>
        </p:xfrm>
        <a:graphic>
          <a:graphicData uri="http://schemas.openxmlformats.org/presentationml/2006/ole">
            <mc:AlternateContent xmlns:mc="http://schemas.openxmlformats.org/markup-compatibility/2006">
              <mc:Choice xmlns:v="urn:schemas-microsoft-com:vml" Requires="v">
                <p:oleObj name="Picture" r:id="rId2" imgW="2808623" imgH="1731426" progId="Word.Picture.8">
                  <p:embed/>
                </p:oleObj>
              </mc:Choice>
              <mc:Fallback>
                <p:oleObj name="Picture" r:id="rId2" imgW="2808623" imgH="1731426" progId="Word.Picture.8">
                  <p:embed/>
                  <p:pic>
                    <p:nvPicPr>
                      <p:cNvPr id="0" name="Object 5"/>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5327576" y="2276872"/>
                        <a:ext cx="3816424" cy="3240360"/>
                      </a:xfrm>
                      <a:prstGeom prst="rect">
                        <a:avLst/>
                      </a:prstGeom>
                      <a:noFill/>
                      <a:ln>
                        <a:noFill/>
                      </a:ln>
                      <a:effectLst/>
                    </p:spPr>
                  </p:pic>
                </p:oleObj>
              </mc:Fallback>
            </mc:AlternateContent>
          </a:graphicData>
        </a:graphic>
      </p:graphicFrame>
      <p:sp>
        <p:nvSpPr>
          <p:cNvPr id="6" name="Text Box 6"/>
          <p:cNvSpPr txBox="1">
            <a:spLocks noChangeArrowheads="1"/>
          </p:cNvSpPr>
          <p:nvPr/>
        </p:nvSpPr>
        <p:spPr bwMode="auto">
          <a:xfrm>
            <a:off x="5148064" y="1816894"/>
            <a:ext cx="2665412" cy="519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ctr">
              <a:spcBef>
                <a:spcPct val="50000"/>
              </a:spcBef>
            </a:pPr>
            <a:r>
              <a:rPr lang="en-GB" sz="2800" dirty="0"/>
              <a:t>Amino Acid</a:t>
            </a:r>
          </a:p>
        </p:txBody>
      </p:sp>
    </p:spTree>
    <p:extLst>
      <p:ext uri="{BB962C8B-B14F-4D97-AF65-F5344CB8AC3E}">
        <p14:creationId xmlns:p14="http://schemas.microsoft.com/office/powerpoint/2010/main" val="3240650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Amino group</a:t>
            </a:r>
          </a:p>
          <a:p>
            <a:pPr lvl="4">
              <a:buFontTx/>
              <a:buNone/>
            </a:pPr>
            <a:r>
              <a:rPr lang="en-GB" dirty="0"/>
              <a:t>                             </a:t>
            </a:r>
            <a:r>
              <a:rPr lang="en-GB" sz="2800" dirty="0"/>
              <a:t>links between amino acids</a:t>
            </a:r>
          </a:p>
          <a:p>
            <a:r>
              <a:rPr lang="en-GB" dirty="0"/>
              <a:t>Carboxyl group</a:t>
            </a:r>
          </a:p>
          <a:p>
            <a:endParaRPr lang="en-GB" dirty="0"/>
          </a:p>
          <a:p>
            <a:r>
              <a:rPr lang="en-GB" b="1" dirty="0"/>
              <a:t>R group – gives the amino acid its distinct characteristics.  (The R group is different in different amino acids)</a:t>
            </a:r>
          </a:p>
          <a:p>
            <a:pPr>
              <a:buFontTx/>
              <a:buNone/>
            </a:pPr>
            <a:endParaRPr lang="en-GB" dirty="0"/>
          </a:p>
          <a:p>
            <a:r>
              <a:rPr lang="en-GB" dirty="0"/>
              <a:t>Central carbon atom called the Alpha carbon </a:t>
            </a:r>
          </a:p>
          <a:p>
            <a:endParaRPr lang="en-GB" dirty="0"/>
          </a:p>
        </p:txBody>
      </p:sp>
      <p:sp>
        <p:nvSpPr>
          <p:cNvPr id="3" name="Title 2"/>
          <p:cNvSpPr>
            <a:spLocks noGrp="1"/>
          </p:cNvSpPr>
          <p:nvPr>
            <p:ph type="title"/>
          </p:nvPr>
        </p:nvSpPr>
        <p:spPr/>
        <p:txBody>
          <a:bodyPr/>
          <a:lstStyle/>
          <a:p>
            <a:r>
              <a:rPr lang="en-GB" dirty="0"/>
              <a:t>Structure of proteins</a:t>
            </a:r>
          </a:p>
        </p:txBody>
      </p:sp>
      <p:cxnSp>
        <p:nvCxnSpPr>
          <p:cNvPr id="5" name="Straight Arrow Connector 4"/>
          <p:cNvCxnSpPr/>
          <p:nvPr/>
        </p:nvCxnSpPr>
        <p:spPr>
          <a:xfrm>
            <a:off x="3275856" y="1772816"/>
            <a:ext cx="504056"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3527884" y="2276872"/>
            <a:ext cx="252028"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2246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20 different R groups available</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700808"/>
            <a:ext cx="7059780" cy="398713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5211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Amino acids link in specific sequences to form strands of protein (often called </a:t>
            </a:r>
            <a:r>
              <a:rPr lang="en-GB" b="1" i="1" dirty="0"/>
              <a:t>peptides</a:t>
            </a:r>
            <a:r>
              <a:rPr lang="en-GB" dirty="0"/>
              <a:t>) up to hundreds of amino acids long.</a:t>
            </a:r>
          </a:p>
          <a:p>
            <a:endParaRPr lang="en-GB" dirty="0"/>
          </a:p>
          <a:p>
            <a:r>
              <a:rPr lang="en-GB" dirty="0"/>
              <a:t>Amino acids can be joined together by condensation.</a:t>
            </a:r>
          </a:p>
          <a:p>
            <a:endParaRPr lang="en-GB" dirty="0"/>
          </a:p>
          <a:p>
            <a:r>
              <a:rPr lang="en-GB" dirty="0"/>
              <a:t>Each amino acid is joined to the next by a </a:t>
            </a:r>
            <a:r>
              <a:rPr lang="en-GB" b="1" i="1" dirty="0"/>
              <a:t>peptide bond</a:t>
            </a:r>
            <a:r>
              <a:rPr lang="en-GB" dirty="0"/>
              <a:t>.</a:t>
            </a:r>
          </a:p>
          <a:p>
            <a:endParaRPr lang="en-GB" dirty="0"/>
          </a:p>
          <a:p>
            <a:r>
              <a:rPr lang="en-GB" dirty="0"/>
              <a:t>A </a:t>
            </a:r>
            <a:r>
              <a:rPr lang="en-GB" b="1" i="1" dirty="0"/>
              <a:t>dipeptide</a:t>
            </a:r>
            <a:r>
              <a:rPr lang="en-GB" dirty="0"/>
              <a:t>  is two amino acids joined by a peptide bond.</a:t>
            </a:r>
          </a:p>
        </p:txBody>
      </p:sp>
      <p:sp>
        <p:nvSpPr>
          <p:cNvPr id="3" name="Title 2"/>
          <p:cNvSpPr>
            <a:spLocks noGrp="1"/>
          </p:cNvSpPr>
          <p:nvPr>
            <p:ph type="title"/>
          </p:nvPr>
        </p:nvSpPr>
        <p:spPr/>
        <p:txBody>
          <a:bodyPr/>
          <a:lstStyle/>
          <a:p>
            <a:r>
              <a:rPr lang="en-GB" dirty="0"/>
              <a:t>Amino Acid Sequence</a:t>
            </a:r>
          </a:p>
        </p:txBody>
      </p:sp>
    </p:spTree>
    <p:extLst>
      <p:ext uri="{BB962C8B-B14F-4D97-AF65-F5344CB8AC3E}">
        <p14:creationId xmlns:p14="http://schemas.microsoft.com/office/powerpoint/2010/main" val="775629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A </a:t>
            </a:r>
            <a:r>
              <a:rPr lang="en-GB" b="1" i="1" u="sng" dirty="0" err="1"/>
              <a:t>Tripeptide</a:t>
            </a:r>
            <a:r>
              <a:rPr lang="en-GB" dirty="0"/>
              <a:t>  is three amino acids joined by peptide bonds.</a:t>
            </a:r>
          </a:p>
          <a:p>
            <a:endParaRPr lang="en-GB" dirty="0"/>
          </a:p>
          <a:p>
            <a:r>
              <a:rPr lang="en-GB" dirty="0"/>
              <a:t>The term </a:t>
            </a:r>
            <a:r>
              <a:rPr lang="en-GB" b="1" i="1" u="sng" dirty="0" err="1"/>
              <a:t>Oligopeptide</a:t>
            </a:r>
            <a:r>
              <a:rPr lang="en-GB" dirty="0"/>
              <a:t>  refers to a chain of 4 to 10 amino acids</a:t>
            </a:r>
          </a:p>
          <a:p>
            <a:endParaRPr lang="en-GB" dirty="0"/>
          </a:p>
          <a:p>
            <a:r>
              <a:rPr lang="en-GB" dirty="0"/>
              <a:t>A </a:t>
            </a:r>
            <a:r>
              <a:rPr lang="en-GB" b="1" i="1" u="sng" dirty="0"/>
              <a:t>Polypeptide</a:t>
            </a:r>
            <a:r>
              <a:rPr lang="en-GB" dirty="0"/>
              <a:t> contains more than 10 amino acids.</a:t>
            </a:r>
          </a:p>
          <a:p>
            <a:endParaRPr lang="en-GB" dirty="0"/>
          </a:p>
          <a:p>
            <a:r>
              <a:rPr lang="en-GB" b="1" dirty="0"/>
              <a:t>Proteins in the body and in the diet are long polypeptides, most with hundreds of linked amino acids.</a:t>
            </a:r>
          </a:p>
        </p:txBody>
      </p:sp>
      <p:sp>
        <p:nvSpPr>
          <p:cNvPr id="3" name="Title 2"/>
          <p:cNvSpPr>
            <a:spLocks noGrp="1"/>
          </p:cNvSpPr>
          <p:nvPr>
            <p:ph type="title"/>
          </p:nvPr>
        </p:nvSpPr>
        <p:spPr/>
        <p:txBody>
          <a:bodyPr/>
          <a:lstStyle/>
          <a:p>
            <a:r>
              <a:rPr lang="en-GB" dirty="0"/>
              <a:t>Amino Acid Sequence</a:t>
            </a:r>
          </a:p>
        </p:txBody>
      </p:sp>
    </p:spTree>
    <p:extLst>
      <p:ext uri="{BB962C8B-B14F-4D97-AF65-F5344CB8AC3E}">
        <p14:creationId xmlns:p14="http://schemas.microsoft.com/office/powerpoint/2010/main" val="2991705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b="1">
                <a:solidFill>
                  <a:srgbClr val="0066FF"/>
                </a:solidFill>
              </a:rPr>
              <a:t>Protein Structure</a:t>
            </a:r>
          </a:p>
        </p:txBody>
      </p:sp>
      <p:sp>
        <p:nvSpPr>
          <p:cNvPr id="9219" name="Rectangle 3"/>
          <p:cNvSpPr>
            <a:spLocks noGrp="1" noChangeArrowheads="1"/>
          </p:cNvSpPr>
          <p:nvPr>
            <p:ph type="body" sz="half" idx="1"/>
          </p:nvPr>
        </p:nvSpPr>
        <p:spPr>
          <a:xfrm>
            <a:off x="323850" y="1268413"/>
            <a:ext cx="3452813" cy="1323975"/>
          </a:xfrm>
        </p:spPr>
        <p:txBody>
          <a:bodyPr/>
          <a:lstStyle/>
          <a:p>
            <a:pPr>
              <a:lnSpc>
                <a:spcPct val="90000"/>
              </a:lnSpc>
            </a:pPr>
            <a:r>
              <a:rPr lang="en-US" altLang="en-US" sz="1800"/>
              <a:t>Proteins  are polymers of amino acids linked together by a </a:t>
            </a:r>
            <a:r>
              <a:rPr lang="en-US" altLang="en-US" sz="1800" b="1">
                <a:solidFill>
                  <a:srgbClr val="0066FF"/>
                </a:solidFill>
              </a:rPr>
              <a:t>peptide bond</a:t>
            </a:r>
            <a:r>
              <a:rPr lang="en-US" altLang="en-US" sz="1800"/>
              <a:t> </a:t>
            </a:r>
          </a:p>
          <a:p>
            <a:pPr>
              <a:lnSpc>
                <a:spcPct val="90000"/>
              </a:lnSpc>
              <a:buFontTx/>
              <a:buNone/>
            </a:pPr>
            <a:endParaRPr lang="en-GB" sz="1800"/>
          </a:p>
          <a:p>
            <a:pPr lvl="1">
              <a:lnSpc>
                <a:spcPct val="90000"/>
              </a:lnSpc>
              <a:buFontTx/>
              <a:buNone/>
            </a:pPr>
            <a:endParaRPr lang="en-GB" sz="1800"/>
          </a:p>
        </p:txBody>
      </p:sp>
      <p:pic>
        <p:nvPicPr>
          <p:cNvPr id="9220" name="Picture 3"/>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b="3355"/>
          <a:stretch>
            <a:fillRect/>
          </a:stretch>
        </p:blipFill>
        <p:spPr>
          <a:xfrm>
            <a:off x="5640388" y="2060575"/>
            <a:ext cx="2708275" cy="4654550"/>
          </a:xfrm>
          <a:noFill/>
        </p:spPr>
      </p:pic>
      <p:pic>
        <p:nvPicPr>
          <p:cNvPr id="9221" name="Picture 8" descr="peptide-bond"/>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395288" y="3068638"/>
            <a:ext cx="3600450" cy="3330575"/>
          </a:xfrm>
        </p:spPr>
      </p:pic>
      <p:sp>
        <p:nvSpPr>
          <p:cNvPr id="9222" name="Rectangle 10"/>
          <p:cNvSpPr>
            <a:spLocks noChangeArrowheads="1"/>
          </p:cNvSpPr>
          <p:nvPr/>
        </p:nvSpPr>
        <p:spPr bwMode="auto">
          <a:xfrm>
            <a:off x="4572000" y="1268413"/>
            <a:ext cx="4176713" cy="84484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pPr eaLnBrk="0" hangingPunct="0">
              <a:lnSpc>
                <a:spcPct val="90000"/>
              </a:lnSpc>
              <a:spcBef>
                <a:spcPct val="20000"/>
              </a:spcBef>
            </a:pPr>
            <a:r>
              <a:rPr lang="en-GB" dirty="0"/>
              <a:t>The primary structure of a protein is its unique sequence of amino acids</a:t>
            </a:r>
          </a:p>
        </p:txBody>
      </p:sp>
    </p:spTree>
    <p:extLst>
      <p:ext uri="{BB962C8B-B14F-4D97-AF65-F5344CB8AC3E}">
        <p14:creationId xmlns:p14="http://schemas.microsoft.com/office/powerpoint/2010/main" val="73486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When we consume more protein than we need, the excess is either used to make energy or stored as fat.</a:t>
            </a:r>
          </a:p>
          <a:p>
            <a:endParaRPr lang="en-GB" dirty="0"/>
          </a:p>
          <a:p>
            <a:r>
              <a:rPr lang="en-GB" b="1" dirty="0"/>
              <a:t>Animal derived protein </a:t>
            </a:r>
            <a:r>
              <a:rPr lang="en-GB" dirty="0"/>
              <a:t>includes: meat, fish, eggs, milk and dairy.</a:t>
            </a:r>
          </a:p>
          <a:p>
            <a:pPr marL="109728" indent="0">
              <a:buNone/>
            </a:pPr>
            <a:endParaRPr lang="en-GB" b="1" dirty="0"/>
          </a:p>
        </p:txBody>
      </p:sp>
      <p:sp>
        <p:nvSpPr>
          <p:cNvPr id="3" name="Title 2"/>
          <p:cNvSpPr>
            <a:spLocks noGrp="1"/>
          </p:cNvSpPr>
          <p:nvPr>
            <p:ph type="title"/>
          </p:nvPr>
        </p:nvSpPr>
        <p:spPr/>
        <p:txBody>
          <a:bodyPr/>
          <a:lstStyle/>
          <a:p>
            <a:r>
              <a:rPr lang="en-GB" dirty="0"/>
              <a:t>Dietary Protein</a:t>
            </a:r>
          </a:p>
        </p:txBody>
      </p:sp>
      <p:pic>
        <p:nvPicPr>
          <p:cNvPr id="5" name="Picture 4" descr="iStock_salmon.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1600" y="4293096"/>
            <a:ext cx="3288012" cy="21819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Content Placeholder 12" descr="milk.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4190350"/>
            <a:ext cx="2566616" cy="23874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92576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a:t>Plant derived protein </a:t>
            </a:r>
            <a:r>
              <a:rPr lang="en-GB" dirty="0"/>
              <a:t>includes: Beans, pulses, grains, nuts, seeds.</a:t>
            </a:r>
          </a:p>
          <a:p>
            <a:pPr marL="109728" indent="0">
              <a:buNone/>
            </a:pPr>
            <a:endParaRPr lang="en-GB" dirty="0"/>
          </a:p>
          <a:p>
            <a:endParaRPr lang="en-GB" dirty="0"/>
          </a:p>
          <a:p>
            <a:endParaRPr lang="en-GB" dirty="0"/>
          </a:p>
          <a:p>
            <a:endParaRPr lang="en-GB" dirty="0"/>
          </a:p>
          <a:p>
            <a:endParaRPr lang="en-GB" dirty="0"/>
          </a:p>
          <a:p>
            <a:r>
              <a:rPr lang="en-GB" dirty="0"/>
              <a:t>Many protein-rich plant foods are rich in vitamins and minerals, and are usually low in fat and calories (except for nuts).</a:t>
            </a:r>
          </a:p>
          <a:p>
            <a:endParaRPr lang="en-US" dirty="0"/>
          </a:p>
        </p:txBody>
      </p:sp>
      <p:sp>
        <p:nvSpPr>
          <p:cNvPr id="3" name="Title 2"/>
          <p:cNvSpPr>
            <a:spLocks noGrp="1"/>
          </p:cNvSpPr>
          <p:nvPr>
            <p:ph type="title"/>
          </p:nvPr>
        </p:nvSpPr>
        <p:spPr/>
        <p:txBody>
          <a:bodyPr/>
          <a:lstStyle/>
          <a:p>
            <a:r>
              <a:rPr lang="en-GB" dirty="0"/>
              <a:t>Dietary Protein</a:t>
            </a:r>
            <a:endParaRPr lang="en-US" dirty="0"/>
          </a:p>
        </p:txBody>
      </p:sp>
      <p:pic>
        <p:nvPicPr>
          <p:cNvPr id="4" name="Picture 10" descr="brazil nu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2708920"/>
            <a:ext cx="1656184" cy="15121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Content Placeholder 7" descr="beans and pulse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4644008" y="2265648"/>
            <a:ext cx="1919288" cy="2398712"/>
          </a:xfrm>
          <a:prstGeom prst="rect">
            <a:avLst/>
          </a:prstGeom>
        </p:spPr>
      </p:pic>
    </p:spTree>
    <p:extLst>
      <p:ext uri="{BB962C8B-B14F-4D97-AF65-F5344CB8AC3E}">
        <p14:creationId xmlns:p14="http://schemas.microsoft.com/office/powerpoint/2010/main" val="1037597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The quality of protein in plant and animal foods differs.</a:t>
            </a:r>
          </a:p>
          <a:p>
            <a:endParaRPr lang="en-GB" dirty="0"/>
          </a:p>
          <a:p>
            <a:r>
              <a:rPr lang="en-GB" b="1" dirty="0"/>
              <a:t>Complete proteins</a:t>
            </a:r>
            <a:r>
              <a:rPr lang="en-GB" dirty="0"/>
              <a:t>: Foods that provide all the essential amino acids in the proportions needed by the body, i.e. </a:t>
            </a:r>
            <a:r>
              <a:rPr lang="en-GB" b="1" dirty="0"/>
              <a:t>High Biological Value</a:t>
            </a:r>
            <a:r>
              <a:rPr lang="en-GB" dirty="0"/>
              <a:t>.</a:t>
            </a:r>
          </a:p>
          <a:p>
            <a:endParaRPr lang="en-GB" dirty="0"/>
          </a:p>
          <a:p>
            <a:r>
              <a:rPr lang="en-GB" dirty="0"/>
              <a:t>Most animal proteins (meat, fish, milk, cheese &amp; eggs) are complete proteins.</a:t>
            </a:r>
          </a:p>
          <a:p>
            <a:endParaRPr lang="en-GB" dirty="0"/>
          </a:p>
          <a:p>
            <a:r>
              <a:rPr lang="en-GB" dirty="0"/>
              <a:t>The proteins of animals are more like ours and can be utilised by humans with the minimum of waste.</a:t>
            </a:r>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1482980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a:t>Incomplete proteins</a:t>
            </a:r>
            <a:r>
              <a:rPr lang="en-GB" dirty="0"/>
              <a:t>: Foods that lack one or more of the essential amino acids, i.e. </a:t>
            </a:r>
            <a:r>
              <a:rPr lang="en-GB" b="1" dirty="0"/>
              <a:t>Low Biological Value.</a:t>
            </a:r>
          </a:p>
          <a:p>
            <a:endParaRPr lang="en-GB" b="1" dirty="0"/>
          </a:p>
          <a:p>
            <a:r>
              <a:rPr lang="en-GB" dirty="0"/>
              <a:t>With the exception of soy protein, the protein in plant foods (cereals, nuts, seeds, potatoes, legumes such as peas and beans) is incomplete.</a:t>
            </a:r>
          </a:p>
          <a:p>
            <a:endParaRPr lang="en-GB" dirty="0"/>
          </a:p>
          <a:p>
            <a:r>
              <a:rPr lang="en-GB" dirty="0"/>
              <a:t>Mixtures of such foods however, complement each other, i.e. the protein of one plant food can provide the essential amino acid(s) that the other plant food is missing.</a:t>
            </a:r>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3624251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For example: grain products, e.g. pasta are low in the essential amino acid lysine but high in the essential amino acids methionine and cysteine.</a:t>
            </a:r>
          </a:p>
          <a:p>
            <a:endParaRPr lang="en-GB" dirty="0"/>
          </a:p>
          <a:p>
            <a:r>
              <a:rPr lang="en-GB" dirty="0"/>
              <a:t>Legumes, e.g. kidney beans are low in methionine and cysteine but high in lysine.</a:t>
            </a:r>
          </a:p>
          <a:p>
            <a:endParaRPr lang="en-GB" dirty="0"/>
          </a:p>
          <a:p>
            <a:r>
              <a:rPr lang="en-GB" dirty="0"/>
              <a:t>In a dish that combines these foods, e.g. pasta-kidney bean salad, the proteins from each complement each other, thus providing a </a:t>
            </a:r>
            <a:r>
              <a:rPr lang="en-GB" i="1" dirty="0"/>
              <a:t>complete protein</a:t>
            </a:r>
            <a:r>
              <a:rPr lang="en-GB" dirty="0"/>
              <a:t>.</a:t>
            </a:r>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28692996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Generally when you combine grains with legumes or legumes with nuts or seeds you will get complete, high-quality protein.</a:t>
            </a:r>
          </a:p>
          <a:p>
            <a:endParaRPr lang="en-GB" dirty="0"/>
          </a:p>
          <a:p>
            <a:r>
              <a:rPr lang="en-GB" dirty="0"/>
              <a:t>Mixtures of vegetable protein foods such as beans on toast, or of animal and vegetable foods, such as fish and chips, bread and cheese, breakfast cereals with milk.</a:t>
            </a:r>
          </a:p>
          <a:p>
            <a:endParaRPr lang="en-GB" dirty="0"/>
          </a:p>
          <a:p>
            <a:r>
              <a:rPr lang="en-GB" dirty="0"/>
              <a:t>Even among those who eat little or no animal protein, deficiency is rarely a problem, provided they have enough food to eat.</a:t>
            </a:r>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52451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protein in soy beans is a complete high quality protein, (unlike protein from other plant foods) equal to that of animal protein.</a:t>
            </a:r>
          </a:p>
          <a:p>
            <a:endParaRPr lang="en-GB" dirty="0"/>
          </a:p>
          <a:p>
            <a:r>
              <a:rPr lang="en-GB" dirty="0"/>
              <a:t>In addition, soy beans provide no saturated fat or cholesterol, and are rich in </a:t>
            </a:r>
            <a:r>
              <a:rPr lang="en-GB" dirty="0" err="1"/>
              <a:t>isoflavanoids</a:t>
            </a:r>
            <a:r>
              <a:rPr lang="en-GB" dirty="0"/>
              <a:t>-phytochemicals that help reduce risk of heart disease and cancer and improve bone health.</a:t>
            </a:r>
          </a:p>
        </p:txBody>
      </p:sp>
      <p:sp>
        <p:nvSpPr>
          <p:cNvPr id="3" name="Title 2"/>
          <p:cNvSpPr>
            <a:spLocks noGrp="1"/>
          </p:cNvSpPr>
          <p:nvPr>
            <p:ph type="title"/>
          </p:nvPr>
        </p:nvSpPr>
        <p:spPr/>
        <p:txBody>
          <a:bodyPr/>
          <a:lstStyle/>
          <a:p>
            <a:r>
              <a:rPr lang="en-GB" dirty="0"/>
              <a:t>Soy Protein</a:t>
            </a:r>
          </a:p>
        </p:txBody>
      </p:sp>
    </p:spTree>
    <p:extLst>
      <p:ext uri="{BB962C8B-B14F-4D97-AF65-F5344CB8AC3E}">
        <p14:creationId xmlns:p14="http://schemas.microsoft.com/office/powerpoint/2010/main" val="2192093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In response to consumer demand for sources of protein suitable for vegetarians, products providing alternatives to meat have been developed.</a:t>
            </a:r>
          </a:p>
          <a:p>
            <a:endParaRPr lang="en-GB" dirty="0"/>
          </a:p>
          <a:p>
            <a:r>
              <a:rPr lang="en-GB" dirty="0"/>
              <a:t>Soya based foods, e.g. Tofu (bean curd) and Miso (fermented bean paste).</a:t>
            </a:r>
          </a:p>
          <a:p>
            <a:endParaRPr lang="en-GB" dirty="0"/>
          </a:p>
          <a:p>
            <a:r>
              <a:rPr lang="en-GB" dirty="0" err="1"/>
              <a:t>Texturised</a:t>
            </a:r>
            <a:r>
              <a:rPr lang="en-GB" dirty="0"/>
              <a:t> vegetable proteins: Soya ‘mince’</a:t>
            </a:r>
          </a:p>
          <a:p>
            <a:endParaRPr lang="en-GB" dirty="0"/>
          </a:p>
          <a:p>
            <a:r>
              <a:rPr lang="en-GB" dirty="0" err="1"/>
              <a:t>Mycoprotein</a:t>
            </a:r>
            <a:r>
              <a:rPr lang="en-GB" dirty="0"/>
              <a:t>: manufactured commercially as ‘</a:t>
            </a:r>
            <a:r>
              <a:rPr lang="en-GB" dirty="0" err="1"/>
              <a:t>Quorn</a:t>
            </a:r>
            <a:r>
              <a:rPr lang="en-GB" dirty="0"/>
              <a:t>’.  </a:t>
            </a:r>
          </a:p>
        </p:txBody>
      </p:sp>
      <p:sp>
        <p:nvSpPr>
          <p:cNvPr id="3" name="Title 2"/>
          <p:cNvSpPr>
            <a:spLocks noGrp="1"/>
          </p:cNvSpPr>
          <p:nvPr>
            <p:ph type="title"/>
          </p:nvPr>
        </p:nvSpPr>
        <p:spPr/>
        <p:txBody>
          <a:bodyPr/>
          <a:lstStyle/>
          <a:p>
            <a:r>
              <a:rPr lang="en-GB" dirty="0"/>
              <a:t>Novel sources of protein</a:t>
            </a:r>
          </a:p>
        </p:txBody>
      </p:sp>
    </p:spTree>
    <p:extLst>
      <p:ext uri="{BB962C8B-B14F-4D97-AF65-F5344CB8AC3E}">
        <p14:creationId xmlns:p14="http://schemas.microsoft.com/office/powerpoint/2010/main" val="89643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In the UK diet, approx. one-third protein comes from plant sources, and two-thirds from animal sources.</a:t>
            </a:r>
          </a:p>
          <a:p>
            <a:endParaRPr lang="en-GB" dirty="0"/>
          </a:p>
          <a:p>
            <a:r>
              <a:rPr lang="en-GB" dirty="0"/>
              <a:t>The Protein Reference Nutrient Intake (RNI) for adults aged 19 or over is 0.75g/kg/day.</a:t>
            </a:r>
          </a:p>
          <a:p>
            <a:endParaRPr lang="en-GB" dirty="0"/>
          </a:p>
          <a:p>
            <a:r>
              <a:rPr lang="en-GB" dirty="0"/>
              <a:t>The RNI for males aged 19-50 years is 56g/day</a:t>
            </a:r>
          </a:p>
          <a:p>
            <a:pPr marL="109728" indent="0">
              <a:buNone/>
            </a:pPr>
            <a:endParaRPr lang="en-GB" dirty="0"/>
          </a:p>
          <a:p>
            <a:r>
              <a:rPr lang="en-GB" dirty="0"/>
              <a:t>The RNI for females aged 19-50 years is 45g/day</a:t>
            </a:r>
          </a:p>
          <a:p>
            <a:endParaRPr lang="en-GB" dirty="0"/>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a:t>Recommended intakes for Protein</a:t>
            </a:r>
          </a:p>
        </p:txBody>
      </p:sp>
    </p:spTree>
    <p:extLst>
      <p:ext uri="{BB962C8B-B14F-4D97-AF65-F5344CB8AC3E}">
        <p14:creationId xmlns:p14="http://schemas.microsoft.com/office/powerpoint/2010/main" val="30430007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US" dirty="0"/>
              <a:t>The average daily intake of protein in the UK is</a:t>
            </a:r>
          </a:p>
          <a:p>
            <a:pPr marL="109728" indent="0">
              <a:buNone/>
            </a:pPr>
            <a:endParaRPr lang="en-US" dirty="0"/>
          </a:p>
          <a:p>
            <a:r>
              <a:rPr lang="en-US" dirty="0"/>
              <a:t>88g for men </a:t>
            </a:r>
          </a:p>
          <a:p>
            <a:r>
              <a:rPr lang="en-US" dirty="0"/>
              <a:t>64g for women</a:t>
            </a:r>
          </a:p>
          <a:p>
            <a:endParaRPr lang="en-US" dirty="0"/>
          </a:p>
          <a:p>
            <a:pPr marL="109728" indent="0">
              <a:buNone/>
            </a:pPr>
            <a:r>
              <a:rPr lang="en-US" dirty="0"/>
              <a:t>This level of intake is more than sufficient as it exceeds the Dietary Reference Values for protein. </a:t>
            </a:r>
          </a:p>
          <a:p>
            <a:endParaRPr lang="en-US" dirty="0"/>
          </a:p>
          <a:p>
            <a:endParaRPr lang="en-US" dirty="0"/>
          </a:p>
        </p:txBody>
      </p:sp>
      <p:sp>
        <p:nvSpPr>
          <p:cNvPr id="3" name="Title 2"/>
          <p:cNvSpPr>
            <a:spLocks noGrp="1"/>
          </p:cNvSpPr>
          <p:nvPr>
            <p:ph type="title"/>
          </p:nvPr>
        </p:nvSpPr>
        <p:spPr/>
        <p:txBody>
          <a:bodyPr/>
          <a:lstStyle/>
          <a:p>
            <a:r>
              <a:rPr lang="en-US" dirty="0"/>
              <a:t>Current protein intakes</a:t>
            </a:r>
          </a:p>
        </p:txBody>
      </p:sp>
    </p:spTree>
    <p:extLst>
      <p:ext uri="{BB962C8B-B14F-4D97-AF65-F5344CB8AC3E}">
        <p14:creationId xmlns:p14="http://schemas.microsoft.com/office/powerpoint/2010/main" val="18180302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US" dirty="0"/>
              <a:t>Eggs and egg dishes: 3%</a:t>
            </a:r>
          </a:p>
          <a:p>
            <a:endParaRPr lang="en-US" dirty="0"/>
          </a:p>
          <a:p>
            <a:r>
              <a:rPr lang="en-US" dirty="0"/>
              <a:t>Fish and fish dishes: 7%</a:t>
            </a:r>
          </a:p>
          <a:p>
            <a:endParaRPr lang="en-US" dirty="0"/>
          </a:p>
          <a:p>
            <a:r>
              <a:rPr lang="en-US" dirty="0"/>
              <a:t>Vegetables, fruit, nuts and seeds (including potatoes): 10%</a:t>
            </a:r>
          </a:p>
          <a:p>
            <a:pPr marL="109728" indent="0">
              <a:buNone/>
            </a:pPr>
            <a:endParaRPr lang="en-US" dirty="0"/>
          </a:p>
          <a:p>
            <a:r>
              <a:rPr lang="en-US" dirty="0"/>
              <a:t>Milk and milk products: 14%</a:t>
            </a:r>
          </a:p>
          <a:p>
            <a:endParaRPr lang="en-US" dirty="0"/>
          </a:p>
          <a:p>
            <a:r>
              <a:rPr lang="en-US" dirty="0"/>
              <a:t>Cereal and cereal products: 23%</a:t>
            </a:r>
          </a:p>
          <a:p>
            <a:endParaRPr lang="en-US" dirty="0"/>
          </a:p>
          <a:p>
            <a:r>
              <a:rPr lang="en-US" dirty="0"/>
              <a:t>Meat and meat products: 37%</a:t>
            </a:r>
          </a:p>
          <a:p>
            <a:pPr marL="914400" lvl="3" indent="0">
              <a:buNone/>
            </a:pPr>
            <a:r>
              <a:rPr lang="en-US" dirty="0"/>
              <a:t>			(British Nutrition Foundation, 2012)</a:t>
            </a:r>
          </a:p>
          <a:p>
            <a:endParaRPr lang="en-US" dirty="0"/>
          </a:p>
        </p:txBody>
      </p:sp>
      <p:sp>
        <p:nvSpPr>
          <p:cNvPr id="3" name="Title 2"/>
          <p:cNvSpPr>
            <a:spLocks noGrp="1"/>
          </p:cNvSpPr>
          <p:nvPr>
            <p:ph type="title"/>
          </p:nvPr>
        </p:nvSpPr>
        <p:spPr/>
        <p:txBody>
          <a:bodyPr>
            <a:normAutofit fontScale="90000"/>
          </a:bodyPr>
          <a:lstStyle/>
          <a:p>
            <a:r>
              <a:rPr lang="en-US" dirty="0"/>
              <a:t>Sources of protein in the UK diet</a:t>
            </a:r>
          </a:p>
        </p:txBody>
      </p:sp>
    </p:spTree>
    <p:extLst>
      <p:ext uri="{BB962C8B-B14F-4D97-AF65-F5344CB8AC3E}">
        <p14:creationId xmlns:p14="http://schemas.microsoft.com/office/powerpoint/2010/main" val="12902925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094957502"/>
              </p:ext>
            </p:extLst>
          </p:nvPr>
        </p:nvGraphicFramePr>
        <p:xfrm>
          <a:off x="457200" y="1481138"/>
          <a:ext cx="8229600" cy="471932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US" dirty="0"/>
                        <a:t>Food</a:t>
                      </a:r>
                    </a:p>
                  </a:txBody>
                  <a:tcPr/>
                </a:tc>
                <a:tc>
                  <a:txBody>
                    <a:bodyPr/>
                    <a:lstStyle/>
                    <a:p>
                      <a:r>
                        <a:rPr lang="en-US" dirty="0"/>
                        <a:t>Protein content (g) per 100g</a:t>
                      </a:r>
                    </a:p>
                  </a:txBody>
                  <a:tcPr/>
                </a:tc>
                <a:extLst>
                  <a:ext uri="{0D108BD9-81ED-4DB2-BD59-A6C34878D82A}">
                    <a16:rowId xmlns:a16="http://schemas.microsoft.com/office/drawing/2014/main" val="10000"/>
                  </a:ext>
                </a:extLst>
              </a:tr>
              <a:tr h="370840">
                <a:tc>
                  <a:txBody>
                    <a:bodyPr/>
                    <a:lstStyle/>
                    <a:p>
                      <a:r>
                        <a:rPr lang="en-US" dirty="0"/>
                        <a:t>Chicken</a:t>
                      </a:r>
                      <a:r>
                        <a:rPr lang="en-US" baseline="0" dirty="0"/>
                        <a:t> breast (grilled without skin)</a:t>
                      </a:r>
                      <a:endParaRPr lang="en-US" dirty="0"/>
                    </a:p>
                  </a:txBody>
                  <a:tcPr/>
                </a:tc>
                <a:tc>
                  <a:txBody>
                    <a:bodyPr/>
                    <a:lstStyle/>
                    <a:p>
                      <a:r>
                        <a:rPr lang="en-US" dirty="0"/>
                        <a:t>32</a:t>
                      </a:r>
                    </a:p>
                  </a:txBody>
                  <a:tcPr/>
                </a:tc>
                <a:extLst>
                  <a:ext uri="{0D108BD9-81ED-4DB2-BD59-A6C34878D82A}">
                    <a16:rowId xmlns:a16="http://schemas.microsoft.com/office/drawing/2014/main" val="10001"/>
                  </a:ext>
                </a:extLst>
              </a:tr>
              <a:tr h="370840">
                <a:tc>
                  <a:txBody>
                    <a:bodyPr/>
                    <a:lstStyle/>
                    <a:p>
                      <a:r>
                        <a:rPr lang="en-US" dirty="0"/>
                        <a:t>Beef steak (lean grilled)</a:t>
                      </a:r>
                    </a:p>
                  </a:txBody>
                  <a:tcPr/>
                </a:tc>
                <a:tc>
                  <a:txBody>
                    <a:bodyPr/>
                    <a:lstStyle/>
                    <a:p>
                      <a:r>
                        <a:rPr lang="en-US" dirty="0"/>
                        <a:t>31</a:t>
                      </a:r>
                    </a:p>
                  </a:txBody>
                  <a:tcPr/>
                </a:tc>
                <a:extLst>
                  <a:ext uri="{0D108BD9-81ED-4DB2-BD59-A6C34878D82A}">
                    <a16:rowId xmlns:a16="http://schemas.microsoft.com/office/drawing/2014/main" val="10002"/>
                  </a:ext>
                </a:extLst>
              </a:tr>
              <a:tr h="370840">
                <a:tc>
                  <a:txBody>
                    <a:bodyPr/>
                    <a:lstStyle/>
                    <a:p>
                      <a:r>
                        <a:rPr lang="en-US" dirty="0"/>
                        <a:t>Lamb chop (lean grilled)</a:t>
                      </a:r>
                    </a:p>
                  </a:txBody>
                  <a:tcPr/>
                </a:tc>
                <a:tc>
                  <a:txBody>
                    <a:bodyPr/>
                    <a:lstStyle/>
                    <a:p>
                      <a:r>
                        <a:rPr lang="en-US" dirty="0"/>
                        <a:t>29.2</a:t>
                      </a:r>
                    </a:p>
                  </a:txBody>
                  <a:tcPr/>
                </a:tc>
                <a:extLst>
                  <a:ext uri="{0D108BD9-81ED-4DB2-BD59-A6C34878D82A}">
                    <a16:rowId xmlns:a16="http://schemas.microsoft.com/office/drawing/2014/main" val="10003"/>
                  </a:ext>
                </a:extLst>
              </a:tr>
              <a:tr h="370840">
                <a:tc>
                  <a:txBody>
                    <a:bodyPr/>
                    <a:lstStyle/>
                    <a:p>
                      <a:r>
                        <a:rPr lang="en-US" dirty="0"/>
                        <a:t>Pork chop (lean grilled)</a:t>
                      </a:r>
                    </a:p>
                  </a:txBody>
                  <a:tcPr/>
                </a:tc>
                <a:tc>
                  <a:txBody>
                    <a:bodyPr/>
                    <a:lstStyle/>
                    <a:p>
                      <a:r>
                        <a:rPr lang="en-US" dirty="0"/>
                        <a:t>31.6</a:t>
                      </a:r>
                    </a:p>
                  </a:txBody>
                  <a:tcPr/>
                </a:tc>
                <a:extLst>
                  <a:ext uri="{0D108BD9-81ED-4DB2-BD59-A6C34878D82A}">
                    <a16:rowId xmlns:a16="http://schemas.microsoft.com/office/drawing/2014/main" val="10004"/>
                  </a:ext>
                </a:extLst>
              </a:tr>
              <a:tr h="370840">
                <a:tc>
                  <a:txBody>
                    <a:bodyPr/>
                    <a:lstStyle/>
                    <a:p>
                      <a:r>
                        <a:rPr lang="en-US" dirty="0"/>
                        <a:t>Tuna (canned in brine)</a:t>
                      </a:r>
                    </a:p>
                  </a:txBody>
                  <a:tcPr/>
                </a:tc>
                <a:tc>
                  <a:txBody>
                    <a:bodyPr/>
                    <a:lstStyle/>
                    <a:p>
                      <a:r>
                        <a:rPr lang="en-US" dirty="0"/>
                        <a:t>23.5</a:t>
                      </a:r>
                    </a:p>
                  </a:txBody>
                  <a:tcPr/>
                </a:tc>
                <a:extLst>
                  <a:ext uri="{0D108BD9-81ED-4DB2-BD59-A6C34878D82A}">
                    <a16:rowId xmlns:a16="http://schemas.microsoft.com/office/drawing/2014/main" val="10005"/>
                  </a:ext>
                </a:extLst>
              </a:tr>
              <a:tr h="370840">
                <a:tc>
                  <a:txBody>
                    <a:bodyPr/>
                    <a:lstStyle/>
                    <a:p>
                      <a:r>
                        <a:rPr lang="en-US" dirty="0"/>
                        <a:t>Mackerel (grilled)</a:t>
                      </a:r>
                    </a:p>
                  </a:txBody>
                  <a:tcPr/>
                </a:tc>
                <a:tc>
                  <a:txBody>
                    <a:bodyPr/>
                    <a:lstStyle/>
                    <a:p>
                      <a:r>
                        <a:rPr lang="en-US" dirty="0"/>
                        <a:t>20.8</a:t>
                      </a:r>
                    </a:p>
                  </a:txBody>
                  <a:tcPr/>
                </a:tc>
                <a:extLst>
                  <a:ext uri="{0D108BD9-81ED-4DB2-BD59-A6C34878D82A}">
                    <a16:rowId xmlns:a16="http://schemas.microsoft.com/office/drawing/2014/main" val="10006"/>
                  </a:ext>
                </a:extLst>
              </a:tr>
              <a:tr h="370840">
                <a:tc>
                  <a:txBody>
                    <a:bodyPr/>
                    <a:lstStyle/>
                    <a:p>
                      <a:r>
                        <a:rPr lang="en-US" dirty="0"/>
                        <a:t>Salmon (grilled)</a:t>
                      </a:r>
                    </a:p>
                  </a:txBody>
                  <a:tcPr/>
                </a:tc>
                <a:tc>
                  <a:txBody>
                    <a:bodyPr/>
                    <a:lstStyle/>
                    <a:p>
                      <a:r>
                        <a:rPr lang="en-US" dirty="0"/>
                        <a:t>24.2</a:t>
                      </a:r>
                    </a:p>
                  </a:txBody>
                  <a:tcPr/>
                </a:tc>
                <a:extLst>
                  <a:ext uri="{0D108BD9-81ED-4DB2-BD59-A6C34878D82A}">
                    <a16:rowId xmlns:a16="http://schemas.microsoft.com/office/drawing/2014/main" val="10007"/>
                  </a:ext>
                </a:extLst>
              </a:tr>
              <a:tr h="370840">
                <a:tc>
                  <a:txBody>
                    <a:bodyPr/>
                    <a:lstStyle/>
                    <a:p>
                      <a:r>
                        <a:rPr lang="en-US" dirty="0"/>
                        <a:t>Cod (grilled)</a:t>
                      </a:r>
                    </a:p>
                  </a:txBody>
                  <a:tcPr/>
                </a:tc>
                <a:tc>
                  <a:txBody>
                    <a:bodyPr/>
                    <a:lstStyle/>
                    <a:p>
                      <a:r>
                        <a:rPr lang="en-US" dirty="0"/>
                        <a:t>20.8</a:t>
                      </a:r>
                    </a:p>
                  </a:txBody>
                  <a:tcPr/>
                </a:tc>
                <a:extLst>
                  <a:ext uri="{0D108BD9-81ED-4DB2-BD59-A6C34878D82A}">
                    <a16:rowId xmlns:a16="http://schemas.microsoft.com/office/drawing/2014/main" val="10008"/>
                  </a:ext>
                </a:extLst>
              </a:tr>
              <a:tr h="370840">
                <a:tc>
                  <a:txBody>
                    <a:bodyPr/>
                    <a:lstStyle/>
                    <a:p>
                      <a:r>
                        <a:rPr lang="en-US" dirty="0"/>
                        <a:t>Prawns</a:t>
                      </a:r>
                    </a:p>
                  </a:txBody>
                  <a:tcPr/>
                </a:tc>
                <a:tc>
                  <a:txBody>
                    <a:bodyPr/>
                    <a:lstStyle/>
                    <a:p>
                      <a:r>
                        <a:rPr lang="en-US" dirty="0"/>
                        <a:t>22.6</a:t>
                      </a:r>
                    </a:p>
                  </a:txBody>
                  <a:tcPr/>
                </a:tc>
                <a:extLst>
                  <a:ext uri="{0D108BD9-81ED-4DB2-BD59-A6C34878D82A}">
                    <a16:rowId xmlns:a16="http://schemas.microsoft.com/office/drawing/2014/main" val="10009"/>
                  </a:ext>
                </a:extLst>
              </a:tr>
              <a:tr h="370840">
                <a:tc>
                  <a:txBody>
                    <a:bodyPr/>
                    <a:lstStyle/>
                    <a:p>
                      <a:r>
                        <a:rPr lang="en-US" dirty="0"/>
                        <a:t>Mussels</a:t>
                      </a:r>
                    </a:p>
                  </a:txBody>
                  <a:tcPr/>
                </a:tc>
                <a:tc>
                  <a:txBody>
                    <a:bodyPr/>
                    <a:lstStyle/>
                    <a:p>
                      <a:r>
                        <a:rPr lang="en-US" dirty="0"/>
                        <a:t>16.7</a:t>
                      </a:r>
                    </a:p>
                  </a:txBody>
                  <a:tcPr/>
                </a:tc>
                <a:extLst>
                  <a:ext uri="{0D108BD9-81ED-4DB2-BD59-A6C34878D82A}">
                    <a16:rowId xmlns:a16="http://schemas.microsoft.com/office/drawing/2014/main" val="10010"/>
                  </a:ext>
                </a:extLst>
              </a:tr>
              <a:tr h="370840">
                <a:tc>
                  <a:txBody>
                    <a:bodyPr/>
                    <a:lstStyle/>
                    <a:p>
                      <a:r>
                        <a:rPr lang="en-US" dirty="0"/>
                        <a:t>Crabsticks</a:t>
                      </a:r>
                    </a:p>
                  </a:txBody>
                  <a:tcPr/>
                </a:tc>
                <a:tc>
                  <a:txBody>
                    <a:bodyPr/>
                    <a:lstStyle/>
                    <a:p>
                      <a:r>
                        <a:rPr lang="en-US" dirty="0"/>
                        <a:t>10</a:t>
                      </a:r>
                    </a:p>
                  </a:txBody>
                  <a:tcPr/>
                </a:tc>
                <a:extLst>
                  <a:ext uri="{0D108BD9-81ED-4DB2-BD59-A6C34878D82A}">
                    <a16:rowId xmlns:a16="http://schemas.microsoft.com/office/drawing/2014/main" val="10011"/>
                  </a:ext>
                </a:extLst>
              </a:tr>
            </a:tbl>
          </a:graphicData>
        </a:graphic>
      </p:graphicFrame>
      <p:sp>
        <p:nvSpPr>
          <p:cNvPr id="3" name="Title 2"/>
          <p:cNvSpPr>
            <a:spLocks noGrp="1"/>
          </p:cNvSpPr>
          <p:nvPr>
            <p:ph type="title"/>
          </p:nvPr>
        </p:nvSpPr>
        <p:spPr/>
        <p:txBody>
          <a:bodyPr>
            <a:normAutofit fontScale="90000"/>
          </a:bodyPr>
          <a:lstStyle/>
          <a:p>
            <a:r>
              <a:rPr lang="en-US" dirty="0"/>
              <a:t>Protein content of common foods</a:t>
            </a:r>
          </a:p>
        </p:txBody>
      </p:sp>
    </p:spTree>
    <p:extLst>
      <p:ext uri="{BB962C8B-B14F-4D97-AF65-F5344CB8AC3E}">
        <p14:creationId xmlns:p14="http://schemas.microsoft.com/office/powerpoint/2010/main" val="37032936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243886108"/>
              </p:ext>
            </p:extLst>
          </p:nvPr>
        </p:nvGraphicFramePr>
        <p:xfrm>
          <a:off x="457200" y="1481138"/>
          <a:ext cx="8229600" cy="44500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US" dirty="0"/>
                        <a:t>Food</a:t>
                      </a:r>
                    </a:p>
                  </a:txBody>
                  <a:tcPr/>
                </a:tc>
                <a:tc>
                  <a:txBody>
                    <a:bodyPr/>
                    <a:lstStyle/>
                    <a:p>
                      <a:r>
                        <a:rPr lang="en-US" dirty="0"/>
                        <a:t>Protein</a:t>
                      </a:r>
                      <a:r>
                        <a:rPr lang="en-US" baseline="0" dirty="0"/>
                        <a:t> content (g) per 100g</a:t>
                      </a:r>
                      <a:endParaRPr lang="en-US" dirty="0"/>
                    </a:p>
                  </a:txBody>
                  <a:tcPr/>
                </a:tc>
                <a:extLst>
                  <a:ext uri="{0D108BD9-81ED-4DB2-BD59-A6C34878D82A}">
                    <a16:rowId xmlns:a16="http://schemas.microsoft.com/office/drawing/2014/main" val="10000"/>
                  </a:ext>
                </a:extLst>
              </a:tr>
              <a:tr h="370840">
                <a:tc>
                  <a:txBody>
                    <a:bodyPr/>
                    <a:lstStyle/>
                    <a:p>
                      <a:r>
                        <a:rPr lang="en-US" dirty="0"/>
                        <a:t>Chicken eggs</a:t>
                      </a:r>
                    </a:p>
                  </a:txBody>
                  <a:tcPr/>
                </a:tc>
                <a:tc>
                  <a:txBody>
                    <a:bodyPr/>
                    <a:lstStyle/>
                    <a:p>
                      <a:r>
                        <a:rPr lang="en-US" dirty="0"/>
                        <a:t>12.5</a:t>
                      </a:r>
                    </a:p>
                  </a:txBody>
                  <a:tcPr/>
                </a:tc>
                <a:extLst>
                  <a:ext uri="{0D108BD9-81ED-4DB2-BD59-A6C34878D82A}">
                    <a16:rowId xmlns:a16="http://schemas.microsoft.com/office/drawing/2014/main" val="10001"/>
                  </a:ext>
                </a:extLst>
              </a:tr>
              <a:tr h="370840">
                <a:tc>
                  <a:txBody>
                    <a:bodyPr/>
                    <a:lstStyle/>
                    <a:p>
                      <a:r>
                        <a:rPr lang="en-US" dirty="0"/>
                        <a:t>Whole</a:t>
                      </a:r>
                      <a:r>
                        <a:rPr lang="en-US" baseline="0" dirty="0"/>
                        <a:t> milk</a:t>
                      </a:r>
                      <a:endParaRPr lang="en-US" dirty="0"/>
                    </a:p>
                  </a:txBody>
                  <a:tcPr/>
                </a:tc>
                <a:tc>
                  <a:txBody>
                    <a:bodyPr/>
                    <a:lstStyle/>
                    <a:p>
                      <a:r>
                        <a:rPr lang="en-US" dirty="0"/>
                        <a:t>3.3</a:t>
                      </a:r>
                    </a:p>
                  </a:txBody>
                  <a:tcPr/>
                </a:tc>
                <a:extLst>
                  <a:ext uri="{0D108BD9-81ED-4DB2-BD59-A6C34878D82A}">
                    <a16:rowId xmlns:a16="http://schemas.microsoft.com/office/drawing/2014/main" val="10002"/>
                  </a:ext>
                </a:extLst>
              </a:tr>
              <a:tr h="370840">
                <a:tc>
                  <a:txBody>
                    <a:bodyPr/>
                    <a:lstStyle/>
                    <a:p>
                      <a:r>
                        <a:rPr lang="en-US" dirty="0"/>
                        <a:t>Semi skimmed milk</a:t>
                      </a:r>
                    </a:p>
                  </a:txBody>
                  <a:tcPr/>
                </a:tc>
                <a:tc>
                  <a:txBody>
                    <a:bodyPr/>
                    <a:lstStyle/>
                    <a:p>
                      <a:r>
                        <a:rPr lang="en-US" dirty="0"/>
                        <a:t>3.4</a:t>
                      </a:r>
                    </a:p>
                  </a:txBody>
                  <a:tcPr/>
                </a:tc>
                <a:extLst>
                  <a:ext uri="{0D108BD9-81ED-4DB2-BD59-A6C34878D82A}">
                    <a16:rowId xmlns:a16="http://schemas.microsoft.com/office/drawing/2014/main" val="10003"/>
                  </a:ext>
                </a:extLst>
              </a:tr>
              <a:tr h="370840">
                <a:tc>
                  <a:txBody>
                    <a:bodyPr/>
                    <a:lstStyle/>
                    <a:p>
                      <a:r>
                        <a:rPr lang="en-US" dirty="0"/>
                        <a:t>Skimmed milk</a:t>
                      </a:r>
                    </a:p>
                  </a:txBody>
                  <a:tcPr/>
                </a:tc>
                <a:tc>
                  <a:txBody>
                    <a:bodyPr/>
                    <a:lstStyle/>
                    <a:p>
                      <a:r>
                        <a:rPr lang="en-US" dirty="0"/>
                        <a:t>3.4</a:t>
                      </a:r>
                    </a:p>
                  </a:txBody>
                  <a:tcPr/>
                </a:tc>
                <a:extLst>
                  <a:ext uri="{0D108BD9-81ED-4DB2-BD59-A6C34878D82A}">
                    <a16:rowId xmlns:a16="http://schemas.microsoft.com/office/drawing/2014/main" val="10004"/>
                  </a:ext>
                </a:extLst>
              </a:tr>
              <a:tr h="370840">
                <a:tc>
                  <a:txBody>
                    <a:bodyPr/>
                    <a:lstStyle/>
                    <a:p>
                      <a:r>
                        <a:rPr lang="en-US" dirty="0"/>
                        <a:t>Cheddar cheese</a:t>
                      </a:r>
                    </a:p>
                  </a:txBody>
                  <a:tcPr/>
                </a:tc>
                <a:tc>
                  <a:txBody>
                    <a:bodyPr/>
                    <a:lstStyle/>
                    <a:p>
                      <a:r>
                        <a:rPr lang="en-US" dirty="0"/>
                        <a:t>25.4</a:t>
                      </a:r>
                    </a:p>
                  </a:txBody>
                  <a:tcPr/>
                </a:tc>
                <a:extLst>
                  <a:ext uri="{0D108BD9-81ED-4DB2-BD59-A6C34878D82A}">
                    <a16:rowId xmlns:a16="http://schemas.microsoft.com/office/drawing/2014/main" val="10005"/>
                  </a:ext>
                </a:extLst>
              </a:tr>
              <a:tr h="370840">
                <a:tc>
                  <a:txBody>
                    <a:bodyPr/>
                    <a:lstStyle/>
                    <a:p>
                      <a:r>
                        <a:rPr lang="en-US" dirty="0"/>
                        <a:t>Half fat cheddar</a:t>
                      </a:r>
                    </a:p>
                  </a:txBody>
                  <a:tcPr/>
                </a:tc>
                <a:tc>
                  <a:txBody>
                    <a:bodyPr/>
                    <a:lstStyle/>
                    <a:p>
                      <a:r>
                        <a:rPr lang="en-US" dirty="0"/>
                        <a:t>32.7</a:t>
                      </a:r>
                    </a:p>
                  </a:txBody>
                  <a:tcPr/>
                </a:tc>
                <a:extLst>
                  <a:ext uri="{0D108BD9-81ED-4DB2-BD59-A6C34878D82A}">
                    <a16:rowId xmlns:a16="http://schemas.microsoft.com/office/drawing/2014/main" val="10006"/>
                  </a:ext>
                </a:extLst>
              </a:tr>
              <a:tr h="370840">
                <a:tc>
                  <a:txBody>
                    <a:bodyPr/>
                    <a:lstStyle/>
                    <a:p>
                      <a:r>
                        <a:rPr lang="en-US" dirty="0"/>
                        <a:t>Cottage cheese</a:t>
                      </a:r>
                    </a:p>
                  </a:txBody>
                  <a:tcPr/>
                </a:tc>
                <a:tc>
                  <a:txBody>
                    <a:bodyPr/>
                    <a:lstStyle/>
                    <a:p>
                      <a:r>
                        <a:rPr lang="en-US" dirty="0"/>
                        <a:t>12.6</a:t>
                      </a:r>
                    </a:p>
                  </a:txBody>
                  <a:tcPr/>
                </a:tc>
                <a:extLst>
                  <a:ext uri="{0D108BD9-81ED-4DB2-BD59-A6C34878D82A}">
                    <a16:rowId xmlns:a16="http://schemas.microsoft.com/office/drawing/2014/main" val="10007"/>
                  </a:ext>
                </a:extLst>
              </a:tr>
              <a:tr h="370840">
                <a:tc>
                  <a:txBody>
                    <a:bodyPr/>
                    <a:lstStyle/>
                    <a:p>
                      <a:r>
                        <a:rPr lang="en-US" dirty="0"/>
                        <a:t>Whole milk yoghurt</a:t>
                      </a:r>
                    </a:p>
                  </a:txBody>
                  <a:tcPr/>
                </a:tc>
                <a:tc>
                  <a:txBody>
                    <a:bodyPr/>
                    <a:lstStyle/>
                    <a:p>
                      <a:r>
                        <a:rPr lang="en-US" dirty="0"/>
                        <a:t>5.7</a:t>
                      </a:r>
                    </a:p>
                  </a:txBody>
                  <a:tcPr/>
                </a:tc>
                <a:extLst>
                  <a:ext uri="{0D108BD9-81ED-4DB2-BD59-A6C34878D82A}">
                    <a16:rowId xmlns:a16="http://schemas.microsoft.com/office/drawing/2014/main" val="10008"/>
                  </a:ext>
                </a:extLst>
              </a:tr>
              <a:tr h="370840">
                <a:tc>
                  <a:txBody>
                    <a:bodyPr/>
                    <a:lstStyle/>
                    <a:p>
                      <a:r>
                        <a:rPr lang="en-US" dirty="0"/>
                        <a:t>Low fat yoghurt (plain)</a:t>
                      </a:r>
                    </a:p>
                  </a:txBody>
                  <a:tcPr/>
                </a:tc>
                <a:tc>
                  <a:txBody>
                    <a:bodyPr/>
                    <a:lstStyle/>
                    <a:p>
                      <a:r>
                        <a:rPr lang="en-US" dirty="0"/>
                        <a:t>4.8</a:t>
                      </a:r>
                    </a:p>
                  </a:txBody>
                  <a:tcPr/>
                </a:tc>
                <a:extLst>
                  <a:ext uri="{0D108BD9-81ED-4DB2-BD59-A6C34878D82A}">
                    <a16:rowId xmlns:a16="http://schemas.microsoft.com/office/drawing/2014/main" val="10009"/>
                  </a:ext>
                </a:extLst>
              </a:tr>
              <a:tr h="370840">
                <a:tc>
                  <a:txBody>
                    <a:bodyPr/>
                    <a:lstStyle/>
                    <a:p>
                      <a:r>
                        <a:rPr lang="en-US" dirty="0"/>
                        <a:t>Red lentils</a:t>
                      </a:r>
                    </a:p>
                  </a:txBody>
                  <a:tcPr/>
                </a:tc>
                <a:tc>
                  <a:txBody>
                    <a:bodyPr/>
                    <a:lstStyle/>
                    <a:p>
                      <a:r>
                        <a:rPr lang="en-US" dirty="0"/>
                        <a:t>7.6</a:t>
                      </a:r>
                    </a:p>
                  </a:txBody>
                  <a:tcPr/>
                </a:tc>
                <a:extLst>
                  <a:ext uri="{0D108BD9-81ED-4DB2-BD59-A6C34878D82A}">
                    <a16:rowId xmlns:a16="http://schemas.microsoft.com/office/drawing/2014/main" val="10010"/>
                  </a:ext>
                </a:extLst>
              </a:tr>
              <a:tr h="370840">
                <a:tc>
                  <a:txBody>
                    <a:bodyPr/>
                    <a:lstStyle/>
                    <a:p>
                      <a:r>
                        <a:rPr lang="en-US" dirty="0"/>
                        <a:t>Chickpeas</a:t>
                      </a:r>
                    </a:p>
                  </a:txBody>
                  <a:tcPr/>
                </a:tc>
                <a:tc>
                  <a:txBody>
                    <a:bodyPr/>
                    <a:lstStyle/>
                    <a:p>
                      <a:r>
                        <a:rPr lang="en-US" dirty="0"/>
                        <a:t>8.4</a:t>
                      </a:r>
                    </a:p>
                  </a:txBody>
                  <a:tcPr/>
                </a:tc>
                <a:extLst>
                  <a:ext uri="{0D108BD9-81ED-4DB2-BD59-A6C34878D82A}">
                    <a16:rowId xmlns:a16="http://schemas.microsoft.com/office/drawing/2014/main" val="10011"/>
                  </a:ext>
                </a:extLst>
              </a:tr>
            </a:tbl>
          </a:graphicData>
        </a:graphic>
      </p:graphicFrame>
      <p:sp>
        <p:nvSpPr>
          <p:cNvPr id="3" name="Title 2"/>
          <p:cNvSpPr>
            <a:spLocks noGrp="1"/>
          </p:cNvSpPr>
          <p:nvPr>
            <p:ph type="title"/>
          </p:nvPr>
        </p:nvSpPr>
        <p:spPr/>
        <p:txBody>
          <a:bodyPr>
            <a:normAutofit fontScale="90000"/>
          </a:bodyPr>
          <a:lstStyle/>
          <a:p>
            <a:r>
              <a:rPr lang="en-US" dirty="0"/>
              <a:t>Protein content of common foods</a:t>
            </a:r>
          </a:p>
        </p:txBody>
      </p:sp>
    </p:spTree>
    <p:extLst>
      <p:ext uri="{BB962C8B-B14F-4D97-AF65-F5344CB8AC3E}">
        <p14:creationId xmlns:p14="http://schemas.microsoft.com/office/powerpoint/2010/main" val="33318334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70526041"/>
              </p:ext>
            </p:extLst>
          </p:nvPr>
        </p:nvGraphicFramePr>
        <p:xfrm>
          <a:off x="457200" y="1481138"/>
          <a:ext cx="8229600" cy="482092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r>
                        <a:rPr lang="en-US" dirty="0"/>
                        <a:t>Food </a:t>
                      </a:r>
                    </a:p>
                  </a:txBody>
                  <a:tcPr/>
                </a:tc>
                <a:tc>
                  <a:txBody>
                    <a:bodyPr/>
                    <a:lstStyle/>
                    <a:p>
                      <a:r>
                        <a:rPr lang="en-US" dirty="0"/>
                        <a:t>Protein content (g) per 100g</a:t>
                      </a:r>
                    </a:p>
                  </a:txBody>
                  <a:tcPr/>
                </a:tc>
                <a:extLst>
                  <a:ext uri="{0D108BD9-81ED-4DB2-BD59-A6C34878D82A}">
                    <a16:rowId xmlns:a16="http://schemas.microsoft.com/office/drawing/2014/main" val="10000"/>
                  </a:ext>
                </a:extLst>
              </a:tr>
              <a:tr h="370840">
                <a:tc>
                  <a:txBody>
                    <a:bodyPr/>
                    <a:lstStyle/>
                    <a:p>
                      <a:r>
                        <a:rPr lang="en-US" dirty="0"/>
                        <a:t>Kidney beans</a:t>
                      </a:r>
                    </a:p>
                  </a:txBody>
                  <a:tcPr/>
                </a:tc>
                <a:tc>
                  <a:txBody>
                    <a:bodyPr/>
                    <a:lstStyle/>
                    <a:p>
                      <a:r>
                        <a:rPr lang="en-US" dirty="0"/>
                        <a:t>6.9</a:t>
                      </a:r>
                    </a:p>
                  </a:txBody>
                  <a:tcPr/>
                </a:tc>
                <a:extLst>
                  <a:ext uri="{0D108BD9-81ED-4DB2-BD59-A6C34878D82A}">
                    <a16:rowId xmlns:a16="http://schemas.microsoft.com/office/drawing/2014/main" val="10001"/>
                  </a:ext>
                </a:extLst>
              </a:tr>
              <a:tr h="370840">
                <a:tc>
                  <a:txBody>
                    <a:bodyPr/>
                    <a:lstStyle/>
                    <a:p>
                      <a:r>
                        <a:rPr lang="en-US" dirty="0"/>
                        <a:t>Baked beans</a:t>
                      </a:r>
                    </a:p>
                  </a:txBody>
                  <a:tcPr/>
                </a:tc>
                <a:tc>
                  <a:txBody>
                    <a:bodyPr/>
                    <a:lstStyle/>
                    <a:p>
                      <a:r>
                        <a:rPr lang="en-US" dirty="0"/>
                        <a:t>5.2</a:t>
                      </a:r>
                    </a:p>
                  </a:txBody>
                  <a:tcPr/>
                </a:tc>
                <a:extLst>
                  <a:ext uri="{0D108BD9-81ED-4DB2-BD59-A6C34878D82A}">
                    <a16:rowId xmlns:a16="http://schemas.microsoft.com/office/drawing/2014/main" val="10002"/>
                  </a:ext>
                </a:extLst>
              </a:tr>
              <a:tr h="370840">
                <a:tc>
                  <a:txBody>
                    <a:bodyPr/>
                    <a:lstStyle/>
                    <a:p>
                      <a:r>
                        <a:rPr lang="en-US" dirty="0"/>
                        <a:t>Tofu (soya bean steamed)</a:t>
                      </a:r>
                    </a:p>
                  </a:txBody>
                  <a:tcPr/>
                </a:tc>
                <a:tc>
                  <a:txBody>
                    <a:bodyPr/>
                    <a:lstStyle/>
                    <a:p>
                      <a:r>
                        <a:rPr lang="en-US" dirty="0"/>
                        <a:t>8.1</a:t>
                      </a:r>
                    </a:p>
                  </a:txBody>
                  <a:tcPr/>
                </a:tc>
                <a:extLst>
                  <a:ext uri="{0D108BD9-81ED-4DB2-BD59-A6C34878D82A}">
                    <a16:rowId xmlns:a16="http://schemas.microsoft.com/office/drawing/2014/main" val="10003"/>
                  </a:ext>
                </a:extLst>
              </a:tr>
              <a:tr h="370840">
                <a:tc>
                  <a:txBody>
                    <a:bodyPr/>
                    <a:lstStyle/>
                    <a:p>
                      <a:r>
                        <a:rPr lang="en-US" dirty="0"/>
                        <a:t>Wheat flour (brown)</a:t>
                      </a:r>
                    </a:p>
                  </a:txBody>
                  <a:tcPr/>
                </a:tc>
                <a:tc>
                  <a:txBody>
                    <a:bodyPr/>
                    <a:lstStyle/>
                    <a:p>
                      <a:r>
                        <a:rPr lang="en-US" dirty="0"/>
                        <a:t>12.6</a:t>
                      </a:r>
                    </a:p>
                  </a:txBody>
                  <a:tcPr/>
                </a:tc>
                <a:extLst>
                  <a:ext uri="{0D108BD9-81ED-4DB2-BD59-A6C34878D82A}">
                    <a16:rowId xmlns:a16="http://schemas.microsoft.com/office/drawing/2014/main" val="10004"/>
                  </a:ext>
                </a:extLst>
              </a:tr>
              <a:tr h="370840">
                <a:tc>
                  <a:txBody>
                    <a:bodyPr/>
                    <a:lstStyle/>
                    <a:p>
                      <a:r>
                        <a:rPr lang="en-US" dirty="0"/>
                        <a:t>Bread (brown)</a:t>
                      </a:r>
                    </a:p>
                  </a:txBody>
                  <a:tcPr/>
                </a:tc>
                <a:tc>
                  <a:txBody>
                    <a:bodyPr/>
                    <a:lstStyle/>
                    <a:p>
                      <a:r>
                        <a:rPr lang="en-US" dirty="0"/>
                        <a:t>7.9</a:t>
                      </a:r>
                    </a:p>
                  </a:txBody>
                  <a:tcPr/>
                </a:tc>
                <a:extLst>
                  <a:ext uri="{0D108BD9-81ED-4DB2-BD59-A6C34878D82A}">
                    <a16:rowId xmlns:a16="http://schemas.microsoft.com/office/drawing/2014/main" val="10005"/>
                  </a:ext>
                </a:extLst>
              </a:tr>
              <a:tr h="370840">
                <a:tc>
                  <a:txBody>
                    <a:bodyPr/>
                    <a:lstStyle/>
                    <a:p>
                      <a:r>
                        <a:rPr lang="en-US" dirty="0"/>
                        <a:t>Bread (white)</a:t>
                      </a:r>
                    </a:p>
                  </a:txBody>
                  <a:tcPr/>
                </a:tc>
                <a:tc>
                  <a:txBody>
                    <a:bodyPr/>
                    <a:lstStyle/>
                    <a:p>
                      <a:r>
                        <a:rPr lang="en-US" dirty="0"/>
                        <a:t>7.9</a:t>
                      </a:r>
                    </a:p>
                  </a:txBody>
                  <a:tcPr/>
                </a:tc>
                <a:extLst>
                  <a:ext uri="{0D108BD9-81ED-4DB2-BD59-A6C34878D82A}">
                    <a16:rowId xmlns:a16="http://schemas.microsoft.com/office/drawing/2014/main" val="10006"/>
                  </a:ext>
                </a:extLst>
              </a:tr>
              <a:tr h="370840">
                <a:tc>
                  <a:txBody>
                    <a:bodyPr/>
                    <a:lstStyle/>
                    <a:p>
                      <a:r>
                        <a:rPr lang="en-US" dirty="0"/>
                        <a:t>Rice (easy cook boiled)</a:t>
                      </a:r>
                    </a:p>
                  </a:txBody>
                  <a:tcPr/>
                </a:tc>
                <a:tc>
                  <a:txBody>
                    <a:bodyPr/>
                    <a:lstStyle/>
                    <a:p>
                      <a:r>
                        <a:rPr lang="en-US" dirty="0"/>
                        <a:t>2.6</a:t>
                      </a:r>
                    </a:p>
                  </a:txBody>
                  <a:tcPr/>
                </a:tc>
                <a:extLst>
                  <a:ext uri="{0D108BD9-81ED-4DB2-BD59-A6C34878D82A}">
                    <a16:rowId xmlns:a16="http://schemas.microsoft.com/office/drawing/2014/main" val="10007"/>
                  </a:ext>
                </a:extLst>
              </a:tr>
              <a:tr h="370840">
                <a:tc>
                  <a:txBody>
                    <a:bodyPr/>
                    <a:lstStyle/>
                    <a:p>
                      <a:r>
                        <a:rPr lang="en-US" dirty="0"/>
                        <a:t>Oatmeal</a:t>
                      </a:r>
                    </a:p>
                  </a:txBody>
                  <a:tcPr/>
                </a:tc>
                <a:tc>
                  <a:txBody>
                    <a:bodyPr/>
                    <a:lstStyle/>
                    <a:p>
                      <a:r>
                        <a:rPr lang="en-US" dirty="0"/>
                        <a:t>11.2</a:t>
                      </a:r>
                    </a:p>
                  </a:txBody>
                  <a:tcPr/>
                </a:tc>
                <a:extLst>
                  <a:ext uri="{0D108BD9-81ED-4DB2-BD59-A6C34878D82A}">
                    <a16:rowId xmlns:a16="http://schemas.microsoft.com/office/drawing/2014/main" val="10008"/>
                  </a:ext>
                </a:extLst>
              </a:tr>
              <a:tr h="370840">
                <a:tc>
                  <a:txBody>
                    <a:bodyPr/>
                    <a:lstStyle/>
                    <a:p>
                      <a:r>
                        <a:rPr lang="en-US" dirty="0"/>
                        <a:t>Pasta (fresh cooked)</a:t>
                      </a:r>
                    </a:p>
                  </a:txBody>
                  <a:tcPr/>
                </a:tc>
                <a:tc>
                  <a:txBody>
                    <a:bodyPr/>
                    <a:lstStyle/>
                    <a:p>
                      <a:r>
                        <a:rPr lang="en-US" dirty="0"/>
                        <a:t>6.6</a:t>
                      </a:r>
                    </a:p>
                  </a:txBody>
                  <a:tcPr/>
                </a:tc>
                <a:extLst>
                  <a:ext uri="{0D108BD9-81ED-4DB2-BD59-A6C34878D82A}">
                    <a16:rowId xmlns:a16="http://schemas.microsoft.com/office/drawing/2014/main" val="10009"/>
                  </a:ext>
                </a:extLst>
              </a:tr>
              <a:tr h="370840">
                <a:tc>
                  <a:txBody>
                    <a:bodyPr/>
                    <a:lstStyle/>
                    <a:p>
                      <a:r>
                        <a:rPr lang="en-US" dirty="0"/>
                        <a:t>Almonds</a:t>
                      </a:r>
                    </a:p>
                  </a:txBody>
                  <a:tcPr/>
                </a:tc>
                <a:tc>
                  <a:txBody>
                    <a:bodyPr/>
                    <a:lstStyle/>
                    <a:p>
                      <a:r>
                        <a:rPr lang="en-US" dirty="0"/>
                        <a:t>21.1</a:t>
                      </a:r>
                    </a:p>
                  </a:txBody>
                  <a:tcPr/>
                </a:tc>
                <a:extLst>
                  <a:ext uri="{0D108BD9-81ED-4DB2-BD59-A6C34878D82A}">
                    <a16:rowId xmlns:a16="http://schemas.microsoft.com/office/drawing/2014/main" val="10010"/>
                  </a:ext>
                </a:extLst>
              </a:tr>
              <a:tr h="370840">
                <a:tc>
                  <a:txBody>
                    <a:bodyPr/>
                    <a:lstStyle/>
                    <a:p>
                      <a:r>
                        <a:rPr lang="en-US" dirty="0"/>
                        <a:t>Walnuts</a:t>
                      </a:r>
                    </a:p>
                  </a:txBody>
                  <a:tcPr/>
                </a:tc>
                <a:tc>
                  <a:txBody>
                    <a:bodyPr/>
                    <a:lstStyle/>
                    <a:p>
                      <a:r>
                        <a:rPr lang="en-US" dirty="0"/>
                        <a:t>14.7</a:t>
                      </a:r>
                    </a:p>
                  </a:txBody>
                  <a:tcPr/>
                </a:tc>
                <a:extLst>
                  <a:ext uri="{0D108BD9-81ED-4DB2-BD59-A6C34878D82A}">
                    <a16:rowId xmlns:a16="http://schemas.microsoft.com/office/drawing/2014/main" val="10011"/>
                  </a:ext>
                </a:extLst>
              </a:tr>
              <a:tr h="370840">
                <a:tc>
                  <a:txBody>
                    <a:bodyPr/>
                    <a:lstStyle/>
                    <a:p>
                      <a:r>
                        <a:rPr lang="en-US" dirty="0"/>
                        <a:t>Hazelnuts</a:t>
                      </a:r>
                    </a:p>
                  </a:txBody>
                  <a:tcPr/>
                </a:tc>
                <a:tc>
                  <a:txBody>
                    <a:bodyPr/>
                    <a:lstStyle/>
                    <a:p>
                      <a:r>
                        <a:rPr lang="en-US" dirty="0"/>
                        <a:t>14.1</a:t>
                      </a:r>
                    </a:p>
                  </a:txBody>
                  <a:tcPr/>
                </a:tc>
                <a:extLst>
                  <a:ext uri="{0D108BD9-81ED-4DB2-BD59-A6C34878D82A}">
                    <a16:rowId xmlns:a16="http://schemas.microsoft.com/office/drawing/2014/main" val="10012"/>
                  </a:ext>
                </a:extLst>
              </a:tr>
            </a:tbl>
          </a:graphicData>
        </a:graphic>
      </p:graphicFrame>
      <p:sp>
        <p:nvSpPr>
          <p:cNvPr id="3" name="Title 2"/>
          <p:cNvSpPr>
            <a:spLocks noGrp="1"/>
          </p:cNvSpPr>
          <p:nvPr>
            <p:ph type="title"/>
          </p:nvPr>
        </p:nvSpPr>
        <p:spPr/>
        <p:txBody>
          <a:bodyPr>
            <a:normAutofit fontScale="90000"/>
          </a:bodyPr>
          <a:lstStyle/>
          <a:p>
            <a:r>
              <a:rPr lang="en-US" dirty="0"/>
              <a:t>Protein content of common foods</a:t>
            </a:r>
          </a:p>
        </p:txBody>
      </p:sp>
    </p:spTree>
    <p:extLst>
      <p:ext uri="{BB962C8B-B14F-4D97-AF65-F5344CB8AC3E}">
        <p14:creationId xmlns:p14="http://schemas.microsoft.com/office/powerpoint/2010/main" val="11201562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Extra protein is allowed for growth in children, growth of the foetus and maternal tissue in pregnant women, and producing breast milk during lactation.  </a:t>
            </a:r>
          </a:p>
          <a:p>
            <a:pPr marL="109728" indent="0">
              <a:buNone/>
            </a:pPr>
            <a:endParaRPr lang="en-GB" dirty="0"/>
          </a:p>
          <a:p>
            <a:r>
              <a:rPr lang="en-GB" dirty="0"/>
              <a:t>The current average adult protein intake is about 17% of food energy, which is above the RNI but not likely to adversely affect health.</a:t>
            </a:r>
          </a:p>
          <a:p>
            <a:endParaRPr lang="en-GB" dirty="0"/>
          </a:p>
          <a:p>
            <a:r>
              <a:rPr lang="en-GB" dirty="0"/>
              <a:t>Since very high intakes will increase the rate at which kidney function is lost with age, it is recommended that protein intakes should not exceed twice the RNI.</a:t>
            </a:r>
          </a:p>
        </p:txBody>
      </p:sp>
      <p:sp>
        <p:nvSpPr>
          <p:cNvPr id="3" name="Title 2"/>
          <p:cNvSpPr>
            <a:spLocks noGrp="1"/>
          </p:cNvSpPr>
          <p:nvPr>
            <p:ph type="title"/>
          </p:nvPr>
        </p:nvSpPr>
        <p:spPr/>
        <p:txBody>
          <a:bodyPr>
            <a:normAutofit fontScale="90000"/>
          </a:bodyPr>
          <a:lstStyle/>
          <a:p>
            <a:r>
              <a:rPr lang="en-GB" dirty="0"/>
              <a:t>Recommended intakes for Protein</a:t>
            </a:r>
          </a:p>
        </p:txBody>
      </p:sp>
    </p:spTree>
    <p:extLst>
      <p:ext uri="{BB962C8B-B14F-4D97-AF65-F5344CB8AC3E}">
        <p14:creationId xmlns:p14="http://schemas.microsoft.com/office/powerpoint/2010/main" val="13870577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1C503307-B243-4936-9880-5B55A2A71A1F}"/>
              </a:ext>
            </a:extLst>
          </p:cNvPr>
          <p:cNvSpPr>
            <a:spLocks noGrp="1" noChangeArrowheads="1"/>
          </p:cNvSpPr>
          <p:nvPr>
            <p:ph type="title"/>
          </p:nvPr>
        </p:nvSpPr>
        <p:spPr>
          <a:xfrm>
            <a:off x="893975" y="1532717"/>
            <a:ext cx="2722166" cy="1420143"/>
          </a:xfrm>
        </p:spPr>
        <p:txBody>
          <a:bodyPr vert="horz" lIns="68580" tIns="34290" rIns="68580" bIns="34290" rtlCol="0" anchor="b">
            <a:normAutofit fontScale="90000"/>
            <a:scene3d>
              <a:camera prst="orthographicFront"/>
              <a:lightRig rig="soft" dir="t"/>
            </a:scene3d>
            <a:sp3d prstMaterial="softEdge">
              <a:bevelT w="25400" h="25400"/>
            </a:sp3d>
          </a:bodyPr>
          <a:lstStyle/>
          <a:p>
            <a:r>
              <a:rPr lang="en-US" altLang="en-US" sz="3600" dirty="0">
                <a:solidFill>
                  <a:schemeClr val="tx1"/>
                </a:solidFill>
              </a:rPr>
              <a:t>Protein Requirements</a:t>
            </a:r>
          </a:p>
        </p:txBody>
      </p:sp>
      <p:sp>
        <p:nvSpPr>
          <p:cNvPr id="33811" name="Text Box 36">
            <a:extLst>
              <a:ext uri="{FF2B5EF4-FFF2-40B4-BE49-F238E27FC236}">
                <a16:creationId xmlns:a16="http://schemas.microsoft.com/office/drawing/2014/main" id="{387CE471-40F1-43E4-9567-14485C0DCDCB}"/>
              </a:ext>
            </a:extLst>
          </p:cNvPr>
          <p:cNvSpPr txBox="1">
            <a:spLocks noChangeArrowheads="1"/>
          </p:cNvSpPr>
          <p:nvPr/>
        </p:nvSpPr>
        <p:spPr bwMode="auto">
          <a:xfrm>
            <a:off x="893975" y="3081445"/>
            <a:ext cx="2722166" cy="22061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ormAutofit/>
          </a:bodyPr>
          <a:lstStyle>
            <a:lvl1pPr>
              <a:defRPr sz="2400">
                <a:solidFill>
                  <a:schemeClr val="tx1"/>
                </a:solidFill>
                <a:latin typeface="Verdana" panose="020B0604030504040204" pitchFamily="34" charset="0"/>
                <a:ea typeface="MS PGothic" panose="020B0600070205080204" pitchFamily="34" charset="-128"/>
              </a:defRPr>
            </a:lvl1pPr>
            <a:lvl2pPr marL="742950" indent="-285750">
              <a:defRPr sz="2400">
                <a:solidFill>
                  <a:schemeClr val="tx1"/>
                </a:solidFill>
                <a:latin typeface="Verdana" panose="020B0604030504040204" pitchFamily="34" charset="0"/>
                <a:ea typeface="MS PGothic" panose="020B0600070205080204" pitchFamily="34" charset="-128"/>
              </a:defRPr>
            </a:lvl2pPr>
            <a:lvl3pPr marL="1143000" indent="-228600">
              <a:defRPr sz="2400">
                <a:solidFill>
                  <a:schemeClr val="tx1"/>
                </a:solidFill>
                <a:latin typeface="Verdana" panose="020B0604030504040204" pitchFamily="34" charset="0"/>
                <a:ea typeface="MS PGothic" panose="020B0600070205080204" pitchFamily="34" charset="-128"/>
              </a:defRPr>
            </a:lvl3pPr>
            <a:lvl4pPr marL="1600200" indent="-228600">
              <a:defRPr sz="2400">
                <a:solidFill>
                  <a:schemeClr val="tx1"/>
                </a:solidFill>
                <a:latin typeface="Verdana" panose="020B0604030504040204" pitchFamily="34" charset="0"/>
                <a:ea typeface="MS PGothic" panose="020B0600070205080204" pitchFamily="34" charset="-128"/>
              </a:defRPr>
            </a:lvl4pPr>
            <a:lvl5pPr marL="2057400" indent="-22860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indent="-171450">
              <a:lnSpc>
                <a:spcPct val="90000"/>
              </a:lnSpc>
              <a:spcBef>
                <a:spcPct val="50000"/>
              </a:spcBef>
              <a:buFont typeface="Arial" panose="020B0604020202020204" pitchFamily="34" charset="0"/>
              <a:buChar char="•"/>
            </a:pPr>
            <a:r>
              <a:rPr lang="en-US" altLang="en-US" sz="1350" dirty="0">
                <a:latin typeface="+mn-lt"/>
                <a:ea typeface="+mn-ea"/>
              </a:rPr>
              <a:t>Jeukendrup &amp; Gleeson 2004</a:t>
            </a:r>
          </a:p>
          <a:p>
            <a:pPr indent="-171450">
              <a:lnSpc>
                <a:spcPct val="90000"/>
              </a:lnSpc>
              <a:spcBef>
                <a:spcPct val="50000"/>
              </a:spcBef>
              <a:buFont typeface="Arial" panose="020B0604020202020204" pitchFamily="34" charset="0"/>
              <a:buChar char="•"/>
            </a:pPr>
            <a:r>
              <a:rPr lang="en-US" altLang="en-US" sz="1350" dirty="0">
                <a:latin typeface="+mn-lt"/>
                <a:ea typeface="+mn-ea"/>
              </a:rPr>
              <a:t>Jeukendrup 2010</a:t>
            </a:r>
          </a:p>
        </p:txBody>
      </p:sp>
      <p:graphicFrame>
        <p:nvGraphicFramePr>
          <p:cNvPr id="14371" name="Group 35">
            <a:extLst>
              <a:ext uri="{FF2B5EF4-FFF2-40B4-BE49-F238E27FC236}">
                <a16:creationId xmlns:a16="http://schemas.microsoft.com/office/drawing/2014/main" id="{5ED9D385-6C0F-4636-B474-6C0D6E1960E1}"/>
              </a:ext>
            </a:extLst>
          </p:cNvPr>
          <p:cNvGraphicFramePr>
            <a:graphicFrameLocks noGrp="1"/>
          </p:cNvGraphicFramePr>
          <p:nvPr>
            <p:ph sz="quarter" idx="1"/>
          </p:nvPr>
        </p:nvGraphicFramePr>
        <p:xfrm>
          <a:off x="3889911" y="2027177"/>
          <a:ext cx="4740332" cy="2797388"/>
        </p:xfrm>
        <a:graphic>
          <a:graphicData uri="http://schemas.openxmlformats.org/drawingml/2006/table">
            <a:tbl>
              <a:tblPr firstRow="1" bandRow="1">
                <a:solidFill>
                  <a:schemeClr val="bg1"/>
                </a:solidFill>
              </a:tblPr>
              <a:tblGrid>
                <a:gridCol w="2475914">
                  <a:extLst>
                    <a:ext uri="{9D8B030D-6E8A-4147-A177-3AD203B41FA5}">
                      <a16:colId xmlns:a16="http://schemas.microsoft.com/office/drawing/2014/main" val="3467813704"/>
                    </a:ext>
                  </a:extLst>
                </a:gridCol>
                <a:gridCol w="2264418">
                  <a:extLst>
                    <a:ext uri="{9D8B030D-6E8A-4147-A177-3AD203B41FA5}">
                      <a16:colId xmlns:a16="http://schemas.microsoft.com/office/drawing/2014/main" val="2628120710"/>
                    </a:ext>
                  </a:extLst>
                </a:gridCol>
              </a:tblGrid>
              <a:tr h="784379">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bg1"/>
                          </a:solidFill>
                          <a:effectLst>
                            <a:outerShdw blurRad="38100" dist="38100" dir="2700000" algn="tl">
                              <a:srgbClr val="C0C0C0"/>
                            </a:outerShdw>
                          </a:effectLst>
                          <a:latin typeface="Verdana" panose="020B0604030504040204" pitchFamily="34" charset="0"/>
                          <a:ea typeface="MS PGothic" panose="020B0600070205080204" pitchFamily="34" charset="-128"/>
                        </a:rPr>
                        <a:t>Type of athlete</a:t>
                      </a:r>
                      <a:endParaRPr kumimoji="0" lang="en-US" altLang="en-US" sz="1600" b="0" i="0" u="none" strike="noStrike" cap="none" spc="0" normalizeH="0" baseline="0" dirty="0">
                        <a:ln>
                          <a:noFill/>
                        </a:ln>
                        <a:solidFill>
                          <a:schemeClr val="bg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anchor="ctr" horzOverflow="overflow">
                    <a:lnL w="19050" cap="flat" cmpd="sng" algn="ctr">
                      <a:solidFill>
                        <a:schemeClr val="tx1"/>
                      </a:solidFill>
                      <a:prstDash val="solid"/>
                    </a:lnL>
                    <a:lnR w="12700" cmpd="sng">
                      <a:noFill/>
                    </a:lnR>
                    <a:lnT w="19050" cap="flat" cmpd="sng" algn="ctr">
                      <a:solidFill>
                        <a:schemeClr val="tx1"/>
                      </a:solidFill>
                      <a:prstDash val="solid"/>
                    </a:lnT>
                    <a:lnB w="38100" cmpd="sng">
                      <a:noFill/>
                    </a:lnB>
                    <a:lnTlToBr>
                      <a:noFill/>
                    </a:lnTlToBr>
                    <a:lnBlToTr>
                      <a:noFill/>
                    </a:lnBlToTr>
                    <a:solidFill>
                      <a:schemeClr val="tx1"/>
                    </a:solidFill>
                  </a:tcPr>
                </a:tc>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bg1"/>
                          </a:solidFill>
                          <a:effectLst>
                            <a:outerShdw blurRad="38100" dist="38100" dir="2700000" algn="tl">
                              <a:srgbClr val="C0C0C0"/>
                            </a:outerShdw>
                          </a:effectLst>
                          <a:latin typeface="Verdana" panose="020B0604030504040204" pitchFamily="34" charset="0"/>
                          <a:ea typeface="MS PGothic" panose="020B0600070205080204" pitchFamily="34" charset="-128"/>
                        </a:rPr>
                        <a:t>Protein</a:t>
                      </a:r>
                    </a:p>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bg1"/>
                          </a:solidFill>
                          <a:effectLst>
                            <a:outerShdw blurRad="38100" dist="38100" dir="2700000" algn="tl">
                              <a:srgbClr val="C0C0C0"/>
                            </a:outerShdw>
                          </a:effectLst>
                          <a:latin typeface="Verdana" panose="020B0604030504040204" pitchFamily="34" charset="0"/>
                          <a:ea typeface="MS PGothic" panose="020B0600070205080204" pitchFamily="34" charset="-128"/>
                        </a:rPr>
                        <a:t>g/kg body wt/ day</a:t>
                      </a:r>
                      <a:endParaRPr kumimoji="0" lang="en-US" altLang="en-US" sz="1600" b="0" i="0" u="none" strike="noStrike" cap="none" spc="0" normalizeH="0" baseline="0" dirty="0">
                        <a:ln>
                          <a:noFill/>
                        </a:ln>
                        <a:solidFill>
                          <a:schemeClr val="bg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anchor="ctr" horzOverflow="overflow">
                    <a:lnL w="12700" cmpd="sng">
                      <a:noFill/>
                    </a:lnL>
                    <a:lnR w="12700" cmpd="sng">
                      <a:noFill/>
                    </a:lnR>
                    <a:lnT w="19050" cap="flat" cmpd="sng" algn="ctr">
                      <a:solidFill>
                        <a:schemeClr val="tx1"/>
                      </a:solidFill>
                      <a:prstDash val="solid"/>
                    </a:lnT>
                    <a:lnB w="38100" cmpd="sng">
                      <a:noFill/>
                    </a:lnB>
                    <a:lnTlToBr>
                      <a:noFill/>
                    </a:lnTlToBr>
                    <a:lnBlToTr>
                      <a:noFill/>
                    </a:lnBlToTr>
                    <a:solidFill>
                      <a:schemeClr val="tx1"/>
                    </a:solidFill>
                  </a:tcPr>
                </a:tc>
                <a:extLst>
                  <a:ext uri="{0D108BD9-81ED-4DB2-BD59-A6C34878D82A}">
                    <a16:rowId xmlns:a16="http://schemas.microsoft.com/office/drawing/2014/main" val="3688826588"/>
                  </a:ext>
                </a:extLst>
              </a:tr>
              <a:tr h="784379">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rPr>
                        <a:t>Sedentary individual</a:t>
                      </a:r>
                    </a:p>
                    <a:p>
                      <a:pPr marL="0" marR="0" lvl="0" indent="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rPr>
                        <a:t>Non athlete</a:t>
                      </a:r>
                      <a:endParaRPr kumimoji="0" lang="en-US"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horzOverflow="overflow">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lnTlToBr>
                      <a:noFill/>
                    </a:lnTlToBr>
                    <a:lnBlToTr>
                      <a:noFill/>
                    </a:lnBlToTr>
                    <a:noFill/>
                  </a:tcPr>
                </a:tc>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rPr>
                        <a:t>0.8 </a:t>
                      </a:r>
                      <a:endParaRPr kumimoji="0" lang="en-US"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horzOverflow="overflow">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lnTlToBr>
                      <a:noFill/>
                    </a:lnTlToBr>
                    <a:lnBlToTr>
                      <a:noFill/>
                    </a:lnBlToTr>
                    <a:noFill/>
                  </a:tcPr>
                </a:tc>
                <a:extLst>
                  <a:ext uri="{0D108BD9-81ED-4DB2-BD59-A6C34878D82A}">
                    <a16:rowId xmlns:a16="http://schemas.microsoft.com/office/drawing/2014/main" val="454293661"/>
                  </a:ext>
                </a:extLst>
              </a:tr>
              <a:tr h="735790">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rPr>
                        <a:t>Strength and speed events</a:t>
                      </a:r>
                      <a:endParaRPr kumimoji="0" lang="en-US"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horzOverflow="overflow">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lnTlToBr>
                      <a:noFill/>
                    </a:lnTlToBr>
                    <a:lnBlToTr>
                      <a:noFill/>
                    </a:lnBlToTr>
                    <a:solidFill>
                      <a:schemeClr val="bg1">
                        <a:lumMod val="85000"/>
                      </a:schemeClr>
                    </a:solidFill>
                  </a:tcPr>
                </a:tc>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rPr>
                        <a:t>1.6 – 1.7</a:t>
                      </a:r>
                      <a:endParaRPr kumimoji="0" lang="en-US"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horzOverflow="overflow">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lnTlToBr>
                      <a:noFill/>
                    </a:lnTlToBr>
                    <a:lnBlToTr>
                      <a:noFill/>
                    </a:lnBlToTr>
                    <a:solidFill>
                      <a:schemeClr val="bg1">
                        <a:lumMod val="85000"/>
                      </a:schemeClr>
                    </a:solidFill>
                  </a:tcPr>
                </a:tc>
                <a:extLst>
                  <a:ext uri="{0D108BD9-81ED-4DB2-BD59-A6C34878D82A}">
                    <a16:rowId xmlns:a16="http://schemas.microsoft.com/office/drawing/2014/main" val="3416988681"/>
                  </a:ext>
                </a:extLst>
              </a:tr>
              <a:tr h="492840">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rPr>
                        <a:t>Endurance athletes</a:t>
                      </a:r>
                      <a:endParaRPr kumimoji="0" lang="en-US"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horzOverflow="overflow">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lnTlToBr>
                      <a:noFill/>
                    </a:lnTlToBr>
                    <a:lnBlToTr>
                      <a:noFill/>
                    </a:lnBlToTr>
                    <a:noFill/>
                  </a:tcPr>
                </a:tc>
                <a:tc>
                  <a:txBody>
                    <a:bodyPr/>
                    <a:lstStyle>
                      <a:lvl1pPr>
                        <a:spcBef>
                          <a:spcPts val="600"/>
                        </a:spcBef>
                        <a:buClr>
                          <a:schemeClr val="accent1"/>
                        </a:buClr>
                        <a:buSzPct val="76000"/>
                        <a:buFont typeface="Wingdings 3" panose="05040102010807070707" pitchFamily="18" charset="2"/>
                        <a:defRPr sz="2200">
                          <a:solidFill>
                            <a:schemeClr val="tx1"/>
                          </a:solidFill>
                          <a:latin typeface="Gill Sans MT" panose="020B0502020104020203" pitchFamily="34" charset="0"/>
                          <a:ea typeface="MS PGothic" panose="020B0600070205080204" pitchFamily="34" charset="-128"/>
                        </a:defRPr>
                      </a:lvl1pPr>
                      <a:lvl2pPr marL="742950" indent="-285750">
                        <a:spcBef>
                          <a:spcPts val="500"/>
                        </a:spcBef>
                        <a:buClr>
                          <a:schemeClr val="accent2"/>
                        </a:buClr>
                        <a:buSzPct val="76000"/>
                        <a:buFont typeface="Wingdings 3" panose="05040102010807070707" pitchFamily="18" charset="2"/>
                        <a:defRPr sz="2100">
                          <a:solidFill>
                            <a:schemeClr val="tx2"/>
                          </a:solidFill>
                          <a:latin typeface="Gill Sans MT" panose="020B0502020104020203" pitchFamily="34" charset="0"/>
                          <a:ea typeface="MS PGothic" panose="020B0600070205080204" pitchFamily="34" charset="-128"/>
                        </a:defRPr>
                      </a:lvl2pPr>
                      <a:lvl3pPr marL="1143000" indent="-228600">
                        <a:spcBef>
                          <a:spcPts val="500"/>
                        </a:spcBef>
                        <a:buClr>
                          <a:srgbClr val="BCBCBC"/>
                        </a:buClr>
                        <a:buSzPct val="76000"/>
                        <a:buFont typeface="Wingdings 3" panose="05040102010807070707" pitchFamily="18" charset="2"/>
                        <a:defRPr>
                          <a:solidFill>
                            <a:schemeClr val="tx1"/>
                          </a:solidFill>
                          <a:latin typeface="Gill Sans MT" panose="020B0502020104020203" pitchFamily="34" charset="0"/>
                          <a:ea typeface="MS PGothic" panose="020B0600070205080204" pitchFamily="34" charset="-128"/>
                        </a:defRPr>
                      </a:lvl3pPr>
                      <a:lvl4pPr marL="1600200" indent="-228600">
                        <a:spcBef>
                          <a:spcPts val="400"/>
                        </a:spcBef>
                        <a:buClr>
                          <a:srgbClr val="8BA2B4"/>
                        </a:buClr>
                        <a:buSzPct val="70000"/>
                        <a:buFont typeface="Wingdings" panose="05000000000000000000" pitchFamily="2" charset="2"/>
                        <a:defRPr sz="1600">
                          <a:solidFill>
                            <a:schemeClr val="tx1"/>
                          </a:solidFill>
                          <a:latin typeface="Gill Sans MT" panose="020B0502020104020203" pitchFamily="34" charset="0"/>
                          <a:ea typeface="MS PGothic" panose="020B0600070205080204" pitchFamily="34" charset="-128"/>
                        </a:defRPr>
                      </a:lvl4pPr>
                      <a:lvl5pPr marL="2057400" indent="-228600">
                        <a:spcBef>
                          <a:spcPts val="300"/>
                        </a:spcBef>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5pPr>
                      <a:lvl6pPr marL="25146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6pPr>
                      <a:lvl7pPr marL="29718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7pPr>
                      <a:lvl8pPr marL="34290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8pPr>
                      <a:lvl9pPr marL="3886200" indent="-228600" eaLnBrk="0" fontAlgn="base" hangingPunct="0">
                        <a:spcBef>
                          <a:spcPts val="300"/>
                        </a:spcBef>
                        <a:spcAft>
                          <a:spcPct val="0"/>
                        </a:spcAft>
                        <a:buClr>
                          <a:schemeClr val="accent2"/>
                        </a:buClr>
                        <a:buSzPct val="70000"/>
                        <a:buFont typeface="Wingdings" panose="05000000000000000000" pitchFamily="2" charset="2"/>
                        <a:defRPr sz="1400">
                          <a:solidFill>
                            <a:schemeClr val="tx1"/>
                          </a:solidFill>
                          <a:latin typeface="Gill Sans MT" panose="020B0502020104020203"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hlink"/>
                        </a:buClr>
                        <a:buSzTx/>
                        <a:buFont typeface="Wingdings" panose="05000000000000000000" pitchFamily="2" charset="2"/>
                        <a:buNone/>
                        <a:tabLst/>
                      </a:pPr>
                      <a:r>
                        <a:rPr kumimoji="0" lang="en-GB"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rPr>
                        <a:t>1.2 – 1.8</a:t>
                      </a:r>
                      <a:endParaRPr kumimoji="0" lang="en-US" altLang="en-US" sz="1600" b="0" i="0" u="none" strike="noStrike" cap="none" spc="0" normalizeH="0" baseline="0" dirty="0">
                        <a:ln>
                          <a:noFill/>
                        </a:ln>
                        <a:solidFill>
                          <a:schemeClr val="tx1"/>
                        </a:solidFill>
                        <a:effectLst>
                          <a:outerShdw blurRad="38100" dist="38100" dir="2700000" algn="tl">
                            <a:srgbClr val="C0C0C0"/>
                          </a:outerShdw>
                        </a:effectLst>
                        <a:latin typeface="Verdana" panose="020B0604030504040204" pitchFamily="34" charset="0"/>
                        <a:ea typeface="MS PGothic" panose="020B0600070205080204" pitchFamily="34" charset="-128"/>
                      </a:endParaRPr>
                    </a:p>
                  </a:txBody>
                  <a:tcPr marL="135358" marR="104121" marT="104121" marB="104121" horzOverflow="overflow">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lnTlToBr>
                      <a:noFill/>
                    </a:lnTlToBr>
                    <a:lnBlToTr>
                      <a:noFill/>
                    </a:lnBlToTr>
                    <a:noFill/>
                  </a:tcPr>
                </a:tc>
                <a:extLst>
                  <a:ext uri="{0D108BD9-81ED-4DB2-BD59-A6C34878D82A}">
                    <a16:rowId xmlns:a16="http://schemas.microsoft.com/office/drawing/2014/main" val="3702803319"/>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188640"/>
            <a:ext cx="8229600" cy="1143000"/>
          </a:xfrm>
        </p:spPr>
        <p:txBody>
          <a:bodyPr/>
          <a:lstStyle/>
          <a:p>
            <a:r>
              <a:rPr lang="en-GB" dirty="0"/>
              <a:t>Excess dietary protein</a:t>
            </a:r>
          </a:p>
        </p:txBody>
      </p:sp>
      <p:pic>
        <p:nvPicPr>
          <p:cNvPr id="2050" name="Picture 2" descr="C:\Users\Nola\AppData\Local\Microsoft\Windows\Temporary Internet Files\Content.IE5\GSGTV4RR\MC900441854[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696678" y="2871495"/>
            <a:ext cx="1819275" cy="180022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683568" y="1268760"/>
            <a:ext cx="3744416" cy="14773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a:t>Heart Disease</a:t>
            </a:r>
          </a:p>
          <a:p>
            <a:r>
              <a:rPr lang="en-GB" dirty="0"/>
              <a:t>High saturated fat associated with higher incidence of atherosclerotic plaques &amp; hypertension</a:t>
            </a:r>
          </a:p>
        </p:txBody>
      </p:sp>
      <p:sp>
        <p:nvSpPr>
          <p:cNvPr id="5" name="TextBox 4"/>
          <p:cNvSpPr txBox="1"/>
          <p:nvPr/>
        </p:nvSpPr>
        <p:spPr>
          <a:xfrm>
            <a:off x="5652120" y="3933056"/>
            <a:ext cx="3240360" cy="1477328"/>
          </a:xfrm>
          <a:prstGeom prst="rect">
            <a:avLst/>
          </a:prstGeom>
          <a:noFill/>
        </p:spPr>
        <p:txBody>
          <a:bodyPr wrap="square" rtlCol="0">
            <a:spAutoFit/>
          </a:bodyPr>
          <a:lstStyle/>
          <a:p>
            <a:pPr algn="ctr"/>
            <a:r>
              <a:rPr lang="en-GB" dirty="0"/>
              <a:t>Osteoporosis</a:t>
            </a:r>
          </a:p>
          <a:p>
            <a:r>
              <a:rPr lang="en-GB" dirty="0"/>
              <a:t>Excess calcium excretion may occur with high protein &amp; low calcium intakes</a:t>
            </a:r>
          </a:p>
        </p:txBody>
      </p:sp>
      <p:sp>
        <p:nvSpPr>
          <p:cNvPr id="6" name="TextBox 5"/>
          <p:cNvSpPr txBox="1"/>
          <p:nvPr/>
        </p:nvSpPr>
        <p:spPr>
          <a:xfrm>
            <a:off x="2768887" y="5410384"/>
            <a:ext cx="3816424" cy="1200329"/>
          </a:xfrm>
          <a:prstGeom prst="rect">
            <a:avLst/>
          </a:prstGeom>
          <a:noFill/>
        </p:spPr>
        <p:txBody>
          <a:bodyPr wrap="square" rtlCol="0">
            <a:spAutoFit/>
          </a:bodyPr>
          <a:lstStyle/>
          <a:p>
            <a:pPr algn="ctr"/>
            <a:r>
              <a:rPr lang="en-GB" dirty="0"/>
              <a:t>Cancer</a:t>
            </a:r>
          </a:p>
          <a:p>
            <a:r>
              <a:rPr lang="en-GB" dirty="0"/>
              <a:t>Diets high in red meat have been linked to colon &amp; prostate cancers</a:t>
            </a:r>
          </a:p>
        </p:txBody>
      </p:sp>
      <p:sp>
        <p:nvSpPr>
          <p:cNvPr id="7" name="TextBox 6"/>
          <p:cNvSpPr txBox="1"/>
          <p:nvPr/>
        </p:nvSpPr>
        <p:spPr>
          <a:xfrm>
            <a:off x="539552" y="3717032"/>
            <a:ext cx="2880320" cy="2031325"/>
          </a:xfrm>
          <a:prstGeom prst="rect">
            <a:avLst/>
          </a:prstGeom>
          <a:noFill/>
        </p:spPr>
        <p:txBody>
          <a:bodyPr wrap="square" rtlCol="0">
            <a:spAutoFit/>
          </a:bodyPr>
          <a:lstStyle/>
          <a:p>
            <a:pPr algn="ctr"/>
            <a:r>
              <a:rPr lang="en-GB" dirty="0"/>
              <a:t>Obesity</a:t>
            </a:r>
          </a:p>
          <a:p>
            <a:r>
              <a:rPr lang="en-GB" dirty="0"/>
              <a:t>Excessive protein intakes often lead to dietary imbalance, with increasing fat intakes taking precedence over fruit, veg &amp; grains. </a:t>
            </a:r>
          </a:p>
        </p:txBody>
      </p:sp>
      <p:sp>
        <p:nvSpPr>
          <p:cNvPr id="9" name="TextBox 8"/>
          <p:cNvSpPr txBox="1"/>
          <p:nvPr/>
        </p:nvSpPr>
        <p:spPr>
          <a:xfrm>
            <a:off x="5868144" y="1412776"/>
            <a:ext cx="3024336" cy="2308324"/>
          </a:xfrm>
          <a:prstGeom prst="rect">
            <a:avLst/>
          </a:prstGeom>
          <a:noFill/>
        </p:spPr>
        <p:txBody>
          <a:bodyPr wrap="square" rtlCol="0">
            <a:spAutoFit/>
          </a:bodyPr>
          <a:lstStyle/>
          <a:p>
            <a:r>
              <a:rPr lang="en-GB" dirty="0"/>
              <a:t>Diets rich in animal protein often associated with high intakes saturated fats &amp; cholesterol so the independent effects of protein &amp; fat are hard to measure</a:t>
            </a:r>
          </a:p>
        </p:txBody>
      </p:sp>
      <p:cxnSp>
        <p:nvCxnSpPr>
          <p:cNvPr id="8" name="Straight Arrow Connector 7"/>
          <p:cNvCxnSpPr/>
          <p:nvPr/>
        </p:nvCxnSpPr>
        <p:spPr>
          <a:xfrm flipV="1">
            <a:off x="5076056" y="1772816"/>
            <a:ext cx="864096" cy="9732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652120" y="3717032"/>
            <a:ext cx="864096"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677099" y="4732694"/>
            <a:ext cx="0" cy="6776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627784" y="3897052"/>
            <a:ext cx="1008112" cy="360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3275856" y="2852936"/>
            <a:ext cx="576064"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6333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US" dirty="0"/>
              <a:t>Protein-rich foods tend to make people feel fuller than foods rich in carbohydrates or fat. So including a lean source of protein with a meal can help to </a:t>
            </a:r>
            <a:r>
              <a:rPr lang="en-US" dirty="0" err="1"/>
              <a:t>minimise</a:t>
            </a:r>
            <a:r>
              <a:rPr lang="en-US" dirty="0"/>
              <a:t> feelings of hunger and decrease overall energy intake.</a:t>
            </a:r>
          </a:p>
          <a:p>
            <a:endParaRPr lang="en-US" dirty="0"/>
          </a:p>
          <a:p>
            <a:r>
              <a:rPr lang="en-US" dirty="0"/>
              <a:t>Some studies have shown protein-rich diets with a low carbohydrate content to be associated with slightly greater initial weight loss compared with widely recommended low fat eating </a:t>
            </a:r>
            <a:r>
              <a:rPr lang="en-US" dirty="0" err="1"/>
              <a:t>programmes</a:t>
            </a:r>
            <a:r>
              <a:rPr lang="en-US" dirty="0"/>
              <a:t>. </a:t>
            </a:r>
          </a:p>
          <a:p>
            <a:endParaRPr lang="en-US" dirty="0"/>
          </a:p>
          <a:p>
            <a:r>
              <a:rPr lang="en-US" dirty="0"/>
              <a:t>However, no differences have generally been reported when comparisons have been made over a longer duration (e.g. after 12 months). Long-term studies are needed to compare the effects of protein-rich, low carbohydrate diets versus low fat diets on nutritional status and body composition and to assess their effects on disease risk and nutritional status.</a:t>
            </a:r>
          </a:p>
        </p:txBody>
      </p:sp>
      <p:sp>
        <p:nvSpPr>
          <p:cNvPr id="3" name="Title 2"/>
          <p:cNvSpPr>
            <a:spLocks noGrp="1"/>
          </p:cNvSpPr>
          <p:nvPr>
            <p:ph type="title"/>
          </p:nvPr>
        </p:nvSpPr>
        <p:spPr/>
        <p:txBody>
          <a:bodyPr>
            <a:normAutofit fontScale="90000"/>
          </a:bodyPr>
          <a:lstStyle/>
          <a:p>
            <a:r>
              <a:rPr lang="en-US" dirty="0"/>
              <a:t>Protein and weight management</a:t>
            </a:r>
            <a:br>
              <a:rPr lang="en-US" dirty="0"/>
            </a:br>
            <a:endParaRPr lang="en-US" dirty="0"/>
          </a:p>
        </p:txBody>
      </p:sp>
    </p:spTree>
    <p:extLst>
      <p:ext uri="{BB962C8B-B14F-4D97-AF65-F5344CB8AC3E}">
        <p14:creationId xmlns:p14="http://schemas.microsoft.com/office/powerpoint/2010/main" val="3720325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US" dirty="0"/>
              <a:t>Some popular high protein, low carbohydrate diets claim to be effective at producing weight loss despite a high fat intake from fatty meats and full fat dairy products. Such a diet remains contradictory to current healthy eating messages. </a:t>
            </a:r>
          </a:p>
          <a:p>
            <a:endParaRPr lang="en-US" dirty="0"/>
          </a:p>
          <a:p>
            <a:r>
              <a:rPr lang="en-US" dirty="0"/>
              <a:t>Regardless of the composition of the diet, weight loss will only occur if a deficit in energy intake compared to output through activity is created to achieve a negative energy balance. </a:t>
            </a:r>
          </a:p>
        </p:txBody>
      </p:sp>
      <p:sp>
        <p:nvSpPr>
          <p:cNvPr id="3" name="Title 2"/>
          <p:cNvSpPr>
            <a:spLocks noGrp="1"/>
          </p:cNvSpPr>
          <p:nvPr>
            <p:ph type="title"/>
          </p:nvPr>
        </p:nvSpPr>
        <p:spPr/>
        <p:txBody>
          <a:bodyPr>
            <a:normAutofit fontScale="90000"/>
          </a:bodyPr>
          <a:lstStyle/>
          <a:p>
            <a:r>
              <a:rPr lang="en-US" dirty="0"/>
              <a:t>Protein and weight management</a:t>
            </a:r>
          </a:p>
        </p:txBody>
      </p:sp>
    </p:spTree>
    <p:extLst>
      <p:ext uri="{BB962C8B-B14F-4D97-AF65-F5344CB8AC3E}">
        <p14:creationId xmlns:p14="http://schemas.microsoft.com/office/powerpoint/2010/main" val="22777656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There are also safety concerns about very-high-protein diets that involved cutting out other food groups and caution should therefore be exercised in promoting them.</a:t>
            </a:r>
          </a:p>
          <a:p>
            <a:pPr marL="109728" indent="0">
              <a:buNone/>
            </a:pPr>
            <a:endParaRPr lang="en-US" dirty="0"/>
          </a:p>
          <a:p>
            <a:r>
              <a:rPr lang="en-US" dirty="0"/>
              <a:t>When reducing energy intake in order to lose weight, it will be necessary to reduce intake of some foods but it is a good idea to maintain intake of low-fat, protein rich foods. </a:t>
            </a:r>
          </a:p>
          <a:p>
            <a:endParaRPr lang="en-US" dirty="0"/>
          </a:p>
        </p:txBody>
      </p:sp>
      <p:sp>
        <p:nvSpPr>
          <p:cNvPr id="3" name="Title 2"/>
          <p:cNvSpPr>
            <a:spLocks noGrp="1"/>
          </p:cNvSpPr>
          <p:nvPr>
            <p:ph type="title"/>
          </p:nvPr>
        </p:nvSpPr>
        <p:spPr/>
        <p:txBody>
          <a:bodyPr>
            <a:normAutofit fontScale="90000"/>
          </a:bodyPr>
          <a:lstStyle/>
          <a:p>
            <a:r>
              <a:rPr lang="en-US" dirty="0"/>
              <a:t>Protein and weight management</a:t>
            </a:r>
          </a:p>
        </p:txBody>
      </p:sp>
    </p:spTree>
    <p:extLst>
      <p:ext uri="{BB962C8B-B14F-4D97-AF65-F5344CB8AC3E}">
        <p14:creationId xmlns:p14="http://schemas.microsoft.com/office/powerpoint/2010/main" val="5092525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In the context of a lower energy intake, this will result in a relatively high proportion of energy coming from protein in the diet, but will not represent an increase in the absolute amount of protein consumed or require the other food groups to be cut out of the diet.</a:t>
            </a:r>
          </a:p>
          <a:p>
            <a:endParaRPr lang="en-US" dirty="0"/>
          </a:p>
        </p:txBody>
      </p:sp>
      <p:sp>
        <p:nvSpPr>
          <p:cNvPr id="3" name="Title 2"/>
          <p:cNvSpPr>
            <a:spLocks noGrp="1"/>
          </p:cNvSpPr>
          <p:nvPr>
            <p:ph type="title"/>
          </p:nvPr>
        </p:nvSpPr>
        <p:spPr/>
        <p:txBody>
          <a:bodyPr>
            <a:normAutofit fontScale="90000"/>
          </a:bodyPr>
          <a:lstStyle/>
          <a:p>
            <a:r>
              <a:rPr lang="en-US" dirty="0"/>
              <a:t>Protein and weight management</a:t>
            </a:r>
          </a:p>
        </p:txBody>
      </p:sp>
    </p:spTree>
    <p:extLst>
      <p:ext uri="{BB962C8B-B14F-4D97-AF65-F5344CB8AC3E}">
        <p14:creationId xmlns:p14="http://schemas.microsoft.com/office/powerpoint/2010/main" val="1625014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dirty="0"/>
              <a:t>The National Diet and Nutrition Survey (NDNS) is designed to assess the dietary habits and nutritional status of adults and children in the UK. </a:t>
            </a:r>
          </a:p>
          <a:p>
            <a:endParaRPr lang="en-US" dirty="0"/>
          </a:p>
          <a:p>
            <a:r>
              <a:rPr lang="en-US" dirty="0"/>
              <a:t>The survey is unique as it provides the only source of high quality data on dietary intake and nutritional status in a representative sample of the population.</a:t>
            </a:r>
          </a:p>
          <a:p>
            <a:pPr marL="109728" indent="0">
              <a:buNone/>
            </a:pPr>
            <a:endParaRPr lang="en-US" dirty="0"/>
          </a:p>
          <a:p>
            <a:r>
              <a:rPr lang="en-US" dirty="0">
                <a:hlinkClick r:id="rId2"/>
              </a:rPr>
              <a:t>http://www.mrc-hnr.cam.ac.uk/research/nutrition-surveys-and-studies/national-diet-and-nutrition-survey/</a:t>
            </a:r>
            <a:endParaRPr lang="en-US" dirty="0"/>
          </a:p>
          <a:p>
            <a:endParaRPr lang="en-US" dirty="0"/>
          </a:p>
        </p:txBody>
      </p:sp>
      <p:sp>
        <p:nvSpPr>
          <p:cNvPr id="3" name="Title 2"/>
          <p:cNvSpPr>
            <a:spLocks noGrp="1"/>
          </p:cNvSpPr>
          <p:nvPr>
            <p:ph type="title"/>
          </p:nvPr>
        </p:nvSpPr>
        <p:spPr/>
        <p:txBody>
          <a:bodyPr>
            <a:normAutofit fontScale="90000"/>
          </a:bodyPr>
          <a:lstStyle/>
          <a:p>
            <a:r>
              <a:rPr lang="en-US" dirty="0"/>
              <a:t>National Diet and Nutrition Survey</a:t>
            </a:r>
            <a:br>
              <a:rPr lang="en-US" dirty="0"/>
            </a:br>
            <a:r>
              <a:rPr lang="en-US" dirty="0"/>
              <a:t>(NDNS)</a:t>
            </a:r>
          </a:p>
        </p:txBody>
      </p:sp>
    </p:spTree>
    <p:extLst>
      <p:ext uri="{BB962C8B-B14F-4D97-AF65-F5344CB8AC3E}">
        <p14:creationId xmlns:p14="http://schemas.microsoft.com/office/powerpoint/2010/main" val="5868400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2353</Words>
  <Application>Microsoft Office PowerPoint</Application>
  <PresentationFormat>On-screen Show (4:3)</PresentationFormat>
  <Paragraphs>341</Paragraphs>
  <Slides>41</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2</vt:i4>
      </vt:variant>
      <vt:variant>
        <vt:lpstr>Slide Titles</vt:lpstr>
      </vt:variant>
      <vt:variant>
        <vt:i4>41</vt:i4>
      </vt:variant>
    </vt:vector>
  </HeadingPairs>
  <TitlesOfParts>
    <vt:vector size="51" baseType="lpstr">
      <vt:lpstr>Arial</vt:lpstr>
      <vt:lpstr>Calibri</vt:lpstr>
      <vt:lpstr>Lucida Sans Unicode</vt:lpstr>
      <vt:lpstr>Verdana</vt:lpstr>
      <vt:lpstr>Wingdings</vt:lpstr>
      <vt:lpstr>Wingdings 2</vt:lpstr>
      <vt:lpstr>Wingdings 3</vt:lpstr>
      <vt:lpstr>Concourse</vt:lpstr>
      <vt:lpstr>Document</vt:lpstr>
      <vt:lpstr>Picture</vt:lpstr>
      <vt:lpstr>Nutrition for Health</vt:lpstr>
      <vt:lpstr>Why is Protein important?</vt:lpstr>
      <vt:lpstr>Why is Protein important?</vt:lpstr>
      <vt:lpstr>Why is Protein important?</vt:lpstr>
      <vt:lpstr>Why is Protein important?</vt:lpstr>
      <vt:lpstr>Why is Protein important?</vt:lpstr>
      <vt:lpstr>Functions of body proteins</vt:lpstr>
      <vt:lpstr>Amino Acids: the building blocks of proteins</vt:lpstr>
      <vt:lpstr>Amino Acids</vt:lpstr>
      <vt:lpstr>Amino Acids</vt:lpstr>
      <vt:lpstr>Amino Acids</vt:lpstr>
      <vt:lpstr>Amino Acids</vt:lpstr>
      <vt:lpstr>Amino Acids</vt:lpstr>
      <vt:lpstr>Structure of Proteins</vt:lpstr>
      <vt:lpstr>Structure of proteins</vt:lpstr>
      <vt:lpstr>20 different R groups available</vt:lpstr>
      <vt:lpstr>Amino Acid Sequence</vt:lpstr>
      <vt:lpstr>Amino Acid Sequence</vt:lpstr>
      <vt:lpstr>Protein Structure</vt:lpstr>
      <vt:lpstr>Dietary Protein</vt:lpstr>
      <vt:lpstr>Dietary Protein</vt:lpstr>
      <vt:lpstr>Proteins in the Diet</vt:lpstr>
      <vt:lpstr>Proteins in the Diet</vt:lpstr>
      <vt:lpstr>Proteins in the Diet</vt:lpstr>
      <vt:lpstr>Proteins in the Diet</vt:lpstr>
      <vt:lpstr>Soy Protein</vt:lpstr>
      <vt:lpstr>Novel sources of protein</vt:lpstr>
      <vt:lpstr>Recommended intakes for Protein</vt:lpstr>
      <vt:lpstr>Current protein intakes</vt:lpstr>
      <vt:lpstr>Sources of protein in the UK diet</vt:lpstr>
      <vt:lpstr>Protein content of common foods</vt:lpstr>
      <vt:lpstr>Protein content of common foods</vt:lpstr>
      <vt:lpstr>Protein content of common foods</vt:lpstr>
      <vt:lpstr>Recommended intakes for Protein</vt:lpstr>
      <vt:lpstr>Protein Requirements</vt:lpstr>
      <vt:lpstr>Excess dietary protein</vt:lpstr>
      <vt:lpstr>Protein and weight management </vt:lpstr>
      <vt:lpstr>Protein and weight management</vt:lpstr>
      <vt:lpstr>Protein and weight management</vt:lpstr>
      <vt:lpstr>Protein and weight management</vt:lpstr>
      <vt:lpstr>National Diet and Nutrition Survey (NDNS)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Nola</dc:creator>
  <cp:lastModifiedBy>Chris Cashin</cp:lastModifiedBy>
  <cp:revision>48</cp:revision>
  <dcterms:created xsi:type="dcterms:W3CDTF">2012-10-12T08:53:56Z</dcterms:created>
  <dcterms:modified xsi:type="dcterms:W3CDTF">2026-10-21T13:40:29Z</dcterms:modified>
</cp:coreProperties>
</file>