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36" r:id="rId1"/>
  </p:sldMasterIdLst>
  <p:notesMasterIdLst>
    <p:notesMasterId r:id="rId20"/>
  </p:notesMasterIdLst>
  <p:sldIdLst>
    <p:sldId id="260" r:id="rId2"/>
    <p:sldId id="262" r:id="rId3"/>
    <p:sldId id="265" r:id="rId4"/>
    <p:sldId id="273" r:id="rId5"/>
    <p:sldId id="274" r:id="rId6"/>
    <p:sldId id="258" r:id="rId7"/>
    <p:sldId id="268" r:id="rId8"/>
    <p:sldId id="278" r:id="rId9"/>
    <p:sldId id="279" r:id="rId10"/>
    <p:sldId id="280" r:id="rId11"/>
    <p:sldId id="284" r:id="rId12"/>
    <p:sldId id="285" r:id="rId13"/>
    <p:sldId id="286" r:id="rId14"/>
    <p:sldId id="281" r:id="rId15"/>
    <p:sldId id="282" r:id="rId16"/>
    <p:sldId id="257" r:id="rId17"/>
    <p:sldId id="266" r:id="rId18"/>
    <p:sldId id="27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946" y="18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10C92-8FBB-453F-BBC8-17A414662F5E}" type="doc">
      <dgm:prSet loTypeId="urn:microsoft.com/office/officeart/2005/8/layout/cycle4" loCatId="cycle" qsTypeId="urn:microsoft.com/office/officeart/2005/8/quickstyle/simple1" qsCatId="simple" csTypeId="urn:microsoft.com/office/officeart/2005/8/colors/accent3_4" csCatId="accent3" phldr="1"/>
      <dgm:spPr/>
      <dgm:t>
        <a:bodyPr/>
        <a:lstStyle/>
        <a:p>
          <a:endParaRPr lang="en-GB"/>
        </a:p>
      </dgm:t>
    </dgm:pt>
    <dgm:pt modelId="{91A4523D-CCDA-493A-82BB-CCD4B67C0664}">
      <dgm:prSet phldrT="[Text]"/>
      <dgm:spPr/>
      <dgm:t>
        <a:bodyPr/>
        <a:lstStyle/>
        <a:p>
          <a:r>
            <a:rPr lang="en-GB" dirty="0" smtClean="0">
              <a:solidFill>
                <a:srgbClr val="FF0000"/>
              </a:solidFill>
            </a:rPr>
            <a:t>Stage 4:</a:t>
          </a:r>
          <a:r>
            <a:rPr lang="en-GB" dirty="0" smtClean="0"/>
            <a:t> Evaluate Training</a:t>
          </a:r>
          <a:endParaRPr lang="en-GB" dirty="0"/>
        </a:p>
      </dgm:t>
    </dgm:pt>
    <dgm:pt modelId="{8C77110B-8A73-4629-83CD-9F6B63E9580D}" type="parTrans" cxnId="{0119E77F-B1D5-40A5-BAF7-E7E1CF264731}">
      <dgm:prSet/>
      <dgm:spPr/>
      <dgm:t>
        <a:bodyPr/>
        <a:lstStyle/>
        <a:p>
          <a:endParaRPr lang="en-GB"/>
        </a:p>
      </dgm:t>
    </dgm:pt>
    <dgm:pt modelId="{1D62242D-8FE5-4B38-9A50-8C95D9ADB74F}" type="sibTrans" cxnId="{0119E77F-B1D5-40A5-BAF7-E7E1CF264731}">
      <dgm:prSet/>
      <dgm:spPr/>
      <dgm:t>
        <a:bodyPr/>
        <a:lstStyle/>
        <a:p>
          <a:endParaRPr lang="en-GB"/>
        </a:p>
      </dgm:t>
    </dgm:pt>
    <dgm:pt modelId="{0FEDE1F8-B7AB-47A9-BAAC-11F6E1D09AC8}">
      <dgm:prSet phldrT="[Text]" custT="1"/>
      <dgm:spPr/>
      <dgm:t>
        <a:bodyPr/>
        <a:lstStyle/>
        <a:p>
          <a:r>
            <a:rPr lang="en-GB" sz="1400" b="1" dirty="0" smtClean="0"/>
            <a:t>Feedback is essential to understand what the trainee has learned.</a:t>
          </a:r>
          <a:endParaRPr lang="en-GB" sz="1400" b="1" dirty="0"/>
        </a:p>
      </dgm:t>
    </dgm:pt>
    <dgm:pt modelId="{705464D3-B4A8-4BCF-A50E-F4201B3F68AA}" type="parTrans" cxnId="{2A7429B4-6E71-457B-AFF6-1605FDF01C62}">
      <dgm:prSet/>
      <dgm:spPr/>
      <dgm:t>
        <a:bodyPr/>
        <a:lstStyle/>
        <a:p>
          <a:endParaRPr lang="en-GB"/>
        </a:p>
      </dgm:t>
    </dgm:pt>
    <dgm:pt modelId="{F359AC50-8801-4EF9-AC14-B25D436B61AC}" type="sibTrans" cxnId="{2A7429B4-6E71-457B-AFF6-1605FDF01C62}">
      <dgm:prSet/>
      <dgm:spPr/>
      <dgm:t>
        <a:bodyPr/>
        <a:lstStyle/>
        <a:p>
          <a:endParaRPr lang="en-GB"/>
        </a:p>
      </dgm:t>
    </dgm:pt>
    <dgm:pt modelId="{30B2A65E-C1A9-4E8A-B92D-2AF951ACD1FD}">
      <dgm:prSet phldrT="[Text]"/>
      <dgm:spPr/>
      <dgm:t>
        <a:bodyPr/>
        <a:lstStyle/>
        <a:p>
          <a:r>
            <a:rPr lang="en-GB" dirty="0" smtClean="0">
              <a:solidFill>
                <a:srgbClr val="FF0000"/>
              </a:solidFill>
            </a:rPr>
            <a:t>Stage 1:</a:t>
          </a:r>
          <a:r>
            <a:rPr lang="en-GB" dirty="0" smtClean="0"/>
            <a:t>  Identify Training Needs</a:t>
          </a:r>
          <a:endParaRPr lang="en-GB" dirty="0"/>
        </a:p>
      </dgm:t>
    </dgm:pt>
    <dgm:pt modelId="{B99E7A88-5557-4306-AED9-27BECDA28C65}" type="parTrans" cxnId="{BB85743C-095C-4651-B7FE-0B8AD09F9C7D}">
      <dgm:prSet/>
      <dgm:spPr/>
      <dgm:t>
        <a:bodyPr/>
        <a:lstStyle/>
        <a:p>
          <a:endParaRPr lang="en-GB"/>
        </a:p>
      </dgm:t>
    </dgm:pt>
    <dgm:pt modelId="{B66A00E0-0FB7-408A-AC1B-0D78ED0AAA2C}" type="sibTrans" cxnId="{BB85743C-095C-4651-B7FE-0B8AD09F9C7D}">
      <dgm:prSet/>
      <dgm:spPr/>
      <dgm:t>
        <a:bodyPr/>
        <a:lstStyle/>
        <a:p>
          <a:endParaRPr lang="en-GB"/>
        </a:p>
      </dgm:t>
    </dgm:pt>
    <dgm:pt modelId="{BD912031-C2F6-4863-9665-CA23D94C273E}">
      <dgm:prSet phldrT="[Text]" custT="1"/>
      <dgm:spPr/>
      <dgm:t>
        <a:bodyPr/>
        <a:lstStyle/>
        <a:p>
          <a:r>
            <a:rPr lang="en-GB" sz="1400" b="1" dirty="0" smtClean="0"/>
            <a:t>Identify who needs training</a:t>
          </a:r>
          <a:endParaRPr lang="en-GB" sz="1400" b="1" dirty="0"/>
        </a:p>
      </dgm:t>
    </dgm:pt>
    <dgm:pt modelId="{B5B7270E-20C7-4164-B0E4-D73E56B3D9E6}" type="parTrans" cxnId="{7E8D3AF4-4000-4317-9187-196BB393C99A}">
      <dgm:prSet/>
      <dgm:spPr/>
      <dgm:t>
        <a:bodyPr/>
        <a:lstStyle/>
        <a:p>
          <a:endParaRPr lang="en-GB"/>
        </a:p>
      </dgm:t>
    </dgm:pt>
    <dgm:pt modelId="{F896BFEF-FA3A-4BC1-97AB-80E8C003DCE1}" type="sibTrans" cxnId="{7E8D3AF4-4000-4317-9187-196BB393C99A}">
      <dgm:prSet/>
      <dgm:spPr/>
      <dgm:t>
        <a:bodyPr/>
        <a:lstStyle/>
        <a:p>
          <a:endParaRPr lang="en-GB"/>
        </a:p>
      </dgm:t>
    </dgm:pt>
    <dgm:pt modelId="{A06CB422-FFFC-4835-AA3A-59019C22D396}">
      <dgm:prSet phldrT="[Text]"/>
      <dgm:spPr/>
      <dgm:t>
        <a:bodyPr/>
        <a:lstStyle/>
        <a:p>
          <a:r>
            <a:rPr lang="en-GB" dirty="0" smtClean="0">
              <a:solidFill>
                <a:srgbClr val="FF0000"/>
              </a:solidFill>
            </a:rPr>
            <a:t>Stage 2: </a:t>
          </a:r>
          <a:r>
            <a:rPr lang="en-GB" dirty="0" smtClean="0"/>
            <a:t>Plan / Develop Training </a:t>
          </a:r>
          <a:endParaRPr lang="en-GB" dirty="0"/>
        </a:p>
      </dgm:t>
    </dgm:pt>
    <dgm:pt modelId="{8B724E57-BD07-44FB-BD7C-90AEF54AEBF2}" type="parTrans" cxnId="{5AF40A14-2F71-4CE3-B4B8-F4420EA8F1EF}">
      <dgm:prSet/>
      <dgm:spPr/>
      <dgm:t>
        <a:bodyPr/>
        <a:lstStyle/>
        <a:p>
          <a:endParaRPr lang="en-GB"/>
        </a:p>
      </dgm:t>
    </dgm:pt>
    <dgm:pt modelId="{7EC165A8-09D1-49D8-A7AA-02735F5EBD6B}" type="sibTrans" cxnId="{5AF40A14-2F71-4CE3-B4B8-F4420EA8F1EF}">
      <dgm:prSet/>
      <dgm:spPr/>
      <dgm:t>
        <a:bodyPr/>
        <a:lstStyle/>
        <a:p>
          <a:endParaRPr lang="en-GB"/>
        </a:p>
      </dgm:t>
    </dgm:pt>
    <dgm:pt modelId="{E383934B-4548-470A-91ED-F2B5A1BCDEA8}">
      <dgm:prSet phldrT="[Text]" custT="1"/>
      <dgm:spPr/>
      <dgm:t>
        <a:bodyPr anchor="ctr"/>
        <a:lstStyle/>
        <a:p>
          <a:r>
            <a:rPr lang="en-GB" sz="1400" b="1" dirty="0" smtClean="0"/>
            <a:t>The content of the training must be relevant</a:t>
          </a:r>
          <a:endParaRPr lang="en-GB" sz="1400" b="1" dirty="0"/>
        </a:p>
      </dgm:t>
    </dgm:pt>
    <dgm:pt modelId="{9A749175-BAFE-4F47-8FB4-796A02491A3C}" type="parTrans" cxnId="{A94014D8-501E-40C4-B628-9FF31649BB92}">
      <dgm:prSet/>
      <dgm:spPr/>
      <dgm:t>
        <a:bodyPr/>
        <a:lstStyle/>
        <a:p>
          <a:endParaRPr lang="en-GB"/>
        </a:p>
      </dgm:t>
    </dgm:pt>
    <dgm:pt modelId="{74D4B783-47CE-4D28-ADB9-CEFF019EBA12}" type="sibTrans" cxnId="{A94014D8-501E-40C4-B628-9FF31649BB92}">
      <dgm:prSet/>
      <dgm:spPr/>
      <dgm:t>
        <a:bodyPr/>
        <a:lstStyle/>
        <a:p>
          <a:endParaRPr lang="en-GB"/>
        </a:p>
      </dgm:t>
    </dgm:pt>
    <dgm:pt modelId="{71AAA131-381B-4E20-B461-544D67332030}">
      <dgm:prSet phldrT="[Text]"/>
      <dgm:spPr/>
      <dgm:t>
        <a:bodyPr/>
        <a:lstStyle/>
        <a:p>
          <a:r>
            <a:rPr lang="en-GB" dirty="0" smtClean="0">
              <a:solidFill>
                <a:srgbClr val="FF0000"/>
              </a:solidFill>
            </a:rPr>
            <a:t>Stage 3:</a:t>
          </a:r>
          <a:r>
            <a:rPr lang="en-GB" dirty="0" smtClean="0"/>
            <a:t> Implement / Deliver Training</a:t>
          </a:r>
          <a:endParaRPr lang="en-GB" dirty="0"/>
        </a:p>
      </dgm:t>
    </dgm:pt>
    <dgm:pt modelId="{E1403E72-7CA8-4A6E-AAFC-085E226F5717}" type="parTrans" cxnId="{9143E83F-93DF-43E8-AE7C-2A2A1BA12EF5}">
      <dgm:prSet/>
      <dgm:spPr/>
      <dgm:t>
        <a:bodyPr/>
        <a:lstStyle/>
        <a:p>
          <a:endParaRPr lang="en-GB"/>
        </a:p>
      </dgm:t>
    </dgm:pt>
    <dgm:pt modelId="{748BCE27-1AEB-438F-A901-18438CC2AF85}" type="sibTrans" cxnId="{9143E83F-93DF-43E8-AE7C-2A2A1BA12EF5}">
      <dgm:prSet/>
      <dgm:spPr/>
      <dgm:t>
        <a:bodyPr/>
        <a:lstStyle/>
        <a:p>
          <a:endParaRPr lang="en-GB"/>
        </a:p>
      </dgm:t>
    </dgm:pt>
    <dgm:pt modelId="{55BCDBF9-06A3-41EA-AF2E-DA793A1C2F8A}">
      <dgm:prSet phldrT="[Text]" custT="1"/>
      <dgm:spPr/>
      <dgm:t>
        <a:bodyPr anchor="ctr"/>
        <a:lstStyle/>
        <a:p>
          <a:r>
            <a:rPr lang="en-GB" sz="1400" b="1" dirty="0" smtClean="0"/>
            <a:t>Competent person must deliver the training.  Must be excellent communicator and a motivate.</a:t>
          </a:r>
          <a:endParaRPr lang="en-GB" sz="1400" b="1" dirty="0"/>
        </a:p>
      </dgm:t>
    </dgm:pt>
    <dgm:pt modelId="{DC46D524-41FF-4051-99C9-7CB48BD837E3}" type="parTrans" cxnId="{BF55B3E9-8F7F-4D38-9432-60BE93415F8F}">
      <dgm:prSet/>
      <dgm:spPr/>
      <dgm:t>
        <a:bodyPr/>
        <a:lstStyle/>
        <a:p>
          <a:endParaRPr lang="en-GB"/>
        </a:p>
      </dgm:t>
    </dgm:pt>
    <dgm:pt modelId="{4995A80C-B5CD-4936-BA0C-4B86328D8378}" type="sibTrans" cxnId="{BF55B3E9-8F7F-4D38-9432-60BE93415F8F}">
      <dgm:prSet/>
      <dgm:spPr/>
      <dgm:t>
        <a:bodyPr/>
        <a:lstStyle/>
        <a:p>
          <a:endParaRPr lang="en-GB"/>
        </a:p>
      </dgm:t>
    </dgm:pt>
    <dgm:pt modelId="{01FA687B-ACE4-4BEF-9D5A-323B9A99BBEE}">
      <dgm:prSet phldrT="[Text]" custT="1"/>
      <dgm:spPr/>
      <dgm:t>
        <a:bodyPr/>
        <a:lstStyle/>
        <a:p>
          <a:r>
            <a:rPr lang="en-GB" sz="1400" b="1" dirty="0" smtClean="0"/>
            <a:t>What they need to be trained on</a:t>
          </a:r>
          <a:endParaRPr lang="en-GB" sz="1400" b="1" dirty="0"/>
        </a:p>
      </dgm:t>
    </dgm:pt>
    <dgm:pt modelId="{312DED16-312F-4055-A8C7-D3CC6904F7F2}" type="parTrans" cxnId="{2A3EFB38-DA00-46B2-8CA2-E65F4535FF99}">
      <dgm:prSet/>
      <dgm:spPr/>
      <dgm:t>
        <a:bodyPr/>
        <a:lstStyle/>
        <a:p>
          <a:endParaRPr lang="en-GB"/>
        </a:p>
      </dgm:t>
    </dgm:pt>
    <dgm:pt modelId="{63A5D7A9-8153-4011-8A71-64B3D8CCD00B}" type="sibTrans" cxnId="{2A3EFB38-DA00-46B2-8CA2-E65F4535FF99}">
      <dgm:prSet/>
      <dgm:spPr/>
      <dgm:t>
        <a:bodyPr/>
        <a:lstStyle/>
        <a:p>
          <a:endParaRPr lang="en-GB"/>
        </a:p>
      </dgm:t>
    </dgm:pt>
    <dgm:pt modelId="{4BBA06AF-4A86-4AC5-AFB5-3BD9DA35E1D7}">
      <dgm:prSet phldrT="[Text]" custT="1"/>
      <dgm:spPr/>
      <dgm:t>
        <a:bodyPr/>
        <a:lstStyle/>
        <a:p>
          <a:r>
            <a:rPr lang="en-GB" sz="1400" b="1" dirty="0" smtClean="0"/>
            <a:t>Determine the desired outcome of training.</a:t>
          </a:r>
          <a:endParaRPr lang="en-GB" sz="1400" b="1" dirty="0"/>
        </a:p>
      </dgm:t>
    </dgm:pt>
    <dgm:pt modelId="{F74D5DD0-3B54-43C8-94FA-054BD0BB0F6A}" type="parTrans" cxnId="{D8533BB3-F12B-40DC-9728-2E8F8953F4D5}">
      <dgm:prSet/>
      <dgm:spPr/>
      <dgm:t>
        <a:bodyPr/>
        <a:lstStyle/>
        <a:p>
          <a:endParaRPr lang="en-GB"/>
        </a:p>
      </dgm:t>
    </dgm:pt>
    <dgm:pt modelId="{6BDC50C5-933C-44B1-9764-788F08DBD194}" type="sibTrans" cxnId="{D8533BB3-F12B-40DC-9728-2E8F8953F4D5}">
      <dgm:prSet/>
      <dgm:spPr/>
      <dgm:t>
        <a:bodyPr/>
        <a:lstStyle/>
        <a:p>
          <a:endParaRPr lang="en-GB"/>
        </a:p>
      </dgm:t>
    </dgm:pt>
    <dgm:pt modelId="{8E3B8089-2940-430E-9DA1-52319D6C441D}">
      <dgm:prSet phldrT="[Text]" custT="1"/>
      <dgm:spPr/>
      <dgm:t>
        <a:bodyPr anchor="ctr"/>
        <a:lstStyle/>
        <a:p>
          <a:endParaRPr lang="en-GB" sz="1400" dirty="0"/>
        </a:p>
      </dgm:t>
    </dgm:pt>
    <dgm:pt modelId="{CF8B6224-3A85-4AD3-883F-F1E078D2F4D7}" type="parTrans" cxnId="{DF44DCD2-36B2-4D37-9FA8-7DB75A3CC5E4}">
      <dgm:prSet/>
      <dgm:spPr/>
      <dgm:t>
        <a:bodyPr/>
        <a:lstStyle/>
        <a:p>
          <a:endParaRPr lang="en-GB"/>
        </a:p>
      </dgm:t>
    </dgm:pt>
    <dgm:pt modelId="{BBD2BB73-0849-4706-9148-F9F39A2C7097}" type="sibTrans" cxnId="{DF44DCD2-36B2-4D37-9FA8-7DB75A3CC5E4}">
      <dgm:prSet/>
      <dgm:spPr/>
      <dgm:t>
        <a:bodyPr/>
        <a:lstStyle/>
        <a:p>
          <a:endParaRPr lang="en-GB"/>
        </a:p>
      </dgm:t>
    </dgm:pt>
    <dgm:pt modelId="{136E19FA-420B-45CC-BA5A-0CA5878C0B63}">
      <dgm:prSet phldrT="[Text]" custT="1"/>
      <dgm:spPr/>
      <dgm:t>
        <a:bodyPr anchor="ctr"/>
        <a:lstStyle/>
        <a:p>
          <a:r>
            <a:rPr lang="en-GB" sz="1400" b="1" dirty="0" smtClean="0"/>
            <a:t>How and where the training will be delivered must be considered.</a:t>
          </a:r>
          <a:endParaRPr lang="en-GB" sz="1400" b="1" dirty="0"/>
        </a:p>
      </dgm:t>
    </dgm:pt>
    <dgm:pt modelId="{E5CEE947-54C2-4FC4-AD3D-3239BF3BE371}" type="parTrans" cxnId="{3212B8F9-E49F-4931-958D-C9A442E24A05}">
      <dgm:prSet/>
      <dgm:spPr/>
      <dgm:t>
        <a:bodyPr/>
        <a:lstStyle/>
        <a:p>
          <a:endParaRPr lang="en-GB"/>
        </a:p>
      </dgm:t>
    </dgm:pt>
    <dgm:pt modelId="{5B6B8E97-87B4-4839-9C62-17F2F0DFFCBA}" type="sibTrans" cxnId="{3212B8F9-E49F-4931-958D-C9A442E24A05}">
      <dgm:prSet/>
      <dgm:spPr/>
      <dgm:t>
        <a:bodyPr/>
        <a:lstStyle/>
        <a:p>
          <a:endParaRPr lang="en-GB"/>
        </a:p>
      </dgm:t>
    </dgm:pt>
    <dgm:pt modelId="{E86DAB59-6CB6-476C-ACD6-C1EE6D9B928D}">
      <dgm:prSet phldrT="[Text]" custT="1"/>
      <dgm:spPr/>
      <dgm:t>
        <a:bodyPr anchor="ctr"/>
        <a:lstStyle/>
        <a:p>
          <a:r>
            <a:rPr lang="en-GB" sz="1400" b="1" dirty="0" smtClean="0"/>
            <a:t>Develop specific training materials.</a:t>
          </a:r>
          <a:endParaRPr lang="en-GB" sz="1400" b="1" dirty="0"/>
        </a:p>
      </dgm:t>
    </dgm:pt>
    <dgm:pt modelId="{1C12FB67-1BA5-43E9-9FF9-CC3B680002DA}" type="parTrans" cxnId="{A82D9D9D-C7AE-4F90-8BD4-C362E7C52D75}">
      <dgm:prSet/>
      <dgm:spPr/>
      <dgm:t>
        <a:bodyPr/>
        <a:lstStyle/>
        <a:p>
          <a:endParaRPr lang="en-GB"/>
        </a:p>
      </dgm:t>
    </dgm:pt>
    <dgm:pt modelId="{60FECDDC-2122-4957-A013-B30CD4F3C062}" type="sibTrans" cxnId="{A82D9D9D-C7AE-4F90-8BD4-C362E7C52D75}">
      <dgm:prSet/>
      <dgm:spPr/>
      <dgm:t>
        <a:bodyPr/>
        <a:lstStyle/>
        <a:p>
          <a:endParaRPr lang="en-GB"/>
        </a:p>
      </dgm:t>
    </dgm:pt>
    <dgm:pt modelId="{24C9E709-3583-444D-82DD-C3AD74123C77}">
      <dgm:prSet phldrT="[Text]" custT="1"/>
      <dgm:spPr/>
      <dgm:t>
        <a:bodyPr anchor="ctr"/>
        <a:lstStyle/>
        <a:p>
          <a:r>
            <a:rPr lang="en-GB" sz="1400" b="1" dirty="0" smtClean="0"/>
            <a:t>Training should be engaging and motivating.</a:t>
          </a:r>
          <a:endParaRPr lang="en-GB" sz="1400" b="1" dirty="0"/>
        </a:p>
      </dgm:t>
    </dgm:pt>
    <dgm:pt modelId="{408D09AD-345D-4544-88A0-37C724A15AA5}" type="parTrans" cxnId="{5181F740-F179-4C4B-92C3-849CD5DD13F1}">
      <dgm:prSet/>
      <dgm:spPr/>
      <dgm:t>
        <a:bodyPr/>
        <a:lstStyle/>
        <a:p>
          <a:endParaRPr lang="en-GB"/>
        </a:p>
      </dgm:t>
    </dgm:pt>
    <dgm:pt modelId="{2E3022B5-A378-4863-9312-3F2D088C24F2}" type="sibTrans" cxnId="{5181F740-F179-4C4B-92C3-849CD5DD13F1}">
      <dgm:prSet/>
      <dgm:spPr/>
      <dgm:t>
        <a:bodyPr/>
        <a:lstStyle/>
        <a:p>
          <a:endParaRPr lang="en-GB"/>
        </a:p>
      </dgm:t>
    </dgm:pt>
    <dgm:pt modelId="{93E425EB-86E2-4364-B8E5-8065D14B0E1E}">
      <dgm:prSet phldrT="[Text]"/>
      <dgm:spPr/>
      <dgm:t>
        <a:bodyPr/>
        <a:lstStyle/>
        <a:p>
          <a:endParaRPr lang="en-GB" sz="700" dirty="0"/>
        </a:p>
      </dgm:t>
    </dgm:pt>
    <dgm:pt modelId="{8950892C-CAB2-4A8A-BBAF-B11B4A0CA951}" type="parTrans" cxnId="{1391554B-337D-41F9-B090-1203D57B1E06}">
      <dgm:prSet/>
      <dgm:spPr/>
      <dgm:t>
        <a:bodyPr/>
        <a:lstStyle/>
        <a:p>
          <a:endParaRPr lang="en-GB"/>
        </a:p>
      </dgm:t>
    </dgm:pt>
    <dgm:pt modelId="{7C9B72CF-933A-44DC-9EE4-F0535F4AFDD8}" type="sibTrans" cxnId="{1391554B-337D-41F9-B090-1203D57B1E06}">
      <dgm:prSet/>
      <dgm:spPr/>
      <dgm:t>
        <a:bodyPr/>
        <a:lstStyle/>
        <a:p>
          <a:endParaRPr lang="en-GB"/>
        </a:p>
      </dgm:t>
    </dgm:pt>
    <dgm:pt modelId="{AED53033-9D3D-4BBD-B98F-27F59F037BA7}">
      <dgm:prSet phldrT="[Text]" custT="1"/>
      <dgm:spPr/>
      <dgm:t>
        <a:bodyPr/>
        <a:lstStyle/>
        <a:p>
          <a:r>
            <a:rPr lang="en-GB" sz="1400" b="1" dirty="0" smtClean="0"/>
            <a:t>Improve the training from the feedback.</a:t>
          </a:r>
          <a:endParaRPr lang="en-GB" sz="1400" b="1" dirty="0"/>
        </a:p>
      </dgm:t>
    </dgm:pt>
    <dgm:pt modelId="{43062206-C5F8-4EC6-852D-C57B611D0759}" type="parTrans" cxnId="{9715E4F3-9C29-47C5-B037-AE374C62F6E2}">
      <dgm:prSet/>
      <dgm:spPr/>
      <dgm:t>
        <a:bodyPr/>
        <a:lstStyle/>
        <a:p>
          <a:endParaRPr lang="en-GB"/>
        </a:p>
      </dgm:t>
    </dgm:pt>
    <dgm:pt modelId="{76B0810C-911A-466A-8CF7-D737978CB6FA}" type="sibTrans" cxnId="{9715E4F3-9C29-47C5-B037-AE374C62F6E2}">
      <dgm:prSet/>
      <dgm:spPr/>
      <dgm:t>
        <a:bodyPr/>
        <a:lstStyle/>
        <a:p>
          <a:endParaRPr lang="en-GB"/>
        </a:p>
      </dgm:t>
    </dgm:pt>
    <dgm:pt modelId="{61A4189D-4945-437E-A6E3-6B037BFEF2D8}">
      <dgm:prSet phldrT="[Text]" custT="1"/>
      <dgm:spPr/>
      <dgm:t>
        <a:bodyPr/>
        <a:lstStyle/>
        <a:p>
          <a:r>
            <a:rPr lang="en-GB" sz="1400" b="1" dirty="0" smtClean="0"/>
            <a:t>Evaluate impact of training</a:t>
          </a:r>
          <a:endParaRPr lang="en-GB" sz="1400" b="1" dirty="0"/>
        </a:p>
      </dgm:t>
    </dgm:pt>
    <dgm:pt modelId="{3E7E766A-F142-48B6-A21B-59A584695983}" type="parTrans" cxnId="{4720C9E4-4050-46A5-BFD4-23908B3BC9E3}">
      <dgm:prSet/>
      <dgm:spPr/>
      <dgm:t>
        <a:bodyPr/>
        <a:lstStyle/>
        <a:p>
          <a:endParaRPr lang="en-GB"/>
        </a:p>
      </dgm:t>
    </dgm:pt>
    <dgm:pt modelId="{616211CA-C22E-455B-A194-C2B755B26286}" type="sibTrans" cxnId="{4720C9E4-4050-46A5-BFD4-23908B3BC9E3}">
      <dgm:prSet/>
      <dgm:spPr/>
      <dgm:t>
        <a:bodyPr/>
        <a:lstStyle/>
        <a:p>
          <a:endParaRPr lang="en-GB"/>
        </a:p>
      </dgm:t>
    </dgm:pt>
    <dgm:pt modelId="{9846DAB5-2DE6-48EB-996F-D75F4479AEBE}" type="pres">
      <dgm:prSet presAssocID="{93610C92-8FBB-453F-BBC8-17A414662F5E}" presName="cycleMatrixDiagram" presStyleCnt="0">
        <dgm:presLayoutVars>
          <dgm:chMax val="1"/>
          <dgm:dir/>
          <dgm:animLvl val="lvl"/>
          <dgm:resizeHandles val="exact"/>
        </dgm:presLayoutVars>
      </dgm:prSet>
      <dgm:spPr/>
      <dgm:t>
        <a:bodyPr/>
        <a:lstStyle/>
        <a:p>
          <a:endParaRPr lang="en-GB"/>
        </a:p>
      </dgm:t>
    </dgm:pt>
    <dgm:pt modelId="{E7986011-863E-4577-8CE4-AD7B7A8901E4}" type="pres">
      <dgm:prSet presAssocID="{93610C92-8FBB-453F-BBC8-17A414662F5E}" presName="children" presStyleCnt="0"/>
      <dgm:spPr/>
    </dgm:pt>
    <dgm:pt modelId="{DA179F66-3C2C-4AC1-9151-421B01CC6C5C}" type="pres">
      <dgm:prSet presAssocID="{93610C92-8FBB-453F-BBC8-17A414662F5E}" presName="child1group" presStyleCnt="0"/>
      <dgm:spPr/>
    </dgm:pt>
    <dgm:pt modelId="{E58674EE-6804-4862-859C-609CC135D188}" type="pres">
      <dgm:prSet presAssocID="{93610C92-8FBB-453F-BBC8-17A414662F5E}" presName="child1" presStyleLbl="bgAcc1" presStyleIdx="0" presStyleCnt="4" custScaleX="147038" custScaleY="122987" custLinFactNeighborX="-33267" custLinFactNeighborY="17231"/>
      <dgm:spPr/>
      <dgm:t>
        <a:bodyPr/>
        <a:lstStyle/>
        <a:p>
          <a:endParaRPr lang="en-GB"/>
        </a:p>
      </dgm:t>
    </dgm:pt>
    <dgm:pt modelId="{0915539E-97FD-40A1-96CE-EC17EB817CBE}" type="pres">
      <dgm:prSet presAssocID="{93610C92-8FBB-453F-BBC8-17A414662F5E}" presName="child1Text" presStyleLbl="bgAcc1" presStyleIdx="0" presStyleCnt="4">
        <dgm:presLayoutVars>
          <dgm:bulletEnabled val="1"/>
        </dgm:presLayoutVars>
      </dgm:prSet>
      <dgm:spPr/>
      <dgm:t>
        <a:bodyPr/>
        <a:lstStyle/>
        <a:p>
          <a:endParaRPr lang="en-GB"/>
        </a:p>
      </dgm:t>
    </dgm:pt>
    <dgm:pt modelId="{F3B5919B-F676-4025-8783-B1F8D3D0F57F}" type="pres">
      <dgm:prSet presAssocID="{93610C92-8FBB-453F-BBC8-17A414662F5E}" presName="child2group" presStyleCnt="0"/>
      <dgm:spPr/>
    </dgm:pt>
    <dgm:pt modelId="{F2603C66-1B06-4029-9F53-A6C6B5E0D878}" type="pres">
      <dgm:prSet presAssocID="{93610C92-8FBB-453F-BBC8-17A414662F5E}" presName="child2" presStyleLbl="bgAcc1" presStyleIdx="1" presStyleCnt="4" custScaleX="146420" custScaleY="115720" custLinFactNeighborX="46092" custLinFactNeighborY="10433"/>
      <dgm:spPr/>
      <dgm:t>
        <a:bodyPr/>
        <a:lstStyle/>
        <a:p>
          <a:endParaRPr lang="en-GB"/>
        </a:p>
      </dgm:t>
    </dgm:pt>
    <dgm:pt modelId="{C7E9E43A-DB0F-46DD-B035-728FB19C7837}" type="pres">
      <dgm:prSet presAssocID="{93610C92-8FBB-453F-BBC8-17A414662F5E}" presName="child2Text" presStyleLbl="bgAcc1" presStyleIdx="1" presStyleCnt="4">
        <dgm:presLayoutVars>
          <dgm:bulletEnabled val="1"/>
        </dgm:presLayoutVars>
      </dgm:prSet>
      <dgm:spPr/>
      <dgm:t>
        <a:bodyPr/>
        <a:lstStyle/>
        <a:p>
          <a:endParaRPr lang="en-GB"/>
        </a:p>
      </dgm:t>
    </dgm:pt>
    <dgm:pt modelId="{6C46D4D5-F7C3-48AC-8EB2-6887F961CE60}" type="pres">
      <dgm:prSet presAssocID="{93610C92-8FBB-453F-BBC8-17A414662F5E}" presName="child3group" presStyleCnt="0"/>
      <dgm:spPr/>
    </dgm:pt>
    <dgm:pt modelId="{01065377-C6DA-4C42-AC2A-6CD605147FFE}" type="pres">
      <dgm:prSet presAssocID="{93610C92-8FBB-453F-BBC8-17A414662F5E}" presName="child3" presStyleLbl="bgAcc1" presStyleIdx="2" presStyleCnt="4" custScaleX="146382" custScaleY="160323" custLinFactNeighborX="32056" custLinFactNeighborY="-15765"/>
      <dgm:spPr/>
      <dgm:t>
        <a:bodyPr/>
        <a:lstStyle/>
        <a:p>
          <a:endParaRPr lang="en-GB"/>
        </a:p>
      </dgm:t>
    </dgm:pt>
    <dgm:pt modelId="{986B9D02-BB7B-468F-A550-E838C5C6EE2D}" type="pres">
      <dgm:prSet presAssocID="{93610C92-8FBB-453F-BBC8-17A414662F5E}" presName="child3Text" presStyleLbl="bgAcc1" presStyleIdx="2" presStyleCnt="4">
        <dgm:presLayoutVars>
          <dgm:bulletEnabled val="1"/>
        </dgm:presLayoutVars>
      </dgm:prSet>
      <dgm:spPr/>
      <dgm:t>
        <a:bodyPr/>
        <a:lstStyle/>
        <a:p>
          <a:endParaRPr lang="en-GB"/>
        </a:p>
      </dgm:t>
    </dgm:pt>
    <dgm:pt modelId="{F546E253-F071-41E2-945E-11719BD73932}" type="pres">
      <dgm:prSet presAssocID="{93610C92-8FBB-453F-BBC8-17A414662F5E}" presName="child4group" presStyleCnt="0"/>
      <dgm:spPr/>
    </dgm:pt>
    <dgm:pt modelId="{1F4CCEDA-AAC2-4811-BA91-76A17826995F}" type="pres">
      <dgm:prSet presAssocID="{93610C92-8FBB-453F-BBC8-17A414662F5E}" presName="child4" presStyleLbl="bgAcc1" presStyleIdx="3" presStyleCnt="4" custScaleX="167271" custScaleY="153366" custLinFactNeighborX="-25356" custLinFactNeighborY="-17460"/>
      <dgm:spPr/>
      <dgm:t>
        <a:bodyPr/>
        <a:lstStyle/>
        <a:p>
          <a:endParaRPr lang="en-GB"/>
        </a:p>
      </dgm:t>
    </dgm:pt>
    <dgm:pt modelId="{5CD6C338-1011-46A2-B3E6-631AD2D840ED}" type="pres">
      <dgm:prSet presAssocID="{93610C92-8FBB-453F-BBC8-17A414662F5E}" presName="child4Text" presStyleLbl="bgAcc1" presStyleIdx="3" presStyleCnt="4">
        <dgm:presLayoutVars>
          <dgm:bulletEnabled val="1"/>
        </dgm:presLayoutVars>
      </dgm:prSet>
      <dgm:spPr/>
      <dgm:t>
        <a:bodyPr/>
        <a:lstStyle/>
        <a:p>
          <a:endParaRPr lang="en-GB"/>
        </a:p>
      </dgm:t>
    </dgm:pt>
    <dgm:pt modelId="{50C10B3A-F543-49AA-B03A-E967CAD38D2F}" type="pres">
      <dgm:prSet presAssocID="{93610C92-8FBB-453F-BBC8-17A414662F5E}" presName="childPlaceholder" presStyleCnt="0"/>
      <dgm:spPr/>
    </dgm:pt>
    <dgm:pt modelId="{81FC9A50-17DC-4CF9-9AB6-1994EED5AF0F}" type="pres">
      <dgm:prSet presAssocID="{93610C92-8FBB-453F-BBC8-17A414662F5E}" presName="circle" presStyleCnt="0"/>
      <dgm:spPr/>
    </dgm:pt>
    <dgm:pt modelId="{88347D37-2364-4E5F-A557-3FC9E0FFBABC}" type="pres">
      <dgm:prSet presAssocID="{93610C92-8FBB-453F-BBC8-17A414662F5E}" presName="quadrant1" presStyleLbl="node1" presStyleIdx="0" presStyleCnt="4" custLinFactNeighborX="-1449" custLinFactNeighborY="-739">
        <dgm:presLayoutVars>
          <dgm:chMax val="1"/>
          <dgm:bulletEnabled val="1"/>
        </dgm:presLayoutVars>
      </dgm:prSet>
      <dgm:spPr/>
      <dgm:t>
        <a:bodyPr/>
        <a:lstStyle/>
        <a:p>
          <a:endParaRPr lang="en-GB"/>
        </a:p>
      </dgm:t>
    </dgm:pt>
    <dgm:pt modelId="{B4D2F901-F934-4CBD-A659-153E4A66489D}" type="pres">
      <dgm:prSet presAssocID="{93610C92-8FBB-453F-BBC8-17A414662F5E}" presName="quadrant2" presStyleLbl="node1" presStyleIdx="1" presStyleCnt="4">
        <dgm:presLayoutVars>
          <dgm:chMax val="1"/>
          <dgm:bulletEnabled val="1"/>
        </dgm:presLayoutVars>
      </dgm:prSet>
      <dgm:spPr/>
      <dgm:t>
        <a:bodyPr/>
        <a:lstStyle/>
        <a:p>
          <a:endParaRPr lang="en-GB"/>
        </a:p>
      </dgm:t>
    </dgm:pt>
    <dgm:pt modelId="{0DD3BFEF-3716-4BB3-BE1B-F90700A2F88C}" type="pres">
      <dgm:prSet presAssocID="{93610C92-8FBB-453F-BBC8-17A414662F5E}" presName="quadrant3" presStyleLbl="node1" presStyleIdx="2" presStyleCnt="4" custLinFactNeighborX="1449">
        <dgm:presLayoutVars>
          <dgm:chMax val="1"/>
          <dgm:bulletEnabled val="1"/>
        </dgm:presLayoutVars>
      </dgm:prSet>
      <dgm:spPr/>
      <dgm:t>
        <a:bodyPr/>
        <a:lstStyle/>
        <a:p>
          <a:endParaRPr lang="en-GB"/>
        </a:p>
      </dgm:t>
    </dgm:pt>
    <dgm:pt modelId="{C5C7C212-61EA-4808-A57B-558438FE83EF}" type="pres">
      <dgm:prSet presAssocID="{93610C92-8FBB-453F-BBC8-17A414662F5E}" presName="quadrant4" presStyleLbl="node1" presStyleIdx="3" presStyleCnt="4" custLinFactNeighborX="760">
        <dgm:presLayoutVars>
          <dgm:chMax val="1"/>
          <dgm:bulletEnabled val="1"/>
        </dgm:presLayoutVars>
      </dgm:prSet>
      <dgm:spPr/>
      <dgm:t>
        <a:bodyPr/>
        <a:lstStyle/>
        <a:p>
          <a:endParaRPr lang="en-GB"/>
        </a:p>
      </dgm:t>
    </dgm:pt>
    <dgm:pt modelId="{65E3552C-08C2-40B0-9A6C-C7A15229B8FB}" type="pres">
      <dgm:prSet presAssocID="{93610C92-8FBB-453F-BBC8-17A414662F5E}" presName="quadrantPlaceholder" presStyleCnt="0"/>
      <dgm:spPr/>
    </dgm:pt>
    <dgm:pt modelId="{9A42C1DC-6DD6-4EB0-AFF2-08FD238E89FF}" type="pres">
      <dgm:prSet presAssocID="{93610C92-8FBB-453F-BBC8-17A414662F5E}" presName="center1" presStyleLbl="fgShp" presStyleIdx="0" presStyleCnt="2"/>
      <dgm:spPr/>
    </dgm:pt>
    <dgm:pt modelId="{3C714995-C49B-48AE-A019-225368BD2CCA}" type="pres">
      <dgm:prSet presAssocID="{93610C92-8FBB-453F-BBC8-17A414662F5E}" presName="center2" presStyleLbl="fgShp" presStyleIdx="1" presStyleCnt="2"/>
      <dgm:spPr/>
    </dgm:pt>
  </dgm:ptLst>
  <dgm:cxnLst>
    <dgm:cxn modelId="{7E8D3AF4-4000-4317-9187-196BB393C99A}" srcId="{30B2A65E-C1A9-4E8A-B92D-2AF951ACD1FD}" destId="{BD912031-C2F6-4863-9665-CA23D94C273E}" srcOrd="0" destOrd="0" parTransId="{B5B7270E-20C7-4164-B0E4-D73E56B3D9E6}" sibTransId="{F896BFEF-FA3A-4BC1-97AB-80E8C003DCE1}"/>
    <dgm:cxn modelId="{11164AD7-A0BF-4603-9454-F08EDD320712}" type="presOf" srcId="{93E425EB-86E2-4364-B8E5-8065D14B0E1E}" destId="{0915539E-97FD-40A1-96CE-EC17EB817CBE}" srcOrd="1" destOrd="3" presId="urn:microsoft.com/office/officeart/2005/8/layout/cycle4"/>
    <dgm:cxn modelId="{A94014D8-501E-40C4-B628-9FF31649BB92}" srcId="{A06CB422-FFFC-4835-AA3A-59019C22D396}" destId="{E383934B-4548-470A-91ED-F2B5A1BCDEA8}" srcOrd="0" destOrd="0" parTransId="{9A749175-BAFE-4F47-8FB4-796A02491A3C}" sibTransId="{74D4B783-47CE-4D28-ADB9-CEFF019EBA12}"/>
    <dgm:cxn modelId="{9143E83F-93DF-43E8-AE7C-2A2A1BA12EF5}" srcId="{93610C92-8FBB-453F-BBC8-17A414662F5E}" destId="{71AAA131-381B-4E20-B461-544D67332030}" srcOrd="3" destOrd="0" parTransId="{E1403E72-7CA8-4A6E-AAFC-085E226F5717}" sibTransId="{748BCE27-1AEB-438F-A901-18438CC2AF85}"/>
    <dgm:cxn modelId="{9715E4F3-9C29-47C5-B037-AE374C62F6E2}" srcId="{91A4523D-CCDA-493A-82BB-CCD4B67C0664}" destId="{AED53033-9D3D-4BBD-B98F-27F59F037BA7}" srcOrd="1" destOrd="0" parTransId="{43062206-C5F8-4EC6-852D-C57B611D0759}" sibTransId="{76B0810C-911A-466A-8CF7-D737978CB6FA}"/>
    <dgm:cxn modelId="{45997956-C8A4-4CDF-A526-416F0696DB7F}" type="presOf" srcId="{E86DAB59-6CB6-476C-ACD6-C1EE6D9B928D}" destId="{01065377-C6DA-4C42-AC2A-6CD605147FFE}" srcOrd="0" destOrd="1" presId="urn:microsoft.com/office/officeart/2005/8/layout/cycle4"/>
    <dgm:cxn modelId="{9F988E2E-4ECD-4B96-845C-8B2AEC5130AB}" type="presOf" srcId="{136E19FA-420B-45CC-BA5A-0CA5878C0B63}" destId="{986B9D02-BB7B-468F-A550-E838C5C6EE2D}" srcOrd="1" destOrd="2" presId="urn:microsoft.com/office/officeart/2005/8/layout/cycle4"/>
    <dgm:cxn modelId="{92B5C8E1-3A32-43E7-B8BF-893649CC87B9}" type="presOf" srcId="{E383934B-4548-470A-91ED-F2B5A1BCDEA8}" destId="{986B9D02-BB7B-468F-A550-E838C5C6EE2D}" srcOrd="1" destOrd="0" presId="urn:microsoft.com/office/officeart/2005/8/layout/cycle4"/>
    <dgm:cxn modelId="{4CBF09D6-E1A4-4911-B92B-9E30787CD135}" type="presOf" srcId="{61A4189D-4945-437E-A6E3-6B037BFEF2D8}" destId="{E58674EE-6804-4862-859C-609CC135D188}" srcOrd="0" destOrd="2" presId="urn:microsoft.com/office/officeart/2005/8/layout/cycle4"/>
    <dgm:cxn modelId="{68E4FF23-6620-43CF-98A3-53483D1338E9}" type="presOf" srcId="{24C9E709-3583-444D-82DD-C3AD74123C77}" destId="{5CD6C338-1011-46A2-B3E6-631AD2D840ED}" srcOrd="1" destOrd="1" presId="urn:microsoft.com/office/officeart/2005/8/layout/cycle4"/>
    <dgm:cxn modelId="{0119E77F-B1D5-40A5-BAF7-E7E1CF264731}" srcId="{93610C92-8FBB-453F-BBC8-17A414662F5E}" destId="{91A4523D-CCDA-493A-82BB-CCD4B67C0664}" srcOrd="0" destOrd="0" parTransId="{8C77110B-8A73-4629-83CD-9F6B63E9580D}" sibTransId="{1D62242D-8FE5-4B38-9A50-8C95D9ADB74F}"/>
    <dgm:cxn modelId="{93B60CD8-DA0D-4016-8E99-BF9A94553142}" type="presOf" srcId="{4BBA06AF-4A86-4AC5-AFB5-3BD9DA35E1D7}" destId="{F2603C66-1B06-4029-9F53-A6C6B5E0D878}" srcOrd="0" destOrd="2" presId="urn:microsoft.com/office/officeart/2005/8/layout/cycle4"/>
    <dgm:cxn modelId="{BB85743C-095C-4651-B7FE-0B8AD09F9C7D}" srcId="{93610C92-8FBB-453F-BBC8-17A414662F5E}" destId="{30B2A65E-C1A9-4E8A-B92D-2AF951ACD1FD}" srcOrd="1" destOrd="0" parTransId="{B99E7A88-5557-4306-AED9-27BECDA28C65}" sibTransId="{B66A00E0-0FB7-408A-AC1B-0D78ED0AAA2C}"/>
    <dgm:cxn modelId="{8B053168-365F-411D-B41F-B730B40A0A6C}" type="presOf" srcId="{30B2A65E-C1A9-4E8A-B92D-2AF951ACD1FD}" destId="{B4D2F901-F934-4CBD-A659-153E4A66489D}" srcOrd="0" destOrd="0" presId="urn:microsoft.com/office/officeart/2005/8/layout/cycle4"/>
    <dgm:cxn modelId="{5181F740-F179-4C4B-92C3-849CD5DD13F1}" srcId="{71AAA131-381B-4E20-B461-544D67332030}" destId="{24C9E709-3583-444D-82DD-C3AD74123C77}" srcOrd="1" destOrd="0" parTransId="{408D09AD-345D-4544-88A0-37C724A15AA5}" sibTransId="{2E3022B5-A378-4863-9312-3F2D088C24F2}"/>
    <dgm:cxn modelId="{E98D53BB-688D-4800-BEAF-A4F030CD6BE8}" type="presOf" srcId="{8E3B8089-2940-430E-9DA1-52319D6C441D}" destId="{986B9D02-BB7B-468F-A550-E838C5C6EE2D}" srcOrd="1" destOrd="3" presId="urn:microsoft.com/office/officeart/2005/8/layout/cycle4"/>
    <dgm:cxn modelId="{D3FF1A64-D5F0-4B15-B8CB-F3B4B028BA1F}" type="presOf" srcId="{24C9E709-3583-444D-82DD-C3AD74123C77}" destId="{1F4CCEDA-AAC2-4811-BA91-76A17826995F}" srcOrd="0" destOrd="1" presId="urn:microsoft.com/office/officeart/2005/8/layout/cycle4"/>
    <dgm:cxn modelId="{7849C850-4A46-48BB-ACBB-9F057D3568CF}" type="presOf" srcId="{AED53033-9D3D-4BBD-B98F-27F59F037BA7}" destId="{E58674EE-6804-4862-859C-609CC135D188}" srcOrd="0" destOrd="1" presId="urn:microsoft.com/office/officeart/2005/8/layout/cycle4"/>
    <dgm:cxn modelId="{D8533BB3-F12B-40DC-9728-2E8F8953F4D5}" srcId="{30B2A65E-C1A9-4E8A-B92D-2AF951ACD1FD}" destId="{4BBA06AF-4A86-4AC5-AFB5-3BD9DA35E1D7}" srcOrd="2" destOrd="0" parTransId="{F74D5DD0-3B54-43C8-94FA-054BD0BB0F6A}" sibTransId="{6BDC50C5-933C-44B1-9764-788F08DBD194}"/>
    <dgm:cxn modelId="{CFF08BA0-A1ED-4D79-84BC-C706B6091DF6}" type="presOf" srcId="{71AAA131-381B-4E20-B461-544D67332030}" destId="{C5C7C212-61EA-4808-A57B-558438FE83EF}" srcOrd="0" destOrd="0" presId="urn:microsoft.com/office/officeart/2005/8/layout/cycle4"/>
    <dgm:cxn modelId="{AA216FF9-9D20-4093-BD89-85EB50D00488}" type="presOf" srcId="{61A4189D-4945-437E-A6E3-6B037BFEF2D8}" destId="{0915539E-97FD-40A1-96CE-EC17EB817CBE}" srcOrd="1" destOrd="2" presId="urn:microsoft.com/office/officeart/2005/8/layout/cycle4"/>
    <dgm:cxn modelId="{05E71A2D-062F-4E79-8B0A-042DA03D5F09}" type="presOf" srcId="{4BBA06AF-4A86-4AC5-AFB5-3BD9DA35E1D7}" destId="{C7E9E43A-DB0F-46DD-B035-728FB19C7837}" srcOrd="1" destOrd="2" presId="urn:microsoft.com/office/officeart/2005/8/layout/cycle4"/>
    <dgm:cxn modelId="{A2DDCD05-6520-4958-81E2-18423DCAB9A7}" type="presOf" srcId="{BD912031-C2F6-4863-9665-CA23D94C273E}" destId="{F2603C66-1B06-4029-9F53-A6C6B5E0D878}" srcOrd="0" destOrd="0" presId="urn:microsoft.com/office/officeart/2005/8/layout/cycle4"/>
    <dgm:cxn modelId="{BF55B3E9-8F7F-4D38-9432-60BE93415F8F}" srcId="{71AAA131-381B-4E20-B461-544D67332030}" destId="{55BCDBF9-06A3-41EA-AF2E-DA793A1C2F8A}" srcOrd="0" destOrd="0" parTransId="{DC46D524-41FF-4051-99C9-7CB48BD837E3}" sibTransId="{4995A80C-B5CD-4936-BA0C-4B86328D8378}"/>
    <dgm:cxn modelId="{E1F8B495-8713-43CE-B8CB-307682A74997}" type="presOf" srcId="{BD912031-C2F6-4863-9665-CA23D94C273E}" destId="{C7E9E43A-DB0F-46DD-B035-728FB19C7837}" srcOrd="1" destOrd="0" presId="urn:microsoft.com/office/officeart/2005/8/layout/cycle4"/>
    <dgm:cxn modelId="{26DEC750-5515-4250-A41B-C8DE0559D397}" type="presOf" srcId="{8E3B8089-2940-430E-9DA1-52319D6C441D}" destId="{01065377-C6DA-4C42-AC2A-6CD605147FFE}" srcOrd="0" destOrd="3" presId="urn:microsoft.com/office/officeart/2005/8/layout/cycle4"/>
    <dgm:cxn modelId="{A82D9D9D-C7AE-4F90-8BD4-C362E7C52D75}" srcId="{A06CB422-FFFC-4835-AA3A-59019C22D396}" destId="{E86DAB59-6CB6-476C-ACD6-C1EE6D9B928D}" srcOrd="1" destOrd="0" parTransId="{1C12FB67-1BA5-43E9-9FF9-CC3B680002DA}" sibTransId="{60FECDDC-2122-4957-A013-B30CD4F3C062}"/>
    <dgm:cxn modelId="{1391554B-337D-41F9-B090-1203D57B1E06}" srcId="{91A4523D-CCDA-493A-82BB-CCD4B67C0664}" destId="{93E425EB-86E2-4364-B8E5-8065D14B0E1E}" srcOrd="3" destOrd="0" parTransId="{8950892C-CAB2-4A8A-BBAF-B11B4A0CA951}" sibTransId="{7C9B72CF-933A-44DC-9EE4-F0535F4AFDD8}"/>
    <dgm:cxn modelId="{7B1B0E35-2CF3-456F-A78E-8339FA8E59F7}" type="presOf" srcId="{A06CB422-FFFC-4835-AA3A-59019C22D396}" destId="{0DD3BFEF-3716-4BB3-BE1B-F90700A2F88C}" srcOrd="0" destOrd="0" presId="urn:microsoft.com/office/officeart/2005/8/layout/cycle4"/>
    <dgm:cxn modelId="{50E7A932-244B-4697-9CE4-0E2E523C8FDD}" type="presOf" srcId="{0FEDE1F8-B7AB-47A9-BAAC-11F6E1D09AC8}" destId="{0915539E-97FD-40A1-96CE-EC17EB817CBE}" srcOrd="1" destOrd="0" presId="urn:microsoft.com/office/officeart/2005/8/layout/cycle4"/>
    <dgm:cxn modelId="{5AF40A14-2F71-4CE3-B4B8-F4420EA8F1EF}" srcId="{93610C92-8FBB-453F-BBC8-17A414662F5E}" destId="{A06CB422-FFFC-4835-AA3A-59019C22D396}" srcOrd="2" destOrd="0" parTransId="{8B724E57-BD07-44FB-BD7C-90AEF54AEBF2}" sibTransId="{7EC165A8-09D1-49D8-A7AA-02735F5EBD6B}"/>
    <dgm:cxn modelId="{6D8FAB72-D0A0-4486-86EA-7E931F0CC770}" type="presOf" srcId="{93E425EB-86E2-4364-B8E5-8065D14B0E1E}" destId="{E58674EE-6804-4862-859C-609CC135D188}" srcOrd="0" destOrd="3" presId="urn:microsoft.com/office/officeart/2005/8/layout/cycle4"/>
    <dgm:cxn modelId="{B8413FF8-A973-4D0A-8779-B0CD5C14B148}" type="presOf" srcId="{E86DAB59-6CB6-476C-ACD6-C1EE6D9B928D}" destId="{986B9D02-BB7B-468F-A550-E838C5C6EE2D}" srcOrd="1" destOrd="1" presId="urn:microsoft.com/office/officeart/2005/8/layout/cycle4"/>
    <dgm:cxn modelId="{55400331-9118-45E0-858C-D779A9164E45}" type="presOf" srcId="{91A4523D-CCDA-493A-82BB-CCD4B67C0664}" destId="{88347D37-2364-4E5F-A557-3FC9E0FFBABC}" srcOrd="0" destOrd="0" presId="urn:microsoft.com/office/officeart/2005/8/layout/cycle4"/>
    <dgm:cxn modelId="{2A7429B4-6E71-457B-AFF6-1605FDF01C62}" srcId="{91A4523D-CCDA-493A-82BB-CCD4B67C0664}" destId="{0FEDE1F8-B7AB-47A9-BAAC-11F6E1D09AC8}" srcOrd="0" destOrd="0" parTransId="{705464D3-B4A8-4BCF-A50E-F4201B3F68AA}" sibTransId="{F359AC50-8801-4EF9-AC14-B25D436B61AC}"/>
    <dgm:cxn modelId="{DF44DCD2-36B2-4D37-9FA8-7DB75A3CC5E4}" srcId="{A06CB422-FFFC-4835-AA3A-59019C22D396}" destId="{8E3B8089-2940-430E-9DA1-52319D6C441D}" srcOrd="3" destOrd="0" parTransId="{CF8B6224-3A85-4AD3-883F-F1E078D2F4D7}" sibTransId="{BBD2BB73-0849-4706-9148-F9F39A2C7097}"/>
    <dgm:cxn modelId="{3212B8F9-E49F-4931-958D-C9A442E24A05}" srcId="{A06CB422-FFFC-4835-AA3A-59019C22D396}" destId="{136E19FA-420B-45CC-BA5A-0CA5878C0B63}" srcOrd="2" destOrd="0" parTransId="{E5CEE947-54C2-4FC4-AD3D-3239BF3BE371}" sibTransId="{5B6B8E97-87B4-4839-9C62-17F2F0DFFCBA}"/>
    <dgm:cxn modelId="{D90C559C-2F3E-4A67-B375-B47388B89571}" type="presOf" srcId="{93610C92-8FBB-453F-BBC8-17A414662F5E}" destId="{9846DAB5-2DE6-48EB-996F-D75F4479AEBE}" srcOrd="0" destOrd="0" presId="urn:microsoft.com/office/officeart/2005/8/layout/cycle4"/>
    <dgm:cxn modelId="{D56585F3-51FA-4636-9A88-5F97C34644F0}" type="presOf" srcId="{0FEDE1F8-B7AB-47A9-BAAC-11F6E1D09AC8}" destId="{E58674EE-6804-4862-859C-609CC135D188}" srcOrd="0" destOrd="0" presId="urn:microsoft.com/office/officeart/2005/8/layout/cycle4"/>
    <dgm:cxn modelId="{D89E987D-0C89-4D00-8369-9EABFD512956}" type="presOf" srcId="{55BCDBF9-06A3-41EA-AF2E-DA793A1C2F8A}" destId="{1F4CCEDA-AAC2-4811-BA91-76A17826995F}" srcOrd="0" destOrd="0" presId="urn:microsoft.com/office/officeart/2005/8/layout/cycle4"/>
    <dgm:cxn modelId="{4720C9E4-4050-46A5-BFD4-23908B3BC9E3}" srcId="{91A4523D-CCDA-493A-82BB-CCD4B67C0664}" destId="{61A4189D-4945-437E-A6E3-6B037BFEF2D8}" srcOrd="2" destOrd="0" parTransId="{3E7E766A-F142-48B6-A21B-59A584695983}" sibTransId="{616211CA-C22E-455B-A194-C2B755B26286}"/>
    <dgm:cxn modelId="{440291E6-1CE2-411E-BB86-73E958834FDE}" type="presOf" srcId="{01FA687B-ACE4-4BEF-9D5A-323B9A99BBEE}" destId="{C7E9E43A-DB0F-46DD-B035-728FB19C7837}" srcOrd="1" destOrd="1" presId="urn:microsoft.com/office/officeart/2005/8/layout/cycle4"/>
    <dgm:cxn modelId="{9531C77A-9182-4D6B-A027-658D629844D0}" type="presOf" srcId="{E383934B-4548-470A-91ED-F2B5A1BCDEA8}" destId="{01065377-C6DA-4C42-AC2A-6CD605147FFE}" srcOrd="0" destOrd="0" presId="urn:microsoft.com/office/officeart/2005/8/layout/cycle4"/>
    <dgm:cxn modelId="{3934C013-BA42-4FA5-8696-CCB7D5A09BBB}" type="presOf" srcId="{AED53033-9D3D-4BBD-B98F-27F59F037BA7}" destId="{0915539E-97FD-40A1-96CE-EC17EB817CBE}" srcOrd="1" destOrd="1" presId="urn:microsoft.com/office/officeart/2005/8/layout/cycle4"/>
    <dgm:cxn modelId="{2A3EFB38-DA00-46B2-8CA2-E65F4535FF99}" srcId="{30B2A65E-C1A9-4E8A-B92D-2AF951ACD1FD}" destId="{01FA687B-ACE4-4BEF-9D5A-323B9A99BBEE}" srcOrd="1" destOrd="0" parTransId="{312DED16-312F-4055-A8C7-D3CC6904F7F2}" sibTransId="{63A5D7A9-8153-4011-8A71-64B3D8CCD00B}"/>
    <dgm:cxn modelId="{70B32371-A809-4670-A763-2BC0B4D1D695}" type="presOf" srcId="{136E19FA-420B-45CC-BA5A-0CA5878C0B63}" destId="{01065377-C6DA-4C42-AC2A-6CD605147FFE}" srcOrd="0" destOrd="2" presId="urn:microsoft.com/office/officeart/2005/8/layout/cycle4"/>
    <dgm:cxn modelId="{D889873C-478C-4200-95A0-0978245CEF95}" type="presOf" srcId="{01FA687B-ACE4-4BEF-9D5A-323B9A99BBEE}" destId="{F2603C66-1B06-4029-9F53-A6C6B5E0D878}" srcOrd="0" destOrd="1" presId="urn:microsoft.com/office/officeart/2005/8/layout/cycle4"/>
    <dgm:cxn modelId="{5410679D-326B-4196-A43C-43F882B22A7C}" type="presOf" srcId="{55BCDBF9-06A3-41EA-AF2E-DA793A1C2F8A}" destId="{5CD6C338-1011-46A2-B3E6-631AD2D840ED}" srcOrd="1" destOrd="0" presId="urn:microsoft.com/office/officeart/2005/8/layout/cycle4"/>
    <dgm:cxn modelId="{5C440C79-1271-44DC-BE2E-C8276EE218BB}" type="presParOf" srcId="{9846DAB5-2DE6-48EB-996F-D75F4479AEBE}" destId="{E7986011-863E-4577-8CE4-AD7B7A8901E4}" srcOrd="0" destOrd="0" presId="urn:microsoft.com/office/officeart/2005/8/layout/cycle4"/>
    <dgm:cxn modelId="{56942130-AA38-49C5-B39D-9DEC63F35F35}" type="presParOf" srcId="{E7986011-863E-4577-8CE4-AD7B7A8901E4}" destId="{DA179F66-3C2C-4AC1-9151-421B01CC6C5C}" srcOrd="0" destOrd="0" presId="urn:microsoft.com/office/officeart/2005/8/layout/cycle4"/>
    <dgm:cxn modelId="{962C6424-D06C-43DB-96B4-5C67A6DAD551}" type="presParOf" srcId="{DA179F66-3C2C-4AC1-9151-421B01CC6C5C}" destId="{E58674EE-6804-4862-859C-609CC135D188}" srcOrd="0" destOrd="0" presId="urn:microsoft.com/office/officeart/2005/8/layout/cycle4"/>
    <dgm:cxn modelId="{F15F650A-CF4F-4EC7-B5C9-360D36361622}" type="presParOf" srcId="{DA179F66-3C2C-4AC1-9151-421B01CC6C5C}" destId="{0915539E-97FD-40A1-96CE-EC17EB817CBE}" srcOrd="1" destOrd="0" presId="urn:microsoft.com/office/officeart/2005/8/layout/cycle4"/>
    <dgm:cxn modelId="{545039B5-F1D2-4572-950E-2858D52949BC}" type="presParOf" srcId="{E7986011-863E-4577-8CE4-AD7B7A8901E4}" destId="{F3B5919B-F676-4025-8783-B1F8D3D0F57F}" srcOrd="1" destOrd="0" presId="urn:microsoft.com/office/officeart/2005/8/layout/cycle4"/>
    <dgm:cxn modelId="{AA50297B-9F7C-43A1-82D5-F46E21072C42}" type="presParOf" srcId="{F3B5919B-F676-4025-8783-B1F8D3D0F57F}" destId="{F2603C66-1B06-4029-9F53-A6C6B5E0D878}" srcOrd="0" destOrd="0" presId="urn:microsoft.com/office/officeart/2005/8/layout/cycle4"/>
    <dgm:cxn modelId="{4E64CF5A-A722-4B7E-9646-CF1E615339C9}" type="presParOf" srcId="{F3B5919B-F676-4025-8783-B1F8D3D0F57F}" destId="{C7E9E43A-DB0F-46DD-B035-728FB19C7837}" srcOrd="1" destOrd="0" presId="urn:microsoft.com/office/officeart/2005/8/layout/cycle4"/>
    <dgm:cxn modelId="{B8AB8097-7009-48F1-B125-6CD1FFC88FEB}" type="presParOf" srcId="{E7986011-863E-4577-8CE4-AD7B7A8901E4}" destId="{6C46D4D5-F7C3-48AC-8EB2-6887F961CE60}" srcOrd="2" destOrd="0" presId="urn:microsoft.com/office/officeart/2005/8/layout/cycle4"/>
    <dgm:cxn modelId="{E35585E9-0217-409C-9E56-BB8DFF7FD06B}" type="presParOf" srcId="{6C46D4D5-F7C3-48AC-8EB2-6887F961CE60}" destId="{01065377-C6DA-4C42-AC2A-6CD605147FFE}" srcOrd="0" destOrd="0" presId="urn:microsoft.com/office/officeart/2005/8/layout/cycle4"/>
    <dgm:cxn modelId="{92919827-67F6-405E-8A2D-C2E0A32E8618}" type="presParOf" srcId="{6C46D4D5-F7C3-48AC-8EB2-6887F961CE60}" destId="{986B9D02-BB7B-468F-A550-E838C5C6EE2D}" srcOrd="1" destOrd="0" presId="urn:microsoft.com/office/officeart/2005/8/layout/cycle4"/>
    <dgm:cxn modelId="{8A46CDE1-0FED-4DB5-BA1A-8EC418D68B4A}" type="presParOf" srcId="{E7986011-863E-4577-8CE4-AD7B7A8901E4}" destId="{F546E253-F071-41E2-945E-11719BD73932}" srcOrd="3" destOrd="0" presId="urn:microsoft.com/office/officeart/2005/8/layout/cycle4"/>
    <dgm:cxn modelId="{726C0690-5516-4BD3-AA17-EF787E5ED3FB}" type="presParOf" srcId="{F546E253-F071-41E2-945E-11719BD73932}" destId="{1F4CCEDA-AAC2-4811-BA91-76A17826995F}" srcOrd="0" destOrd="0" presId="urn:microsoft.com/office/officeart/2005/8/layout/cycle4"/>
    <dgm:cxn modelId="{62B171BE-225D-41FF-8B7B-0FB179C08659}" type="presParOf" srcId="{F546E253-F071-41E2-945E-11719BD73932}" destId="{5CD6C338-1011-46A2-B3E6-631AD2D840ED}" srcOrd="1" destOrd="0" presId="urn:microsoft.com/office/officeart/2005/8/layout/cycle4"/>
    <dgm:cxn modelId="{2D8FDA2A-52A0-4D57-B5B5-1877F2B7874F}" type="presParOf" srcId="{E7986011-863E-4577-8CE4-AD7B7A8901E4}" destId="{50C10B3A-F543-49AA-B03A-E967CAD38D2F}" srcOrd="4" destOrd="0" presId="urn:microsoft.com/office/officeart/2005/8/layout/cycle4"/>
    <dgm:cxn modelId="{C531D06A-0890-4593-B843-25500B56E16D}" type="presParOf" srcId="{9846DAB5-2DE6-48EB-996F-D75F4479AEBE}" destId="{81FC9A50-17DC-4CF9-9AB6-1994EED5AF0F}" srcOrd="1" destOrd="0" presId="urn:microsoft.com/office/officeart/2005/8/layout/cycle4"/>
    <dgm:cxn modelId="{A52CE7B3-1034-4699-9EFE-F6E00993C37B}" type="presParOf" srcId="{81FC9A50-17DC-4CF9-9AB6-1994EED5AF0F}" destId="{88347D37-2364-4E5F-A557-3FC9E0FFBABC}" srcOrd="0" destOrd="0" presId="urn:microsoft.com/office/officeart/2005/8/layout/cycle4"/>
    <dgm:cxn modelId="{EC391C1F-D365-41C9-8D2E-656784372669}" type="presParOf" srcId="{81FC9A50-17DC-4CF9-9AB6-1994EED5AF0F}" destId="{B4D2F901-F934-4CBD-A659-153E4A66489D}" srcOrd="1" destOrd="0" presId="urn:microsoft.com/office/officeart/2005/8/layout/cycle4"/>
    <dgm:cxn modelId="{63904EC9-FDA5-4740-80E4-2B8FFD6C6387}" type="presParOf" srcId="{81FC9A50-17DC-4CF9-9AB6-1994EED5AF0F}" destId="{0DD3BFEF-3716-4BB3-BE1B-F90700A2F88C}" srcOrd="2" destOrd="0" presId="urn:microsoft.com/office/officeart/2005/8/layout/cycle4"/>
    <dgm:cxn modelId="{362AB0AC-8D7A-45D4-A871-EC5F7B045FED}" type="presParOf" srcId="{81FC9A50-17DC-4CF9-9AB6-1994EED5AF0F}" destId="{C5C7C212-61EA-4808-A57B-558438FE83EF}" srcOrd="3" destOrd="0" presId="urn:microsoft.com/office/officeart/2005/8/layout/cycle4"/>
    <dgm:cxn modelId="{9850B153-3074-41CB-A161-25BF257A315A}" type="presParOf" srcId="{81FC9A50-17DC-4CF9-9AB6-1994EED5AF0F}" destId="{65E3552C-08C2-40B0-9A6C-C7A15229B8FB}" srcOrd="4" destOrd="0" presId="urn:microsoft.com/office/officeart/2005/8/layout/cycle4"/>
    <dgm:cxn modelId="{8FB8943E-9FBE-4E7C-A7C4-4EC810F6BD76}" type="presParOf" srcId="{9846DAB5-2DE6-48EB-996F-D75F4479AEBE}" destId="{9A42C1DC-6DD6-4EB0-AFF2-08FD238E89FF}" srcOrd="2" destOrd="0" presId="urn:microsoft.com/office/officeart/2005/8/layout/cycle4"/>
    <dgm:cxn modelId="{313493EA-9F08-45E1-B015-A5587FE585D3}" type="presParOf" srcId="{9846DAB5-2DE6-48EB-996F-D75F4479AEBE}" destId="{3C714995-C49B-48AE-A019-225368BD2CCA}" srcOrd="3" destOrd="0" presId="urn:microsoft.com/office/officeart/2005/8/layout/cycle4"/>
  </dgm:cxnLst>
  <dgm:bg/>
  <dgm:whole/>
</dgm:dataModel>
</file>

<file path=ppt/diagrams/data2.xml><?xml version="1.0" encoding="utf-8"?>
<dgm:dataModel xmlns:dgm="http://schemas.openxmlformats.org/drawingml/2006/diagram" xmlns:a="http://schemas.openxmlformats.org/drawingml/2006/main">
  <dgm:ptLst>
    <dgm:pt modelId="{27C78F33-CB9C-4063-9756-7FB9BC33CE29}"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4D819DA-7559-4DA2-B56E-B98583867022}">
      <dgm:prSet phldrT="[Text]"/>
      <dgm:spPr/>
      <dgm:t>
        <a:bodyPr/>
        <a:lstStyle/>
        <a:p>
          <a:r>
            <a:rPr lang="en-GB" dirty="0" smtClean="0"/>
            <a:t>Identify training needs</a:t>
          </a:r>
          <a:endParaRPr lang="en-GB" dirty="0"/>
        </a:p>
      </dgm:t>
    </dgm:pt>
    <dgm:pt modelId="{0EAD514C-61B3-42AD-BE6B-EB12BE319011}" type="parTrans" cxnId="{29FCB1D2-1EFA-4B3C-9223-25B0B1D61AE3}">
      <dgm:prSet/>
      <dgm:spPr/>
      <dgm:t>
        <a:bodyPr/>
        <a:lstStyle/>
        <a:p>
          <a:endParaRPr lang="en-GB"/>
        </a:p>
      </dgm:t>
    </dgm:pt>
    <dgm:pt modelId="{A8C45852-C236-470B-9FE6-A667F16741FB}" type="sibTrans" cxnId="{29FCB1D2-1EFA-4B3C-9223-25B0B1D61AE3}">
      <dgm:prSet/>
      <dgm:spPr/>
      <dgm:t>
        <a:bodyPr/>
        <a:lstStyle/>
        <a:p>
          <a:endParaRPr lang="en-GB" dirty="0"/>
        </a:p>
      </dgm:t>
    </dgm:pt>
    <dgm:pt modelId="{BCBEFE50-EB21-4EC4-B040-DD25EAD54640}">
      <dgm:prSet phldrT="[Text]"/>
      <dgm:spPr/>
      <dgm:t>
        <a:bodyPr/>
        <a:lstStyle/>
        <a:p>
          <a:r>
            <a:rPr lang="en-GB" dirty="0" smtClean="0"/>
            <a:t>Plan / develop training</a:t>
          </a:r>
          <a:endParaRPr lang="en-GB" dirty="0"/>
        </a:p>
      </dgm:t>
    </dgm:pt>
    <dgm:pt modelId="{45BD4C32-88E0-4143-BE03-00C62E7B1C02}" type="parTrans" cxnId="{7BBFAB42-90E6-483A-8E9E-9565EEF24016}">
      <dgm:prSet/>
      <dgm:spPr/>
      <dgm:t>
        <a:bodyPr/>
        <a:lstStyle/>
        <a:p>
          <a:endParaRPr lang="en-GB"/>
        </a:p>
      </dgm:t>
    </dgm:pt>
    <dgm:pt modelId="{FEA3F221-328C-4425-873E-C73DA27196FC}" type="sibTrans" cxnId="{7BBFAB42-90E6-483A-8E9E-9565EEF24016}">
      <dgm:prSet/>
      <dgm:spPr/>
      <dgm:t>
        <a:bodyPr/>
        <a:lstStyle/>
        <a:p>
          <a:endParaRPr lang="en-GB" dirty="0"/>
        </a:p>
      </dgm:t>
    </dgm:pt>
    <dgm:pt modelId="{4BEED37B-6442-416A-AB85-95C7187AFBED}">
      <dgm:prSet phldrT="[Text]"/>
      <dgm:spPr/>
      <dgm:t>
        <a:bodyPr/>
        <a:lstStyle/>
        <a:p>
          <a:r>
            <a:rPr lang="en-GB" dirty="0" smtClean="0"/>
            <a:t>Deliver / implement training</a:t>
          </a:r>
          <a:endParaRPr lang="en-GB" dirty="0"/>
        </a:p>
      </dgm:t>
    </dgm:pt>
    <dgm:pt modelId="{341CBE8A-E979-48D2-8A54-8A4DE5F7C542}" type="parTrans" cxnId="{AB8489AF-2C27-4BB6-8457-13B41DA079B7}">
      <dgm:prSet/>
      <dgm:spPr/>
      <dgm:t>
        <a:bodyPr/>
        <a:lstStyle/>
        <a:p>
          <a:endParaRPr lang="en-GB"/>
        </a:p>
      </dgm:t>
    </dgm:pt>
    <dgm:pt modelId="{DE99A2EE-022D-48CD-A8D8-56D98B42A9A3}" type="sibTrans" cxnId="{AB8489AF-2C27-4BB6-8457-13B41DA079B7}">
      <dgm:prSet/>
      <dgm:spPr/>
      <dgm:t>
        <a:bodyPr/>
        <a:lstStyle/>
        <a:p>
          <a:endParaRPr lang="en-GB" dirty="0"/>
        </a:p>
      </dgm:t>
    </dgm:pt>
    <dgm:pt modelId="{8D522A74-7FA2-40D8-99EE-62AFC237D467}">
      <dgm:prSet phldrT="[Text]"/>
      <dgm:spPr/>
      <dgm:t>
        <a:bodyPr/>
        <a:lstStyle/>
        <a:p>
          <a:r>
            <a:rPr lang="en-GB" dirty="0" smtClean="0"/>
            <a:t>Evaluate training</a:t>
          </a:r>
          <a:endParaRPr lang="en-GB" dirty="0"/>
        </a:p>
      </dgm:t>
    </dgm:pt>
    <dgm:pt modelId="{2D10757F-D6AB-46A9-876B-BD557BBDB4E4}" type="parTrans" cxnId="{DF2FB713-204D-44AC-8B15-4483257F6FB1}">
      <dgm:prSet/>
      <dgm:spPr/>
      <dgm:t>
        <a:bodyPr/>
        <a:lstStyle/>
        <a:p>
          <a:endParaRPr lang="en-GB"/>
        </a:p>
      </dgm:t>
    </dgm:pt>
    <dgm:pt modelId="{D3CFE925-01A3-44EA-9F68-9E8E1778BCFC}" type="sibTrans" cxnId="{DF2FB713-204D-44AC-8B15-4483257F6FB1}">
      <dgm:prSet/>
      <dgm:spPr/>
      <dgm:t>
        <a:bodyPr/>
        <a:lstStyle/>
        <a:p>
          <a:endParaRPr lang="en-GB" dirty="0"/>
        </a:p>
      </dgm:t>
    </dgm:pt>
    <dgm:pt modelId="{A1FA0AEE-74C7-4498-B7DB-88E98E5ECD33}" type="pres">
      <dgm:prSet presAssocID="{27C78F33-CB9C-4063-9756-7FB9BC33CE29}" presName="cycle" presStyleCnt="0">
        <dgm:presLayoutVars>
          <dgm:dir/>
          <dgm:resizeHandles val="exact"/>
        </dgm:presLayoutVars>
      </dgm:prSet>
      <dgm:spPr/>
      <dgm:t>
        <a:bodyPr/>
        <a:lstStyle/>
        <a:p>
          <a:endParaRPr lang="en-GB"/>
        </a:p>
      </dgm:t>
    </dgm:pt>
    <dgm:pt modelId="{F92864C8-FAE9-4C72-BB48-4B4EFAB4FD50}" type="pres">
      <dgm:prSet presAssocID="{B4D819DA-7559-4DA2-B56E-B98583867022}" presName="dummy" presStyleCnt="0"/>
      <dgm:spPr/>
    </dgm:pt>
    <dgm:pt modelId="{AF6D379B-3427-42CC-AA54-4C9E58224BFB}" type="pres">
      <dgm:prSet presAssocID="{B4D819DA-7559-4DA2-B56E-B98583867022}" presName="node" presStyleLbl="revTx" presStyleIdx="0" presStyleCnt="4">
        <dgm:presLayoutVars>
          <dgm:bulletEnabled val="1"/>
        </dgm:presLayoutVars>
      </dgm:prSet>
      <dgm:spPr/>
      <dgm:t>
        <a:bodyPr/>
        <a:lstStyle/>
        <a:p>
          <a:endParaRPr lang="en-GB"/>
        </a:p>
      </dgm:t>
    </dgm:pt>
    <dgm:pt modelId="{A9C9C8E1-D0BA-451D-9C60-C59184B867E7}" type="pres">
      <dgm:prSet presAssocID="{A8C45852-C236-470B-9FE6-A667F16741FB}" presName="sibTrans" presStyleLbl="node1" presStyleIdx="0" presStyleCnt="4"/>
      <dgm:spPr/>
      <dgm:t>
        <a:bodyPr/>
        <a:lstStyle/>
        <a:p>
          <a:endParaRPr lang="en-GB"/>
        </a:p>
      </dgm:t>
    </dgm:pt>
    <dgm:pt modelId="{8BCD2E3F-C2E6-47D6-9C95-6481052A1DB4}" type="pres">
      <dgm:prSet presAssocID="{BCBEFE50-EB21-4EC4-B040-DD25EAD54640}" presName="dummy" presStyleCnt="0"/>
      <dgm:spPr/>
    </dgm:pt>
    <dgm:pt modelId="{19617149-069C-48FE-93AF-7AAEB45F49BE}" type="pres">
      <dgm:prSet presAssocID="{BCBEFE50-EB21-4EC4-B040-DD25EAD54640}" presName="node" presStyleLbl="revTx" presStyleIdx="1" presStyleCnt="4">
        <dgm:presLayoutVars>
          <dgm:bulletEnabled val="1"/>
        </dgm:presLayoutVars>
      </dgm:prSet>
      <dgm:spPr/>
      <dgm:t>
        <a:bodyPr/>
        <a:lstStyle/>
        <a:p>
          <a:endParaRPr lang="en-GB"/>
        </a:p>
      </dgm:t>
    </dgm:pt>
    <dgm:pt modelId="{9391D522-30F7-4973-89B2-A4D566ED1E95}" type="pres">
      <dgm:prSet presAssocID="{FEA3F221-328C-4425-873E-C73DA27196FC}" presName="sibTrans" presStyleLbl="node1" presStyleIdx="1" presStyleCnt="4" custLinFactNeighborY="-12486"/>
      <dgm:spPr/>
      <dgm:t>
        <a:bodyPr/>
        <a:lstStyle/>
        <a:p>
          <a:endParaRPr lang="en-GB"/>
        </a:p>
      </dgm:t>
    </dgm:pt>
    <dgm:pt modelId="{6B6A3987-7E3A-402F-A1D0-79833EBCA498}" type="pres">
      <dgm:prSet presAssocID="{4BEED37B-6442-416A-AB85-95C7187AFBED}" presName="dummy" presStyleCnt="0"/>
      <dgm:spPr/>
    </dgm:pt>
    <dgm:pt modelId="{44F4CE6E-D8E8-4D0A-AB49-CBA94563DD01}" type="pres">
      <dgm:prSet presAssocID="{4BEED37B-6442-416A-AB85-95C7187AFBED}" presName="node" presStyleLbl="revTx" presStyleIdx="2" presStyleCnt="4">
        <dgm:presLayoutVars>
          <dgm:bulletEnabled val="1"/>
        </dgm:presLayoutVars>
      </dgm:prSet>
      <dgm:spPr/>
      <dgm:t>
        <a:bodyPr/>
        <a:lstStyle/>
        <a:p>
          <a:endParaRPr lang="en-GB"/>
        </a:p>
      </dgm:t>
    </dgm:pt>
    <dgm:pt modelId="{48FAAC1C-D4C8-4CED-B432-9B5AD4B5C508}" type="pres">
      <dgm:prSet presAssocID="{DE99A2EE-022D-48CD-A8D8-56D98B42A9A3}" presName="sibTrans" presStyleLbl="node1" presStyleIdx="2" presStyleCnt="4"/>
      <dgm:spPr/>
      <dgm:t>
        <a:bodyPr/>
        <a:lstStyle/>
        <a:p>
          <a:endParaRPr lang="en-GB"/>
        </a:p>
      </dgm:t>
    </dgm:pt>
    <dgm:pt modelId="{0561F24E-5C72-441F-83B1-AD131EF91D14}" type="pres">
      <dgm:prSet presAssocID="{8D522A74-7FA2-40D8-99EE-62AFC237D467}" presName="dummy" presStyleCnt="0"/>
      <dgm:spPr/>
    </dgm:pt>
    <dgm:pt modelId="{C9894C0B-F627-43E0-95BF-FC85A1CA70A9}" type="pres">
      <dgm:prSet presAssocID="{8D522A74-7FA2-40D8-99EE-62AFC237D467}" presName="node" presStyleLbl="revTx" presStyleIdx="3" presStyleCnt="4">
        <dgm:presLayoutVars>
          <dgm:bulletEnabled val="1"/>
        </dgm:presLayoutVars>
      </dgm:prSet>
      <dgm:spPr/>
      <dgm:t>
        <a:bodyPr/>
        <a:lstStyle/>
        <a:p>
          <a:endParaRPr lang="en-GB"/>
        </a:p>
      </dgm:t>
    </dgm:pt>
    <dgm:pt modelId="{AF0AE527-F0EA-4C85-8431-E784FA391561}" type="pres">
      <dgm:prSet presAssocID="{D3CFE925-01A3-44EA-9F68-9E8E1778BCFC}" presName="sibTrans" presStyleLbl="node1" presStyleIdx="3" presStyleCnt="4"/>
      <dgm:spPr/>
      <dgm:t>
        <a:bodyPr/>
        <a:lstStyle/>
        <a:p>
          <a:endParaRPr lang="en-GB"/>
        </a:p>
      </dgm:t>
    </dgm:pt>
  </dgm:ptLst>
  <dgm:cxnLst>
    <dgm:cxn modelId="{E8D12221-64C8-431A-BDC8-681275F13909}" type="presOf" srcId="{BCBEFE50-EB21-4EC4-B040-DD25EAD54640}" destId="{19617149-069C-48FE-93AF-7AAEB45F49BE}" srcOrd="0" destOrd="0" presId="urn:microsoft.com/office/officeart/2005/8/layout/cycle1"/>
    <dgm:cxn modelId="{52EDEFCE-8B99-4D59-8D81-484F504146CF}" type="presOf" srcId="{27C78F33-CB9C-4063-9756-7FB9BC33CE29}" destId="{A1FA0AEE-74C7-4498-B7DB-88E98E5ECD33}" srcOrd="0" destOrd="0" presId="urn:microsoft.com/office/officeart/2005/8/layout/cycle1"/>
    <dgm:cxn modelId="{00D6D7F0-94BC-4156-AD79-F7EEF17582DD}" type="presOf" srcId="{B4D819DA-7559-4DA2-B56E-B98583867022}" destId="{AF6D379B-3427-42CC-AA54-4C9E58224BFB}" srcOrd="0" destOrd="0" presId="urn:microsoft.com/office/officeart/2005/8/layout/cycle1"/>
    <dgm:cxn modelId="{7BBFAB42-90E6-483A-8E9E-9565EEF24016}" srcId="{27C78F33-CB9C-4063-9756-7FB9BC33CE29}" destId="{BCBEFE50-EB21-4EC4-B040-DD25EAD54640}" srcOrd="1" destOrd="0" parTransId="{45BD4C32-88E0-4143-BE03-00C62E7B1C02}" sibTransId="{FEA3F221-328C-4425-873E-C73DA27196FC}"/>
    <dgm:cxn modelId="{F15E730F-990E-4D6E-A40B-979E61186A12}" type="presOf" srcId="{4BEED37B-6442-416A-AB85-95C7187AFBED}" destId="{44F4CE6E-D8E8-4D0A-AB49-CBA94563DD01}" srcOrd="0" destOrd="0" presId="urn:microsoft.com/office/officeart/2005/8/layout/cycle1"/>
    <dgm:cxn modelId="{8D25B796-7F1A-4043-84F3-9F0FD924F1BF}" type="presOf" srcId="{FEA3F221-328C-4425-873E-C73DA27196FC}" destId="{9391D522-30F7-4973-89B2-A4D566ED1E95}" srcOrd="0" destOrd="0" presId="urn:microsoft.com/office/officeart/2005/8/layout/cycle1"/>
    <dgm:cxn modelId="{E45EF854-4094-498B-98D3-1C933195800F}" type="presOf" srcId="{8D522A74-7FA2-40D8-99EE-62AFC237D467}" destId="{C9894C0B-F627-43E0-95BF-FC85A1CA70A9}" srcOrd="0" destOrd="0" presId="urn:microsoft.com/office/officeart/2005/8/layout/cycle1"/>
    <dgm:cxn modelId="{F31E9DBB-6DCF-419F-8785-680A9B1E5C0D}" type="presOf" srcId="{D3CFE925-01A3-44EA-9F68-9E8E1778BCFC}" destId="{AF0AE527-F0EA-4C85-8431-E784FA391561}" srcOrd="0" destOrd="0" presId="urn:microsoft.com/office/officeart/2005/8/layout/cycle1"/>
    <dgm:cxn modelId="{B34D5F17-116E-4640-9975-90E44A29C405}" type="presOf" srcId="{A8C45852-C236-470B-9FE6-A667F16741FB}" destId="{A9C9C8E1-D0BA-451D-9C60-C59184B867E7}" srcOrd="0" destOrd="0" presId="urn:microsoft.com/office/officeart/2005/8/layout/cycle1"/>
    <dgm:cxn modelId="{DA7D5A8C-ED19-4D50-892A-09F25404CEE7}" type="presOf" srcId="{DE99A2EE-022D-48CD-A8D8-56D98B42A9A3}" destId="{48FAAC1C-D4C8-4CED-B432-9B5AD4B5C508}" srcOrd="0" destOrd="0" presId="urn:microsoft.com/office/officeart/2005/8/layout/cycle1"/>
    <dgm:cxn modelId="{AB8489AF-2C27-4BB6-8457-13B41DA079B7}" srcId="{27C78F33-CB9C-4063-9756-7FB9BC33CE29}" destId="{4BEED37B-6442-416A-AB85-95C7187AFBED}" srcOrd="2" destOrd="0" parTransId="{341CBE8A-E979-48D2-8A54-8A4DE5F7C542}" sibTransId="{DE99A2EE-022D-48CD-A8D8-56D98B42A9A3}"/>
    <dgm:cxn modelId="{DF2FB713-204D-44AC-8B15-4483257F6FB1}" srcId="{27C78F33-CB9C-4063-9756-7FB9BC33CE29}" destId="{8D522A74-7FA2-40D8-99EE-62AFC237D467}" srcOrd="3" destOrd="0" parTransId="{2D10757F-D6AB-46A9-876B-BD557BBDB4E4}" sibTransId="{D3CFE925-01A3-44EA-9F68-9E8E1778BCFC}"/>
    <dgm:cxn modelId="{29FCB1D2-1EFA-4B3C-9223-25B0B1D61AE3}" srcId="{27C78F33-CB9C-4063-9756-7FB9BC33CE29}" destId="{B4D819DA-7559-4DA2-B56E-B98583867022}" srcOrd="0" destOrd="0" parTransId="{0EAD514C-61B3-42AD-BE6B-EB12BE319011}" sibTransId="{A8C45852-C236-470B-9FE6-A667F16741FB}"/>
    <dgm:cxn modelId="{9263E719-E233-41FE-97E0-89BE911B9E12}" type="presParOf" srcId="{A1FA0AEE-74C7-4498-B7DB-88E98E5ECD33}" destId="{F92864C8-FAE9-4C72-BB48-4B4EFAB4FD50}" srcOrd="0" destOrd="0" presId="urn:microsoft.com/office/officeart/2005/8/layout/cycle1"/>
    <dgm:cxn modelId="{E689B5B2-7815-42C7-BD62-327FC49E8E3E}" type="presParOf" srcId="{A1FA0AEE-74C7-4498-B7DB-88E98E5ECD33}" destId="{AF6D379B-3427-42CC-AA54-4C9E58224BFB}" srcOrd="1" destOrd="0" presId="urn:microsoft.com/office/officeart/2005/8/layout/cycle1"/>
    <dgm:cxn modelId="{3E41DD21-D144-468D-8150-3AB0A03ECAEF}" type="presParOf" srcId="{A1FA0AEE-74C7-4498-B7DB-88E98E5ECD33}" destId="{A9C9C8E1-D0BA-451D-9C60-C59184B867E7}" srcOrd="2" destOrd="0" presId="urn:microsoft.com/office/officeart/2005/8/layout/cycle1"/>
    <dgm:cxn modelId="{90D793BC-2B3A-4E9C-972C-5B0AE1374A8E}" type="presParOf" srcId="{A1FA0AEE-74C7-4498-B7DB-88E98E5ECD33}" destId="{8BCD2E3F-C2E6-47D6-9C95-6481052A1DB4}" srcOrd="3" destOrd="0" presId="urn:microsoft.com/office/officeart/2005/8/layout/cycle1"/>
    <dgm:cxn modelId="{EABB5CF7-AE81-48E0-A64F-7BAE75B1F92E}" type="presParOf" srcId="{A1FA0AEE-74C7-4498-B7DB-88E98E5ECD33}" destId="{19617149-069C-48FE-93AF-7AAEB45F49BE}" srcOrd="4" destOrd="0" presId="urn:microsoft.com/office/officeart/2005/8/layout/cycle1"/>
    <dgm:cxn modelId="{DAFF2ED7-93B5-4005-8851-F7471D5162DC}" type="presParOf" srcId="{A1FA0AEE-74C7-4498-B7DB-88E98E5ECD33}" destId="{9391D522-30F7-4973-89B2-A4D566ED1E95}" srcOrd="5" destOrd="0" presId="urn:microsoft.com/office/officeart/2005/8/layout/cycle1"/>
    <dgm:cxn modelId="{5D92AF35-C9F6-4F0B-AE24-B3A9B3661E1D}" type="presParOf" srcId="{A1FA0AEE-74C7-4498-B7DB-88E98E5ECD33}" destId="{6B6A3987-7E3A-402F-A1D0-79833EBCA498}" srcOrd="6" destOrd="0" presId="urn:microsoft.com/office/officeart/2005/8/layout/cycle1"/>
    <dgm:cxn modelId="{BF7ACCFD-A393-4992-A282-369A9FCFD3F7}" type="presParOf" srcId="{A1FA0AEE-74C7-4498-B7DB-88E98E5ECD33}" destId="{44F4CE6E-D8E8-4D0A-AB49-CBA94563DD01}" srcOrd="7" destOrd="0" presId="urn:microsoft.com/office/officeart/2005/8/layout/cycle1"/>
    <dgm:cxn modelId="{1D7F21FD-D6EF-42CC-B92E-364ED151DCB4}" type="presParOf" srcId="{A1FA0AEE-74C7-4498-B7DB-88E98E5ECD33}" destId="{48FAAC1C-D4C8-4CED-B432-9B5AD4B5C508}" srcOrd="8" destOrd="0" presId="urn:microsoft.com/office/officeart/2005/8/layout/cycle1"/>
    <dgm:cxn modelId="{32E70259-14B1-4DCF-981C-62D187F2FAE2}" type="presParOf" srcId="{A1FA0AEE-74C7-4498-B7DB-88E98E5ECD33}" destId="{0561F24E-5C72-441F-83B1-AD131EF91D14}" srcOrd="9" destOrd="0" presId="urn:microsoft.com/office/officeart/2005/8/layout/cycle1"/>
    <dgm:cxn modelId="{59B2B9E9-2677-440F-9C72-36882242AC29}" type="presParOf" srcId="{A1FA0AEE-74C7-4498-B7DB-88E98E5ECD33}" destId="{C9894C0B-F627-43E0-95BF-FC85A1CA70A9}" srcOrd="10" destOrd="0" presId="urn:microsoft.com/office/officeart/2005/8/layout/cycle1"/>
    <dgm:cxn modelId="{F92288DA-6B12-4CD0-ADAD-0A1989E9F662}" type="presParOf" srcId="{A1FA0AEE-74C7-4498-B7DB-88E98E5ECD33}" destId="{AF0AE527-F0EA-4C85-8431-E784FA391561}" srcOrd="11" destOrd="0" presId="urn:microsoft.com/office/officeart/2005/8/layout/cycle1"/>
  </dgm:cxnLst>
  <dgm:bg/>
  <dgm:whole/>
</dgm:dataModel>
</file>

<file path=ppt/diagrams/data3.xml><?xml version="1.0" encoding="utf-8"?>
<dgm:dataModel xmlns:dgm="http://schemas.openxmlformats.org/drawingml/2006/diagram" xmlns:a="http://schemas.openxmlformats.org/drawingml/2006/main">
  <dgm:ptLst>
    <dgm:pt modelId="{27C78F33-CB9C-4063-9756-7FB9BC33CE29}"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4D819DA-7559-4DA2-B56E-B98583867022}">
      <dgm:prSet phldrT="[Text]"/>
      <dgm:spPr/>
      <dgm:t>
        <a:bodyPr/>
        <a:lstStyle/>
        <a:p>
          <a:r>
            <a:rPr lang="en-GB" dirty="0" smtClean="0"/>
            <a:t>Identify training needs</a:t>
          </a:r>
          <a:endParaRPr lang="en-GB" dirty="0"/>
        </a:p>
      </dgm:t>
    </dgm:pt>
    <dgm:pt modelId="{0EAD514C-61B3-42AD-BE6B-EB12BE319011}" type="parTrans" cxnId="{29FCB1D2-1EFA-4B3C-9223-25B0B1D61AE3}">
      <dgm:prSet/>
      <dgm:spPr/>
      <dgm:t>
        <a:bodyPr/>
        <a:lstStyle/>
        <a:p>
          <a:endParaRPr lang="en-GB"/>
        </a:p>
      </dgm:t>
    </dgm:pt>
    <dgm:pt modelId="{A8C45852-C236-470B-9FE6-A667F16741FB}" type="sibTrans" cxnId="{29FCB1D2-1EFA-4B3C-9223-25B0B1D61AE3}">
      <dgm:prSet/>
      <dgm:spPr/>
      <dgm:t>
        <a:bodyPr/>
        <a:lstStyle/>
        <a:p>
          <a:endParaRPr lang="en-GB" dirty="0"/>
        </a:p>
      </dgm:t>
    </dgm:pt>
    <dgm:pt modelId="{BCBEFE50-EB21-4EC4-B040-DD25EAD54640}">
      <dgm:prSet phldrT="[Text]"/>
      <dgm:spPr/>
      <dgm:t>
        <a:bodyPr/>
        <a:lstStyle/>
        <a:p>
          <a:r>
            <a:rPr lang="en-GB" dirty="0" smtClean="0"/>
            <a:t>Plan / develop training</a:t>
          </a:r>
          <a:endParaRPr lang="en-GB" dirty="0"/>
        </a:p>
      </dgm:t>
    </dgm:pt>
    <dgm:pt modelId="{45BD4C32-88E0-4143-BE03-00C62E7B1C02}" type="parTrans" cxnId="{7BBFAB42-90E6-483A-8E9E-9565EEF24016}">
      <dgm:prSet/>
      <dgm:spPr/>
      <dgm:t>
        <a:bodyPr/>
        <a:lstStyle/>
        <a:p>
          <a:endParaRPr lang="en-GB"/>
        </a:p>
      </dgm:t>
    </dgm:pt>
    <dgm:pt modelId="{FEA3F221-328C-4425-873E-C73DA27196FC}" type="sibTrans" cxnId="{7BBFAB42-90E6-483A-8E9E-9565EEF24016}">
      <dgm:prSet/>
      <dgm:spPr/>
      <dgm:t>
        <a:bodyPr/>
        <a:lstStyle/>
        <a:p>
          <a:endParaRPr lang="en-GB" dirty="0"/>
        </a:p>
      </dgm:t>
    </dgm:pt>
    <dgm:pt modelId="{4BEED37B-6442-416A-AB85-95C7187AFBED}">
      <dgm:prSet phldrT="[Text]"/>
      <dgm:spPr/>
      <dgm:t>
        <a:bodyPr/>
        <a:lstStyle/>
        <a:p>
          <a:r>
            <a:rPr lang="en-GB" dirty="0" smtClean="0"/>
            <a:t>Deliver / implement training</a:t>
          </a:r>
          <a:endParaRPr lang="en-GB" dirty="0"/>
        </a:p>
      </dgm:t>
    </dgm:pt>
    <dgm:pt modelId="{341CBE8A-E979-48D2-8A54-8A4DE5F7C542}" type="parTrans" cxnId="{AB8489AF-2C27-4BB6-8457-13B41DA079B7}">
      <dgm:prSet/>
      <dgm:spPr/>
      <dgm:t>
        <a:bodyPr/>
        <a:lstStyle/>
        <a:p>
          <a:endParaRPr lang="en-GB"/>
        </a:p>
      </dgm:t>
    </dgm:pt>
    <dgm:pt modelId="{DE99A2EE-022D-48CD-A8D8-56D98B42A9A3}" type="sibTrans" cxnId="{AB8489AF-2C27-4BB6-8457-13B41DA079B7}">
      <dgm:prSet/>
      <dgm:spPr/>
      <dgm:t>
        <a:bodyPr/>
        <a:lstStyle/>
        <a:p>
          <a:endParaRPr lang="en-GB" dirty="0"/>
        </a:p>
      </dgm:t>
    </dgm:pt>
    <dgm:pt modelId="{8D522A74-7FA2-40D8-99EE-62AFC237D467}">
      <dgm:prSet phldrT="[Text]"/>
      <dgm:spPr/>
      <dgm:t>
        <a:bodyPr/>
        <a:lstStyle/>
        <a:p>
          <a:r>
            <a:rPr lang="en-GB" dirty="0" smtClean="0"/>
            <a:t>Evaluate training</a:t>
          </a:r>
          <a:endParaRPr lang="en-GB" dirty="0"/>
        </a:p>
      </dgm:t>
    </dgm:pt>
    <dgm:pt modelId="{2D10757F-D6AB-46A9-876B-BD557BBDB4E4}" type="parTrans" cxnId="{DF2FB713-204D-44AC-8B15-4483257F6FB1}">
      <dgm:prSet/>
      <dgm:spPr/>
      <dgm:t>
        <a:bodyPr/>
        <a:lstStyle/>
        <a:p>
          <a:endParaRPr lang="en-GB"/>
        </a:p>
      </dgm:t>
    </dgm:pt>
    <dgm:pt modelId="{D3CFE925-01A3-44EA-9F68-9E8E1778BCFC}" type="sibTrans" cxnId="{DF2FB713-204D-44AC-8B15-4483257F6FB1}">
      <dgm:prSet/>
      <dgm:spPr/>
      <dgm:t>
        <a:bodyPr/>
        <a:lstStyle/>
        <a:p>
          <a:endParaRPr lang="en-GB" dirty="0"/>
        </a:p>
      </dgm:t>
    </dgm:pt>
    <dgm:pt modelId="{A1FA0AEE-74C7-4498-B7DB-88E98E5ECD33}" type="pres">
      <dgm:prSet presAssocID="{27C78F33-CB9C-4063-9756-7FB9BC33CE29}" presName="cycle" presStyleCnt="0">
        <dgm:presLayoutVars>
          <dgm:dir/>
          <dgm:resizeHandles val="exact"/>
        </dgm:presLayoutVars>
      </dgm:prSet>
      <dgm:spPr/>
      <dgm:t>
        <a:bodyPr/>
        <a:lstStyle/>
        <a:p>
          <a:endParaRPr lang="en-GB"/>
        </a:p>
      </dgm:t>
    </dgm:pt>
    <dgm:pt modelId="{F92864C8-FAE9-4C72-BB48-4B4EFAB4FD50}" type="pres">
      <dgm:prSet presAssocID="{B4D819DA-7559-4DA2-B56E-B98583867022}" presName="dummy" presStyleCnt="0"/>
      <dgm:spPr/>
    </dgm:pt>
    <dgm:pt modelId="{AF6D379B-3427-42CC-AA54-4C9E58224BFB}" type="pres">
      <dgm:prSet presAssocID="{B4D819DA-7559-4DA2-B56E-B98583867022}" presName="node" presStyleLbl="revTx" presStyleIdx="0" presStyleCnt="4">
        <dgm:presLayoutVars>
          <dgm:bulletEnabled val="1"/>
        </dgm:presLayoutVars>
      </dgm:prSet>
      <dgm:spPr/>
      <dgm:t>
        <a:bodyPr/>
        <a:lstStyle/>
        <a:p>
          <a:endParaRPr lang="en-GB"/>
        </a:p>
      </dgm:t>
    </dgm:pt>
    <dgm:pt modelId="{A9C9C8E1-D0BA-451D-9C60-C59184B867E7}" type="pres">
      <dgm:prSet presAssocID="{A8C45852-C236-470B-9FE6-A667F16741FB}" presName="sibTrans" presStyleLbl="node1" presStyleIdx="0" presStyleCnt="4"/>
      <dgm:spPr/>
      <dgm:t>
        <a:bodyPr/>
        <a:lstStyle/>
        <a:p>
          <a:endParaRPr lang="en-GB"/>
        </a:p>
      </dgm:t>
    </dgm:pt>
    <dgm:pt modelId="{8BCD2E3F-C2E6-47D6-9C95-6481052A1DB4}" type="pres">
      <dgm:prSet presAssocID="{BCBEFE50-EB21-4EC4-B040-DD25EAD54640}" presName="dummy" presStyleCnt="0"/>
      <dgm:spPr/>
    </dgm:pt>
    <dgm:pt modelId="{19617149-069C-48FE-93AF-7AAEB45F49BE}" type="pres">
      <dgm:prSet presAssocID="{BCBEFE50-EB21-4EC4-B040-DD25EAD54640}" presName="node" presStyleLbl="revTx" presStyleIdx="1" presStyleCnt="4">
        <dgm:presLayoutVars>
          <dgm:bulletEnabled val="1"/>
        </dgm:presLayoutVars>
      </dgm:prSet>
      <dgm:spPr/>
      <dgm:t>
        <a:bodyPr/>
        <a:lstStyle/>
        <a:p>
          <a:endParaRPr lang="en-GB"/>
        </a:p>
      </dgm:t>
    </dgm:pt>
    <dgm:pt modelId="{9391D522-30F7-4973-89B2-A4D566ED1E95}" type="pres">
      <dgm:prSet presAssocID="{FEA3F221-328C-4425-873E-C73DA27196FC}" presName="sibTrans" presStyleLbl="node1" presStyleIdx="1" presStyleCnt="4" custLinFactNeighborY="-12486"/>
      <dgm:spPr/>
      <dgm:t>
        <a:bodyPr/>
        <a:lstStyle/>
        <a:p>
          <a:endParaRPr lang="en-GB"/>
        </a:p>
      </dgm:t>
    </dgm:pt>
    <dgm:pt modelId="{6B6A3987-7E3A-402F-A1D0-79833EBCA498}" type="pres">
      <dgm:prSet presAssocID="{4BEED37B-6442-416A-AB85-95C7187AFBED}" presName="dummy" presStyleCnt="0"/>
      <dgm:spPr/>
    </dgm:pt>
    <dgm:pt modelId="{44F4CE6E-D8E8-4D0A-AB49-CBA94563DD01}" type="pres">
      <dgm:prSet presAssocID="{4BEED37B-6442-416A-AB85-95C7187AFBED}" presName="node" presStyleLbl="revTx" presStyleIdx="2" presStyleCnt="4">
        <dgm:presLayoutVars>
          <dgm:bulletEnabled val="1"/>
        </dgm:presLayoutVars>
      </dgm:prSet>
      <dgm:spPr/>
      <dgm:t>
        <a:bodyPr/>
        <a:lstStyle/>
        <a:p>
          <a:endParaRPr lang="en-GB"/>
        </a:p>
      </dgm:t>
    </dgm:pt>
    <dgm:pt modelId="{48FAAC1C-D4C8-4CED-B432-9B5AD4B5C508}" type="pres">
      <dgm:prSet presAssocID="{DE99A2EE-022D-48CD-A8D8-56D98B42A9A3}" presName="sibTrans" presStyleLbl="node1" presStyleIdx="2" presStyleCnt="4"/>
      <dgm:spPr/>
      <dgm:t>
        <a:bodyPr/>
        <a:lstStyle/>
        <a:p>
          <a:endParaRPr lang="en-GB"/>
        </a:p>
      </dgm:t>
    </dgm:pt>
    <dgm:pt modelId="{0561F24E-5C72-441F-83B1-AD131EF91D14}" type="pres">
      <dgm:prSet presAssocID="{8D522A74-7FA2-40D8-99EE-62AFC237D467}" presName="dummy" presStyleCnt="0"/>
      <dgm:spPr/>
    </dgm:pt>
    <dgm:pt modelId="{C9894C0B-F627-43E0-95BF-FC85A1CA70A9}" type="pres">
      <dgm:prSet presAssocID="{8D522A74-7FA2-40D8-99EE-62AFC237D467}" presName="node" presStyleLbl="revTx" presStyleIdx="3" presStyleCnt="4">
        <dgm:presLayoutVars>
          <dgm:bulletEnabled val="1"/>
        </dgm:presLayoutVars>
      </dgm:prSet>
      <dgm:spPr/>
      <dgm:t>
        <a:bodyPr/>
        <a:lstStyle/>
        <a:p>
          <a:endParaRPr lang="en-GB"/>
        </a:p>
      </dgm:t>
    </dgm:pt>
    <dgm:pt modelId="{AF0AE527-F0EA-4C85-8431-E784FA391561}" type="pres">
      <dgm:prSet presAssocID="{D3CFE925-01A3-44EA-9F68-9E8E1778BCFC}" presName="sibTrans" presStyleLbl="node1" presStyleIdx="3" presStyleCnt="4"/>
      <dgm:spPr/>
      <dgm:t>
        <a:bodyPr/>
        <a:lstStyle/>
        <a:p>
          <a:endParaRPr lang="en-GB"/>
        </a:p>
      </dgm:t>
    </dgm:pt>
  </dgm:ptLst>
  <dgm:cxnLst>
    <dgm:cxn modelId="{7319F65B-96B4-464E-A90F-0BAB1326264F}" type="presOf" srcId="{A8C45852-C236-470B-9FE6-A667F16741FB}" destId="{A9C9C8E1-D0BA-451D-9C60-C59184B867E7}" srcOrd="0" destOrd="0" presId="urn:microsoft.com/office/officeart/2005/8/layout/cycle1"/>
    <dgm:cxn modelId="{C11AC7C8-41C4-4002-AC76-2FA4FD323F9C}" type="presOf" srcId="{DE99A2EE-022D-48CD-A8D8-56D98B42A9A3}" destId="{48FAAC1C-D4C8-4CED-B432-9B5AD4B5C508}" srcOrd="0" destOrd="0" presId="urn:microsoft.com/office/officeart/2005/8/layout/cycle1"/>
    <dgm:cxn modelId="{7BBFAB42-90E6-483A-8E9E-9565EEF24016}" srcId="{27C78F33-CB9C-4063-9756-7FB9BC33CE29}" destId="{BCBEFE50-EB21-4EC4-B040-DD25EAD54640}" srcOrd="1" destOrd="0" parTransId="{45BD4C32-88E0-4143-BE03-00C62E7B1C02}" sibTransId="{FEA3F221-328C-4425-873E-C73DA27196FC}"/>
    <dgm:cxn modelId="{5188F3E6-6601-4520-BE7B-D1B931C34A09}" type="presOf" srcId="{4BEED37B-6442-416A-AB85-95C7187AFBED}" destId="{44F4CE6E-D8E8-4D0A-AB49-CBA94563DD01}" srcOrd="0" destOrd="0" presId="urn:microsoft.com/office/officeart/2005/8/layout/cycle1"/>
    <dgm:cxn modelId="{AB8489AF-2C27-4BB6-8457-13B41DA079B7}" srcId="{27C78F33-CB9C-4063-9756-7FB9BC33CE29}" destId="{4BEED37B-6442-416A-AB85-95C7187AFBED}" srcOrd="2" destOrd="0" parTransId="{341CBE8A-E979-48D2-8A54-8A4DE5F7C542}" sibTransId="{DE99A2EE-022D-48CD-A8D8-56D98B42A9A3}"/>
    <dgm:cxn modelId="{919F6256-B4F6-4DF9-B409-C160CC2AE23C}" type="presOf" srcId="{BCBEFE50-EB21-4EC4-B040-DD25EAD54640}" destId="{19617149-069C-48FE-93AF-7AAEB45F49BE}" srcOrd="0" destOrd="0" presId="urn:microsoft.com/office/officeart/2005/8/layout/cycle1"/>
    <dgm:cxn modelId="{92715277-3C1E-463D-80F9-DEFA4A3EC01E}" type="presOf" srcId="{B4D819DA-7559-4DA2-B56E-B98583867022}" destId="{AF6D379B-3427-42CC-AA54-4C9E58224BFB}" srcOrd="0" destOrd="0" presId="urn:microsoft.com/office/officeart/2005/8/layout/cycle1"/>
    <dgm:cxn modelId="{C928CF2E-F47E-4CC6-85B6-A0D0A4CAD7B1}" type="presOf" srcId="{D3CFE925-01A3-44EA-9F68-9E8E1778BCFC}" destId="{AF0AE527-F0EA-4C85-8431-E784FA391561}" srcOrd="0" destOrd="0" presId="urn:microsoft.com/office/officeart/2005/8/layout/cycle1"/>
    <dgm:cxn modelId="{B6686320-97D1-4834-83DD-7228605EC8E4}" type="presOf" srcId="{FEA3F221-328C-4425-873E-C73DA27196FC}" destId="{9391D522-30F7-4973-89B2-A4D566ED1E95}" srcOrd="0" destOrd="0" presId="urn:microsoft.com/office/officeart/2005/8/layout/cycle1"/>
    <dgm:cxn modelId="{879501DD-E320-4BB7-B2BD-5408B1B9DC1F}" type="presOf" srcId="{8D522A74-7FA2-40D8-99EE-62AFC237D467}" destId="{C9894C0B-F627-43E0-95BF-FC85A1CA70A9}" srcOrd="0" destOrd="0" presId="urn:microsoft.com/office/officeart/2005/8/layout/cycle1"/>
    <dgm:cxn modelId="{DF2FB713-204D-44AC-8B15-4483257F6FB1}" srcId="{27C78F33-CB9C-4063-9756-7FB9BC33CE29}" destId="{8D522A74-7FA2-40D8-99EE-62AFC237D467}" srcOrd="3" destOrd="0" parTransId="{2D10757F-D6AB-46A9-876B-BD557BBDB4E4}" sibTransId="{D3CFE925-01A3-44EA-9F68-9E8E1778BCFC}"/>
    <dgm:cxn modelId="{31906293-D6AD-433F-A12C-568A3BD25B31}" type="presOf" srcId="{27C78F33-CB9C-4063-9756-7FB9BC33CE29}" destId="{A1FA0AEE-74C7-4498-B7DB-88E98E5ECD33}" srcOrd="0" destOrd="0" presId="urn:microsoft.com/office/officeart/2005/8/layout/cycle1"/>
    <dgm:cxn modelId="{29FCB1D2-1EFA-4B3C-9223-25B0B1D61AE3}" srcId="{27C78F33-CB9C-4063-9756-7FB9BC33CE29}" destId="{B4D819DA-7559-4DA2-B56E-B98583867022}" srcOrd="0" destOrd="0" parTransId="{0EAD514C-61B3-42AD-BE6B-EB12BE319011}" sibTransId="{A8C45852-C236-470B-9FE6-A667F16741FB}"/>
    <dgm:cxn modelId="{4DF7E356-EC1C-4ECB-844E-75B7E72FB028}" type="presParOf" srcId="{A1FA0AEE-74C7-4498-B7DB-88E98E5ECD33}" destId="{F92864C8-FAE9-4C72-BB48-4B4EFAB4FD50}" srcOrd="0" destOrd="0" presId="urn:microsoft.com/office/officeart/2005/8/layout/cycle1"/>
    <dgm:cxn modelId="{8748264B-A037-460B-84ED-21CA8B386C4D}" type="presParOf" srcId="{A1FA0AEE-74C7-4498-B7DB-88E98E5ECD33}" destId="{AF6D379B-3427-42CC-AA54-4C9E58224BFB}" srcOrd="1" destOrd="0" presId="urn:microsoft.com/office/officeart/2005/8/layout/cycle1"/>
    <dgm:cxn modelId="{F43FA169-7DDE-48CC-8326-555B66C9FC93}" type="presParOf" srcId="{A1FA0AEE-74C7-4498-B7DB-88E98E5ECD33}" destId="{A9C9C8E1-D0BA-451D-9C60-C59184B867E7}" srcOrd="2" destOrd="0" presId="urn:microsoft.com/office/officeart/2005/8/layout/cycle1"/>
    <dgm:cxn modelId="{8A21C83C-F668-4A3F-B1FA-2E1472EA6865}" type="presParOf" srcId="{A1FA0AEE-74C7-4498-B7DB-88E98E5ECD33}" destId="{8BCD2E3F-C2E6-47D6-9C95-6481052A1DB4}" srcOrd="3" destOrd="0" presId="urn:microsoft.com/office/officeart/2005/8/layout/cycle1"/>
    <dgm:cxn modelId="{46BF98A9-A7CD-43B1-BABA-47140802E485}" type="presParOf" srcId="{A1FA0AEE-74C7-4498-B7DB-88E98E5ECD33}" destId="{19617149-069C-48FE-93AF-7AAEB45F49BE}" srcOrd="4" destOrd="0" presId="urn:microsoft.com/office/officeart/2005/8/layout/cycle1"/>
    <dgm:cxn modelId="{DEE8C4CF-7B03-4D8B-B153-E839178ACB13}" type="presParOf" srcId="{A1FA0AEE-74C7-4498-B7DB-88E98E5ECD33}" destId="{9391D522-30F7-4973-89B2-A4D566ED1E95}" srcOrd="5" destOrd="0" presId="urn:microsoft.com/office/officeart/2005/8/layout/cycle1"/>
    <dgm:cxn modelId="{B565C4FB-711B-44E2-8EFD-42D739F3CE16}" type="presParOf" srcId="{A1FA0AEE-74C7-4498-B7DB-88E98E5ECD33}" destId="{6B6A3987-7E3A-402F-A1D0-79833EBCA498}" srcOrd="6" destOrd="0" presId="urn:microsoft.com/office/officeart/2005/8/layout/cycle1"/>
    <dgm:cxn modelId="{F22092E7-3733-4DAC-A97B-D3165E5C7602}" type="presParOf" srcId="{A1FA0AEE-74C7-4498-B7DB-88E98E5ECD33}" destId="{44F4CE6E-D8E8-4D0A-AB49-CBA94563DD01}" srcOrd="7" destOrd="0" presId="urn:microsoft.com/office/officeart/2005/8/layout/cycle1"/>
    <dgm:cxn modelId="{13173656-EB39-4558-9164-A3DC43EF1DD6}" type="presParOf" srcId="{A1FA0AEE-74C7-4498-B7DB-88E98E5ECD33}" destId="{48FAAC1C-D4C8-4CED-B432-9B5AD4B5C508}" srcOrd="8" destOrd="0" presId="urn:microsoft.com/office/officeart/2005/8/layout/cycle1"/>
    <dgm:cxn modelId="{5BBB8DB1-C2CD-4D78-BBC8-4EC963F0CD14}" type="presParOf" srcId="{A1FA0AEE-74C7-4498-B7DB-88E98E5ECD33}" destId="{0561F24E-5C72-441F-83B1-AD131EF91D14}" srcOrd="9" destOrd="0" presId="urn:microsoft.com/office/officeart/2005/8/layout/cycle1"/>
    <dgm:cxn modelId="{6C2D1AAF-4C1B-4CE8-A60A-4125655DCF62}" type="presParOf" srcId="{A1FA0AEE-74C7-4498-B7DB-88E98E5ECD33}" destId="{C9894C0B-F627-43E0-95BF-FC85A1CA70A9}" srcOrd="10" destOrd="0" presId="urn:microsoft.com/office/officeart/2005/8/layout/cycle1"/>
    <dgm:cxn modelId="{A739CD2B-4E69-4925-816D-A5178A49CB19}" type="presParOf" srcId="{A1FA0AEE-74C7-4498-B7DB-88E98E5ECD33}" destId="{AF0AE527-F0EA-4C85-8431-E784FA391561}" srcOrd="11" destOrd="0" presId="urn:microsoft.com/office/officeart/2005/8/layout/cycle1"/>
  </dgm:cxnLst>
  <dgm:bg/>
  <dgm:whole/>
</dgm:dataModel>
</file>

<file path=ppt/diagrams/data4.xml><?xml version="1.0" encoding="utf-8"?>
<dgm:dataModel xmlns:dgm="http://schemas.openxmlformats.org/drawingml/2006/diagram" xmlns:a="http://schemas.openxmlformats.org/drawingml/2006/main">
  <dgm:ptLst>
    <dgm:pt modelId="{27C78F33-CB9C-4063-9756-7FB9BC33CE29}"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4D819DA-7559-4DA2-B56E-B98583867022}">
      <dgm:prSet phldrT="[Text]"/>
      <dgm:spPr/>
      <dgm:t>
        <a:bodyPr/>
        <a:lstStyle/>
        <a:p>
          <a:r>
            <a:rPr lang="en-GB" dirty="0" smtClean="0"/>
            <a:t>Identify training needs</a:t>
          </a:r>
          <a:endParaRPr lang="en-GB" dirty="0"/>
        </a:p>
      </dgm:t>
    </dgm:pt>
    <dgm:pt modelId="{0EAD514C-61B3-42AD-BE6B-EB12BE319011}" type="parTrans" cxnId="{29FCB1D2-1EFA-4B3C-9223-25B0B1D61AE3}">
      <dgm:prSet/>
      <dgm:spPr/>
      <dgm:t>
        <a:bodyPr/>
        <a:lstStyle/>
        <a:p>
          <a:endParaRPr lang="en-GB"/>
        </a:p>
      </dgm:t>
    </dgm:pt>
    <dgm:pt modelId="{A8C45852-C236-470B-9FE6-A667F16741FB}" type="sibTrans" cxnId="{29FCB1D2-1EFA-4B3C-9223-25B0B1D61AE3}">
      <dgm:prSet/>
      <dgm:spPr/>
      <dgm:t>
        <a:bodyPr/>
        <a:lstStyle/>
        <a:p>
          <a:endParaRPr lang="en-GB" dirty="0"/>
        </a:p>
      </dgm:t>
    </dgm:pt>
    <dgm:pt modelId="{BCBEFE50-EB21-4EC4-B040-DD25EAD54640}">
      <dgm:prSet phldrT="[Text]"/>
      <dgm:spPr/>
      <dgm:t>
        <a:bodyPr/>
        <a:lstStyle/>
        <a:p>
          <a:r>
            <a:rPr lang="en-GB" dirty="0" smtClean="0"/>
            <a:t>Plan / develop training</a:t>
          </a:r>
          <a:endParaRPr lang="en-GB" dirty="0"/>
        </a:p>
      </dgm:t>
    </dgm:pt>
    <dgm:pt modelId="{45BD4C32-88E0-4143-BE03-00C62E7B1C02}" type="parTrans" cxnId="{7BBFAB42-90E6-483A-8E9E-9565EEF24016}">
      <dgm:prSet/>
      <dgm:spPr/>
      <dgm:t>
        <a:bodyPr/>
        <a:lstStyle/>
        <a:p>
          <a:endParaRPr lang="en-GB"/>
        </a:p>
      </dgm:t>
    </dgm:pt>
    <dgm:pt modelId="{FEA3F221-328C-4425-873E-C73DA27196FC}" type="sibTrans" cxnId="{7BBFAB42-90E6-483A-8E9E-9565EEF24016}">
      <dgm:prSet/>
      <dgm:spPr/>
      <dgm:t>
        <a:bodyPr/>
        <a:lstStyle/>
        <a:p>
          <a:endParaRPr lang="en-GB" dirty="0"/>
        </a:p>
      </dgm:t>
    </dgm:pt>
    <dgm:pt modelId="{4BEED37B-6442-416A-AB85-95C7187AFBED}">
      <dgm:prSet phldrT="[Text]"/>
      <dgm:spPr/>
      <dgm:t>
        <a:bodyPr/>
        <a:lstStyle/>
        <a:p>
          <a:r>
            <a:rPr lang="en-GB" dirty="0" smtClean="0"/>
            <a:t>Deliver / implement training</a:t>
          </a:r>
          <a:endParaRPr lang="en-GB" dirty="0"/>
        </a:p>
      </dgm:t>
    </dgm:pt>
    <dgm:pt modelId="{341CBE8A-E979-48D2-8A54-8A4DE5F7C542}" type="parTrans" cxnId="{AB8489AF-2C27-4BB6-8457-13B41DA079B7}">
      <dgm:prSet/>
      <dgm:spPr/>
      <dgm:t>
        <a:bodyPr/>
        <a:lstStyle/>
        <a:p>
          <a:endParaRPr lang="en-GB"/>
        </a:p>
      </dgm:t>
    </dgm:pt>
    <dgm:pt modelId="{DE99A2EE-022D-48CD-A8D8-56D98B42A9A3}" type="sibTrans" cxnId="{AB8489AF-2C27-4BB6-8457-13B41DA079B7}">
      <dgm:prSet/>
      <dgm:spPr/>
      <dgm:t>
        <a:bodyPr/>
        <a:lstStyle/>
        <a:p>
          <a:endParaRPr lang="en-GB" dirty="0"/>
        </a:p>
      </dgm:t>
    </dgm:pt>
    <dgm:pt modelId="{8D522A74-7FA2-40D8-99EE-62AFC237D467}">
      <dgm:prSet phldrT="[Text]"/>
      <dgm:spPr/>
      <dgm:t>
        <a:bodyPr/>
        <a:lstStyle/>
        <a:p>
          <a:r>
            <a:rPr lang="en-GB" dirty="0" smtClean="0"/>
            <a:t>Evaluate training</a:t>
          </a:r>
          <a:endParaRPr lang="en-GB" dirty="0"/>
        </a:p>
      </dgm:t>
    </dgm:pt>
    <dgm:pt modelId="{2D10757F-D6AB-46A9-876B-BD557BBDB4E4}" type="parTrans" cxnId="{DF2FB713-204D-44AC-8B15-4483257F6FB1}">
      <dgm:prSet/>
      <dgm:spPr/>
      <dgm:t>
        <a:bodyPr/>
        <a:lstStyle/>
        <a:p>
          <a:endParaRPr lang="en-GB"/>
        </a:p>
      </dgm:t>
    </dgm:pt>
    <dgm:pt modelId="{D3CFE925-01A3-44EA-9F68-9E8E1778BCFC}" type="sibTrans" cxnId="{DF2FB713-204D-44AC-8B15-4483257F6FB1}">
      <dgm:prSet/>
      <dgm:spPr/>
      <dgm:t>
        <a:bodyPr/>
        <a:lstStyle/>
        <a:p>
          <a:endParaRPr lang="en-GB" dirty="0"/>
        </a:p>
      </dgm:t>
    </dgm:pt>
    <dgm:pt modelId="{A1FA0AEE-74C7-4498-B7DB-88E98E5ECD33}" type="pres">
      <dgm:prSet presAssocID="{27C78F33-CB9C-4063-9756-7FB9BC33CE29}" presName="cycle" presStyleCnt="0">
        <dgm:presLayoutVars>
          <dgm:dir/>
          <dgm:resizeHandles val="exact"/>
        </dgm:presLayoutVars>
      </dgm:prSet>
      <dgm:spPr/>
      <dgm:t>
        <a:bodyPr/>
        <a:lstStyle/>
        <a:p>
          <a:endParaRPr lang="en-GB"/>
        </a:p>
      </dgm:t>
    </dgm:pt>
    <dgm:pt modelId="{F92864C8-FAE9-4C72-BB48-4B4EFAB4FD50}" type="pres">
      <dgm:prSet presAssocID="{B4D819DA-7559-4DA2-B56E-B98583867022}" presName="dummy" presStyleCnt="0"/>
      <dgm:spPr/>
    </dgm:pt>
    <dgm:pt modelId="{AF6D379B-3427-42CC-AA54-4C9E58224BFB}" type="pres">
      <dgm:prSet presAssocID="{B4D819DA-7559-4DA2-B56E-B98583867022}" presName="node" presStyleLbl="revTx" presStyleIdx="0" presStyleCnt="4">
        <dgm:presLayoutVars>
          <dgm:bulletEnabled val="1"/>
        </dgm:presLayoutVars>
      </dgm:prSet>
      <dgm:spPr/>
      <dgm:t>
        <a:bodyPr/>
        <a:lstStyle/>
        <a:p>
          <a:endParaRPr lang="en-GB"/>
        </a:p>
      </dgm:t>
    </dgm:pt>
    <dgm:pt modelId="{A9C9C8E1-D0BA-451D-9C60-C59184B867E7}" type="pres">
      <dgm:prSet presAssocID="{A8C45852-C236-470B-9FE6-A667F16741FB}" presName="sibTrans" presStyleLbl="node1" presStyleIdx="0" presStyleCnt="4"/>
      <dgm:spPr/>
      <dgm:t>
        <a:bodyPr/>
        <a:lstStyle/>
        <a:p>
          <a:endParaRPr lang="en-GB"/>
        </a:p>
      </dgm:t>
    </dgm:pt>
    <dgm:pt modelId="{8BCD2E3F-C2E6-47D6-9C95-6481052A1DB4}" type="pres">
      <dgm:prSet presAssocID="{BCBEFE50-EB21-4EC4-B040-DD25EAD54640}" presName="dummy" presStyleCnt="0"/>
      <dgm:spPr/>
    </dgm:pt>
    <dgm:pt modelId="{19617149-069C-48FE-93AF-7AAEB45F49BE}" type="pres">
      <dgm:prSet presAssocID="{BCBEFE50-EB21-4EC4-B040-DD25EAD54640}" presName="node" presStyleLbl="revTx" presStyleIdx="1" presStyleCnt="4">
        <dgm:presLayoutVars>
          <dgm:bulletEnabled val="1"/>
        </dgm:presLayoutVars>
      </dgm:prSet>
      <dgm:spPr/>
      <dgm:t>
        <a:bodyPr/>
        <a:lstStyle/>
        <a:p>
          <a:endParaRPr lang="en-GB"/>
        </a:p>
      </dgm:t>
    </dgm:pt>
    <dgm:pt modelId="{9391D522-30F7-4973-89B2-A4D566ED1E95}" type="pres">
      <dgm:prSet presAssocID="{FEA3F221-328C-4425-873E-C73DA27196FC}" presName="sibTrans" presStyleLbl="node1" presStyleIdx="1" presStyleCnt="4" custLinFactNeighborY="-12486"/>
      <dgm:spPr/>
      <dgm:t>
        <a:bodyPr/>
        <a:lstStyle/>
        <a:p>
          <a:endParaRPr lang="en-GB"/>
        </a:p>
      </dgm:t>
    </dgm:pt>
    <dgm:pt modelId="{6B6A3987-7E3A-402F-A1D0-79833EBCA498}" type="pres">
      <dgm:prSet presAssocID="{4BEED37B-6442-416A-AB85-95C7187AFBED}" presName="dummy" presStyleCnt="0"/>
      <dgm:spPr/>
    </dgm:pt>
    <dgm:pt modelId="{44F4CE6E-D8E8-4D0A-AB49-CBA94563DD01}" type="pres">
      <dgm:prSet presAssocID="{4BEED37B-6442-416A-AB85-95C7187AFBED}" presName="node" presStyleLbl="revTx" presStyleIdx="2" presStyleCnt="4">
        <dgm:presLayoutVars>
          <dgm:bulletEnabled val="1"/>
        </dgm:presLayoutVars>
      </dgm:prSet>
      <dgm:spPr/>
      <dgm:t>
        <a:bodyPr/>
        <a:lstStyle/>
        <a:p>
          <a:endParaRPr lang="en-GB"/>
        </a:p>
      </dgm:t>
    </dgm:pt>
    <dgm:pt modelId="{48FAAC1C-D4C8-4CED-B432-9B5AD4B5C508}" type="pres">
      <dgm:prSet presAssocID="{DE99A2EE-022D-48CD-A8D8-56D98B42A9A3}" presName="sibTrans" presStyleLbl="node1" presStyleIdx="2" presStyleCnt="4"/>
      <dgm:spPr/>
      <dgm:t>
        <a:bodyPr/>
        <a:lstStyle/>
        <a:p>
          <a:endParaRPr lang="en-GB"/>
        </a:p>
      </dgm:t>
    </dgm:pt>
    <dgm:pt modelId="{0561F24E-5C72-441F-83B1-AD131EF91D14}" type="pres">
      <dgm:prSet presAssocID="{8D522A74-7FA2-40D8-99EE-62AFC237D467}" presName="dummy" presStyleCnt="0"/>
      <dgm:spPr/>
    </dgm:pt>
    <dgm:pt modelId="{C9894C0B-F627-43E0-95BF-FC85A1CA70A9}" type="pres">
      <dgm:prSet presAssocID="{8D522A74-7FA2-40D8-99EE-62AFC237D467}" presName="node" presStyleLbl="revTx" presStyleIdx="3" presStyleCnt="4">
        <dgm:presLayoutVars>
          <dgm:bulletEnabled val="1"/>
        </dgm:presLayoutVars>
      </dgm:prSet>
      <dgm:spPr/>
      <dgm:t>
        <a:bodyPr/>
        <a:lstStyle/>
        <a:p>
          <a:endParaRPr lang="en-GB"/>
        </a:p>
      </dgm:t>
    </dgm:pt>
    <dgm:pt modelId="{AF0AE527-F0EA-4C85-8431-E784FA391561}" type="pres">
      <dgm:prSet presAssocID="{D3CFE925-01A3-44EA-9F68-9E8E1778BCFC}" presName="sibTrans" presStyleLbl="node1" presStyleIdx="3" presStyleCnt="4"/>
      <dgm:spPr/>
      <dgm:t>
        <a:bodyPr/>
        <a:lstStyle/>
        <a:p>
          <a:endParaRPr lang="en-GB"/>
        </a:p>
      </dgm:t>
    </dgm:pt>
  </dgm:ptLst>
  <dgm:cxnLst>
    <dgm:cxn modelId="{72932687-3D83-425C-9F71-175AB3D58A1C}" type="presOf" srcId="{FEA3F221-328C-4425-873E-C73DA27196FC}" destId="{9391D522-30F7-4973-89B2-A4D566ED1E95}" srcOrd="0" destOrd="0" presId="urn:microsoft.com/office/officeart/2005/8/layout/cycle1"/>
    <dgm:cxn modelId="{E0D4C861-571E-4512-B367-9BC45EE60CF3}" type="presOf" srcId="{DE99A2EE-022D-48CD-A8D8-56D98B42A9A3}" destId="{48FAAC1C-D4C8-4CED-B432-9B5AD4B5C508}" srcOrd="0" destOrd="0" presId="urn:microsoft.com/office/officeart/2005/8/layout/cycle1"/>
    <dgm:cxn modelId="{7BBFAB42-90E6-483A-8E9E-9565EEF24016}" srcId="{27C78F33-CB9C-4063-9756-7FB9BC33CE29}" destId="{BCBEFE50-EB21-4EC4-B040-DD25EAD54640}" srcOrd="1" destOrd="0" parTransId="{45BD4C32-88E0-4143-BE03-00C62E7B1C02}" sibTransId="{FEA3F221-328C-4425-873E-C73DA27196FC}"/>
    <dgm:cxn modelId="{1BD0B698-3FA0-44E8-A61E-50EAAA813471}" type="presOf" srcId="{8D522A74-7FA2-40D8-99EE-62AFC237D467}" destId="{C9894C0B-F627-43E0-95BF-FC85A1CA70A9}" srcOrd="0" destOrd="0" presId="urn:microsoft.com/office/officeart/2005/8/layout/cycle1"/>
    <dgm:cxn modelId="{132FA367-DB98-4E5E-A45A-2E3937F32C12}" type="presOf" srcId="{27C78F33-CB9C-4063-9756-7FB9BC33CE29}" destId="{A1FA0AEE-74C7-4498-B7DB-88E98E5ECD33}" srcOrd="0" destOrd="0" presId="urn:microsoft.com/office/officeart/2005/8/layout/cycle1"/>
    <dgm:cxn modelId="{0A0710B6-2FAB-4032-A2E3-754E2DCD08B6}" type="presOf" srcId="{A8C45852-C236-470B-9FE6-A667F16741FB}" destId="{A9C9C8E1-D0BA-451D-9C60-C59184B867E7}" srcOrd="0" destOrd="0" presId="urn:microsoft.com/office/officeart/2005/8/layout/cycle1"/>
    <dgm:cxn modelId="{FC397199-D500-4237-A9E4-4852EFC2BD1C}" type="presOf" srcId="{BCBEFE50-EB21-4EC4-B040-DD25EAD54640}" destId="{19617149-069C-48FE-93AF-7AAEB45F49BE}" srcOrd="0" destOrd="0" presId="urn:microsoft.com/office/officeart/2005/8/layout/cycle1"/>
    <dgm:cxn modelId="{789C089B-2006-4BD8-8B1E-ED702AFBB61F}" type="presOf" srcId="{D3CFE925-01A3-44EA-9F68-9E8E1778BCFC}" destId="{AF0AE527-F0EA-4C85-8431-E784FA391561}" srcOrd="0" destOrd="0" presId="urn:microsoft.com/office/officeart/2005/8/layout/cycle1"/>
    <dgm:cxn modelId="{33863C99-4AB4-4A20-848E-50F3D6EBA3E3}" type="presOf" srcId="{B4D819DA-7559-4DA2-B56E-B98583867022}" destId="{AF6D379B-3427-42CC-AA54-4C9E58224BFB}" srcOrd="0" destOrd="0" presId="urn:microsoft.com/office/officeart/2005/8/layout/cycle1"/>
    <dgm:cxn modelId="{04C837C7-8584-4204-A3BF-DC58A4B7074E}" type="presOf" srcId="{4BEED37B-6442-416A-AB85-95C7187AFBED}" destId="{44F4CE6E-D8E8-4D0A-AB49-CBA94563DD01}" srcOrd="0" destOrd="0" presId="urn:microsoft.com/office/officeart/2005/8/layout/cycle1"/>
    <dgm:cxn modelId="{DF2FB713-204D-44AC-8B15-4483257F6FB1}" srcId="{27C78F33-CB9C-4063-9756-7FB9BC33CE29}" destId="{8D522A74-7FA2-40D8-99EE-62AFC237D467}" srcOrd="3" destOrd="0" parTransId="{2D10757F-D6AB-46A9-876B-BD557BBDB4E4}" sibTransId="{D3CFE925-01A3-44EA-9F68-9E8E1778BCFC}"/>
    <dgm:cxn modelId="{AB8489AF-2C27-4BB6-8457-13B41DA079B7}" srcId="{27C78F33-CB9C-4063-9756-7FB9BC33CE29}" destId="{4BEED37B-6442-416A-AB85-95C7187AFBED}" srcOrd="2" destOrd="0" parTransId="{341CBE8A-E979-48D2-8A54-8A4DE5F7C542}" sibTransId="{DE99A2EE-022D-48CD-A8D8-56D98B42A9A3}"/>
    <dgm:cxn modelId="{29FCB1D2-1EFA-4B3C-9223-25B0B1D61AE3}" srcId="{27C78F33-CB9C-4063-9756-7FB9BC33CE29}" destId="{B4D819DA-7559-4DA2-B56E-B98583867022}" srcOrd="0" destOrd="0" parTransId="{0EAD514C-61B3-42AD-BE6B-EB12BE319011}" sibTransId="{A8C45852-C236-470B-9FE6-A667F16741FB}"/>
    <dgm:cxn modelId="{F8575BF2-13A7-4BCD-B6A4-39E61D499FFA}" type="presParOf" srcId="{A1FA0AEE-74C7-4498-B7DB-88E98E5ECD33}" destId="{F92864C8-FAE9-4C72-BB48-4B4EFAB4FD50}" srcOrd="0" destOrd="0" presId="urn:microsoft.com/office/officeart/2005/8/layout/cycle1"/>
    <dgm:cxn modelId="{E5B5A28C-5811-43ED-9E93-56B126ECE20A}" type="presParOf" srcId="{A1FA0AEE-74C7-4498-B7DB-88E98E5ECD33}" destId="{AF6D379B-3427-42CC-AA54-4C9E58224BFB}" srcOrd="1" destOrd="0" presId="urn:microsoft.com/office/officeart/2005/8/layout/cycle1"/>
    <dgm:cxn modelId="{63345A13-53E8-40C9-8A33-CE2A98A620DB}" type="presParOf" srcId="{A1FA0AEE-74C7-4498-B7DB-88E98E5ECD33}" destId="{A9C9C8E1-D0BA-451D-9C60-C59184B867E7}" srcOrd="2" destOrd="0" presId="urn:microsoft.com/office/officeart/2005/8/layout/cycle1"/>
    <dgm:cxn modelId="{B5002127-143B-409B-AD80-A340634D6CEA}" type="presParOf" srcId="{A1FA0AEE-74C7-4498-B7DB-88E98E5ECD33}" destId="{8BCD2E3F-C2E6-47D6-9C95-6481052A1DB4}" srcOrd="3" destOrd="0" presId="urn:microsoft.com/office/officeart/2005/8/layout/cycle1"/>
    <dgm:cxn modelId="{7C022B16-49E2-45D6-9BE5-AE025A5BA1BE}" type="presParOf" srcId="{A1FA0AEE-74C7-4498-B7DB-88E98E5ECD33}" destId="{19617149-069C-48FE-93AF-7AAEB45F49BE}" srcOrd="4" destOrd="0" presId="urn:microsoft.com/office/officeart/2005/8/layout/cycle1"/>
    <dgm:cxn modelId="{03FE3C42-37D3-4053-98BE-36B6876951E8}" type="presParOf" srcId="{A1FA0AEE-74C7-4498-B7DB-88E98E5ECD33}" destId="{9391D522-30F7-4973-89B2-A4D566ED1E95}" srcOrd="5" destOrd="0" presId="urn:microsoft.com/office/officeart/2005/8/layout/cycle1"/>
    <dgm:cxn modelId="{699D18CC-D387-4C81-96B3-063635314A60}" type="presParOf" srcId="{A1FA0AEE-74C7-4498-B7DB-88E98E5ECD33}" destId="{6B6A3987-7E3A-402F-A1D0-79833EBCA498}" srcOrd="6" destOrd="0" presId="urn:microsoft.com/office/officeart/2005/8/layout/cycle1"/>
    <dgm:cxn modelId="{1DEA013F-B506-4D77-ADDF-9EF93CA90890}" type="presParOf" srcId="{A1FA0AEE-74C7-4498-B7DB-88E98E5ECD33}" destId="{44F4CE6E-D8E8-4D0A-AB49-CBA94563DD01}" srcOrd="7" destOrd="0" presId="urn:microsoft.com/office/officeart/2005/8/layout/cycle1"/>
    <dgm:cxn modelId="{43346715-970C-454D-B7E4-517C9FEE5A8F}" type="presParOf" srcId="{A1FA0AEE-74C7-4498-B7DB-88E98E5ECD33}" destId="{48FAAC1C-D4C8-4CED-B432-9B5AD4B5C508}" srcOrd="8" destOrd="0" presId="urn:microsoft.com/office/officeart/2005/8/layout/cycle1"/>
    <dgm:cxn modelId="{D7F1CD3D-B7B0-4DD1-BCEB-EB22A8F917B2}" type="presParOf" srcId="{A1FA0AEE-74C7-4498-B7DB-88E98E5ECD33}" destId="{0561F24E-5C72-441F-83B1-AD131EF91D14}" srcOrd="9" destOrd="0" presId="urn:microsoft.com/office/officeart/2005/8/layout/cycle1"/>
    <dgm:cxn modelId="{9E852070-3619-423B-9F40-303420F84B4F}" type="presParOf" srcId="{A1FA0AEE-74C7-4498-B7DB-88E98E5ECD33}" destId="{C9894C0B-F627-43E0-95BF-FC85A1CA70A9}" srcOrd="10" destOrd="0" presId="urn:microsoft.com/office/officeart/2005/8/layout/cycle1"/>
    <dgm:cxn modelId="{5108C17D-0879-4924-8A8F-D43DFF9BE129}" type="presParOf" srcId="{A1FA0AEE-74C7-4498-B7DB-88E98E5ECD33}" destId="{AF0AE527-F0EA-4C85-8431-E784FA391561}" srcOrd="11" destOrd="0" presId="urn:microsoft.com/office/officeart/2005/8/layout/cycle1"/>
  </dgm:cxnLst>
  <dgm:bg/>
  <dgm:whole/>
</dgm:dataModel>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B03CD1-D4C5-4F15-A5EA-3945780ED7C5}" type="datetimeFigureOut">
              <a:rPr lang="en-US" smtClean="0"/>
              <a:pPr/>
              <a:t>11/8/2020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A36AAE-C431-496E-8397-D82A3EDFD64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2A36AAE-C431-496E-8397-D82A3EDFD64A}"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2A36AAE-C431-496E-8397-D82A3EDFD64A}"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2A36AAE-C431-496E-8397-D82A3EDFD64A}" type="slidenum">
              <a:rPr lang="en-GB" smtClean="0"/>
              <a:pPr/>
              <a:t>12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2A36AAE-C431-496E-8397-D82A3EDFD64A}"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B160E807-8677-4F06-8DCC-F376F1CC8A42}"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40FD8EE-1B17-4C70-A5D2-B6654069722E}" type="datetimeFigureOut">
              <a:rPr lang="en-US" smtClean="0"/>
              <a:pPr/>
              <a:t>11/8/2020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160E807-8677-4F06-8DCC-F376F1CC8A42}"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40FD8EE-1B17-4C70-A5D2-B6654069722E}" type="datetimeFigureOut">
              <a:rPr lang="en-US" smtClean="0"/>
              <a:pPr/>
              <a:t>11/8/2020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160E807-8677-4F06-8DCC-F376F1CC8A42}"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4537" r:id="rId1"/>
    <p:sldLayoutId id="2147484538" r:id="rId2"/>
    <p:sldLayoutId id="2147484539" r:id="rId3"/>
    <p:sldLayoutId id="2147484540" r:id="rId4"/>
    <p:sldLayoutId id="2147484541" r:id="rId5"/>
    <p:sldLayoutId id="2147484542" r:id="rId6"/>
    <p:sldLayoutId id="2147484543" r:id="rId7"/>
    <p:sldLayoutId id="2147484544" r:id="rId8"/>
    <p:sldLayoutId id="2147484545" r:id="rId9"/>
    <p:sldLayoutId id="2147484546" r:id="rId10"/>
    <p:sldLayoutId id="214748454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2020projectmanagement.com/resources/project-management-training-and-qualifications/the-importance-of-training-and-development-in-the-workplace.%20Accessed%20on%2005.10.2020" TargetMode="External"/><Relationship Id="rId2" Type="http://schemas.openxmlformats.org/officeDocument/2006/relationships/hyperlink" Target="https://www.iedunote.com/methods-of-training" TargetMode="External"/><Relationship Id="rId1" Type="http://schemas.openxmlformats.org/officeDocument/2006/relationships/slideLayout" Target="../slideLayouts/slideLayout2.xml"/><Relationship Id="rId5" Type="http://schemas.openxmlformats.org/officeDocument/2006/relationships/hyperlink" Target="https://www.getsmarter.com/blog/employee-development/employee-training-and-development-the-benefits-and-why-its-important/" TargetMode="External"/><Relationship Id="rId4" Type="http://schemas.openxmlformats.org/officeDocument/2006/relationships/hyperlink" Target="https://www.stafftrainingsolutions.co.uk/sts-blog/benefits-of-training-to-employe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merald.com/insight/publication/issn/0309-0590" TargetMode="External"/><Relationship Id="rId2" Type="http://schemas.openxmlformats.org/officeDocument/2006/relationships/hyperlink" Target="https://www.emerald.com/insight/search?q=Merrick%20Jones" TargetMode="External"/><Relationship Id="rId1" Type="http://schemas.openxmlformats.org/officeDocument/2006/relationships/slideLayout" Target="../slideLayouts/slideLayout2.xml"/><Relationship Id="rId6" Type="http://schemas.openxmlformats.org/officeDocument/2006/relationships/hyperlink" Target="https://businesscasestudies.co.uk/recruiting-selecting-and-training-for-success/" TargetMode="External"/><Relationship Id="rId5" Type="http://schemas.openxmlformats.org/officeDocument/2006/relationships/hyperlink" Target="https://www.exploreinsiders.com/benefits-of-training/" TargetMode="External"/><Relationship Id="rId4" Type="http://schemas.openxmlformats.org/officeDocument/2006/relationships/hyperlink" Target="https://doi.org/10.1108/eb002331"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ctr">
              <a:buNone/>
            </a:pPr>
            <a:r>
              <a:rPr lang="en-GB" sz="9600" dirty="0" smtClean="0">
                <a:solidFill>
                  <a:srgbClr val="0070C0"/>
                </a:solidFill>
              </a:rPr>
              <a:t>Training </a:t>
            </a:r>
          </a:p>
          <a:p>
            <a:pPr algn="ctr">
              <a:buNone/>
            </a:pPr>
            <a:r>
              <a:rPr lang="en-GB" sz="4000" b="1" dirty="0" smtClean="0">
                <a:solidFill>
                  <a:srgbClr val="0070C0"/>
                </a:solidFill>
              </a:rPr>
              <a:t>By</a:t>
            </a:r>
          </a:p>
          <a:p>
            <a:pPr algn="ctr">
              <a:buNone/>
            </a:pPr>
            <a:r>
              <a:rPr lang="en-GB" sz="4000" b="1" dirty="0" smtClean="0">
                <a:solidFill>
                  <a:srgbClr val="0070C0"/>
                </a:solidFill>
              </a:rPr>
              <a:t>Bilkis Hussain (1816043)</a:t>
            </a:r>
          </a:p>
          <a:p>
            <a:pPr algn="ctr">
              <a:buNone/>
            </a:pPr>
            <a:r>
              <a:rPr lang="en-GB" sz="4000" b="1" dirty="0" smtClean="0">
                <a:solidFill>
                  <a:srgbClr val="0070C0"/>
                </a:solidFill>
              </a:rPr>
              <a:t>(BMSW5102_SWAN)</a:t>
            </a:r>
            <a:endParaRPr lang="en-GB" sz="4000" b="1" dirty="0">
              <a:solidFill>
                <a:srgbClr val="0070C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Training?</a:t>
            </a:r>
            <a:endParaRPr lang="en-GB" dirty="0"/>
          </a:p>
        </p:txBody>
      </p:sp>
      <p:sp>
        <p:nvSpPr>
          <p:cNvPr id="3" name="Content Placeholder 2"/>
          <p:cNvSpPr>
            <a:spLocks noGrp="1"/>
          </p:cNvSpPr>
          <p:nvPr>
            <p:ph idx="1"/>
          </p:nvPr>
        </p:nvSpPr>
        <p:spPr>
          <a:xfrm>
            <a:off x="457200" y="2000240"/>
            <a:ext cx="6186502" cy="4324360"/>
          </a:xfrm>
        </p:spPr>
        <p:txBody>
          <a:bodyPr>
            <a:normAutofit fontScale="92500"/>
          </a:bodyPr>
          <a:lstStyle/>
          <a:p>
            <a:r>
              <a:rPr lang="en-GB" dirty="0" smtClean="0"/>
              <a:t>According to Edwin B. Flippo  "Training is the act of increasing the knowledge and skill of an employee for doing a particular job.”</a:t>
            </a:r>
          </a:p>
          <a:p>
            <a:pPr>
              <a:buNone/>
            </a:pPr>
            <a:endParaRPr lang="en-GB" dirty="0" smtClean="0"/>
          </a:p>
          <a:p>
            <a:pPr>
              <a:buNone/>
            </a:pPr>
            <a:endParaRPr lang="en-GB" dirty="0" smtClean="0"/>
          </a:p>
          <a:p>
            <a:r>
              <a:rPr lang="en-GB" dirty="0" smtClean="0"/>
              <a:t>Dale S. Beach defined training as "the organised procedure by which people learn knowledge and skill for a definite purpose". </a:t>
            </a:r>
          </a:p>
          <a:p>
            <a:pPr>
              <a:buNone/>
            </a:pPr>
            <a:r>
              <a:rPr lang="en-GB" dirty="0" smtClean="0"/>
              <a:t>                                                   (iedunote, 2017)</a:t>
            </a:r>
          </a:p>
          <a:p>
            <a:pPr>
              <a:buNone/>
            </a:pPr>
            <a:endParaRPr lang="en-GB" dirty="0" smtClean="0"/>
          </a:p>
        </p:txBody>
      </p:sp>
      <p:sp>
        <p:nvSpPr>
          <p:cNvPr id="2050" name="AutoShape 2" descr="Sophos Customer Training and Security Partner Certification Programs"/>
          <p:cNvSpPr>
            <a:spLocks noChangeAspect="1" noChangeArrowheads="1"/>
          </p:cNvSpPr>
          <p:nvPr/>
        </p:nvSpPr>
        <p:spPr bwMode="auto">
          <a:xfrm>
            <a:off x="155575" y="-822325"/>
            <a:ext cx="1752600" cy="17145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052" name="Picture 4" descr="Sophos Customer Training and Security Partner Certification Programs"/>
          <p:cNvPicPr>
            <a:picLocks noChangeAspect="1" noChangeArrowheads="1"/>
          </p:cNvPicPr>
          <p:nvPr/>
        </p:nvPicPr>
        <p:blipFill>
          <a:blip r:embed="rId2"/>
          <a:srcRect/>
          <a:stretch>
            <a:fillRect/>
          </a:stretch>
        </p:blipFill>
        <p:spPr bwMode="auto">
          <a:xfrm>
            <a:off x="6000760" y="2143116"/>
            <a:ext cx="3981450" cy="4191003"/>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sz="2800" dirty="0" smtClean="0"/>
              <a:t>Further on training, it is all about learning, transformation and change. It is a process that can assist an employee to learn new skills, knowledge or attitude. Training can aids individuals to make change or transformation that help them to improve or enhance their performance. Ensuring that these improvements can  help employees and employers  to do things better, faster, easier and with high standard. </a:t>
            </a:r>
            <a:r>
              <a:rPr lang="en-GB" sz="2800" dirty="0" smtClean="0">
                <a:solidFill>
                  <a:srgbClr val="FF0000"/>
                </a:solidFill>
              </a:rPr>
              <a:t>(Biech,E 2015, p. 8) </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Classic Training Cycle</a:t>
            </a:r>
            <a:endParaRPr lang="en-GB" dirty="0"/>
          </a:p>
        </p:txBody>
      </p:sp>
      <p:graphicFrame>
        <p:nvGraphicFramePr>
          <p:cNvPr id="4" name="Content Placeholder 3"/>
          <p:cNvGraphicFramePr>
            <a:graphicFrameLocks noGrp="1"/>
          </p:cNvGraphicFramePr>
          <p:nvPr>
            <p:ph idx="1"/>
          </p:nvPr>
        </p:nvGraphicFramePr>
        <p:xfrm>
          <a:off x="557242" y="1935163"/>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412914" y="6357958"/>
            <a:ext cx="2302490" cy="369332"/>
          </a:xfrm>
          <a:prstGeom prst="rect">
            <a:avLst/>
          </a:prstGeom>
          <a:noFill/>
        </p:spPr>
        <p:txBody>
          <a:bodyPr wrap="none" rtlCol="0">
            <a:spAutoFit/>
          </a:bodyPr>
          <a:lstStyle/>
          <a:p>
            <a:r>
              <a:rPr lang="en-GB" dirty="0" smtClean="0"/>
              <a:t>Wilson P John (2005)</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Training</a:t>
            </a:r>
            <a:endParaRPr lang="en-GB" dirty="0"/>
          </a:p>
        </p:txBody>
      </p:sp>
      <p:graphicFrame>
        <p:nvGraphicFramePr>
          <p:cNvPr id="12" name="Content Placeholder 11"/>
          <p:cNvGraphicFramePr>
            <a:graphicFrameLocks noGrp="1"/>
          </p:cNvGraphicFramePr>
          <p:nvPr>
            <p:ph idx="1"/>
          </p:nvPr>
        </p:nvGraphicFramePr>
        <p:xfrm>
          <a:off x="457200" y="1935163"/>
          <a:ext cx="8229600" cy="3947160"/>
        </p:xfrm>
        <a:graphic>
          <a:graphicData uri="http://schemas.openxmlformats.org/drawingml/2006/table">
            <a:tbl>
              <a:tblPr firstRow="1" bandRow="1">
                <a:tableStyleId>{5C22544A-7EE6-4342-B048-85BDC9FD1C3A}</a:tableStyleId>
              </a:tblPr>
              <a:tblGrid>
                <a:gridCol w="4114800"/>
                <a:gridCol w="4114800"/>
              </a:tblGrid>
              <a:tr h="370840">
                <a:tc>
                  <a:txBody>
                    <a:bodyPr/>
                    <a:lstStyle/>
                    <a:p>
                      <a:pPr algn="ctr"/>
                      <a:r>
                        <a:rPr lang="en-GB" sz="2400" dirty="0" smtClean="0">
                          <a:solidFill>
                            <a:schemeClr val="accent3">
                              <a:lumMod val="40000"/>
                              <a:lumOff val="60000"/>
                            </a:schemeClr>
                          </a:solidFill>
                        </a:rPr>
                        <a:t>On the job training</a:t>
                      </a:r>
                      <a:endParaRPr lang="en-GB" sz="2400" baseline="0" dirty="0" smtClean="0">
                        <a:solidFill>
                          <a:schemeClr val="accent3">
                            <a:lumMod val="40000"/>
                            <a:lumOff val="60000"/>
                          </a:schemeClr>
                        </a:solidFill>
                      </a:endParaRPr>
                    </a:p>
                    <a:p>
                      <a:pPr algn="just"/>
                      <a:r>
                        <a:rPr lang="en-GB" baseline="0" dirty="0" smtClean="0"/>
                        <a:t>Usually takes place in workplace.  Mostly practical.</a:t>
                      </a:r>
                      <a:endParaRPr lang="en-GB" dirty="0"/>
                    </a:p>
                  </a:txBody>
                  <a:tcPr/>
                </a:tc>
                <a:tc>
                  <a:txBody>
                    <a:bodyPr/>
                    <a:lstStyle/>
                    <a:p>
                      <a:pPr algn="ctr"/>
                      <a:r>
                        <a:rPr lang="en-GB" sz="2400" dirty="0" smtClean="0">
                          <a:solidFill>
                            <a:schemeClr val="accent3">
                              <a:lumMod val="40000"/>
                              <a:lumOff val="60000"/>
                            </a:schemeClr>
                          </a:solidFill>
                        </a:rPr>
                        <a:t>Off the job training </a:t>
                      </a:r>
                    </a:p>
                    <a:p>
                      <a:pPr algn="just"/>
                      <a:r>
                        <a:rPr lang="en-GB" dirty="0" smtClean="0"/>
                        <a:t>Off site training in places such as universities, colleges</a:t>
                      </a:r>
                      <a:r>
                        <a:rPr lang="en-GB" baseline="0" dirty="0" smtClean="0"/>
                        <a:t> and training centres. Mainly theory or knowledge based.</a:t>
                      </a:r>
                      <a:endParaRPr lang="en-GB" dirty="0"/>
                    </a:p>
                  </a:txBody>
                  <a:tcPr/>
                </a:tc>
              </a:tr>
              <a:tr h="370840">
                <a:tc>
                  <a:txBody>
                    <a:bodyPr/>
                    <a:lstStyle/>
                    <a:p>
                      <a:r>
                        <a:rPr lang="en-GB" dirty="0" smtClean="0"/>
                        <a:t>Shadowing</a:t>
                      </a:r>
                      <a:endParaRPr lang="en-GB" dirty="0"/>
                    </a:p>
                  </a:txBody>
                  <a:tcPr/>
                </a:tc>
                <a:tc>
                  <a:txBody>
                    <a:bodyPr/>
                    <a:lstStyle/>
                    <a:p>
                      <a:r>
                        <a:rPr lang="en-GB" dirty="0" smtClean="0"/>
                        <a:t>Lectures</a:t>
                      </a:r>
                      <a:endParaRPr lang="en-GB" dirty="0"/>
                    </a:p>
                  </a:txBody>
                  <a:tcPr/>
                </a:tc>
              </a:tr>
              <a:tr h="370840">
                <a:tc>
                  <a:txBody>
                    <a:bodyPr/>
                    <a:lstStyle/>
                    <a:p>
                      <a:r>
                        <a:rPr lang="en-GB" dirty="0" smtClean="0"/>
                        <a:t>Mentoring</a:t>
                      </a:r>
                      <a:endParaRPr lang="en-GB" dirty="0"/>
                    </a:p>
                  </a:txBody>
                  <a:tcPr/>
                </a:tc>
                <a:tc>
                  <a:txBody>
                    <a:bodyPr/>
                    <a:lstStyle/>
                    <a:p>
                      <a:r>
                        <a:rPr lang="en-GB" dirty="0" smtClean="0"/>
                        <a:t>Case study</a:t>
                      </a:r>
                      <a:endParaRPr lang="en-GB" dirty="0"/>
                    </a:p>
                  </a:txBody>
                  <a:tcPr/>
                </a:tc>
              </a:tr>
              <a:tr h="370840">
                <a:tc>
                  <a:txBody>
                    <a:bodyPr/>
                    <a:lstStyle/>
                    <a:p>
                      <a:r>
                        <a:rPr lang="en-GB" dirty="0" smtClean="0"/>
                        <a:t>Coaching</a:t>
                      </a:r>
                      <a:endParaRPr lang="en-GB" dirty="0"/>
                    </a:p>
                  </a:txBody>
                  <a:tcPr/>
                </a:tc>
                <a:tc>
                  <a:txBody>
                    <a:bodyPr/>
                    <a:lstStyle/>
                    <a:p>
                      <a:r>
                        <a:rPr lang="en-GB" dirty="0" smtClean="0"/>
                        <a:t>Role Play</a:t>
                      </a:r>
                      <a:endParaRPr lang="en-GB" dirty="0"/>
                    </a:p>
                  </a:txBody>
                  <a:tcPr/>
                </a:tc>
              </a:tr>
              <a:tr h="370840">
                <a:tc>
                  <a:txBody>
                    <a:bodyPr/>
                    <a:lstStyle/>
                    <a:p>
                      <a:r>
                        <a:rPr lang="en-GB" dirty="0" smtClean="0"/>
                        <a:t>Job rotation</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Vestibule Training</a:t>
                      </a:r>
                    </a:p>
                    <a:p>
                      <a:endParaRPr lang="en-GB" dirty="0"/>
                    </a:p>
                  </a:txBody>
                  <a:tcPr/>
                </a:tc>
              </a:tr>
              <a:tr h="370840">
                <a:tc>
                  <a:txBody>
                    <a:bodyPr/>
                    <a:lstStyle/>
                    <a:p>
                      <a:r>
                        <a:rPr lang="en-GB" dirty="0" smtClean="0"/>
                        <a:t>Demonstrations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Audio-Video</a:t>
                      </a:r>
                      <a:r>
                        <a:rPr lang="en-GB" baseline="0" dirty="0" smtClean="0"/>
                        <a:t> Techniques</a:t>
                      </a:r>
                      <a:endParaRPr lang="en-GB" dirty="0" smtClean="0"/>
                    </a:p>
                    <a:p>
                      <a:endParaRPr lang="en-GB" dirty="0"/>
                    </a:p>
                  </a:txBody>
                  <a:tcPr/>
                </a:tc>
              </a:tr>
            </a:tbl>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training employees</a:t>
            </a:r>
            <a:endParaRPr lang="en-GB" dirty="0"/>
          </a:p>
        </p:txBody>
      </p:sp>
      <p:graphicFrame>
        <p:nvGraphicFramePr>
          <p:cNvPr id="6" name="Content Placeholder 5"/>
          <p:cNvGraphicFramePr>
            <a:graphicFrameLocks noGrp="1"/>
          </p:cNvGraphicFramePr>
          <p:nvPr>
            <p:ph idx="1"/>
          </p:nvPr>
        </p:nvGraphicFramePr>
        <p:xfrm>
          <a:off x="142844" y="2071677"/>
          <a:ext cx="9001156" cy="4683158"/>
        </p:xfrm>
        <a:graphic>
          <a:graphicData uri="http://schemas.openxmlformats.org/drawingml/2006/table">
            <a:tbl>
              <a:tblPr firstRow="1" bandRow="1">
                <a:tableStyleId>{6E25E649-3F16-4E02-A733-19D2CDBF48F0}</a:tableStyleId>
              </a:tblPr>
              <a:tblGrid>
                <a:gridCol w="4500578"/>
                <a:gridCol w="4500578"/>
              </a:tblGrid>
              <a:tr h="359891">
                <a:tc>
                  <a:txBody>
                    <a:bodyPr/>
                    <a:lstStyle/>
                    <a:p>
                      <a:endParaRPr lang="en-GB" dirty="0"/>
                    </a:p>
                  </a:txBody>
                  <a:tcPr/>
                </a:tc>
                <a:tc>
                  <a:txBody>
                    <a:bodyPr/>
                    <a:lstStyle/>
                    <a:p>
                      <a:endParaRPr lang="en-GB" b="0" dirty="0"/>
                    </a:p>
                  </a:txBody>
                  <a:tcPr/>
                </a:tc>
              </a:tr>
              <a:tr h="899728">
                <a:tc>
                  <a:txBody>
                    <a:bodyPr/>
                    <a:lstStyle/>
                    <a:p>
                      <a:pPr marL="342900" indent="-342900">
                        <a:buNone/>
                      </a:pPr>
                      <a:r>
                        <a:rPr lang="en-GB" dirty="0" smtClean="0"/>
                        <a:t>1)Increased productivity and performance.</a:t>
                      </a:r>
                    </a:p>
                    <a:p>
                      <a:pPr marL="342900" indent="-342900">
                        <a:buNone/>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0" dirty="0" smtClean="0"/>
                        <a:t>6) Improved and updated technology</a:t>
                      </a:r>
                      <a:endParaRPr lang="en-GB" b="0" dirty="0"/>
                    </a:p>
                  </a:txBody>
                  <a:tcPr/>
                </a:tc>
              </a:tr>
              <a:tr h="885875">
                <a:tc>
                  <a:txBody>
                    <a:bodyPr/>
                    <a:lstStyle/>
                    <a:p>
                      <a:r>
                        <a:rPr lang="en-GB" dirty="0" smtClean="0"/>
                        <a:t>2) Increased</a:t>
                      </a:r>
                      <a:r>
                        <a:rPr lang="en-GB" baseline="0" dirty="0" smtClean="0"/>
                        <a:t> profitability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7) </a:t>
                      </a:r>
                      <a:r>
                        <a:rPr lang="en-GB" b="0" dirty="0" smtClean="0"/>
                        <a:t>Better workplace environment.</a:t>
                      </a:r>
                    </a:p>
                    <a:p>
                      <a:endParaRPr lang="en-GB" dirty="0"/>
                    </a:p>
                  </a:txBody>
                  <a:tcPr/>
                </a:tc>
              </a:tr>
              <a:tr h="885875">
                <a:tc>
                  <a:txBody>
                    <a:bodyPr/>
                    <a:lstStyle/>
                    <a:p>
                      <a:r>
                        <a:rPr lang="en-GB" dirty="0" smtClean="0"/>
                        <a:t>3) Reduced wastage.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8) Customers</a:t>
                      </a:r>
                      <a:r>
                        <a:rPr lang="en-GB" baseline="0" dirty="0" smtClean="0"/>
                        <a:t> satisfaction</a:t>
                      </a:r>
                      <a:endParaRPr lang="en-GB" dirty="0" smtClean="0"/>
                    </a:p>
                    <a:p>
                      <a:endParaRPr lang="en-GB" dirty="0"/>
                    </a:p>
                  </a:txBody>
                  <a:tcPr/>
                </a:tc>
              </a:tr>
              <a:tr h="629810">
                <a:tc>
                  <a:txBody>
                    <a:bodyPr/>
                    <a:lstStyle/>
                    <a:p>
                      <a:r>
                        <a:rPr lang="en-GB" dirty="0" smtClean="0"/>
                        <a:t>4) Promoting</a:t>
                      </a:r>
                      <a:r>
                        <a:rPr lang="en-GB" baseline="0" dirty="0" smtClean="0"/>
                        <a:t> from within</a:t>
                      </a:r>
                    </a:p>
                    <a:p>
                      <a:endParaRPr lang="en-GB" b="1" baseline="0" dirty="0" smtClean="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9) reduced</a:t>
                      </a:r>
                      <a:r>
                        <a:rPr lang="en-GB" baseline="0" dirty="0" smtClean="0"/>
                        <a:t> mistakes</a:t>
                      </a:r>
                      <a:endParaRPr lang="en-GB" dirty="0" smtClean="0"/>
                    </a:p>
                    <a:p>
                      <a:endParaRPr lang="en-GB" dirty="0"/>
                    </a:p>
                  </a:txBody>
                  <a:tcPr/>
                </a:tc>
              </a:tr>
              <a:tr h="359891">
                <a:tc>
                  <a:txBody>
                    <a:bodyPr/>
                    <a:lstStyle/>
                    <a:p>
                      <a:r>
                        <a:rPr lang="en-GB" dirty="0" smtClean="0"/>
                        <a:t>5) Improved morale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10) Benefits everyone</a:t>
                      </a:r>
                    </a:p>
                    <a:p>
                      <a:endParaRPr lang="en-GB" dirty="0"/>
                    </a:p>
                  </a:txBody>
                  <a:tcPr/>
                </a:tc>
              </a:tr>
              <a:tr h="359891">
                <a:tc>
                  <a:txBody>
                    <a:bodyPr/>
                    <a:lstStyle/>
                    <a:p>
                      <a:endParaRPr lang="en-GB" dirty="0"/>
                    </a:p>
                  </a:txBody>
                  <a:tcPr/>
                </a:tc>
                <a:tc>
                  <a:txBody>
                    <a:bodyPr/>
                    <a:lstStyle/>
                    <a:p>
                      <a:endParaRPr lang="en-GB" dirty="0"/>
                    </a:p>
                  </a:txBody>
                  <a:tcPr/>
                </a:tc>
              </a:tr>
            </a:tbl>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Training at Different Organisations.</a:t>
            </a:r>
            <a:endParaRPr lang="en-GB" dirty="0"/>
          </a:p>
        </p:txBody>
      </p:sp>
      <p:sp>
        <p:nvSpPr>
          <p:cNvPr id="3" name="Content Placeholder 2"/>
          <p:cNvSpPr>
            <a:spLocks noGrp="1"/>
          </p:cNvSpPr>
          <p:nvPr>
            <p:ph idx="1"/>
          </p:nvPr>
        </p:nvSpPr>
        <p:spPr/>
        <p:txBody>
          <a:bodyPr>
            <a:normAutofit/>
          </a:bodyPr>
          <a:lstStyle/>
          <a:p>
            <a:r>
              <a:rPr lang="en-GB" dirty="0" smtClean="0"/>
              <a:t>Training methods and procedures are different from one organisation to another.</a:t>
            </a:r>
          </a:p>
          <a:p>
            <a:r>
              <a:rPr lang="en-GB" dirty="0" smtClean="0"/>
              <a:t>Some organisations provide on the job training whereas other provide off the job training.</a:t>
            </a:r>
          </a:p>
          <a:p>
            <a:r>
              <a:rPr lang="en-GB" dirty="0" smtClean="0"/>
              <a:t>Some will try to continuously develop their employees throughout their careers whereas others will only provide the initial training.   </a:t>
            </a:r>
          </a:p>
          <a:p>
            <a:r>
              <a:rPr lang="en-GB" dirty="0" smtClean="0"/>
              <a:t>A lot depends on size of the company and the nature of the business.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Forestry Commission</a:t>
            </a:r>
            <a:endParaRPr lang="en-GB" dirty="0"/>
          </a:p>
        </p:txBody>
      </p:sp>
      <p:sp>
        <p:nvSpPr>
          <p:cNvPr id="5" name="Rounded Rectangle 4"/>
          <p:cNvSpPr/>
          <p:nvPr/>
        </p:nvSpPr>
        <p:spPr>
          <a:xfrm>
            <a:off x="500034" y="2000240"/>
            <a:ext cx="3929090" cy="2071702"/>
          </a:xfrm>
          <a:prstGeom prst="roundRec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ounded Rectangle 9"/>
          <p:cNvSpPr/>
          <p:nvPr/>
        </p:nvSpPr>
        <p:spPr>
          <a:xfrm>
            <a:off x="4714876" y="2000240"/>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ounded Rectangle 10"/>
          <p:cNvSpPr/>
          <p:nvPr/>
        </p:nvSpPr>
        <p:spPr>
          <a:xfrm>
            <a:off x="500034" y="4286256"/>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ounded Rectangle 11"/>
          <p:cNvSpPr/>
          <p:nvPr/>
        </p:nvSpPr>
        <p:spPr>
          <a:xfrm>
            <a:off x="4714876" y="4286256"/>
            <a:ext cx="3929090" cy="2071702"/>
          </a:xfrm>
          <a:prstGeom prst="round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Content Placeholder 3"/>
          <p:cNvGraphicFramePr>
            <a:graphicFrameLocks noGrp="1"/>
          </p:cNvGraphicFramePr>
          <p:nvPr>
            <p:ph idx="1"/>
          </p:nvPr>
        </p:nvGraphicFramePr>
        <p:xfrm>
          <a:off x="4000496" y="3643314"/>
          <a:ext cx="1214446" cy="114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tangle 14"/>
          <p:cNvSpPr/>
          <p:nvPr/>
        </p:nvSpPr>
        <p:spPr>
          <a:xfrm>
            <a:off x="571472" y="2357430"/>
            <a:ext cx="3786214" cy="669414"/>
          </a:xfrm>
          <a:prstGeom prst="rect">
            <a:avLst/>
          </a:prstGeom>
        </p:spPr>
        <p:txBody>
          <a:bodyPr wrap="square">
            <a:spAutoFit/>
          </a:bodyPr>
          <a:lstStyle/>
          <a:p>
            <a:pPr lvl="0">
              <a:buFont typeface="Arial" pitchFamily="34" charset="0"/>
              <a:buChar char="•"/>
            </a:pPr>
            <a:r>
              <a:rPr lang="en-GB" sz="1250" dirty="0" smtClean="0"/>
              <a:t> 360 degree feedback mechanism is used where they can be given feedback from their managers, colleagues and peers.</a:t>
            </a:r>
            <a:endParaRPr lang="en-GB" sz="1250" dirty="0"/>
          </a:p>
        </p:txBody>
      </p:sp>
      <p:sp>
        <p:nvSpPr>
          <p:cNvPr id="16" name="Rectangle 15"/>
          <p:cNvSpPr/>
          <p:nvPr/>
        </p:nvSpPr>
        <p:spPr>
          <a:xfrm>
            <a:off x="642910" y="4512428"/>
            <a:ext cx="3571884" cy="1631216"/>
          </a:xfrm>
          <a:prstGeom prst="rect">
            <a:avLst/>
          </a:prstGeom>
        </p:spPr>
        <p:txBody>
          <a:bodyPr wrap="square">
            <a:spAutoFit/>
          </a:bodyPr>
          <a:lstStyle/>
          <a:p>
            <a:pPr lvl="0">
              <a:buFont typeface="Arial" pitchFamily="34" charset="0"/>
              <a:buChar char="•"/>
            </a:pPr>
            <a:r>
              <a:rPr lang="en-GB" sz="1250" dirty="0" smtClean="0"/>
              <a:t> Forestry Commission use both on the job training and off the job training.</a:t>
            </a:r>
          </a:p>
          <a:p>
            <a:pPr lvl="0">
              <a:buFont typeface="Arial" pitchFamily="34" charset="0"/>
              <a:buChar char="•"/>
            </a:pPr>
            <a:r>
              <a:rPr lang="en-GB" sz="1250" dirty="0" smtClean="0">
                <a:solidFill>
                  <a:schemeClr val="accent4"/>
                </a:solidFill>
              </a:rPr>
              <a:t>They use coaching, mentoring, and secondment.</a:t>
            </a:r>
          </a:p>
          <a:p>
            <a:pPr lvl="0">
              <a:buFont typeface="Arial" pitchFamily="34" charset="0"/>
              <a:buChar char="•"/>
            </a:pPr>
            <a:r>
              <a:rPr lang="en-GB" sz="1250" dirty="0" smtClean="0"/>
              <a:t> They use distance learning and specialist development centres to further train their employees.   </a:t>
            </a:r>
          </a:p>
          <a:p>
            <a:pPr lvl="0">
              <a:buFont typeface="Arial" pitchFamily="34" charset="0"/>
              <a:buChar char="•"/>
            </a:pPr>
            <a:r>
              <a:rPr lang="en-GB" sz="1250" dirty="0" smtClean="0">
                <a:solidFill>
                  <a:schemeClr val="accent4"/>
                </a:solidFill>
              </a:rPr>
              <a:t> This type of training can be costly but is beneficial to both the employer and employee.</a:t>
            </a:r>
            <a:endParaRPr lang="en-GB" sz="1250" dirty="0">
              <a:solidFill>
                <a:schemeClr val="accent4"/>
              </a:solidFill>
            </a:endParaRPr>
          </a:p>
        </p:txBody>
      </p:sp>
      <p:sp>
        <p:nvSpPr>
          <p:cNvPr id="17" name="Rectangle 16"/>
          <p:cNvSpPr/>
          <p:nvPr/>
        </p:nvSpPr>
        <p:spPr>
          <a:xfrm>
            <a:off x="4929190" y="2000240"/>
            <a:ext cx="4000496" cy="1977464"/>
          </a:xfrm>
          <a:prstGeom prst="rect">
            <a:avLst/>
          </a:prstGeom>
        </p:spPr>
        <p:txBody>
          <a:bodyPr wrap="square">
            <a:spAutoFit/>
          </a:bodyPr>
          <a:lstStyle/>
          <a:p>
            <a:pPr lvl="0">
              <a:buFont typeface="Arial" pitchFamily="34" charset="0"/>
              <a:buChar char="•"/>
            </a:pPr>
            <a:r>
              <a:rPr lang="en-GB" sz="1250" dirty="0" smtClean="0"/>
              <a:t> Training needs are identified by regular appraisals between employees  and their line manager.  </a:t>
            </a:r>
          </a:p>
          <a:p>
            <a:pPr lvl="0">
              <a:buFont typeface="Arial" pitchFamily="34" charset="0"/>
              <a:buChar char="•"/>
            </a:pPr>
            <a:r>
              <a:rPr lang="en-GB" sz="1250" dirty="0" smtClean="0">
                <a:solidFill>
                  <a:schemeClr val="accent4"/>
                </a:solidFill>
              </a:rPr>
              <a:t> They  have a culture of CPD (Continuous Personal Development), where they believe in investing and developing employees.</a:t>
            </a:r>
          </a:p>
          <a:p>
            <a:pPr lvl="0">
              <a:buFont typeface="Arial" pitchFamily="34" charset="0"/>
              <a:buChar char="•"/>
            </a:pPr>
            <a:r>
              <a:rPr lang="en-GB" sz="1250" dirty="0" smtClean="0"/>
              <a:t> The use of PDP (Personal Development Plan)</a:t>
            </a:r>
          </a:p>
          <a:p>
            <a:pPr lvl="0">
              <a:buFont typeface="Arial" pitchFamily="34" charset="0"/>
              <a:buChar char="•"/>
            </a:pPr>
            <a:r>
              <a:rPr lang="en-GB" sz="1250" dirty="0" smtClean="0">
                <a:solidFill>
                  <a:schemeClr val="accent4"/>
                </a:solidFill>
              </a:rPr>
              <a:t> They use SMART objectives.</a:t>
            </a:r>
          </a:p>
          <a:p>
            <a:pPr lvl="0">
              <a:buFont typeface="Arial" pitchFamily="34" charset="0"/>
              <a:buChar char="•"/>
            </a:pPr>
            <a:r>
              <a:rPr lang="en-GB" sz="1250" dirty="0" smtClean="0"/>
              <a:t> All new employees are given appropriate induction training.</a:t>
            </a:r>
          </a:p>
          <a:p>
            <a:pPr lvl="0"/>
            <a:endParaRPr lang="en-GB" sz="1000" dirty="0" smtClean="0"/>
          </a:p>
        </p:txBody>
      </p:sp>
      <p:sp>
        <p:nvSpPr>
          <p:cNvPr id="18" name="Rectangle 17"/>
          <p:cNvSpPr/>
          <p:nvPr/>
        </p:nvSpPr>
        <p:spPr>
          <a:xfrm>
            <a:off x="4786314" y="4786322"/>
            <a:ext cx="3857652" cy="477054"/>
          </a:xfrm>
          <a:prstGeom prst="rect">
            <a:avLst/>
          </a:prstGeom>
        </p:spPr>
        <p:txBody>
          <a:bodyPr wrap="square">
            <a:spAutoFit/>
          </a:bodyPr>
          <a:lstStyle/>
          <a:p>
            <a:pPr lvl="0">
              <a:buFont typeface="Arial" pitchFamily="34" charset="0"/>
              <a:buChar char="•"/>
            </a:pPr>
            <a:r>
              <a:rPr lang="en-GB" sz="1250" dirty="0" smtClean="0"/>
              <a:t> Appraisals identify  a training gap.</a:t>
            </a:r>
          </a:p>
          <a:p>
            <a:pPr lvl="0">
              <a:buFont typeface="Arial" pitchFamily="34" charset="0"/>
              <a:buChar char="•"/>
            </a:pPr>
            <a:r>
              <a:rPr lang="en-GB" sz="1250" dirty="0" smtClean="0"/>
              <a:t> Line managers then decide and develop the training.</a:t>
            </a:r>
            <a:endParaRPr lang="en-GB" sz="1250" dirty="0"/>
          </a:p>
        </p:txBody>
      </p:sp>
      <p:pic>
        <p:nvPicPr>
          <p:cNvPr id="19" name="Picture 18" descr="forestry comm.jpg"/>
          <p:cNvPicPr>
            <a:picLocks noChangeAspect="1"/>
          </p:cNvPicPr>
          <p:nvPr/>
        </p:nvPicPr>
        <p:blipFill>
          <a:blip r:embed="rId6"/>
          <a:stretch>
            <a:fillRect/>
          </a:stretch>
        </p:blipFill>
        <p:spPr>
          <a:xfrm>
            <a:off x="3718329" y="688890"/>
            <a:ext cx="1210861" cy="597863"/>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Playworks</a:t>
            </a:r>
            <a:endParaRPr lang="en-GB" dirty="0"/>
          </a:p>
        </p:txBody>
      </p:sp>
      <p:sp>
        <p:nvSpPr>
          <p:cNvPr id="5" name="Rounded Rectangle 4"/>
          <p:cNvSpPr/>
          <p:nvPr/>
        </p:nvSpPr>
        <p:spPr>
          <a:xfrm>
            <a:off x="500034" y="2000240"/>
            <a:ext cx="3929090" cy="2071702"/>
          </a:xfrm>
          <a:prstGeom prst="roundRec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ounded Rectangle 9"/>
          <p:cNvSpPr/>
          <p:nvPr/>
        </p:nvSpPr>
        <p:spPr>
          <a:xfrm>
            <a:off x="4714876" y="2000240"/>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ounded Rectangle 10"/>
          <p:cNvSpPr/>
          <p:nvPr/>
        </p:nvSpPr>
        <p:spPr>
          <a:xfrm>
            <a:off x="500034" y="4286256"/>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ounded Rectangle 11"/>
          <p:cNvSpPr/>
          <p:nvPr/>
        </p:nvSpPr>
        <p:spPr>
          <a:xfrm>
            <a:off x="4714876" y="4286256"/>
            <a:ext cx="3929090" cy="2071702"/>
          </a:xfrm>
          <a:prstGeom prst="round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Content Placeholder 3"/>
          <p:cNvGraphicFramePr>
            <a:graphicFrameLocks noGrp="1"/>
          </p:cNvGraphicFramePr>
          <p:nvPr>
            <p:ph idx="1"/>
          </p:nvPr>
        </p:nvGraphicFramePr>
        <p:xfrm>
          <a:off x="4000496" y="3643314"/>
          <a:ext cx="1214446" cy="114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tangle 14"/>
          <p:cNvSpPr/>
          <p:nvPr/>
        </p:nvSpPr>
        <p:spPr>
          <a:xfrm>
            <a:off x="571472" y="2357430"/>
            <a:ext cx="3786214" cy="1392689"/>
          </a:xfrm>
          <a:prstGeom prst="rect">
            <a:avLst/>
          </a:prstGeom>
        </p:spPr>
        <p:txBody>
          <a:bodyPr wrap="square">
            <a:spAutoFit/>
          </a:bodyPr>
          <a:lstStyle/>
          <a:p>
            <a:pPr lvl="0">
              <a:buFont typeface="Arial" pitchFamily="34" charset="0"/>
              <a:buChar char="•"/>
            </a:pPr>
            <a:r>
              <a:rPr lang="en-GB" sz="1200" dirty="0" smtClean="0"/>
              <a:t> Once the candidates is qualified trainer then they can apply their skills and performed their job better than before.</a:t>
            </a:r>
          </a:p>
          <a:p>
            <a:pPr lvl="0">
              <a:buFont typeface="Arial" pitchFamily="34" charset="0"/>
              <a:buChar char="•"/>
            </a:pPr>
            <a:endParaRPr lang="en-GB" sz="1200" dirty="0" smtClean="0"/>
          </a:p>
          <a:p>
            <a:pPr lvl="0">
              <a:buFont typeface="Arial" pitchFamily="34" charset="0"/>
              <a:buChar char="•"/>
            </a:pPr>
            <a:r>
              <a:rPr lang="en-GB" sz="1200" dirty="0" smtClean="0"/>
              <a:t> </a:t>
            </a:r>
            <a:r>
              <a:rPr lang="en-GB" sz="1200" dirty="0" smtClean="0">
                <a:solidFill>
                  <a:schemeClr val="accent4"/>
                </a:solidFill>
              </a:rPr>
              <a:t>No form of formal feedback is used except for employee appraisals.</a:t>
            </a:r>
          </a:p>
          <a:p>
            <a:pPr lvl="0"/>
            <a:endParaRPr lang="en-GB" sz="1250" dirty="0"/>
          </a:p>
        </p:txBody>
      </p:sp>
      <p:sp>
        <p:nvSpPr>
          <p:cNvPr id="16" name="Rectangle 15"/>
          <p:cNvSpPr/>
          <p:nvPr/>
        </p:nvSpPr>
        <p:spPr>
          <a:xfrm>
            <a:off x="642910" y="4512428"/>
            <a:ext cx="3571884" cy="1846659"/>
          </a:xfrm>
          <a:prstGeom prst="rect">
            <a:avLst/>
          </a:prstGeom>
        </p:spPr>
        <p:txBody>
          <a:bodyPr wrap="square">
            <a:spAutoFit/>
          </a:bodyPr>
          <a:lstStyle/>
          <a:p>
            <a:pPr lvl="0">
              <a:buFont typeface="Arial" pitchFamily="34" charset="0"/>
              <a:buChar char="•"/>
            </a:pPr>
            <a:r>
              <a:rPr lang="en-GB" sz="1400" dirty="0" smtClean="0"/>
              <a:t> </a:t>
            </a:r>
            <a:r>
              <a:rPr lang="en-GB" sz="1250" dirty="0" smtClean="0"/>
              <a:t>The candidates attend the training and end of the training the candidates may have to do exams to get their qualifications. For example - A First Aid qualification. </a:t>
            </a:r>
          </a:p>
          <a:p>
            <a:pPr lvl="0"/>
            <a:endParaRPr lang="en-GB" sz="1250" dirty="0" smtClean="0"/>
          </a:p>
          <a:p>
            <a:pPr lvl="0">
              <a:buFont typeface="Arial" pitchFamily="34" charset="0"/>
              <a:buChar char="•"/>
            </a:pPr>
            <a:r>
              <a:rPr lang="en-GB" sz="1250" dirty="0" smtClean="0"/>
              <a:t> </a:t>
            </a:r>
            <a:r>
              <a:rPr lang="en-GB" sz="1250" dirty="0" smtClean="0">
                <a:solidFill>
                  <a:schemeClr val="accent4"/>
                </a:solidFill>
              </a:rPr>
              <a:t>They mostly use off the job training methods as they do not have the specialists to provide the training on the job.</a:t>
            </a:r>
          </a:p>
          <a:p>
            <a:pPr lvl="0"/>
            <a:endParaRPr lang="en-GB" sz="1250" dirty="0">
              <a:solidFill>
                <a:schemeClr val="accent4"/>
              </a:solidFill>
            </a:endParaRPr>
          </a:p>
        </p:txBody>
      </p:sp>
      <p:sp>
        <p:nvSpPr>
          <p:cNvPr id="17" name="Rectangle 16"/>
          <p:cNvSpPr/>
          <p:nvPr/>
        </p:nvSpPr>
        <p:spPr>
          <a:xfrm>
            <a:off x="4857752" y="2319946"/>
            <a:ext cx="4000496" cy="823302"/>
          </a:xfrm>
          <a:prstGeom prst="rect">
            <a:avLst/>
          </a:prstGeom>
        </p:spPr>
        <p:txBody>
          <a:bodyPr wrap="square">
            <a:spAutoFit/>
          </a:bodyPr>
          <a:lstStyle/>
          <a:p>
            <a:pPr lvl="0">
              <a:buFont typeface="Arial" pitchFamily="34" charset="0"/>
              <a:buChar char="•"/>
            </a:pPr>
            <a:r>
              <a:rPr lang="en-GB" sz="1250" dirty="0" smtClean="0"/>
              <a:t> The organisation carryout their quarterly employee appraisal, so through the appraisal they identify any training needs of their employees. </a:t>
            </a:r>
          </a:p>
          <a:p>
            <a:pPr lvl="0"/>
            <a:endParaRPr lang="en-GB" sz="1000" dirty="0" smtClean="0"/>
          </a:p>
        </p:txBody>
      </p:sp>
      <p:sp>
        <p:nvSpPr>
          <p:cNvPr id="18" name="Rectangle 17"/>
          <p:cNvSpPr/>
          <p:nvPr/>
        </p:nvSpPr>
        <p:spPr>
          <a:xfrm>
            <a:off x="4786314" y="4786322"/>
            <a:ext cx="3857652" cy="861774"/>
          </a:xfrm>
          <a:prstGeom prst="rect">
            <a:avLst/>
          </a:prstGeom>
        </p:spPr>
        <p:txBody>
          <a:bodyPr wrap="square">
            <a:spAutoFit/>
          </a:bodyPr>
          <a:lstStyle/>
          <a:p>
            <a:pPr lvl="0">
              <a:buFont typeface="Arial" pitchFamily="34" charset="0"/>
              <a:buChar char="•"/>
            </a:pPr>
            <a:r>
              <a:rPr lang="en-GB" sz="1250" dirty="0" smtClean="0"/>
              <a:t> They find appropriate training providers nearest to the employee.  They then book and pay for the training.</a:t>
            </a:r>
          </a:p>
          <a:p>
            <a:pPr lvl="0"/>
            <a:endParaRPr lang="en-GB" sz="1250" dirty="0"/>
          </a:p>
        </p:txBody>
      </p:sp>
      <p:pic>
        <p:nvPicPr>
          <p:cNvPr id="13" name="Content Placeholder 6" descr="playworks.jpg"/>
          <p:cNvPicPr>
            <a:picLocks noChangeAspect="1"/>
          </p:cNvPicPr>
          <p:nvPr/>
        </p:nvPicPr>
        <p:blipFill>
          <a:blip r:embed="rId6"/>
          <a:stretch>
            <a:fillRect/>
          </a:stretch>
        </p:blipFill>
        <p:spPr>
          <a:xfrm>
            <a:off x="3571868" y="642918"/>
            <a:ext cx="1105409" cy="642942"/>
          </a:xfrm>
          <a:prstGeom prst="rect">
            <a:avLst/>
          </a:prstGeom>
        </p:spPr>
      </p:pic>
      <p:sp>
        <p:nvSpPr>
          <p:cNvPr id="14" name="TextBox 13"/>
          <p:cNvSpPr txBox="1"/>
          <p:nvPr/>
        </p:nvSpPr>
        <p:spPr>
          <a:xfrm>
            <a:off x="6143636" y="6429396"/>
            <a:ext cx="2786082" cy="369332"/>
          </a:xfrm>
          <a:prstGeom prst="rect">
            <a:avLst/>
          </a:prstGeom>
          <a:noFill/>
        </p:spPr>
        <p:txBody>
          <a:bodyPr wrap="square" rtlCol="0">
            <a:spAutoFit/>
          </a:bodyPr>
          <a:lstStyle/>
          <a:p>
            <a:r>
              <a:rPr lang="en-GB" dirty="0" smtClean="0"/>
              <a:t>(</a:t>
            </a:r>
            <a:r>
              <a:rPr lang="en-GB" dirty="0" err="1" smtClean="0"/>
              <a:t>Playworks</a:t>
            </a:r>
            <a:r>
              <a:rPr lang="en-GB" dirty="0" smtClean="0"/>
              <a:t> Childcare Ltd)</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McDonald’s</a:t>
            </a:r>
            <a:endParaRPr lang="en-GB" dirty="0"/>
          </a:p>
        </p:txBody>
      </p:sp>
      <p:sp>
        <p:nvSpPr>
          <p:cNvPr id="5" name="Rounded Rectangle 4"/>
          <p:cNvSpPr/>
          <p:nvPr/>
        </p:nvSpPr>
        <p:spPr>
          <a:xfrm>
            <a:off x="500034" y="2000240"/>
            <a:ext cx="3929090" cy="2071702"/>
          </a:xfrm>
          <a:prstGeom prst="roundRec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ounded Rectangle 9"/>
          <p:cNvSpPr/>
          <p:nvPr/>
        </p:nvSpPr>
        <p:spPr>
          <a:xfrm>
            <a:off x="4714876" y="2000240"/>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ounded Rectangle 10"/>
          <p:cNvSpPr/>
          <p:nvPr/>
        </p:nvSpPr>
        <p:spPr>
          <a:xfrm>
            <a:off x="500034" y="4286256"/>
            <a:ext cx="3929090" cy="207170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ounded Rectangle 11"/>
          <p:cNvSpPr/>
          <p:nvPr/>
        </p:nvSpPr>
        <p:spPr>
          <a:xfrm>
            <a:off x="4714876" y="4286256"/>
            <a:ext cx="3929090" cy="2071702"/>
          </a:xfrm>
          <a:prstGeom prst="round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4" name="Content Placeholder 3"/>
          <p:cNvGraphicFramePr>
            <a:graphicFrameLocks noGrp="1"/>
          </p:cNvGraphicFramePr>
          <p:nvPr>
            <p:ph idx="1"/>
          </p:nvPr>
        </p:nvGraphicFramePr>
        <p:xfrm>
          <a:off x="4000496" y="3643314"/>
          <a:ext cx="1214446" cy="114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tangle 14"/>
          <p:cNvSpPr/>
          <p:nvPr/>
        </p:nvSpPr>
        <p:spPr>
          <a:xfrm>
            <a:off x="571472" y="2357430"/>
            <a:ext cx="3786214" cy="1054135"/>
          </a:xfrm>
          <a:prstGeom prst="rect">
            <a:avLst/>
          </a:prstGeom>
        </p:spPr>
        <p:txBody>
          <a:bodyPr wrap="square">
            <a:spAutoFit/>
          </a:bodyPr>
          <a:lstStyle/>
          <a:p>
            <a:pPr lvl="0">
              <a:buFont typeface="Arial" pitchFamily="34" charset="0"/>
              <a:buChar char="•"/>
            </a:pPr>
            <a:r>
              <a:rPr lang="en-GB" sz="1250" dirty="0" smtClean="0"/>
              <a:t> Use “observation checklist” to observe employees to see if they are adequately trained.</a:t>
            </a:r>
          </a:p>
          <a:p>
            <a:pPr lvl="0">
              <a:buFont typeface="Arial" pitchFamily="34" charset="0"/>
              <a:buChar char="•"/>
            </a:pPr>
            <a:endParaRPr lang="en-GB" sz="1250" dirty="0" smtClean="0"/>
          </a:p>
          <a:p>
            <a:pPr lvl="0">
              <a:buFont typeface="Arial" pitchFamily="34" charset="0"/>
              <a:buChar char="•"/>
            </a:pPr>
            <a:r>
              <a:rPr lang="en-GB" sz="1250" dirty="0" smtClean="0"/>
              <a:t> </a:t>
            </a:r>
            <a:r>
              <a:rPr lang="en-GB" sz="1250" dirty="0" smtClean="0">
                <a:solidFill>
                  <a:schemeClr val="accent4"/>
                </a:solidFill>
              </a:rPr>
              <a:t>Employee appraisals also form a method of evaluating an employees skills and knowledge.</a:t>
            </a:r>
            <a:endParaRPr lang="en-GB" sz="1250" dirty="0">
              <a:solidFill>
                <a:schemeClr val="accent4"/>
              </a:solidFill>
            </a:endParaRPr>
          </a:p>
        </p:txBody>
      </p:sp>
      <p:sp>
        <p:nvSpPr>
          <p:cNvPr id="16" name="Rectangle 15"/>
          <p:cNvSpPr/>
          <p:nvPr/>
        </p:nvSpPr>
        <p:spPr>
          <a:xfrm>
            <a:off x="642910" y="4512428"/>
            <a:ext cx="3571884" cy="1438855"/>
          </a:xfrm>
          <a:prstGeom prst="rect">
            <a:avLst/>
          </a:prstGeom>
        </p:spPr>
        <p:txBody>
          <a:bodyPr wrap="square">
            <a:spAutoFit/>
          </a:bodyPr>
          <a:lstStyle/>
          <a:p>
            <a:pPr lvl="0">
              <a:buFont typeface="Arial" pitchFamily="34" charset="0"/>
              <a:buChar char="•"/>
            </a:pPr>
            <a:r>
              <a:rPr lang="en-GB" sz="1250" dirty="0" smtClean="0"/>
              <a:t> Majority of the training is floor based on the job training.</a:t>
            </a:r>
          </a:p>
          <a:p>
            <a:pPr lvl="0">
              <a:buFont typeface="Arial" pitchFamily="34" charset="0"/>
              <a:buChar char="•"/>
            </a:pPr>
            <a:r>
              <a:rPr lang="en-GB" sz="1250" dirty="0" smtClean="0">
                <a:solidFill>
                  <a:schemeClr val="accent4"/>
                </a:solidFill>
              </a:rPr>
              <a:t> They use demonstrations and coaching as part of the training process.</a:t>
            </a:r>
          </a:p>
          <a:p>
            <a:pPr lvl="0">
              <a:buFont typeface="Arial" pitchFamily="34" charset="0"/>
              <a:buChar char="•"/>
            </a:pPr>
            <a:r>
              <a:rPr lang="en-GB" sz="1250" dirty="0" smtClean="0"/>
              <a:t> Some class-room based training is provided to teach about service, quality, and cleanliness. </a:t>
            </a:r>
          </a:p>
          <a:p>
            <a:pPr lvl="0">
              <a:buFont typeface="Arial" pitchFamily="34" charset="0"/>
              <a:buChar char="•"/>
            </a:pPr>
            <a:r>
              <a:rPr lang="en-GB" sz="1250" dirty="0" smtClean="0"/>
              <a:t> </a:t>
            </a:r>
            <a:r>
              <a:rPr lang="en-GB" sz="1250" dirty="0" smtClean="0">
                <a:solidFill>
                  <a:schemeClr val="accent4"/>
                </a:solidFill>
              </a:rPr>
              <a:t>They have their own training centres.</a:t>
            </a:r>
            <a:endParaRPr lang="en-GB" sz="1250" dirty="0">
              <a:solidFill>
                <a:schemeClr val="accent4"/>
              </a:solidFill>
            </a:endParaRPr>
          </a:p>
        </p:txBody>
      </p:sp>
      <p:sp>
        <p:nvSpPr>
          <p:cNvPr id="17" name="Rectangle 16"/>
          <p:cNvSpPr/>
          <p:nvPr/>
        </p:nvSpPr>
        <p:spPr>
          <a:xfrm>
            <a:off x="4786314" y="2072524"/>
            <a:ext cx="4000496" cy="1785104"/>
          </a:xfrm>
          <a:prstGeom prst="rect">
            <a:avLst/>
          </a:prstGeom>
        </p:spPr>
        <p:txBody>
          <a:bodyPr wrap="square">
            <a:spAutoFit/>
          </a:bodyPr>
          <a:lstStyle/>
          <a:p>
            <a:pPr lvl="0">
              <a:buFont typeface="Arial" pitchFamily="34" charset="0"/>
              <a:buChar char="•"/>
            </a:pPr>
            <a:r>
              <a:rPr lang="en-GB" sz="1250" dirty="0" smtClean="0"/>
              <a:t> All employees are given a “Welcome Meeting”, where they are shown around and told what is expected of them.</a:t>
            </a:r>
          </a:p>
          <a:p>
            <a:pPr lvl="0"/>
            <a:endParaRPr lang="en-GB" sz="1250" dirty="0" smtClean="0"/>
          </a:p>
          <a:p>
            <a:pPr lvl="0">
              <a:buFont typeface="Arial" pitchFamily="34" charset="0"/>
              <a:buChar char="•"/>
            </a:pPr>
            <a:r>
              <a:rPr lang="en-GB" sz="1250" dirty="0" smtClean="0"/>
              <a:t> </a:t>
            </a:r>
            <a:r>
              <a:rPr lang="en-GB" sz="1250" dirty="0" smtClean="0">
                <a:solidFill>
                  <a:schemeClr val="accent4"/>
                </a:solidFill>
              </a:rPr>
              <a:t>Employee appraisals are used to ascertain training needs.</a:t>
            </a:r>
          </a:p>
          <a:p>
            <a:pPr lvl="0"/>
            <a:endParaRPr lang="en-GB" sz="1250" dirty="0" smtClean="0">
              <a:solidFill>
                <a:schemeClr val="accent4"/>
              </a:solidFill>
            </a:endParaRPr>
          </a:p>
          <a:p>
            <a:pPr lvl="0">
              <a:buFont typeface="Arial" pitchFamily="34" charset="0"/>
              <a:buChar char="•"/>
            </a:pPr>
            <a:r>
              <a:rPr lang="en-GB" sz="1250" dirty="0" smtClean="0"/>
              <a:t> Employees can work up to management level.</a:t>
            </a:r>
          </a:p>
          <a:p>
            <a:pPr lvl="0"/>
            <a:endParaRPr lang="en-GB" sz="1000" dirty="0" smtClean="0"/>
          </a:p>
        </p:txBody>
      </p:sp>
      <p:sp>
        <p:nvSpPr>
          <p:cNvPr id="18" name="Rectangle 17"/>
          <p:cNvSpPr/>
          <p:nvPr/>
        </p:nvSpPr>
        <p:spPr>
          <a:xfrm>
            <a:off x="4857752" y="4605820"/>
            <a:ext cx="3857652" cy="1823576"/>
          </a:xfrm>
          <a:prstGeom prst="rect">
            <a:avLst/>
          </a:prstGeom>
        </p:spPr>
        <p:txBody>
          <a:bodyPr wrap="square">
            <a:spAutoFit/>
          </a:bodyPr>
          <a:lstStyle/>
          <a:p>
            <a:pPr lvl="0">
              <a:buFont typeface="Arial" pitchFamily="34" charset="0"/>
              <a:buChar char="•"/>
            </a:pPr>
            <a:r>
              <a:rPr lang="en-GB" sz="1250" dirty="0" smtClean="0"/>
              <a:t> All employees are trained on 11 different food stations.</a:t>
            </a:r>
          </a:p>
          <a:p>
            <a:pPr lvl="0"/>
            <a:endParaRPr lang="en-GB" sz="1250" dirty="0" smtClean="0"/>
          </a:p>
          <a:p>
            <a:pPr lvl="0">
              <a:buFont typeface="Arial" pitchFamily="34" charset="0"/>
              <a:buChar char="•"/>
            </a:pPr>
            <a:r>
              <a:rPr lang="en-GB" sz="1250" dirty="0" smtClean="0">
                <a:solidFill>
                  <a:schemeClr val="accent4"/>
                </a:solidFill>
              </a:rPr>
              <a:t> Food hygiene, customer service, and quality training are provided to all employees.</a:t>
            </a:r>
          </a:p>
          <a:p>
            <a:pPr lvl="0"/>
            <a:endParaRPr lang="en-GB" sz="1250" dirty="0" smtClean="0">
              <a:solidFill>
                <a:schemeClr val="accent4"/>
              </a:solidFill>
            </a:endParaRPr>
          </a:p>
          <a:p>
            <a:pPr lvl="0">
              <a:buFont typeface="Arial" pitchFamily="34" charset="0"/>
              <a:buChar char="•"/>
            </a:pPr>
            <a:r>
              <a:rPr lang="en-GB" sz="1250" dirty="0" smtClean="0"/>
              <a:t> Further training can be provided based on the employees ambition and the “observation checklist”.</a:t>
            </a:r>
          </a:p>
          <a:p>
            <a:pPr lvl="0"/>
            <a:endParaRPr lang="en-GB" sz="1250" dirty="0"/>
          </a:p>
        </p:txBody>
      </p:sp>
      <p:pic>
        <p:nvPicPr>
          <p:cNvPr id="13" name="Picture 12" descr="McDonald's Big Mac Attack!"/>
          <p:cNvPicPr/>
          <p:nvPr/>
        </p:nvPicPr>
        <p:blipFill>
          <a:blip r:embed="rId6" cstate="print"/>
          <a:srcRect/>
          <a:stretch>
            <a:fillRect/>
          </a:stretch>
        </p:blipFill>
        <p:spPr bwMode="auto">
          <a:xfrm>
            <a:off x="3857621" y="714356"/>
            <a:ext cx="928693" cy="571504"/>
          </a:xfrm>
          <a:prstGeom prst="rect">
            <a:avLst/>
          </a:prstGeom>
          <a:noFill/>
          <a:ln w="9525">
            <a:noFill/>
            <a:miter lim="800000"/>
            <a:headEnd/>
            <a:tailEnd/>
          </a:ln>
        </p:spPr>
      </p:pic>
      <p:sp>
        <p:nvSpPr>
          <p:cNvPr id="14" name="TextBox 13"/>
          <p:cNvSpPr txBox="1"/>
          <p:nvPr/>
        </p:nvSpPr>
        <p:spPr>
          <a:xfrm>
            <a:off x="5643569" y="6426007"/>
            <a:ext cx="3429025" cy="646331"/>
          </a:xfrm>
          <a:prstGeom prst="rect">
            <a:avLst/>
          </a:prstGeom>
          <a:noFill/>
        </p:spPr>
        <p:txBody>
          <a:bodyPr wrap="square" rtlCol="0">
            <a:spAutoFit/>
          </a:bodyPr>
          <a:lstStyle/>
          <a:p>
            <a:r>
              <a:rPr lang="en-GB" dirty="0" smtClean="0"/>
              <a:t>(Business Case Studies , 2019)</a:t>
            </a:r>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28"/>
            <a:ext cx="8229600" cy="1143000"/>
          </a:xfrm>
        </p:spPr>
        <p:txBody>
          <a:bodyPr>
            <a:normAutofit fontScale="90000"/>
          </a:bodyPr>
          <a:lstStyle/>
          <a:p>
            <a:r>
              <a:rPr lang="en-GB" dirty="0" smtClean="0"/>
              <a:t>Comparison of Training Practices </a:t>
            </a:r>
            <a:endParaRPr lang="en-GB" dirty="0"/>
          </a:p>
        </p:txBody>
      </p:sp>
      <p:graphicFrame>
        <p:nvGraphicFramePr>
          <p:cNvPr id="4" name="Content Placeholder 3"/>
          <p:cNvGraphicFramePr>
            <a:graphicFrameLocks noGrp="1"/>
          </p:cNvGraphicFramePr>
          <p:nvPr>
            <p:ph idx="1"/>
          </p:nvPr>
        </p:nvGraphicFramePr>
        <p:xfrm>
          <a:off x="457200" y="1500174"/>
          <a:ext cx="8229600" cy="5013960"/>
        </p:xfrm>
        <a:graphic>
          <a:graphicData uri="http://schemas.openxmlformats.org/drawingml/2006/table">
            <a:tbl>
              <a:tblPr firstRow="1" bandRow="1">
                <a:effectLst>
                  <a:outerShdw blurRad="50800" dist="50800" dir="5400000" algn="ctr" rotWithShape="0">
                    <a:schemeClr val="accent3">
                      <a:lumMod val="60000"/>
                      <a:lumOff val="40000"/>
                    </a:schemeClr>
                  </a:outerShdw>
                </a:effectLst>
                <a:tableStyleId>{5C22544A-7EE6-4342-B048-85BDC9FD1C3A}</a:tableStyleId>
              </a:tblPr>
              <a:tblGrid>
                <a:gridCol w="2057400"/>
                <a:gridCol w="2057400"/>
                <a:gridCol w="2057400"/>
                <a:gridCol w="2057400"/>
              </a:tblGrid>
              <a:tr h="370840">
                <a:tc>
                  <a:txBody>
                    <a:bodyPr/>
                    <a:lstStyle/>
                    <a:p>
                      <a:r>
                        <a:rPr lang="en-GB" dirty="0" smtClean="0"/>
                        <a:t>Training</a:t>
                      </a:r>
                      <a:r>
                        <a:rPr lang="en-GB" baseline="0" dirty="0" smtClean="0"/>
                        <a:t> Stage</a:t>
                      </a:r>
                      <a:endParaRPr lang="en-GB" dirty="0"/>
                    </a:p>
                  </a:txBody>
                  <a:tcPr/>
                </a:tc>
                <a:tc>
                  <a:txBody>
                    <a:bodyPr/>
                    <a:lstStyle/>
                    <a:p>
                      <a:r>
                        <a:rPr lang="en-GB" dirty="0" smtClean="0"/>
                        <a:t>Forestry Commission</a:t>
                      </a:r>
                      <a:endParaRPr lang="en-GB" dirty="0"/>
                    </a:p>
                  </a:txBody>
                  <a:tcPr/>
                </a:tc>
                <a:tc>
                  <a:txBody>
                    <a:bodyPr/>
                    <a:lstStyle/>
                    <a:p>
                      <a:r>
                        <a:rPr lang="en-GB" dirty="0" smtClean="0"/>
                        <a:t>Playworks</a:t>
                      </a:r>
                      <a:endParaRPr lang="en-GB" dirty="0"/>
                    </a:p>
                  </a:txBody>
                  <a:tcPr/>
                </a:tc>
                <a:tc>
                  <a:txBody>
                    <a:bodyPr/>
                    <a:lstStyle/>
                    <a:p>
                      <a:r>
                        <a:rPr lang="en-GB" dirty="0" smtClean="0"/>
                        <a:t>McDonalds</a:t>
                      </a:r>
                      <a:endParaRPr lang="en-GB" dirty="0"/>
                    </a:p>
                  </a:txBody>
                  <a:tcPr/>
                </a:tc>
              </a:tr>
              <a:tr h="370840">
                <a:tc>
                  <a:txBody>
                    <a:bodyPr/>
                    <a:lstStyle/>
                    <a:p>
                      <a:r>
                        <a:rPr lang="en-GB" dirty="0" smtClean="0"/>
                        <a:t>Identify Training Needs</a:t>
                      </a:r>
                      <a:endParaRPr lang="en-GB" dirty="0"/>
                    </a:p>
                  </a:txBody>
                  <a:tcPr/>
                </a:tc>
                <a:tc>
                  <a:txBody>
                    <a:bodyPr/>
                    <a:lstStyle/>
                    <a:p>
                      <a:r>
                        <a:rPr lang="en-GB" sz="1100" dirty="0" smtClean="0"/>
                        <a:t>All</a:t>
                      </a:r>
                      <a:r>
                        <a:rPr lang="en-GB" sz="1100" baseline="0" dirty="0" smtClean="0"/>
                        <a:t> new employees are given relevant induction including health and safety.</a:t>
                      </a:r>
                    </a:p>
                    <a:p>
                      <a:endParaRPr lang="en-GB" sz="1100" baseline="0" dirty="0" smtClean="0"/>
                    </a:p>
                    <a:p>
                      <a:r>
                        <a:rPr lang="en-GB" sz="1100" baseline="0" dirty="0" smtClean="0"/>
                        <a:t>They use appraisals, Personal Development Plan, and SMART objectives to identify gaps in training.</a:t>
                      </a:r>
                    </a:p>
                    <a:p>
                      <a:endParaRPr lang="en-GB" sz="1100" baseline="0" dirty="0" smtClean="0"/>
                    </a:p>
                    <a:p>
                      <a:r>
                        <a:rPr lang="en-GB" sz="1100" baseline="0" dirty="0" smtClean="0"/>
                        <a:t>This is the best approach as the employee is very engaged throughout the process and the process is also very thorough.</a:t>
                      </a:r>
                      <a:endParaRPr lang="en-GB" sz="1100" dirty="0"/>
                    </a:p>
                  </a:txBody>
                  <a:tcPr/>
                </a:tc>
                <a:tc>
                  <a:txBody>
                    <a:bodyPr/>
                    <a:lstStyle/>
                    <a:p>
                      <a:r>
                        <a:rPr lang="en-GB" sz="1100" dirty="0" smtClean="0"/>
                        <a:t>No training is given upon</a:t>
                      </a:r>
                      <a:r>
                        <a:rPr lang="en-GB" sz="1100" baseline="0" dirty="0" smtClean="0"/>
                        <a:t> start-up.  An appraisal is then carried out to establish what training is required by the employee.</a:t>
                      </a:r>
                    </a:p>
                    <a:p>
                      <a:endParaRPr lang="en-GB" sz="1100" baseline="0" dirty="0" smtClean="0"/>
                    </a:p>
                    <a:p>
                      <a:r>
                        <a:rPr lang="en-GB" sz="1100" baseline="0" dirty="0" smtClean="0"/>
                        <a:t>This method of identifying is the least effective of the 3 companies.  </a:t>
                      </a:r>
                      <a:endParaRPr lang="en-GB" sz="1100" dirty="0"/>
                    </a:p>
                  </a:txBody>
                  <a:tcPr/>
                </a:tc>
                <a:tc>
                  <a:txBody>
                    <a:bodyPr/>
                    <a:lstStyle/>
                    <a:p>
                      <a:r>
                        <a:rPr lang="en-GB" sz="1100" dirty="0" smtClean="0"/>
                        <a:t>Initially trains</a:t>
                      </a:r>
                      <a:r>
                        <a:rPr lang="en-GB" sz="1100" baseline="0" dirty="0" smtClean="0"/>
                        <a:t> all staff with induction floor training and then appraisals are used along with observations to identify if further training is required. </a:t>
                      </a:r>
                    </a:p>
                    <a:p>
                      <a:endParaRPr lang="en-GB" sz="1100" baseline="0" dirty="0" smtClean="0"/>
                    </a:p>
                    <a:p>
                      <a:r>
                        <a:rPr lang="en-GB" sz="1100" baseline="0" dirty="0" smtClean="0"/>
                        <a:t>This method of identifying training needs can be considered to be good practice as direct observation allows a trainer to identify any shortfalls.</a:t>
                      </a:r>
                      <a:endParaRPr lang="en-GB" sz="1100" dirty="0"/>
                    </a:p>
                  </a:txBody>
                  <a:tcPr/>
                </a:tc>
              </a:tr>
              <a:tr h="370840">
                <a:tc>
                  <a:txBody>
                    <a:bodyPr/>
                    <a:lstStyle/>
                    <a:p>
                      <a:r>
                        <a:rPr lang="en-GB" dirty="0" smtClean="0"/>
                        <a:t>Design Training</a:t>
                      </a:r>
                      <a:endParaRPr lang="en-GB" dirty="0"/>
                    </a:p>
                  </a:txBody>
                  <a:tcPr/>
                </a:tc>
                <a:tc>
                  <a:txBody>
                    <a:bodyPr/>
                    <a:lstStyle/>
                    <a:p>
                      <a:r>
                        <a:rPr lang="en-GB" sz="1100" dirty="0" smtClean="0"/>
                        <a:t>Line managers are responsible</a:t>
                      </a:r>
                      <a:r>
                        <a:rPr lang="en-GB" sz="1100" baseline="0" dirty="0" smtClean="0"/>
                        <a:t> for deciding on the type of training to be complete along with the employee.  </a:t>
                      </a:r>
                    </a:p>
                    <a:p>
                      <a:endParaRPr lang="en-GB" sz="1100" baseline="0" dirty="0" smtClean="0"/>
                    </a:p>
                    <a:p>
                      <a:r>
                        <a:rPr lang="en-GB" sz="1100" baseline="0" dirty="0" smtClean="0"/>
                        <a:t>This ensures that the employee has a say on what is going on and is happy. Improves morale.</a:t>
                      </a:r>
                    </a:p>
                  </a:txBody>
                  <a:tcPr/>
                </a:tc>
                <a:tc>
                  <a:txBody>
                    <a:bodyPr/>
                    <a:lstStyle/>
                    <a:p>
                      <a:r>
                        <a:rPr lang="en-GB" sz="1100" dirty="0" smtClean="0"/>
                        <a:t>Head</a:t>
                      </a:r>
                      <a:r>
                        <a:rPr lang="en-GB" sz="1100" baseline="0" dirty="0" smtClean="0"/>
                        <a:t> office decide what needs to be completed and then find a training provider. </a:t>
                      </a:r>
                    </a:p>
                    <a:p>
                      <a:endParaRPr lang="en-GB" sz="1100" baseline="0" dirty="0" smtClean="0"/>
                    </a:p>
                    <a:p>
                      <a:r>
                        <a:rPr lang="en-GB" sz="1100" baseline="0" dirty="0" smtClean="0"/>
                        <a:t>As the company does not have any specialist trainers.  This would be the best approach for such a small company. </a:t>
                      </a:r>
                      <a:endParaRPr lang="en-GB" sz="1100" dirty="0"/>
                    </a:p>
                  </a:txBody>
                  <a:tcPr/>
                </a:tc>
                <a:tc>
                  <a:txBody>
                    <a:bodyPr/>
                    <a:lstStyle/>
                    <a:p>
                      <a:r>
                        <a:rPr lang="en-GB" sz="1100" dirty="0" smtClean="0"/>
                        <a:t>All shop floor employees</a:t>
                      </a:r>
                      <a:r>
                        <a:rPr lang="en-GB" sz="1100" baseline="0" dirty="0" smtClean="0"/>
                        <a:t> are trained on every aspect of serving food to customers.</a:t>
                      </a:r>
                    </a:p>
                    <a:p>
                      <a:endParaRPr lang="en-GB" sz="1100" baseline="0" dirty="0" smtClean="0"/>
                    </a:p>
                    <a:p>
                      <a:r>
                        <a:rPr lang="en-GB" sz="1100" baseline="0" dirty="0" smtClean="0"/>
                        <a:t>These are ready made training that have been tried and tested many times.</a:t>
                      </a:r>
                    </a:p>
                    <a:p>
                      <a:endParaRPr lang="en-GB" sz="1100" baseline="0" dirty="0" smtClean="0"/>
                    </a:p>
                    <a:p>
                      <a:r>
                        <a:rPr lang="en-GB" sz="1100" baseline="0" dirty="0" smtClean="0"/>
                        <a:t>The training is designed to directly teach employees on how to prepare food.</a:t>
                      </a:r>
                      <a:endParaRPr lang="en-GB" sz="1100" dirty="0"/>
                    </a:p>
                  </a:txBody>
                  <a:tcPr/>
                </a:tc>
              </a:tr>
            </a:tbl>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28596" y="0"/>
          <a:ext cx="8229600" cy="672084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r>
                        <a:rPr lang="en-GB" dirty="0" smtClean="0">
                          <a:solidFill>
                            <a:schemeClr val="tx1"/>
                          </a:solidFill>
                        </a:rPr>
                        <a:t>Deliver</a:t>
                      </a:r>
                      <a:r>
                        <a:rPr lang="en-GB" baseline="0" dirty="0" smtClean="0">
                          <a:solidFill>
                            <a:schemeClr val="tx1"/>
                          </a:solidFill>
                        </a:rPr>
                        <a:t> Training</a:t>
                      </a:r>
                      <a:endParaRPr lang="en-GB" dirty="0">
                        <a:solidFill>
                          <a:schemeClr val="tx1"/>
                        </a:solidFill>
                      </a:endParaRPr>
                    </a:p>
                  </a:txBody>
                  <a:tcPr>
                    <a:solidFill>
                      <a:schemeClr val="bg1">
                        <a:lumMod val="85000"/>
                      </a:schemeClr>
                    </a:solidFill>
                  </a:tcPr>
                </a:tc>
                <a:tc>
                  <a:txBody>
                    <a:bodyPr/>
                    <a:lstStyle/>
                    <a:p>
                      <a:r>
                        <a:rPr lang="en-GB" sz="1100" dirty="0" smtClean="0">
                          <a:solidFill>
                            <a:schemeClr val="tx1"/>
                          </a:solidFill>
                        </a:rPr>
                        <a:t>Both on the job</a:t>
                      </a:r>
                      <a:r>
                        <a:rPr lang="en-GB" sz="1100" baseline="0" dirty="0" smtClean="0">
                          <a:solidFill>
                            <a:schemeClr val="tx1"/>
                          </a:solidFill>
                        </a:rPr>
                        <a:t> and off the job training is used.</a:t>
                      </a:r>
                    </a:p>
                    <a:p>
                      <a:endParaRPr lang="en-GB" sz="1100" baseline="0" dirty="0" smtClean="0">
                        <a:solidFill>
                          <a:schemeClr val="tx1"/>
                        </a:solidFill>
                      </a:endParaRPr>
                    </a:p>
                    <a:p>
                      <a:r>
                        <a:rPr lang="en-GB" sz="1100" baseline="0" dirty="0" smtClean="0">
                          <a:solidFill>
                            <a:schemeClr val="tx1"/>
                          </a:solidFill>
                        </a:rPr>
                        <a:t>They use coaching, mentoring, and secondment for on the job training and use distance learning and specialist training centres for off the job training.</a:t>
                      </a:r>
                    </a:p>
                    <a:p>
                      <a:endParaRPr lang="en-GB" sz="1100" baseline="0" dirty="0" smtClean="0">
                        <a:solidFill>
                          <a:schemeClr val="tx1"/>
                        </a:solidFill>
                      </a:endParaRPr>
                    </a:p>
                    <a:p>
                      <a:r>
                        <a:rPr lang="en-GB" sz="1100" baseline="0" dirty="0" smtClean="0">
                          <a:solidFill>
                            <a:schemeClr val="tx1"/>
                          </a:solidFill>
                        </a:rPr>
                        <a:t>Their method is by far the most comprehensive.  It can be expensive to provide degrees and other form qualification for employees.  But employees are usually very loyal and committed to the job.  </a:t>
                      </a:r>
                    </a:p>
                    <a:p>
                      <a:endParaRPr lang="en-GB" sz="1100" baseline="0" dirty="0" smtClean="0">
                        <a:solidFill>
                          <a:schemeClr val="tx1"/>
                        </a:solidFill>
                      </a:endParaRPr>
                    </a:p>
                    <a:p>
                      <a:r>
                        <a:rPr lang="en-GB" sz="1100" baseline="0" dirty="0" smtClean="0">
                          <a:solidFill>
                            <a:schemeClr val="tx1"/>
                          </a:solidFill>
                        </a:rPr>
                        <a:t>Such training would help increase productivity and performance, make a better working environment, and reduce mistakes on the job.</a:t>
                      </a:r>
                      <a:endParaRPr lang="en-GB" sz="1100" dirty="0">
                        <a:solidFill>
                          <a:schemeClr val="tx1"/>
                        </a:solidFill>
                      </a:endParaRPr>
                    </a:p>
                  </a:txBody>
                  <a:tcPr>
                    <a:solidFill>
                      <a:schemeClr val="bg1">
                        <a:lumMod val="85000"/>
                      </a:schemeClr>
                    </a:solidFill>
                  </a:tcPr>
                </a:tc>
                <a:tc>
                  <a:txBody>
                    <a:bodyPr/>
                    <a:lstStyle/>
                    <a:p>
                      <a:r>
                        <a:rPr lang="en-GB" sz="1100" dirty="0" smtClean="0">
                          <a:solidFill>
                            <a:schemeClr val="tx1"/>
                          </a:solidFill>
                        </a:rPr>
                        <a:t>Playworks mostly use off the job training methods due to its size and resources.</a:t>
                      </a:r>
                    </a:p>
                    <a:p>
                      <a:endParaRPr lang="en-GB" sz="1100" dirty="0" smtClean="0">
                        <a:solidFill>
                          <a:schemeClr val="tx1"/>
                        </a:solidFill>
                      </a:endParaRPr>
                    </a:p>
                    <a:p>
                      <a:r>
                        <a:rPr lang="en-GB" sz="1100" dirty="0" smtClean="0">
                          <a:solidFill>
                            <a:schemeClr val="tx1"/>
                          </a:solidFill>
                        </a:rPr>
                        <a:t>Of</a:t>
                      </a:r>
                      <a:r>
                        <a:rPr lang="en-GB" sz="1100" baseline="0" dirty="0" smtClean="0">
                          <a:solidFill>
                            <a:schemeClr val="tx1"/>
                          </a:solidFill>
                        </a:rPr>
                        <a:t> the job training can be good for expert advice / training.  It does however mean that the employee is not available to work and it can be costly.</a:t>
                      </a:r>
                      <a:endParaRPr lang="en-GB" sz="1100" dirty="0">
                        <a:solidFill>
                          <a:schemeClr val="tx1"/>
                        </a:solidFill>
                      </a:endParaRPr>
                    </a:p>
                  </a:txBody>
                  <a:tcPr>
                    <a:solidFill>
                      <a:schemeClr val="bg1">
                        <a:lumMod val="85000"/>
                      </a:schemeClr>
                    </a:solidFill>
                  </a:tcPr>
                </a:tc>
                <a:tc>
                  <a:txBody>
                    <a:bodyPr/>
                    <a:lstStyle/>
                    <a:p>
                      <a:r>
                        <a:rPr lang="en-GB" sz="1100" dirty="0" smtClean="0">
                          <a:solidFill>
                            <a:schemeClr val="tx1"/>
                          </a:solidFill>
                        </a:rPr>
                        <a:t>As majority of the training is floor based,</a:t>
                      </a:r>
                      <a:r>
                        <a:rPr lang="en-GB" sz="1100" baseline="0" dirty="0" smtClean="0">
                          <a:solidFill>
                            <a:schemeClr val="tx1"/>
                          </a:solidFill>
                        </a:rPr>
                        <a:t> employees are demonstrated and coached on how to use the equipment and cook the food.</a:t>
                      </a:r>
                    </a:p>
                    <a:p>
                      <a:endParaRPr lang="en-GB" sz="1100" baseline="0" dirty="0" smtClean="0">
                        <a:solidFill>
                          <a:schemeClr val="tx1"/>
                        </a:solidFill>
                      </a:endParaRPr>
                    </a:p>
                    <a:p>
                      <a:r>
                        <a:rPr lang="en-GB" sz="1100" baseline="0" dirty="0" smtClean="0">
                          <a:solidFill>
                            <a:schemeClr val="tx1"/>
                          </a:solidFill>
                        </a:rPr>
                        <a:t>McDonald's recruits a lot of people and have a high employee turnover.  This method of training is cheap and effective.  It saves the company money.</a:t>
                      </a:r>
                    </a:p>
                    <a:p>
                      <a:endParaRPr lang="en-GB" sz="1100" baseline="0" dirty="0" smtClean="0">
                        <a:solidFill>
                          <a:schemeClr val="tx1"/>
                        </a:solidFill>
                      </a:endParaRPr>
                    </a:p>
                    <a:p>
                      <a:r>
                        <a:rPr lang="en-GB" sz="1100" baseline="0" dirty="0" smtClean="0">
                          <a:solidFill>
                            <a:schemeClr val="tx1"/>
                          </a:solidFill>
                        </a:rPr>
                        <a:t>They also have their own regional training centres where employees can learn about health and safety and food hygiene.</a:t>
                      </a:r>
                      <a:endParaRPr lang="en-GB" sz="1100" dirty="0">
                        <a:solidFill>
                          <a:schemeClr val="tx1"/>
                        </a:solidFill>
                      </a:endParaRPr>
                    </a:p>
                  </a:txBody>
                  <a:tcPr>
                    <a:solidFill>
                      <a:schemeClr val="bg1">
                        <a:lumMod val="85000"/>
                      </a:schemeClr>
                    </a:solidFill>
                  </a:tcPr>
                </a:tc>
              </a:tr>
              <a:tr h="370840">
                <a:tc>
                  <a:txBody>
                    <a:bodyPr/>
                    <a:lstStyle/>
                    <a:p>
                      <a:r>
                        <a:rPr lang="en-GB" dirty="0" smtClean="0"/>
                        <a:t>Evaluate Training</a:t>
                      </a:r>
                      <a:endParaRPr lang="en-GB" dirty="0"/>
                    </a:p>
                  </a:txBody>
                  <a:tcPr/>
                </a:tc>
                <a:tc>
                  <a:txBody>
                    <a:bodyPr/>
                    <a:lstStyle/>
                    <a:p>
                      <a:r>
                        <a:rPr lang="en-GB" sz="1100" dirty="0" smtClean="0"/>
                        <a:t>A 360 degree</a:t>
                      </a:r>
                      <a:r>
                        <a:rPr lang="en-GB" sz="1100" baseline="0" dirty="0" smtClean="0"/>
                        <a:t> feedback system is used where an employee can get feedback from his manager, colleagues, or peers.  Almost anyone in the company can give feedback.</a:t>
                      </a:r>
                    </a:p>
                    <a:p>
                      <a:endParaRPr lang="en-GB" sz="1100" baseline="0" dirty="0" smtClean="0"/>
                    </a:p>
                    <a:p>
                      <a:r>
                        <a:rPr lang="en-GB" sz="1100" baseline="0" dirty="0" smtClean="0"/>
                        <a:t>This ensures that the employee is thoroughly observed and any shortfalls can then be acted upon.  </a:t>
                      </a:r>
                      <a:endParaRPr lang="en-GB" sz="1100" dirty="0"/>
                    </a:p>
                  </a:txBody>
                  <a:tcPr/>
                </a:tc>
                <a:tc>
                  <a:txBody>
                    <a:bodyPr/>
                    <a:lstStyle/>
                    <a:p>
                      <a:r>
                        <a:rPr lang="en-GB" sz="1100" dirty="0" smtClean="0"/>
                        <a:t>No formal feedback</a:t>
                      </a:r>
                      <a:r>
                        <a:rPr lang="en-GB" sz="1100" baseline="0" dirty="0" smtClean="0"/>
                        <a:t> is requested from the company.</a:t>
                      </a:r>
                    </a:p>
                    <a:p>
                      <a:endParaRPr lang="en-GB" sz="1100" baseline="0" dirty="0" smtClean="0"/>
                    </a:p>
                    <a:p>
                      <a:r>
                        <a:rPr lang="en-GB" sz="1100" baseline="0" dirty="0" smtClean="0"/>
                        <a:t>The employer assumes that if you’ve passed a course then you have acquired the knowledge.</a:t>
                      </a:r>
                    </a:p>
                    <a:p>
                      <a:endParaRPr lang="en-GB" sz="1100" baseline="0" dirty="0" smtClean="0"/>
                    </a:p>
                    <a:p>
                      <a:r>
                        <a:rPr lang="en-GB" sz="1100" baseline="0" dirty="0" smtClean="0"/>
                        <a:t>This approach lacks ownership and assumes all is well.</a:t>
                      </a:r>
                      <a:endParaRPr lang="en-GB" sz="1100" dirty="0"/>
                    </a:p>
                  </a:txBody>
                  <a:tcPr/>
                </a:tc>
                <a:tc>
                  <a:txBody>
                    <a:bodyPr/>
                    <a:lstStyle/>
                    <a:p>
                      <a:r>
                        <a:rPr lang="en-GB" sz="1100" dirty="0" smtClean="0"/>
                        <a:t>They use “Observation Checklist” to see if the employee has acquired the relevant methods</a:t>
                      </a:r>
                      <a:r>
                        <a:rPr lang="en-GB" sz="1100" baseline="0" dirty="0" smtClean="0"/>
                        <a:t> of work.</a:t>
                      </a:r>
                    </a:p>
                    <a:p>
                      <a:endParaRPr lang="en-GB" sz="1100" baseline="0" dirty="0" smtClean="0"/>
                    </a:p>
                    <a:p>
                      <a:r>
                        <a:rPr lang="en-GB" sz="1100" baseline="0" dirty="0" smtClean="0"/>
                        <a:t>They also use appraisals to gather information on the employees need.</a:t>
                      </a:r>
                    </a:p>
                    <a:p>
                      <a:endParaRPr lang="en-GB" sz="1100" baseline="0" dirty="0" smtClean="0"/>
                    </a:p>
                    <a:p>
                      <a:r>
                        <a:rPr lang="en-GB" sz="1100" baseline="0" dirty="0" smtClean="0"/>
                        <a:t>This method of evaluation is acceptable as the employee is being directly observed to see if they have been trained correctly.</a:t>
                      </a:r>
                      <a:endParaRPr lang="en-GB" sz="1100" dirty="0"/>
                    </a:p>
                  </a:txBody>
                  <a:tcPr/>
                </a:tc>
              </a:tr>
            </a:tbl>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642918"/>
          <a:ext cx="8229600" cy="381508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Additional Comments</a:t>
                      </a:r>
                      <a:endParaRPr lang="en-GB" dirty="0"/>
                    </a:p>
                  </a:txBody>
                  <a:tcPr/>
                </a:tc>
                <a:tc>
                  <a:txBody>
                    <a:bodyPr/>
                    <a:lstStyle/>
                    <a:p>
                      <a:r>
                        <a:rPr lang="en-GB" sz="1100" dirty="0" smtClean="0"/>
                        <a:t>Training and development is at the centre</a:t>
                      </a:r>
                      <a:r>
                        <a:rPr lang="en-GB" sz="1100" baseline="0" dirty="0" smtClean="0"/>
                        <a:t> of this organisation.  It is a public sector company and is not there to make vast profit for private investors.</a:t>
                      </a:r>
                    </a:p>
                    <a:p>
                      <a:endParaRPr lang="en-GB" sz="1100" baseline="0" dirty="0" smtClean="0"/>
                    </a:p>
                    <a:p>
                      <a:r>
                        <a:rPr lang="en-GB" sz="1100" baseline="0" dirty="0" smtClean="0"/>
                        <a:t>Therefore, the quality of its staff and their work form the core of the company.  It is a matter of quality over quantity.</a:t>
                      </a:r>
                    </a:p>
                    <a:p>
                      <a:endParaRPr lang="en-GB" sz="1100" baseline="0" dirty="0" smtClean="0"/>
                    </a:p>
                    <a:p>
                      <a:r>
                        <a:rPr lang="en-GB" sz="1100" baseline="0" dirty="0" smtClean="0"/>
                        <a:t>Training is provided to get the best out of the employees and retain them.</a:t>
                      </a:r>
                    </a:p>
                    <a:p>
                      <a:endParaRPr lang="en-GB" sz="1100" baseline="0" dirty="0" smtClean="0"/>
                    </a:p>
                    <a:p>
                      <a:r>
                        <a:rPr lang="en-GB" sz="1100" baseline="0" dirty="0" smtClean="0"/>
                        <a:t>This allows the company to promote people from within the organisation.</a:t>
                      </a:r>
                      <a:endParaRPr lang="en-GB" sz="1100" dirty="0"/>
                    </a:p>
                  </a:txBody>
                  <a:tcPr/>
                </a:tc>
                <a:tc>
                  <a:txBody>
                    <a:bodyPr/>
                    <a:lstStyle/>
                    <a:p>
                      <a:r>
                        <a:rPr lang="en-GB" sz="1100" dirty="0" smtClean="0"/>
                        <a:t>Playworks is a small organisation with limited resources</a:t>
                      </a:r>
                      <a:r>
                        <a:rPr lang="en-GB" sz="1100" baseline="0" dirty="0" smtClean="0"/>
                        <a:t> and funds.  </a:t>
                      </a:r>
                    </a:p>
                    <a:p>
                      <a:endParaRPr lang="en-GB" sz="1100" baseline="0" dirty="0" smtClean="0"/>
                    </a:p>
                    <a:p>
                      <a:r>
                        <a:rPr lang="en-GB" sz="1100" baseline="0" dirty="0" smtClean="0"/>
                        <a:t>They rely on staff to have the required knowledge or to acquire it via out of house training methods.</a:t>
                      </a:r>
                      <a:endParaRPr lang="en-GB" sz="1100" dirty="0"/>
                    </a:p>
                  </a:txBody>
                  <a:tcPr/>
                </a:tc>
                <a:tc>
                  <a:txBody>
                    <a:bodyPr/>
                    <a:lstStyle/>
                    <a:p>
                      <a:r>
                        <a:rPr lang="en-GB" sz="1100" dirty="0" smtClean="0"/>
                        <a:t>McDonald's employees thousands of staff across the UK.</a:t>
                      </a:r>
                    </a:p>
                    <a:p>
                      <a:endParaRPr lang="en-GB" sz="1100" dirty="0" smtClean="0"/>
                    </a:p>
                    <a:p>
                      <a:r>
                        <a:rPr lang="en-GB" sz="1100" dirty="0" smtClean="0"/>
                        <a:t>The</a:t>
                      </a:r>
                      <a:r>
                        <a:rPr lang="en-GB" sz="1100" baseline="0" dirty="0" smtClean="0"/>
                        <a:t> level of expertise required to work in McDonald's is lower as most of the cooking is semi-automated.  Most food have already been partially prepared its just a matter of using the machines to get to the finished product.</a:t>
                      </a:r>
                    </a:p>
                    <a:p>
                      <a:endParaRPr lang="en-GB" sz="1100" baseline="0" dirty="0" smtClean="0"/>
                    </a:p>
                    <a:p>
                      <a:r>
                        <a:rPr lang="en-GB" sz="1100" baseline="0" dirty="0" smtClean="0"/>
                        <a:t>Their training can be relatively basic and staff turnover can be high in such jobs as most of the employees are school leavers under the age of 20.</a:t>
                      </a:r>
                    </a:p>
                  </a:txBody>
                  <a:tcPr/>
                </a:tc>
              </a:tr>
            </a:tbl>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Best Practice</a:t>
            </a:r>
            <a:endParaRPr lang="en-GB" dirty="0"/>
          </a:p>
        </p:txBody>
      </p:sp>
      <p:sp>
        <p:nvSpPr>
          <p:cNvPr id="3" name="Content Placeholder 2"/>
          <p:cNvSpPr>
            <a:spLocks noGrp="1"/>
          </p:cNvSpPr>
          <p:nvPr>
            <p:ph idx="1"/>
          </p:nvPr>
        </p:nvSpPr>
        <p:spPr/>
        <p:txBody>
          <a:bodyPr/>
          <a:lstStyle/>
          <a:p>
            <a:r>
              <a:rPr lang="en-GB" dirty="0" smtClean="0"/>
              <a:t>Based on the research of training practices of Playworks, Forestry Commission, and McDonald’s the following can be derived:</a:t>
            </a:r>
          </a:p>
          <a:p>
            <a:r>
              <a:rPr lang="en-GB" dirty="0" smtClean="0"/>
              <a:t>Training is essential in all forms of business.</a:t>
            </a:r>
          </a:p>
          <a:p>
            <a:r>
              <a:rPr lang="en-GB" dirty="0" smtClean="0"/>
              <a:t>Regular employee appraisals must be conducted to identify the gap in training needs. These can be in the form of CPD from the employer and PDP for the employee.  SMART objectives is also a good practice.</a:t>
            </a:r>
          </a:p>
          <a:p>
            <a:r>
              <a:rPr lang="en-GB" dirty="0" smtClean="0"/>
              <a:t> Training needs to be valid and relevant to the employee and their job role.</a:t>
            </a:r>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28670"/>
            <a:ext cx="8229600" cy="5395930"/>
          </a:xfrm>
        </p:spPr>
        <p:txBody>
          <a:bodyPr/>
          <a:lstStyle/>
          <a:p>
            <a:r>
              <a:rPr lang="en-GB" dirty="0" smtClean="0"/>
              <a:t>Best form of training is a mixture of both - on the job and off the job training.  However, on the job training should be used in majority of the cases.  This would save cost and result in direct learning of new skills.</a:t>
            </a:r>
          </a:p>
          <a:p>
            <a:r>
              <a:rPr lang="en-GB" dirty="0" smtClean="0"/>
              <a:t>Feedback from employees after training is a must.  This can be in the form of questionnaires / observing employees practicing any new skills.</a:t>
            </a:r>
          </a:p>
          <a:p>
            <a:r>
              <a:rPr lang="en-GB" dirty="0" smtClean="0"/>
              <a:t>Training empowers employees, encourages them to commit to a company, helps perform their job more efficiently, and eventually make more profit for the company.</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4282" y="1000109"/>
            <a:ext cx="8501122" cy="7940635"/>
          </a:xfrm>
          <a:prstGeom prst="rect">
            <a:avLst/>
          </a:prstGeom>
        </p:spPr>
        <p:txBody>
          <a:bodyPr wrap="square">
            <a:spAutoFit/>
          </a:bodyPr>
          <a:lstStyle/>
          <a:p>
            <a:endParaRPr lang="en-GB" sz="1400" b="1" dirty="0" smtClean="0"/>
          </a:p>
          <a:p>
            <a:r>
              <a:rPr lang="en-GB" sz="2000" u="sng" dirty="0" smtClean="0">
                <a:ln>
                  <a:solidFill>
                    <a:prstClr val="black">
                      <a:lumMod val="75000"/>
                      <a:lumOff val="25000"/>
                      <a:alpha val="10000"/>
                    </a:prstClr>
                  </a:solidFill>
                </a:ln>
                <a:solidFill>
                  <a:srgbClr val="0070C0"/>
                </a:solidFill>
                <a:effectLst>
                  <a:outerShdw blurRad="9525" dist="25400" dir="14640000" algn="tl" rotWithShape="0">
                    <a:prstClr val="black">
                      <a:alpha val="30000"/>
                    </a:prstClr>
                  </a:outerShdw>
                </a:effectLst>
              </a:rPr>
              <a:t>Reference</a:t>
            </a:r>
            <a:r>
              <a:rPr lang="en-GB" sz="14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a:r>
            <a:br>
              <a:rPr lang="en-GB" sz="14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br>
            <a:endParaRPr lang="en-GB" sz="14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endParaRPr>
          </a:p>
          <a:p>
            <a:r>
              <a:rPr lang="en-GB" sz="1400" dirty="0" smtClean="0"/>
              <a:t> Biech, E. (2015) </a:t>
            </a:r>
            <a:r>
              <a:rPr lang="en-GB" sz="1400" i="1" dirty="0" smtClean="0"/>
              <a:t>Training &amp; Development For Dummies</a:t>
            </a:r>
            <a:r>
              <a:rPr lang="en-GB" sz="1400" dirty="0" smtClean="0"/>
              <a:t>. Canada. John Wiley &amp; Sons.</a:t>
            </a:r>
          </a:p>
          <a:p>
            <a:r>
              <a:rPr lang="en-GB" sz="1400" dirty="0" smtClean="0"/>
              <a:t> </a:t>
            </a:r>
            <a:endParaRPr lang="en-GB" sz="1400" b="1" dirty="0" smtClean="0"/>
          </a:p>
          <a:p>
            <a:r>
              <a:rPr lang="en-GB" sz="1400" dirty="0" smtClean="0"/>
              <a:t>Rees, W and Porter, C. (2015) </a:t>
            </a:r>
            <a:r>
              <a:rPr lang="en-GB" sz="1400" i="1" dirty="0" smtClean="0"/>
              <a:t>Skills of Management and Leadership: Managing People in Organisations.</a:t>
            </a:r>
            <a:r>
              <a:rPr lang="en-GB" sz="1400" b="1" i="1" dirty="0" smtClean="0"/>
              <a:t> </a:t>
            </a:r>
            <a:r>
              <a:rPr lang="en-GB" sz="1400" dirty="0" smtClean="0"/>
              <a:t>Palgrave, London. UK</a:t>
            </a:r>
          </a:p>
          <a:p>
            <a:endParaRPr lang="en-GB" sz="1400" dirty="0" smtClean="0"/>
          </a:p>
          <a:p>
            <a:r>
              <a:rPr lang="en-GB" sz="1400" dirty="0" smtClean="0"/>
              <a:t>Ross, S. (2018) </a:t>
            </a:r>
            <a:r>
              <a:rPr lang="en-GB" sz="1400" i="1" dirty="0" smtClean="0"/>
              <a:t>Training and Development in Organizations</a:t>
            </a:r>
            <a:r>
              <a:rPr lang="en-GB" sz="1400" b="1" dirty="0" smtClean="0"/>
              <a:t>. </a:t>
            </a:r>
            <a:r>
              <a:rPr lang="en-GB" sz="1400" dirty="0" smtClean="0"/>
              <a:t>1st edition</a:t>
            </a:r>
            <a:r>
              <a:rPr lang="en-GB" sz="1200" dirty="0" smtClean="0"/>
              <a:t>. New York</a:t>
            </a:r>
            <a:r>
              <a:rPr lang="en-GB" sz="1400" b="1" dirty="0" smtClean="0"/>
              <a:t>. </a:t>
            </a:r>
            <a:r>
              <a:rPr lang="en-GB" sz="1400" dirty="0" smtClean="0"/>
              <a:t>Routledge.</a:t>
            </a:r>
          </a:p>
          <a:p>
            <a:endParaRPr lang="en-GB" sz="1400" dirty="0" smtClean="0"/>
          </a:p>
          <a:p>
            <a:r>
              <a:rPr lang="en-GB" sz="1400" dirty="0" smtClean="0"/>
              <a:t>iedunote, 2017. </a:t>
            </a:r>
            <a:r>
              <a:rPr lang="en-GB" sz="1400" i="1" dirty="0" smtClean="0"/>
              <a:t>Training: Definition, Steps in Training Process. </a:t>
            </a:r>
            <a:r>
              <a:rPr lang="en-GB" sz="1400" dirty="0" smtClean="0"/>
              <a:t>[Online</a:t>
            </a:r>
            <a:r>
              <a:rPr lang="en-GB" sz="1400" i="1" dirty="0" smtClean="0"/>
              <a:t>],  </a:t>
            </a:r>
            <a:r>
              <a:rPr lang="en-GB" sz="1400" dirty="0" smtClean="0"/>
              <a:t>Available at:</a:t>
            </a:r>
            <a:r>
              <a:rPr lang="en-GB" sz="1400" i="1" dirty="0" smtClean="0"/>
              <a:t> </a:t>
            </a:r>
            <a:r>
              <a:rPr lang="en-GB" sz="1400" dirty="0" smtClean="0">
                <a:hlinkClick r:id="rId2"/>
              </a:rPr>
              <a:t>https://www.iedunote.com/methods-of-training</a:t>
            </a:r>
            <a:r>
              <a:rPr lang="en-GB" sz="1400" dirty="0" smtClean="0"/>
              <a:t>. Accessed 23.10.2020</a:t>
            </a:r>
          </a:p>
          <a:p>
            <a:endParaRPr lang="en-GB" sz="1400" b="1" dirty="0" smtClean="0"/>
          </a:p>
          <a:p>
            <a:endParaRPr lang="en-GB" sz="1400" dirty="0" smtClean="0"/>
          </a:p>
          <a:p>
            <a:r>
              <a:rPr lang="en-GB" sz="1400" dirty="0" smtClean="0"/>
              <a:t>20|20 Business Insight Ltd (2020)</a:t>
            </a:r>
            <a:r>
              <a:rPr lang="en-GB" sz="1400" b="1" dirty="0" smtClean="0"/>
              <a:t>. </a:t>
            </a:r>
            <a:r>
              <a:rPr lang="en-GB" sz="1400" i="1" dirty="0" smtClean="0"/>
              <a:t>The Importance of Training and Development in the Workplace</a:t>
            </a:r>
            <a:r>
              <a:rPr lang="en-GB" sz="1400" b="1" dirty="0" smtClean="0"/>
              <a:t>. [</a:t>
            </a:r>
            <a:r>
              <a:rPr lang="en-GB" sz="1400" dirty="0" smtClean="0"/>
              <a:t>online], Available at</a:t>
            </a:r>
            <a:r>
              <a:rPr lang="en-GB" sz="1400" b="1" dirty="0" smtClean="0"/>
              <a:t>: </a:t>
            </a:r>
            <a:r>
              <a:rPr lang="en-GB" sz="1400" b="1" dirty="0" smtClean="0">
                <a:hlinkClick r:id="rId3"/>
              </a:rPr>
              <a:t>https://2020projectmanagement.com/resources/project-management-training-and-qualifications/the-importance-of-training-and-development-in-the-workplace.</a:t>
            </a:r>
            <a:r>
              <a:rPr lang="en-GB" sz="1400" b="1" dirty="0">
                <a:hlinkClick r:id="rId3"/>
              </a:rPr>
              <a:t> </a:t>
            </a:r>
            <a:r>
              <a:rPr lang="en-GB" sz="1400" b="1" dirty="0" smtClean="0">
                <a:hlinkClick r:id="rId3"/>
              </a:rPr>
              <a:t>Accessed on 05.10.2020</a:t>
            </a:r>
            <a:endParaRPr lang="en-GB" sz="1400" b="1" dirty="0" smtClean="0"/>
          </a:p>
          <a:p>
            <a:endParaRPr lang="en-GB" sz="1400" b="1" dirty="0" smtClean="0"/>
          </a:p>
          <a:p>
            <a:r>
              <a:rPr lang="en-GB" sz="1400" dirty="0" smtClean="0"/>
              <a:t>STS(2017)</a:t>
            </a:r>
            <a:r>
              <a:rPr lang="en-GB" sz="1400" b="1" dirty="0" smtClean="0"/>
              <a:t> </a:t>
            </a:r>
            <a:r>
              <a:rPr lang="en-GB" sz="1400" i="1" dirty="0" smtClean="0"/>
              <a:t>Benefits of Training to Employees and Employers</a:t>
            </a:r>
            <a:r>
              <a:rPr lang="en-GB" sz="1400" b="1" i="1" dirty="0" smtClean="0"/>
              <a:t> </a:t>
            </a:r>
            <a:r>
              <a:rPr lang="en-GB" sz="1400" b="1" dirty="0" smtClean="0"/>
              <a:t>. </a:t>
            </a:r>
            <a:r>
              <a:rPr lang="en-GB" sz="1400" dirty="0" smtClean="0"/>
              <a:t>[online], Available at: </a:t>
            </a:r>
            <a:r>
              <a:rPr lang="en-GB" sz="1400" b="1" dirty="0" smtClean="0">
                <a:hlinkClick r:id="rId4"/>
              </a:rPr>
              <a:t>https://www.stafftrainingsolutions.co.uk/sts-blog/benefits-of-training-to-employees</a:t>
            </a:r>
            <a:r>
              <a:rPr lang="en-GB" sz="1400" b="1" dirty="0" smtClean="0"/>
              <a:t> </a:t>
            </a:r>
            <a:r>
              <a:rPr lang="en-GB" sz="1400" dirty="0" smtClean="0"/>
              <a:t>Accessed on 30.10.2020</a:t>
            </a:r>
          </a:p>
          <a:p>
            <a:endParaRPr lang="en-GB" sz="1400" b="1" dirty="0" smtClean="0"/>
          </a:p>
          <a:p>
            <a:r>
              <a:rPr lang="en-GB" sz="1400" dirty="0" smtClean="0"/>
              <a:t>Getsmarter (2019) </a:t>
            </a:r>
            <a:r>
              <a:rPr lang="en-GB" sz="1400" i="1" dirty="0" smtClean="0"/>
              <a:t>Employee Training and Development: The Benefits and Why it’s Important</a:t>
            </a:r>
            <a:r>
              <a:rPr lang="en-GB" sz="1400" dirty="0" smtClean="0"/>
              <a:t>. [online], Available at: </a:t>
            </a:r>
            <a:r>
              <a:rPr lang="en-GB" sz="1400" b="1" dirty="0" smtClean="0">
                <a:hlinkClick r:id="rId5"/>
              </a:rPr>
              <a:t>https://www.getsmarter.com/blog/employee-development/employee-training-and-development-the-benefits-and-why-its-important/</a:t>
            </a:r>
            <a:r>
              <a:rPr lang="en-GB" sz="1400" b="1" dirty="0" smtClean="0"/>
              <a:t> </a:t>
            </a:r>
            <a:r>
              <a:rPr lang="en-GB" sz="1400" dirty="0" smtClean="0"/>
              <a:t>Accessed on 30.10.2020</a:t>
            </a:r>
          </a:p>
          <a:p>
            <a:endParaRPr lang="en-GB" sz="1400" b="1" dirty="0" smtClean="0"/>
          </a:p>
          <a:p>
            <a:endParaRPr lang="en-GB" sz="1400" b="1" dirty="0" smtClean="0"/>
          </a:p>
          <a:p>
            <a:endParaRPr lang="en-GB" sz="1400" b="1" dirty="0" smtClean="0"/>
          </a:p>
          <a:p>
            <a:endParaRPr lang="en-GB" sz="1400" b="1" dirty="0" smtClean="0"/>
          </a:p>
          <a:p>
            <a:endParaRPr lang="en-GB" sz="1400" b="1" dirty="0" smtClean="0"/>
          </a:p>
          <a:p>
            <a:endParaRPr lang="en-GB" sz="1400" b="1" dirty="0" smtClean="0"/>
          </a:p>
          <a:p>
            <a:endParaRPr lang="en-GB" sz="1400" b="1" dirty="0" smtClean="0"/>
          </a:p>
          <a:p>
            <a:endParaRPr lang="en-GB" sz="1400" b="1" dirty="0" smtClean="0"/>
          </a:p>
          <a:p>
            <a:endParaRPr lang="en-GB" sz="1400" b="1"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857232"/>
            <a:ext cx="8543956" cy="5467368"/>
          </a:xfrm>
        </p:spPr>
        <p:txBody>
          <a:bodyPr>
            <a:normAutofit/>
          </a:bodyPr>
          <a:lstStyle/>
          <a:p>
            <a:pPr>
              <a:buNone/>
            </a:pPr>
            <a:r>
              <a:rPr lang="en-GB" sz="1200" dirty="0" smtClean="0">
                <a:hlinkClick r:id="rId2" tooltip="Merrick Jones"/>
              </a:rPr>
              <a:t>Jones, M.</a:t>
            </a:r>
            <a:r>
              <a:rPr lang="en-GB" sz="1200" dirty="0" smtClean="0"/>
              <a:t> (1979), "</a:t>
            </a:r>
            <a:r>
              <a:rPr lang="en-GB" sz="1200" i="1" dirty="0" smtClean="0"/>
              <a:t>Training Practices and Learning Theories</a:t>
            </a:r>
            <a:r>
              <a:rPr lang="en-GB" sz="1200" dirty="0" smtClean="0"/>
              <a:t>", </a:t>
            </a:r>
            <a:r>
              <a:rPr lang="en-GB" sz="1200" i="1" dirty="0" smtClean="0">
                <a:hlinkClick r:id="rId3"/>
              </a:rPr>
              <a:t>Journal of European Industrial Training</a:t>
            </a:r>
            <a:r>
              <a:rPr lang="en-GB" sz="1200" dirty="0" smtClean="0"/>
              <a:t>, Vol. 3 No. 7, pp. 22-25. </a:t>
            </a:r>
            <a:r>
              <a:rPr lang="en-GB" sz="1200" dirty="0" smtClean="0">
                <a:hlinkClick r:id="rId4" tooltip="DOI: https://doi.org/10.1108/eb002331"/>
              </a:rPr>
              <a:t>https://doi.org/10.1108/eb002331</a:t>
            </a:r>
            <a:r>
              <a:rPr lang="en-GB" sz="1200" dirty="0" smtClean="0"/>
              <a:t> </a:t>
            </a:r>
          </a:p>
          <a:p>
            <a:pPr>
              <a:buNone/>
            </a:pPr>
            <a:endParaRPr lang="en-GB" sz="1200" dirty="0" smtClean="0"/>
          </a:p>
          <a:p>
            <a:pPr>
              <a:buNone/>
            </a:pPr>
            <a:r>
              <a:rPr lang="en-GB" sz="1200" dirty="0" smtClean="0"/>
              <a:t>Exploreinsiders (December 24, 2019) </a:t>
            </a:r>
            <a:r>
              <a:rPr lang="en-GB" sz="1200" i="1" dirty="0" smtClean="0"/>
              <a:t>Why Training Is Needed For Employees To Achieve Business Success. </a:t>
            </a:r>
            <a:r>
              <a:rPr lang="en-GB" sz="1200" dirty="0" smtClean="0"/>
              <a:t>[online], Available at:</a:t>
            </a:r>
            <a:r>
              <a:rPr lang="en-GB" sz="1200" b="1" dirty="0" smtClean="0"/>
              <a:t> </a:t>
            </a:r>
            <a:r>
              <a:rPr lang="en-GB" sz="1200" b="1" dirty="0" smtClean="0">
                <a:hlinkClick r:id="rId5"/>
              </a:rPr>
              <a:t>https://www.exploreinsiders.com/benefits-of-training/</a:t>
            </a:r>
            <a:r>
              <a:rPr lang="en-GB" sz="1200" b="1" dirty="0" smtClean="0"/>
              <a:t> </a:t>
            </a:r>
            <a:r>
              <a:rPr lang="en-GB" sz="1200" dirty="0" smtClean="0"/>
              <a:t>Accessed on 30.10.20</a:t>
            </a:r>
          </a:p>
          <a:p>
            <a:pPr>
              <a:buNone/>
            </a:pPr>
            <a:r>
              <a:rPr lang="en-GB" sz="1200" dirty="0" smtClean="0"/>
              <a:t>Business Case Studies, 2019. </a:t>
            </a:r>
            <a:r>
              <a:rPr lang="en-GB" sz="1200" i="1" dirty="0" smtClean="0"/>
              <a:t>Recruiting selecting and training for success. </a:t>
            </a:r>
            <a:r>
              <a:rPr lang="en-GB" sz="1200" dirty="0" smtClean="0"/>
              <a:t>[online], Available at: </a:t>
            </a:r>
            <a:r>
              <a:rPr lang="en-GB" sz="1200" dirty="0" smtClean="0">
                <a:hlinkClick r:id="rId6"/>
              </a:rPr>
              <a:t>https://businesscasestudies.co.uk/recruiting-selecting-and-training-for-success/</a:t>
            </a:r>
            <a:r>
              <a:rPr lang="en-GB" sz="1200" dirty="0" smtClean="0"/>
              <a:t> . Accessed on 31.10.20</a:t>
            </a:r>
          </a:p>
          <a:p>
            <a:pPr>
              <a:buNone/>
            </a:pPr>
            <a:endParaRPr lang="en-GB" sz="1200" dirty="0" smtClean="0"/>
          </a:p>
          <a:p>
            <a:pPr>
              <a:buNone/>
            </a:pPr>
            <a:r>
              <a:rPr lang="en-GB" sz="1200" dirty="0" smtClean="0"/>
              <a:t>Wilson P John (2005). </a:t>
            </a:r>
            <a:r>
              <a:rPr lang="en-GB" sz="1200" i="1" dirty="0" smtClean="0"/>
              <a:t>Human Resource Development.</a:t>
            </a:r>
            <a:r>
              <a:rPr lang="en-GB" sz="1200" dirty="0" smtClean="0"/>
              <a:t> Second edition. Kogan Page Limited, London, P 84.</a:t>
            </a:r>
          </a:p>
          <a:p>
            <a:pPr>
              <a:buNone/>
            </a:pPr>
            <a:endParaRPr lang="en-GB" sz="1200" dirty="0" smtClean="0"/>
          </a:p>
          <a:p>
            <a:pPr>
              <a:buNone/>
            </a:pPr>
            <a:endParaRPr lang="en-GB" sz="1200" i="1" dirty="0" smtClean="0"/>
          </a:p>
          <a:p>
            <a:pPr>
              <a:buNone/>
            </a:pPr>
            <a:endParaRPr lang="en-GB" sz="1200" b="1" dirty="0" smtClean="0"/>
          </a:p>
          <a:p>
            <a:pPr>
              <a:buNone/>
            </a:pPr>
            <a:endParaRPr lang="en-GB" sz="1200" dirty="0" smtClean="0"/>
          </a:p>
          <a:p>
            <a:pPr>
              <a:buNone/>
            </a:pPr>
            <a:endParaRPr lang="en-GB" sz="1200" dirty="0" smtClean="0"/>
          </a:p>
          <a:p>
            <a:pPr>
              <a:buNone/>
            </a:pPr>
            <a:endParaRPr lang="en-GB" sz="1200"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C:\Users\user\AppData\Local\Microsoft\Windows\INetCache\IE\3P3C8C15\thank_you[1].jpg"/>
          <p:cNvPicPr>
            <a:picLocks noChangeAspect="1" noChangeArrowheads="1"/>
          </p:cNvPicPr>
          <p:nvPr/>
        </p:nvPicPr>
        <p:blipFill>
          <a:blip r:embed="rId2"/>
          <a:srcRect/>
          <a:stretch>
            <a:fillRect/>
          </a:stretch>
        </p:blipFill>
        <p:spPr bwMode="auto">
          <a:xfrm>
            <a:off x="0" y="0"/>
            <a:ext cx="9238448" cy="6857999"/>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2056</TotalTime>
  <Words>2080</Words>
  <Application>Microsoft Office PowerPoint</Application>
  <PresentationFormat>On-screen Show (4:3)</PresentationFormat>
  <Paragraphs>235</Paragraphs>
  <Slides>18</Slides>
  <Notes>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Flow</vt:lpstr>
      <vt:lpstr>Slide 1</vt:lpstr>
      <vt:lpstr>What is Training?</vt:lpstr>
      <vt:lpstr>Slide 3</vt:lpstr>
      <vt:lpstr>The Classic Training Cycle</vt:lpstr>
      <vt:lpstr>Methods Of Training</vt:lpstr>
      <vt:lpstr>Benefits of training employees</vt:lpstr>
      <vt:lpstr>Training at Different Organisations.</vt:lpstr>
      <vt:lpstr>Training: Forestry Commission</vt:lpstr>
      <vt:lpstr>Training: Playworks</vt:lpstr>
      <vt:lpstr>Training: McDonald’s</vt:lpstr>
      <vt:lpstr>Comparison of Training Practices </vt:lpstr>
      <vt:lpstr>Slide 12</vt:lpstr>
      <vt:lpstr>Slide 13</vt:lpstr>
      <vt:lpstr>Training Best Practice</vt:lpstr>
      <vt:lpstr>Slide 15</vt:lpstr>
      <vt:lpstr>Slide 16</vt:lpstr>
      <vt:lpstr>Slide 17</vt:lpstr>
      <vt:lpstr>Slide 18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 of Training</dc:title>
  <dc:creator>user</dc:creator>
  <cp:lastModifiedBy>user</cp:lastModifiedBy>
  <cp:revision>198</cp:revision>
  <dcterms:created xsi:type="dcterms:W3CDTF">2020-10-05T11:39:08Z</dcterms:created>
  <dcterms:modified xsi:type="dcterms:W3CDTF">2020-11-08T11:22:38Z</dcterms:modified>
</cp:coreProperties>
</file>