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64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6E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CAB2C-A8A3-4D31-8AEC-21765DAB8DA0}" type="datetimeFigureOut">
              <a:rPr lang="en-GB" smtClean="0"/>
              <a:t>12/04/2013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CAB2C-A8A3-4D31-8AEC-21765DAB8DA0}" type="datetimeFigureOut">
              <a:rPr lang="en-GB" smtClean="0"/>
              <a:t>12/04/2013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CAB2C-A8A3-4D31-8AEC-21765DAB8DA0}" type="datetimeFigureOut">
              <a:rPr lang="en-GB" smtClean="0"/>
              <a:t>12/04/2013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CAB2C-A8A3-4D31-8AEC-21765DAB8DA0}" type="datetimeFigureOut">
              <a:rPr lang="en-GB" smtClean="0"/>
              <a:t>12/04/2013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CAB2C-A8A3-4D31-8AEC-21765DAB8DA0}" type="datetimeFigureOut">
              <a:rPr lang="en-GB" smtClean="0"/>
              <a:t>12/04/2013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CAB2C-A8A3-4D31-8AEC-21765DAB8DA0}" type="datetimeFigureOut">
              <a:rPr lang="en-GB" smtClean="0"/>
              <a:t>12/04/2013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CAB2C-A8A3-4D31-8AEC-21765DAB8DA0}" type="datetimeFigureOut">
              <a:rPr lang="en-GB" smtClean="0"/>
              <a:t>12/04/2013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CAB2C-A8A3-4D31-8AEC-21765DAB8DA0}" type="datetimeFigureOut">
              <a:rPr lang="en-GB" smtClean="0"/>
              <a:t>12/04/2013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CAB2C-A8A3-4D31-8AEC-21765DAB8DA0}" type="datetimeFigureOut">
              <a:rPr lang="en-GB" smtClean="0"/>
              <a:t>12/04/2013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CAB2C-A8A3-4D31-8AEC-21765DAB8DA0}" type="datetimeFigureOut">
              <a:rPr lang="en-GB" smtClean="0"/>
              <a:t>12/04/2013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CAB2C-A8A3-4D31-8AEC-21765DAB8DA0}" type="datetimeFigureOut">
              <a:rPr lang="en-GB" smtClean="0"/>
              <a:t>12/04/2013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A5FCAB2C-A8A3-4D31-8AEC-21765DAB8DA0}" type="datetimeFigureOut">
              <a:rPr lang="en-GB" smtClean="0"/>
              <a:t>12/04/2013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070BAFE-5AD1-435E-8968-1272D7820A1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Peer Review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John Apps / Rhian Pole / Jamie Tavender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21894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Section A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This group assessment extends the secondary research you conducted for assignment one.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As </a:t>
            </a:r>
            <a:r>
              <a:rPr lang="en-GB" dirty="0"/>
              <a:t>a team you must investigate your allocated topic using primary research methods. 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You </a:t>
            </a:r>
            <a:r>
              <a:rPr lang="en-GB" dirty="0"/>
              <a:t>will need to design a questionnaire and an interview schedule, each comprising no more than 15 questions, which you will administer in the field.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The </a:t>
            </a:r>
            <a:r>
              <a:rPr lang="en-GB" dirty="0"/>
              <a:t>designs </a:t>
            </a:r>
            <a:r>
              <a:rPr lang="en-GB" u="sng" dirty="0"/>
              <a:t>MUST</a:t>
            </a:r>
            <a:r>
              <a:rPr lang="en-GB" dirty="0"/>
              <a:t> be approved by your tutor BEFORE commencing your primary research or contacting participants; this will take place during the tutorials in the week commencing 18th – 22nd February 2013. </a:t>
            </a:r>
            <a:endParaRPr lang="en-GB" dirty="0" smtClean="0"/>
          </a:p>
          <a:p>
            <a:pPr marL="0" indent="0" algn="ctr"/>
            <a:r>
              <a:rPr lang="en-GB" dirty="0" smtClean="0">
                <a:solidFill>
                  <a:srgbClr val="FE6E02"/>
                </a:solidFill>
              </a:rPr>
              <a:t>THIS SECTION SHOULD HAVE BEEN COMPLETE BY NOW!</a:t>
            </a:r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5351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Section B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The </a:t>
            </a:r>
            <a:r>
              <a:rPr lang="en-GB" dirty="0"/>
              <a:t>team must collate the data gathered and analyse it using a range of formats.  </a:t>
            </a:r>
          </a:p>
          <a:p>
            <a:pPr lvl="2">
              <a:buFont typeface="Arial" pitchFamily="34" charset="0"/>
              <a:buChar char="•"/>
            </a:pPr>
            <a:r>
              <a:rPr lang="en-GB" dirty="0" smtClean="0"/>
              <a:t>The </a:t>
            </a:r>
            <a:r>
              <a:rPr lang="en-GB" dirty="0"/>
              <a:t>questionnaire data should be input into Excel and a range of functions used to analyse the data (e.g. MIN, MAX. AVG, COUNTS).  </a:t>
            </a:r>
            <a:endParaRPr lang="en-GB" dirty="0" smtClean="0"/>
          </a:p>
          <a:p>
            <a:pPr lvl="2">
              <a:buFont typeface="Arial" pitchFamily="34" charset="0"/>
              <a:buChar char="•"/>
            </a:pPr>
            <a:r>
              <a:rPr lang="en-GB" dirty="0" smtClean="0"/>
              <a:t>The </a:t>
            </a:r>
            <a:r>
              <a:rPr lang="en-GB" dirty="0"/>
              <a:t>interview data should be collated using a suitable method such as a data matrix or similar alternative. </a:t>
            </a:r>
            <a:endParaRPr lang="en-GB" dirty="0" smtClean="0"/>
          </a:p>
          <a:p>
            <a:pPr lvl="2">
              <a:buFont typeface="Arial" pitchFamily="34" charset="0"/>
              <a:buChar char="•"/>
            </a:pPr>
            <a:r>
              <a:rPr lang="en-GB" dirty="0" smtClean="0"/>
              <a:t>Graphs </a:t>
            </a:r>
            <a:r>
              <a:rPr lang="en-GB" dirty="0"/>
              <a:t>should be generated as part of the analysis</a:t>
            </a:r>
            <a:r>
              <a:rPr lang="en-GB" dirty="0" smtClean="0"/>
              <a:t>.</a:t>
            </a:r>
          </a:p>
          <a:p>
            <a:pPr marL="0" indent="0" algn="ctr"/>
            <a:r>
              <a:rPr lang="en-GB" dirty="0" smtClean="0">
                <a:solidFill>
                  <a:srgbClr val="FE6E02"/>
                </a:solidFill>
              </a:rPr>
              <a:t>THIS SECTION SHOULD HAVE BEEN COMPLETE BY NOW!</a:t>
            </a:r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6638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3984556"/>
          </a:xfrm>
        </p:spPr>
        <p:txBody>
          <a:bodyPr>
            <a:noAutofit/>
          </a:bodyPr>
          <a:lstStyle/>
          <a:p>
            <a:r>
              <a:rPr lang="en-GB" dirty="0" smtClean="0"/>
              <a:t>Section C</a:t>
            </a:r>
          </a:p>
          <a:p>
            <a:pPr marL="0" indent="0">
              <a:spcBef>
                <a:spcPts val="300"/>
              </a:spcBef>
            </a:pPr>
            <a:r>
              <a:rPr lang="en-GB" b="0" dirty="0" smtClean="0"/>
              <a:t>As </a:t>
            </a:r>
            <a:r>
              <a:rPr lang="en-GB" b="0" dirty="0"/>
              <a:t>a team, you will have a maximum of 15 minutes to present the findings of your research to a tutorial group of your peers. All members must participate.</a:t>
            </a:r>
          </a:p>
          <a:p>
            <a:pPr>
              <a:spcBef>
                <a:spcPts val="300"/>
              </a:spcBef>
              <a:buFont typeface="Arial" pitchFamily="34" charset="0"/>
              <a:buChar char="•"/>
            </a:pPr>
            <a:r>
              <a:rPr lang="en-GB" b="0" dirty="0" smtClean="0"/>
              <a:t>You </a:t>
            </a:r>
            <a:r>
              <a:rPr lang="en-GB" b="0" dirty="0"/>
              <a:t>will use PowerPoint to support your presentation and display the results of your research.  </a:t>
            </a:r>
            <a:endParaRPr lang="en-GB" b="0" dirty="0" smtClean="0"/>
          </a:p>
          <a:p>
            <a:pPr lvl="3">
              <a:buFont typeface="Arial" pitchFamily="34" charset="0"/>
              <a:buChar char="•"/>
            </a:pPr>
            <a:r>
              <a:rPr lang="en-GB" b="0" dirty="0" smtClean="0"/>
              <a:t>You </a:t>
            </a:r>
            <a:r>
              <a:rPr lang="en-GB" b="0" dirty="0"/>
              <a:t>should use a range of features such as the slide layout, WordArt, tables/graphs, slide design, animation effects, e-Referencing, use of templates, graphs, etc.) </a:t>
            </a:r>
          </a:p>
          <a:p>
            <a:pPr>
              <a:spcBef>
                <a:spcPts val="300"/>
              </a:spcBef>
              <a:buFont typeface="Arial" pitchFamily="34" charset="0"/>
              <a:buChar char="•"/>
            </a:pPr>
            <a:r>
              <a:rPr lang="en-GB" b="0" dirty="0" smtClean="0"/>
              <a:t>Your </a:t>
            </a:r>
            <a:r>
              <a:rPr lang="en-GB" b="0" dirty="0"/>
              <a:t>presentation should be appropriately structured to introduce the research topic, the background literature, the objectives of the primary research, the data collection process, the findings and conclusions/recommendations. </a:t>
            </a:r>
          </a:p>
          <a:p>
            <a:pPr>
              <a:spcBef>
                <a:spcPts val="300"/>
              </a:spcBef>
              <a:buFont typeface="Arial" pitchFamily="34" charset="0"/>
              <a:buChar char="•"/>
            </a:pPr>
            <a:r>
              <a:rPr lang="en-GB" b="0" dirty="0" smtClean="0"/>
              <a:t>The </a:t>
            </a:r>
            <a:r>
              <a:rPr lang="en-GB" b="0" dirty="0"/>
              <a:t>team should end the presentation with a reflection on the group project.  </a:t>
            </a:r>
            <a:endParaRPr lang="en-GB" b="0" dirty="0" smtClean="0"/>
          </a:p>
          <a:p>
            <a:pPr lvl="3">
              <a:buFont typeface="Arial" pitchFamily="34" charset="0"/>
              <a:buChar char="•"/>
            </a:pPr>
            <a:r>
              <a:rPr lang="en-GB" b="0" dirty="0" smtClean="0"/>
              <a:t>Consider</a:t>
            </a:r>
            <a:r>
              <a:rPr lang="en-GB" b="0" dirty="0"/>
              <a:t>, with hindsight, what you might have done differently, the successful or less successful elements of the tasks. You may make recommendations for future work, as appropriate. </a:t>
            </a:r>
          </a:p>
        </p:txBody>
      </p:sp>
    </p:spTree>
    <p:extLst>
      <p:ext uri="{BB962C8B-B14F-4D97-AF65-F5344CB8AC3E}">
        <p14:creationId xmlns:p14="http://schemas.microsoft.com/office/powerpoint/2010/main" val="914376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3984556"/>
          </a:xfrm>
        </p:spPr>
        <p:txBody>
          <a:bodyPr>
            <a:noAutofit/>
          </a:bodyPr>
          <a:lstStyle/>
          <a:p>
            <a:r>
              <a:rPr lang="en-GB" dirty="0" smtClean="0"/>
              <a:t>Section C (continued)</a:t>
            </a:r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After </a:t>
            </a:r>
            <a:r>
              <a:rPr lang="en-GB" b="0" dirty="0"/>
              <a:t>your presentation, there will be a 5 minute question and answer session, during which, each team member will need to demonstrate knowledge and understanding of the research process/project</a:t>
            </a:r>
            <a:r>
              <a:rPr lang="en-GB" b="0" dirty="0" smtClean="0"/>
              <a:t>.</a:t>
            </a:r>
          </a:p>
          <a:p>
            <a:pPr marL="0" indent="0" algn="ctr"/>
            <a:r>
              <a:rPr lang="en-GB" b="0" dirty="0" smtClean="0">
                <a:solidFill>
                  <a:srgbClr val="FE6E02"/>
                </a:solidFill>
              </a:rPr>
              <a:t>THE QUESTIONS WILL COME FROM THE AUDIENCE (YOU WILL BE REQUIRED TO PARTICIPATE AND ASK APPROPRIATE QUESTIONS)</a:t>
            </a:r>
            <a:endParaRPr lang="en-GB" b="0" dirty="0">
              <a:solidFill>
                <a:srgbClr val="FE6E02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Team </a:t>
            </a:r>
            <a:r>
              <a:rPr lang="en-GB" b="0" dirty="0"/>
              <a:t>presentations will take place between 29th April and 17th May 2013 (weeks 25, 26 &amp; 27</a:t>
            </a:r>
            <a:r>
              <a:rPr lang="en-GB" b="0" dirty="0" smtClean="0"/>
              <a:t>).</a:t>
            </a:r>
          </a:p>
          <a:p>
            <a:pPr marL="0" indent="0" algn="ctr"/>
            <a:r>
              <a:rPr lang="en-GB" b="0" dirty="0" smtClean="0">
                <a:solidFill>
                  <a:srgbClr val="FE6E02"/>
                </a:solidFill>
              </a:rPr>
              <a:t>A TIMETABLE OF THE SESSIONS WILL BE AVAILABLE IN THE TUTORIALS YOU TO SELECT YOUR PRESENTATION TIME. OTHERWISE ONE WILL BE ALLOCATED TO YOU GROUP.</a:t>
            </a:r>
            <a:endParaRPr lang="en-GB" b="0" dirty="0"/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Submit </a:t>
            </a:r>
            <a:r>
              <a:rPr lang="en-GB" b="0" dirty="0"/>
              <a:t>a copy of your data collection instruments and PowerPoint slides on 30th April 2013.</a:t>
            </a:r>
          </a:p>
        </p:txBody>
      </p:sp>
    </p:spTree>
    <p:extLst>
      <p:ext uri="{BB962C8B-B14F-4D97-AF65-F5344CB8AC3E}">
        <p14:creationId xmlns:p14="http://schemas.microsoft.com/office/powerpoint/2010/main" val="861844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Section D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You </a:t>
            </a:r>
            <a:r>
              <a:rPr lang="en-GB" dirty="0"/>
              <a:t>will participate in a peer review process in which your team will assess the presentations of the other teams in your tutorial group. 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You </a:t>
            </a:r>
            <a:r>
              <a:rPr lang="en-GB" dirty="0"/>
              <a:t>will observe (15 minutes) and ask questions (5 minutes) of the other groups’ presentations. 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During </a:t>
            </a:r>
            <a:r>
              <a:rPr lang="en-GB" dirty="0"/>
              <a:t>the final 5 minutes, you will allocate marks using the assessment criteria and guidance </a:t>
            </a:r>
            <a:r>
              <a:rPr lang="en-GB" dirty="0" smtClean="0"/>
              <a:t>and </a:t>
            </a:r>
            <a:r>
              <a:rPr lang="en-GB" dirty="0"/>
              <a:t>write a brief commentary as feedback to your peers. </a:t>
            </a:r>
            <a:endParaRPr lang="en-GB" dirty="0" smtClean="0"/>
          </a:p>
          <a:p>
            <a:pPr lvl="3">
              <a:buFont typeface="Arial" pitchFamily="34" charset="0"/>
              <a:buChar char="•"/>
            </a:pPr>
            <a:r>
              <a:rPr lang="en-GB" dirty="0" smtClean="0"/>
              <a:t>You </a:t>
            </a:r>
            <a:r>
              <a:rPr lang="en-GB" dirty="0"/>
              <a:t>must ensure you are familiar with the assessment criteria and guidance below BEFORE the group presentations. </a:t>
            </a:r>
            <a:endParaRPr lang="en-GB" dirty="0" smtClean="0"/>
          </a:p>
          <a:p>
            <a:pPr lvl="3">
              <a:buFont typeface="Arial" pitchFamily="34" charset="0"/>
              <a:buChar char="•"/>
            </a:pPr>
            <a:r>
              <a:rPr lang="en-GB" dirty="0" smtClean="0"/>
              <a:t>You </a:t>
            </a:r>
            <a:r>
              <a:rPr lang="en-GB" dirty="0"/>
              <a:t>will hand-in your team’s feedback sheets immediately after their completion during the presentation slots. </a:t>
            </a:r>
            <a:endParaRPr lang="en-GB" dirty="0" smtClean="0"/>
          </a:p>
          <a:p>
            <a:pPr lvl="3">
              <a:buFont typeface="Arial" pitchFamily="34" charset="0"/>
              <a:buChar char="•"/>
            </a:pPr>
            <a:r>
              <a:rPr lang="en-GB" dirty="0" smtClean="0"/>
              <a:t>Your </a:t>
            </a:r>
            <a:r>
              <a:rPr lang="en-GB" dirty="0"/>
              <a:t>tutor will assess your group’s engagement with the assessment criteria and peer review process.</a:t>
            </a:r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26978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percentage marks for this assessment are divided as follows:</a:t>
            </a:r>
          </a:p>
          <a:p>
            <a:pPr lvl="1"/>
            <a:r>
              <a:rPr lang="en-GB" dirty="0" smtClean="0"/>
              <a:t>50</a:t>
            </a:r>
            <a:r>
              <a:rPr lang="en-GB" dirty="0"/>
              <a:t>% will be awarded by your tutor for the presentation and all the skills associated with the project.</a:t>
            </a:r>
          </a:p>
          <a:p>
            <a:pPr lvl="1"/>
            <a:r>
              <a:rPr lang="en-GB" dirty="0"/>
              <a:t>25% will be awarded through peer assessment, by the other groups in the audience.</a:t>
            </a:r>
          </a:p>
          <a:p>
            <a:pPr lvl="1"/>
            <a:r>
              <a:rPr lang="en-GB" dirty="0"/>
              <a:t>25% will be awarded by your tutor as an evaluation of your participation as a peer marker.</a:t>
            </a:r>
          </a:p>
        </p:txBody>
      </p:sp>
    </p:spTree>
    <p:extLst>
      <p:ext uri="{BB962C8B-B14F-4D97-AF65-F5344CB8AC3E}">
        <p14:creationId xmlns:p14="http://schemas.microsoft.com/office/powerpoint/2010/main" val="3423753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Peer Assessment?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056564"/>
          </a:xfrm>
        </p:spPr>
        <p:txBody>
          <a:bodyPr>
            <a:normAutofit fontScale="85000" lnSpcReduction="10000"/>
          </a:bodyPr>
          <a:lstStyle/>
          <a:p>
            <a:pPr marL="0" indent="0"/>
            <a:r>
              <a:rPr lang="en-GB" dirty="0" smtClean="0"/>
              <a:t>The Higher Education Academy (2009) states that ‘peer </a:t>
            </a:r>
            <a:r>
              <a:rPr lang="en-GB" dirty="0"/>
              <a:t>assessment is the assessment of student work by other </a:t>
            </a:r>
            <a:r>
              <a:rPr lang="en-GB" dirty="0" smtClean="0"/>
              <a:t>students’ and </a:t>
            </a:r>
            <a:r>
              <a:rPr lang="en-GB" dirty="0"/>
              <a:t>identifies </a:t>
            </a:r>
            <a:r>
              <a:rPr lang="en-GB" dirty="0" smtClean="0"/>
              <a:t>that </a:t>
            </a:r>
            <a:r>
              <a:rPr lang="en-GB" dirty="0"/>
              <a:t>engaging students in peer assessment can help them in learning to evaluate their own learning and in interpreting assessment criteria</a:t>
            </a:r>
            <a:r>
              <a:rPr lang="en-GB" dirty="0" smtClean="0"/>
              <a:t>.</a:t>
            </a:r>
            <a:endParaRPr lang="en-GB" dirty="0"/>
          </a:p>
          <a:p>
            <a:pPr marL="0" indent="0">
              <a:spcBef>
                <a:spcPts val="0"/>
              </a:spcBef>
            </a:pPr>
            <a:endParaRPr lang="en-GB" dirty="0"/>
          </a:p>
          <a:p>
            <a:r>
              <a:rPr lang="en-GB" dirty="0" smtClean="0"/>
              <a:t>Benefits of peer assessment include</a:t>
            </a:r>
            <a:r>
              <a:rPr lang="en-GB" dirty="0"/>
              <a:t>:</a:t>
            </a:r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increasing </a:t>
            </a:r>
            <a:r>
              <a:rPr lang="en-GB" dirty="0"/>
              <a:t>feedback to students; </a:t>
            </a:r>
            <a:endParaRPr lang="en-GB" dirty="0" smtClean="0"/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giving </a:t>
            </a:r>
            <a:r>
              <a:rPr lang="en-GB" dirty="0"/>
              <a:t>students a sense of ownership of the assessment process; </a:t>
            </a:r>
            <a:endParaRPr lang="en-GB" dirty="0" smtClean="0"/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encouraging </a:t>
            </a:r>
            <a:r>
              <a:rPr lang="en-GB" dirty="0"/>
              <a:t>students to be more involved and take more responsibility for their learning</a:t>
            </a:r>
            <a:r>
              <a:rPr lang="en-GB" dirty="0" smtClean="0"/>
              <a:t>;</a:t>
            </a:r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encouraging </a:t>
            </a:r>
            <a:r>
              <a:rPr lang="en-GB" dirty="0"/>
              <a:t>critical analysis of student work, </a:t>
            </a:r>
            <a:r>
              <a:rPr lang="en-GB" dirty="0" smtClean="0"/>
              <a:t>to see </a:t>
            </a:r>
            <a:r>
              <a:rPr lang="en-GB" dirty="0"/>
              <a:t>beyond a mark/grade.</a:t>
            </a:r>
          </a:p>
          <a:p>
            <a:pPr>
              <a:spcBef>
                <a:spcPts val="0"/>
              </a:spcBef>
            </a:pPr>
            <a:r>
              <a:rPr lang="en-GB" dirty="0"/>
              <a:t> </a:t>
            </a:r>
          </a:p>
          <a:p>
            <a:r>
              <a:rPr lang="en-GB" dirty="0"/>
              <a:t>However, disadvantages may be encountered </a:t>
            </a:r>
            <a:r>
              <a:rPr lang="en-GB" dirty="0" smtClean="0"/>
              <a:t>when;</a:t>
            </a:r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students </a:t>
            </a:r>
            <a:r>
              <a:rPr lang="en-GB" dirty="0"/>
              <a:t>lack the ability to evaluate each other, </a:t>
            </a:r>
            <a:endParaRPr lang="en-GB" dirty="0" smtClean="0"/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do </a:t>
            </a:r>
            <a:r>
              <a:rPr lang="en-GB" dirty="0"/>
              <a:t>not take it seriously, </a:t>
            </a:r>
            <a:endParaRPr lang="en-GB" dirty="0" smtClean="0"/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or </a:t>
            </a:r>
            <a:r>
              <a:rPr lang="en-GB" dirty="0"/>
              <a:t>fear discrimination</a:t>
            </a:r>
            <a:r>
              <a:rPr lang="en-GB" dirty="0" smtClean="0"/>
              <a:t>.</a:t>
            </a:r>
          </a:p>
          <a:p>
            <a:pPr marL="0" lvl="1" indent="0" algn="ctr">
              <a:buNone/>
            </a:pPr>
            <a:r>
              <a:rPr lang="en-GB" b="1" dirty="0">
                <a:solidFill>
                  <a:srgbClr val="FE6E02"/>
                </a:solidFill>
              </a:rPr>
              <a:t>THIS WILL BE A MONITORED ACTIVITY, SO THERE SHOULD BE NO FEAR OF DISCRIMINATION, </a:t>
            </a:r>
            <a:endParaRPr lang="en-GB" b="1" dirty="0" smtClean="0">
              <a:solidFill>
                <a:srgbClr val="FE6E02"/>
              </a:solidFill>
            </a:endParaRPr>
          </a:p>
          <a:p>
            <a:pPr marL="0" lvl="1" indent="0" algn="ctr">
              <a:buNone/>
            </a:pPr>
            <a:r>
              <a:rPr lang="en-GB" b="1" dirty="0" smtClean="0">
                <a:solidFill>
                  <a:srgbClr val="FE6E02"/>
                </a:solidFill>
              </a:rPr>
              <a:t>HOWEVER </a:t>
            </a:r>
            <a:r>
              <a:rPr lang="en-GB" b="1" dirty="0">
                <a:solidFill>
                  <a:srgbClr val="FE6E02"/>
                </a:solidFill>
              </a:rPr>
              <a:t>WHILE WE WILL ENSURE YOU ARE PREPARED, YOU MUST TAKE THE PROCESS SERIOUSLY…YOUR GRADES DEPEND ON IT!</a:t>
            </a:r>
          </a:p>
        </p:txBody>
      </p:sp>
    </p:spTree>
    <p:extLst>
      <p:ext uri="{BB962C8B-B14F-4D97-AF65-F5344CB8AC3E}">
        <p14:creationId xmlns:p14="http://schemas.microsoft.com/office/powerpoint/2010/main" val="1838463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8362" y="260648"/>
            <a:ext cx="3355538" cy="1368152"/>
          </a:xfrm>
        </p:spPr>
        <p:txBody>
          <a:bodyPr/>
          <a:lstStyle/>
          <a:p>
            <a:r>
              <a:rPr lang="en-GB" dirty="0" smtClean="0"/>
              <a:t>Understanding the marking criteria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8362" y="1556792"/>
            <a:ext cx="3355538" cy="3123685"/>
          </a:xfrm>
        </p:spPr>
        <p:txBody>
          <a:bodyPr>
            <a:normAutofit fontScale="92500" lnSpcReduction="20000"/>
          </a:bodyPr>
          <a:lstStyle/>
          <a:p>
            <a:pPr marL="0" indent="0"/>
            <a:r>
              <a:rPr lang="en-GB" dirty="0" smtClean="0"/>
              <a:t>You will complete exactly the same marking criteria as your tutor and assign marks out of 100.</a:t>
            </a:r>
          </a:p>
          <a:p>
            <a:pPr marL="0" indent="0"/>
            <a:r>
              <a:rPr lang="en-GB" dirty="0" smtClean="0"/>
              <a:t>The marking criteria is divided into 5 sections;</a:t>
            </a:r>
          </a:p>
          <a:p>
            <a:pPr>
              <a:buFont typeface="+mj-lt"/>
              <a:buAutoNum type="arabicPeriod"/>
            </a:pPr>
            <a:r>
              <a:rPr lang="en-GB" dirty="0" smtClean="0"/>
              <a:t>Research informed literature</a:t>
            </a:r>
          </a:p>
          <a:p>
            <a:pPr>
              <a:buFont typeface="+mj-lt"/>
              <a:buAutoNum type="arabicPeriod"/>
            </a:pPr>
            <a:r>
              <a:rPr lang="en-GB" dirty="0" smtClean="0"/>
              <a:t>Knowledge and understanding of subject</a:t>
            </a:r>
          </a:p>
          <a:p>
            <a:pPr>
              <a:buFont typeface="+mj-lt"/>
              <a:buAutoNum type="arabicPeriod"/>
            </a:pPr>
            <a:r>
              <a:rPr lang="en-GB" dirty="0" smtClean="0"/>
              <a:t>Analysis</a:t>
            </a:r>
          </a:p>
          <a:p>
            <a:pPr>
              <a:buFont typeface="+mj-lt"/>
              <a:buAutoNum type="arabicPeriod"/>
            </a:pPr>
            <a:r>
              <a:rPr lang="en-GB" dirty="0" smtClean="0"/>
              <a:t>Practical application and deployment</a:t>
            </a:r>
          </a:p>
          <a:p>
            <a:pPr>
              <a:buFont typeface="+mj-lt"/>
              <a:buAutoNum type="arabicPeriod"/>
            </a:pPr>
            <a:r>
              <a:rPr lang="en-GB" dirty="0" smtClean="0"/>
              <a:t>Skills for professional practice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4736842" cy="54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19919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1. Research-informed Literature </a:t>
            </a:r>
            <a:r>
              <a:rPr lang="en-GB" dirty="0"/>
              <a:t/>
            </a:r>
            <a:br>
              <a:rPr lang="en-GB" dirty="0"/>
            </a:br>
            <a:r>
              <a:rPr lang="en-GB" sz="1600" dirty="0"/>
              <a:t>Extent of research and/or own reading, selection of credible sources, application of appropriate referencing conventions.</a:t>
            </a:r>
            <a:endParaRPr lang="en-GB" sz="1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3912548"/>
          </a:xfrm>
        </p:spPr>
        <p:txBody>
          <a:bodyPr>
            <a:normAutofit fontScale="92500"/>
          </a:bodyPr>
          <a:lstStyle/>
          <a:p>
            <a:pPr>
              <a:buFont typeface="Arial" pitchFamily="34" charset="0"/>
              <a:buChar char="•"/>
            </a:pPr>
            <a:r>
              <a:rPr lang="en-GB" b="0" dirty="0"/>
              <a:t>As this assessment extends the secondary research you conducted for assignment one,  it focuses more on the knowledge and understanding; and analysis of the data obtained during the primary research. </a:t>
            </a:r>
            <a:endParaRPr lang="en-GB" b="0" dirty="0" smtClean="0"/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However</a:t>
            </a:r>
            <a:r>
              <a:rPr lang="en-GB" b="0" dirty="0"/>
              <a:t>, where you refer to literature, including research methods literature, you must reference correctly, using the Harvard system.  </a:t>
            </a:r>
            <a:endParaRPr lang="en-GB" b="0" dirty="0" smtClean="0"/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Your </a:t>
            </a:r>
            <a:r>
              <a:rPr lang="en-GB" b="0" dirty="0"/>
              <a:t>sources can include textbooks, academic journals and academic based websites.  </a:t>
            </a:r>
            <a:endParaRPr lang="en-GB" b="0" dirty="0" smtClean="0"/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It </a:t>
            </a:r>
            <a:r>
              <a:rPr lang="en-GB" b="0" dirty="0"/>
              <a:t>is perfectly permissible to include industry-focused and governmental sources.  </a:t>
            </a:r>
            <a:endParaRPr lang="en-GB" b="0" dirty="0" smtClean="0"/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However</a:t>
            </a:r>
            <a:r>
              <a:rPr lang="en-GB" b="0" dirty="0"/>
              <a:t>, do not use less credible sources, for example internet sites such as Tutor2U and Wikipedia.  </a:t>
            </a:r>
            <a:endParaRPr lang="en-GB" b="0" dirty="0" smtClean="0"/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Your </a:t>
            </a:r>
            <a:r>
              <a:rPr lang="en-GB" b="0" dirty="0"/>
              <a:t>use of in-text citations and the reference list at the end of the presentation will be closely examined to ensure that you are conforming to referencing convention</a:t>
            </a:r>
            <a:r>
              <a:rPr lang="en-GB" b="0" dirty="0" smtClean="0"/>
              <a:t>.</a:t>
            </a:r>
          </a:p>
          <a:p>
            <a:pPr marL="0" indent="0" algn="ctr"/>
            <a:r>
              <a:rPr lang="en-GB" dirty="0" smtClean="0">
                <a:solidFill>
                  <a:srgbClr val="FE6E02"/>
                </a:solidFill>
              </a:rPr>
              <a:t>THIS SECTION ONLY HAS 10 MARKS AVAILABLE.</a:t>
            </a:r>
          </a:p>
          <a:p>
            <a:pPr marL="0" indent="0" algn="ctr"/>
            <a:r>
              <a:rPr lang="en-GB" dirty="0" smtClean="0">
                <a:solidFill>
                  <a:srgbClr val="FE6E02"/>
                </a:solidFill>
              </a:rPr>
              <a:t>WHAT SHOULD YOU BE LOOKING FOR HERE?</a:t>
            </a:r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864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b="1" dirty="0"/>
              <a:t>1. Research-informed Literature 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/>
              <a:t>Extent of research and/or own reading, selection of credible sources, application of appropriate referencing conventions.</a:t>
            </a:r>
            <a:endParaRPr lang="en-GB" sz="1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3912548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Linkage to the first submission, using the sources that were found in the literature review.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Not a huge list of direct quotes.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Good quality academic sources, not Wikipedia!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Any </a:t>
            </a:r>
            <a:r>
              <a:rPr lang="en-GB" dirty="0">
                <a:solidFill>
                  <a:srgbClr val="FE6E02"/>
                </a:solidFill>
              </a:rPr>
              <a:t>sources </a:t>
            </a:r>
            <a:r>
              <a:rPr lang="en-GB" dirty="0" smtClean="0">
                <a:solidFill>
                  <a:srgbClr val="FE6E02"/>
                </a:solidFill>
              </a:rPr>
              <a:t>used were current </a:t>
            </a:r>
            <a:r>
              <a:rPr lang="en-GB" dirty="0">
                <a:solidFill>
                  <a:srgbClr val="FE6E02"/>
                </a:solidFill>
              </a:rPr>
              <a:t>and up-to-date, typically published within the last five years or so, though seminal works in the field may be older.  </a:t>
            </a:r>
            <a:endParaRPr lang="en-GB" dirty="0" smtClean="0">
              <a:solidFill>
                <a:srgbClr val="FE6E02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Evidence </a:t>
            </a:r>
            <a:r>
              <a:rPr lang="en-GB" dirty="0">
                <a:solidFill>
                  <a:srgbClr val="FE6E02"/>
                </a:solidFill>
              </a:rPr>
              <a:t>of </a:t>
            </a:r>
            <a:r>
              <a:rPr lang="en-GB" dirty="0" smtClean="0">
                <a:solidFill>
                  <a:srgbClr val="FE6E02"/>
                </a:solidFill>
              </a:rPr>
              <a:t>research/own </a:t>
            </a:r>
            <a:r>
              <a:rPr lang="en-GB" dirty="0">
                <a:solidFill>
                  <a:srgbClr val="FE6E02"/>
                </a:solidFill>
              </a:rPr>
              <a:t>reading throughout </a:t>
            </a:r>
            <a:r>
              <a:rPr lang="en-GB" dirty="0" smtClean="0">
                <a:solidFill>
                  <a:srgbClr val="FE6E02"/>
                </a:solidFill>
              </a:rPr>
              <a:t>the work where relevant, </a:t>
            </a:r>
            <a:r>
              <a:rPr lang="en-GB" dirty="0">
                <a:solidFill>
                  <a:srgbClr val="FE6E02"/>
                </a:solidFill>
              </a:rPr>
              <a:t>using in-text citations in the main body of </a:t>
            </a:r>
            <a:r>
              <a:rPr lang="en-GB" dirty="0" smtClean="0">
                <a:solidFill>
                  <a:srgbClr val="FE6E02"/>
                </a:solidFill>
              </a:rPr>
              <a:t>the presentation.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A reference </a:t>
            </a:r>
            <a:r>
              <a:rPr lang="en-GB" dirty="0">
                <a:solidFill>
                  <a:srgbClr val="FE6E02"/>
                </a:solidFill>
              </a:rPr>
              <a:t>list that is alphabetical at the end of </a:t>
            </a:r>
            <a:r>
              <a:rPr lang="en-GB" dirty="0" smtClean="0">
                <a:solidFill>
                  <a:srgbClr val="FE6E02"/>
                </a:solidFill>
              </a:rPr>
              <a:t>the presentation. 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Correct use of the </a:t>
            </a:r>
            <a:r>
              <a:rPr lang="en-GB" dirty="0">
                <a:solidFill>
                  <a:srgbClr val="FE6E02"/>
                </a:solidFill>
              </a:rPr>
              <a:t>Harvard referencing system. </a:t>
            </a:r>
          </a:p>
        </p:txBody>
      </p:sp>
    </p:spTree>
    <p:extLst>
      <p:ext uri="{BB962C8B-B14F-4D97-AF65-F5344CB8AC3E}">
        <p14:creationId xmlns:p14="http://schemas.microsoft.com/office/powerpoint/2010/main" val="30125774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b="1" dirty="0"/>
              <a:t>2. Knowledge and Understanding of Subject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/>
              <a:t>Extent of knowledge and understanding of concepts and underlying principles associated with the discipline.</a:t>
            </a:r>
            <a:endParaRPr lang="en-GB" sz="1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3984556"/>
          </a:xfrm>
        </p:spPr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en-GB" b="0" dirty="0"/>
              <a:t>Your work must demonstrate the growing extent of your knowledge and understanding of concepts and underlying principles associated with the subject area.  </a:t>
            </a:r>
            <a:endParaRPr lang="en-GB" b="0" dirty="0" smtClean="0"/>
          </a:p>
          <a:p>
            <a:pPr>
              <a:buFont typeface="Arial" pitchFamily="34" charset="0"/>
              <a:buChar char="•"/>
            </a:pPr>
            <a:r>
              <a:rPr lang="en-GB" b="0" i="1" dirty="0" smtClean="0"/>
              <a:t>Knowledge</a:t>
            </a:r>
            <a:r>
              <a:rPr lang="en-GB" b="0" dirty="0" smtClean="0"/>
              <a:t> </a:t>
            </a:r>
            <a:r>
              <a:rPr lang="en-GB" b="0" dirty="0"/>
              <a:t>relates to the facts, information and skills you have acquired through your learning.  </a:t>
            </a:r>
            <a:endParaRPr lang="en-GB" b="0" dirty="0" smtClean="0"/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You </a:t>
            </a:r>
            <a:r>
              <a:rPr lang="en-GB" b="0" dirty="0"/>
              <a:t>demonstrate your </a:t>
            </a:r>
            <a:r>
              <a:rPr lang="en-GB" b="0" i="1" dirty="0"/>
              <a:t>understanding</a:t>
            </a:r>
            <a:r>
              <a:rPr lang="en-GB" b="0" dirty="0"/>
              <a:t> by interpreting the meaning of the facts and information (knowledge). </a:t>
            </a:r>
            <a:endParaRPr lang="en-GB" b="0" dirty="0" smtClean="0"/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This </a:t>
            </a:r>
            <a:r>
              <a:rPr lang="en-GB" b="0" dirty="0"/>
              <a:t>means that you need to select and include in your work the concepts, techniques, models, theories, etc. appropriate to the task(s) set.  </a:t>
            </a:r>
            <a:endParaRPr lang="en-GB" b="0" dirty="0" smtClean="0"/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You </a:t>
            </a:r>
            <a:r>
              <a:rPr lang="en-GB" b="0" dirty="0"/>
              <a:t>should be able to explain the theories, concepts, etc. meaningfully to show your understanding.  </a:t>
            </a:r>
            <a:endParaRPr lang="en-GB" b="0" dirty="0" smtClean="0"/>
          </a:p>
          <a:p>
            <a:pPr>
              <a:buFont typeface="Arial" pitchFamily="34" charset="0"/>
              <a:buChar char="•"/>
            </a:pPr>
            <a:r>
              <a:rPr lang="en-GB" b="0" dirty="0" smtClean="0"/>
              <a:t>Your </a:t>
            </a:r>
            <a:r>
              <a:rPr lang="en-GB" b="0" dirty="0"/>
              <a:t>mark/grade will also depend upon the </a:t>
            </a:r>
            <a:r>
              <a:rPr lang="en-GB" b="0" i="1" dirty="0"/>
              <a:t>extent</a:t>
            </a:r>
            <a:r>
              <a:rPr lang="en-GB" b="0" dirty="0"/>
              <a:t> to which you demonstrate your knowledge and understanding; ideally each should be complete and detailed, with comprehensive coverage</a:t>
            </a:r>
            <a:r>
              <a:rPr lang="en-GB" b="0" dirty="0" smtClean="0"/>
              <a:t>.</a:t>
            </a:r>
          </a:p>
          <a:p>
            <a:pPr marL="0" indent="0" algn="ctr"/>
            <a:r>
              <a:rPr lang="en-GB" dirty="0">
                <a:solidFill>
                  <a:srgbClr val="FE6E02"/>
                </a:solidFill>
              </a:rPr>
              <a:t>THIS </a:t>
            </a:r>
            <a:r>
              <a:rPr lang="en-GB" dirty="0" smtClean="0">
                <a:solidFill>
                  <a:srgbClr val="FE6E02"/>
                </a:solidFill>
              </a:rPr>
              <a:t>SECTION ALSO </a:t>
            </a:r>
            <a:r>
              <a:rPr lang="en-GB" dirty="0">
                <a:solidFill>
                  <a:srgbClr val="FE6E02"/>
                </a:solidFill>
              </a:rPr>
              <a:t>ONLY </a:t>
            </a:r>
            <a:r>
              <a:rPr lang="en-GB" dirty="0" smtClean="0">
                <a:solidFill>
                  <a:srgbClr val="FE6E02"/>
                </a:solidFill>
              </a:rPr>
              <a:t>CARRIES </a:t>
            </a:r>
            <a:r>
              <a:rPr lang="en-GB" dirty="0">
                <a:solidFill>
                  <a:srgbClr val="FE6E02"/>
                </a:solidFill>
              </a:rPr>
              <a:t>10 </a:t>
            </a:r>
            <a:r>
              <a:rPr lang="en-GB" dirty="0" smtClean="0">
                <a:solidFill>
                  <a:srgbClr val="FE6E02"/>
                </a:solidFill>
              </a:rPr>
              <a:t>MARKS.</a:t>
            </a:r>
            <a:endParaRPr lang="en-GB" dirty="0">
              <a:solidFill>
                <a:srgbClr val="FE6E02"/>
              </a:solidFill>
            </a:endParaRPr>
          </a:p>
          <a:p>
            <a:pPr marL="0" indent="0" algn="ctr"/>
            <a:r>
              <a:rPr lang="en-GB" dirty="0">
                <a:solidFill>
                  <a:srgbClr val="FE6E02"/>
                </a:solidFill>
              </a:rPr>
              <a:t>WHAT SHOULD YOU BE LOOKING FOR HERE</a:t>
            </a:r>
            <a:r>
              <a:rPr lang="en-GB" dirty="0" smtClean="0">
                <a:solidFill>
                  <a:srgbClr val="FE6E02"/>
                </a:solidFill>
              </a:rPr>
              <a:t>?</a:t>
            </a:r>
            <a:endParaRPr lang="en-GB" b="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02809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b="1" dirty="0"/>
              <a:t>2. Knowledge and Understanding of Subject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/>
              <a:t>Extent of knowledge and understanding of concepts and underlying principles associated with the discipline.</a:t>
            </a:r>
            <a:endParaRPr lang="en-GB" sz="1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3984556"/>
          </a:xfrm>
        </p:spPr>
        <p:txBody>
          <a:bodyPr>
            <a:normAutofit lnSpcReduction="10000"/>
          </a:bodyPr>
          <a:lstStyle/>
          <a:p>
            <a:pPr marL="0" indent="0"/>
            <a:r>
              <a:rPr lang="en-GB" dirty="0">
                <a:solidFill>
                  <a:srgbClr val="FE6E02"/>
                </a:solidFill>
              </a:rPr>
              <a:t>Research Design: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A </a:t>
            </a:r>
            <a:r>
              <a:rPr lang="en-GB" dirty="0">
                <a:solidFill>
                  <a:srgbClr val="FE6E02"/>
                </a:solidFill>
              </a:rPr>
              <a:t>questionnaire and an interview schedule, demonstrating </a:t>
            </a:r>
            <a:r>
              <a:rPr lang="en-GB" dirty="0" smtClean="0">
                <a:solidFill>
                  <a:srgbClr val="FE6E02"/>
                </a:solidFill>
              </a:rPr>
              <a:t>knowledge </a:t>
            </a:r>
            <a:r>
              <a:rPr lang="en-GB" dirty="0">
                <a:solidFill>
                  <a:srgbClr val="FE6E02"/>
                </a:solidFill>
              </a:rPr>
              <a:t>of design concepts.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Selection of </a:t>
            </a:r>
            <a:r>
              <a:rPr lang="en-GB" dirty="0">
                <a:solidFill>
                  <a:srgbClr val="FE6E02"/>
                </a:solidFill>
              </a:rPr>
              <a:t>an appropriate sample of participants, based on </a:t>
            </a:r>
            <a:r>
              <a:rPr lang="en-GB" dirty="0" smtClean="0">
                <a:solidFill>
                  <a:srgbClr val="FE6E02"/>
                </a:solidFill>
              </a:rPr>
              <a:t>an understanding </a:t>
            </a:r>
            <a:r>
              <a:rPr lang="en-GB" dirty="0">
                <a:solidFill>
                  <a:srgbClr val="FE6E02"/>
                </a:solidFill>
              </a:rPr>
              <a:t>of sampling </a:t>
            </a:r>
            <a:r>
              <a:rPr lang="en-GB" dirty="0" smtClean="0">
                <a:solidFill>
                  <a:srgbClr val="FE6E02"/>
                </a:solidFill>
              </a:rPr>
              <a:t>techniques (systematic, stratified, random, cluster, etc.).  </a:t>
            </a:r>
          </a:p>
          <a:p>
            <a:pPr marL="0" indent="0"/>
            <a:r>
              <a:rPr lang="en-GB" dirty="0" smtClean="0">
                <a:solidFill>
                  <a:srgbClr val="FE6E02"/>
                </a:solidFill>
              </a:rPr>
              <a:t>Presentation</a:t>
            </a:r>
            <a:r>
              <a:rPr lang="en-GB" dirty="0">
                <a:solidFill>
                  <a:srgbClr val="FE6E02"/>
                </a:solidFill>
              </a:rPr>
              <a:t>: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Explanation of </a:t>
            </a:r>
            <a:r>
              <a:rPr lang="en-GB" dirty="0">
                <a:solidFill>
                  <a:srgbClr val="FE6E02"/>
                </a:solidFill>
              </a:rPr>
              <a:t>the data collection techniques and </a:t>
            </a:r>
            <a:r>
              <a:rPr lang="en-GB" dirty="0" smtClean="0">
                <a:solidFill>
                  <a:srgbClr val="FE6E02"/>
                </a:solidFill>
              </a:rPr>
              <a:t>why </a:t>
            </a:r>
            <a:r>
              <a:rPr lang="en-GB" dirty="0">
                <a:solidFill>
                  <a:srgbClr val="FE6E02"/>
                </a:solidFill>
              </a:rPr>
              <a:t>they are appropriate to </a:t>
            </a:r>
            <a:r>
              <a:rPr lang="en-GB" dirty="0" smtClean="0">
                <a:solidFill>
                  <a:srgbClr val="FE6E02"/>
                </a:solidFill>
              </a:rPr>
              <a:t>the assignment </a:t>
            </a:r>
            <a:r>
              <a:rPr lang="en-GB" dirty="0">
                <a:solidFill>
                  <a:srgbClr val="FE6E02"/>
                </a:solidFill>
              </a:rPr>
              <a:t>based on their potential benefits and limitations</a:t>
            </a:r>
            <a:r>
              <a:rPr lang="en-GB" dirty="0" smtClean="0">
                <a:solidFill>
                  <a:srgbClr val="FE6E02"/>
                </a:solidFill>
              </a:rPr>
              <a:t>. </a:t>
            </a:r>
            <a:r>
              <a:rPr lang="en-GB" b="1" dirty="0" smtClean="0">
                <a:solidFill>
                  <a:srgbClr val="FE6E02"/>
                </a:solidFill>
              </a:rPr>
              <a:t>When asked why those data collection techniques were chosen, the answer should not be because your tutor told you to!</a:t>
            </a:r>
            <a:endParaRPr lang="en-GB" dirty="0">
              <a:solidFill>
                <a:srgbClr val="FE6E02"/>
              </a:solidFill>
            </a:endParaRPr>
          </a:p>
          <a:p>
            <a:pPr marL="0" indent="0"/>
            <a:r>
              <a:rPr lang="en-GB" dirty="0" smtClean="0">
                <a:solidFill>
                  <a:srgbClr val="FE6E02"/>
                </a:solidFill>
              </a:rPr>
              <a:t>Question </a:t>
            </a:r>
            <a:r>
              <a:rPr lang="en-GB" dirty="0">
                <a:solidFill>
                  <a:srgbClr val="FE6E02"/>
                </a:solidFill>
              </a:rPr>
              <a:t>&amp; Answer Session: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During </a:t>
            </a:r>
            <a:r>
              <a:rPr lang="en-GB" dirty="0">
                <a:solidFill>
                  <a:srgbClr val="FE6E02"/>
                </a:solidFill>
              </a:rPr>
              <a:t>the 5 minute question and answer session each team member </a:t>
            </a:r>
            <a:r>
              <a:rPr lang="en-GB" dirty="0" smtClean="0">
                <a:solidFill>
                  <a:srgbClr val="FE6E02"/>
                </a:solidFill>
              </a:rPr>
              <a:t>must demonstrate their knowledge </a:t>
            </a:r>
            <a:r>
              <a:rPr lang="en-GB" dirty="0">
                <a:solidFill>
                  <a:srgbClr val="FE6E02"/>
                </a:solidFill>
              </a:rPr>
              <a:t>and understanding of the research process/project.</a:t>
            </a: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3770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3. Analysis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 err="1"/>
              <a:t>Analysis</a:t>
            </a:r>
            <a:r>
              <a:rPr lang="en-GB" sz="1400" dirty="0"/>
              <a:t>, evaluation and synthesis; logic, argument and judgement; analytical reflection; organisation  of ideas and evidence</a:t>
            </a:r>
            <a:endParaRPr lang="en-GB" sz="1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3984556"/>
          </a:xfrm>
        </p:spPr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Your work must contain evidence of logical, analytical thinking, evaluation and synthesis. </a:t>
            </a:r>
            <a:endParaRPr lang="en-GB" dirty="0" smtClean="0"/>
          </a:p>
          <a:p>
            <a:pPr lvl="3">
              <a:buFont typeface="Arial" pitchFamily="34" charset="0"/>
              <a:buChar char="•"/>
            </a:pPr>
            <a:r>
              <a:rPr lang="en-GB" dirty="0" smtClean="0"/>
              <a:t>For </a:t>
            </a:r>
            <a:r>
              <a:rPr lang="en-GB" dirty="0"/>
              <a:t>example, to examine and break information down into parts, make inferences, compile, compare and contrast information. 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This </a:t>
            </a:r>
            <a:r>
              <a:rPr lang="en-GB" dirty="0"/>
              <a:t>means not just describing What! but also justifying: Why? How? When? Who? Where? </a:t>
            </a:r>
            <a:r>
              <a:rPr lang="en-GB" dirty="0">
                <a:solidFill>
                  <a:srgbClr val="FE6E02"/>
                </a:solidFill>
              </a:rPr>
              <a:t>At all times, you must provide justification for your arguments and judgements.  </a:t>
            </a:r>
            <a:endParaRPr lang="en-GB" dirty="0" smtClean="0">
              <a:solidFill>
                <a:srgbClr val="FE6E02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Evidence </a:t>
            </a:r>
            <a:r>
              <a:rPr lang="en-GB" dirty="0"/>
              <a:t>that you have reflected upon the ideas of others within the subject area is crucial to you providing a reasoned and informed debate within your work. 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You </a:t>
            </a:r>
            <a:r>
              <a:rPr lang="en-GB" dirty="0"/>
              <a:t>should provide evidence that you are able to make sound judgements and convincing arguments using data and concepts. 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Sound</a:t>
            </a:r>
            <a:r>
              <a:rPr lang="en-GB" dirty="0"/>
              <a:t>, valid conclusions are necessary and must be derived from the content of your work. 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There </a:t>
            </a:r>
            <a:r>
              <a:rPr lang="en-GB" dirty="0"/>
              <a:t>should be no new information presented within your conclusion.  </a:t>
            </a:r>
            <a:endParaRPr lang="en-GB" dirty="0" smtClean="0"/>
          </a:p>
          <a:p>
            <a:pPr lvl="3">
              <a:buFont typeface="Arial" pitchFamily="34" charset="0"/>
              <a:buChar char="•"/>
            </a:pPr>
            <a:r>
              <a:rPr lang="en-GB" dirty="0" smtClean="0"/>
              <a:t>Where </a:t>
            </a:r>
            <a:r>
              <a:rPr lang="en-GB" dirty="0"/>
              <a:t>relevant, alternative solutions and recommendations may be proposed.</a:t>
            </a:r>
          </a:p>
          <a:p>
            <a:pPr marL="0" indent="0" algn="ctr"/>
            <a:r>
              <a:rPr lang="en-GB" dirty="0">
                <a:solidFill>
                  <a:srgbClr val="FE6E02"/>
                </a:solidFill>
              </a:rPr>
              <a:t>THIS SECTION </a:t>
            </a:r>
            <a:r>
              <a:rPr lang="en-GB" dirty="0" smtClean="0">
                <a:solidFill>
                  <a:srgbClr val="FE6E02"/>
                </a:solidFill>
              </a:rPr>
              <a:t>HAS 20 </a:t>
            </a:r>
            <a:r>
              <a:rPr lang="en-GB" dirty="0">
                <a:solidFill>
                  <a:srgbClr val="FE6E02"/>
                </a:solidFill>
              </a:rPr>
              <a:t>MARKS AVAILABLE.</a:t>
            </a:r>
          </a:p>
          <a:p>
            <a:pPr marL="0" indent="0" algn="ctr"/>
            <a:r>
              <a:rPr lang="en-GB" dirty="0">
                <a:solidFill>
                  <a:srgbClr val="FE6E02"/>
                </a:solidFill>
              </a:rPr>
              <a:t>WHAT SHOULD YOU BE LOOKING FOR HERE?</a:t>
            </a:r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8883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3. Analysis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 err="1"/>
              <a:t>Analysis</a:t>
            </a:r>
            <a:r>
              <a:rPr lang="en-GB" sz="1400" dirty="0"/>
              <a:t>, evaluation and synthesis; logic, argument and judgement; analytical reflection; organisation  of ideas and evidence</a:t>
            </a:r>
            <a:endParaRPr lang="en-GB" sz="1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3984556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rgbClr val="FE6E02"/>
                </a:solidFill>
              </a:rPr>
              <a:t>Specific to this assignment:  </a:t>
            </a:r>
            <a:endParaRPr lang="en-GB" dirty="0" smtClean="0">
              <a:solidFill>
                <a:srgbClr val="FE6E02"/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Appropriate </a:t>
            </a:r>
            <a:r>
              <a:rPr lang="en-GB" dirty="0">
                <a:solidFill>
                  <a:srgbClr val="FE6E02"/>
                </a:solidFill>
              </a:rPr>
              <a:t>research questions based on </a:t>
            </a:r>
            <a:r>
              <a:rPr lang="en-GB" dirty="0" smtClean="0">
                <a:solidFill>
                  <a:srgbClr val="FE6E02"/>
                </a:solidFill>
              </a:rPr>
              <a:t>the team’s analysis </a:t>
            </a:r>
            <a:r>
              <a:rPr lang="en-GB" dirty="0">
                <a:solidFill>
                  <a:srgbClr val="FE6E02"/>
                </a:solidFill>
              </a:rPr>
              <a:t>of the literature, appropriate to its research </a:t>
            </a:r>
            <a:r>
              <a:rPr lang="en-GB" dirty="0" smtClean="0">
                <a:solidFill>
                  <a:srgbClr val="FE6E02"/>
                </a:solidFill>
              </a:rPr>
              <a:t>topic</a:t>
            </a:r>
            <a:r>
              <a:rPr lang="en-GB" b="1" dirty="0" smtClean="0">
                <a:solidFill>
                  <a:srgbClr val="FE6E02"/>
                </a:solidFill>
              </a:rPr>
              <a:t>. WE MUST SEE WHAT QUESTIONS WERE ASKED AND WHY THEY WERE RELEVANT.</a:t>
            </a:r>
            <a:endParaRPr lang="en-GB" b="1" dirty="0">
              <a:solidFill>
                <a:srgbClr val="FE6E02"/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en-GB" dirty="0">
                <a:solidFill>
                  <a:srgbClr val="FE6E02"/>
                </a:solidFill>
              </a:rPr>
              <a:t>The presentation should include analysis of the data obtained during your primary research.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</a:t>
            </a:r>
            <a:r>
              <a:rPr lang="en-GB" dirty="0">
                <a:solidFill>
                  <a:srgbClr val="FE6E02"/>
                </a:solidFill>
              </a:rPr>
              <a:t>data gathered </a:t>
            </a:r>
            <a:r>
              <a:rPr lang="en-GB" dirty="0">
                <a:solidFill>
                  <a:srgbClr val="FE6E02"/>
                </a:solidFill>
              </a:rPr>
              <a:t>must </a:t>
            </a:r>
            <a:r>
              <a:rPr lang="en-GB" dirty="0" smtClean="0">
                <a:solidFill>
                  <a:srgbClr val="FE6E02"/>
                </a:solidFill>
              </a:rPr>
              <a:t>collated (</a:t>
            </a:r>
            <a:r>
              <a:rPr lang="en-GB" dirty="0">
                <a:solidFill>
                  <a:srgbClr val="FE6E02"/>
                </a:solidFill>
              </a:rPr>
              <a:t>e.g. input into Excel or a data matrix) and analyse the results</a:t>
            </a:r>
            <a:r>
              <a:rPr lang="en-GB" dirty="0" smtClean="0">
                <a:solidFill>
                  <a:srgbClr val="FE6E02"/>
                </a:solidFill>
              </a:rPr>
              <a:t>.</a:t>
            </a: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This </a:t>
            </a:r>
            <a:r>
              <a:rPr lang="en-GB" dirty="0">
                <a:solidFill>
                  <a:srgbClr val="FE6E02"/>
                </a:solidFill>
              </a:rPr>
              <a:t>will involve using a range of software functions (e.g. MIN, MAX. AVG, COUNTS</a:t>
            </a:r>
            <a:r>
              <a:rPr lang="en-GB" dirty="0" smtClean="0">
                <a:solidFill>
                  <a:srgbClr val="FE6E02"/>
                </a:solidFill>
              </a:rPr>
              <a:t>),</a:t>
            </a: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</a:t>
            </a:r>
            <a:r>
              <a:rPr lang="en-GB" dirty="0">
                <a:solidFill>
                  <a:srgbClr val="FE6E02"/>
                </a:solidFill>
              </a:rPr>
              <a:t>generation of graphs and seeking patterns in the data. 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</a:t>
            </a:r>
            <a:r>
              <a:rPr lang="en-GB" dirty="0">
                <a:solidFill>
                  <a:srgbClr val="FE6E02"/>
                </a:solidFill>
              </a:rPr>
              <a:t>results </a:t>
            </a:r>
            <a:r>
              <a:rPr lang="en-GB" dirty="0">
                <a:solidFill>
                  <a:srgbClr val="FE6E02"/>
                </a:solidFill>
              </a:rPr>
              <a:t>need </a:t>
            </a:r>
            <a:r>
              <a:rPr lang="en-GB" dirty="0" smtClean="0">
                <a:solidFill>
                  <a:srgbClr val="FE6E02"/>
                </a:solidFill>
              </a:rPr>
              <a:t>to be interpreted and reasons sought for </a:t>
            </a:r>
            <a:r>
              <a:rPr lang="en-GB" dirty="0">
                <a:solidFill>
                  <a:srgbClr val="FE6E02"/>
                </a:solidFill>
              </a:rPr>
              <a:t>trends and findings.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Meaningful </a:t>
            </a:r>
            <a:r>
              <a:rPr lang="en-GB" dirty="0">
                <a:solidFill>
                  <a:srgbClr val="FE6E02"/>
                </a:solidFill>
              </a:rPr>
              <a:t>inferences and </a:t>
            </a:r>
            <a:r>
              <a:rPr lang="en-GB" dirty="0" smtClean="0">
                <a:solidFill>
                  <a:srgbClr val="FE6E02"/>
                </a:solidFill>
              </a:rPr>
              <a:t>conclusions need to be made, </a:t>
            </a:r>
            <a:r>
              <a:rPr lang="en-GB" dirty="0">
                <a:solidFill>
                  <a:srgbClr val="FE6E02"/>
                </a:solidFill>
              </a:rPr>
              <a:t>based on </a:t>
            </a:r>
            <a:r>
              <a:rPr lang="en-GB" dirty="0" smtClean="0">
                <a:solidFill>
                  <a:srgbClr val="FE6E02"/>
                </a:solidFill>
              </a:rPr>
              <a:t>the results</a:t>
            </a:r>
            <a:r>
              <a:rPr lang="en-GB" dirty="0">
                <a:solidFill>
                  <a:srgbClr val="FE6E02"/>
                </a:solidFill>
              </a:rPr>
              <a:t>.</a:t>
            </a:r>
          </a:p>
          <a:p>
            <a:pPr lvl="1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What might </a:t>
            </a:r>
            <a:r>
              <a:rPr lang="en-GB" dirty="0">
                <a:solidFill>
                  <a:srgbClr val="FE6E02"/>
                </a:solidFill>
              </a:rPr>
              <a:t>have </a:t>
            </a:r>
            <a:r>
              <a:rPr lang="en-GB" dirty="0" smtClean="0">
                <a:solidFill>
                  <a:srgbClr val="FE6E02"/>
                </a:solidFill>
              </a:rPr>
              <a:t>been done </a:t>
            </a:r>
            <a:r>
              <a:rPr lang="en-GB" dirty="0">
                <a:solidFill>
                  <a:srgbClr val="FE6E02"/>
                </a:solidFill>
              </a:rPr>
              <a:t>differently, the successful or less successful elements of the tasks.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Make </a:t>
            </a:r>
            <a:r>
              <a:rPr lang="en-GB" dirty="0">
                <a:solidFill>
                  <a:srgbClr val="FE6E02"/>
                </a:solidFill>
              </a:rPr>
              <a:t>recommendations for future </a:t>
            </a:r>
            <a:r>
              <a:rPr lang="en-GB" dirty="0" smtClean="0">
                <a:solidFill>
                  <a:srgbClr val="FE6E02"/>
                </a:solidFill>
              </a:rPr>
              <a:t>work </a:t>
            </a:r>
            <a:r>
              <a:rPr lang="en-GB" dirty="0">
                <a:solidFill>
                  <a:srgbClr val="FE6E02"/>
                </a:solidFill>
              </a:rPr>
              <a:t>as </a:t>
            </a:r>
            <a:r>
              <a:rPr lang="en-GB" dirty="0" smtClean="0">
                <a:solidFill>
                  <a:srgbClr val="FE6E02"/>
                </a:solidFill>
              </a:rPr>
              <a:t>appropriate</a:t>
            </a:r>
            <a:r>
              <a:rPr lang="en-GB" dirty="0">
                <a:solidFill>
                  <a:srgbClr val="FE6E02"/>
                </a:solidFill>
              </a:rPr>
              <a:t> </a:t>
            </a:r>
            <a:r>
              <a:rPr lang="en-GB" dirty="0" smtClean="0">
                <a:solidFill>
                  <a:srgbClr val="FE6E02"/>
                </a:solidFill>
              </a:rPr>
              <a:t>(e.g. how successful has group-work been and what would you do differently in the future?)</a:t>
            </a:r>
            <a:endParaRPr lang="en-GB" dirty="0">
              <a:solidFill>
                <a:srgbClr val="FE6E02"/>
              </a:solidFill>
            </a:endParaRPr>
          </a:p>
          <a:p>
            <a:r>
              <a:rPr lang="en-GB" dirty="0">
                <a:solidFill>
                  <a:srgbClr val="FE6E02"/>
                </a:solidFill>
              </a:rPr>
              <a:t>Peer Review: </a:t>
            </a:r>
            <a:endParaRPr lang="en-GB" dirty="0">
              <a:solidFill>
                <a:srgbClr val="FE6E02"/>
              </a:solidFill>
            </a:endParaRPr>
          </a:p>
          <a:p>
            <a:pPr lvl="1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Evaluate </a:t>
            </a:r>
            <a:r>
              <a:rPr lang="en-GB" dirty="0">
                <a:solidFill>
                  <a:srgbClr val="FE6E02"/>
                </a:solidFill>
              </a:rPr>
              <a:t>the presentations of others, showing an ability to critique, form judgements and make recommendations.</a:t>
            </a: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140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b="1" dirty="0"/>
              <a:t>4. Practical Application and Deployment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 err="1"/>
              <a:t>Deployment</a:t>
            </a:r>
            <a:r>
              <a:rPr lang="en-GB" sz="1400" dirty="0"/>
              <a:t> of methods, materials, tools and techniques; application of concepts; formulation of innovative and creative solutions to solve problems.</a:t>
            </a:r>
            <a:endParaRPr lang="en-GB" sz="1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You should be able to demonstrate how the subject-related concepts and ideas relate to real world situations or a particular context.  </a:t>
            </a:r>
            <a:endParaRPr lang="en-GB" dirty="0" smtClean="0"/>
          </a:p>
          <a:p>
            <a:pPr lvl="3">
              <a:buFont typeface="Arial" pitchFamily="34" charset="0"/>
              <a:buChar char="•"/>
            </a:pPr>
            <a:r>
              <a:rPr lang="en-GB" dirty="0" smtClean="0"/>
              <a:t>How </a:t>
            </a:r>
            <a:r>
              <a:rPr lang="en-GB" dirty="0"/>
              <a:t>do they work in practice?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You </a:t>
            </a:r>
            <a:r>
              <a:rPr lang="en-GB" dirty="0"/>
              <a:t>will deploy models, methods, techniques, and/or theories, in that context, to assess current situations, perhaps to formulate plans or solutions to solve problems, some of which may be innovative and creative.  </a:t>
            </a:r>
            <a:endParaRPr lang="en-GB" dirty="0" smtClean="0"/>
          </a:p>
          <a:p>
            <a:pPr lvl="3">
              <a:buFont typeface="Arial" pitchFamily="34" charset="0"/>
              <a:buChar char="•"/>
            </a:pPr>
            <a:r>
              <a:rPr lang="en-GB" dirty="0" smtClean="0"/>
              <a:t>This </a:t>
            </a:r>
            <a:r>
              <a:rPr lang="en-GB" dirty="0"/>
              <a:t>is likely to involve, for instance, the use of real world examples and cases, the application of a model within an organisation and/or benchmarking one organisation against others based on stated criteria. 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You </a:t>
            </a:r>
            <a:r>
              <a:rPr lang="en-GB" dirty="0"/>
              <a:t>should show awareness of the limitations of concepts and theories when applied in particular contexts</a:t>
            </a:r>
            <a:r>
              <a:rPr lang="en-GB" dirty="0" smtClean="0"/>
              <a:t>.</a:t>
            </a:r>
          </a:p>
          <a:p>
            <a:pPr marL="0" indent="0" algn="ctr"/>
            <a:r>
              <a:rPr lang="en-GB" dirty="0">
                <a:solidFill>
                  <a:srgbClr val="FE6E02"/>
                </a:solidFill>
              </a:rPr>
              <a:t>THIS SECTION HAS </a:t>
            </a:r>
            <a:r>
              <a:rPr lang="en-GB" dirty="0" smtClean="0">
                <a:solidFill>
                  <a:srgbClr val="FE6E02"/>
                </a:solidFill>
              </a:rPr>
              <a:t>30 </a:t>
            </a:r>
            <a:r>
              <a:rPr lang="en-GB" dirty="0">
                <a:solidFill>
                  <a:srgbClr val="FE6E02"/>
                </a:solidFill>
              </a:rPr>
              <a:t>MARKS AVAILABLE.</a:t>
            </a:r>
          </a:p>
          <a:p>
            <a:pPr marL="0" indent="0" algn="ctr"/>
            <a:r>
              <a:rPr lang="en-GB" dirty="0">
                <a:solidFill>
                  <a:srgbClr val="FE6E02"/>
                </a:solidFill>
              </a:rPr>
              <a:t>WHAT SHOULD YOU BE LOOKING FOR HERE</a:t>
            </a:r>
            <a:r>
              <a:rPr lang="en-GB" dirty="0" smtClean="0">
                <a:solidFill>
                  <a:srgbClr val="FE6E02"/>
                </a:solidFill>
              </a:rPr>
              <a:t>?</a:t>
            </a:r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6803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b="1" dirty="0"/>
              <a:t>4. Practical Application and Deployment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 err="1"/>
              <a:t>Deployment</a:t>
            </a:r>
            <a:r>
              <a:rPr lang="en-GB" sz="1400" dirty="0"/>
              <a:t> of methods, materials, tools and techniques; application of concepts; formulation of innovative and creative solutions to solve problems.</a:t>
            </a:r>
            <a:endParaRPr lang="en-GB" sz="1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questionnaire </a:t>
            </a:r>
            <a:r>
              <a:rPr lang="en-GB" dirty="0">
                <a:solidFill>
                  <a:srgbClr val="FE6E02"/>
                </a:solidFill>
              </a:rPr>
              <a:t>and interviews </a:t>
            </a:r>
            <a:r>
              <a:rPr lang="en-GB" dirty="0">
                <a:solidFill>
                  <a:srgbClr val="FE6E02"/>
                </a:solidFill>
              </a:rPr>
              <a:t>must deploy </a:t>
            </a:r>
            <a:r>
              <a:rPr lang="en-GB" dirty="0" smtClean="0">
                <a:solidFill>
                  <a:srgbClr val="FE6E02"/>
                </a:solidFill>
              </a:rPr>
              <a:t>in </a:t>
            </a:r>
            <a:r>
              <a:rPr lang="en-GB" dirty="0">
                <a:solidFill>
                  <a:srgbClr val="FE6E02"/>
                </a:solidFill>
              </a:rPr>
              <a:t>the </a:t>
            </a:r>
            <a:r>
              <a:rPr lang="en-GB" dirty="0" smtClean="0">
                <a:solidFill>
                  <a:srgbClr val="FE6E02"/>
                </a:solidFill>
              </a:rPr>
              <a:t>field</a:t>
            </a: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</a:t>
            </a:r>
            <a:r>
              <a:rPr lang="en-GB" dirty="0">
                <a:solidFill>
                  <a:srgbClr val="FE6E02"/>
                </a:solidFill>
              </a:rPr>
              <a:t>benefits and limitations in the context of your chosen </a:t>
            </a:r>
            <a:r>
              <a:rPr lang="en-GB" dirty="0" smtClean="0">
                <a:solidFill>
                  <a:srgbClr val="FE6E02"/>
                </a:solidFill>
              </a:rPr>
              <a:t>topic must be considered.  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</a:t>
            </a:r>
            <a:r>
              <a:rPr lang="en-GB" dirty="0">
                <a:solidFill>
                  <a:srgbClr val="FE6E02"/>
                </a:solidFill>
              </a:rPr>
              <a:t>questions and results should be connected to the literature. 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Did </a:t>
            </a:r>
            <a:r>
              <a:rPr lang="en-GB" dirty="0">
                <a:solidFill>
                  <a:srgbClr val="FE6E02"/>
                </a:solidFill>
              </a:rPr>
              <a:t>your primary research findings conform to the secondary research literature? </a:t>
            </a:r>
            <a:r>
              <a:rPr lang="en-GB" dirty="0" smtClean="0">
                <a:solidFill>
                  <a:srgbClr val="FE6E02"/>
                </a:solidFill>
              </a:rPr>
              <a:t>If </a:t>
            </a:r>
            <a:r>
              <a:rPr lang="en-GB" dirty="0">
                <a:solidFill>
                  <a:srgbClr val="FE6E02"/>
                </a:solidFill>
              </a:rPr>
              <a:t>not, why not?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In </a:t>
            </a:r>
            <a:r>
              <a:rPr lang="en-GB" dirty="0">
                <a:solidFill>
                  <a:srgbClr val="FE6E02"/>
                </a:solidFill>
              </a:rPr>
              <a:t>terms of your data collection methods, did you experience the benefits and limitations claimed in the literature?  If not, why not?</a:t>
            </a:r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48316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b="1" dirty="0"/>
              <a:t>5. Skills for Professional Practice 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/>
              <a:t>Attributes in professional practice: individual and collaborative working; deployment of appropriate media; presentation and organisation.</a:t>
            </a:r>
            <a:endParaRPr lang="en-GB" sz="1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GB" dirty="0"/>
              <a:t>Your work must provide evidence of the attributes expected in professional practice. 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This </a:t>
            </a:r>
            <a:r>
              <a:rPr lang="en-GB" dirty="0"/>
              <a:t>includes demonstrating your individual initiative and/or collaborative working.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You </a:t>
            </a:r>
            <a:r>
              <a:rPr lang="en-GB" dirty="0"/>
              <a:t>must communicate effectively in a suitable format, which may be written and/or oral, for example, essay, management report, presentation. 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Work </a:t>
            </a:r>
            <a:r>
              <a:rPr lang="en-GB" dirty="0"/>
              <a:t>should be coherent and well-structured in presentation and organisation.</a:t>
            </a:r>
          </a:p>
          <a:p>
            <a:pPr marL="0" indent="0" algn="ctr"/>
            <a:r>
              <a:rPr lang="en-GB" dirty="0">
                <a:solidFill>
                  <a:srgbClr val="FE6E02"/>
                </a:solidFill>
              </a:rPr>
              <a:t>THIS SECTION HAS 30 MARKS AVAILABLE.</a:t>
            </a:r>
          </a:p>
          <a:p>
            <a:pPr marL="0" indent="0" algn="ctr"/>
            <a:r>
              <a:rPr lang="en-GB" dirty="0">
                <a:solidFill>
                  <a:srgbClr val="FE6E02"/>
                </a:solidFill>
              </a:rPr>
              <a:t>WHAT SHOULD YOU BE LOOKING FOR HERE</a:t>
            </a:r>
            <a:r>
              <a:rPr lang="en-GB" dirty="0" smtClean="0">
                <a:solidFill>
                  <a:srgbClr val="FE6E02"/>
                </a:solidFill>
              </a:rPr>
              <a:t>?</a:t>
            </a:r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41459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b="1" dirty="0"/>
              <a:t>5. Skills for Professional Practice 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/>
              <a:t>Attributes in professional practice: individual and collaborative working; deployment of appropriate media; presentation and organisation.</a:t>
            </a:r>
            <a:endParaRPr lang="en-GB" sz="1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/>
            <a:r>
              <a:rPr lang="en-GB" dirty="0"/>
              <a:t>Given that the aim of this module is to develop your personal and professional transferable skills, this section is very important</a:t>
            </a:r>
            <a:r>
              <a:rPr lang="en-GB" dirty="0" smtClean="0"/>
              <a:t>.</a:t>
            </a:r>
          </a:p>
          <a:p>
            <a:pPr marL="0" indent="0"/>
            <a:r>
              <a:rPr lang="en-GB" u="sng" dirty="0"/>
              <a:t>Presentation and IT skills</a:t>
            </a:r>
            <a:r>
              <a:rPr lang="en-GB" dirty="0"/>
              <a:t>: </a:t>
            </a:r>
            <a:endParaRPr lang="en-GB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Evidence </a:t>
            </a:r>
            <a:r>
              <a:rPr lang="en-GB" dirty="0">
                <a:solidFill>
                  <a:srgbClr val="FE6E02"/>
                </a:solidFill>
              </a:rPr>
              <a:t>of </a:t>
            </a:r>
            <a:r>
              <a:rPr lang="en-GB" dirty="0" smtClean="0">
                <a:solidFill>
                  <a:srgbClr val="FE6E02"/>
                </a:solidFill>
              </a:rPr>
              <a:t>IT </a:t>
            </a:r>
            <a:r>
              <a:rPr lang="en-GB" dirty="0">
                <a:solidFill>
                  <a:srgbClr val="FE6E02"/>
                </a:solidFill>
              </a:rPr>
              <a:t>skills </a:t>
            </a:r>
            <a:r>
              <a:rPr lang="en-GB" dirty="0">
                <a:solidFill>
                  <a:srgbClr val="FE6E02"/>
                </a:solidFill>
              </a:rPr>
              <a:t>should incorporate </a:t>
            </a:r>
            <a:r>
              <a:rPr lang="en-GB" dirty="0" smtClean="0">
                <a:solidFill>
                  <a:srgbClr val="FE6E02"/>
                </a:solidFill>
              </a:rPr>
              <a:t>into </a:t>
            </a:r>
            <a:r>
              <a:rPr lang="en-GB" dirty="0">
                <a:solidFill>
                  <a:srgbClr val="FE6E02"/>
                </a:solidFill>
              </a:rPr>
              <a:t>the production of the presentation. </a:t>
            </a:r>
            <a:endParaRPr lang="en-GB" dirty="0" smtClean="0">
              <a:solidFill>
                <a:srgbClr val="FE6E02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Use  of PowerPoint </a:t>
            </a:r>
            <a:r>
              <a:rPr lang="en-GB" dirty="0">
                <a:solidFill>
                  <a:srgbClr val="FE6E02"/>
                </a:solidFill>
              </a:rPr>
              <a:t>to support </a:t>
            </a:r>
            <a:r>
              <a:rPr lang="en-GB" dirty="0" smtClean="0">
                <a:solidFill>
                  <a:srgbClr val="FE6E02"/>
                </a:solidFill>
              </a:rPr>
              <a:t>the presentation </a:t>
            </a:r>
            <a:r>
              <a:rPr lang="en-GB" dirty="0">
                <a:solidFill>
                  <a:srgbClr val="FE6E02"/>
                </a:solidFill>
              </a:rPr>
              <a:t>and display the results of </a:t>
            </a:r>
            <a:r>
              <a:rPr lang="en-GB" dirty="0" smtClean="0">
                <a:solidFill>
                  <a:srgbClr val="FE6E02"/>
                </a:solidFill>
              </a:rPr>
              <a:t>the research</a:t>
            </a:r>
            <a:r>
              <a:rPr lang="en-GB" dirty="0">
                <a:solidFill>
                  <a:srgbClr val="FE6E02"/>
                </a:solidFill>
              </a:rPr>
              <a:t>.  </a:t>
            </a:r>
            <a:endParaRPr lang="en-GB" dirty="0" smtClean="0">
              <a:solidFill>
                <a:srgbClr val="FE6E02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Use of a </a:t>
            </a:r>
            <a:r>
              <a:rPr lang="en-GB" dirty="0">
                <a:solidFill>
                  <a:srgbClr val="FE6E02"/>
                </a:solidFill>
              </a:rPr>
              <a:t>range of features such as the slide layout, WordArt, tables/graphs, slide design, animation effects, e-Referencing, use of templates, graphs, etc</a:t>
            </a:r>
            <a:r>
              <a:rPr lang="en-GB" dirty="0" smtClean="0">
                <a:solidFill>
                  <a:srgbClr val="FE6E02"/>
                </a:solidFill>
              </a:rPr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All </a:t>
            </a:r>
            <a:r>
              <a:rPr lang="en-GB" dirty="0">
                <a:solidFill>
                  <a:srgbClr val="FE6E02"/>
                </a:solidFill>
              </a:rPr>
              <a:t>graphs, charts and figures in the presentation must be clearly labelled and referenced beside or beneath.  </a:t>
            </a:r>
            <a:endParaRPr lang="en-GB" dirty="0" smtClean="0">
              <a:solidFill>
                <a:srgbClr val="FE6E02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No </a:t>
            </a:r>
            <a:r>
              <a:rPr lang="en-GB" dirty="0">
                <a:solidFill>
                  <a:srgbClr val="FE6E02"/>
                </a:solidFill>
              </a:rPr>
              <a:t>spelling </a:t>
            </a:r>
            <a:r>
              <a:rPr lang="en-GB" dirty="0" smtClean="0">
                <a:solidFill>
                  <a:srgbClr val="FE6E02"/>
                </a:solidFill>
              </a:rPr>
              <a:t>errors</a:t>
            </a:r>
            <a:endParaRPr lang="en-GB" dirty="0">
              <a:solidFill>
                <a:srgbClr val="FE6E02"/>
              </a:solidFill>
            </a:endParaRPr>
          </a:p>
          <a:p>
            <a:pPr marL="0" indent="0"/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31667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b="1" dirty="0"/>
              <a:t>5. Skills for Professional Practice 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/>
              <a:t>Attributes in professional practice: individual and collaborative working; deployment of appropriate media; presentation and organisation.</a:t>
            </a:r>
            <a:endParaRPr lang="en-GB" sz="1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/>
            <a:r>
              <a:rPr lang="en-GB" dirty="0"/>
              <a:t>Given that the aim of this module is to develop your personal and professional transferable skills, this section is very important</a:t>
            </a:r>
            <a:r>
              <a:rPr lang="en-GB" dirty="0" smtClean="0"/>
              <a:t>.</a:t>
            </a:r>
          </a:p>
          <a:p>
            <a:r>
              <a:rPr lang="en-GB" u="sng" dirty="0"/>
              <a:t>Teamwork: </a:t>
            </a:r>
            <a:endParaRPr lang="en-GB" u="sng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presentation should be;</a:t>
            </a: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coherent</a:t>
            </a:r>
            <a:r>
              <a:rPr lang="en-GB" dirty="0">
                <a:solidFill>
                  <a:srgbClr val="FE6E02"/>
                </a:solidFill>
              </a:rPr>
              <a:t>, fluent, and well organised (not disjointed</a:t>
            </a:r>
            <a:r>
              <a:rPr lang="en-GB" dirty="0" smtClean="0">
                <a:solidFill>
                  <a:srgbClr val="FE6E02"/>
                </a:solidFill>
              </a:rPr>
              <a:t>), demonstrating </a:t>
            </a:r>
            <a:r>
              <a:rPr lang="en-GB" dirty="0">
                <a:solidFill>
                  <a:srgbClr val="FE6E02"/>
                </a:solidFill>
              </a:rPr>
              <a:t>extensive team work skills, not only in terms of the research, but also in the collation/structure of the presentation (for example, the writing of the introduction, conclusion and bibliographic sections).  </a:t>
            </a:r>
            <a:endParaRPr lang="en-GB" dirty="0" smtClean="0">
              <a:solidFill>
                <a:srgbClr val="FE6E02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</a:t>
            </a:r>
            <a:r>
              <a:rPr lang="en-GB" dirty="0">
                <a:solidFill>
                  <a:srgbClr val="FE6E02"/>
                </a:solidFill>
              </a:rPr>
              <a:t>team should perform/behave </a:t>
            </a:r>
            <a:r>
              <a:rPr lang="en-GB" dirty="0" smtClean="0">
                <a:solidFill>
                  <a:srgbClr val="FE6E02"/>
                </a:solidFill>
              </a:rPr>
              <a:t>professionally.</a:t>
            </a:r>
            <a:endParaRPr lang="en-GB" dirty="0">
              <a:solidFill>
                <a:srgbClr val="FE6E02"/>
              </a:solidFill>
            </a:endParaRPr>
          </a:p>
          <a:p>
            <a:pPr marL="0" indent="0"/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79634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b="1" dirty="0"/>
              <a:t>5. Skills for Professional Practice 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/>
              <a:t>Attributes in professional practice: individual and collaborative working; deployment of appropriate media; presentation and organisation.</a:t>
            </a:r>
            <a:endParaRPr lang="en-GB" sz="1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/>
            <a:r>
              <a:rPr lang="en-GB" dirty="0"/>
              <a:t>Given that the aim of this module is to develop your personal and professional transferable skills, this section is very important</a:t>
            </a:r>
            <a:r>
              <a:rPr lang="en-GB" dirty="0" smtClean="0"/>
              <a:t>.</a:t>
            </a:r>
          </a:p>
          <a:p>
            <a:r>
              <a:rPr lang="en-GB" u="sng" dirty="0"/>
              <a:t>Format and structure: </a:t>
            </a:r>
            <a:endParaRPr lang="en-GB" u="sng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presentation </a:t>
            </a:r>
            <a:r>
              <a:rPr lang="en-GB" dirty="0">
                <a:solidFill>
                  <a:srgbClr val="FE6E02"/>
                </a:solidFill>
              </a:rPr>
              <a:t>should be appropriately structured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to </a:t>
            </a:r>
            <a:r>
              <a:rPr lang="en-GB" dirty="0">
                <a:solidFill>
                  <a:srgbClr val="FE6E02"/>
                </a:solidFill>
              </a:rPr>
              <a:t>introduce the research topic,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</a:t>
            </a:r>
            <a:r>
              <a:rPr lang="en-GB" dirty="0">
                <a:solidFill>
                  <a:srgbClr val="FE6E02"/>
                </a:solidFill>
              </a:rPr>
              <a:t>background literature,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</a:t>
            </a:r>
            <a:r>
              <a:rPr lang="en-GB" dirty="0">
                <a:solidFill>
                  <a:srgbClr val="FE6E02"/>
                </a:solidFill>
              </a:rPr>
              <a:t>objectives of the primary research,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</a:t>
            </a:r>
            <a:r>
              <a:rPr lang="en-GB" dirty="0">
                <a:solidFill>
                  <a:srgbClr val="FE6E02"/>
                </a:solidFill>
              </a:rPr>
              <a:t>data collection process,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</a:t>
            </a:r>
            <a:r>
              <a:rPr lang="en-GB" dirty="0">
                <a:solidFill>
                  <a:srgbClr val="FE6E02"/>
                </a:solidFill>
              </a:rPr>
              <a:t>findings and conclusions/recommendations. </a:t>
            </a:r>
            <a:endParaRPr lang="en-GB" dirty="0" smtClean="0">
              <a:solidFill>
                <a:srgbClr val="FE6E02"/>
              </a:solidFill>
            </a:endParaRPr>
          </a:p>
          <a:p>
            <a:pPr lvl="3">
              <a:buFont typeface="Arial" pitchFamily="34" charset="0"/>
              <a:buChar char="•"/>
            </a:pPr>
            <a:r>
              <a:rPr lang="en-GB" dirty="0" smtClean="0">
                <a:solidFill>
                  <a:srgbClr val="FE6E02"/>
                </a:solidFill>
              </a:rPr>
              <a:t>the </a:t>
            </a:r>
            <a:r>
              <a:rPr lang="en-GB" dirty="0">
                <a:solidFill>
                  <a:srgbClr val="FE6E02"/>
                </a:solidFill>
              </a:rPr>
              <a:t>presentation </a:t>
            </a:r>
            <a:r>
              <a:rPr lang="en-GB" dirty="0">
                <a:solidFill>
                  <a:srgbClr val="FE6E02"/>
                </a:solidFill>
              </a:rPr>
              <a:t>should end </a:t>
            </a:r>
            <a:r>
              <a:rPr lang="en-GB" dirty="0" smtClean="0">
                <a:solidFill>
                  <a:srgbClr val="FE6E02"/>
                </a:solidFill>
              </a:rPr>
              <a:t>with </a:t>
            </a:r>
            <a:r>
              <a:rPr lang="en-GB" dirty="0">
                <a:solidFill>
                  <a:srgbClr val="FE6E02"/>
                </a:solidFill>
              </a:rPr>
              <a:t>a reflection on the group project. </a:t>
            </a:r>
            <a:endParaRPr lang="en-GB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4391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b="1" dirty="0"/>
              <a:t>5. Skills for Professional Practice 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/>
              <a:t>Attributes in professional practice: individual and collaborative working; deployment of appropriate media; presentation and organisation.</a:t>
            </a:r>
            <a:endParaRPr lang="en-GB" sz="1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272588"/>
          </a:xfrm>
        </p:spPr>
        <p:txBody>
          <a:bodyPr>
            <a:normAutofit/>
          </a:bodyPr>
          <a:lstStyle/>
          <a:p>
            <a:pPr marL="0" indent="0" algn="ctr"/>
            <a:r>
              <a:rPr lang="en-GB" dirty="0"/>
              <a:t>Given that the aim of this module is to develop your personal and professional transferable skills, this section is very important</a:t>
            </a:r>
            <a:r>
              <a:rPr lang="en-GB" dirty="0" smtClean="0"/>
              <a:t>.</a:t>
            </a:r>
          </a:p>
          <a:p>
            <a:r>
              <a:rPr lang="en-GB" u="sng" dirty="0"/>
              <a:t>Presentation:</a:t>
            </a:r>
            <a:r>
              <a:rPr lang="en-GB" i="1" u="sng" dirty="0"/>
              <a:t> </a:t>
            </a:r>
            <a:r>
              <a:rPr lang="en-GB" u="sng" dirty="0"/>
              <a:t> </a:t>
            </a:r>
            <a:endParaRPr lang="en-GB" u="sng" dirty="0" smtClean="0"/>
          </a:p>
          <a:p>
            <a:pPr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GB" sz="1800" b="0" dirty="0" smtClean="0">
                <a:solidFill>
                  <a:srgbClr val="FE6E02"/>
                </a:solidFill>
              </a:rPr>
              <a:t>The presentation was well prepared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GB" sz="1800" b="0" dirty="0" smtClean="0">
                <a:solidFill>
                  <a:srgbClr val="FE6E02"/>
                </a:solidFill>
              </a:rPr>
              <a:t>The </a:t>
            </a:r>
            <a:r>
              <a:rPr lang="en-GB" sz="1800" b="0" dirty="0">
                <a:solidFill>
                  <a:srgbClr val="FE6E02"/>
                </a:solidFill>
              </a:rPr>
              <a:t>topic </a:t>
            </a:r>
            <a:r>
              <a:rPr lang="en-GB" sz="1800" b="0" dirty="0" smtClean="0">
                <a:solidFill>
                  <a:srgbClr val="FE6E02"/>
                </a:solidFill>
              </a:rPr>
              <a:t>discussed was thoroughly research 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GB" sz="1800" b="0" dirty="0" smtClean="0">
                <a:solidFill>
                  <a:srgbClr val="FE6E02"/>
                </a:solidFill>
              </a:rPr>
              <a:t>Detailed knowledge </a:t>
            </a:r>
            <a:r>
              <a:rPr lang="en-GB" sz="1800" b="0" dirty="0">
                <a:solidFill>
                  <a:srgbClr val="FE6E02"/>
                </a:solidFill>
              </a:rPr>
              <a:t>and understanding of the chosen topic </a:t>
            </a:r>
            <a:endParaRPr lang="en-GB" sz="1800" b="0" dirty="0" smtClean="0">
              <a:solidFill>
                <a:srgbClr val="FE6E0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GB" sz="1800" b="0" dirty="0" smtClean="0">
                <a:solidFill>
                  <a:srgbClr val="FE6E02"/>
                </a:solidFill>
              </a:rPr>
              <a:t>The </a:t>
            </a:r>
            <a:r>
              <a:rPr lang="en-GB" sz="1800" b="0" dirty="0">
                <a:solidFill>
                  <a:srgbClr val="FE6E02"/>
                </a:solidFill>
              </a:rPr>
              <a:t>information </a:t>
            </a:r>
            <a:r>
              <a:rPr lang="en-GB" sz="1800" b="0" dirty="0" smtClean="0">
                <a:solidFill>
                  <a:srgbClr val="FE6E02"/>
                </a:solidFill>
              </a:rPr>
              <a:t>provided was accurate </a:t>
            </a:r>
            <a:r>
              <a:rPr lang="en-GB" sz="1800" b="0" dirty="0">
                <a:solidFill>
                  <a:srgbClr val="FE6E02"/>
                </a:solidFill>
              </a:rPr>
              <a:t>and informative </a:t>
            </a:r>
            <a:endParaRPr lang="en-GB" sz="1800" b="0" dirty="0" smtClean="0">
              <a:solidFill>
                <a:srgbClr val="FE6E0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GB" sz="1800" b="0" dirty="0" smtClean="0">
                <a:solidFill>
                  <a:srgbClr val="FE6E02"/>
                </a:solidFill>
              </a:rPr>
              <a:t>The speaker delivered with confidence</a:t>
            </a:r>
            <a:r>
              <a:rPr lang="en-GB" sz="1800" b="0" dirty="0">
                <a:solidFill>
                  <a:srgbClr val="FE6E02"/>
                </a:solidFill>
              </a:rPr>
              <a:t>. </a:t>
            </a:r>
            <a:endParaRPr lang="en-GB" sz="1800" b="0" dirty="0" smtClean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19339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b="1" dirty="0"/>
              <a:t>5. Skills for Professional Practice </a:t>
            </a:r>
            <a:r>
              <a:rPr lang="en-GB" dirty="0"/>
              <a:t/>
            </a:r>
            <a:br>
              <a:rPr lang="en-GB" dirty="0"/>
            </a:br>
            <a:r>
              <a:rPr lang="en-GB" sz="1400" dirty="0"/>
              <a:t>Attributes in professional practice: individual and collaborative working; deployment of appropriate media; presentation and organisation.</a:t>
            </a:r>
            <a:endParaRPr lang="en-GB" sz="1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272588"/>
          </a:xfrm>
        </p:spPr>
        <p:txBody>
          <a:bodyPr>
            <a:normAutofit fontScale="62500" lnSpcReduction="20000"/>
          </a:bodyPr>
          <a:lstStyle/>
          <a:p>
            <a:pPr marL="0" indent="0" algn="ctr"/>
            <a:r>
              <a:rPr lang="en-GB" dirty="0"/>
              <a:t>Given that the aim of this module is to develop your personal and professional transferable skills, this section is very important</a:t>
            </a:r>
            <a:r>
              <a:rPr lang="en-GB" dirty="0" smtClean="0"/>
              <a:t>.</a:t>
            </a:r>
          </a:p>
          <a:p>
            <a:r>
              <a:rPr lang="en-GB" u="sng" dirty="0"/>
              <a:t>Presentation:</a:t>
            </a:r>
            <a:r>
              <a:rPr lang="en-GB" i="1" u="sng" dirty="0"/>
              <a:t> </a:t>
            </a:r>
            <a:r>
              <a:rPr lang="en-GB" u="sng" dirty="0"/>
              <a:t> </a:t>
            </a:r>
            <a:endParaRPr lang="en-GB" u="sng" dirty="0" smtClean="0"/>
          </a:p>
          <a:p>
            <a:pPr>
              <a:lnSpc>
                <a:spcPct val="12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en-GB" sz="1800" b="0" dirty="0" smtClean="0">
                <a:solidFill>
                  <a:srgbClr val="FE6E02"/>
                </a:solidFill>
              </a:rPr>
              <a:t>A </a:t>
            </a:r>
            <a:r>
              <a:rPr lang="en-GB" sz="1800" b="0" dirty="0">
                <a:solidFill>
                  <a:srgbClr val="FE6E02"/>
                </a:solidFill>
              </a:rPr>
              <a:t>logical structure </a:t>
            </a:r>
            <a:r>
              <a:rPr lang="en-GB" sz="1800" b="0" dirty="0" smtClean="0">
                <a:solidFill>
                  <a:srgbClr val="FE6E02"/>
                </a:solidFill>
              </a:rPr>
              <a:t> was adopted.</a:t>
            </a:r>
          </a:p>
          <a:p>
            <a:pPr lvl="3">
              <a:lnSpc>
                <a:spcPct val="120000"/>
              </a:lnSpc>
              <a:spcBef>
                <a:spcPts val="0"/>
              </a:spcBef>
            </a:pPr>
            <a:r>
              <a:rPr lang="en-GB" sz="1800" b="0" u="sng" dirty="0" smtClean="0">
                <a:solidFill>
                  <a:srgbClr val="FE6E02"/>
                </a:solidFill>
              </a:rPr>
              <a:t>Introduction</a:t>
            </a:r>
            <a:r>
              <a:rPr lang="en-GB" sz="1800" b="0" dirty="0">
                <a:solidFill>
                  <a:srgbClr val="FE6E02"/>
                </a:solidFill>
              </a:rPr>
              <a:t>: </a:t>
            </a:r>
            <a:endParaRPr lang="en-GB" sz="1800" b="0" dirty="0" smtClean="0">
              <a:solidFill>
                <a:srgbClr val="FE6E02"/>
              </a:solidFill>
            </a:endParaRPr>
          </a:p>
          <a:p>
            <a:pPr lvl="4">
              <a:lnSpc>
                <a:spcPct val="120000"/>
              </a:lnSpc>
              <a:spcBef>
                <a:spcPts val="0"/>
              </a:spcBef>
            </a:pPr>
            <a:r>
              <a:rPr lang="en-GB" sz="1800" b="0" dirty="0" smtClean="0">
                <a:solidFill>
                  <a:srgbClr val="FE6E02"/>
                </a:solidFill>
              </a:rPr>
              <a:t>The </a:t>
            </a:r>
            <a:r>
              <a:rPr lang="en-GB" sz="1800" b="0" dirty="0">
                <a:solidFill>
                  <a:srgbClr val="FE6E02"/>
                </a:solidFill>
              </a:rPr>
              <a:t>introduction section </a:t>
            </a:r>
            <a:r>
              <a:rPr lang="en-GB" sz="1800" b="0" dirty="0" smtClean="0">
                <a:solidFill>
                  <a:srgbClr val="FE6E02"/>
                </a:solidFill>
              </a:rPr>
              <a:t>gave </a:t>
            </a:r>
            <a:r>
              <a:rPr lang="en-GB" sz="1800" b="0" dirty="0">
                <a:solidFill>
                  <a:srgbClr val="FE6E02"/>
                </a:solidFill>
              </a:rPr>
              <a:t>a clear idea about the central issue of concern, and why </a:t>
            </a:r>
            <a:r>
              <a:rPr lang="en-GB" sz="1800" b="0" dirty="0" smtClean="0">
                <a:solidFill>
                  <a:srgbClr val="FE6E02"/>
                </a:solidFill>
              </a:rPr>
              <a:t>was worth </a:t>
            </a:r>
            <a:r>
              <a:rPr lang="en-GB" sz="1800" b="0" dirty="0">
                <a:solidFill>
                  <a:srgbClr val="FE6E02"/>
                </a:solidFill>
              </a:rPr>
              <a:t>examining/ investigating</a:t>
            </a:r>
            <a:r>
              <a:rPr lang="en-GB" sz="1800" b="0" dirty="0" smtClean="0">
                <a:solidFill>
                  <a:srgbClr val="FE6E02"/>
                </a:solidFill>
              </a:rPr>
              <a:t>.</a:t>
            </a:r>
          </a:p>
          <a:p>
            <a:pPr lvl="4">
              <a:lnSpc>
                <a:spcPct val="120000"/>
              </a:lnSpc>
              <a:spcBef>
                <a:spcPts val="0"/>
              </a:spcBef>
            </a:pPr>
            <a:r>
              <a:rPr lang="en-GB" sz="1800" b="0" dirty="0" smtClean="0">
                <a:solidFill>
                  <a:srgbClr val="FE6E02"/>
                </a:solidFill>
              </a:rPr>
              <a:t>It </a:t>
            </a:r>
            <a:r>
              <a:rPr lang="en-GB" sz="1800" b="0" dirty="0">
                <a:solidFill>
                  <a:srgbClr val="FE6E02"/>
                </a:solidFill>
              </a:rPr>
              <a:t>should </a:t>
            </a:r>
            <a:r>
              <a:rPr lang="en-GB" sz="1800" b="0" dirty="0" smtClean="0">
                <a:solidFill>
                  <a:srgbClr val="FE6E02"/>
                </a:solidFill>
              </a:rPr>
              <a:t>gave </a:t>
            </a:r>
            <a:r>
              <a:rPr lang="en-GB" sz="1800" b="0" dirty="0">
                <a:solidFill>
                  <a:srgbClr val="FE6E02"/>
                </a:solidFill>
              </a:rPr>
              <a:t>the general background to the issue rather than the specific detail (which </a:t>
            </a:r>
            <a:r>
              <a:rPr lang="en-GB" sz="1800" b="0" dirty="0" smtClean="0">
                <a:solidFill>
                  <a:srgbClr val="FE6E02"/>
                </a:solidFill>
              </a:rPr>
              <a:t>was  </a:t>
            </a:r>
            <a:r>
              <a:rPr lang="en-GB" sz="1800" dirty="0" smtClean="0">
                <a:solidFill>
                  <a:srgbClr val="FE6E02"/>
                </a:solidFill>
              </a:rPr>
              <a:t>d</a:t>
            </a:r>
            <a:r>
              <a:rPr lang="en-GB" sz="1800" b="0" dirty="0" smtClean="0">
                <a:solidFill>
                  <a:srgbClr val="FE6E02"/>
                </a:solidFill>
              </a:rPr>
              <a:t>iscussed </a:t>
            </a:r>
            <a:r>
              <a:rPr lang="en-GB" sz="1800" b="0" dirty="0">
                <a:solidFill>
                  <a:srgbClr val="FE6E02"/>
                </a:solidFill>
              </a:rPr>
              <a:t>in the main body</a:t>
            </a:r>
            <a:r>
              <a:rPr lang="en-GB" sz="1800" b="0" dirty="0" smtClean="0">
                <a:solidFill>
                  <a:srgbClr val="FE6E02"/>
                </a:solidFill>
              </a:rPr>
              <a:t>).</a:t>
            </a:r>
          </a:p>
          <a:p>
            <a:pPr lvl="4">
              <a:lnSpc>
                <a:spcPct val="120000"/>
              </a:lnSpc>
              <a:spcBef>
                <a:spcPts val="0"/>
              </a:spcBef>
            </a:pPr>
            <a:r>
              <a:rPr lang="en-GB" sz="1800" dirty="0">
                <a:solidFill>
                  <a:srgbClr val="FE6E02"/>
                </a:solidFill>
              </a:rPr>
              <a:t>some company </a:t>
            </a:r>
            <a:r>
              <a:rPr lang="en-GB" sz="1800" dirty="0" smtClean="0">
                <a:solidFill>
                  <a:srgbClr val="FE6E02"/>
                </a:solidFill>
              </a:rPr>
              <a:t>details were provided i</a:t>
            </a:r>
            <a:r>
              <a:rPr lang="en-GB" sz="1800" b="0" dirty="0" smtClean="0">
                <a:solidFill>
                  <a:srgbClr val="FE6E02"/>
                </a:solidFill>
              </a:rPr>
              <a:t>f </a:t>
            </a:r>
            <a:r>
              <a:rPr lang="en-GB" sz="1800" b="0" dirty="0">
                <a:solidFill>
                  <a:srgbClr val="FE6E02"/>
                </a:solidFill>
              </a:rPr>
              <a:t>the research topic relates to an </a:t>
            </a:r>
            <a:r>
              <a:rPr lang="en-GB" sz="1800" b="0" dirty="0" smtClean="0">
                <a:solidFill>
                  <a:srgbClr val="FE6E02"/>
                </a:solidFill>
              </a:rPr>
              <a:t>organisation</a:t>
            </a:r>
          </a:p>
          <a:p>
            <a:pPr lvl="4">
              <a:lnSpc>
                <a:spcPct val="120000"/>
              </a:lnSpc>
              <a:spcBef>
                <a:spcPts val="0"/>
              </a:spcBef>
            </a:pPr>
            <a:r>
              <a:rPr lang="en-GB" sz="1800" b="0" dirty="0" smtClean="0">
                <a:solidFill>
                  <a:srgbClr val="FE6E02"/>
                </a:solidFill>
              </a:rPr>
              <a:t>The </a:t>
            </a:r>
            <a:r>
              <a:rPr lang="en-GB" sz="1800" b="0" dirty="0">
                <a:solidFill>
                  <a:srgbClr val="FE6E02"/>
                </a:solidFill>
              </a:rPr>
              <a:t>objectives of the </a:t>
            </a:r>
            <a:r>
              <a:rPr lang="en-GB" sz="1800" b="0" dirty="0" smtClean="0">
                <a:solidFill>
                  <a:srgbClr val="FE6E02"/>
                </a:solidFill>
              </a:rPr>
              <a:t>presentation were outlined detailing </a:t>
            </a:r>
            <a:r>
              <a:rPr lang="en-GB" sz="1800" b="0" dirty="0">
                <a:solidFill>
                  <a:srgbClr val="FE6E02"/>
                </a:solidFill>
              </a:rPr>
              <a:t>what </a:t>
            </a:r>
            <a:r>
              <a:rPr lang="en-GB" sz="1800" b="0" dirty="0" smtClean="0">
                <a:solidFill>
                  <a:srgbClr val="FE6E02"/>
                </a:solidFill>
              </a:rPr>
              <a:t>will be achieved.</a:t>
            </a:r>
            <a:endParaRPr lang="en-GB" sz="1800" b="0" dirty="0">
              <a:solidFill>
                <a:srgbClr val="FE6E02"/>
              </a:solidFill>
            </a:endParaRPr>
          </a:p>
          <a:p>
            <a:pPr lvl="3">
              <a:lnSpc>
                <a:spcPct val="120000"/>
              </a:lnSpc>
              <a:spcBef>
                <a:spcPts val="0"/>
              </a:spcBef>
            </a:pPr>
            <a:r>
              <a:rPr lang="en-GB" sz="1800" b="0" u="sng" dirty="0">
                <a:solidFill>
                  <a:srgbClr val="FE6E02"/>
                </a:solidFill>
              </a:rPr>
              <a:t>Main body:</a:t>
            </a:r>
            <a:r>
              <a:rPr lang="en-GB" sz="1800" b="0" dirty="0">
                <a:solidFill>
                  <a:srgbClr val="FE6E02"/>
                </a:solidFill>
              </a:rPr>
              <a:t> </a:t>
            </a:r>
            <a:endParaRPr lang="en-GB" sz="1800" b="0" dirty="0" smtClean="0">
              <a:solidFill>
                <a:srgbClr val="FE6E02"/>
              </a:solidFill>
            </a:endParaRPr>
          </a:p>
          <a:p>
            <a:pPr lvl="4">
              <a:lnSpc>
                <a:spcPct val="120000"/>
              </a:lnSpc>
              <a:spcBef>
                <a:spcPts val="0"/>
              </a:spcBef>
            </a:pPr>
            <a:r>
              <a:rPr lang="en-GB" sz="1800" b="0" dirty="0" smtClean="0">
                <a:solidFill>
                  <a:srgbClr val="FE6E02"/>
                </a:solidFill>
              </a:rPr>
              <a:t>This </a:t>
            </a:r>
            <a:r>
              <a:rPr lang="en-GB" sz="1800" b="0" dirty="0">
                <a:solidFill>
                  <a:srgbClr val="FE6E02"/>
                </a:solidFill>
              </a:rPr>
              <a:t>is where </a:t>
            </a:r>
            <a:r>
              <a:rPr lang="en-GB" sz="1800" b="0" dirty="0" smtClean="0">
                <a:solidFill>
                  <a:srgbClr val="FE6E02"/>
                </a:solidFill>
              </a:rPr>
              <a:t>the </a:t>
            </a:r>
            <a:r>
              <a:rPr lang="en-GB" sz="1800" b="0" dirty="0">
                <a:solidFill>
                  <a:srgbClr val="FE6E02"/>
                </a:solidFill>
              </a:rPr>
              <a:t>main findings of </a:t>
            </a:r>
            <a:r>
              <a:rPr lang="en-GB" sz="1800" b="0" dirty="0" smtClean="0">
                <a:solidFill>
                  <a:srgbClr val="FE6E02"/>
                </a:solidFill>
              </a:rPr>
              <a:t>the research should have been discussed (subject </a:t>
            </a:r>
            <a:r>
              <a:rPr lang="en-GB" sz="1800" b="0" dirty="0">
                <a:solidFill>
                  <a:srgbClr val="FE6E02"/>
                </a:solidFill>
              </a:rPr>
              <a:t>knowledge, analysis and where </a:t>
            </a:r>
            <a:r>
              <a:rPr lang="en-GB" sz="1800" b="0" dirty="0" smtClean="0">
                <a:solidFill>
                  <a:srgbClr val="FE6E02"/>
                </a:solidFill>
              </a:rPr>
              <a:t>relevant). </a:t>
            </a:r>
            <a:endParaRPr lang="en-GB" sz="1800" b="0" dirty="0">
              <a:solidFill>
                <a:srgbClr val="FE6E02"/>
              </a:solidFill>
            </a:endParaRPr>
          </a:p>
          <a:p>
            <a:pPr lvl="3">
              <a:lnSpc>
                <a:spcPct val="120000"/>
              </a:lnSpc>
              <a:spcBef>
                <a:spcPts val="0"/>
              </a:spcBef>
            </a:pPr>
            <a:r>
              <a:rPr lang="en-GB" sz="1800" b="0" u="sng" dirty="0">
                <a:solidFill>
                  <a:srgbClr val="FE6E02"/>
                </a:solidFill>
              </a:rPr>
              <a:t>Conclusion:</a:t>
            </a:r>
            <a:r>
              <a:rPr lang="en-GB" sz="1800" b="0" dirty="0">
                <a:solidFill>
                  <a:srgbClr val="FE6E02"/>
                </a:solidFill>
              </a:rPr>
              <a:t> </a:t>
            </a:r>
            <a:endParaRPr lang="en-GB" sz="1800" b="0" dirty="0" smtClean="0">
              <a:solidFill>
                <a:srgbClr val="FE6E02"/>
              </a:solidFill>
            </a:endParaRPr>
          </a:p>
          <a:p>
            <a:pPr lvl="4">
              <a:lnSpc>
                <a:spcPct val="120000"/>
              </a:lnSpc>
              <a:spcBef>
                <a:spcPts val="0"/>
              </a:spcBef>
            </a:pPr>
            <a:r>
              <a:rPr lang="en-GB" sz="1800" b="0" dirty="0" smtClean="0">
                <a:solidFill>
                  <a:srgbClr val="FE6E02"/>
                </a:solidFill>
              </a:rPr>
              <a:t>The </a:t>
            </a:r>
            <a:r>
              <a:rPr lang="en-GB" sz="1800" b="0" dirty="0">
                <a:solidFill>
                  <a:srgbClr val="FE6E02"/>
                </a:solidFill>
              </a:rPr>
              <a:t>themes </a:t>
            </a:r>
            <a:r>
              <a:rPr lang="en-GB" sz="1800" b="0" dirty="0" smtClean="0">
                <a:solidFill>
                  <a:srgbClr val="FE6E02"/>
                </a:solidFill>
              </a:rPr>
              <a:t>of the research should be drawn together (</a:t>
            </a:r>
            <a:r>
              <a:rPr lang="en-GB" sz="1800" b="0" dirty="0">
                <a:solidFill>
                  <a:srgbClr val="FE6E02"/>
                </a:solidFill>
              </a:rPr>
              <a:t>synthesis).  </a:t>
            </a:r>
            <a:endParaRPr lang="en-GB" sz="1800" b="0" dirty="0" smtClean="0">
              <a:solidFill>
                <a:srgbClr val="FE6E02"/>
              </a:solidFill>
            </a:endParaRPr>
          </a:p>
          <a:p>
            <a:pPr lvl="4">
              <a:lnSpc>
                <a:spcPct val="120000"/>
              </a:lnSpc>
              <a:spcBef>
                <a:spcPts val="0"/>
              </a:spcBef>
            </a:pPr>
            <a:r>
              <a:rPr lang="en-GB" sz="1800" b="0" dirty="0" smtClean="0">
                <a:solidFill>
                  <a:srgbClr val="FE6E02"/>
                </a:solidFill>
              </a:rPr>
              <a:t>Not just a re-hash </a:t>
            </a:r>
            <a:r>
              <a:rPr lang="en-GB" sz="1800" b="0" dirty="0">
                <a:solidFill>
                  <a:srgbClr val="FE6E02"/>
                </a:solidFill>
              </a:rPr>
              <a:t>the discussion from the main body; </a:t>
            </a:r>
            <a:r>
              <a:rPr lang="en-GB" sz="1800" b="0" dirty="0" smtClean="0">
                <a:solidFill>
                  <a:srgbClr val="FE6E02"/>
                </a:solidFill>
              </a:rPr>
              <a:t>questions </a:t>
            </a:r>
            <a:r>
              <a:rPr lang="en-GB" sz="1800" b="0" dirty="0">
                <a:solidFill>
                  <a:srgbClr val="FE6E02"/>
                </a:solidFill>
              </a:rPr>
              <a:t>such as 'so what?', 'what does this mean?', 'what are the implications for the organisation, its stakeholders,…industry…the future…etc</a:t>
            </a:r>
            <a:r>
              <a:rPr lang="en-GB" sz="1800" b="0" dirty="0" smtClean="0">
                <a:solidFill>
                  <a:srgbClr val="FE6E02"/>
                </a:solidFill>
              </a:rPr>
              <a:t>. were considered'  </a:t>
            </a:r>
          </a:p>
          <a:p>
            <a:pPr lvl="4">
              <a:lnSpc>
                <a:spcPct val="120000"/>
              </a:lnSpc>
              <a:spcBef>
                <a:spcPts val="0"/>
              </a:spcBef>
            </a:pPr>
            <a:r>
              <a:rPr lang="en-GB" sz="1800" b="0" dirty="0" smtClean="0">
                <a:solidFill>
                  <a:srgbClr val="FE6E02"/>
                </a:solidFill>
              </a:rPr>
              <a:t>The </a:t>
            </a:r>
            <a:r>
              <a:rPr lang="en-GB" sz="1800" b="0" dirty="0">
                <a:solidFill>
                  <a:srgbClr val="FE6E02"/>
                </a:solidFill>
              </a:rPr>
              <a:t>objectives </a:t>
            </a:r>
            <a:r>
              <a:rPr lang="en-GB" sz="1800" b="0" dirty="0" smtClean="0">
                <a:solidFill>
                  <a:srgbClr val="FE6E02"/>
                </a:solidFill>
              </a:rPr>
              <a:t>laid </a:t>
            </a:r>
            <a:r>
              <a:rPr lang="en-GB" sz="1800" b="0" dirty="0">
                <a:solidFill>
                  <a:srgbClr val="FE6E02"/>
                </a:solidFill>
              </a:rPr>
              <a:t>out in the introduction </a:t>
            </a:r>
            <a:r>
              <a:rPr lang="en-GB" sz="1800" b="0" dirty="0" smtClean="0">
                <a:solidFill>
                  <a:srgbClr val="FE6E02"/>
                </a:solidFill>
              </a:rPr>
              <a:t>section were addressed in the conclusion.</a:t>
            </a:r>
            <a:endParaRPr lang="en-GB" sz="1800" b="0" dirty="0">
              <a:solidFill>
                <a:srgbClr val="FE6E02"/>
              </a:solidFill>
            </a:endParaRPr>
          </a:p>
          <a:p>
            <a:pPr lvl="3">
              <a:lnSpc>
                <a:spcPct val="120000"/>
              </a:lnSpc>
              <a:spcBef>
                <a:spcPts val="0"/>
              </a:spcBef>
            </a:pPr>
            <a:r>
              <a:rPr lang="en-GB" sz="1800" b="0" u="sng" dirty="0">
                <a:solidFill>
                  <a:srgbClr val="FE6E02"/>
                </a:solidFill>
              </a:rPr>
              <a:t>References:</a:t>
            </a:r>
            <a:r>
              <a:rPr lang="en-GB" sz="1800" b="0" dirty="0">
                <a:solidFill>
                  <a:srgbClr val="FE6E02"/>
                </a:solidFill>
              </a:rPr>
              <a:t>  </a:t>
            </a:r>
            <a:endParaRPr lang="en-GB" sz="1800" b="0" dirty="0" smtClean="0">
              <a:solidFill>
                <a:srgbClr val="FE6E02"/>
              </a:solidFill>
            </a:endParaRPr>
          </a:p>
          <a:p>
            <a:pPr lvl="4">
              <a:lnSpc>
                <a:spcPct val="120000"/>
              </a:lnSpc>
              <a:spcBef>
                <a:spcPts val="0"/>
              </a:spcBef>
            </a:pPr>
            <a:r>
              <a:rPr lang="en-GB" sz="1800" b="0" dirty="0" smtClean="0">
                <a:solidFill>
                  <a:srgbClr val="FE6E02"/>
                </a:solidFill>
              </a:rPr>
              <a:t>Alphabetical </a:t>
            </a:r>
            <a:r>
              <a:rPr lang="en-GB" sz="1800" b="0" dirty="0">
                <a:solidFill>
                  <a:srgbClr val="FE6E02"/>
                </a:solidFill>
              </a:rPr>
              <a:t>list of authors and their work cited in the report. </a:t>
            </a:r>
            <a:endParaRPr lang="en-GB" sz="1800" b="0" dirty="0" smtClean="0">
              <a:solidFill>
                <a:srgbClr val="FE6E02"/>
              </a:solidFill>
            </a:endParaRPr>
          </a:p>
          <a:p>
            <a:pPr lvl="4">
              <a:lnSpc>
                <a:spcPct val="120000"/>
              </a:lnSpc>
              <a:spcBef>
                <a:spcPts val="0"/>
              </a:spcBef>
            </a:pPr>
            <a:r>
              <a:rPr lang="en-GB" sz="1800" b="0" dirty="0" smtClean="0">
                <a:solidFill>
                  <a:srgbClr val="FE6E02"/>
                </a:solidFill>
              </a:rPr>
              <a:t>Use </a:t>
            </a:r>
            <a:r>
              <a:rPr lang="en-GB" sz="1800" b="0" dirty="0">
                <a:solidFill>
                  <a:srgbClr val="FE6E02"/>
                </a:solidFill>
              </a:rPr>
              <a:t>the Harvard system of referencing.</a:t>
            </a:r>
            <a:endParaRPr lang="en-GB" sz="1800" b="0" dirty="0">
              <a:solidFill>
                <a:srgbClr val="FE6E0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69695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/>
            <a:r>
              <a:rPr lang="en-US" dirty="0"/>
              <a:t>The Higher Education Academy. (2009). </a:t>
            </a:r>
            <a:r>
              <a:rPr lang="en-US" i="1" dirty="0" smtClean="0"/>
              <a:t>Peer Assessment</a:t>
            </a:r>
            <a:r>
              <a:rPr lang="en-US" dirty="0" smtClean="0"/>
              <a:t>. </a:t>
            </a:r>
            <a:r>
              <a:rPr lang="en-US" dirty="0"/>
              <a:t>Retrieved April 12, 2013, from The Higher Education Academy: http://www.heacademy.ac.uk/hlst/resources/a-zdirectory/peer_assessment</a:t>
            </a:r>
            <a:endParaRPr lang="en-GB" dirty="0"/>
          </a:p>
          <a:p>
            <a:pPr marL="0" indent="0"/>
            <a:r>
              <a:rPr lang="en-GB" dirty="0"/>
              <a:t> </a:t>
            </a:r>
          </a:p>
          <a:p>
            <a:pPr marL="0" indent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7701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176</TotalTime>
  <Words>2707</Words>
  <Application>Microsoft Office PowerPoint</Application>
  <PresentationFormat>On-screen Show (4:3)</PresentationFormat>
  <Paragraphs>199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Angles</vt:lpstr>
      <vt:lpstr>Peer Review</vt:lpstr>
      <vt:lpstr>The Assignment</vt:lpstr>
      <vt:lpstr>The Assignment</vt:lpstr>
      <vt:lpstr>The Assignment</vt:lpstr>
      <vt:lpstr>The Assignment</vt:lpstr>
      <vt:lpstr>The Assignment</vt:lpstr>
      <vt:lpstr>The Assignment</vt:lpstr>
      <vt:lpstr>What is Peer Assessment?</vt:lpstr>
      <vt:lpstr>Understanding the marking criteria</vt:lpstr>
      <vt:lpstr>1. Research-informed Literature  Extent of research and/or own reading, selection of credible sources, application of appropriate referencing conventions.</vt:lpstr>
      <vt:lpstr>1. Research-informed Literature  Extent of research and/or own reading, selection of credible sources, application of appropriate referencing conventions.</vt:lpstr>
      <vt:lpstr>2. Knowledge and Understanding of Subject Extent of knowledge and understanding of concepts and underlying principles associated with the discipline.</vt:lpstr>
      <vt:lpstr>2. Knowledge and Understanding of Subject Extent of knowledge and understanding of concepts and underlying principles associated with the discipline.</vt:lpstr>
      <vt:lpstr>3. Analysis Analysis, evaluation and synthesis; logic, argument and judgement; analytical reflection; organisation  of ideas and evidence</vt:lpstr>
      <vt:lpstr>3. Analysis Analysis, evaluation and synthesis; logic, argument and judgement; analytical reflection; organisation  of ideas and evidence</vt:lpstr>
      <vt:lpstr>4. Practical Application and Deployment Deployment of methods, materials, tools and techniques; application of concepts; formulation of innovative and creative solutions to solve problems.</vt:lpstr>
      <vt:lpstr>4. Practical Application and Deployment Deployment of methods, materials, tools and techniques; application of concepts; formulation of innovative and creative solutions to solve problems.</vt:lpstr>
      <vt:lpstr>5. Skills for Professional Practice  Attributes in professional practice: individual and collaborative working; deployment of appropriate media; presentation and organisation.</vt:lpstr>
      <vt:lpstr>5. Skills for Professional Practice  Attributes in professional practice: individual and collaborative working; deployment of appropriate media; presentation and organisation.</vt:lpstr>
      <vt:lpstr>5. Skills for Professional Practice  Attributes in professional practice: individual and collaborative working; deployment of appropriate media; presentation and organisation.</vt:lpstr>
      <vt:lpstr>5. Skills for Professional Practice  Attributes in professional practice: individual and collaborative working; deployment of appropriate media; presentation and organisation.</vt:lpstr>
      <vt:lpstr>5. Skills for Professional Practice  Attributes in professional practice: individual and collaborative working; deployment of appropriate media; presentation and organisation.</vt:lpstr>
      <vt:lpstr>5. Skills for Professional Practice  Attributes in professional practice: individual and collaborative working; deployment of appropriate media; presentation and organisation.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Peer Review</dc:title>
  <dc:creator>fad-rp1</dc:creator>
  <cp:lastModifiedBy>fad-rp1</cp:lastModifiedBy>
  <cp:revision>26</cp:revision>
  <dcterms:created xsi:type="dcterms:W3CDTF">2013-04-12T10:12:47Z</dcterms:created>
  <dcterms:modified xsi:type="dcterms:W3CDTF">2013-04-12T13:09:13Z</dcterms:modified>
</cp:coreProperties>
</file>