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6"/>
  </p:notesMasterIdLst>
  <p:sldIdLst>
    <p:sldId id="256" r:id="rId2"/>
    <p:sldId id="274" r:id="rId3"/>
    <p:sldId id="275" r:id="rId4"/>
    <p:sldId id="271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7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7/10/2012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5F6BA-E50F-4F2E-B031-974B732FAB47}" type="datetime1">
              <a:rPr lang="en-US" smtClean="0"/>
              <a:pPr/>
              <a:t>7/10/2012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86596-EBF0-4F66-9FF1-018B5C460DE7}" type="datetime1">
              <a:rPr lang="en-US" smtClean="0"/>
              <a:pPr/>
              <a:t>7/10/2012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CCC9542-F7A1-4569-AB20-899DA833901F}" type="datetime1">
              <a:rPr lang="en-US" smtClean="0"/>
              <a:pPr/>
              <a:t>7/10/2012</a:t>
            </a:fld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4A8F8-FB8F-46F8-B7C0-CCDE40462E8A}" type="datetime1">
              <a:rPr lang="en-US" smtClean="0"/>
              <a:pPr/>
              <a:t>7/10/2012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38152-A1EE-40B0-95AE-D5E678C8D44D}" type="datetime1">
              <a:rPr lang="en-US" smtClean="0"/>
              <a:pPr/>
              <a:t>7/10/2012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1D41-2B09-4DC0-9D0F-D084F6E3E9DA}" type="datetime1">
              <a:rPr lang="en-US" smtClean="0"/>
              <a:pPr/>
              <a:t>7/10/2012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67F1E-E42D-4B79-A0BE-F0C3EE1719A1}" type="datetime1">
              <a:rPr lang="en-US" smtClean="0"/>
              <a:pPr/>
              <a:t>7/10/2012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5002E-717C-4430-9F36-9F203A3CD1AB}" type="datetime1">
              <a:rPr lang="en-US" smtClean="0"/>
              <a:pPr/>
              <a:t>7/10/2012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5070B-DC21-430F-8107-76725A370886}" type="datetime1">
              <a:rPr lang="en-US" smtClean="0"/>
              <a:pPr/>
              <a:t>7/10/2012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29DB-BCA9-4386-9BB1-98BC1DE7258B}" type="datetime1">
              <a:rPr lang="en-US" smtClean="0"/>
              <a:pPr/>
              <a:t>7/10/2012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588EA-62FE-447B-B04B-5F6029261D8D}" type="datetime1">
              <a:rPr lang="en-US" smtClean="0"/>
              <a:pPr/>
              <a:t>7/10/2012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691F62A-9CA4-49B8-9FBF-A9EC4FD111AD}" type="datetime1">
              <a:rPr lang="en-US" smtClean="0"/>
              <a:pPr/>
              <a:t>7/10/2012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data.gov.uk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imballgroup.com/html/articles_search/articles1997/9708d15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M3X8636</a:t>
            </a:r>
          </a:p>
          <a:p>
            <a:r>
              <a:rPr lang="en-GB" dirty="0" smtClean="0"/>
              <a:t>Data Warehousing – Lecture 4</a:t>
            </a:r>
          </a:p>
          <a:p>
            <a:r>
              <a:rPr lang="en-GB" dirty="0" smtClean="0"/>
              <a:t> Introduction to Dimensional Modelling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dimensional modelling?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DM is a logical design technique that presents data in a standard framework which allows for high-performance access</a:t>
            </a:r>
          </a:p>
          <a:p>
            <a:r>
              <a:rPr lang="en-GB" dirty="0" smtClean="0"/>
              <a:t>It uses the standard relational model with some important restrictions</a:t>
            </a:r>
          </a:p>
          <a:p>
            <a:r>
              <a:rPr lang="en-GB" dirty="0" smtClean="0"/>
              <a:t>A dimensional model contains</a:t>
            </a:r>
          </a:p>
          <a:p>
            <a:pPr lvl="1"/>
            <a:r>
              <a:rPr lang="en-GB" dirty="0" smtClean="0"/>
              <a:t>A  </a:t>
            </a:r>
            <a:r>
              <a:rPr lang="en-GB" i="1" dirty="0" smtClean="0"/>
              <a:t>fact table</a:t>
            </a:r>
            <a:r>
              <a:rPr lang="en-GB" dirty="0" smtClean="0"/>
              <a:t>  with a multi-part </a:t>
            </a:r>
            <a:r>
              <a:rPr lang="en-GB" dirty="0" smtClean="0"/>
              <a:t>key and some </a:t>
            </a:r>
            <a:r>
              <a:rPr lang="en-GB" i="1" dirty="0" smtClean="0"/>
              <a:t>measures</a:t>
            </a:r>
            <a:endParaRPr lang="en-GB" dirty="0" smtClean="0"/>
          </a:p>
          <a:p>
            <a:pPr lvl="1"/>
            <a:r>
              <a:rPr lang="en-GB" dirty="0" smtClean="0"/>
              <a:t>Multiple </a:t>
            </a:r>
            <a:r>
              <a:rPr lang="en-GB" i="1" dirty="0" smtClean="0"/>
              <a:t>dimension tables</a:t>
            </a:r>
            <a:r>
              <a:rPr lang="en-GB" dirty="0" smtClean="0"/>
              <a:t> with single part primary keys, each of which corresponds to part of the multipart key of the fact table</a:t>
            </a:r>
          </a:p>
          <a:p>
            <a:r>
              <a:rPr lang="en-GB" dirty="0" smtClean="0"/>
              <a:t>Measures are the numerical </a:t>
            </a:r>
            <a:r>
              <a:rPr lang="en-GB" dirty="0" smtClean="0"/>
              <a:t>data that is related to the particular combination of keys that define the record</a:t>
            </a:r>
          </a:p>
          <a:p>
            <a:r>
              <a:rPr lang="en-GB" dirty="0" smtClean="0"/>
              <a:t>Dimension tables contain descriptive text and are often the source of selection constraints in SQL queries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23528" y="476672"/>
            <a:ext cx="1661673" cy="175432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Time_key</a:t>
            </a:r>
            <a:r>
              <a:rPr lang="en-GB" dirty="0" smtClean="0"/>
              <a:t> (PK)</a:t>
            </a:r>
          </a:p>
          <a:p>
            <a:r>
              <a:rPr lang="en-GB" dirty="0" err="1" smtClean="0"/>
              <a:t>SQL_date</a:t>
            </a:r>
            <a:endParaRPr lang="en-GB" dirty="0" smtClean="0"/>
          </a:p>
          <a:p>
            <a:r>
              <a:rPr lang="en-GB" dirty="0" err="1" smtClean="0"/>
              <a:t>Day_of_week</a:t>
            </a:r>
            <a:endParaRPr lang="en-GB" dirty="0" smtClean="0"/>
          </a:p>
          <a:p>
            <a:r>
              <a:rPr lang="en-GB" dirty="0" err="1" smtClean="0"/>
              <a:t>Week_number</a:t>
            </a:r>
            <a:endParaRPr lang="en-GB" dirty="0" smtClean="0"/>
          </a:p>
          <a:p>
            <a:r>
              <a:rPr lang="en-GB" dirty="0" smtClean="0"/>
              <a:t>Month</a:t>
            </a:r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3068960"/>
            <a:ext cx="1674497" cy="203132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Store_key</a:t>
            </a:r>
            <a:r>
              <a:rPr lang="en-GB" dirty="0" smtClean="0"/>
              <a:t> (PK)</a:t>
            </a:r>
          </a:p>
          <a:p>
            <a:r>
              <a:rPr lang="en-GB" dirty="0" err="1" smtClean="0"/>
              <a:t>Store_ID</a:t>
            </a:r>
            <a:endParaRPr lang="en-GB" dirty="0" smtClean="0"/>
          </a:p>
          <a:p>
            <a:r>
              <a:rPr lang="en-GB" dirty="0" err="1" smtClean="0"/>
              <a:t>Store_name</a:t>
            </a:r>
            <a:endParaRPr lang="en-GB" dirty="0" smtClean="0"/>
          </a:p>
          <a:p>
            <a:r>
              <a:rPr lang="en-GB" dirty="0" smtClean="0"/>
              <a:t>Address</a:t>
            </a:r>
          </a:p>
          <a:p>
            <a:r>
              <a:rPr lang="en-GB" dirty="0" smtClean="0"/>
              <a:t>District</a:t>
            </a:r>
          </a:p>
          <a:p>
            <a:r>
              <a:rPr lang="en-GB" dirty="0" err="1" smtClean="0"/>
              <a:t>Floor_type</a:t>
            </a:r>
            <a:endParaRPr lang="en-GB" dirty="0" smtClean="0"/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267744" y="4725144"/>
            <a:ext cx="1717137" cy="1477328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Clerk_key</a:t>
            </a:r>
            <a:r>
              <a:rPr lang="en-GB" dirty="0" smtClean="0"/>
              <a:t> (PK)</a:t>
            </a:r>
          </a:p>
          <a:p>
            <a:r>
              <a:rPr lang="en-GB" dirty="0" err="1" smtClean="0"/>
              <a:t>Clerk_ID</a:t>
            </a:r>
            <a:endParaRPr lang="en-GB" dirty="0" smtClean="0"/>
          </a:p>
          <a:p>
            <a:r>
              <a:rPr lang="en-GB" dirty="0" err="1" smtClean="0"/>
              <a:t>Clerk_name</a:t>
            </a:r>
            <a:endParaRPr lang="en-GB" dirty="0" smtClean="0"/>
          </a:p>
          <a:p>
            <a:r>
              <a:rPr lang="en-GB" dirty="0" err="1" smtClean="0"/>
              <a:t>Clerk_grade</a:t>
            </a:r>
            <a:endParaRPr lang="en-GB" dirty="0" smtClean="0"/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419872" y="1052736"/>
            <a:ext cx="2200282" cy="2585323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Time_key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Product_key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Store_key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Customer_key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Clerk_key</a:t>
            </a:r>
            <a:r>
              <a:rPr lang="en-GB" dirty="0" smtClean="0"/>
              <a:t> (FK)</a:t>
            </a:r>
          </a:p>
          <a:p>
            <a:r>
              <a:rPr lang="en-GB" b="1" dirty="0" err="1" smtClean="0"/>
              <a:t>Promotion_key</a:t>
            </a:r>
            <a:r>
              <a:rPr lang="en-GB" dirty="0" smtClean="0"/>
              <a:t> (FK)</a:t>
            </a:r>
          </a:p>
          <a:p>
            <a:r>
              <a:rPr lang="en-GB" dirty="0" err="1" smtClean="0"/>
              <a:t>Pounds_sold</a:t>
            </a:r>
            <a:endParaRPr lang="en-GB" dirty="0" smtClean="0"/>
          </a:p>
          <a:p>
            <a:r>
              <a:rPr lang="en-GB" dirty="0" err="1" smtClean="0"/>
              <a:t>Units_sold</a:t>
            </a:r>
            <a:endParaRPr lang="en-GB" dirty="0" smtClean="0"/>
          </a:p>
          <a:p>
            <a:r>
              <a:rPr lang="en-GB" dirty="0" err="1" smtClean="0"/>
              <a:t>Pounds_cost</a:t>
            </a:r>
            <a:endParaRPr lang="en-GB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4211960" y="4653136"/>
            <a:ext cx="2200282" cy="175432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Promotion_key</a:t>
            </a:r>
            <a:r>
              <a:rPr lang="en-GB" dirty="0" smtClean="0"/>
              <a:t> (PK)</a:t>
            </a:r>
          </a:p>
          <a:p>
            <a:r>
              <a:rPr lang="en-GB" dirty="0" err="1" smtClean="0"/>
              <a:t>Promotion_name</a:t>
            </a:r>
            <a:endParaRPr lang="en-GB" dirty="0" smtClean="0"/>
          </a:p>
          <a:p>
            <a:r>
              <a:rPr lang="en-GB" dirty="0" err="1" smtClean="0"/>
              <a:t>Price_type</a:t>
            </a:r>
            <a:endParaRPr lang="en-GB" dirty="0" smtClean="0"/>
          </a:p>
          <a:p>
            <a:r>
              <a:rPr lang="en-GB" dirty="0" err="1" smtClean="0"/>
              <a:t>Ad_type</a:t>
            </a:r>
            <a:endParaRPr lang="en-GB" dirty="0" smtClean="0"/>
          </a:p>
          <a:p>
            <a:r>
              <a:rPr lang="en-GB" dirty="0" err="1" smtClean="0"/>
              <a:t>Display_type</a:t>
            </a:r>
            <a:endParaRPr lang="en-GB" dirty="0" smtClean="0"/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04248" y="3501008"/>
            <a:ext cx="2127505" cy="203132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Customer_key</a:t>
            </a:r>
            <a:r>
              <a:rPr lang="en-GB" dirty="0" smtClean="0"/>
              <a:t> (PK)</a:t>
            </a:r>
          </a:p>
          <a:p>
            <a:r>
              <a:rPr lang="en-GB" dirty="0" err="1" smtClean="0"/>
              <a:t>Customer_name</a:t>
            </a:r>
            <a:endParaRPr lang="en-GB" dirty="0" smtClean="0"/>
          </a:p>
          <a:p>
            <a:r>
              <a:rPr lang="en-GB" dirty="0" err="1" smtClean="0"/>
              <a:t>Purchase_profile</a:t>
            </a:r>
            <a:endParaRPr lang="en-GB" dirty="0" smtClean="0"/>
          </a:p>
          <a:p>
            <a:r>
              <a:rPr lang="en-GB" dirty="0" err="1" smtClean="0"/>
              <a:t>Credit_profile</a:t>
            </a:r>
            <a:endParaRPr lang="en-GB" dirty="0" smtClean="0"/>
          </a:p>
          <a:p>
            <a:r>
              <a:rPr lang="en-GB" dirty="0" err="1" smtClean="0"/>
              <a:t>Demographic_type</a:t>
            </a:r>
            <a:endParaRPr lang="en-GB" dirty="0" smtClean="0"/>
          </a:p>
          <a:p>
            <a:r>
              <a:rPr lang="en-GB" dirty="0" smtClean="0"/>
              <a:t>Address</a:t>
            </a:r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804248" y="260648"/>
            <a:ext cx="1943802" cy="2585323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Product_key</a:t>
            </a:r>
            <a:r>
              <a:rPr lang="en-GB" dirty="0" smtClean="0"/>
              <a:t> (PK)</a:t>
            </a:r>
          </a:p>
          <a:p>
            <a:r>
              <a:rPr lang="en-GB" dirty="0" smtClean="0"/>
              <a:t>SKO</a:t>
            </a:r>
          </a:p>
          <a:p>
            <a:r>
              <a:rPr lang="en-GB" dirty="0" smtClean="0"/>
              <a:t>Description</a:t>
            </a:r>
          </a:p>
          <a:p>
            <a:r>
              <a:rPr lang="en-GB" dirty="0" smtClean="0"/>
              <a:t>Brand</a:t>
            </a:r>
          </a:p>
          <a:p>
            <a:r>
              <a:rPr lang="en-GB" dirty="0" smtClean="0"/>
              <a:t>Category</a:t>
            </a:r>
          </a:p>
          <a:p>
            <a:r>
              <a:rPr lang="en-GB" dirty="0" err="1" smtClean="0"/>
              <a:t>Package_type</a:t>
            </a:r>
            <a:endParaRPr lang="en-GB" dirty="0" smtClean="0"/>
          </a:p>
          <a:p>
            <a:r>
              <a:rPr lang="en-GB" dirty="0" smtClean="0"/>
              <a:t>Size</a:t>
            </a:r>
          </a:p>
          <a:p>
            <a:r>
              <a:rPr lang="en-GB" dirty="0" smtClean="0"/>
              <a:t>Flavour</a:t>
            </a:r>
          </a:p>
          <a:p>
            <a:r>
              <a:rPr lang="en-GB" dirty="0" smtClean="0"/>
              <a:t>Etc...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23528" y="2276872"/>
            <a:ext cx="1683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Time dimension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707904" y="3717032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Sales fact table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23528" y="5085184"/>
            <a:ext cx="1691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Store dimension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2278799" y="6165304"/>
            <a:ext cx="1717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Clerk dimension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211960" y="6488668"/>
            <a:ext cx="2178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Promotion dimension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6804248" y="5589240"/>
            <a:ext cx="2101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Customer dimension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6898151" y="2924944"/>
            <a:ext cx="1922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Product dimension</a:t>
            </a:r>
            <a:endParaRPr lang="en-GB" dirty="0"/>
          </a:p>
        </p:txBody>
      </p:sp>
      <p:cxnSp>
        <p:nvCxnSpPr>
          <p:cNvPr id="20" name="Straight Connector 19"/>
          <p:cNvCxnSpPr/>
          <p:nvPr/>
        </p:nvCxnSpPr>
        <p:spPr>
          <a:xfrm>
            <a:off x="1979712" y="620688"/>
            <a:ext cx="144016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1979712" y="1844824"/>
            <a:ext cx="144016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endCxn id="8" idx="1"/>
          </p:cNvCxnSpPr>
          <p:nvPr/>
        </p:nvCxnSpPr>
        <p:spPr>
          <a:xfrm flipV="1">
            <a:off x="2627784" y="2345398"/>
            <a:ext cx="792088" cy="23797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flipH="1">
            <a:off x="5652120" y="476672"/>
            <a:ext cx="1152128" cy="1080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flipH="1" flipV="1">
            <a:off x="5652120" y="2060848"/>
            <a:ext cx="1152128" cy="16561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H="1" flipV="1">
            <a:off x="5652120" y="2564904"/>
            <a:ext cx="576064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Large dimensional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large data warehouse may have 10-25 of these star-join schemas</a:t>
            </a:r>
          </a:p>
          <a:p>
            <a:r>
              <a:rPr lang="en-GB" dirty="0" smtClean="0"/>
              <a:t>Each star-join will have 5-15 dimension tables</a:t>
            </a:r>
          </a:p>
          <a:p>
            <a:r>
              <a:rPr lang="en-GB" dirty="0" smtClean="0"/>
              <a:t>Many of these dimension tables will be joined from multiple fact tables</a:t>
            </a:r>
          </a:p>
          <a:p>
            <a:r>
              <a:rPr lang="en-GB" dirty="0" smtClean="0"/>
              <a:t>Dimensions which are shared in this manner are said to be </a:t>
            </a:r>
            <a:r>
              <a:rPr lang="en-GB" i="1" dirty="0" smtClean="0"/>
              <a:t>conformed</a:t>
            </a:r>
          </a:p>
          <a:p>
            <a:r>
              <a:rPr lang="en-GB" dirty="0" smtClean="0"/>
              <a:t>Drilling down (i.e. Requesting more information about a fact) is done by adding more dimensions to a query</a:t>
            </a:r>
          </a:p>
          <a:p>
            <a:r>
              <a:rPr lang="en-GB" dirty="0" smtClean="0"/>
              <a:t>Drilling across (i.e. Requesting information about related facts) is done by linking facts via a common dimension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Large star-join data warehouse schema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86304" y="1988840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1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051720" y="4437112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2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084168" y="5733256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3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832889" y="1700808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Fact 4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508104" y="3140968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5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835696" y="1988840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1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95536" y="1268760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2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760952" y="3429000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3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508104" y="908720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4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98272" y="278092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5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251520" y="4437112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6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059832" y="4437112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7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7380312" y="572396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8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1760952" y="5373216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9</a:t>
            </a:r>
            <a:endParaRPr lang="en-GB" dirty="0"/>
          </a:p>
        </p:txBody>
      </p:sp>
      <p:cxnSp>
        <p:nvCxnSpPr>
          <p:cNvPr id="21" name="Elbow Connector 20"/>
          <p:cNvCxnSpPr>
            <a:stCxn id="119" idx="1"/>
            <a:endCxn id="9" idx="3"/>
          </p:cNvCxnSpPr>
          <p:nvPr/>
        </p:nvCxnSpPr>
        <p:spPr>
          <a:xfrm rot="10800000">
            <a:off x="6588224" y="1885474"/>
            <a:ext cx="576064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23" idx="0"/>
            <a:endCxn id="9" idx="2"/>
          </p:cNvCxnSpPr>
          <p:nvPr/>
        </p:nvCxnSpPr>
        <p:spPr>
          <a:xfrm rot="5400000" flipH="1" flipV="1">
            <a:off x="6062682" y="2201006"/>
            <a:ext cx="278740" cy="17009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26" idx="3"/>
            <a:endCxn id="9" idx="1"/>
          </p:cNvCxnSpPr>
          <p:nvPr/>
        </p:nvCxnSpPr>
        <p:spPr>
          <a:xfrm>
            <a:off x="5150800" y="1885474"/>
            <a:ext cx="682089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4" idx="2"/>
            <a:endCxn id="9" idx="0"/>
          </p:cNvCxnSpPr>
          <p:nvPr/>
        </p:nvCxnSpPr>
        <p:spPr>
          <a:xfrm rot="16200000" flipH="1">
            <a:off x="5990674" y="1480925"/>
            <a:ext cx="422756" cy="17009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Elbow Connector 34"/>
          <p:cNvCxnSpPr>
            <a:stCxn id="156" idx="0"/>
            <a:endCxn id="10" idx="2"/>
          </p:cNvCxnSpPr>
          <p:nvPr/>
        </p:nvCxnSpPr>
        <p:spPr>
          <a:xfrm rot="16200000" flipV="1">
            <a:off x="5648262" y="3747810"/>
            <a:ext cx="494764" cy="1974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Elbow Connector 37"/>
          <p:cNvCxnSpPr>
            <a:stCxn id="163" idx="3"/>
            <a:endCxn id="10" idx="1"/>
          </p:cNvCxnSpPr>
          <p:nvPr/>
        </p:nvCxnSpPr>
        <p:spPr>
          <a:xfrm>
            <a:off x="5078792" y="3325634"/>
            <a:ext cx="429312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Shape 43"/>
          <p:cNvCxnSpPr>
            <a:stCxn id="178" idx="2"/>
            <a:endCxn id="8" idx="0"/>
          </p:cNvCxnSpPr>
          <p:nvPr/>
        </p:nvCxnSpPr>
        <p:spPr>
          <a:xfrm rot="5400000">
            <a:off x="6152318" y="5403994"/>
            <a:ext cx="638780" cy="1974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7" name="Shape 46"/>
          <p:cNvCxnSpPr>
            <a:stCxn id="18" idx="1"/>
            <a:endCxn id="8" idx="3"/>
          </p:cNvCxnSpPr>
          <p:nvPr/>
        </p:nvCxnSpPr>
        <p:spPr>
          <a:xfrm rot="10800000" flipV="1">
            <a:off x="6839504" y="5908630"/>
            <a:ext cx="540809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9" name="Shape 48"/>
          <p:cNvCxnSpPr>
            <a:stCxn id="165" idx="3"/>
            <a:endCxn id="8" idx="1"/>
          </p:cNvCxnSpPr>
          <p:nvPr/>
        </p:nvCxnSpPr>
        <p:spPr>
          <a:xfrm>
            <a:off x="5436096" y="5908630"/>
            <a:ext cx="648072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57" name="Elbow Connector 56"/>
          <p:cNvCxnSpPr>
            <a:stCxn id="11" idx="1"/>
            <a:endCxn id="6" idx="3"/>
          </p:cNvCxnSpPr>
          <p:nvPr/>
        </p:nvCxnSpPr>
        <p:spPr>
          <a:xfrm rot="10800000">
            <a:off x="1441640" y="2173506"/>
            <a:ext cx="394057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9" name="Elbow Connector 58"/>
          <p:cNvCxnSpPr>
            <a:stCxn id="12" idx="2"/>
            <a:endCxn id="6" idx="0"/>
          </p:cNvCxnSpPr>
          <p:nvPr/>
        </p:nvCxnSpPr>
        <p:spPr>
          <a:xfrm rot="5400000">
            <a:off x="897102" y="1804962"/>
            <a:ext cx="350748" cy="17008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Elbow Connector 61"/>
          <p:cNvCxnSpPr>
            <a:stCxn id="15" idx="0"/>
            <a:endCxn id="6" idx="2"/>
          </p:cNvCxnSpPr>
          <p:nvPr/>
        </p:nvCxnSpPr>
        <p:spPr>
          <a:xfrm rot="16200000" flipV="1">
            <a:off x="862466" y="2559678"/>
            <a:ext cx="422756" cy="1974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Elbow Connector 63"/>
          <p:cNvCxnSpPr>
            <a:stCxn id="13" idx="2"/>
            <a:endCxn id="7" idx="0"/>
          </p:cNvCxnSpPr>
          <p:nvPr/>
        </p:nvCxnSpPr>
        <p:spPr>
          <a:xfrm rot="5400000">
            <a:off x="2118502" y="4109218"/>
            <a:ext cx="638780" cy="17008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16" idx="3"/>
            <a:endCxn id="7" idx="1"/>
          </p:cNvCxnSpPr>
          <p:nvPr/>
        </p:nvCxnSpPr>
        <p:spPr>
          <a:xfrm>
            <a:off x="1622408" y="4621778"/>
            <a:ext cx="429312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Elbow Connector 67"/>
          <p:cNvCxnSpPr>
            <a:stCxn id="17" idx="1"/>
            <a:endCxn id="7" idx="3"/>
          </p:cNvCxnSpPr>
          <p:nvPr/>
        </p:nvCxnSpPr>
        <p:spPr>
          <a:xfrm rot="10800000">
            <a:off x="2807056" y="4621778"/>
            <a:ext cx="252777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19" idx="0"/>
            <a:endCxn id="7" idx="2"/>
          </p:cNvCxnSpPr>
          <p:nvPr/>
        </p:nvCxnSpPr>
        <p:spPr>
          <a:xfrm rot="16200000" flipV="1">
            <a:off x="2154506" y="5081326"/>
            <a:ext cx="566772" cy="17008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Elbow Connector 90"/>
          <p:cNvCxnSpPr>
            <a:stCxn id="136" idx="1"/>
            <a:endCxn id="10" idx="3"/>
          </p:cNvCxnSpPr>
          <p:nvPr/>
        </p:nvCxnSpPr>
        <p:spPr>
          <a:xfrm rot="10800000">
            <a:off x="6263440" y="3325634"/>
            <a:ext cx="180769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9" name="TextBox 118"/>
          <p:cNvSpPr txBox="1"/>
          <p:nvPr/>
        </p:nvSpPr>
        <p:spPr>
          <a:xfrm>
            <a:off x="7164288" y="170080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1</a:t>
            </a:r>
            <a:endParaRPr lang="en-GB" dirty="0"/>
          </a:p>
        </p:txBody>
      </p:sp>
      <p:sp>
        <p:nvSpPr>
          <p:cNvPr id="123" name="TextBox 122"/>
          <p:cNvSpPr txBox="1"/>
          <p:nvPr/>
        </p:nvSpPr>
        <p:spPr>
          <a:xfrm>
            <a:off x="5508104" y="2348880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2</a:t>
            </a:r>
            <a:endParaRPr lang="en-GB" dirty="0"/>
          </a:p>
        </p:txBody>
      </p:sp>
      <p:sp>
        <p:nvSpPr>
          <p:cNvPr id="126" name="TextBox 125"/>
          <p:cNvSpPr txBox="1"/>
          <p:nvPr/>
        </p:nvSpPr>
        <p:spPr>
          <a:xfrm>
            <a:off x="3779912" y="170080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3</a:t>
            </a:r>
            <a:endParaRPr lang="en-GB" dirty="0"/>
          </a:p>
        </p:txBody>
      </p:sp>
      <p:sp>
        <p:nvSpPr>
          <p:cNvPr id="136" name="TextBox 135"/>
          <p:cNvSpPr txBox="1"/>
          <p:nvPr/>
        </p:nvSpPr>
        <p:spPr>
          <a:xfrm>
            <a:off x="6444208" y="314096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5</a:t>
            </a:r>
            <a:endParaRPr lang="en-GB" dirty="0"/>
          </a:p>
        </p:txBody>
      </p:sp>
      <p:sp>
        <p:nvSpPr>
          <p:cNvPr id="156" name="TextBox 155"/>
          <p:cNvSpPr txBox="1"/>
          <p:nvPr/>
        </p:nvSpPr>
        <p:spPr>
          <a:xfrm>
            <a:off x="5220072" y="400506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6</a:t>
            </a:r>
            <a:endParaRPr lang="en-GB" dirty="0"/>
          </a:p>
        </p:txBody>
      </p:sp>
      <p:sp>
        <p:nvSpPr>
          <p:cNvPr id="163" name="TextBox 162"/>
          <p:cNvSpPr txBox="1"/>
          <p:nvPr/>
        </p:nvSpPr>
        <p:spPr>
          <a:xfrm>
            <a:off x="3707904" y="314096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7</a:t>
            </a:r>
            <a:endParaRPr lang="en-GB" dirty="0"/>
          </a:p>
        </p:txBody>
      </p:sp>
      <p:sp>
        <p:nvSpPr>
          <p:cNvPr id="165" name="TextBox 164"/>
          <p:cNvSpPr txBox="1"/>
          <p:nvPr/>
        </p:nvSpPr>
        <p:spPr>
          <a:xfrm>
            <a:off x="4065208" y="572396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9</a:t>
            </a:r>
            <a:endParaRPr lang="en-GB" dirty="0"/>
          </a:p>
        </p:txBody>
      </p:sp>
      <p:sp>
        <p:nvSpPr>
          <p:cNvPr id="178" name="TextBox 177"/>
          <p:cNvSpPr txBox="1"/>
          <p:nvPr/>
        </p:nvSpPr>
        <p:spPr>
          <a:xfrm>
            <a:off x="5796136" y="472514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7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Large star-join data warehouse schema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403648" y="1700808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1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4797152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2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380312" y="5733256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3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796136" y="980728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Fact 4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660232" y="2852936"/>
            <a:ext cx="75533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Fact 5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131840" y="134076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1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131840" y="184482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2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131840" y="233958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3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131840" y="284364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4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131840" y="3347700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5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3131840" y="3851756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6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131840" y="4355812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7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131840" y="5219908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8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3131840" y="5723964"/>
            <a:ext cx="1370888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Dimension 9</a:t>
            </a:r>
            <a:endParaRPr lang="en-GB" dirty="0"/>
          </a:p>
        </p:txBody>
      </p:sp>
      <p:cxnSp>
        <p:nvCxnSpPr>
          <p:cNvPr id="21" name="Elbow Connector 20"/>
          <p:cNvCxnSpPr>
            <a:stCxn id="11" idx="3"/>
            <a:endCxn id="9" idx="1"/>
          </p:cNvCxnSpPr>
          <p:nvPr/>
        </p:nvCxnSpPr>
        <p:spPr>
          <a:xfrm flipV="1">
            <a:off x="4502728" y="1165394"/>
            <a:ext cx="1293408" cy="3600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2" idx="3"/>
            <a:endCxn id="9" idx="1"/>
          </p:cNvCxnSpPr>
          <p:nvPr/>
        </p:nvCxnSpPr>
        <p:spPr>
          <a:xfrm flipV="1">
            <a:off x="4502728" y="1165394"/>
            <a:ext cx="1293408" cy="86409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3" idx="3"/>
            <a:endCxn id="9" idx="1"/>
          </p:cNvCxnSpPr>
          <p:nvPr/>
        </p:nvCxnSpPr>
        <p:spPr>
          <a:xfrm flipV="1">
            <a:off x="4502728" y="1165394"/>
            <a:ext cx="1293408" cy="135886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4" idx="3"/>
            <a:endCxn id="9" idx="1"/>
          </p:cNvCxnSpPr>
          <p:nvPr/>
        </p:nvCxnSpPr>
        <p:spPr>
          <a:xfrm flipV="1">
            <a:off x="4502728" y="1165394"/>
            <a:ext cx="1293408" cy="186291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Elbow Connector 34"/>
          <p:cNvCxnSpPr>
            <a:stCxn id="16" idx="3"/>
            <a:endCxn id="10" idx="1"/>
          </p:cNvCxnSpPr>
          <p:nvPr/>
        </p:nvCxnSpPr>
        <p:spPr>
          <a:xfrm flipV="1">
            <a:off x="4502728" y="3037602"/>
            <a:ext cx="2157504" cy="99882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Elbow Connector 37"/>
          <p:cNvCxnSpPr>
            <a:stCxn id="17" idx="3"/>
            <a:endCxn id="10" idx="1"/>
          </p:cNvCxnSpPr>
          <p:nvPr/>
        </p:nvCxnSpPr>
        <p:spPr>
          <a:xfrm flipV="1">
            <a:off x="4502728" y="3037602"/>
            <a:ext cx="2157504" cy="150287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Shape 43"/>
          <p:cNvCxnSpPr>
            <a:stCxn id="17" idx="2"/>
            <a:endCxn id="8" idx="0"/>
          </p:cNvCxnSpPr>
          <p:nvPr/>
        </p:nvCxnSpPr>
        <p:spPr>
          <a:xfrm rot="16200000" flipH="1">
            <a:off x="5283576" y="3258852"/>
            <a:ext cx="1008112" cy="3940696"/>
          </a:xfrm>
          <a:prstGeom prst="bentConnector3">
            <a:avLst>
              <a:gd name="adj1" fmla="val 24085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7" name="Shape 46"/>
          <p:cNvCxnSpPr>
            <a:stCxn id="18" idx="3"/>
            <a:endCxn id="8" idx="0"/>
          </p:cNvCxnSpPr>
          <p:nvPr/>
        </p:nvCxnSpPr>
        <p:spPr>
          <a:xfrm>
            <a:off x="4502728" y="5404574"/>
            <a:ext cx="3255252" cy="328682"/>
          </a:xfrm>
          <a:prstGeom prst="bentConnector2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9" name="Shape 48"/>
          <p:cNvCxnSpPr>
            <a:stCxn id="19" idx="3"/>
            <a:endCxn id="8" idx="1"/>
          </p:cNvCxnSpPr>
          <p:nvPr/>
        </p:nvCxnSpPr>
        <p:spPr>
          <a:xfrm>
            <a:off x="4502728" y="5908630"/>
            <a:ext cx="2877584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57" name="Elbow Connector 56"/>
          <p:cNvCxnSpPr>
            <a:stCxn id="11" idx="1"/>
            <a:endCxn id="6" idx="3"/>
          </p:cNvCxnSpPr>
          <p:nvPr/>
        </p:nvCxnSpPr>
        <p:spPr>
          <a:xfrm rot="10800000" flipV="1">
            <a:off x="2158984" y="1525434"/>
            <a:ext cx="972857" cy="3600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9" name="Elbow Connector 58"/>
          <p:cNvCxnSpPr>
            <a:stCxn id="12" idx="1"/>
            <a:endCxn id="6" idx="3"/>
          </p:cNvCxnSpPr>
          <p:nvPr/>
        </p:nvCxnSpPr>
        <p:spPr>
          <a:xfrm rot="10800000">
            <a:off x="2158984" y="1885474"/>
            <a:ext cx="972857" cy="14401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Elbow Connector 61"/>
          <p:cNvCxnSpPr>
            <a:stCxn id="15" idx="1"/>
            <a:endCxn id="6" idx="3"/>
          </p:cNvCxnSpPr>
          <p:nvPr/>
        </p:nvCxnSpPr>
        <p:spPr>
          <a:xfrm rot="10800000">
            <a:off x="2158984" y="1885474"/>
            <a:ext cx="972857" cy="16468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Elbow Connector 63"/>
          <p:cNvCxnSpPr>
            <a:stCxn id="13" idx="1"/>
            <a:endCxn id="7" idx="3"/>
          </p:cNvCxnSpPr>
          <p:nvPr/>
        </p:nvCxnSpPr>
        <p:spPr>
          <a:xfrm rot="10800000" flipV="1">
            <a:off x="1366896" y="2524254"/>
            <a:ext cx="1764945" cy="245756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16" idx="1"/>
            <a:endCxn id="7" idx="3"/>
          </p:cNvCxnSpPr>
          <p:nvPr/>
        </p:nvCxnSpPr>
        <p:spPr>
          <a:xfrm rot="10800000" flipV="1">
            <a:off x="1366896" y="4036422"/>
            <a:ext cx="1764945" cy="94539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Elbow Connector 67"/>
          <p:cNvCxnSpPr>
            <a:stCxn id="17" idx="1"/>
            <a:endCxn id="7" idx="3"/>
          </p:cNvCxnSpPr>
          <p:nvPr/>
        </p:nvCxnSpPr>
        <p:spPr>
          <a:xfrm rot="10800000" flipV="1">
            <a:off x="1366896" y="4540478"/>
            <a:ext cx="1764945" cy="4413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19" idx="1"/>
            <a:endCxn id="7" idx="3"/>
          </p:cNvCxnSpPr>
          <p:nvPr/>
        </p:nvCxnSpPr>
        <p:spPr>
          <a:xfrm rot="10800000">
            <a:off x="1366896" y="4981818"/>
            <a:ext cx="1764945" cy="92681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Elbow Connector 90"/>
          <p:cNvCxnSpPr>
            <a:stCxn id="15" idx="3"/>
            <a:endCxn id="10" idx="1"/>
          </p:cNvCxnSpPr>
          <p:nvPr/>
        </p:nvCxnSpPr>
        <p:spPr>
          <a:xfrm flipV="1">
            <a:off x="4502728" y="3037602"/>
            <a:ext cx="2157504" cy="49476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Advantages of star-join schema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Very easy to add new facts/dimensions without having to redesign the entire database – </a:t>
            </a:r>
            <a:r>
              <a:rPr lang="en-GB" i="1" dirty="0" smtClean="0"/>
              <a:t>graceful extensibility</a:t>
            </a:r>
            <a:endParaRPr lang="en-GB" dirty="0" smtClean="0"/>
          </a:p>
          <a:p>
            <a:r>
              <a:rPr lang="en-GB" dirty="0" smtClean="0"/>
              <a:t>Easy to use </a:t>
            </a:r>
            <a:r>
              <a:rPr lang="en-GB" i="1" dirty="0" smtClean="0"/>
              <a:t>aggregates</a:t>
            </a:r>
            <a:r>
              <a:rPr lang="en-GB" dirty="0" smtClean="0"/>
              <a:t> (summary records that are calculated from the table data – these improve performance)</a:t>
            </a:r>
          </a:p>
          <a:p>
            <a:endParaRPr lang="en-GB" dirty="0" smtClean="0"/>
          </a:p>
          <a:p>
            <a:pPr>
              <a:buNone/>
            </a:pPr>
            <a:r>
              <a:rPr lang="en-GB" sz="3200" dirty="0" smtClean="0"/>
              <a:t>HOWEVER...</a:t>
            </a:r>
          </a:p>
          <a:p>
            <a:r>
              <a:rPr lang="en-GB" dirty="0" smtClean="0"/>
              <a:t>It requires that all dimensions must have the same meaning to all fact tables to which they are joined</a:t>
            </a:r>
          </a:p>
          <a:p>
            <a:r>
              <a:rPr lang="en-GB" dirty="0" smtClean="0"/>
              <a:t>These conformed dimensions often need to be a ‘distillation’ of data from several sources, e.g. The best and most up-to-date address for a customer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Conformed dimensions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single dimension table can be used with multiple fact tables</a:t>
            </a:r>
          </a:p>
          <a:p>
            <a:r>
              <a:rPr lang="en-GB" dirty="0" smtClean="0"/>
              <a:t>User interfaces and data content are consistent whenever the dimension is used</a:t>
            </a:r>
          </a:p>
          <a:p>
            <a:r>
              <a:rPr lang="en-GB" dirty="0" smtClean="0"/>
              <a:t>There is a consistent interpretation of attributes</a:t>
            </a:r>
          </a:p>
          <a:p>
            <a:r>
              <a:rPr lang="en-GB" dirty="0" smtClean="0"/>
              <a:t>Designing a good set of conformed dimensions takes up about 80% of the time required to design the overall data architecture for the data warehouse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Conformed fact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fact tables are created at the same time as the dimension tables</a:t>
            </a:r>
          </a:p>
          <a:p>
            <a:r>
              <a:rPr lang="en-GB" dirty="0" smtClean="0"/>
              <a:t>These should all use the same data definitions as defined in the dimension tables</a:t>
            </a:r>
          </a:p>
          <a:p>
            <a:r>
              <a:rPr lang="en-GB" dirty="0" smtClean="0"/>
              <a:t>If two fact tables need to calculate something (e.g. revenue, VAT, profit) then they should both use the same equation</a:t>
            </a:r>
          </a:p>
          <a:p>
            <a:r>
              <a:rPr lang="en-GB" dirty="0" smtClean="0"/>
              <a:t>If a fact table needs to show figures in multiple units then include multiple units rather than expecting the user to calculate them</a:t>
            </a:r>
            <a:br>
              <a:rPr lang="en-GB" dirty="0" smtClean="0"/>
            </a:br>
            <a:r>
              <a:rPr lang="en-GB" dirty="0" smtClean="0"/>
              <a:t>Measures </a:t>
            </a:r>
            <a:r>
              <a:rPr lang="en-GB" dirty="0" smtClean="0"/>
              <a:t>are generally numerical, e.g. time, cost</a:t>
            </a:r>
          </a:p>
          <a:p>
            <a:pPr lvl="1"/>
            <a:r>
              <a:rPr lang="en-GB" dirty="0" smtClean="0"/>
              <a:t>Measures </a:t>
            </a:r>
            <a:r>
              <a:rPr lang="en-GB" dirty="0" smtClean="0"/>
              <a:t>can be measured, dimensions cannot</a:t>
            </a:r>
          </a:p>
          <a:p>
            <a:r>
              <a:rPr lang="en-GB" dirty="0" smtClean="0"/>
              <a:t>Measures should </a:t>
            </a:r>
            <a:r>
              <a:rPr lang="en-GB" dirty="0" smtClean="0"/>
              <a:t>be additive wherever possible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Designing a data warehouse data architecture has four stages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Define the users</a:t>
            </a:r>
          </a:p>
          <a:p>
            <a:pPr marL="914400" lvl="1" indent="-457200"/>
            <a:r>
              <a:rPr lang="en-GB" dirty="0" smtClean="0"/>
              <a:t>This defines which data marts will be needed and gives clues to which fact tables will be needed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Define the ‘grain’ – how detailed must the fact tables be to be useful?</a:t>
            </a:r>
          </a:p>
          <a:p>
            <a:pPr marL="914400" lvl="1" indent="-457200"/>
            <a:r>
              <a:rPr lang="en-GB" dirty="0" smtClean="0"/>
              <a:t>Every transaction? Every invoice? Every day? Every month?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Choose the dimensions</a:t>
            </a:r>
          </a:p>
          <a:p>
            <a:pPr marL="914400" lvl="1" indent="-457200"/>
            <a:r>
              <a:rPr lang="en-GB" dirty="0" smtClean="0"/>
              <a:t>Examine all of the data available and attach the single-valued ones as dimensions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Choose the facts</a:t>
            </a:r>
          </a:p>
          <a:p>
            <a:pPr marL="914400" lvl="1" indent="-457200"/>
            <a:r>
              <a:rPr lang="en-GB" dirty="0" smtClean="0"/>
              <a:t>Facts should always be at the grain determined in step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Data.gov.uk</a:t>
            </a:r>
            <a:r>
              <a:rPr lang="en-GB" dirty="0" smtClean="0"/>
              <a:t> contains a large number of data files produced by the UK government</a:t>
            </a:r>
          </a:p>
          <a:p>
            <a:r>
              <a:rPr lang="en-GB" dirty="0" smtClean="0"/>
              <a:t>Suppose we take the data for all invoices over £500 for the Wales Office for the financial year 2011-2012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285720" y="2928934"/>
          <a:ext cx="8401101" cy="1327785"/>
        </p:xfrm>
        <a:graphic>
          <a:graphicData uri="http://schemas.openxmlformats.org/drawingml/2006/table">
            <a:tbl>
              <a:tblPr/>
              <a:tblGrid>
                <a:gridCol w="1012663"/>
                <a:gridCol w="2273485"/>
                <a:gridCol w="928694"/>
                <a:gridCol w="1055001"/>
                <a:gridCol w="3131258"/>
              </a:tblGrid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ENTITY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EXPENSE_AREA_1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DATE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NUMBER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SUPPLIER NAME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Commission on Devolution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6004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SWANSEA VALLEY MINERS' APPEAL FUND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29-Mar-12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1001008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DTZ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/>
        </p:nvGraphicFramePr>
        <p:xfrm>
          <a:off x="285720" y="4429132"/>
          <a:ext cx="8429684" cy="1752985"/>
        </p:xfrm>
        <a:graphic>
          <a:graphicData uri="http://schemas.openxmlformats.org/drawingml/2006/table">
            <a:tbl>
              <a:tblPr/>
              <a:tblGrid>
                <a:gridCol w="1350323"/>
                <a:gridCol w="2726865"/>
                <a:gridCol w="4352496"/>
              </a:tblGrid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INVOICE AMOUNT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NAC DESCRIPTION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SERVICE SUPPLIED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3,120.00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Design and set up of Commission website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8,840.00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Design of Wales Office Intranet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82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125,478.70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Charitable donations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Government commitment to contribute to ensuring charity did not lose out in terms of gift aid whilst it sought charitable status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2,165.85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222181-Managing Agents Fees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Managing Agents fees for 2010-11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need to identify</a:t>
            </a:r>
          </a:p>
          <a:p>
            <a:pPr lvl="1"/>
            <a:r>
              <a:rPr lang="en-GB" dirty="0" smtClean="0"/>
              <a:t>Potential users</a:t>
            </a:r>
          </a:p>
          <a:p>
            <a:pPr lvl="1"/>
            <a:r>
              <a:rPr lang="en-GB" dirty="0" smtClean="0"/>
              <a:t>Grain</a:t>
            </a:r>
          </a:p>
          <a:p>
            <a:pPr lvl="1"/>
            <a:r>
              <a:rPr lang="en-GB" dirty="0" smtClean="0"/>
              <a:t>Potential dimensions</a:t>
            </a:r>
          </a:p>
          <a:p>
            <a:pPr lvl="1"/>
            <a:r>
              <a:rPr lang="en-GB" dirty="0" smtClean="0"/>
              <a:t>Potential facts</a:t>
            </a:r>
          </a:p>
          <a:p>
            <a:pPr lvl="1"/>
            <a:r>
              <a:rPr lang="en-GB" dirty="0" smtClean="0"/>
              <a:t>Metadata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285720" y="3214686"/>
          <a:ext cx="8401101" cy="1327785"/>
        </p:xfrm>
        <a:graphic>
          <a:graphicData uri="http://schemas.openxmlformats.org/drawingml/2006/table">
            <a:tbl>
              <a:tblPr/>
              <a:tblGrid>
                <a:gridCol w="1012663"/>
                <a:gridCol w="2273485"/>
                <a:gridCol w="928694"/>
                <a:gridCol w="1055001"/>
                <a:gridCol w="3131258"/>
              </a:tblGrid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ENTITY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EXPENSE_AREA_1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DATE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NUMBER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SUPPLIER NAME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Commission on Devolution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6004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SWANSEA VALLEY MINERS' APPEAL FUND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29-Mar-12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1001008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DTZ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/>
        </p:nvGraphicFramePr>
        <p:xfrm>
          <a:off x="285720" y="4747849"/>
          <a:ext cx="8429684" cy="1752985"/>
        </p:xfrm>
        <a:graphic>
          <a:graphicData uri="http://schemas.openxmlformats.org/drawingml/2006/table">
            <a:tbl>
              <a:tblPr/>
              <a:tblGrid>
                <a:gridCol w="1350323"/>
                <a:gridCol w="2726865"/>
                <a:gridCol w="4352496"/>
              </a:tblGrid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INVOICE AMOUNT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NAC DESCRIPTION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SERVICE SUPPLIED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3,120.00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Design and set up of Commission website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8,840.00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Design of Wales Office Intranet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82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125,478.70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Charitable donations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Government commitment to contribute to ensuring charity did not lose out in terms of gift aid whilst it sought charitable status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2,165.85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222181-Managing Agents Fees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Managing Agents fees for 2010-11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4114800" cy="5309252"/>
          </a:xfrm>
        </p:spPr>
        <p:txBody>
          <a:bodyPr/>
          <a:lstStyle/>
          <a:p>
            <a:r>
              <a:rPr lang="en-GB" dirty="0" smtClean="0"/>
              <a:t>The final data warehouse</a:t>
            </a:r>
          </a:p>
          <a:p>
            <a:pPr lvl="1"/>
            <a:r>
              <a:rPr lang="en-GB" dirty="0" smtClean="0"/>
              <a:t>1 fact table </a:t>
            </a:r>
          </a:p>
          <a:p>
            <a:pPr lvl="1"/>
            <a:r>
              <a:rPr lang="en-GB" dirty="0" smtClean="0"/>
              <a:t>6 dimensions</a:t>
            </a:r>
          </a:p>
          <a:p>
            <a:r>
              <a:rPr lang="en-GB" dirty="0" smtClean="0"/>
              <a:t>Should any of these dimensions be metadata?</a:t>
            </a:r>
          </a:p>
          <a:p>
            <a:r>
              <a:rPr lang="en-GB" dirty="0" smtClean="0"/>
              <a:t>Suppose we add invoices from another government department</a:t>
            </a:r>
          </a:p>
          <a:p>
            <a:pPr lvl="1"/>
            <a:r>
              <a:rPr lang="en-GB" dirty="0" smtClean="0"/>
              <a:t>Could we use the same fact table?</a:t>
            </a:r>
          </a:p>
          <a:p>
            <a:pPr lvl="1"/>
            <a:r>
              <a:rPr lang="en-GB" dirty="0" smtClean="0"/>
              <a:t>Would any new dimensions be needed?</a:t>
            </a:r>
          </a:p>
          <a:p>
            <a:pPr lvl="1"/>
            <a:r>
              <a:rPr lang="en-GB" dirty="0" smtClean="0"/>
              <a:t>Would there be any conformed dimensions?</a:t>
            </a:r>
          </a:p>
          <a:p>
            <a:pPr lvl="1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1000108"/>
            <a:ext cx="38481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More on dimensional modelling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Read the article </a:t>
            </a:r>
            <a:r>
              <a:rPr lang="en-GB" i="1" dirty="0" smtClean="0"/>
              <a:t>A Dimensional Modelling</a:t>
            </a:r>
            <a:r>
              <a:rPr lang="en-GB" dirty="0" smtClean="0"/>
              <a:t> </a:t>
            </a:r>
            <a:r>
              <a:rPr lang="en-GB" i="1" dirty="0" smtClean="0"/>
              <a:t>Manifesto </a:t>
            </a:r>
            <a:r>
              <a:rPr lang="en-GB" dirty="0" smtClean="0"/>
              <a:t> by Kimball at </a:t>
            </a:r>
            <a:r>
              <a:rPr lang="en-GB" dirty="0" smtClean="0">
                <a:hlinkClick r:id="rId2"/>
              </a:rPr>
              <a:t>http://www.kimballgroup.com/html/articles_search/articles1997/9708d15.html</a:t>
            </a:r>
            <a:r>
              <a:rPr lang="en-GB" dirty="0" smtClean="0"/>
              <a:t> (link also on </a:t>
            </a:r>
            <a:r>
              <a:rPr lang="en-GB" dirty="0" err="1" smtClean="0"/>
              <a:t>Moodle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Read </a:t>
            </a:r>
            <a:r>
              <a:rPr lang="en-GB" smtClean="0"/>
              <a:t>chapter 6 </a:t>
            </a:r>
            <a:r>
              <a:rPr lang="en-GB" dirty="0" smtClean="0"/>
              <a:t>of Kimball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2221</TotalTime>
  <Words>1069</Words>
  <Application>Microsoft Office PowerPoint</Application>
  <PresentationFormat>On-screen Show (4:3)</PresentationFormat>
  <Paragraphs>262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NikLecture1</vt:lpstr>
      <vt:lpstr>Data Warehousing for Business Intelligence</vt:lpstr>
      <vt:lpstr>What is dimensional modelling?</vt:lpstr>
      <vt:lpstr>Slide 3</vt:lpstr>
      <vt:lpstr>Large dimensional models</vt:lpstr>
      <vt:lpstr>Large star-join data warehouse schema</vt:lpstr>
      <vt:lpstr>Large star-join data warehouse schema</vt:lpstr>
      <vt:lpstr>Advantages of star-join schema</vt:lpstr>
      <vt:lpstr>Conformed dimensions</vt:lpstr>
      <vt:lpstr>Conformed fact definitions</vt:lpstr>
      <vt:lpstr>Design process</vt:lpstr>
      <vt:lpstr>Example</vt:lpstr>
      <vt:lpstr>Example</vt:lpstr>
      <vt:lpstr>Example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Dr Nik Whitehead</cp:lastModifiedBy>
  <cp:revision>185</cp:revision>
  <dcterms:created xsi:type="dcterms:W3CDTF">2011-09-13T10:27:46Z</dcterms:created>
  <dcterms:modified xsi:type="dcterms:W3CDTF">2012-07-10T12:34:58Z</dcterms:modified>
</cp:coreProperties>
</file>