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8"/>
  </p:notesMasterIdLst>
  <p:sldIdLst>
    <p:sldId id="256" r:id="rId2"/>
    <p:sldId id="257" r:id="rId3"/>
    <p:sldId id="259" r:id="rId4"/>
    <p:sldId id="260" r:id="rId5"/>
    <p:sldId id="261" r:id="rId6"/>
    <p:sldId id="262" r:id="rId7"/>
    <p:sldId id="271" r:id="rId8"/>
    <p:sldId id="272" r:id="rId9"/>
    <p:sldId id="263" r:id="rId10"/>
    <p:sldId id="264" r:id="rId11"/>
    <p:sldId id="265" r:id="rId12"/>
    <p:sldId id="266" r:id="rId13"/>
    <p:sldId id="267" r:id="rId14"/>
    <p:sldId id="268" r:id="rId15"/>
    <p:sldId id="270" r:id="rId16"/>
    <p:sldId id="269"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notesMaster" Target="notesMasters/notesMaster1.xml" /><Relationship Id="rId3" Type="http://schemas.openxmlformats.org/officeDocument/2006/relationships/slide" Target="slides/slide2.xml" /><Relationship Id="rId21"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9B2D11F-FAD1-4187-8F9D-AF69911BEED7}" type="datetimeFigureOut">
              <a:rPr lang="en-US" smtClean="0"/>
              <a:t>3/15/2022</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14D0018-F28A-443F-AB5C-4AD2C3F3462C}" type="slidenum">
              <a:rPr lang="en-IN" smtClean="0"/>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a:solidFill>
                  <a:schemeClr val="tx1"/>
                </a:solidFill>
                <a:latin typeface="+mn-lt"/>
                <a:ea typeface="+mn-ea"/>
                <a:cs typeface="+mn-cs"/>
              </a:rPr>
              <a:t>Currently, the hospitality industry is running its business very well and that’s why this business plan is for a small-sized restaurant that includes a cafe also. This business plan will cover an overview of the company, products and services, market audit, target market, marketing plan, management team and financial plan.</a:t>
            </a:r>
            <a:endParaRPr lang="en-IN"/>
          </a:p>
        </p:txBody>
      </p:sp>
      <p:sp>
        <p:nvSpPr>
          <p:cNvPr id="4" name="Slide Number Placeholder 3"/>
          <p:cNvSpPr>
            <a:spLocks noGrp="1"/>
          </p:cNvSpPr>
          <p:nvPr>
            <p:ph type="sldNum" sz="quarter" idx="10"/>
          </p:nvPr>
        </p:nvSpPr>
        <p:spPr/>
        <p:txBody>
          <a:bodyPr/>
          <a:lstStyle/>
          <a:p>
            <a:fld id="{314D0018-F28A-443F-AB5C-4AD2C3F3462C}" type="slidenum">
              <a:rPr lang="en-IN" smtClean="0"/>
              <a:t>3</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sz="1200"/>
              <a:t>It will also include a small cafe that provides casual dining to the customers so that restaurant is able to attract all the customers. </a:t>
            </a:r>
            <a:endParaRPr lang="en-GB"/>
          </a:p>
          <a:p>
            <a:pPr>
              <a:buFont typeface="Arial" pitchFamily="34" charset="0"/>
              <a:buChar char="•"/>
            </a:pPr>
            <a:r>
              <a:rPr lang="en-GB"/>
              <a:t>It includes 2 founders and 2 chefs and the remaining 1 is for cleaning tables and the surface of the restaurant. This restaurant is designed for combining an atmosphere, knowledgeable and friendly staff and menu varieties. This will create a unique experience for customers and is really helpful to reach the goals and objectives of high-value in the market. To attract the best team, the restaurant is planning to spend more on petrol as a gross margin is comparatively higher than the industry average. In addition to this, estimated growth for the first two years is moderate. </a:t>
            </a:r>
            <a:endParaRPr lang="en-IN"/>
          </a:p>
        </p:txBody>
      </p:sp>
      <p:sp>
        <p:nvSpPr>
          <p:cNvPr id="4" name="Slide Number Placeholder 3"/>
          <p:cNvSpPr>
            <a:spLocks noGrp="1"/>
          </p:cNvSpPr>
          <p:nvPr>
            <p:ph type="sldNum" sz="quarter" idx="10"/>
          </p:nvPr>
        </p:nvSpPr>
        <p:spPr/>
        <p:txBody>
          <a:bodyPr/>
          <a:lstStyle/>
          <a:p>
            <a:fld id="{314D0018-F28A-443F-AB5C-4AD2C3F3462C}" type="slidenum">
              <a:rPr lang="en-IN" smtClean="0"/>
              <a:t>4</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In addition to this, there is a small cafe which is mainly focusing on serving the best quality of fast food and their fusion with vegan food products. It is very important for the restaurant to provide the best quality of food products so that they can abide by all the health and safety-related laws.</a:t>
            </a:r>
            <a:endParaRPr lang="en-IN"/>
          </a:p>
        </p:txBody>
      </p:sp>
      <p:sp>
        <p:nvSpPr>
          <p:cNvPr id="4" name="Slide Number Placeholder 3"/>
          <p:cNvSpPr>
            <a:spLocks noGrp="1"/>
          </p:cNvSpPr>
          <p:nvPr>
            <p:ph type="sldNum" sz="quarter" idx="10"/>
          </p:nvPr>
        </p:nvSpPr>
        <p:spPr/>
        <p:txBody>
          <a:bodyPr/>
          <a:lstStyle/>
          <a:p>
            <a:fld id="{314D0018-F28A-443F-AB5C-4AD2C3F3462C}" type="slidenum">
              <a:rPr lang="en-IN" smtClean="0"/>
              <a:t>5</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The market audit is found to be important as it helps an organisation to identify the trends and needs of the market. If the restaurant wants to survive in the market, then it becomes very important to do a market audit. </a:t>
            </a:r>
            <a:endParaRPr lang="en-IN"/>
          </a:p>
        </p:txBody>
      </p:sp>
      <p:sp>
        <p:nvSpPr>
          <p:cNvPr id="4" name="Slide Number Placeholder 3"/>
          <p:cNvSpPr>
            <a:spLocks noGrp="1"/>
          </p:cNvSpPr>
          <p:nvPr>
            <p:ph type="sldNum" sz="quarter" idx="10"/>
          </p:nvPr>
        </p:nvSpPr>
        <p:spPr/>
        <p:txBody>
          <a:bodyPr/>
          <a:lstStyle/>
          <a:p>
            <a:fld id="{314D0018-F28A-443F-AB5C-4AD2C3F3462C}" type="slidenum">
              <a:rPr lang="en-IN" smtClean="0"/>
              <a:t>6</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sz="1200"/>
              <a:t>When a restaurant needs to do marketing then it becomes very crucial for an organisation to analyse the internal as well as external environment. </a:t>
            </a:r>
          </a:p>
          <a:p>
            <a:pPr lvl="0">
              <a:buFont typeface="Arial" pitchFamily="34" charset="0"/>
              <a:buChar char="•"/>
            </a:pPr>
            <a:r>
              <a:rPr lang="en-GB" sz="1200" b="1" i="1" kern="1200">
                <a:solidFill>
                  <a:schemeClr val="tx1"/>
                </a:solidFill>
                <a:latin typeface="+mn-lt"/>
                <a:ea typeface="+mn-ea"/>
                <a:cs typeface="+mn-cs"/>
              </a:rPr>
              <a:t>Political</a:t>
            </a:r>
            <a:r>
              <a:rPr lang="en-GB" sz="1200" kern="1200">
                <a:solidFill>
                  <a:schemeClr val="tx1"/>
                </a:solidFill>
                <a:latin typeface="+mn-lt"/>
                <a:ea typeface="+mn-ea"/>
                <a:cs typeface="+mn-cs"/>
              </a:rPr>
              <a:t>: It is a small size restaurant so they have fewer restrictions of government. It is identified that there are many political factors that need to be considered by companies so that they can run their business in an effective way. But in the case of small size organisations, it is found that UK Government provides many types of subsidies which make the business easy to do.</a:t>
            </a:r>
            <a:endParaRPr lang="en-IN" sz="1200" kern="1200">
              <a:solidFill>
                <a:schemeClr val="tx1"/>
              </a:solidFill>
              <a:latin typeface="+mn-lt"/>
              <a:ea typeface="+mn-ea"/>
              <a:cs typeface="+mn-cs"/>
            </a:endParaRPr>
          </a:p>
          <a:p>
            <a:pPr lvl="0">
              <a:buFont typeface="Arial" pitchFamily="34" charset="0"/>
              <a:buChar char="•"/>
            </a:pPr>
            <a:r>
              <a:rPr lang="en-GB" sz="1200" b="1" i="1" kern="1200">
                <a:solidFill>
                  <a:schemeClr val="tx1"/>
                </a:solidFill>
                <a:latin typeface="+mn-lt"/>
                <a:ea typeface="+mn-ea"/>
                <a:cs typeface="+mn-cs"/>
              </a:rPr>
              <a:t>Economical</a:t>
            </a:r>
            <a:r>
              <a:rPr lang="en-GB" sz="1200" kern="1200">
                <a:solidFill>
                  <a:schemeClr val="tx1"/>
                </a:solidFill>
                <a:latin typeface="+mn-lt"/>
                <a:ea typeface="+mn-ea"/>
                <a:cs typeface="+mn-cs"/>
              </a:rPr>
              <a:t>: After the pandemic situation, it is identified that the economic situation of the country is declining as the purchasing power of the individual is become low. Now people are not able to afford expensive products so that's why this restaurant is providing food items at reasonable prices.</a:t>
            </a:r>
            <a:endParaRPr lang="en-IN" sz="1200" kern="1200">
              <a:solidFill>
                <a:schemeClr val="tx1"/>
              </a:solidFill>
              <a:latin typeface="+mn-lt"/>
              <a:ea typeface="+mn-ea"/>
              <a:cs typeface="+mn-cs"/>
            </a:endParaRPr>
          </a:p>
          <a:p>
            <a:pPr lvl="0">
              <a:buFont typeface="Arial" pitchFamily="34" charset="0"/>
              <a:buChar char="•"/>
            </a:pPr>
            <a:r>
              <a:rPr lang="en-GB" sz="1200" b="1" i="1" kern="1200">
                <a:solidFill>
                  <a:schemeClr val="tx1"/>
                </a:solidFill>
                <a:latin typeface="+mn-lt"/>
                <a:ea typeface="+mn-ea"/>
                <a:cs typeface="+mn-cs"/>
              </a:rPr>
              <a:t>Social</a:t>
            </a:r>
            <a:r>
              <a:rPr lang="en-GB" sz="1200" kern="1200">
                <a:solidFill>
                  <a:schemeClr val="tx1"/>
                </a:solidFill>
                <a:latin typeface="+mn-lt"/>
                <a:ea typeface="+mn-ea"/>
                <a:cs typeface="+mn-cs"/>
              </a:rPr>
              <a:t>: Every day it is identified that the taste and preferences of customers are changing continuously which becomes a challenge for organisations. The company need to understand the needs and wants of customers in order to survive and run their business in the market.</a:t>
            </a:r>
            <a:endParaRPr lang="en-IN" sz="1200" kern="1200">
              <a:solidFill>
                <a:schemeClr val="tx1"/>
              </a:solidFill>
              <a:latin typeface="+mn-lt"/>
              <a:ea typeface="+mn-ea"/>
              <a:cs typeface="+mn-cs"/>
            </a:endParaRPr>
          </a:p>
          <a:p>
            <a:pPr lvl="0">
              <a:buFont typeface="Arial" pitchFamily="34" charset="0"/>
              <a:buChar char="•"/>
            </a:pPr>
            <a:r>
              <a:rPr lang="en-GB" sz="1200" b="1" i="1" kern="1200">
                <a:solidFill>
                  <a:schemeClr val="tx1"/>
                </a:solidFill>
                <a:latin typeface="+mn-lt"/>
                <a:ea typeface="+mn-ea"/>
                <a:cs typeface="+mn-cs"/>
              </a:rPr>
              <a:t>Technological</a:t>
            </a:r>
            <a:r>
              <a:rPr lang="en-GB" sz="1200" kern="1200">
                <a:solidFill>
                  <a:schemeClr val="tx1"/>
                </a:solidFill>
                <a:latin typeface="+mn-lt"/>
                <a:ea typeface="+mn-ea"/>
                <a:cs typeface="+mn-cs"/>
              </a:rPr>
              <a:t>: Technological factors are providing a direct impact on the productivity and efficiency of the company. It becomes necessary for each organisation that they need to update their technologies so that they can run their business in an effective way. Updated technologies make the business easy and employees are able to perform their duties and responsibilities in a more effective manner.</a:t>
            </a:r>
            <a:endParaRPr lang="en-IN" sz="1200" kern="1200">
              <a:solidFill>
                <a:schemeClr val="tx1"/>
              </a:solidFill>
              <a:latin typeface="+mn-lt"/>
              <a:ea typeface="+mn-ea"/>
              <a:cs typeface="+mn-cs"/>
            </a:endParaRPr>
          </a:p>
          <a:p>
            <a:pPr>
              <a:buFont typeface="Arial" pitchFamily="34" charset="0"/>
              <a:buChar char="•"/>
            </a:pPr>
            <a:endParaRPr lang="en-IN"/>
          </a:p>
        </p:txBody>
      </p:sp>
      <p:sp>
        <p:nvSpPr>
          <p:cNvPr id="4" name="Slide Number Placeholder 3"/>
          <p:cNvSpPr>
            <a:spLocks noGrp="1"/>
          </p:cNvSpPr>
          <p:nvPr>
            <p:ph type="sldNum" sz="quarter" idx="10"/>
          </p:nvPr>
        </p:nvSpPr>
        <p:spPr/>
        <p:txBody>
          <a:bodyPr/>
          <a:lstStyle/>
          <a:p>
            <a:fld id="{314D0018-F28A-443F-AB5C-4AD2C3F3462C}" type="slidenum">
              <a:rPr lang="en-IN" smtClean="0"/>
              <a:t>7</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latin typeface="+mn-lt"/>
                <a:ea typeface="+mn-ea"/>
                <a:cs typeface="+mn-cs"/>
              </a:rPr>
              <a:t>SWOT analysis is a tool that is used to evaluate the strengths, weaknesses, opportunities and threats of a business so that it can develop its plan in order to move forward. It is found that SWOT analysis is playing an important role in the process of effective marketing audit. If the organisation has already possessed the information then they are able to do the market research.</a:t>
            </a:r>
            <a:endParaRPr lang="en-IN" sz="1200" kern="1200">
              <a:solidFill>
                <a:schemeClr val="tx1"/>
              </a:solidFill>
              <a:latin typeface="+mn-lt"/>
              <a:ea typeface="+mn-ea"/>
              <a:cs typeface="+mn-cs"/>
            </a:endParaRPr>
          </a:p>
          <a:p>
            <a:endParaRPr lang="en-IN"/>
          </a:p>
        </p:txBody>
      </p:sp>
      <p:sp>
        <p:nvSpPr>
          <p:cNvPr id="4" name="Slide Number Placeholder 3"/>
          <p:cNvSpPr>
            <a:spLocks noGrp="1"/>
          </p:cNvSpPr>
          <p:nvPr>
            <p:ph type="sldNum" sz="quarter" idx="10"/>
          </p:nvPr>
        </p:nvSpPr>
        <p:spPr/>
        <p:txBody>
          <a:bodyPr/>
          <a:lstStyle/>
          <a:p>
            <a:fld id="{314D0018-F28A-443F-AB5C-4AD2C3F3462C}" type="slidenum">
              <a:rPr lang="en-IN" smtClean="0"/>
              <a:t>8</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GB" b="1"/>
              <a:t>Segmentation</a:t>
            </a:r>
            <a:r>
              <a:rPr lang="en-GB"/>
              <a:t>: It is found to be the first and foremost step in which restaurant needs to divide the whole market into segments so it becomes easy for them to target their market. It can be segmented on the basis of demographic, psychological, etc. </a:t>
            </a:r>
            <a:endParaRPr lang="en-IN"/>
          </a:p>
          <a:p>
            <a:pPr lvl="0"/>
            <a:r>
              <a:rPr lang="en-GB" b="1"/>
              <a:t>Targeted</a:t>
            </a:r>
            <a:r>
              <a:rPr lang="en-GB"/>
              <a:t>: The restaurant wants to cover all ages of customers and because of that they need to target every customer above the age of 12. The reason behind this is restaurant provides a cafe and fine dining restaurant facility to the customers which can enjoy to customers who are above 12. </a:t>
            </a:r>
            <a:endParaRPr lang="en-IN"/>
          </a:p>
          <a:p>
            <a:pPr lvl="0"/>
            <a:r>
              <a:rPr lang="en-GB" b="1"/>
              <a:t>Positioning</a:t>
            </a:r>
            <a:r>
              <a:rPr lang="en-GB"/>
              <a:t>: It is found to be an important process in which organisation needs to provide a reason to the customers that why they are choosing their restaurants. It can be done with the help of effective marketing.</a:t>
            </a:r>
            <a:endParaRPr lang="en-IN"/>
          </a:p>
          <a:p>
            <a:endParaRPr lang="en-IN"/>
          </a:p>
        </p:txBody>
      </p:sp>
      <p:sp>
        <p:nvSpPr>
          <p:cNvPr id="4" name="Slide Number Placeholder 3"/>
          <p:cNvSpPr>
            <a:spLocks noGrp="1"/>
          </p:cNvSpPr>
          <p:nvPr>
            <p:ph type="sldNum" sz="quarter" idx="10"/>
          </p:nvPr>
        </p:nvSpPr>
        <p:spPr/>
        <p:txBody>
          <a:bodyPr/>
          <a:lstStyle/>
          <a:p>
            <a:fld id="{314D0018-F28A-443F-AB5C-4AD2C3F3462C}" type="slidenum">
              <a:rPr lang="en-IN" smtClean="0"/>
              <a:t>9</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sz="1200"/>
              <a:t>For a new business, it is found that each market is new for them and that's why it becomes crucial for a restaurant to make a marketing plan which solves their problem. </a:t>
            </a:r>
          </a:p>
          <a:p>
            <a:pPr lvl="0"/>
            <a:r>
              <a:rPr lang="en-GB" sz="1200" b="1" kern="1200">
                <a:solidFill>
                  <a:schemeClr val="tx1"/>
                </a:solidFill>
                <a:latin typeface="+mn-lt"/>
                <a:ea typeface="+mn-ea"/>
                <a:cs typeface="+mn-cs"/>
              </a:rPr>
              <a:t>Product</a:t>
            </a:r>
            <a:r>
              <a:rPr lang="en-GB" sz="1200" kern="1200">
                <a:solidFill>
                  <a:schemeClr val="tx1"/>
                </a:solidFill>
                <a:latin typeface="+mn-lt"/>
                <a:ea typeface="+mn-ea"/>
                <a:cs typeface="+mn-cs"/>
              </a:rPr>
              <a:t>: The first thing which needs to be ensured is that the product and services to be decided by an organisation which they will offer to the customers. It is identified that the product is situated at the centre of marketing mix elements.</a:t>
            </a:r>
            <a:endParaRPr lang="en-IN" sz="1200" kern="1200">
              <a:solidFill>
                <a:schemeClr val="tx1"/>
              </a:solidFill>
              <a:latin typeface="+mn-lt"/>
              <a:ea typeface="+mn-ea"/>
              <a:cs typeface="+mn-cs"/>
            </a:endParaRPr>
          </a:p>
          <a:p>
            <a:pPr lvl="0"/>
            <a:r>
              <a:rPr lang="en-GB" sz="1200" b="1" kern="1200">
                <a:solidFill>
                  <a:schemeClr val="tx1"/>
                </a:solidFill>
                <a:latin typeface="+mn-lt"/>
                <a:ea typeface="+mn-ea"/>
                <a:cs typeface="+mn-cs"/>
              </a:rPr>
              <a:t>Price</a:t>
            </a:r>
            <a:r>
              <a:rPr lang="en-GB" sz="1200" kern="1200">
                <a:solidFill>
                  <a:schemeClr val="tx1"/>
                </a:solidFill>
                <a:latin typeface="+mn-lt"/>
                <a:ea typeface="+mn-ea"/>
                <a:cs typeface="+mn-cs"/>
              </a:rPr>
              <a:t>: The price is playing an important role in order to attract customers as today's customers are focusing on the products which have good quality with reasonable price. In the case of Yummy </a:t>
            </a:r>
            <a:r>
              <a:rPr lang="en-GB" sz="1200" kern="1200" err="1">
                <a:solidFill>
                  <a:schemeClr val="tx1"/>
                </a:solidFill>
                <a:latin typeface="+mn-lt"/>
                <a:ea typeface="+mn-ea"/>
                <a:cs typeface="+mn-cs"/>
              </a:rPr>
              <a:t>Rescafe</a:t>
            </a:r>
            <a:r>
              <a:rPr lang="en-GB" sz="1200" kern="1200">
                <a:solidFill>
                  <a:schemeClr val="tx1"/>
                </a:solidFill>
                <a:latin typeface="+mn-lt"/>
                <a:ea typeface="+mn-ea"/>
                <a:cs typeface="+mn-cs"/>
              </a:rPr>
              <a:t>, it is identified that they are providing fruit products with good quality and reasonable prices.</a:t>
            </a:r>
            <a:endParaRPr lang="en-IN" sz="1200" kern="1200">
              <a:solidFill>
                <a:schemeClr val="tx1"/>
              </a:solidFill>
              <a:latin typeface="+mn-lt"/>
              <a:ea typeface="+mn-ea"/>
              <a:cs typeface="+mn-cs"/>
            </a:endParaRPr>
          </a:p>
          <a:p>
            <a:pPr lvl="0"/>
            <a:r>
              <a:rPr lang="en-GB" sz="1200" b="1" kern="1200">
                <a:solidFill>
                  <a:schemeClr val="tx1"/>
                </a:solidFill>
                <a:latin typeface="+mn-lt"/>
                <a:ea typeface="+mn-ea"/>
                <a:cs typeface="+mn-cs"/>
              </a:rPr>
              <a:t>Promotion</a:t>
            </a:r>
            <a:r>
              <a:rPr lang="en-GB" sz="1200" kern="1200">
                <a:solidFill>
                  <a:schemeClr val="tx1"/>
                </a:solidFill>
                <a:latin typeface="+mn-lt"/>
                <a:ea typeface="+mn-ea"/>
                <a:cs typeface="+mn-cs"/>
              </a:rPr>
              <a:t>: Promotion is found to be the most important factor or element which is really crucial for successful marketing strategies. It includes advertising, in-store promotional activities and direct marketing. Currently, restaurants are mainly focusing on social media groups and online events as they know the importance of digital marketing.</a:t>
            </a:r>
            <a:endParaRPr lang="en-IN" sz="1200" kern="1200">
              <a:solidFill>
                <a:schemeClr val="tx1"/>
              </a:solidFill>
              <a:latin typeface="+mn-lt"/>
              <a:ea typeface="+mn-ea"/>
              <a:cs typeface="+mn-cs"/>
            </a:endParaRPr>
          </a:p>
          <a:p>
            <a:pPr lvl="0"/>
            <a:r>
              <a:rPr lang="en-GB" sz="1200" b="1" kern="1200">
                <a:solidFill>
                  <a:schemeClr val="tx1"/>
                </a:solidFill>
                <a:latin typeface="+mn-lt"/>
                <a:ea typeface="+mn-ea"/>
                <a:cs typeface="+mn-cs"/>
              </a:rPr>
              <a:t>Place</a:t>
            </a:r>
            <a:r>
              <a:rPr lang="en-GB" sz="1200" kern="1200">
                <a:solidFill>
                  <a:schemeClr val="tx1"/>
                </a:solidFill>
                <a:latin typeface="+mn-lt"/>
                <a:ea typeface="+mn-ea"/>
                <a:cs typeface="+mn-cs"/>
              </a:rPr>
              <a:t>: Place is necessary to discuss where they sell their products and services to the customers. It is important to note that places should be chosen where people are easy to access.</a:t>
            </a:r>
            <a:endParaRPr lang="en-IN" sz="1200" kern="1200">
              <a:solidFill>
                <a:schemeClr val="tx1"/>
              </a:solidFill>
              <a:latin typeface="+mn-lt"/>
              <a:ea typeface="+mn-ea"/>
              <a:cs typeface="+mn-cs"/>
            </a:endParaRPr>
          </a:p>
          <a:p>
            <a:pPr lvl="0"/>
            <a:r>
              <a:rPr lang="en-GB" sz="1200" b="1" kern="1200">
                <a:solidFill>
                  <a:schemeClr val="tx1"/>
                </a:solidFill>
                <a:latin typeface="+mn-lt"/>
                <a:ea typeface="+mn-ea"/>
                <a:cs typeface="+mn-cs"/>
              </a:rPr>
              <a:t>People</a:t>
            </a:r>
            <a:r>
              <a:rPr lang="en-GB" sz="1200" kern="1200">
                <a:solidFill>
                  <a:schemeClr val="tx1"/>
                </a:solidFill>
                <a:latin typeface="+mn-lt"/>
                <a:ea typeface="+mn-ea"/>
                <a:cs typeface="+mn-cs"/>
              </a:rPr>
              <a:t>: It is identified that excellent customer service is found to be crucial as it not only convert to sales but similarly increases the customer base by referrals. So that's why it is important for the restaurant to have fully trained sales professionals which are able to solve the problems of customers.</a:t>
            </a:r>
            <a:endParaRPr lang="en-IN" sz="1200" kern="1200">
              <a:solidFill>
                <a:schemeClr val="tx1"/>
              </a:solidFill>
              <a:latin typeface="+mn-lt"/>
              <a:ea typeface="+mn-ea"/>
              <a:cs typeface="+mn-cs"/>
            </a:endParaRPr>
          </a:p>
          <a:p>
            <a:pPr lvl="0"/>
            <a:r>
              <a:rPr lang="en-GB" sz="1200" b="1" kern="1200">
                <a:solidFill>
                  <a:schemeClr val="tx1"/>
                </a:solidFill>
                <a:latin typeface="+mn-lt"/>
                <a:ea typeface="+mn-ea"/>
                <a:cs typeface="+mn-cs"/>
              </a:rPr>
              <a:t>Process</a:t>
            </a:r>
            <a:r>
              <a:rPr lang="en-GB" sz="1200" kern="1200">
                <a:solidFill>
                  <a:schemeClr val="tx1"/>
                </a:solidFill>
                <a:latin typeface="+mn-lt"/>
                <a:ea typeface="+mn-ea"/>
                <a:cs typeface="+mn-cs"/>
              </a:rPr>
              <a:t>: It makes sure by the restaurant in process of delivering the product and services to the consumer should be designed with maximum reliability and efficiency so that they are able to enjoy the products and services.</a:t>
            </a:r>
            <a:endParaRPr lang="en-IN" sz="1200" kern="1200">
              <a:solidFill>
                <a:schemeClr val="tx1"/>
              </a:solidFill>
              <a:latin typeface="+mn-lt"/>
              <a:ea typeface="+mn-ea"/>
              <a:cs typeface="+mn-cs"/>
            </a:endParaRPr>
          </a:p>
          <a:p>
            <a:pPr lvl="0"/>
            <a:r>
              <a:rPr lang="en-GB" sz="1200" b="1" kern="1200">
                <a:solidFill>
                  <a:schemeClr val="tx1"/>
                </a:solidFill>
                <a:latin typeface="+mn-lt"/>
                <a:ea typeface="+mn-ea"/>
                <a:cs typeface="+mn-cs"/>
              </a:rPr>
              <a:t>Physical</a:t>
            </a:r>
            <a:r>
              <a:rPr lang="en-GB" sz="1200" kern="1200">
                <a:solidFill>
                  <a:schemeClr val="tx1"/>
                </a:solidFill>
                <a:latin typeface="+mn-lt"/>
                <a:ea typeface="+mn-ea"/>
                <a:cs typeface="+mn-cs"/>
              </a:rPr>
              <a:t> </a:t>
            </a:r>
            <a:r>
              <a:rPr lang="en-GB" sz="1200" b="1" kern="1200">
                <a:solidFill>
                  <a:schemeClr val="tx1"/>
                </a:solidFill>
                <a:latin typeface="+mn-lt"/>
                <a:ea typeface="+mn-ea"/>
                <a:cs typeface="+mn-cs"/>
              </a:rPr>
              <a:t>evidence</a:t>
            </a:r>
            <a:r>
              <a:rPr lang="en-GB" sz="1200" kern="1200">
                <a:solidFill>
                  <a:schemeClr val="tx1"/>
                </a:solidFill>
                <a:latin typeface="+mn-lt"/>
                <a:ea typeface="+mn-ea"/>
                <a:cs typeface="+mn-cs"/>
              </a:rPr>
              <a:t>: Physical evidence is related to the proof where an organisation proves that they exist in the market. So restaurant needs to do branding and packaging in a more effective way.</a:t>
            </a:r>
            <a:endParaRPr lang="en-IN" sz="1200" kern="1200">
              <a:solidFill>
                <a:schemeClr val="tx1"/>
              </a:solidFill>
              <a:latin typeface="+mn-lt"/>
              <a:ea typeface="+mn-ea"/>
              <a:cs typeface="+mn-cs"/>
            </a:endParaRPr>
          </a:p>
          <a:p>
            <a:endParaRPr lang="en-IN"/>
          </a:p>
        </p:txBody>
      </p:sp>
      <p:sp>
        <p:nvSpPr>
          <p:cNvPr id="4" name="Slide Number Placeholder 3"/>
          <p:cNvSpPr>
            <a:spLocks noGrp="1"/>
          </p:cNvSpPr>
          <p:nvPr>
            <p:ph type="sldNum" sz="quarter" idx="10"/>
          </p:nvPr>
        </p:nvSpPr>
        <p:spPr/>
        <p:txBody>
          <a:bodyPr/>
          <a:lstStyle/>
          <a:p>
            <a:fld id="{314D0018-F28A-443F-AB5C-4AD2C3F3462C}" type="slidenum">
              <a:rPr lang="en-IN" smtClean="0"/>
              <a:t>10</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a:t>It is found that the management team is playing an important role in the success and growth of any business. This is the main reason that the management team should not be biased. With the help of managing all tasks and duties, the restaurant can easily g opportunities to attract more and more customers to their business.</a:t>
            </a:r>
            <a:endParaRPr lang="en-IN"/>
          </a:p>
        </p:txBody>
      </p:sp>
      <p:sp>
        <p:nvSpPr>
          <p:cNvPr id="4" name="Slide Number Placeholder 3"/>
          <p:cNvSpPr>
            <a:spLocks noGrp="1"/>
          </p:cNvSpPr>
          <p:nvPr>
            <p:ph type="sldNum" sz="quarter" idx="10"/>
          </p:nvPr>
        </p:nvSpPr>
        <p:spPr/>
        <p:txBody>
          <a:bodyPr/>
          <a:lstStyle/>
          <a:p>
            <a:fld id="{314D0018-F28A-443F-AB5C-4AD2C3F3462C}" type="slidenum">
              <a:rPr lang="en-IN" smtClean="0"/>
              <a:t>11</a:t>
            </a:fld>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a:t>It is important to note that all the financial resources should be used effectively which makes the high return. Yummy </a:t>
            </a:r>
            <a:r>
              <a:rPr lang="en-GB" sz="1200" err="1"/>
              <a:t>Rescafe</a:t>
            </a:r>
            <a:r>
              <a:rPr lang="en-GB" sz="1200"/>
              <a:t> is found that they are focusing on using less borrowing so that they cannot pay interest. It becomes very crucial for them and because of that they also used many other financial sources such as retained earnings, friends and family, loans, etc. </a:t>
            </a:r>
            <a:endParaRPr lang="en-IN" sz="1200"/>
          </a:p>
          <a:p>
            <a:endParaRPr lang="en-IN"/>
          </a:p>
        </p:txBody>
      </p:sp>
      <p:sp>
        <p:nvSpPr>
          <p:cNvPr id="4" name="Slide Number Placeholder 3"/>
          <p:cNvSpPr>
            <a:spLocks noGrp="1"/>
          </p:cNvSpPr>
          <p:nvPr>
            <p:ph type="sldNum" sz="quarter" idx="10"/>
          </p:nvPr>
        </p:nvSpPr>
        <p:spPr/>
        <p:txBody>
          <a:bodyPr/>
          <a:lstStyle/>
          <a:p>
            <a:fld id="{314D0018-F28A-443F-AB5C-4AD2C3F3462C}" type="slidenum">
              <a:rPr lang="en-IN" smtClean="0"/>
              <a:t>12</a:t>
            </a:fld>
            <a:endParaRPr lang="en-IN"/>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a:t>For the successful launch of a new business in the competitive and complex market, it is identified and analysed that an entrepreneur needs to make an effective business plan which should include all the important components so that the company is able to achieve its desired goals and objectives. It covered market audit, identification of target market, marketing plan, financial plan, etc.</a:t>
            </a:r>
            <a:endParaRPr lang="en-IN"/>
          </a:p>
        </p:txBody>
      </p:sp>
      <p:sp>
        <p:nvSpPr>
          <p:cNvPr id="4" name="Slide Number Placeholder 3"/>
          <p:cNvSpPr>
            <a:spLocks noGrp="1"/>
          </p:cNvSpPr>
          <p:nvPr>
            <p:ph type="sldNum" sz="quarter" idx="10"/>
          </p:nvPr>
        </p:nvSpPr>
        <p:spPr/>
        <p:txBody>
          <a:bodyPr/>
          <a:lstStyle/>
          <a:p>
            <a:fld id="{314D0018-F28A-443F-AB5C-4AD2C3F3462C}" type="slidenum">
              <a:rPr lang="en-IN" smtClean="0"/>
              <a:t>13</a:t>
            </a:fld>
            <a:endParaRPr lang="en-IN"/>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algn="just">
              <a:lnSpc>
                <a:spcPct val="170000"/>
              </a:lnSpc>
            </a:pPr>
            <a:r>
              <a:rPr lang="en-US" err="1"/>
              <a:t>Jukova</a:t>
            </a:r>
            <a:r>
              <a:rPr lang="en-US"/>
              <a:t>, E. E., and et.al., 2019. Planning a new business: typical mistakes of a business plan in the service sector. </a:t>
            </a:r>
            <a:r>
              <a:rPr lang="en-IN" i="1"/>
              <a:t>Journal of Environmental Management &amp; Tourism</a:t>
            </a:r>
            <a:r>
              <a:rPr lang="en-IN"/>
              <a:t>, </a:t>
            </a:r>
            <a:r>
              <a:rPr lang="en-IN" i="1"/>
              <a:t>10</a:t>
            </a:r>
            <a:r>
              <a:rPr lang="en-IN"/>
              <a:t>(3 (34)), pp.441-447.</a:t>
            </a:r>
          </a:p>
          <a:p>
            <a:pPr algn="just">
              <a:lnSpc>
                <a:spcPct val="170000"/>
              </a:lnSpc>
            </a:pPr>
            <a:r>
              <a:rPr lang="en-US"/>
              <a:t>Marques, J. D. A., 2021. </a:t>
            </a:r>
            <a:r>
              <a:rPr lang="en-IN" i="1"/>
              <a:t>Business plan: </a:t>
            </a:r>
            <a:r>
              <a:rPr lang="en-IN" i="1" err="1"/>
              <a:t>Sportigest</a:t>
            </a:r>
            <a:r>
              <a:rPr lang="en-IN"/>
              <a:t> (Doctoral dissertation).</a:t>
            </a:r>
          </a:p>
          <a:p>
            <a:pPr algn="just">
              <a:lnSpc>
                <a:spcPct val="170000"/>
              </a:lnSpc>
            </a:pPr>
            <a:r>
              <a:rPr lang="en-US" err="1"/>
              <a:t>Puspita</a:t>
            </a:r>
            <a:r>
              <a:rPr lang="en-US"/>
              <a:t>, D., 2019. CORPUS BASED STUDY: STUDENTS’LEXICAL COVERAGE THROUGH BUSINESS PLAN REPORT WRITING. </a:t>
            </a:r>
            <a:r>
              <a:rPr lang="en-IN" i="1"/>
              <a:t>16 November 2019, Bandar Lampung, Indonesia </a:t>
            </a:r>
            <a:r>
              <a:rPr lang="en-IN" i="1" err="1"/>
              <a:t>i</a:t>
            </a:r>
            <a:r>
              <a:rPr lang="en-IN"/>
              <a:t>.</a:t>
            </a:r>
          </a:p>
          <a:p>
            <a:pPr algn="just">
              <a:lnSpc>
                <a:spcPct val="170000"/>
              </a:lnSpc>
            </a:pPr>
            <a:r>
              <a:rPr lang="en-US" err="1"/>
              <a:t>Sládková</a:t>
            </a:r>
            <a:r>
              <a:rPr lang="en-US"/>
              <a:t>, S., 2019. A Business Plan for a Selected Company.</a:t>
            </a:r>
            <a:r>
              <a:rPr lang="en-IN"/>
              <a:t> </a:t>
            </a:r>
          </a:p>
          <a:p>
            <a:pPr algn="just">
              <a:lnSpc>
                <a:spcPct val="170000"/>
              </a:lnSpc>
            </a:pPr>
            <a:r>
              <a:rPr lang="en-US"/>
              <a:t>TOMASSONI, M., 2019. Development of a business plan for the expansion of CESI's operations on the IFI hydropower market.</a:t>
            </a:r>
            <a:endParaRPr lang="en-IN"/>
          </a:p>
          <a:p>
            <a:pPr algn="just">
              <a:lnSpc>
                <a:spcPct val="170000"/>
              </a:lnSpc>
            </a:pPr>
            <a:r>
              <a:rPr lang="en-US"/>
              <a:t>Villanueva, L. K. B., and et.al., 2020. </a:t>
            </a:r>
            <a:r>
              <a:rPr lang="en-IN" i="1"/>
              <a:t>Business plan for entrepreneurs, actors and organizations of social and solidarity economy based on </a:t>
            </a:r>
            <a:r>
              <a:rPr lang="en-IN" i="1" err="1"/>
              <a:t>neutrosophic</a:t>
            </a:r>
            <a:r>
              <a:rPr lang="en-IN" i="1"/>
              <a:t> AHP-SWOT</a:t>
            </a:r>
            <a:r>
              <a:rPr lang="en-IN"/>
              <a:t> (Vol. 37). Infinite Study.</a:t>
            </a:r>
          </a:p>
          <a:p>
            <a:pPr algn="just">
              <a:lnSpc>
                <a:spcPct val="170000"/>
              </a:lnSpc>
            </a:pPr>
            <a:r>
              <a:rPr lang="en-US"/>
              <a:t>Watson, K., McGowan, P. and Cunningham, J. A., 2018. An exploration of the Business Plan Competition as a methodology for effective nascent entrepreneurial learning. </a:t>
            </a:r>
            <a:r>
              <a:rPr lang="en-IN" i="1"/>
              <a:t>International Journal of Entrepreneurial </a:t>
            </a:r>
            <a:r>
              <a:rPr lang="en-IN" i="1" err="1"/>
              <a:t>Behavior</a:t>
            </a:r>
            <a:r>
              <a:rPr lang="en-IN" i="1"/>
              <a:t> &amp; Research</a:t>
            </a:r>
            <a:r>
              <a:rPr lang="en-IN"/>
              <a:t>.</a:t>
            </a:r>
          </a:p>
          <a:p>
            <a:endParaRPr lang="en-IN"/>
          </a:p>
        </p:txBody>
      </p:sp>
      <p:sp>
        <p:nvSpPr>
          <p:cNvPr id="4" name="Slide Number Placeholder 3"/>
          <p:cNvSpPr>
            <a:spLocks noGrp="1"/>
          </p:cNvSpPr>
          <p:nvPr>
            <p:ph type="sldNum" sz="quarter" idx="10"/>
          </p:nvPr>
        </p:nvSpPr>
        <p:spPr/>
        <p:txBody>
          <a:bodyPr/>
          <a:lstStyle/>
          <a:p>
            <a:fld id="{314D0018-F28A-443F-AB5C-4AD2C3F3462C}" type="slidenum">
              <a:rPr lang="en-IN" smtClean="0"/>
              <a:t>14</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Isosceles Triangle 6"/>
          <p:cNvSpPr/>
          <p:nvPr/>
        </p:nvSpPr>
        <p:spPr>
          <a:xfrm rot="16200000">
            <a:off x="7554353" y="5254283"/>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540544" y="776288"/>
            <a:ext cx="8062912" cy="1470025"/>
          </a:xfrm>
        </p:spPr>
        <p:txBody>
          <a:bodyPr anchor="b">
            <a:normAutofit/>
          </a:bodyPr>
          <a:lstStyle>
            <a:lvl1pPr algn="r">
              <a:defRPr sz="4400"/>
            </a:lvl1pPr>
          </a:lstStyle>
          <a:p>
            <a:r>
              <a:rPr kumimoji="0" lang="en-US"/>
              <a:t>Click to edit Master title style</a:t>
            </a:r>
          </a:p>
        </p:txBody>
      </p:sp>
      <p:sp>
        <p:nvSpPr>
          <p:cNvPr id="9" name="Subtitle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1371600" y="6012656"/>
            <a:ext cx="5791200" cy="365125"/>
          </a:xfrm>
        </p:spPr>
        <p:txBody>
          <a:bodyPr tIns="0" bIns="0" anchor="t"/>
          <a:lstStyle>
            <a:lvl1pPr algn="r">
              <a:defRPr sz="1000"/>
            </a:lvl1pPr>
          </a:lstStyle>
          <a:p>
            <a:fld id="{B374CAAD-C7F9-473D-8642-BC9D30B1ACE1}" type="datetimeFigureOut">
              <a:rPr lang="en-US" smtClean="0"/>
              <a:t>3/15/2022</a:t>
            </a:fld>
            <a:endParaRPr lang="en-IN"/>
          </a:p>
        </p:txBody>
      </p:sp>
      <p:sp>
        <p:nvSpPr>
          <p:cNvPr id="17" name="Footer Placeholder 16"/>
          <p:cNvSpPr>
            <a:spLocks noGrp="1"/>
          </p:cNvSpPr>
          <p:nvPr>
            <p:ph type="ftr" sz="quarter" idx="11"/>
          </p:nvPr>
        </p:nvSpPr>
        <p:spPr>
          <a:xfrm>
            <a:off x="1371600" y="5650704"/>
            <a:ext cx="5791200" cy="365125"/>
          </a:xfrm>
        </p:spPr>
        <p:txBody>
          <a:bodyPr tIns="0" bIns="0" anchor="b"/>
          <a:lstStyle>
            <a:lvl1pPr algn="r">
              <a:defRPr sz="1100"/>
            </a:lvl1pPr>
          </a:lstStyle>
          <a:p>
            <a:endParaRPr lang="en-IN"/>
          </a:p>
        </p:txBody>
      </p:sp>
      <p:sp>
        <p:nvSpPr>
          <p:cNvPr id="29" name="Slide Number Placeholder 28"/>
          <p:cNvSpPr>
            <a:spLocks noGrp="1"/>
          </p:cNvSpPr>
          <p:nvPr>
            <p:ph type="sldNum" sz="quarter" idx="12"/>
          </p:nvPr>
        </p:nvSpPr>
        <p:spPr>
          <a:xfrm>
            <a:off x="8392247" y="5752307"/>
            <a:ext cx="502920" cy="365125"/>
          </a:xfrm>
        </p:spPr>
        <p:txBody>
          <a:bodyPr anchor="ctr"/>
          <a:lstStyle>
            <a:lvl1pPr algn="ctr">
              <a:defRPr sz="1300">
                <a:solidFill>
                  <a:srgbClr val="FFFFFF"/>
                </a:solidFill>
              </a:defRPr>
            </a:lvl1pPr>
          </a:lstStyle>
          <a:p>
            <a:fld id="{42BDC0B3-0285-4D08-96D4-2AD40ED4A1F9}" type="slidenum">
              <a:rPr lang="en-IN" smtClean="0"/>
              <a:t>‹#›</a:t>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67494"/>
            <a:ext cx="8229600" cy="1399032"/>
          </a:xfrm>
        </p:spPr>
        <p:txBody>
          <a:bodyPr/>
          <a:lstStyle/>
          <a:p>
            <a:r>
              <a:rPr kumimoji="0" lang="en-US"/>
              <a:t>Click to edit Master title style</a:t>
            </a:r>
          </a:p>
        </p:txBody>
      </p:sp>
      <p:sp>
        <p:nvSpPr>
          <p:cNvPr id="3" name="Content Placeholder 2"/>
          <p:cNvSpPr>
            <a:spLocks noGrp="1"/>
          </p:cNvSpPr>
          <p:nvPr>
            <p:ph idx="1"/>
          </p:nvPr>
        </p:nvSpPr>
        <p:spPr>
          <a:xfrm>
            <a:off x="457200" y="1882808"/>
            <a:ext cx="8229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91456" y="6480048"/>
            <a:ext cx="2133600" cy="301752"/>
          </a:xfrm>
        </p:spPr>
        <p:txBody>
          <a:bodyPr/>
          <a:lstStyle/>
          <a:p>
            <a:fld id="{B374CAAD-C7F9-473D-8642-BC9D30B1ACE1}" type="datetimeFigureOut">
              <a:rPr lang="en-US" smtClean="0"/>
              <a:t>3/15/2022</a:t>
            </a:fld>
            <a:endParaRPr lang="en-IN"/>
          </a:p>
        </p:txBody>
      </p:sp>
      <p:sp>
        <p:nvSpPr>
          <p:cNvPr id="5" name="Footer Placeholder 4"/>
          <p:cNvSpPr>
            <a:spLocks noGrp="1"/>
          </p:cNvSpPr>
          <p:nvPr>
            <p:ph type="ftr" sz="quarter" idx="11"/>
          </p:nvPr>
        </p:nvSpPr>
        <p:spPr>
          <a:xfrm>
            <a:off x="457200" y="6480969"/>
            <a:ext cx="4260056" cy="300831"/>
          </a:xfrm>
        </p:spPr>
        <p:txBody>
          <a:bodyPr/>
          <a:lstStyle/>
          <a:p>
            <a:endParaRPr lang="en-IN"/>
          </a:p>
        </p:txBody>
      </p:sp>
      <p:sp>
        <p:nvSpPr>
          <p:cNvPr id="6" name="Slide Number Placeholder 5"/>
          <p:cNvSpPr>
            <a:spLocks noGrp="1"/>
          </p:cNvSpPr>
          <p:nvPr>
            <p:ph type="sldNum" sz="quarter" idx="12"/>
          </p:nvPr>
        </p:nvSpPr>
        <p:spPr/>
        <p:txBody>
          <a:bodyPr/>
          <a:lstStyle/>
          <a:p>
            <a:fld id="{42BDC0B3-0285-4D08-96D4-2AD40ED4A1F9}" type="slidenum">
              <a:rPr lang="en-IN" smtClean="0"/>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1"/>
      </p:bgRef>
    </p:bg>
    <p:spTree>
      <p:nvGrpSpPr>
        <p:cNvPr id="1" name=""/>
        <p:cNvGrpSpPr/>
        <p:nvPr/>
      </p:nvGrpSpPr>
      <p:grpSpPr>
        <a:xfrm>
          <a:off x="0" y="0"/>
          <a:ext cx="0" cy="0"/>
          <a:chOff x="0" y="0"/>
          <a:chExt cx="0" cy="0"/>
        </a:xfrm>
      </p:grpSpPr>
      <p:sp>
        <p:nvSpPr>
          <p:cNvPr id="9" name="Right Triangle 8"/>
          <p:cNvSpPr/>
          <p:nvPr/>
        </p:nvSpPr>
        <p:spPr>
          <a:xfrm flipV="1">
            <a:off x="7034" y="7034"/>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marL="0" algn="ctr" defTabSz="914400" rtl="0" eaLnBrk="1" latinLnBrk="0" hangingPunct="1"/>
            <a:endParaRPr kumimoji="0" lang="en-US" sz="1800" kern="1200">
              <a:solidFill>
                <a:schemeClr val="lt1"/>
              </a:solidFill>
              <a:latin typeface="+mn-lt"/>
              <a:ea typeface="+mn-ea"/>
              <a:cs typeface="+mn-cs"/>
            </a:endParaRPr>
          </a:p>
        </p:txBody>
      </p:sp>
      <p:sp>
        <p:nvSpPr>
          <p:cNvPr id="8" name="Isosceles Triangle 7"/>
          <p:cNvSpPr/>
          <p:nvPr/>
        </p:nvSpPr>
        <p:spPr>
          <a:xfrm rot="5400000" flipV="1">
            <a:off x="7554353" y="309490"/>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 name="Date Placeholder 3"/>
          <p:cNvSpPr>
            <a:spLocks noGrp="1"/>
          </p:cNvSpPr>
          <p:nvPr>
            <p:ph type="dt" sz="half" idx="10"/>
          </p:nvPr>
        </p:nvSpPr>
        <p:spPr>
          <a:xfrm>
            <a:off x="6955632" y="6477000"/>
            <a:ext cx="2133600" cy="304800"/>
          </a:xfrm>
        </p:spPr>
        <p:txBody>
          <a:bodyPr/>
          <a:lstStyle/>
          <a:p>
            <a:fld id="{B374CAAD-C7F9-473D-8642-BC9D30B1ACE1}" type="datetimeFigureOut">
              <a:rPr lang="en-US" smtClean="0"/>
              <a:t>3/15/2022</a:t>
            </a:fld>
            <a:endParaRPr lang="en-IN"/>
          </a:p>
        </p:txBody>
      </p:sp>
      <p:sp>
        <p:nvSpPr>
          <p:cNvPr id="5" name="Footer Placeholder 4"/>
          <p:cNvSpPr>
            <a:spLocks noGrp="1"/>
          </p:cNvSpPr>
          <p:nvPr>
            <p:ph type="ftr" sz="quarter" idx="11"/>
          </p:nvPr>
        </p:nvSpPr>
        <p:spPr>
          <a:xfrm>
            <a:off x="2619376" y="6480969"/>
            <a:ext cx="4260056" cy="300831"/>
          </a:xfrm>
        </p:spPr>
        <p:txBody>
          <a:bodyPr/>
          <a:lstStyle/>
          <a:p>
            <a:endParaRPr lang="en-IN"/>
          </a:p>
        </p:txBody>
      </p:sp>
      <p:sp>
        <p:nvSpPr>
          <p:cNvPr id="6" name="Slide Number Placeholder 5"/>
          <p:cNvSpPr>
            <a:spLocks noGrp="1"/>
          </p:cNvSpPr>
          <p:nvPr>
            <p:ph type="sldNum" sz="quarter" idx="12"/>
          </p:nvPr>
        </p:nvSpPr>
        <p:spPr>
          <a:xfrm>
            <a:off x="8451056" y="809624"/>
            <a:ext cx="502920" cy="300831"/>
          </a:xfrm>
        </p:spPr>
        <p:txBody>
          <a:bodyPr/>
          <a:lstStyle/>
          <a:p>
            <a:fld id="{42BDC0B3-0285-4D08-96D4-2AD40ED4A1F9}" type="slidenum">
              <a:rPr lang="en-IN" smtClean="0"/>
              <a:t>‹#›</a:t>
            </a:fld>
            <a:endParaRPr lang="en-IN"/>
          </a:p>
        </p:txBody>
      </p:sp>
      <p:cxnSp>
        <p:nvCxnSpPr>
          <p:cNvPr id="11" name="Straight Connector 10"/>
          <p:cNvCxnSpPr/>
          <p:nvPr/>
        </p:nvCxnSpPr>
        <p:spPr>
          <a:xfrm rot="10800000">
            <a:off x="6468794" y="9381"/>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V="1">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381000" y="271464"/>
            <a:ext cx="7239000" cy="1362075"/>
          </a:xfrm>
        </p:spPr>
        <p:txBody>
          <a:bodyPr anchor="ctr"/>
          <a:lstStyle>
            <a:lvl1pPr marL="0" algn="l">
              <a:buNone/>
              <a:defRPr sz="3600" b="1" cap="none" baseline="0"/>
            </a:lvl1pPr>
          </a:lstStyle>
          <a:p>
            <a:r>
              <a:rPr kumimoji="0" lang="en-US"/>
              <a:t>Click to edit Master title style</a:t>
            </a:r>
          </a:p>
        </p:txBody>
      </p:sp>
      <p:sp>
        <p:nvSpPr>
          <p:cNvPr id="3" name="Text Placeholder 2"/>
          <p:cNvSpPr>
            <a:spLocks noGrp="1"/>
          </p:cNvSpPr>
          <p:nvPr>
            <p:ph type="body" idx="1"/>
          </p:nvPr>
        </p:nvSpPr>
        <p:spPr>
          <a:xfrm>
            <a:off x="381000" y="1633536"/>
            <a:ext cx="3886200" cy="2286000"/>
          </a:xfrm>
        </p:spPr>
        <p:txBody>
          <a:bodyPr anchor="t"/>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lgn="l">
              <a:defRPr/>
            </a:lvl1pPr>
          </a:lstStyle>
          <a:p>
            <a:r>
              <a:rPr kumimoji="0" lang="en-US"/>
              <a:t>Click to edit Master title style</a:t>
            </a:r>
          </a:p>
        </p:txBody>
      </p:sp>
      <p:sp>
        <p:nvSpPr>
          <p:cNvPr id="3" name="Content Placeholder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4791456" y="6480969"/>
            <a:ext cx="2133600" cy="301752"/>
          </a:xfrm>
        </p:spPr>
        <p:txBody>
          <a:bodyPr/>
          <a:lstStyle/>
          <a:p>
            <a:fld id="{B374CAAD-C7F9-473D-8642-BC9D30B1ACE1}" type="datetimeFigureOut">
              <a:rPr lang="en-US" smtClean="0"/>
              <a:t>3/15/2022</a:t>
            </a:fld>
            <a:endParaRPr lang="en-IN"/>
          </a:p>
        </p:txBody>
      </p:sp>
      <p:sp>
        <p:nvSpPr>
          <p:cNvPr id="6" name="Footer Placeholder 5"/>
          <p:cNvSpPr>
            <a:spLocks noGrp="1"/>
          </p:cNvSpPr>
          <p:nvPr>
            <p:ph type="ftr" sz="quarter" idx="11"/>
          </p:nvPr>
        </p:nvSpPr>
        <p:spPr>
          <a:xfrm>
            <a:off x="457200" y="6480969"/>
            <a:ext cx="4260056" cy="301752"/>
          </a:xfrm>
        </p:spPr>
        <p:txBody>
          <a:bodyPr/>
          <a:lstStyle/>
          <a:p>
            <a:endParaRPr lang="en-IN"/>
          </a:p>
        </p:txBody>
      </p:sp>
      <p:sp>
        <p:nvSpPr>
          <p:cNvPr id="7" name="Slide Number Placeholder 6"/>
          <p:cNvSpPr>
            <a:spLocks noGrp="1"/>
          </p:cNvSpPr>
          <p:nvPr>
            <p:ph type="sldNum" sz="quarter" idx="12"/>
          </p:nvPr>
        </p:nvSpPr>
        <p:spPr>
          <a:xfrm>
            <a:off x="7589520" y="6480969"/>
            <a:ext cx="502920" cy="301752"/>
          </a:xfrm>
        </p:spPr>
        <p:txBody>
          <a:bodyPr/>
          <a:lstStyle/>
          <a:p>
            <a:fld id="{42BDC0B3-0285-4D08-96D4-2AD40ED4A1F9}" type="slidenum">
              <a:rPr lang="en-IN" smtClean="0"/>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kumimoji="0" lang="en-US"/>
              <a:t>Click to edit Master title style</a:t>
            </a:r>
          </a:p>
        </p:txBody>
      </p:sp>
      <p:sp>
        <p:nvSpPr>
          <p:cNvPr id="3" name="Text Placeholder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a:xfrm>
            <a:off x="4791456" y="6480969"/>
            <a:ext cx="2130552" cy="301752"/>
          </a:xfrm>
        </p:spPr>
        <p:txBody>
          <a:bodyPr/>
          <a:lstStyle/>
          <a:p>
            <a:fld id="{B374CAAD-C7F9-473D-8642-BC9D30B1ACE1}" type="datetimeFigureOut">
              <a:rPr lang="en-US" smtClean="0"/>
              <a:t>3/15/2022</a:t>
            </a:fld>
            <a:endParaRPr lang="en-IN"/>
          </a:p>
        </p:txBody>
      </p:sp>
      <p:sp>
        <p:nvSpPr>
          <p:cNvPr id="8" name="Footer Placeholder 7"/>
          <p:cNvSpPr>
            <a:spLocks noGrp="1"/>
          </p:cNvSpPr>
          <p:nvPr>
            <p:ph type="ftr" sz="quarter" idx="11"/>
          </p:nvPr>
        </p:nvSpPr>
        <p:spPr>
          <a:xfrm>
            <a:off x="457200" y="6480969"/>
            <a:ext cx="4261104" cy="301752"/>
          </a:xfrm>
        </p:spPr>
        <p:txBody>
          <a:bodyPr/>
          <a:lstStyle/>
          <a:p>
            <a:endParaRPr lang="en-IN"/>
          </a:p>
        </p:txBody>
      </p:sp>
      <p:sp>
        <p:nvSpPr>
          <p:cNvPr id="9" name="Slide Number Placeholder 8"/>
          <p:cNvSpPr>
            <a:spLocks noGrp="1"/>
          </p:cNvSpPr>
          <p:nvPr>
            <p:ph type="sldNum" sz="quarter" idx="12"/>
          </p:nvPr>
        </p:nvSpPr>
        <p:spPr>
          <a:xfrm>
            <a:off x="7589520" y="6483096"/>
            <a:ext cx="502920" cy="301752"/>
          </a:xfrm>
        </p:spPr>
        <p:txBody>
          <a:bodyPr/>
          <a:lstStyle>
            <a:lvl1pPr algn="ctr">
              <a:defRPr/>
            </a:lvl1pPr>
          </a:lstStyle>
          <a:p>
            <a:fld id="{42BDC0B3-0285-4D08-96D4-2AD40ED4A1F9}" type="slidenum">
              <a:rPr lang="en-IN" smtClean="0"/>
              <a:t>‹#›</a:t>
            </a:fld>
            <a:endParaRPr lang="en-IN"/>
          </a:p>
        </p:txBody>
      </p:sp>
    </p:spTree>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0"/>
            </a:lvl1pPr>
          </a:lstStyle>
          <a:p>
            <a:r>
              <a:rPr kumimoji="0" lang="en-US"/>
              <a:t>Click to edit Master title style</a:t>
            </a:r>
          </a:p>
        </p:txBody>
      </p:sp>
      <p:sp>
        <p:nvSpPr>
          <p:cNvPr id="3" name="Date Placeholder 2"/>
          <p:cNvSpPr>
            <a:spLocks noGrp="1"/>
          </p:cNvSpPr>
          <p:nvPr>
            <p:ph type="dt" sz="half" idx="10"/>
          </p:nvPr>
        </p:nvSpPr>
        <p:spPr/>
        <p:txBody>
          <a:bodyPr/>
          <a:lstStyle/>
          <a:p>
            <a:fld id="{B374CAAD-C7F9-473D-8642-BC9D30B1ACE1}" type="datetimeFigureOut">
              <a:rPr lang="en-US" smtClean="0"/>
              <a:t>3/15/2022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2BDC0B3-0285-4D08-96D4-2AD40ED4A1F9}" type="slidenum">
              <a:rPr lang="en-IN" smtClean="0"/>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791456" y="6480969"/>
            <a:ext cx="2133600" cy="301752"/>
          </a:xfrm>
        </p:spPr>
        <p:txBody>
          <a:bodyPr/>
          <a:lstStyle/>
          <a:p>
            <a:fld id="{B374CAAD-C7F9-473D-8642-BC9D30B1ACE1}" type="datetimeFigureOut">
              <a:rPr lang="en-US" smtClean="0"/>
              <a:t>3/15/2022</a:t>
            </a:fld>
            <a:endParaRPr lang="en-IN"/>
          </a:p>
        </p:txBody>
      </p:sp>
      <p:sp>
        <p:nvSpPr>
          <p:cNvPr id="3" name="Footer Placeholder 2"/>
          <p:cNvSpPr>
            <a:spLocks noGrp="1"/>
          </p:cNvSpPr>
          <p:nvPr>
            <p:ph type="ftr" sz="quarter" idx="11"/>
          </p:nvPr>
        </p:nvSpPr>
        <p:spPr>
          <a:xfrm>
            <a:off x="457200" y="6481890"/>
            <a:ext cx="4260056" cy="300831"/>
          </a:xfrm>
        </p:spPr>
        <p:txBody>
          <a:bodyPr/>
          <a:lstStyle/>
          <a:p>
            <a:endParaRPr lang="en-IN"/>
          </a:p>
        </p:txBody>
      </p:sp>
      <p:sp>
        <p:nvSpPr>
          <p:cNvPr id="4" name="Slide Number Placeholder 3"/>
          <p:cNvSpPr>
            <a:spLocks noGrp="1"/>
          </p:cNvSpPr>
          <p:nvPr>
            <p:ph type="sldNum" sz="quarter" idx="12"/>
          </p:nvPr>
        </p:nvSpPr>
        <p:spPr>
          <a:xfrm>
            <a:off x="7589520" y="6480969"/>
            <a:ext cx="502920" cy="301752"/>
          </a:xfrm>
        </p:spPr>
        <p:txBody>
          <a:bodyPr/>
          <a:lstStyle/>
          <a:p>
            <a:fld id="{42BDC0B3-0285-4D08-96D4-2AD40ED4A1F9}" type="slidenum">
              <a:rPr lang="en-IN" smtClean="0"/>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kumimoji="0" lang="en-US"/>
              <a:t>Click to edit Master title style</a:t>
            </a:r>
          </a:p>
        </p:txBody>
      </p:sp>
      <p:sp>
        <p:nvSpPr>
          <p:cNvPr id="3" name="Text Placeholder 2"/>
          <p:cNvSpPr>
            <a:spLocks noGrp="1"/>
          </p:cNvSpPr>
          <p:nvPr>
            <p:ph type="body" idx="2"/>
          </p:nvPr>
        </p:nvSpPr>
        <p:spPr>
          <a:xfrm>
            <a:off x="1135856" y="367664"/>
            <a:ext cx="2438400" cy="5943600"/>
          </a:xfrm>
        </p:spPr>
        <p:txBody>
          <a:bodyPr anchor="t"/>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278976" y="6556248"/>
            <a:ext cx="2133600" cy="301752"/>
          </a:xfrm>
        </p:spPr>
        <p:txBody>
          <a:bodyPr/>
          <a:lstStyle>
            <a:lvl1pPr>
              <a:defRPr sz="900"/>
            </a:lvl1pPr>
          </a:lstStyle>
          <a:p>
            <a:fld id="{B374CAAD-C7F9-473D-8642-BC9D30B1ACE1}" type="datetimeFigureOut">
              <a:rPr lang="en-US" smtClean="0"/>
              <a:t>3/15/2022</a:t>
            </a:fld>
            <a:endParaRPr lang="en-IN"/>
          </a:p>
        </p:txBody>
      </p:sp>
      <p:sp>
        <p:nvSpPr>
          <p:cNvPr id="6" name="Footer Placeholder 5"/>
          <p:cNvSpPr>
            <a:spLocks noGrp="1"/>
          </p:cNvSpPr>
          <p:nvPr>
            <p:ph type="ftr" sz="quarter" idx="11"/>
          </p:nvPr>
        </p:nvSpPr>
        <p:spPr>
          <a:xfrm>
            <a:off x="1135856" y="6556248"/>
            <a:ext cx="5143120" cy="301752"/>
          </a:xfrm>
        </p:spPr>
        <p:txBody>
          <a:bodyPr/>
          <a:lstStyle>
            <a:lvl1pPr>
              <a:defRPr sz="900"/>
            </a:lvl1pPr>
          </a:lstStyle>
          <a:p>
            <a:endParaRPr lang="en-IN"/>
          </a:p>
        </p:txBody>
      </p:sp>
      <p:sp>
        <p:nvSpPr>
          <p:cNvPr id="7" name="Slide Number Placeholder 6"/>
          <p:cNvSpPr>
            <a:spLocks noGrp="1"/>
          </p:cNvSpPr>
          <p:nvPr>
            <p:ph type="sldNum" sz="quarter" idx="12"/>
          </p:nvPr>
        </p:nvSpPr>
        <p:spPr>
          <a:xfrm>
            <a:off x="8410576" y="6556248"/>
            <a:ext cx="502920" cy="301752"/>
          </a:xfrm>
        </p:spPr>
        <p:txBody>
          <a:bodyPr/>
          <a:lstStyle>
            <a:lvl1pPr>
              <a:defRPr sz="900"/>
            </a:lvl1pPr>
          </a:lstStyle>
          <a:p>
            <a:fld id="{42BDC0B3-0285-4D08-96D4-2AD40ED4A1F9}" type="slidenum">
              <a:rPr lang="en-IN" smtClean="0"/>
              <a:t>‹#›</a:t>
            </a:fld>
            <a:endParaRPr lang="en-IN"/>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kumimoji="0" lang="en-US"/>
              <a:t>Click to edit Master title style</a:t>
            </a:r>
          </a:p>
        </p:txBody>
      </p:sp>
      <p:sp>
        <p:nvSpPr>
          <p:cNvPr id="3" name="Picture Placeholder 2"/>
          <p:cNvSpPr>
            <a:spLocks noGrp="1"/>
          </p:cNvSpPr>
          <p:nvPr>
            <p:ph type="pic" idx="1"/>
          </p:nvPr>
        </p:nvSpPr>
        <p:spPr>
          <a:xfrm>
            <a:off x="1138237" y="373966"/>
            <a:ext cx="7333488" cy="5486400"/>
          </a:xfrm>
          <a:solidFill>
            <a:schemeClr val="bg2">
              <a:shade val="50000"/>
            </a:schemeClr>
          </a:solidFill>
        </p:spPr>
        <p:txBody>
          <a:bodyPr/>
          <a:lstStyle>
            <a:lvl1pPr marL="0" indent="0">
              <a:buNone/>
              <a:defRPr sz="3200"/>
            </a:lvl1pPr>
          </a:lstStyle>
          <a:p>
            <a:r>
              <a:rPr kumimoji="0" lang="en-US"/>
              <a:t>Click icon to add picture</a:t>
            </a:r>
          </a:p>
        </p:txBody>
      </p:sp>
      <p:sp>
        <p:nvSpPr>
          <p:cNvPr id="4" name="Text Placeholder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6108192" y="6556248"/>
            <a:ext cx="2103120" cy="301752"/>
          </a:xfrm>
        </p:spPr>
        <p:txBody>
          <a:bodyPr/>
          <a:lstStyle>
            <a:lvl1pPr>
              <a:defRPr sz="900"/>
            </a:lvl1pPr>
          </a:lstStyle>
          <a:p>
            <a:fld id="{B374CAAD-C7F9-473D-8642-BC9D30B1ACE1}" type="datetimeFigureOut">
              <a:rPr lang="en-US" smtClean="0"/>
              <a:t>3/15/2022</a:t>
            </a:fld>
            <a:endParaRPr lang="en-IN"/>
          </a:p>
        </p:txBody>
      </p:sp>
      <p:sp>
        <p:nvSpPr>
          <p:cNvPr id="6" name="Footer Placeholder 5"/>
          <p:cNvSpPr>
            <a:spLocks noGrp="1"/>
          </p:cNvSpPr>
          <p:nvPr>
            <p:ph type="ftr" sz="quarter" idx="11"/>
          </p:nvPr>
        </p:nvSpPr>
        <p:spPr>
          <a:xfrm>
            <a:off x="1170432" y="6557169"/>
            <a:ext cx="4948072" cy="301752"/>
          </a:xfrm>
        </p:spPr>
        <p:txBody>
          <a:bodyPr/>
          <a:lstStyle>
            <a:lvl1pPr>
              <a:defRPr sz="900"/>
            </a:lvl1pPr>
          </a:lstStyle>
          <a:p>
            <a:endParaRPr lang="en-IN"/>
          </a:p>
        </p:txBody>
      </p:sp>
      <p:sp>
        <p:nvSpPr>
          <p:cNvPr id="7" name="Slide Number Placeholder 6"/>
          <p:cNvSpPr>
            <a:spLocks noGrp="1"/>
          </p:cNvSpPr>
          <p:nvPr>
            <p:ph type="sldNum" sz="quarter" idx="12"/>
          </p:nvPr>
        </p:nvSpPr>
        <p:spPr>
          <a:xfrm>
            <a:off x="8217192" y="6556248"/>
            <a:ext cx="365760" cy="301752"/>
          </a:xfrm>
        </p:spPr>
        <p:txBody>
          <a:bodyPr/>
          <a:lstStyle>
            <a:lvl1pPr algn="ctr">
              <a:defRPr sz="900"/>
            </a:lvl1pPr>
          </a:lstStyle>
          <a:p>
            <a:fld id="{42BDC0B3-0285-4D08-96D4-2AD40ED4A1F9}" type="slidenum">
              <a:rPr lang="en-IN" smtClean="0"/>
              <a:t>‹#›</a:t>
            </a:fld>
            <a:endParaRPr lang="en-IN"/>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374CAAD-C7F9-473D-8642-BC9D30B1ACE1}" type="datetimeFigureOut">
              <a:rPr lang="en-US" smtClean="0"/>
              <a:t>3/15/2022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2BDC0B3-0285-4D08-96D4-2AD40ED4A1F9}" type="slidenum">
              <a:rPr lang="en-IN" smtClean="0"/>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381000"/>
            <a:ext cx="1905000" cy="548640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381000"/>
            <a:ext cx="6248400" cy="548640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374CAAD-C7F9-473D-8642-BC9D30B1ACE1}" type="datetimeFigureOut">
              <a:rPr lang="en-US" smtClean="0"/>
              <a:t>3/15/2022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2BDC0B3-0285-4D08-96D4-2AD40ED4A1F9}" type="slidenum">
              <a:rPr lang="en-IN" smtClean="0"/>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1" name="Right Triangle 10"/>
          <p:cNvSpPr/>
          <p:nvPr/>
        </p:nvSpPr>
        <p:spPr>
          <a:xfrm>
            <a:off x="7034" y="14068"/>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8" name="Straight Connector 7"/>
          <p:cNvCxnSpPr/>
          <p:nvPr/>
        </p:nvCxnSpPr>
        <p:spPr>
          <a:xfrm>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rot="10800000" flipV="1">
            <a:off x="6468794" y="4948410"/>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Title Placeholder 21"/>
          <p:cNvSpPr>
            <a:spLocks noGrp="1"/>
          </p:cNvSpPr>
          <p:nvPr>
            <p:ph type="title"/>
          </p:nvPr>
        </p:nvSpPr>
        <p:spPr>
          <a:xfrm>
            <a:off x="457200" y="267494"/>
            <a:ext cx="8229600" cy="1399032"/>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457200" y="1882808"/>
            <a:ext cx="8229600" cy="4572000"/>
          </a:xfrm>
          <a:prstGeom prst="rect">
            <a:avLst/>
          </a:prstGeom>
        </p:spPr>
        <p:txBody>
          <a:bodyPr vert="horz" anchor="t">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791456" y="6480969"/>
            <a:ext cx="2133600" cy="301752"/>
          </a:xfrm>
          <a:prstGeom prst="rect">
            <a:avLst/>
          </a:prstGeom>
        </p:spPr>
        <p:txBody>
          <a:bodyPr vert="horz" anchor="b"/>
          <a:lstStyle>
            <a:lvl1pPr algn="l" eaLnBrk="1" latinLnBrk="0" hangingPunct="1">
              <a:defRPr kumimoji="0" sz="1000" b="0">
                <a:solidFill>
                  <a:schemeClr val="tx1"/>
                </a:solidFill>
              </a:defRPr>
            </a:lvl1pPr>
          </a:lstStyle>
          <a:p>
            <a:fld id="{B374CAAD-C7F9-473D-8642-BC9D30B1ACE1}" type="datetimeFigureOut">
              <a:rPr lang="en-US" smtClean="0"/>
              <a:t>3/15/2022</a:t>
            </a:fld>
            <a:endParaRPr lang="en-IN"/>
          </a:p>
        </p:txBody>
      </p:sp>
      <p:sp>
        <p:nvSpPr>
          <p:cNvPr id="3" name="Footer Placeholder 2"/>
          <p:cNvSpPr>
            <a:spLocks noGrp="1"/>
          </p:cNvSpPr>
          <p:nvPr>
            <p:ph type="ftr" sz="quarter" idx="3"/>
          </p:nvPr>
        </p:nvSpPr>
        <p:spPr>
          <a:xfrm>
            <a:off x="457200" y="6481890"/>
            <a:ext cx="4260056" cy="300831"/>
          </a:xfrm>
          <a:prstGeom prst="rect">
            <a:avLst/>
          </a:prstGeom>
        </p:spPr>
        <p:txBody>
          <a:bodyPr vert="horz" anchor="b"/>
          <a:lstStyle>
            <a:lvl1pPr algn="r" eaLnBrk="1" latinLnBrk="0" hangingPunct="1">
              <a:defRPr kumimoji="0" sz="1000">
                <a:solidFill>
                  <a:schemeClr val="tx1"/>
                </a:solidFill>
              </a:defRPr>
            </a:lvl1pPr>
          </a:lstStyle>
          <a:p>
            <a:endParaRPr lang="en-IN"/>
          </a:p>
        </p:txBody>
      </p:sp>
      <p:sp>
        <p:nvSpPr>
          <p:cNvPr id="23" name="Slide Number Placeholder 22"/>
          <p:cNvSpPr>
            <a:spLocks noGrp="1"/>
          </p:cNvSpPr>
          <p:nvPr>
            <p:ph type="sldNum" sz="quarter" idx="4"/>
          </p:nvPr>
        </p:nvSpPr>
        <p:spPr>
          <a:xfrm>
            <a:off x="7589520" y="6480969"/>
            <a:ext cx="502920" cy="301752"/>
          </a:xfrm>
          <a:prstGeom prst="rect">
            <a:avLst/>
          </a:prstGeom>
        </p:spPr>
        <p:txBody>
          <a:bodyPr vert="horz" anchor="b"/>
          <a:lstStyle>
            <a:lvl1pPr algn="ctr" eaLnBrk="1" latinLnBrk="0" hangingPunct="1">
              <a:defRPr kumimoji="0" sz="1200">
                <a:solidFill>
                  <a:schemeClr val="tx1"/>
                </a:solidFill>
              </a:defRPr>
            </a:lvl1pPr>
          </a:lstStyle>
          <a:p>
            <a:fld id="{42BDC0B3-0285-4D08-96D4-2AD40ED4A1F9}" type="slidenum">
              <a:rPr lang="en-IN" smtClean="0"/>
              <a:t>‹#›</a:t>
            </a:fld>
            <a:endParaRPr lang="en-IN"/>
          </a:p>
        </p:txBody>
      </p:sp>
    </p:spTree>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marL="484632" algn="l" rtl="0" eaLnBrk="1" latinLnBrk="0" hangingPunct="1">
        <a:spcBef>
          <a:spcPct val="0"/>
        </a:spcBef>
        <a:buNone/>
        <a:defRPr kumimoji="0" sz="4200" kern="120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latin typeface="+mj-lt"/>
          <a:ea typeface="+mj-ea"/>
          <a:cs typeface="+mj-cs"/>
        </a:defRPr>
      </a:lvl1pPr>
    </p:titleStyle>
    <p:body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3.xml" /><Relationship Id="rId1" Type="http://schemas.openxmlformats.org/officeDocument/2006/relationships/slideLayout" Target="../slideLayouts/slideLayout2.xml" /><Relationship Id="rId4" Type="http://schemas.openxmlformats.org/officeDocument/2006/relationships/image" Target="../media/image6.jpeg"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50000" r="-50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306" y="-2390077"/>
            <a:ext cx="9029719" cy="4509085"/>
          </a:xfrm>
        </p:spPr>
        <p:txBody>
          <a:bodyPr vert="horz" lIns="91440" tIns="45720" rIns="91440" bIns="45720" anchor="b">
            <a:normAutofit/>
          </a:bodyPr>
          <a:lstStyle/>
          <a:p>
            <a:pPr marL="484505" algn="ctr">
              <a:lnSpc>
                <a:spcPct val="150000"/>
              </a:lnSpc>
            </a:pPr>
            <a:r>
              <a:rPr lang="en-IN" b="1">
                <a:solidFill>
                  <a:schemeClr val="tx1"/>
                </a:solidFill>
              </a:rPr>
              <a:t>Managing Enterprise in the 21st Century    </a:t>
            </a:r>
            <a:endParaRPr lang="en-IN" b="1">
              <a:ln w="6350">
                <a:solidFill>
                  <a:srgbClr val="2DA2BF">
                    <a:shade val="43000"/>
                  </a:srgbClr>
                </a:solidFill>
              </a:ln>
              <a:solidFill>
                <a:schemeClr val="tx1"/>
              </a:solidFill>
              <a:cs typeface="Times New Roman"/>
            </a:endParaRPr>
          </a:p>
        </p:txBody>
      </p:sp>
      <p:sp>
        <p:nvSpPr>
          <p:cNvPr id="3" name="TextBox 2">
            <a:extLst>
              <a:ext uri="{FF2B5EF4-FFF2-40B4-BE49-F238E27FC236}">
                <a16:creationId xmlns:a16="http://schemas.microsoft.com/office/drawing/2014/main" id="{2D4F69FE-AE8A-44AD-BAEC-351BD0BCF076}"/>
              </a:ext>
            </a:extLst>
          </p:cNvPr>
          <p:cNvSpPr txBox="1"/>
          <p:nvPr/>
        </p:nvSpPr>
        <p:spPr>
          <a:xfrm>
            <a:off x="4510558" y="4429236"/>
            <a:ext cx="4749097" cy="21852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IN" sz="2400" b="1">
              <a:cs typeface="Times New Roman"/>
            </a:endParaRPr>
          </a:p>
          <a:p>
            <a:r>
              <a:rPr lang="en-US" sz="2800">
                <a:cs typeface="Times New Roman"/>
              </a:rPr>
              <a:t>Bianca </a:t>
            </a:r>
            <a:r>
              <a:rPr lang="en-US" sz="2800" err="1">
                <a:cs typeface="Times New Roman"/>
              </a:rPr>
              <a:t>Iriam</a:t>
            </a:r>
            <a:r>
              <a:rPr lang="en-US" sz="2800">
                <a:cs typeface="Times New Roman"/>
              </a:rPr>
              <a:t> </a:t>
            </a:r>
            <a:r>
              <a:rPr lang="en-US" sz="2800" err="1">
                <a:cs typeface="Times New Roman"/>
              </a:rPr>
              <a:t>Caltea</a:t>
            </a:r>
            <a:r>
              <a:rPr lang="en-US" sz="2800">
                <a:cs typeface="Times New Roman"/>
              </a:rPr>
              <a:t> 2025318</a:t>
            </a:r>
          </a:p>
          <a:p>
            <a:r>
              <a:rPr lang="en-US" sz="2800" err="1">
                <a:cs typeface="Times New Roman"/>
              </a:rPr>
              <a:t>Myumyun</a:t>
            </a:r>
            <a:r>
              <a:rPr lang="en-US" sz="2800">
                <a:cs typeface="Times New Roman"/>
              </a:rPr>
              <a:t> </a:t>
            </a:r>
            <a:r>
              <a:rPr lang="en-US" sz="2800" err="1">
                <a:cs typeface="Times New Roman"/>
              </a:rPr>
              <a:t>Ferad</a:t>
            </a:r>
            <a:r>
              <a:rPr lang="en-US" sz="2800">
                <a:cs typeface="Times New Roman"/>
              </a:rPr>
              <a:t>  2025893</a:t>
            </a:r>
          </a:p>
          <a:p>
            <a:r>
              <a:rPr lang="en-US" sz="2800">
                <a:cs typeface="Times New Roman"/>
              </a:rPr>
              <a:t>Celestina Mustata 2026029</a:t>
            </a:r>
          </a:p>
          <a:p>
            <a:r>
              <a:rPr lang="en-US" sz="2800">
                <a:cs typeface="Times New Roman"/>
              </a:rPr>
              <a:t>Cristian Lungu 2026298</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r="-2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a:t>Table Of Content</a:t>
            </a:r>
            <a:endParaRPr lang="en-IN" b="1"/>
          </a:p>
        </p:txBody>
      </p:sp>
      <p:sp>
        <p:nvSpPr>
          <p:cNvPr id="3" name="Content Placeholder 2"/>
          <p:cNvSpPr>
            <a:spLocks noGrp="1"/>
          </p:cNvSpPr>
          <p:nvPr>
            <p:ph idx="1"/>
          </p:nvPr>
        </p:nvSpPr>
        <p:spPr/>
        <p:txBody>
          <a:bodyPr>
            <a:normAutofit fontScale="92500" lnSpcReduction="20000"/>
          </a:bodyPr>
          <a:lstStyle/>
          <a:p>
            <a:r>
              <a:rPr lang="en-US"/>
              <a:t>Introduction</a:t>
            </a:r>
            <a:endParaRPr lang="en-IN"/>
          </a:p>
          <a:p>
            <a:r>
              <a:rPr lang="en-US"/>
              <a:t>Business/Company Overview</a:t>
            </a:r>
          </a:p>
          <a:p>
            <a:r>
              <a:rPr lang="en-US"/>
              <a:t>Product and Services</a:t>
            </a:r>
            <a:endParaRPr lang="en-IN"/>
          </a:p>
          <a:p>
            <a:r>
              <a:rPr lang="en-US"/>
              <a:t>Market audit</a:t>
            </a:r>
          </a:p>
          <a:p>
            <a:r>
              <a:rPr lang="en-US"/>
              <a:t>Target Market </a:t>
            </a:r>
          </a:p>
          <a:p>
            <a:r>
              <a:rPr lang="en-US"/>
              <a:t>Marketing Plan</a:t>
            </a:r>
            <a:endParaRPr lang="en-IN"/>
          </a:p>
          <a:p>
            <a:r>
              <a:rPr lang="fr-FR"/>
              <a:t>Management Team</a:t>
            </a:r>
            <a:endParaRPr lang="en-IN"/>
          </a:p>
          <a:p>
            <a:r>
              <a:rPr lang="en-US"/>
              <a:t>Financial Plan</a:t>
            </a:r>
          </a:p>
          <a:p>
            <a:r>
              <a:rPr lang="en-US"/>
              <a:t>Conclusion</a:t>
            </a:r>
          </a:p>
          <a:p>
            <a:r>
              <a:rPr lang="en-US"/>
              <a:t>References</a:t>
            </a:r>
            <a:endParaRPr lang="en-IN"/>
          </a:p>
          <a:p>
            <a:endParaRPr lang="en-IN"/>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a:t>Introduction</a:t>
            </a:r>
            <a:endParaRPr lang="en-IN" b="1"/>
          </a:p>
        </p:txBody>
      </p:sp>
      <p:sp>
        <p:nvSpPr>
          <p:cNvPr id="3" name="Content Placeholder 2"/>
          <p:cNvSpPr>
            <a:spLocks noGrp="1"/>
          </p:cNvSpPr>
          <p:nvPr>
            <p:ph idx="1"/>
          </p:nvPr>
        </p:nvSpPr>
        <p:spPr>
          <a:xfrm>
            <a:off x="457200" y="1882808"/>
            <a:ext cx="5400684" cy="4760902"/>
          </a:xfrm>
        </p:spPr>
        <p:txBody>
          <a:bodyPr>
            <a:normAutofit/>
          </a:bodyPr>
          <a:lstStyle/>
          <a:p>
            <a:pPr algn="just">
              <a:lnSpc>
                <a:spcPct val="150000"/>
              </a:lnSpc>
            </a:pPr>
            <a:r>
              <a:rPr lang="en-US" sz="2000"/>
              <a:t>This presentation aims to build a innovative business plan that assists an individual to achieve their target goals and objectives. </a:t>
            </a:r>
          </a:p>
          <a:p>
            <a:pPr algn="just">
              <a:lnSpc>
                <a:spcPct val="150000"/>
              </a:lnSpc>
            </a:pPr>
            <a:r>
              <a:rPr lang="en-US" sz="2000"/>
              <a:t>In this presentation, all the important elements will cover which required to make an effective business plan. </a:t>
            </a:r>
            <a:endParaRPr lang="en-IN" sz="2000"/>
          </a:p>
        </p:txBody>
      </p:sp>
      <p:pic>
        <p:nvPicPr>
          <p:cNvPr id="1029" name="Picture 5"/>
          <p:cNvPicPr>
            <a:picLocks noChangeAspect="1" noChangeArrowheads="1"/>
          </p:cNvPicPr>
          <p:nvPr/>
        </p:nvPicPr>
        <p:blipFill>
          <a:blip r:embed="rId3"/>
          <a:srcRect/>
          <a:stretch>
            <a:fillRect/>
          </a:stretch>
        </p:blipFill>
        <p:spPr bwMode="auto">
          <a:xfrm>
            <a:off x="5929322" y="2214554"/>
            <a:ext cx="3071802" cy="3141616"/>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a:t>Business/Company Overview</a:t>
            </a:r>
            <a:endParaRPr lang="en-IN" b="1"/>
          </a:p>
        </p:txBody>
      </p:sp>
      <p:sp>
        <p:nvSpPr>
          <p:cNvPr id="3" name="Content Placeholder 2"/>
          <p:cNvSpPr>
            <a:spLocks noGrp="1"/>
          </p:cNvSpPr>
          <p:nvPr>
            <p:ph idx="1"/>
          </p:nvPr>
        </p:nvSpPr>
        <p:spPr/>
        <p:txBody>
          <a:bodyPr>
            <a:noAutofit/>
          </a:bodyPr>
          <a:lstStyle/>
          <a:p>
            <a:pPr algn="just">
              <a:lnSpc>
                <a:spcPct val="170000"/>
              </a:lnSpc>
            </a:pPr>
            <a:r>
              <a:rPr lang="en-GB" sz="2000"/>
              <a:t>The name of a new restaurant is “</a:t>
            </a:r>
            <a:r>
              <a:rPr lang="en-GB" sz="2000" b="1"/>
              <a:t>Yummy </a:t>
            </a:r>
            <a:r>
              <a:rPr lang="en-GB" sz="2000" b="1" err="1"/>
              <a:t>Rescafe</a:t>
            </a:r>
            <a:r>
              <a:rPr lang="en-GB" sz="2000"/>
              <a:t>” which is located in the high street of London, UK.  </a:t>
            </a:r>
          </a:p>
          <a:p>
            <a:pPr algn="just">
              <a:lnSpc>
                <a:spcPct val="170000"/>
              </a:lnSpc>
            </a:pPr>
            <a:r>
              <a:rPr lang="en-GB" sz="2000"/>
              <a:t>To start a new business, a fine dining restaurant is chosen with a capacity of 50 seats. </a:t>
            </a:r>
          </a:p>
          <a:p>
            <a:pPr algn="just">
              <a:lnSpc>
                <a:spcPct val="170000"/>
              </a:lnSpc>
            </a:pPr>
            <a:r>
              <a:rPr lang="en-GB" sz="2000"/>
              <a:t>They are targeted to each type of customer who wants to enjoy a cafeteria moment or fine dine restaurant. It is an LLC which have a total of 5 members. </a:t>
            </a:r>
            <a:endParaRPr lang="en-IN" sz="2000"/>
          </a:p>
          <a:p>
            <a:pPr algn="just">
              <a:lnSpc>
                <a:spcPct val="170000"/>
              </a:lnSpc>
            </a:pPr>
            <a:endParaRPr lang="en-IN" sz="20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a:t>Product and Services</a:t>
            </a:r>
            <a:endParaRPr lang="en-IN" b="1"/>
          </a:p>
        </p:txBody>
      </p:sp>
      <p:sp>
        <p:nvSpPr>
          <p:cNvPr id="3" name="Content Placeholder 2"/>
          <p:cNvSpPr>
            <a:spLocks noGrp="1"/>
          </p:cNvSpPr>
          <p:nvPr>
            <p:ph idx="1"/>
          </p:nvPr>
        </p:nvSpPr>
        <p:spPr>
          <a:xfrm>
            <a:off x="457200" y="1882808"/>
            <a:ext cx="6043626" cy="4689464"/>
          </a:xfrm>
        </p:spPr>
        <p:txBody>
          <a:bodyPr>
            <a:normAutofit/>
          </a:bodyPr>
          <a:lstStyle/>
          <a:p>
            <a:pPr algn="just">
              <a:lnSpc>
                <a:spcPct val="170000"/>
              </a:lnSpc>
            </a:pPr>
            <a:r>
              <a:rPr lang="en-GB" sz="2000"/>
              <a:t>This is the business plan of a restaurant that provides excellent products and services to the customers so that they are able to satisfy their customers. </a:t>
            </a:r>
          </a:p>
          <a:p>
            <a:pPr algn="just">
              <a:lnSpc>
                <a:spcPct val="170000"/>
              </a:lnSpc>
            </a:pPr>
            <a:r>
              <a:rPr lang="en-GB" sz="2000"/>
              <a:t>The ultimate objective of </a:t>
            </a:r>
            <a:r>
              <a:rPr lang="en-GB" sz="2000" b="1"/>
              <a:t>Yummy </a:t>
            </a:r>
            <a:r>
              <a:rPr lang="en-GB" sz="2000" b="1" err="1"/>
              <a:t>Rescafe</a:t>
            </a:r>
            <a:r>
              <a:rPr lang="en-GB" sz="2000"/>
              <a:t> is to maximise the satisfaction of customers. Yummy </a:t>
            </a:r>
            <a:r>
              <a:rPr lang="en-GB" sz="2000" err="1"/>
              <a:t>Rescafe</a:t>
            </a:r>
            <a:r>
              <a:rPr lang="en-GB" sz="2000"/>
              <a:t> is preparing an excellent quality of food items which is mainly focusing on Swedish and Peruvian and their fusion also. </a:t>
            </a:r>
            <a:endParaRPr lang="en-IN" sz="2000"/>
          </a:p>
        </p:txBody>
      </p:sp>
      <p:pic>
        <p:nvPicPr>
          <p:cNvPr id="2050" name="Picture 2" descr="C:\Users\Admin\Downloads\food-delivery-10-714x475.jpg"/>
          <p:cNvPicPr>
            <a:picLocks noChangeAspect="1" noChangeArrowheads="1"/>
          </p:cNvPicPr>
          <p:nvPr/>
        </p:nvPicPr>
        <p:blipFill>
          <a:blip r:embed="rId3"/>
          <a:srcRect/>
          <a:stretch>
            <a:fillRect/>
          </a:stretch>
        </p:blipFill>
        <p:spPr bwMode="auto">
          <a:xfrm>
            <a:off x="6500826" y="2214555"/>
            <a:ext cx="2643174" cy="2071702"/>
          </a:xfrm>
          <a:prstGeom prst="rect">
            <a:avLst/>
          </a:prstGeom>
          <a:noFill/>
        </p:spPr>
      </p:pic>
      <p:pic>
        <p:nvPicPr>
          <p:cNvPr id="2051" name="Picture 3" descr="C:\Users\Admin\Downloads\beverly-hills-magazine-5-Keys-to-Setting-Up-a-Restaurant-Business-1-scaled-e1594062823845.jpg"/>
          <p:cNvPicPr>
            <a:picLocks noChangeAspect="1" noChangeArrowheads="1"/>
          </p:cNvPicPr>
          <p:nvPr/>
        </p:nvPicPr>
        <p:blipFill>
          <a:blip r:embed="rId4"/>
          <a:srcRect/>
          <a:stretch>
            <a:fillRect/>
          </a:stretch>
        </p:blipFill>
        <p:spPr bwMode="auto">
          <a:xfrm>
            <a:off x="6500826" y="4286256"/>
            <a:ext cx="2643174" cy="2214578"/>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a:t>Market audit</a:t>
            </a:r>
            <a:endParaRPr lang="en-IN" b="1"/>
          </a:p>
        </p:txBody>
      </p:sp>
      <p:sp>
        <p:nvSpPr>
          <p:cNvPr id="3" name="Content Placeholder 2"/>
          <p:cNvSpPr>
            <a:spLocks noGrp="1"/>
          </p:cNvSpPr>
          <p:nvPr>
            <p:ph idx="1"/>
          </p:nvPr>
        </p:nvSpPr>
        <p:spPr/>
        <p:txBody>
          <a:bodyPr>
            <a:normAutofit/>
          </a:bodyPr>
          <a:lstStyle/>
          <a:p>
            <a:pPr algn="just">
              <a:lnSpc>
                <a:spcPct val="150000"/>
              </a:lnSpc>
            </a:pPr>
            <a:r>
              <a:rPr lang="en-GB" sz="2000"/>
              <a:t>The restaurant can become successful only when they are making the best business plan which fits their business. For that purpose, it is very crucial for them to do a market audit. </a:t>
            </a:r>
          </a:p>
          <a:p>
            <a:pPr algn="just">
              <a:lnSpc>
                <a:spcPct val="150000"/>
              </a:lnSpc>
            </a:pPr>
            <a:r>
              <a:rPr lang="en-GB" sz="2000"/>
              <a:t>It can be done with many tools and techniques such as PEST analysis, SWOT analysis, etc. These tools are necessary for the development of an effective business tool.</a:t>
            </a:r>
            <a:endParaRPr lang="en-IN" sz="20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a:t>Continue..</a:t>
            </a:r>
            <a:endParaRPr lang="en-IN" b="1"/>
          </a:p>
        </p:txBody>
      </p:sp>
      <p:sp>
        <p:nvSpPr>
          <p:cNvPr id="3" name="Content Placeholder 2"/>
          <p:cNvSpPr>
            <a:spLocks noGrp="1"/>
          </p:cNvSpPr>
          <p:nvPr>
            <p:ph idx="1"/>
          </p:nvPr>
        </p:nvSpPr>
        <p:spPr/>
        <p:txBody>
          <a:bodyPr>
            <a:noAutofit/>
          </a:bodyPr>
          <a:lstStyle/>
          <a:p>
            <a:pPr algn="just">
              <a:lnSpc>
                <a:spcPct val="170000"/>
              </a:lnSpc>
              <a:buNone/>
            </a:pPr>
            <a:r>
              <a:rPr lang="en-GB" sz="2000" b="1"/>
              <a:t>PEST</a:t>
            </a:r>
          </a:p>
          <a:p>
            <a:pPr algn="just">
              <a:lnSpc>
                <a:spcPct val="170000"/>
              </a:lnSpc>
              <a:buNone/>
            </a:pPr>
            <a:r>
              <a:rPr lang="en-GB" sz="2000"/>
              <a:t>	PEST is an important tool that provides a great impact on the marketing process. This tool is very effective in order to understanding the market growth or decline.</a:t>
            </a:r>
            <a:endParaRPr lang="en-IN" sz="2000"/>
          </a:p>
          <a:p>
            <a:pPr algn="just">
              <a:lnSpc>
                <a:spcPct val="170000"/>
              </a:lnSpc>
            </a:pPr>
            <a:r>
              <a:rPr lang="en-GB" sz="2000" b="1" i="1"/>
              <a:t>Political</a:t>
            </a:r>
            <a:endParaRPr lang="en-GB" sz="2000"/>
          </a:p>
          <a:p>
            <a:pPr algn="just">
              <a:lnSpc>
                <a:spcPct val="170000"/>
              </a:lnSpc>
            </a:pPr>
            <a:r>
              <a:rPr lang="en-GB" sz="2000" b="1" i="1"/>
              <a:t>Economical</a:t>
            </a:r>
            <a:endParaRPr lang="en-GB" sz="2000"/>
          </a:p>
          <a:p>
            <a:pPr algn="just">
              <a:lnSpc>
                <a:spcPct val="170000"/>
              </a:lnSpc>
            </a:pPr>
            <a:r>
              <a:rPr lang="en-GB" sz="2000" b="1" i="1"/>
              <a:t>Social</a:t>
            </a:r>
            <a:endParaRPr lang="en-IN" sz="2000"/>
          </a:p>
          <a:p>
            <a:pPr algn="just">
              <a:lnSpc>
                <a:spcPct val="170000"/>
              </a:lnSpc>
            </a:pPr>
            <a:r>
              <a:rPr lang="en-GB" sz="2000" b="1" i="1"/>
              <a:t>Technological</a:t>
            </a:r>
            <a:endParaRPr lang="en-IN" sz="2000"/>
          </a:p>
          <a:p>
            <a:pPr algn="just">
              <a:lnSpc>
                <a:spcPct val="170000"/>
              </a:lnSpc>
            </a:pPr>
            <a:endParaRPr lang="en-IN" sz="20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7494"/>
            <a:ext cx="8229600" cy="1089804"/>
          </a:xfrm>
        </p:spPr>
        <p:txBody>
          <a:bodyPr/>
          <a:lstStyle/>
          <a:p>
            <a:pPr algn="ctr">
              <a:lnSpc>
                <a:spcPct val="150000"/>
              </a:lnSpc>
            </a:pPr>
            <a:r>
              <a:rPr lang="en-US" b="1"/>
              <a:t>Continue..</a:t>
            </a:r>
            <a:endParaRPr lang="en-IN" b="1"/>
          </a:p>
        </p:txBody>
      </p:sp>
      <p:sp>
        <p:nvSpPr>
          <p:cNvPr id="3" name="Content Placeholder 2"/>
          <p:cNvSpPr>
            <a:spLocks noGrp="1"/>
          </p:cNvSpPr>
          <p:nvPr>
            <p:ph idx="1"/>
          </p:nvPr>
        </p:nvSpPr>
        <p:spPr>
          <a:xfrm>
            <a:off x="457200" y="1285860"/>
            <a:ext cx="8229600" cy="5168948"/>
          </a:xfrm>
        </p:spPr>
        <p:txBody>
          <a:bodyPr/>
          <a:lstStyle/>
          <a:p>
            <a:pPr>
              <a:buNone/>
            </a:pPr>
            <a:r>
              <a:rPr lang="en-GB" b="1"/>
              <a:t>SWOT</a:t>
            </a:r>
            <a:endParaRPr lang="en-IN"/>
          </a:p>
          <a:p>
            <a:pPr>
              <a:buNone/>
            </a:pPr>
            <a:endParaRPr lang="en-IN"/>
          </a:p>
        </p:txBody>
      </p:sp>
      <p:graphicFrame>
        <p:nvGraphicFramePr>
          <p:cNvPr id="4" name="Table 3"/>
          <p:cNvGraphicFramePr>
            <a:graphicFrameLocks noGrp="1"/>
          </p:cNvGraphicFramePr>
          <p:nvPr/>
        </p:nvGraphicFramePr>
        <p:xfrm>
          <a:off x="357158" y="1857364"/>
          <a:ext cx="8643997" cy="4740656"/>
        </p:xfrm>
        <a:graphic>
          <a:graphicData uri="http://schemas.openxmlformats.org/drawingml/2006/table">
            <a:tbl>
              <a:tblPr firstRow="1" bandRow="1">
                <a:tableStyleId>{5C22544A-7EE6-4342-B048-85BDC9FD1C3A}</a:tableStyleId>
              </a:tblPr>
              <a:tblGrid>
                <a:gridCol w="4283750">
                  <a:extLst>
                    <a:ext uri="{9D8B030D-6E8A-4147-A177-3AD203B41FA5}">
                      <a16:colId xmlns:a16="http://schemas.microsoft.com/office/drawing/2014/main" val="20000"/>
                    </a:ext>
                  </a:extLst>
                </a:gridCol>
                <a:gridCol w="4360247">
                  <a:extLst>
                    <a:ext uri="{9D8B030D-6E8A-4147-A177-3AD203B41FA5}">
                      <a16:colId xmlns:a16="http://schemas.microsoft.com/office/drawing/2014/main" val="20001"/>
                    </a:ext>
                  </a:extLst>
                </a:gridCol>
              </a:tblGrid>
              <a:tr h="357190">
                <a:tc>
                  <a:txBody>
                    <a:bodyPr/>
                    <a:lstStyle/>
                    <a:p>
                      <a:pPr algn="ctr">
                        <a:lnSpc>
                          <a:spcPct val="150000"/>
                        </a:lnSpc>
                        <a:spcAft>
                          <a:spcPts val="800"/>
                        </a:spcAft>
                      </a:pPr>
                      <a:r>
                        <a:rPr lang="en-GB" sz="1800" b="1">
                          <a:solidFill>
                            <a:srgbClr val="000000"/>
                          </a:solidFill>
                          <a:latin typeface="Times New Roman"/>
                          <a:ea typeface="Times New Roman"/>
                          <a:cs typeface="Times New Roman"/>
                        </a:rPr>
                        <a:t>Strengths</a:t>
                      </a:r>
                      <a:endParaRPr lang="en-IN" sz="1800">
                        <a:solidFill>
                          <a:srgbClr val="000000"/>
                        </a:solidFill>
                        <a:latin typeface="Times New Roman"/>
                        <a:ea typeface="Times New Roman"/>
                        <a:cs typeface="Times New Roman"/>
                      </a:endParaRPr>
                    </a:p>
                  </a:txBody>
                  <a:tcPr marL="68580" marR="68580" marT="0" marB="0"/>
                </a:tc>
                <a:tc>
                  <a:txBody>
                    <a:bodyPr/>
                    <a:lstStyle/>
                    <a:p>
                      <a:pPr algn="ctr">
                        <a:lnSpc>
                          <a:spcPct val="150000"/>
                        </a:lnSpc>
                        <a:spcAft>
                          <a:spcPts val="800"/>
                        </a:spcAft>
                      </a:pPr>
                      <a:r>
                        <a:rPr lang="en-GB" sz="1800" b="1">
                          <a:solidFill>
                            <a:srgbClr val="000000"/>
                          </a:solidFill>
                          <a:latin typeface="Times New Roman"/>
                          <a:ea typeface="Times New Roman"/>
                          <a:cs typeface="Times New Roman"/>
                        </a:rPr>
                        <a:t>Weaknesses</a:t>
                      </a:r>
                      <a:endParaRPr lang="en-IN" sz="1800">
                        <a:solidFill>
                          <a:srgbClr val="000000"/>
                        </a:solidFill>
                        <a:latin typeface="Times New Roman"/>
                        <a:ea typeface="Times New Roman"/>
                        <a:cs typeface="Times New Roman"/>
                      </a:endParaRPr>
                    </a:p>
                  </a:txBody>
                  <a:tcPr marL="68580" marR="68580" marT="0" marB="0"/>
                </a:tc>
                <a:extLst>
                  <a:ext uri="{0D108BD9-81ED-4DB2-BD59-A6C34878D82A}">
                    <a16:rowId xmlns:a16="http://schemas.microsoft.com/office/drawing/2014/main" val="10000"/>
                  </a:ext>
                </a:extLst>
              </a:tr>
              <a:tr h="1987976">
                <a:tc>
                  <a:txBody>
                    <a:bodyPr/>
                    <a:lstStyle/>
                    <a:p>
                      <a:pPr marL="342900" lvl="0" indent="-342900" algn="just">
                        <a:lnSpc>
                          <a:spcPct val="150000"/>
                        </a:lnSpc>
                        <a:spcAft>
                          <a:spcPts val="0"/>
                        </a:spcAft>
                        <a:buFont typeface="Symbol"/>
                        <a:buChar char=""/>
                      </a:pPr>
                      <a:r>
                        <a:rPr lang="en-GB" sz="1800">
                          <a:solidFill>
                            <a:srgbClr val="000000"/>
                          </a:solidFill>
                          <a:latin typeface="Times New Roman"/>
                          <a:ea typeface="Times New Roman"/>
                          <a:cs typeface="Times New Roman"/>
                        </a:rPr>
                        <a:t>It is a small size organisation so they are enjoying the subsidies and grants from the government.</a:t>
                      </a:r>
                      <a:endParaRPr lang="en-IN" sz="1800">
                        <a:solidFill>
                          <a:srgbClr val="000000"/>
                        </a:solidFill>
                        <a:latin typeface="Times New Roman"/>
                        <a:ea typeface="Times New Roman"/>
                        <a:cs typeface="Times New Roman"/>
                      </a:endParaRPr>
                    </a:p>
                    <a:p>
                      <a:pPr marL="342900" lvl="0" indent="-342900" algn="just">
                        <a:lnSpc>
                          <a:spcPct val="150000"/>
                        </a:lnSpc>
                        <a:spcAft>
                          <a:spcPts val="0"/>
                        </a:spcAft>
                        <a:buFont typeface="Symbol"/>
                        <a:buChar char=""/>
                      </a:pPr>
                      <a:r>
                        <a:rPr lang="en-GB" sz="1800">
                          <a:solidFill>
                            <a:srgbClr val="000000"/>
                          </a:solidFill>
                          <a:latin typeface="Times New Roman"/>
                          <a:ea typeface="Times New Roman"/>
                          <a:cs typeface="Times New Roman"/>
                        </a:rPr>
                        <a:t>Yummy </a:t>
                      </a:r>
                      <a:r>
                        <a:rPr lang="en-GB" sz="1800" err="1">
                          <a:solidFill>
                            <a:srgbClr val="000000"/>
                          </a:solidFill>
                          <a:latin typeface="Times New Roman"/>
                          <a:ea typeface="Times New Roman"/>
                          <a:cs typeface="Times New Roman"/>
                        </a:rPr>
                        <a:t>Rescafe</a:t>
                      </a:r>
                      <a:r>
                        <a:rPr lang="en-GB" sz="1800">
                          <a:solidFill>
                            <a:srgbClr val="000000"/>
                          </a:solidFill>
                          <a:latin typeface="Times New Roman"/>
                          <a:ea typeface="Times New Roman"/>
                          <a:cs typeface="Times New Roman"/>
                        </a:rPr>
                        <a:t> is providing both restaurant and cafe experience to the customers so it increases the chances of their success.</a:t>
                      </a:r>
                      <a:endParaRPr lang="en-IN" sz="1800">
                        <a:solidFill>
                          <a:srgbClr val="000000"/>
                        </a:solidFill>
                        <a:latin typeface="Times New Roman"/>
                        <a:ea typeface="Times New Roman"/>
                        <a:cs typeface="Times New Roman"/>
                      </a:endParaRPr>
                    </a:p>
                  </a:txBody>
                  <a:tcPr marL="68580" marR="68580" marT="0" marB="0"/>
                </a:tc>
                <a:tc>
                  <a:txBody>
                    <a:bodyPr/>
                    <a:lstStyle/>
                    <a:p>
                      <a:pPr marL="342900" lvl="0" indent="-342900" algn="just">
                        <a:lnSpc>
                          <a:spcPct val="150000"/>
                        </a:lnSpc>
                        <a:spcAft>
                          <a:spcPts val="800"/>
                        </a:spcAft>
                        <a:buFont typeface="Symbol"/>
                        <a:buChar char=""/>
                      </a:pPr>
                      <a:r>
                        <a:rPr lang="en-GB" sz="1800">
                          <a:solidFill>
                            <a:srgbClr val="000000"/>
                          </a:solidFill>
                          <a:latin typeface="Times New Roman"/>
                          <a:ea typeface="Times New Roman"/>
                          <a:cs typeface="Times New Roman"/>
                        </a:rPr>
                        <a:t>They have less experience of the market so it becomes a weakness for them.</a:t>
                      </a:r>
                      <a:endParaRPr lang="en-IN" sz="1800">
                        <a:solidFill>
                          <a:srgbClr val="000000"/>
                        </a:solidFill>
                        <a:latin typeface="Times New Roman"/>
                        <a:ea typeface="Times New Roman"/>
                        <a:cs typeface="Times New Roman"/>
                      </a:endParaRPr>
                    </a:p>
                  </a:txBody>
                  <a:tcPr marL="68580" marR="68580" marT="0" marB="0"/>
                </a:tc>
                <a:extLst>
                  <a:ext uri="{0D108BD9-81ED-4DB2-BD59-A6C34878D82A}">
                    <a16:rowId xmlns:a16="http://schemas.microsoft.com/office/drawing/2014/main" val="10001"/>
                  </a:ext>
                </a:extLst>
              </a:tr>
              <a:tr h="357190">
                <a:tc>
                  <a:txBody>
                    <a:bodyPr/>
                    <a:lstStyle/>
                    <a:p>
                      <a:pPr algn="ctr">
                        <a:lnSpc>
                          <a:spcPct val="150000"/>
                        </a:lnSpc>
                        <a:spcAft>
                          <a:spcPts val="800"/>
                        </a:spcAft>
                      </a:pPr>
                      <a:r>
                        <a:rPr lang="en-GB" sz="1800" b="1">
                          <a:solidFill>
                            <a:srgbClr val="000000"/>
                          </a:solidFill>
                          <a:latin typeface="Times New Roman"/>
                          <a:ea typeface="Times New Roman"/>
                          <a:cs typeface="Times New Roman"/>
                        </a:rPr>
                        <a:t>Opportunities</a:t>
                      </a:r>
                      <a:endParaRPr lang="en-IN" sz="1800">
                        <a:solidFill>
                          <a:srgbClr val="000000"/>
                        </a:solidFill>
                        <a:latin typeface="Times New Roman"/>
                        <a:ea typeface="Times New Roman"/>
                        <a:cs typeface="Times New Roman"/>
                      </a:endParaRPr>
                    </a:p>
                  </a:txBody>
                  <a:tcPr marL="68580" marR="68580" marT="0" marB="0"/>
                </a:tc>
                <a:tc>
                  <a:txBody>
                    <a:bodyPr/>
                    <a:lstStyle/>
                    <a:p>
                      <a:pPr algn="ctr">
                        <a:lnSpc>
                          <a:spcPct val="150000"/>
                        </a:lnSpc>
                        <a:spcAft>
                          <a:spcPts val="800"/>
                        </a:spcAft>
                      </a:pPr>
                      <a:r>
                        <a:rPr lang="en-GB" sz="1800" b="1">
                          <a:solidFill>
                            <a:srgbClr val="000000"/>
                          </a:solidFill>
                          <a:latin typeface="Times New Roman"/>
                          <a:ea typeface="Times New Roman"/>
                          <a:cs typeface="Times New Roman"/>
                        </a:rPr>
                        <a:t>Threats</a:t>
                      </a:r>
                      <a:endParaRPr lang="en-IN" sz="1800">
                        <a:solidFill>
                          <a:srgbClr val="000000"/>
                        </a:solidFill>
                        <a:latin typeface="Times New Roman"/>
                        <a:ea typeface="Times New Roman"/>
                        <a:cs typeface="Times New Roman"/>
                      </a:endParaRPr>
                    </a:p>
                  </a:txBody>
                  <a:tcPr marL="68580" marR="68580" marT="0" marB="0"/>
                </a:tc>
                <a:extLst>
                  <a:ext uri="{0D108BD9-81ED-4DB2-BD59-A6C34878D82A}">
                    <a16:rowId xmlns:a16="http://schemas.microsoft.com/office/drawing/2014/main" val="10002"/>
                  </a:ext>
                </a:extLst>
              </a:tr>
              <a:tr h="978471">
                <a:tc>
                  <a:txBody>
                    <a:bodyPr/>
                    <a:lstStyle/>
                    <a:p>
                      <a:pPr marL="342900" lvl="0" indent="-342900" algn="just">
                        <a:lnSpc>
                          <a:spcPct val="150000"/>
                        </a:lnSpc>
                        <a:spcAft>
                          <a:spcPts val="0"/>
                        </a:spcAft>
                        <a:buFont typeface="Symbol"/>
                        <a:buChar char=""/>
                      </a:pPr>
                      <a:r>
                        <a:rPr lang="en-GB" sz="1800">
                          <a:solidFill>
                            <a:srgbClr val="000000"/>
                          </a:solidFill>
                          <a:latin typeface="Times New Roman"/>
                          <a:ea typeface="Times New Roman"/>
                          <a:cs typeface="Times New Roman"/>
                        </a:rPr>
                        <a:t>The restaurant has an opportunity to become a market leader with the help of making the best business plan.</a:t>
                      </a:r>
                      <a:endParaRPr lang="en-IN" sz="1800">
                        <a:solidFill>
                          <a:srgbClr val="000000"/>
                        </a:solidFill>
                        <a:latin typeface="Times New Roman"/>
                        <a:ea typeface="Times New Roman"/>
                        <a:cs typeface="Times New Roman"/>
                      </a:endParaRPr>
                    </a:p>
                  </a:txBody>
                  <a:tcPr marL="68580" marR="68580" marT="0" marB="0"/>
                </a:tc>
                <a:tc>
                  <a:txBody>
                    <a:bodyPr/>
                    <a:lstStyle/>
                    <a:p>
                      <a:pPr marL="342900" lvl="0" indent="-342900" algn="just">
                        <a:lnSpc>
                          <a:spcPct val="150000"/>
                        </a:lnSpc>
                        <a:spcAft>
                          <a:spcPts val="800"/>
                        </a:spcAft>
                        <a:buFont typeface="Symbol"/>
                        <a:buChar char=""/>
                      </a:pPr>
                      <a:r>
                        <a:rPr lang="en-GB" sz="1800">
                          <a:solidFill>
                            <a:srgbClr val="000000"/>
                          </a:solidFill>
                          <a:latin typeface="Times New Roman"/>
                          <a:ea typeface="Times New Roman"/>
                          <a:cs typeface="Times New Roman"/>
                        </a:rPr>
                        <a:t>There is a big threat of competition as it increases every day especially in this sector. </a:t>
                      </a:r>
                      <a:endParaRPr lang="en-IN" sz="1800">
                        <a:solidFill>
                          <a:srgbClr val="000000"/>
                        </a:solidFill>
                        <a:latin typeface="Times New Roman"/>
                        <a:ea typeface="Times New Roman"/>
                        <a:cs typeface="Times New Roman"/>
                      </a:endParaRPr>
                    </a:p>
                  </a:txBody>
                  <a:tcPr marL="68580" marR="68580" marT="0" marB="0"/>
                </a:tc>
                <a:extLst>
                  <a:ext uri="{0D108BD9-81ED-4DB2-BD59-A6C34878D82A}">
                    <a16:rowId xmlns:a16="http://schemas.microsoft.com/office/drawing/2014/main" val="10003"/>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a:t>Target Market </a:t>
            </a:r>
            <a:endParaRPr lang="en-IN" b="1"/>
          </a:p>
        </p:txBody>
      </p:sp>
      <p:sp>
        <p:nvSpPr>
          <p:cNvPr id="3" name="Content Placeholder 2"/>
          <p:cNvSpPr>
            <a:spLocks noGrp="1"/>
          </p:cNvSpPr>
          <p:nvPr>
            <p:ph idx="1"/>
          </p:nvPr>
        </p:nvSpPr>
        <p:spPr/>
        <p:txBody>
          <a:bodyPr>
            <a:normAutofit/>
          </a:bodyPr>
          <a:lstStyle/>
          <a:p>
            <a:pPr algn="just">
              <a:lnSpc>
                <a:spcPct val="150000"/>
              </a:lnSpc>
            </a:pPr>
            <a:r>
              <a:rPr lang="en-GB" sz="2000"/>
              <a:t>It is very important for an organisation to search their target forget so that they can make a plan accordingly. </a:t>
            </a:r>
          </a:p>
          <a:p>
            <a:pPr algn="just">
              <a:lnSpc>
                <a:spcPct val="150000"/>
              </a:lnSpc>
            </a:pPr>
            <a:r>
              <a:rPr lang="en-GB" sz="2000"/>
              <a:t>For that purpose, STP is found to be an appropriate framework that is really helpful for segmenting, targeting and positioning the market. </a:t>
            </a:r>
            <a:endParaRPr lang="en-IN" sz="2000"/>
          </a:p>
          <a:p>
            <a:pPr algn="just">
              <a:lnSpc>
                <a:spcPct val="150000"/>
              </a:lnSpc>
            </a:pPr>
            <a:endParaRPr lang="en-IN" sz="20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a:t>Marketing Plan</a:t>
            </a:r>
            <a:endParaRPr lang="en-IN" b="1"/>
          </a:p>
        </p:txBody>
      </p:sp>
      <p:sp>
        <p:nvSpPr>
          <p:cNvPr id="3" name="Content Placeholder 2"/>
          <p:cNvSpPr>
            <a:spLocks noGrp="1"/>
          </p:cNvSpPr>
          <p:nvPr>
            <p:ph idx="1"/>
          </p:nvPr>
        </p:nvSpPr>
        <p:spPr/>
        <p:txBody>
          <a:bodyPr>
            <a:normAutofit lnSpcReduction="10000"/>
          </a:bodyPr>
          <a:lstStyle/>
          <a:p>
            <a:pPr algn="just">
              <a:lnSpc>
                <a:spcPct val="150000"/>
              </a:lnSpc>
            </a:pPr>
            <a:r>
              <a:rPr lang="en-GB" sz="2000"/>
              <a:t>A marketing plan is very important in order to do run a restaurant in the new market. It should include the following elements: </a:t>
            </a:r>
          </a:p>
          <a:p>
            <a:pPr lvl="0" algn="just">
              <a:lnSpc>
                <a:spcPct val="150000"/>
              </a:lnSpc>
            </a:pPr>
            <a:r>
              <a:rPr lang="en-GB" sz="2000"/>
              <a:t>Product</a:t>
            </a:r>
            <a:endParaRPr lang="en-IN" sz="2000"/>
          </a:p>
          <a:p>
            <a:pPr lvl="0" algn="just">
              <a:lnSpc>
                <a:spcPct val="150000"/>
              </a:lnSpc>
            </a:pPr>
            <a:r>
              <a:rPr lang="en-GB" sz="2000"/>
              <a:t>Price</a:t>
            </a:r>
            <a:endParaRPr lang="en-IN" sz="2000"/>
          </a:p>
          <a:p>
            <a:pPr lvl="0" algn="just">
              <a:lnSpc>
                <a:spcPct val="150000"/>
              </a:lnSpc>
            </a:pPr>
            <a:r>
              <a:rPr lang="en-GB" sz="2000"/>
              <a:t>Promotion</a:t>
            </a:r>
            <a:endParaRPr lang="en-IN" sz="2000"/>
          </a:p>
          <a:p>
            <a:pPr lvl="0" algn="just">
              <a:lnSpc>
                <a:spcPct val="150000"/>
              </a:lnSpc>
            </a:pPr>
            <a:r>
              <a:rPr lang="en-GB" sz="2000"/>
              <a:t>Place</a:t>
            </a:r>
            <a:endParaRPr lang="en-IN" sz="2000"/>
          </a:p>
          <a:p>
            <a:pPr lvl="0" algn="just">
              <a:lnSpc>
                <a:spcPct val="150000"/>
              </a:lnSpc>
            </a:pPr>
            <a:r>
              <a:rPr lang="en-GB" sz="2000"/>
              <a:t>People</a:t>
            </a:r>
            <a:endParaRPr lang="en-IN" sz="2000"/>
          </a:p>
          <a:p>
            <a:pPr lvl="0" algn="just">
              <a:lnSpc>
                <a:spcPct val="150000"/>
              </a:lnSpc>
            </a:pPr>
            <a:r>
              <a:rPr lang="en-GB" sz="2000"/>
              <a:t>Process</a:t>
            </a:r>
            <a:endParaRPr lang="en-IN" sz="2000"/>
          </a:p>
          <a:p>
            <a:pPr lvl="0" algn="just">
              <a:lnSpc>
                <a:spcPct val="150000"/>
              </a:lnSpc>
            </a:pPr>
            <a:r>
              <a:rPr lang="en-GB" sz="2000"/>
              <a:t>Physical evidence</a:t>
            </a:r>
            <a:endParaRPr lang="en-IN" sz="2000"/>
          </a:p>
          <a:p>
            <a:pPr algn="just">
              <a:lnSpc>
                <a:spcPct val="150000"/>
              </a:lnSpc>
            </a:pPr>
            <a:endParaRPr lang="en-IN" sz="20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fr-FR" b="1"/>
              <a:t>Management Team</a:t>
            </a:r>
            <a:endParaRPr lang="en-IN" b="1"/>
          </a:p>
        </p:txBody>
      </p:sp>
      <p:sp>
        <p:nvSpPr>
          <p:cNvPr id="3" name="Content Placeholder 2"/>
          <p:cNvSpPr>
            <a:spLocks noGrp="1"/>
          </p:cNvSpPr>
          <p:nvPr>
            <p:ph idx="1"/>
          </p:nvPr>
        </p:nvSpPr>
        <p:spPr/>
        <p:txBody>
          <a:bodyPr>
            <a:normAutofit/>
          </a:bodyPr>
          <a:lstStyle/>
          <a:p>
            <a:pPr algn="just">
              <a:lnSpc>
                <a:spcPct val="150000"/>
              </a:lnSpc>
            </a:pPr>
            <a:r>
              <a:rPr lang="en-GB" sz="2000"/>
              <a:t>The management team of Yummy </a:t>
            </a:r>
            <a:r>
              <a:rPr lang="en-GB" sz="2000" err="1"/>
              <a:t>Rescafe</a:t>
            </a:r>
            <a:r>
              <a:rPr lang="en-GB" sz="2000"/>
              <a:t> has two people who are responsible for managing all the operations and functions of a restaurant. They are making sure that each and every activity should be performed according to the plan. </a:t>
            </a:r>
          </a:p>
          <a:p>
            <a:pPr algn="just">
              <a:lnSpc>
                <a:spcPct val="150000"/>
              </a:lnSpc>
            </a:pPr>
            <a:r>
              <a:rPr lang="en-GB" sz="2000"/>
              <a:t>In addition to this, it is also found that the management team of the restaurant ensure that all the activity e should be implemented according to the plan so that they can achieve their desired goals and objectives. </a:t>
            </a:r>
            <a:endParaRPr lang="en-IN" sz="20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a:t>Financial Plan</a:t>
            </a:r>
            <a:endParaRPr lang="en-IN" b="1"/>
          </a:p>
        </p:txBody>
      </p:sp>
      <p:sp>
        <p:nvSpPr>
          <p:cNvPr id="3" name="Content Placeholder 2"/>
          <p:cNvSpPr>
            <a:spLocks noGrp="1"/>
          </p:cNvSpPr>
          <p:nvPr>
            <p:ph idx="1"/>
          </p:nvPr>
        </p:nvSpPr>
        <p:spPr>
          <a:xfrm>
            <a:off x="457200" y="1882808"/>
            <a:ext cx="3757610" cy="4618026"/>
          </a:xfrm>
        </p:spPr>
        <p:txBody>
          <a:bodyPr>
            <a:normAutofit lnSpcReduction="10000"/>
          </a:bodyPr>
          <a:lstStyle/>
          <a:p>
            <a:pPr algn="just">
              <a:lnSpc>
                <a:spcPct val="150000"/>
              </a:lnSpc>
            </a:pPr>
            <a:r>
              <a:rPr lang="en-GB" sz="2000"/>
              <a:t>Financial plan is found to be important in today's business environment. </a:t>
            </a:r>
          </a:p>
          <a:p>
            <a:pPr algn="just">
              <a:lnSpc>
                <a:spcPct val="150000"/>
              </a:lnSpc>
            </a:pPr>
            <a:r>
              <a:rPr lang="en-GB" sz="2000"/>
              <a:t>It is identified that every day the resources are limited and it becomes crucial for restaurant to use their financial resources in an effective way so that they can achieve their goals and objectives. </a:t>
            </a:r>
          </a:p>
          <a:p>
            <a:pPr algn="just">
              <a:lnSpc>
                <a:spcPct val="150000"/>
              </a:lnSpc>
            </a:pPr>
            <a:endParaRPr lang="en-IN" sz="2000"/>
          </a:p>
        </p:txBody>
      </p:sp>
      <p:pic>
        <p:nvPicPr>
          <p:cNvPr id="5" name="Picture 4" descr="C:\Users\Admin\Downloads\b0d040f9b0f0a684a440058c5da347e2.jpg"/>
          <p:cNvPicPr/>
          <p:nvPr/>
        </p:nvPicPr>
        <p:blipFill>
          <a:blip r:embed="rId3"/>
          <a:srcRect/>
          <a:stretch>
            <a:fillRect/>
          </a:stretch>
        </p:blipFill>
        <p:spPr bwMode="auto">
          <a:xfrm>
            <a:off x="4714876" y="2143116"/>
            <a:ext cx="4000528" cy="4214842"/>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a:t>Conclusion</a:t>
            </a:r>
            <a:endParaRPr lang="en-IN" b="1"/>
          </a:p>
        </p:txBody>
      </p:sp>
      <p:sp>
        <p:nvSpPr>
          <p:cNvPr id="3" name="Content Placeholder 2"/>
          <p:cNvSpPr>
            <a:spLocks noGrp="1"/>
          </p:cNvSpPr>
          <p:nvPr>
            <p:ph idx="1"/>
          </p:nvPr>
        </p:nvSpPr>
        <p:spPr/>
        <p:txBody>
          <a:bodyPr>
            <a:normAutofit/>
          </a:bodyPr>
          <a:lstStyle/>
          <a:p>
            <a:pPr algn="just">
              <a:lnSpc>
                <a:spcPct val="170000"/>
              </a:lnSpc>
            </a:pPr>
            <a:r>
              <a:rPr lang="en-GB" sz="2000"/>
              <a:t>It can be concluded from the discussion of the business plan of a new restaurant that it is very important for an individual to make an effective business plan as it makes success easy. </a:t>
            </a:r>
            <a:endParaRPr lang="en-IN" sz="20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a:t>References</a:t>
            </a:r>
            <a:endParaRPr lang="en-IN" b="1"/>
          </a:p>
        </p:txBody>
      </p:sp>
      <p:sp>
        <p:nvSpPr>
          <p:cNvPr id="3" name="Content Placeholder 2"/>
          <p:cNvSpPr>
            <a:spLocks noGrp="1"/>
          </p:cNvSpPr>
          <p:nvPr>
            <p:ph idx="1"/>
          </p:nvPr>
        </p:nvSpPr>
        <p:spPr/>
        <p:txBody>
          <a:bodyPr>
            <a:normAutofit/>
          </a:bodyPr>
          <a:lstStyle/>
          <a:p>
            <a:pPr algn="just">
              <a:lnSpc>
                <a:spcPct val="170000"/>
              </a:lnSpc>
            </a:pPr>
            <a:r>
              <a:rPr lang="en-US" sz="2000"/>
              <a:t>Almeida, F. and Santos, J., 2018. </a:t>
            </a:r>
            <a:r>
              <a:rPr lang="en-IN" sz="2000" i="1"/>
              <a:t>The business plan reference manual for IT businesses</a:t>
            </a:r>
            <a:r>
              <a:rPr lang="en-IN" sz="2000"/>
              <a:t>. River Publishers.</a:t>
            </a:r>
          </a:p>
          <a:p>
            <a:pPr algn="just">
              <a:lnSpc>
                <a:spcPct val="170000"/>
              </a:lnSpc>
            </a:pPr>
            <a:r>
              <a:rPr lang="en-US" sz="2000"/>
              <a:t>Cant, M. C., 2018. Blueprint for a business plan competition: Can it work?. </a:t>
            </a:r>
            <a:r>
              <a:rPr lang="en-IN" sz="2000" i="1"/>
              <a:t>Management: Journal of Contemporary Management Issues</a:t>
            </a:r>
            <a:r>
              <a:rPr lang="en-IN" sz="2000"/>
              <a:t>, </a:t>
            </a:r>
            <a:r>
              <a:rPr lang="en-IN" sz="2000" i="1"/>
              <a:t>23</a:t>
            </a:r>
            <a:r>
              <a:rPr lang="en-IN" sz="2000"/>
              <a:t>(2), pp.141-154.</a:t>
            </a:r>
          </a:p>
          <a:p>
            <a:pPr algn="just">
              <a:lnSpc>
                <a:spcPct val="170000"/>
              </a:lnSpc>
            </a:pPr>
            <a:r>
              <a:rPr lang="en-US" sz="2000" err="1"/>
              <a:t>Fichter</a:t>
            </a:r>
            <a:r>
              <a:rPr lang="en-US" sz="2000"/>
              <a:t>, K. and </a:t>
            </a:r>
            <a:r>
              <a:rPr lang="en-US" sz="2000" err="1"/>
              <a:t>Tiemann</a:t>
            </a:r>
            <a:r>
              <a:rPr lang="en-US" sz="2000"/>
              <a:t>, I., 2020. Impacts of promoting sustainable entrepreneurship in generic business plan competitions. </a:t>
            </a:r>
            <a:r>
              <a:rPr lang="en-IN" sz="2000" i="1"/>
              <a:t>Journal of Cleaner Production</a:t>
            </a:r>
            <a:r>
              <a:rPr lang="en-IN" sz="2000"/>
              <a:t>, </a:t>
            </a:r>
            <a:r>
              <a:rPr lang="en-IN" sz="2000" i="1"/>
              <a:t>267</a:t>
            </a:r>
            <a:r>
              <a:rPr lang="en-IN" sz="2000"/>
              <a:t>, p.122076.</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2357430"/>
            <a:ext cx="8229600" cy="1399032"/>
          </a:xfrm>
        </p:spPr>
        <p:txBody>
          <a:bodyPr>
            <a:noAutofit/>
          </a:bodyPr>
          <a:lstStyle/>
          <a:p>
            <a:pPr algn="ctr">
              <a:lnSpc>
                <a:spcPct val="150000"/>
              </a:lnSpc>
            </a:pPr>
            <a:r>
              <a:rPr lang="en-US" sz="6000" b="1"/>
              <a:t>Any Question?</a:t>
            </a:r>
            <a:endParaRPr lang="en-IN" sz="6000" b="1"/>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2643182"/>
            <a:ext cx="8229600" cy="1399032"/>
          </a:xfrm>
        </p:spPr>
        <p:txBody>
          <a:bodyPr>
            <a:noAutofit/>
          </a:bodyPr>
          <a:lstStyle/>
          <a:p>
            <a:pPr algn="ctr">
              <a:lnSpc>
                <a:spcPct val="150000"/>
              </a:lnSpc>
            </a:pPr>
            <a:r>
              <a:rPr lang="en-US" sz="6000" b="1"/>
              <a:t>Thank You</a:t>
            </a:r>
            <a:endParaRPr lang="en-IN" sz="6000" b="1"/>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Verv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ustom 1">
      <a:majorFont>
        <a:latin typeface="Times New Roman"/>
        <a:ea typeface=""/>
        <a:cs typeface=""/>
      </a:majorFont>
      <a:minorFont>
        <a:latin typeface="Times New Roman"/>
        <a:ea typeface=""/>
        <a:cs typeface=""/>
      </a:minorFont>
    </a:fontScheme>
    <a:fmtScheme name="Verve">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Verve</Template>
  <Application>Microsoft Office PowerPoint</Application>
  <PresentationFormat>On-screen Show (4:3)</PresentationFormat>
  <Slides>16</Slides>
  <Notes>12</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Verve</vt:lpstr>
      <vt:lpstr>Managing Enterprise in the 21st Century    </vt:lpstr>
      <vt:lpstr>Table Of Content</vt:lpstr>
      <vt:lpstr>Introduction</vt:lpstr>
      <vt:lpstr>Business/Company Overview</vt:lpstr>
      <vt:lpstr>Product and Services</vt:lpstr>
      <vt:lpstr>Market audit</vt:lpstr>
      <vt:lpstr>Continue..</vt:lpstr>
      <vt:lpstr>Continue..</vt:lpstr>
      <vt:lpstr>Target Market </vt:lpstr>
      <vt:lpstr>Marketing Plan</vt:lpstr>
      <vt:lpstr>Management Team</vt:lpstr>
      <vt:lpstr>Financial Plan</vt:lpstr>
      <vt:lpstr>Conclusion</vt:lpstr>
      <vt:lpstr>References</vt:lpstr>
      <vt:lpstr>Any Question?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entreprise in 21st centruy</dc:title>
  <dc:creator>Admin</dc:creator>
  <cp:lastModifiedBy>Myumyun Ferad (2025893)</cp:lastModifiedBy>
  <cp:revision>1</cp:revision>
  <dcterms:created xsi:type="dcterms:W3CDTF">2022-02-24T04:57:47Z</dcterms:created>
  <dcterms:modified xsi:type="dcterms:W3CDTF">2022-03-15T11:14:02Z</dcterms:modified>
</cp:coreProperties>
</file>