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29"/>
  </p:notesMasterIdLst>
  <p:handoutMasterIdLst>
    <p:handoutMasterId r:id="rId30"/>
  </p:handoutMasterIdLst>
  <p:sldIdLst>
    <p:sldId id="352" r:id="rId2"/>
    <p:sldId id="353" r:id="rId3"/>
    <p:sldId id="354" r:id="rId4"/>
    <p:sldId id="355" r:id="rId5"/>
    <p:sldId id="359" r:id="rId6"/>
    <p:sldId id="356" r:id="rId7"/>
    <p:sldId id="361" r:id="rId8"/>
    <p:sldId id="362" r:id="rId9"/>
    <p:sldId id="363" r:id="rId10"/>
    <p:sldId id="364" r:id="rId11"/>
    <p:sldId id="365" r:id="rId12"/>
    <p:sldId id="366" r:id="rId13"/>
    <p:sldId id="367" r:id="rId14"/>
    <p:sldId id="357" r:id="rId15"/>
    <p:sldId id="358" r:id="rId16"/>
    <p:sldId id="368" r:id="rId17"/>
    <p:sldId id="369" r:id="rId18"/>
    <p:sldId id="370" r:id="rId19"/>
    <p:sldId id="375" r:id="rId20"/>
    <p:sldId id="376" r:id="rId21"/>
    <p:sldId id="371" r:id="rId22"/>
    <p:sldId id="372" r:id="rId23"/>
    <p:sldId id="373" r:id="rId24"/>
    <p:sldId id="377" r:id="rId25"/>
    <p:sldId id="378" r:id="rId26"/>
    <p:sldId id="379" r:id="rId27"/>
    <p:sldId id="380" r:id="rId28"/>
  </p:sldIdLst>
  <p:sldSz cx="9144000" cy="6858000" type="screen4x3"/>
  <p:notesSz cx="6858000" cy="9774238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sz="2400" b="1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CCFF33"/>
    <a:srgbClr val="333333"/>
    <a:srgbClr val="FF9933"/>
    <a:srgbClr val="CECECE"/>
    <a:srgbClr val="FAFD00"/>
    <a:srgbClr val="474747"/>
    <a:srgbClr val="FFFFFF"/>
    <a:srgbClr val="C0FE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howGuides="1">
      <p:cViewPr>
        <p:scale>
          <a:sx n="50" d="100"/>
          <a:sy n="50" d="100"/>
        </p:scale>
        <p:origin x="3354" y="13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016564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646613"/>
            <a:ext cx="50292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2051" name="Rectangle 3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9350" y="857250"/>
            <a:ext cx="4559300" cy="34163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</p:spTree>
    <p:extLst>
      <p:ext uri="{BB962C8B-B14F-4D97-AF65-F5344CB8AC3E}">
        <p14:creationId xmlns:p14="http://schemas.microsoft.com/office/powerpoint/2010/main" val="190743766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9437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0485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5690002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2939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821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0645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738829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007535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42873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3274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690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SzPct val="10000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8" name="Text Box 1026"/>
          <p:cNvSpPr txBox="1">
            <a:spLocks noChangeArrowheads="1"/>
          </p:cNvSpPr>
          <p:nvPr/>
        </p:nvSpPr>
        <p:spPr bwMode="auto">
          <a:xfrm>
            <a:off x="3260725" y="306388"/>
            <a:ext cx="26400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Lambda Sensors</a:t>
            </a:r>
          </a:p>
        </p:txBody>
      </p:sp>
      <p:pic>
        <p:nvPicPr>
          <p:cNvPr id="224262" name="Picture 1030" descr="A:\MVC-017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50" t="11250"/>
          <a:stretch>
            <a:fillRect/>
          </a:stretch>
        </p:blipFill>
        <p:spPr bwMode="auto">
          <a:xfrm>
            <a:off x="1905000" y="1295400"/>
            <a:ext cx="5715000" cy="4057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84" name="Picture 1028" descr="A:\MVC-003F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300" y="895350"/>
            <a:ext cx="4445000" cy="333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5285" name="Text Box 1029"/>
          <p:cNvSpPr txBox="1">
            <a:spLocks noChangeArrowheads="1"/>
          </p:cNvSpPr>
          <p:nvPr/>
        </p:nvSpPr>
        <p:spPr bwMode="auto">
          <a:xfrm>
            <a:off x="4803775" y="992188"/>
            <a:ext cx="4421403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Description and Operation</a:t>
            </a:r>
          </a:p>
          <a:p>
            <a:endParaRPr lang="en-GB" altLang="en-US" dirty="0"/>
          </a:p>
          <a:p>
            <a:r>
              <a:rPr lang="en-GB" altLang="en-US" dirty="0"/>
              <a:t>Lambda sensors are used to</a:t>
            </a:r>
          </a:p>
          <a:p>
            <a:r>
              <a:rPr lang="en-GB" altLang="en-US" dirty="0"/>
              <a:t>monitor the oxygen content</a:t>
            </a:r>
          </a:p>
          <a:p>
            <a:r>
              <a:rPr lang="en-GB" altLang="en-US" dirty="0"/>
              <a:t>of the exhaust gases. The</a:t>
            </a:r>
          </a:p>
          <a:p>
            <a:r>
              <a:rPr lang="en-GB" altLang="en-US" dirty="0"/>
              <a:t>O2 content is an indication </a:t>
            </a:r>
          </a:p>
          <a:p>
            <a:r>
              <a:rPr lang="en-GB" altLang="en-US" dirty="0"/>
              <a:t>of the air fuel ratio, that must</a:t>
            </a:r>
          </a:p>
          <a:p>
            <a:r>
              <a:rPr lang="en-GB" altLang="en-US" dirty="0"/>
              <a:t>be carefully controlled to</a:t>
            </a:r>
          </a:p>
          <a:p>
            <a:r>
              <a:rPr lang="en-GB" altLang="en-US" dirty="0"/>
              <a:t>avoid damage to the cat.</a:t>
            </a:r>
          </a:p>
        </p:txBody>
      </p:sp>
      <p:sp>
        <p:nvSpPr>
          <p:cNvPr id="225286" name="Text Box 1030"/>
          <p:cNvSpPr txBox="1">
            <a:spLocks noChangeArrowheads="1"/>
          </p:cNvSpPr>
          <p:nvPr/>
        </p:nvSpPr>
        <p:spPr bwMode="auto">
          <a:xfrm>
            <a:off x="307975" y="4402138"/>
            <a:ext cx="8781571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Lambda sensors work by comparing the oxygen content</a:t>
            </a:r>
          </a:p>
          <a:p>
            <a:r>
              <a:rPr lang="en-GB" altLang="en-US" dirty="0"/>
              <a:t>in the exhaust with the oxygen content in the atmosphere.</a:t>
            </a:r>
          </a:p>
          <a:p>
            <a:r>
              <a:rPr lang="en-GB" altLang="en-US" dirty="0"/>
              <a:t>When there is a difference between the two a small voltage</a:t>
            </a:r>
          </a:p>
          <a:p>
            <a:r>
              <a:rPr lang="en-GB" altLang="en-US" dirty="0"/>
              <a:t>is generated by the sensor.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7" name="Text Box 3"/>
          <p:cNvSpPr txBox="1">
            <a:spLocks noChangeArrowheads="1"/>
          </p:cNvSpPr>
          <p:nvPr/>
        </p:nvSpPr>
        <p:spPr bwMode="auto">
          <a:xfrm>
            <a:off x="937808" y="839788"/>
            <a:ext cx="793949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dirty="0"/>
              <a:t>Assuming the O2 content of the atmosphere remains</a:t>
            </a:r>
          </a:p>
          <a:p>
            <a:r>
              <a:rPr lang="en-GB" altLang="en-US" dirty="0"/>
              <a:t>constant the voltage will then change when the O2 </a:t>
            </a:r>
            <a:r>
              <a:rPr lang="en-GB" altLang="en-US" dirty="0" smtClean="0"/>
              <a:t>content in </a:t>
            </a:r>
            <a:r>
              <a:rPr lang="en-GB" altLang="en-US" dirty="0"/>
              <a:t>the exhaust gas changes.</a:t>
            </a:r>
          </a:p>
          <a:p>
            <a:endParaRPr lang="en-GB" altLang="en-US" dirty="0"/>
          </a:p>
          <a:p>
            <a:r>
              <a:rPr lang="en-GB" altLang="en-US" dirty="0"/>
              <a:t>The voltage is more noticeable when </a:t>
            </a:r>
            <a:r>
              <a:rPr lang="en-GB" altLang="en-US" dirty="0" smtClean="0"/>
              <a:t>the </a:t>
            </a:r>
            <a:r>
              <a:rPr lang="en-GB" altLang="en-US" dirty="0"/>
              <a:t>air/fuel ratio</a:t>
            </a:r>
          </a:p>
          <a:p>
            <a:r>
              <a:rPr lang="en-GB" altLang="en-US" dirty="0"/>
              <a:t>is changing within a window of tolerance (around 14.7:1).</a:t>
            </a:r>
          </a:p>
          <a:p>
            <a:endParaRPr lang="en-GB" altLang="en-US" dirty="0"/>
          </a:p>
          <a:p>
            <a:r>
              <a:rPr lang="en-GB" altLang="en-US" dirty="0"/>
              <a:t>The ideal air/fuel ratio is now referred to as Lambda = 1, </a:t>
            </a:r>
            <a:r>
              <a:rPr lang="en-GB" altLang="en-US" dirty="0" smtClean="0"/>
              <a:t>the correct </a:t>
            </a:r>
            <a:r>
              <a:rPr lang="en-GB" altLang="en-US" dirty="0"/>
              <a:t>O2 content of the exhaust gas.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84" name="Text Box 56"/>
          <p:cNvSpPr txBox="1">
            <a:spLocks noChangeArrowheads="1"/>
          </p:cNvSpPr>
          <p:nvPr/>
        </p:nvSpPr>
        <p:spPr bwMode="auto">
          <a:xfrm>
            <a:off x="924068" y="751344"/>
            <a:ext cx="7838932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dirty="0"/>
              <a:t>The </a:t>
            </a:r>
            <a:r>
              <a:rPr lang="en-GB" altLang="en-US" dirty="0" smtClean="0"/>
              <a:t>Zirconia </a:t>
            </a:r>
            <a:r>
              <a:rPr lang="en-GB" altLang="en-US" dirty="0"/>
              <a:t>sensor consists of zircon electrolyte </a:t>
            </a:r>
            <a:r>
              <a:rPr lang="en-GB" altLang="en-US" dirty="0" smtClean="0"/>
              <a:t>between 2 </a:t>
            </a:r>
            <a:r>
              <a:rPr lang="en-GB" altLang="en-US" dirty="0"/>
              <a:t>platinum plates, when the zircon comes into </a:t>
            </a:r>
            <a:r>
              <a:rPr lang="en-GB" altLang="en-US" dirty="0" smtClean="0"/>
              <a:t>contact with </a:t>
            </a:r>
            <a:r>
              <a:rPr lang="en-GB" altLang="en-US" dirty="0"/>
              <a:t>O2 it becomes an electrical conductor.</a:t>
            </a:r>
          </a:p>
          <a:p>
            <a:endParaRPr lang="en-GB" altLang="en-US" dirty="0"/>
          </a:p>
          <a:p>
            <a:r>
              <a:rPr lang="en-GB" altLang="en-US" dirty="0"/>
              <a:t>A chemical reaction takes place on the plates causing </a:t>
            </a:r>
            <a:r>
              <a:rPr lang="en-GB" altLang="en-US" dirty="0" smtClean="0"/>
              <a:t>O2 ions </a:t>
            </a:r>
            <a:r>
              <a:rPr lang="en-GB" altLang="en-US" dirty="0"/>
              <a:t>to build up on the platinum plates.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42" name="Text Box 18"/>
          <p:cNvSpPr txBox="1">
            <a:spLocks noChangeArrowheads="1"/>
          </p:cNvSpPr>
          <p:nvPr/>
        </p:nvSpPr>
        <p:spPr bwMode="auto">
          <a:xfrm>
            <a:off x="881856" y="846351"/>
            <a:ext cx="7614444" cy="637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dirty="0"/>
              <a:t>The O2 ion has 2 more electrons than the normal O2 </a:t>
            </a:r>
            <a:r>
              <a:rPr lang="en-GB" altLang="en-US" dirty="0" smtClean="0"/>
              <a:t>atom and </a:t>
            </a:r>
            <a:r>
              <a:rPr lang="en-GB" altLang="en-US" dirty="0"/>
              <a:t>so has a negative charge. O2 ions build up on </a:t>
            </a:r>
            <a:r>
              <a:rPr lang="en-GB" altLang="en-US" dirty="0" smtClean="0"/>
              <a:t>both platinum </a:t>
            </a:r>
            <a:r>
              <a:rPr lang="en-GB" altLang="en-US" dirty="0"/>
              <a:t>plates, the plate on the air reference side </a:t>
            </a:r>
            <a:r>
              <a:rPr lang="en-GB" altLang="en-US" dirty="0" smtClean="0"/>
              <a:t>builds up </a:t>
            </a:r>
            <a:r>
              <a:rPr lang="en-GB" altLang="en-US" dirty="0"/>
              <a:t>more O2 ions than on the exhaust side of the sensor</a:t>
            </a:r>
            <a:r>
              <a:rPr lang="en-GB" altLang="en-US" dirty="0" smtClean="0"/>
              <a:t>.</a:t>
            </a:r>
          </a:p>
          <a:p>
            <a:endParaRPr lang="en-GB" altLang="en-US" dirty="0"/>
          </a:p>
          <a:p>
            <a:r>
              <a:rPr lang="en-GB" altLang="en-US" dirty="0"/>
              <a:t>Therefore the plate on the air reference side is </a:t>
            </a:r>
            <a:r>
              <a:rPr lang="en-GB" altLang="en-US" dirty="0" smtClean="0"/>
              <a:t>positively charged.</a:t>
            </a:r>
          </a:p>
          <a:p>
            <a:endParaRPr lang="en-GB" altLang="en-US" dirty="0"/>
          </a:p>
          <a:p>
            <a:r>
              <a:rPr lang="en-GB" altLang="en-US" dirty="0"/>
              <a:t>Therefore because of the different charges, there is </a:t>
            </a:r>
            <a:r>
              <a:rPr lang="en-GB" altLang="en-US" dirty="0" smtClean="0"/>
              <a:t>an electrical </a:t>
            </a:r>
            <a:r>
              <a:rPr lang="en-GB" altLang="en-US" dirty="0"/>
              <a:t>potential between the 2 plates. </a:t>
            </a:r>
            <a:endParaRPr lang="en-GB" altLang="en-US" dirty="0" smtClean="0"/>
          </a:p>
          <a:p>
            <a:r>
              <a:rPr lang="en-GB" altLang="en-US" dirty="0" smtClean="0"/>
              <a:t>The </a:t>
            </a:r>
            <a:r>
              <a:rPr lang="en-GB" altLang="en-US" dirty="0"/>
              <a:t>voltage </a:t>
            </a:r>
            <a:r>
              <a:rPr lang="en-GB" altLang="en-US" dirty="0" smtClean="0"/>
              <a:t>across the </a:t>
            </a:r>
            <a:r>
              <a:rPr lang="en-GB" altLang="en-US" dirty="0"/>
              <a:t>plates varies between </a:t>
            </a:r>
            <a:endParaRPr lang="en-GB" altLang="en-US" dirty="0" smtClean="0"/>
          </a:p>
          <a:p>
            <a:r>
              <a:rPr lang="en-GB" altLang="en-US" dirty="0" smtClean="0"/>
              <a:t>50mv </a:t>
            </a:r>
            <a:r>
              <a:rPr lang="en-GB" altLang="en-US" dirty="0"/>
              <a:t>and 900mv.</a:t>
            </a:r>
          </a:p>
          <a:p>
            <a:endParaRPr lang="en-GB" altLang="en-US" dirty="0" smtClean="0"/>
          </a:p>
          <a:p>
            <a:endParaRPr lang="en-GB" altLang="en-US" dirty="0"/>
          </a:p>
          <a:p>
            <a:endParaRPr lang="en-GB" altLang="en-US" dirty="0" smtClean="0"/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71" name="AutoShape 19"/>
          <p:cNvSpPr>
            <a:spLocks noChangeArrowheads="1"/>
          </p:cNvSpPr>
          <p:nvPr/>
        </p:nvSpPr>
        <p:spPr bwMode="auto">
          <a:xfrm rot="21575812">
            <a:off x="1029494" y="221457"/>
            <a:ext cx="4303712" cy="6015037"/>
          </a:xfrm>
          <a:prstGeom prst="can">
            <a:avLst>
              <a:gd name="adj" fmla="val 34941"/>
            </a:avLst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28419" name="Rectangle 67"/>
          <p:cNvSpPr>
            <a:spLocks noChangeArrowheads="1"/>
          </p:cNvSpPr>
          <p:nvPr/>
        </p:nvSpPr>
        <p:spPr bwMode="auto">
          <a:xfrm>
            <a:off x="2495550" y="2076450"/>
            <a:ext cx="1104900" cy="3543300"/>
          </a:xfrm>
          <a:prstGeom prst="rect">
            <a:avLst/>
          </a:prstGeom>
          <a:solidFill>
            <a:srgbClr val="C0FEF9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0FEF9"/>
            </a:extrusionClr>
            <a:contourClr>
              <a:srgbClr val="C0FEF9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75" name="Rectangle 23"/>
          <p:cNvSpPr>
            <a:spLocks noChangeArrowheads="1"/>
          </p:cNvSpPr>
          <p:nvPr/>
        </p:nvSpPr>
        <p:spPr bwMode="auto">
          <a:xfrm>
            <a:off x="1238250" y="2095500"/>
            <a:ext cx="1371600" cy="3524250"/>
          </a:xfrm>
          <a:prstGeom prst="rect">
            <a:avLst/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76" name="Rectangle 24"/>
          <p:cNvSpPr>
            <a:spLocks noChangeArrowheads="1"/>
          </p:cNvSpPr>
          <p:nvPr/>
        </p:nvSpPr>
        <p:spPr bwMode="auto">
          <a:xfrm>
            <a:off x="3562350" y="2095500"/>
            <a:ext cx="1371600" cy="3524250"/>
          </a:xfrm>
          <a:prstGeom prst="rect">
            <a:avLst/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77" name="AutoShape 25"/>
          <p:cNvSpPr>
            <a:spLocks noChangeArrowheads="1"/>
          </p:cNvSpPr>
          <p:nvPr/>
        </p:nvSpPr>
        <p:spPr bwMode="auto">
          <a:xfrm>
            <a:off x="190500" y="2190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78" name="AutoShape 26"/>
          <p:cNvSpPr>
            <a:spLocks noChangeArrowheads="1"/>
          </p:cNvSpPr>
          <p:nvPr/>
        </p:nvSpPr>
        <p:spPr bwMode="auto">
          <a:xfrm>
            <a:off x="190500" y="29337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79" name="AutoShape 27"/>
          <p:cNvSpPr>
            <a:spLocks noChangeArrowheads="1"/>
          </p:cNvSpPr>
          <p:nvPr/>
        </p:nvSpPr>
        <p:spPr bwMode="auto">
          <a:xfrm>
            <a:off x="190500" y="3676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80" name="AutoShape 28"/>
          <p:cNvSpPr>
            <a:spLocks noChangeArrowheads="1"/>
          </p:cNvSpPr>
          <p:nvPr/>
        </p:nvSpPr>
        <p:spPr bwMode="auto">
          <a:xfrm>
            <a:off x="190500" y="44196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81" name="AutoShape 29"/>
          <p:cNvSpPr>
            <a:spLocks noChangeArrowheads="1"/>
          </p:cNvSpPr>
          <p:nvPr/>
        </p:nvSpPr>
        <p:spPr bwMode="auto">
          <a:xfrm>
            <a:off x="190500" y="5162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82" name="AutoShape 30"/>
          <p:cNvSpPr>
            <a:spLocks noChangeArrowheads="1"/>
          </p:cNvSpPr>
          <p:nvPr/>
        </p:nvSpPr>
        <p:spPr bwMode="auto">
          <a:xfrm>
            <a:off x="5162550" y="20383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83" name="AutoShape 31"/>
          <p:cNvSpPr>
            <a:spLocks noChangeArrowheads="1"/>
          </p:cNvSpPr>
          <p:nvPr/>
        </p:nvSpPr>
        <p:spPr bwMode="auto">
          <a:xfrm>
            <a:off x="5162550" y="28384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84" name="AutoShape 32"/>
          <p:cNvSpPr>
            <a:spLocks noChangeArrowheads="1"/>
          </p:cNvSpPr>
          <p:nvPr/>
        </p:nvSpPr>
        <p:spPr bwMode="auto">
          <a:xfrm>
            <a:off x="5162550" y="3638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85" name="AutoShape 33"/>
          <p:cNvSpPr>
            <a:spLocks noChangeArrowheads="1"/>
          </p:cNvSpPr>
          <p:nvPr/>
        </p:nvSpPr>
        <p:spPr bwMode="auto">
          <a:xfrm>
            <a:off x="5162550" y="4438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86" name="AutoShape 34"/>
          <p:cNvSpPr>
            <a:spLocks noChangeArrowheads="1"/>
          </p:cNvSpPr>
          <p:nvPr/>
        </p:nvSpPr>
        <p:spPr bwMode="auto">
          <a:xfrm>
            <a:off x="5162550" y="5238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01" name="Oval 49"/>
          <p:cNvSpPr>
            <a:spLocks noChangeArrowheads="1"/>
          </p:cNvSpPr>
          <p:nvPr/>
        </p:nvSpPr>
        <p:spPr bwMode="auto">
          <a:xfrm>
            <a:off x="2362200" y="48006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02" name="Oval 50"/>
          <p:cNvSpPr>
            <a:spLocks noChangeArrowheads="1"/>
          </p:cNvSpPr>
          <p:nvPr/>
        </p:nvSpPr>
        <p:spPr bwMode="auto">
          <a:xfrm>
            <a:off x="2514600" y="53149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03" name="Oval 51"/>
          <p:cNvSpPr>
            <a:spLocks noChangeArrowheads="1"/>
          </p:cNvSpPr>
          <p:nvPr/>
        </p:nvSpPr>
        <p:spPr bwMode="auto">
          <a:xfrm>
            <a:off x="2419350" y="34861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04" name="Oval 52"/>
          <p:cNvSpPr>
            <a:spLocks noChangeArrowheads="1"/>
          </p:cNvSpPr>
          <p:nvPr/>
        </p:nvSpPr>
        <p:spPr bwMode="auto">
          <a:xfrm>
            <a:off x="2286000" y="2971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05" name="Oval 53"/>
          <p:cNvSpPr>
            <a:spLocks noChangeArrowheads="1"/>
          </p:cNvSpPr>
          <p:nvPr/>
        </p:nvSpPr>
        <p:spPr bwMode="auto">
          <a:xfrm>
            <a:off x="3352800" y="26860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06" name="Oval 54"/>
          <p:cNvSpPr>
            <a:spLocks noChangeArrowheads="1"/>
          </p:cNvSpPr>
          <p:nvPr/>
        </p:nvSpPr>
        <p:spPr bwMode="auto">
          <a:xfrm>
            <a:off x="3352800" y="31623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07" name="Oval 55"/>
          <p:cNvSpPr>
            <a:spLocks noChangeArrowheads="1"/>
          </p:cNvSpPr>
          <p:nvPr/>
        </p:nvSpPr>
        <p:spPr bwMode="auto">
          <a:xfrm>
            <a:off x="3238500" y="35623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09" name="Oval 57"/>
          <p:cNvSpPr>
            <a:spLocks noChangeArrowheads="1"/>
          </p:cNvSpPr>
          <p:nvPr/>
        </p:nvSpPr>
        <p:spPr bwMode="auto">
          <a:xfrm>
            <a:off x="3181350" y="4114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10" name="Oval 58"/>
          <p:cNvSpPr>
            <a:spLocks noChangeArrowheads="1"/>
          </p:cNvSpPr>
          <p:nvPr/>
        </p:nvSpPr>
        <p:spPr bwMode="auto">
          <a:xfrm>
            <a:off x="3581400" y="43624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14" name="Line 62"/>
          <p:cNvSpPr>
            <a:spLocks noChangeShapeType="1"/>
          </p:cNvSpPr>
          <p:nvPr/>
        </p:nvSpPr>
        <p:spPr bwMode="auto">
          <a:xfrm flipH="1">
            <a:off x="2819400" y="29718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16" name="Line 64"/>
          <p:cNvSpPr>
            <a:spLocks noChangeShapeType="1"/>
          </p:cNvSpPr>
          <p:nvPr/>
        </p:nvSpPr>
        <p:spPr bwMode="auto">
          <a:xfrm flipH="1">
            <a:off x="3086100" y="46291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11" name="Oval 59"/>
          <p:cNvSpPr>
            <a:spLocks noChangeArrowheads="1"/>
          </p:cNvSpPr>
          <p:nvPr/>
        </p:nvSpPr>
        <p:spPr bwMode="auto">
          <a:xfrm>
            <a:off x="3543300" y="48387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6" name="Oval 44"/>
          <p:cNvSpPr>
            <a:spLocks noChangeArrowheads="1"/>
          </p:cNvSpPr>
          <p:nvPr/>
        </p:nvSpPr>
        <p:spPr bwMode="auto">
          <a:xfrm>
            <a:off x="3219450" y="27813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8" name="Oval 46"/>
          <p:cNvSpPr>
            <a:spLocks noChangeArrowheads="1"/>
          </p:cNvSpPr>
          <p:nvPr/>
        </p:nvSpPr>
        <p:spPr bwMode="auto">
          <a:xfrm>
            <a:off x="3467100" y="44386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15" name="Line 63"/>
          <p:cNvSpPr>
            <a:spLocks noChangeShapeType="1"/>
          </p:cNvSpPr>
          <p:nvPr/>
        </p:nvSpPr>
        <p:spPr bwMode="auto">
          <a:xfrm flipH="1">
            <a:off x="2705100" y="39052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7" name="Oval 45"/>
          <p:cNvSpPr>
            <a:spLocks noChangeArrowheads="1"/>
          </p:cNvSpPr>
          <p:nvPr/>
        </p:nvSpPr>
        <p:spPr bwMode="auto">
          <a:xfrm>
            <a:off x="3086100" y="36957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17" name="Rectangle 65"/>
          <p:cNvSpPr>
            <a:spLocks noChangeArrowheads="1"/>
          </p:cNvSpPr>
          <p:nvPr/>
        </p:nvSpPr>
        <p:spPr bwMode="auto">
          <a:xfrm>
            <a:off x="1676400" y="21907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18" name="Rectangle 66"/>
          <p:cNvSpPr>
            <a:spLocks noChangeArrowheads="1"/>
          </p:cNvSpPr>
          <p:nvPr/>
        </p:nvSpPr>
        <p:spPr bwMode="auto">
          <a:xfrm>
            <a:off x="4019550" y="21526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13" name="Line 61"/>
          <p:cNvSpPr>
            <a:spLocks noChangeShapeType="1"/>
          </p:cNvSpPr>
          <p:nvPr/>
        </p:nvSpPr>
        <p:spPr bwMode="auto">
          <a:xfrm flipH="1">
            <a:off x="1866900" y="32956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12" name="Line 60"/>
          <p:cNvSpPr>
            <a:spLocks noChangeShapeType="1"/>
          </p:cNvSpPr>
          <p:nvPr/>
        </p:nvSpPr>
        <p:spPr bwMode="auto">
          <a:xfrm flipH="1">
            <a:off x="1866900" y="51054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00" name="Oval 48"/>
          <p:cNvSpPr>
            <a:spLocks noChangeArrowheads="1"/>
          </p:cNvSpPr>
          <p:nvPr/>
        </p:nvSpPr>
        <p:spPr bwMode="auto">
          <a:xfrm>
            <a:off x="2228850" y="30861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9" name="Oval 47"/>
          <p:cNvSpPr>
            <a:spLocks noChangeArrowheads="1"/>
          </p:cNvSpPr>
          <p:nvPr/>
        </p:nvSpPr>
        <p:spPr bwMode="auto">
          <a:xfrm>
            <a:off x="2362200" y="48958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20" name="Line 68"/>
          <p:cNvSpPr>
            <a:spLocks noChangeShapeType="1"/>
          </p:cNvSpPr>
          <p:nvPr/>
        </p:nvSpPr>
        <p:spPr bwMode="auto">
          <a:xfrm flipH="1">
            <a:off x="3105150" y="742950"/>
            <a:ext cx="3067050" cy="16954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421" name="Text Box 69"/>
          <p:cNvSpPr txBox="1">
            <a:spLocks noChangeArrowheads="1"/>
          </p:cNvSpPr>
          <p:nvPr/>
        </p:nvSpPr>
        <p:spPr bwMode="auto">
          <a:xfrm>
            <a:off x="6251575" y="477838"/>
            <a:ext cx="2935419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The sensor has </a:t>
            </a:r>
          </a:p>
          <a:p>
            <a:r>
              <a:rPr lang="en-GB" altLang="en-US" dirty="0"/>
              <a:t>a ceramic core</a:t>
            </a:r>
          </a:p>
          <a:p>
            <a:r>
              <a:rPr lang="en-GB" altLang="en-US" dirty="0"/>
              <a:t>made of Zirconium</a:t>
            </a:r>
          </a:p>
          <a:p>
            <a:r>
              <a:rPr lang="en-GB" altLang="en-US" dirty="0"/>
              <a:t>Dioxide.</a:t>
            </a:r>
          </a:p>
        </p:txBody>
      </p:sp>
      <p:sp>
        <p:nvSpPr>
          <p:cNvPr id="228388" name="Rectangle 36"/>
          <p:cNvSpPr>
            <a:spLocks noChangeArrowheads="1"/>
          </p:cNvSpPr>
          <p:nvPr/>
        </p:nvSpPr>
        <p:spPr bwMode="auto">
          <a:xfrm>
            <a:off x="1600200" y="26860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89" name="Rectangle 37"/>
          <p:cNvSpPr>
            <a:spLocks noChangeArrowheads="1"/>
          </p:cNvSpPr>
          <p:nvPr/>
        </p:nvSpPr>
        <p:spPr bwMode="auto">
          <a:xfrm>
            <a:off x="1600200" y="33337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0" name="Rectangle 38"/>
          <p:cNvSpPr>
            <a:spLocks noChangeArrowheads="1"/>
          </p:cNvSpPr>
          <p:nvPr/>
        </p:nvSpPr>
        <p:spPr bwMode="auto">
          <a:xfrm>
            <a:off x="1600200" y="39814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1" name="Rectangle 39"/>
          <p:cNvSpPr>
            <a:spLocks noChangeArrowheads="1"/>
          </p:cNvSpPr>
          <p:nvPr/>
        </p:nvSpPr>
        <p:spPr bwMode="auto">
          <a:xfrm>
            <a:off x="1600200" y="4629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2" name="Rectangle 40"/>
          <p:cNvSpPr>
            <a:spLocks noChangeArrowheads="1"/>
          </p:cNvSpPr>
          <p:nvPr/>
        </p:nvSpPr>
        <p:spPr bwMode="auto">
          <a:xfrm>
            <a:off x="4286250" y="2724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3" name="Rectangle 41"/>
          <p:cNvSpPr>
            <a:spLocks noChangeArrowheads="1"/>
          </p:cNvSpPr>
          <p:nvPr/>
        </p:nvSpPr>
        <p:spPr bwMode="auto">
          <a:xfrm>
            <a:off x="4286250" y="33718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4" name="Rectangle 42"/>
          <p:cNvSpPr>
            <a:spLocks noChangeArrowheads="1"/>
          </p:cNvSpPr>
          <p:nvPr/>
        </p:nvSpPr>
        <p:spPr bwMode="auto">
          <a:xfrm>
            <a:off x="4286250" y="40195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28395" name="Rectangle 43"/>
          <p:cNvSpPr>
            <a:spLocks noChangeArrowheads="1"/>
          </p:cNvSpPr>
          <p:nvPr/>
        </p:nvSpPr>
        <p:spPr bwMode="auto">
          <a:xfrm>
            <a:off x="4286250" y="46672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475" name="AutoShape 3"/>
          <p:cNvSpPr>
            <a:spLocks noChangeArrowheads="1"/>
          </p:cNvSpPr>
          <p:nvPr/>
        </p:nvSpPr>
        <p:spPr bwMode="auto">
          <a:xfrm rot="21575812">
            <a:off x="1001713" y="252413"/>
            <a:ext cx="4303712" cy="6015037"/>
          </a:xfrm>
          <a:prstGeom prst="can">
            <a:avLst>
              <a:gd name="adj" fmla="val 34941"/>
            </a:avLst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3476" name="Rectangle 4"/>
          <p:cNvSpPr>
            <a:spLocks noChangeArrowheads="1"/>
          </p:cNvSpPr>
          <p:nvPr/>
        </p:nvSpPr>
        <p:spPr bwMode="auto">
          <a:xfrm>
            <a:off x="2495550" y="2076450"/>
            <a:ext cx="1104900" cy="3543300"/>
          </a:xfrm>
          <a:prstGeom prst="rect">
            <a:avLst/>
          </a:prstGeom>
          <a:solidFill>
            <a:srgbClr val="C0FEF9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0FEF9"/>
            </a:extrusionClr>
            <a:contourClr>
              <a:srgbClr val="C0FEF9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77" name="Rectangle 5"/>
          <p:cNvSpPr>
            <a:spLocks noChangeArrowheads="1"/>
          </p:cNvSpPr>
          <p:nvPr/>
        </p:nvSpPr>
        <p:spPr bwMode="auto">
          <a:xfrm>
            <a:off x="1238250" y="2095500"/>
            <a:ext cx="1371600" cy="3524250"/>
          </a:xfrm>
          <a:prstGeom prst="rect">
            <a:avLst/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78" name="Rectangle 6"/>
          <p:cNvSpPr>
            <a:spLocks noChangeArrowheads="1"/>
          </p:cNvSpPr>
          <p:nvPr/>
        </p:nvSpPr>
        <p:spPr bwMode="auto">
          <a:xfrm>
            <a:off x="3562350" y="2095500"/>
            <a:ext cx="1371600" cy="3524250"/>
          </a:xfrm>
          <a:prstGeom prst="rect">
            <a:avLst/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79" name="AutoShape 7"/>
          <p:cNvSpPr>
            <a:spLocks noChangeArrowheads="1"/>
          </p:cNvSpPr>
          <p:nvPr/>
        </p:nvSpPr>
        <p:spPr bwMode="auto">
          <a:xfrm>
            <a:off x="190500" y="2190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0" name="AutoShape 8"/>
          <p:cNvSpPr>
            <a:spLocks noChangeArrowheads="1"/>
          </p:cNvSpPr>
          <p:nvPr/>
        </p:nvSpPr>
        <p:spPr bwMode="auto">
          <a:xfrm>
            <a:off x="190500" y="29337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1" name="AutoShape 9"/>
          <p:cNvSpPr>
            <a:spLocks noChangeArrowheads="1"/>
          </p:cNvSpPr>
          <p:nvPr/>
        </p:nvSpPr>
        <p:spPr bwMode="auto">
          <a:xfrm>
            <a:off x="190500" y="3676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2" name="AutoShape 10"/>
          <p:cNvSpPr>
            <a:spLocks noChangeArrowheads="1"/>
          </p:cNvSpPr>
          <p:nvPr/>
        </p:nvSpPr>
        <p:spPr bwMode="auto">
          <a:xfrm>
            <a:off x="190500" y="44196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3" name="AutoShape 11"/>
          <p:cNvSpPr>
            <a:spLocks noChangeArrowheads="1"/>
          </p:cNvSpPr>
          <p:nvPr/>
        </p:nvSpPr>
        <p:spPr bwMode="auto">
          <a:xfrm>
            <a:off x="190500" y="5162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4" name="AutoShape 12"/>
          <p:cNvSpPr>
            <a:spLocks noChangeArrowheads="1"/>
          </p:cNvSpPr>
          <p:nvPr/>
        </p:nvSpPr>
        <p:spPr bwMode="auto">
          <a:xfrm>
            <a:off x="5162550" y="20383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5" name="AutoShape 13"/>
          <p:cNvSpPr>
            <a:spLocks noChangeArrowheads="1"/>
          </p:cNvSpPr>
          <p:nvPr/>
        </p:nvSpPr>
        <p:spPr bwMode="auto">
          <a:xfrm>
            <a:off x="5162550" y="28384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6" name="AutoShape 14"/>
          <p:cNvSpPr>
            <a:spLocks noChangeArrowheads="1"/>
          </p:cNvSpPr>
          <p:nvPr/>
        </p:nvSpPr>
        <p:spPr bwMode="auto">
          <a:xfrm>
            <a:off x="5162550" y="3638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7" name="AutoShape 15"/>
          <p:cNvSpPr>
            <a:spLocks noChangeArrowheads="1"/>
          </p:cNvSpPr>
          <p:nvPr/>
        </p:nvSpPr>
        <p:spPr bwMode="auto">
          <a:xfrm>
            <a:off x="5162550" y="4438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8" name="AutoShape 16"/>
          <p:cNvSpPr>
            <a:spLocks noChangeArrowheads="1"/>
          </p:cNvSpPr>
          <p:nvPr/>
        </p:nvSpPr>
        <p:spPr bwMode="auto">
          <a:xfrm>
            <a:off x="5162550" y="5238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97" name="Oval 25"/>
          <p:cNvSpPr>
            <a:spLocks noChangeArrowheads="1"/>
          </p:cNvSpPr>
          <p:nvPr/>
        </p:nvSpPr>
        <p:spPr bwMode="auto">
          <a:xfrm>
            <a:off x="2362200" y="48006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98" name="Oval 26"/>
          <p:cNvSpPr>
            <a:spLocks noChangeArrowheads="1"/>
          </p:cNvSpPr>
          <p:nvPr/>
        </p:nvSpPr>
        <p:spPr bwMode="auto">
          <a:xfrm>
            <a:off x="2514600" y="53149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99" name="Oval 27"/>
          <p:cNvSpPr>
            <a:spLocks noChangeArrowheads="1"/>
          </p:cNvSpPr>
          <p:nvPr/>
        </p:nvSpPr>
        <p:spPr bwMode="auto">
          <a:xfrm>
            <a:off x="2419350" y="34861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0" name="Oval 28"/>
          <p:cNvSpPr>
            <a:spLocks noChangeArrowheads="1"/>
          </p:cNvSpPr>
          <p:nvPr/>
        </p:nvSpPr>
        <p:spPr bwMode="auto">
          <a:xfrm>
            <a:off x="2286000" y="2971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1" name="Oval 29"/>
          <p:cNvSpPr>
            <a:spLocks noChangeArrowheads="1"/>
          </p:cNvSpPr>
          <p:nvPr/>
        </p:nvSpPr>
        <p:spPr bwMode="auto">
          <a:xfrm>
            <a:off x="3352800" y="26860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2" name="Oval 30"/>
          <p:cNvSpPr>
            <a:spLocks noChangeArrowheads="1"/>
          </p:cNvSpPr>
          <p:nvPr/>
        </p:nvSpPr>
        <p:spPr bwMode="auto">
          <a:xfrm>
            <a:off x="3352800" y="31623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3" name="Oval 31"/>
          <p:cNvSpPr>
            <a:spLocks noChangeArrowheads="1"/>
          </p:cNvSpPr>
          <p:nvPr/>
        </p:nvSpPr>
        <p:spPr bwMode="auto">
          <a:xfrm>
            <a:off x="3238500" y="35623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4" name="Oval 32"/>
          <p:cNvSpPr>
            <a:spLocks noChangeArrowheads="1"/>
          </p:cNvSpPr>
          <p:nvPr/>
        </p:nvSpPr>
        <p:spPr bwMode="auto">
          <a:xfrm>
            <a:off x="3181350" y="4114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5" name="Oval 33"/>
          <p:cNvSpPr>
            <a:spLocks noChangeArrowheads="1"/>
          </p:cNvSpPr>
          <p:nvPr/>
        </p:nvSpPr>
        <p:spPr bwMode="auto">
          <a:xfrm>
            <a:off x="3581400" y="43624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6" name="Line 34"/>
          <p:cNvSpPr>
            <a:spLocks noChangeShapeType="1"/>
          </p:cNvSpPr>
          <p:nvPr/>
        </p:nvSpPr>
        <p:spPr bwMode="auto">
          <a:xfrm flipH="1">
            <a:off x="2819400" y="29718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7" name="Line 35"/>
          <p:cNvSpPr>
            <a:spLocks noChangeShapeType="1"/>
          </p:cNvSpPr>
          <p:nvPr/>
        </p:nvSpPr>
        <p:spPr bwMode="auto">
          <a:xfrm flipH="1">
            <a:off x="3086100" y="46291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8" name="Oval 36"/>
          <p:cNvSpPr>
            <a:spLocks noChangeArrowheads="1"/>
          </p:cNvSpPr>
          <p:nvPr/>
        </p:nvSpPr>
        <p:spPr bwMode="auto">
          <a:xfrm>
            <a:off x="3543300" y="48387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09" name="Oval 37"/>
          <p:cNvSpPr>
            <a:spLocks noChangeArrowheads="1"/>
          </p:cNvSpPr>
          <p:nvPr/>
        </p:nvSpPr>
        <p:spPr bwMode="auto">
          <a:xfrm>
            <a:off x="3219450" y="27813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0" name="Oval 38"/>
          <p:cNvSpPr>
            <a:spLocks noChangeArrowheads="1"/>
          </p:cNvSpPr>
          <p:nvPr/>
        </p:nvSpPr>
        <p:spPr bwMode="auto">
          <a:xfrm>
            <a:off x="3467100" y="44386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1" name="Line 39"/>
          <p:cNvSpPr>
            <a:spLocks noChangeShapeType="1"/>
          </p:cNvSpPr>
          <p:nvPr/>
        </p:nvSpPr>
        <p:spPr bwMode="auto">
          <a:xfrm flipH="1">
            <a:off x="2705100" y="39052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4" name="Rectangle 42"/>
          <p:cNvSpPr>
            <a:spLocks noChangeArrowheads="1"/>
          </p:cNvSpPr>
          <p:nvPr/>
        </p:nvSpPr>
        <p:spPr bwMode="auto">
          <a:xfrm>
            <a:off x="4019550" y="21526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2" name="Oval 40"/>
          <p:cNvSpPr>
            <a:spLocks noChangeArrowheads="1"/>
          </p:cNvSpPr>
          <p:nvPr/>
        </p:nvSpPr>
        <p:spPr bwMode="auto">
          <a:xfrm>
            <a:off x="3086100" y="36957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3" name="Rectangle 41"/>
          <p:cNvSpPr>
            <a:spLocks noChangeArrowheads="1"/>
          </p:cNvSpPr>
          <p:nvPr/>
        </p:nvSpPr>
        <p:spPr bwMode="auto">
          <a:xfrm>
            <a:off x="1695450" y="21907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5" name="Line 43"/>
          <p:cNvSpPr>
            <a:spLocks noChangeShapeType="1"/>
          </p:cNvSpPr>
          <p:nvPr/>
        </p:nvSpPr>
        <p:spPr bwMode="auto">
          <a:xfrm flipH="1">
            <a:off x="1866900" y="32956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6" name="Line 44"/>
          <p:cNvSpPr>
            <a:spLocks noChangeShapeType="1"/>
          </p:cNvSpPr>
          <p:nvPr/>
        </p:nvSpPr>
        <p:spPr bwMode="auto">
          <a:xfrm flipH="1">
            <a:off x="1866900" y="51054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7" name="Oval 45"/>
          <p:cNvSpPr>
            <a:spLocks noChangeArrowheads="1"/>
          </p:cNvSpPr>
          <p:nvPr/>
        </p:nvSpPr>
        <p:spPr bwMode="auto">
          <a:xfrm>
            <a:off x="2228850" y="30861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8" name="Oval 46"/>
          <p:cNvSpPr>
            <a:spLocks noChangeArrowheads="1"/>
          </p:cNvSpPr>
          <p:nvPr/>
        </p:nvSpPr>
        <p:spPr bwMode="auto">
          <a:xfrm>
            <a:off x="2362200" y="48958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19" name="Line 47"/>
          <p:cNvSpPr>
            <a:spLocks noChangeShapeType="1"/>
          </p:cNvSpPr>
          <p:nvPr/>
        </p:nvSpPr>
        <p:spPr bwMode="auto">
          <a:xfrm flipH="1">
            <a:off x="2057400" y="1257300"/>
            <a:ext cx="4114800" cy="13335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22" name="Text Box 50"/>
          <p:cNvSpPr txBox="1">
            <a:spLocks noChangeArrowheads="1"/>
          </p:cNvSpPr>
          <p:nvPr/>
        </p:nvSpPr>
        <p:spPr bwMode="auto">
          <a:xfrm>
            <a:off x="6015038" y="858838"/>
            <a:ext cx="3175869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Having both</a:t>
            </a:r>
          </a:p>
          <a:p>
            <a:r>
              <a:rPr lang="en-GB" altLang="en-US" dirty="0"/>
              <a:t>sides border porous</a:t>
            </a:r>
          </a:p>
          <a:p>
            <a:r>
              <a:rPr lang="en-GB" altLang="en-US" dirty="0"/>
              <a:t>platinum electrodes.</a:t>
            </a:r>
          </a:p>
        </p:txBody>
      </p:sp>
      <p:sp>
        <p:nvSpPr>
          <p:cNvPr id="233493" name="Rectangle 21"/>
          <p:cNvSpPr>
            <a:spLocks noChangeArrowheads="1"/>
          </p:cNvSpPr>
          <p:nvPr/>
        </p:nvSpPr>
        <p:spPr bwMode="auto">
          <a:xfrm>
            <a:off x="4286250" y="2724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94" name="Rectangle 22"/>
          <p:cNvSpPr>
            <a:spLocks noChangeArrowheads="1"/>
          </p:cNvSpPr>
          <p:nvPr/>
        </p:nvSpPr>
        <p:spPr bwMode="auto">
          <a:xfrm>
            <a:off x="4286250" y="33718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95" name="Rectangle 23"/>
          <p:cNvSpPr>
            <a:spLocks noChangeArrowheads="1"/>
          </p:cNvSpPr>
          <p:nvPr/>
        </p:nvSpPr>
        <p:spPr bwMode="auto">
          <a:xfrm>
            <a:off x="4286250" y="40195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96" name="Rectangle 24"/>
          <p:cNvSpPr>
            <a:spLocks noChangeArrowheads="1"/>
          </p:cNvSpPr>
          <p:nvPr/>
        </p:nvSpPr>
        <p:spPr bwMode="auto">
          <a:xfrm>
            <a:off x="4286250" y="46672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89" name="Rectangle 17"/>
          <p:cNvSpPr>
            <a:spLocks noChangeArrowheads="1"/>
          </p:cNvSpPr>
          <p:nvPr/>
        </p:nvSpPr>
        <p:spPr bwMode="auto">
          <a:xfrm>
            <a:off x="1600200" y="26860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90" name="Rectangle 18"/>
          <p:cNvSpPr>
            <a:spLocks noChangeArrowheads="1"/>
          </p:cNvSpPr>
          <p:nvPr/>
        </p:nvSpPr>
        <p:spPr bwMode="auto">
          <a:xfrm>
            <a:off x="1600200" y="33337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91" name="Rectangle 19"/>
          <p:cNvSpPr>
            <a:spLocks noChangeArrowheads="1"/>
          </p:cNvSpPr>
          <p:nvPr/>
        </p:nvSpPr>
        <p:spPr bwMode="auto">
          <a:xfrm>
            <a:off x="1600200" y="39814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492" name="Rectangle 20"/>
          <p:cNvSpPr>
            <a:spLocks noChangeArrowheads="1"/>
          </p:cNvSpPr>
          <p:nvPr/>
        </p:nvSpPr>
        <p:spPr bwMode="auto">
          <a:xfrm>
            <a:off x="1600200" y="4629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3521" name="Line 49"/>
          <p:cNvSpPr>
            <a:spLocks noChangeShapeType="1"/>
          </p:cNvSpPr>
          <p:nvPr/>
        </p:nvSpPr>
        <p:spPr bwMode="auto">
          <a:xfrm flipH="1">
            <a:off x="4076700" y="1257300"/>
            <a:ext cx="2114550" cy="20193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499" name="AutoShape 3"/>
          <p:cNvSpPr>
            <a:spLocks noChangeArrowheads="1"/>
          </p:cNvSpPr>
          <p:nvPr/>
        </p:nvSpPr>
        <p:spPr bwMode="auto">
          <a:xfrm rot="21575812">
            <a:off x="1001713" y="252413"/>
            <a:ext cx="4303712" cy="6015037"/>
          </a:xfrm>
          <a:prstGeom prst="can">
            <a:avLst>
              <a:gd name="adj" fmla="val 34941"/>
            </a:avLst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4500" name="Rectangle 4"/>
          <p:cNvSpPr>
            <a:spLocks noChangeArrowheads="1"/>
          </p:cNvSpPr>
          <p:nvPr/>
        </p:nvSpPr>
        <p:spPr bwMode="auto">
          <a:xfrm>
            <a:off x="2495550" y="2076450"/>
            <a:ext cx="1104900" cy="3543300"/>
          </a:xfrm>
          <a:prstGeom prst="rect">
            <a:avLst/>
          </a:prstGeom>
          <a:solidFill>
            <a:srgbClr val="C0FEF9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0FEF9"/>
            </a:extrusionClr>
            <a:contourClr>
              <a:srgbClr val="C0FEF9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01" name="Rectangle 5"/>
          <p:cNvSpPr>
            <a:spLocks noChangeArrowheads="1"/>
          </p:cNvSpPr>
          <p:nvPr/>
        </p:nvSpPr>
        <p:spPr bwMode="auto">
          <a:xfrm>
            <a:off x="1238250" y="2095500"/>
            <a:ext cx="1371600" cy="3524250"/>
          </a:xfrm>
          <a:prstGeom prst="rect">
            <a:avLst/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02" name="Rectangle 6"/>
          <p:cNvSpPr>
            <a:spLocks noChangeArrowheads="1"/>
          </p:cNvSpPr>
          <p:nvPr/>
        </p:nvSpPr>
        <p:spPr bwMode="auto">
          <a:xfrm>
            <a:off x="3562350" y="2095500"/>
            <a:ext cx="1371600" cy="3524250"/>
          </a:xfrm>
          <a:prstGeom prst="rect">
            <a:avLst/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03" name="AutoShape 7"/>
          <p:cNvSpPr>
            <a:spLocks noChangeArrowheads="1"/>
          </p:cNvSpPr>
          <p:nvPr/>
        </p:nvSpPr>
        <p:spPr bwMode="auto">
          <a:xfrm>
            <a:off x="190500" y="2190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04" name="AutoShape 8"/>
          <p:cNvSpPr>
            <a:spLocks noChangeArrowheads="1"/>
          </p:cNvSpPr>
          <p:nvPr/>
        </p:nvSpPr>
        <p:spPr bwMode="auto">
          <a:xfrm>
            <a:off x="190500" y="29337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05" name="AutoShape 9"/>
          <p:cNvSpPr>
            <a:spLocks noChangeArrowheads="1"/>
          </p:cNvSpPr>
          <p:nvPr/>
        </p:nvSpPr>
        <p:spPr bwMode="auto">
          <a:xfrm>
            <a:off x="190500" y="3676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06" name="AutoShape 10"/>
          <p:cNvSpPr>
            <a:spLocks noChangeArrowheads="1"/>
          </p:cNvSpPr>
          <p:nvPr/>
        </p:nvSpPr>
        <p:spPr bwMode="auto">
          <a:xfrm>
            <a:off x="190500" y="44196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07" name="AutoShape 11"/>
          <p:cNvSpPr>
            <a:spLocks noChangeArrowheads="1"/>
          </p:cNvSpPr>
          <p:nvPr/>
        </p:nvSpPr>
        <p:spPr bwMode="auto">
          <a:xfrm>
            <a:off x="190500" y="5162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08" name="AutoShape 12"/>
          <p:cNvSpPr>
            <a:spLocks noChangeArrowheads="1"/>
          </p:cNvSpPr>
          <p:nvPr/>
        </p:nvSpPr>
        <p:spPr bwMode="auto">
          <a:xfrm>
            <a:off x="5162550" y="20383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09" name="AutoShape 13"/>
          <p:cNvSpPr>
            <a:spLocks noChangeArrowheads="1"/>
          </p:cNvSpPr>
          <p:nvPr/>
        </p:nvSpPr>
        <p:spPr bwMode="auto">
          <a:xfrm>
            <a:off x="5162550" y="28384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10" name="AutoShape 14"/>
          <p:cNvSpPr>
            <a:spLocks noChangeArrowheads="1"/>
          </p:cNvSpPr>
          <p:nvPr/>
        </p:nvSpPr>
        <p:spPr bwMode="auto">
          <a:xfrm>
            <a:off x="5162550" y="3638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11" name="AutoShape 15"/>
          <p:cNvSpPr>
            <a:spLocks noChangeArrowheads="1"/>
          </p:cNvSpPr>
          <p:nvPr/>
        </p:nvSpPr>
        <p:spPr bwMode="auto">
          <a:xfrm>
            <a:off x="5162550" y="4438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12" name="AutoShape 16"/>
          <p:cNvSpPr>
            <a:spLocks noChangeArrowheads="1"/>
          </p:cNvSpPr>
          <p:nvPr/>
        </p:nvSpPr>
        <p:spPr bwMode="auto">
          <a:xfrm>
            <a:off x="5162550" y="5238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1" name="Oval 25"/>
          <p:cNvSpPr>
            <a:spLocks noChangeArrowheads="1"/>
          </p:cNvSpPr>
          <p:nvPr/>
        </p:nvSpPr>
        <p:spPr bwMode="auto">
          <a:xfrm>
            <a:off x="2362200" y="48006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2" name="Oval 26"/>
          <p:cNvSpPr>
            <a:spLocks noChangeArrowheads="1"/>
          </p:cNvSpPr>
          <p:nvPr/>
        </p:nvSpPr>
        <p:spPr bwMode="auto">
          <a:xfrm>
            <a:off x="2514600" y="53149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3" name="Oval 27"/>
          <p:cNvSpPr>
            <a:spLocks noChangeArrowheads="1"/>
          </p:cNvSpPr>
          <p:nvPr/>
        </p:nvSpPr>
        <p:spPr bwMode="auto">
          <a:xfrm>
            <a:off x="2419350" y="34861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4" name="Oval 28"/>
          <p:cNvSpPr>
            <a:spLocks noChangeArrowheads="1"/>
          </p:cNvSpPr>
          <p:nvPr/>
        </p:nvSpPr>
        <p:spPr bwMode="auto">
          <a:xfrm>
            <a:off x="2286000" y="2971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5" name="Oval 29"/>
          <p:cNvSpPr>
            <a:spLocks noChangeArrowheads="1"/>
          </p:cNvSpPr>
          <p:nvPr/>
        </p:nvSpPr>
        <p:spPr bwMode="auto">
          <a:xfrm>
            <a:off x="3352800" y="26860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6" name="Oval 30"/>
          <p:cNvSpPr>
            <a:spLocks noChangeArrowheads="1"/>
          </p:cNvSpPr>
          <p:nvPr/>
        </p:nvSpPr>
        <p:spPr bwMode="auto">
          <a:xfrm>
            <a:off x="3352800" y="31623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7" name="Oval 31"/>
          <p:cNvSpPr>
            <a:spLocks noChangeArrowheads="1"/>
          </p:cNvSpPr>
          <p:nvPr/>
        </p:nvSpPr>
        <p:spPr bwMode="auto">
          <a:xfrm>
            <a:off x="3238500" y="35623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8" name="Oval 32"/>
          <p:cNvSpPr>
            <a:spLocks noChangeArrowheads="1"/>
          </p:cNvSpPr>
          <p:nvPr/>
        </p:nvSpPr>
        <p:spPr bwMode="auto">
          <a:xfrm>
            <a:off x="3181350" y="4114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9" name="Oval 33"/>
          <p:cNvSpPr>
            <a:spLocks noChangeArrowheads="1"/>
          </p:cNvSpPr>
          <p:nvPr/>
        </p:nvSpPr>
        <p:spPr bwMode="auto">
          <a:xfrm>
            <a:off x="3581400" y="43624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0" name="Line 34"/>
          <p:cNvSpPr>
            <a:spLocks noChangeShapeType="1"/>
          </p:cNvSpPr>
          <p:nvPr/>
        </p:nvSpPr>
        <p:spPr bwMode="auto">
          <a:xfrm flipH="1">
            <a:off x="2819400" y="29718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1" name="Line 35"/>
          <p:cNvSpPr>
            <a:spLocks noChangeShapeType="1"/>
          </p:cNvSpPr>
          <p:nvPr/>
        </p:nvSpPr>
        <p:spPr bwMode="auto">
          <a:xfrm flipH="1">
            <a:off x="3086100" y="46291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2" name="Oval 36"/>
          <p:cNvSpPr>
            <a:spLocks noChangeArrowheads="1"/>
          </p:cNvSpPr>
          <p:nvPr/>
        </p:nvSpPr>
        <p:spPr bwMode="auto">
          <a:xfrm>
            <a:off x="3543300" y="48387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3" name="Oval 37"/>
          <p:cNvSpPr>
            <a:spLocks noChangeArrowheads="1"/>
          </p:cNvSpPr>
          <p:nvPr/>
        </p:nvSpPr>
        <p:spPr bwMode="auto">
          <a:xfrm>
            <a:off x="3219450" y="27813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4" name="Oval 38"/>
          <p:cNvSpPr>
            <a:spLocks noChangeArrowheads="1"/>
          </p:cNvSpPr>
          <p:nvPr/>
        </p:nvSpPr>
        <p:spPr bwMode="auto">
          <a:xfrm>
            <a:off x="3467100" y="44386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5" name="Line 39"/>
          <p:cNvSpPr>
            <a:spLocks noChangeShapeType="1"/>
          </p:cNvSpPr>
          <p:nvPr/>
        </p:nvSpPr>
        <p:spPr bwMode="auto">
          <a:xfrm flipH="1">
            <a:off x="2705100" y="39052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6" name="Oval 40"/>
          <p:cNvSpPr>
            <a:spLocks noChangeArrowheads="1"/>
          </p:cNvSpPr>
          <p:nvPr/>
        </p:nvSpPr>
        <p:spPr bwMode="auto">
          <a:xfrm>
            <a:off x="3086100" y="36957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7" name="Rectangle 41"/>
          <p:cNvSpPr>
            <a:spLocks noChangeArrowheads="1"/>
          </p:cNvSpPr>
          <p:nvPr/>
        </p:nvSpPr>
        <p:spPr bwMode="auto">
          <a:xfrm>
            <a:off x="1695450" y="21907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8" name="Rectangle 42"/>
          <p:cNvSpPr>
            <a:spLocks noChangeArrowheads="1"/>
          </p:cNvSpPr>
          <p:nvPr/>
        </p:nvSpPr>
        <p:spPr bwMode="auto">
          <a:xfrm>
            <a:off x="4019550" y="21526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39" name="Line 43"/>
          <p:cNvSpPr>
            <a:spLocks noChangeShapeType="1"/>
          </p:cNvSpPr>
          <p:nvPr/>
        </p:nvSpPr>
        <p:spPr bwMode="auto">
          <a:xfrm flipH="1">
            <a:off x="1866900" y="32956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40" name="Line 44"/>
          <p:cNvSpPr>
            <a:spLocks noChangeShapeType="1"/>
          </p:cNvSpPr>
          <p:nvPr/>
        </p:nvSpPr>
        <p:spPr bwMode="auto">
          <a:xfrm flipH="1">
            <a:off x="1866900" y="51054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41" name="Oval 45"/>
          <p:cNvSpPr>
            <a:spLocks noChangeArrowheads="1"/>
          </p:cNvSpPr>
          <p:nvPr/>
        </p:nvSpPr>
        <p:spPr bwMode="auto">
          <a:xfrm>
            <a:off x="2228850" y="30861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42" name="Oval 46"/>
          <p:cNvSpPr>
            <a:spLocks noChangeArrowheads="1"/>
          </p:cNvSpPr>
          <p:nvPr/>
        </p:nvSpPr>
        <p:spPr bwMode="auto">
          <a:xfrm>
            <a:off x="2362200" y="48958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45" name="Text Box 49"/>
          <p:cNvSpPr txBox="1">
            <a:spLocks noChangeArrowheads="1"/>
          </p:cNvSpPr>
          <p:nvPr/>
        </p:nvSpPr>
        <p:spPr bwMode="auto">
          <a:xfrm>
            <a:off x="5300663" y="534988"/>
            <a:ext cx="353334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The right side of the</a:t>
            </a:r>
          </a:p>
          <a:p>
            <a:r>
              <a:rPr lang="en-GB" altLang="en-US" dirty="0"/>
              <a:t>sensor has electrodes</a:t>
            </a:r>
          </a:p>
          <a:p>
            <a:r>
              <a:rPr lang="en-GB" altLang="en-US" dirty="0"/>
              <a:t>that are in contact with</a:t>
            </a:r>
          </a:p>
          <a:p>
            <a:r>
              <a:rPr lang="en-GB" altLang="en-US" dirty="0"/>
              <a:t>the free air (21%).</a:t>
            </a:r>
          </a:p>
        </p:txBody>
      </p:sp>
      <p:sp>
        <p:nvSpPr>
          <p:cNvPr id="234513" name="Rectangle 17"/>
          <p:cNvSpPr>
            <a:spLocks noChangeArrowheads="1"/>
          </p:cNvSpPr>
          <p:nvPr/>
        </p:nvSpPr>
        <p:spPr bwMode="auto">
          <a:xfrm>
            <a:off x="1600200" y="26860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14" name="Rectangle 18"/>
          <p:cNvSpPr>
            <a:spLocks noChangeArrowheads="1"/>
          </p:cNvSpPr>
          <p:nvPr/>
        </p:nvSpPr>
        <p:spPr bwMode="auto">
          <a:xfrm>
            <a:off x="1600200" y="33337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15" name="Rectangle 19"/>
          <p:cNvSpPr>
            <a:spLocks noChangeArrowheads="1"/>
          </p:cNvSpPr>
          <p:nvPr/>
        </p:nvSpPr>
        <p:spPr bwMode="auto">
          <a:xfrm>
            <a:off x="1600200" y="39814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16" name="Rectangle 20"/>
          <p:cNvSpPr>
            <a:spLocks noChangeArrowheads="1"/>
          </p:cNvSpPr>
          <p:nvPr/>
        </p:nvSpPr>
        <p:spPr bwMode="auto">
          <a:xfrm>
            <a:off x="1600200" y="4629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17" name="Rectangle 21"/>
          <p:cNvSpPr>
            <a:spLocks noChangeArrowheads="1"/>
          </p:cNvSpPr>
          <p:nvPr/>
        </p:nvSpPr>
        <p:spPr bwMode="auto">
          <a:xfrm>
            <a:off x="4286250" y="2724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18" name="Rectangle 22"/>
          <p:cNvSpPr>
            <a:spLocks noChangeArrowheads="1"/>
          </p:cNvSpPr>
          <p:nvPr/>
        </p:nvSpPr>
        <p:spPr bwMode="auto">
          <a:xfrm>
            <a:off x="4286250" y="33718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47" name="Line 51"/>
          <p:cNvSpPr>
            <a:spLocks noChangeShapeType="1"/>
          </p:cNvSpPr>
          <p:nvPr/>
        </p:nvSpPr>
        <p:spPr bwMode="auto">
          <a:xfrm flipH="1">
            <a:off x="4400550" y="685800"/>
            <a:ext cx="933450" cy="24765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44" name="Line 48"/>
          <p:cNvSpPr>
            <a:spLocks noChangeShapeType="1"/>
          </p:cNvSpPr>
          <p:nvPr/>
        </p:nvSpPr>
        <p:spPr bwMode="auto">
          <a:xfrm flipH="1">
            <a:off x="4362450" y="914400"/>
            <a:ext cx="1009650" cy="28956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19" name="Rectangle 23"/>
          <p:cNvSpPr>
            <a:spLocks noChangeArrowheads="1"/>
          </p:cNvSpPr>
          <p:nvPr/>
        </p:nvSpPr>
        <p:spPr bwMode="auto">
          <a:xfrm>
            <a:off x="4286250" y="40195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20" name="Rectangle 24"/>
          <p:cNvSpPr>
            <a:spLocks noChangeArrowheads="1"/>
          </p:cNvSpPr>
          <p:nvPr/>
        </p:nvSpPr>
        <p:spPr bwMode="auto">
          <a:xfrm>
            <a:off x="4286250" y="46672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46" name="Line 50"/>
          <p:cNvSpPr>
            <a:spLocks noChangeShapeType="1"/>
          </p:cNvSpPr>
          <p:nvPr/>
        </p:nvSpPr>
        <p:spPr bwMode="auto">
          <a:xfrm flipH="1">
            <a:off x="4438650" y="1257300"/>
            <a:ext cx="933450" cy="3048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4549" name="Line 53"/>
          <p:cNvSpPr>
            <a:spLocks noChangeShapeType="1"/>
          </p:cNvSpPr>
          <p:nvPr/>
        </p:nvSpPr>
        <p:spPr bwMode="auto">
          <a:xfrm flipH="1">
            <a:off x="4362450" y="1733550"/>
            <a:ext cx="933450" cy="35052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23" name="AutoShape 3"/>
          <p:cNvSpPr>
            <a:spLocks noChangeArrowheads="1"/>
          </p:cNvSpPr>
          <p:nvPr/>
        </p:nvSpPr>
        <p:spPr bwMode="auto">
          <a:xfrm rot="21575812">
            <a:off x="1001713" y="252413"/>
            <a:ext cx="4303712" cy="6015037"/>
          </a:xfrm>
          <a:prstGeom prst="can">
            <a:avLst>
              <a:gd name="adj" fmla="val 34941"/>
            </a:avLst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5524" name="Rectangle 4"/>
          <p:cNvSpPr>
            <a:spLocks noChangeArrowheads="1"/>
          </p:cNvSpPr>
          <p:nvPr/>
        </p:nvSpPr>
        <p:spPr bwMode="auto">
          <a:xfrm>
            <a:off x="2495550" y="2076450"/>
            <a:ext cx="1104900" cy="3543300"/>
          </a:xfrm>
          <a:prstGeom prst="rect">
            <a:avLst/>
          </a:prstGeom>
          <a:solidFill>
            <a:srgbClr val="C0FEF9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0FEF9"/>
            </a:extrusionClr>
            <a:contourClr>
              <a:srgbClr val="C0FEF9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25" name="Rectangle 5"/>
          <p:cNvSpPr>
            <a:spLocks noChangeArrowheads="1"/>
          </p:cNvSpPr>
          <p:nvPr/>
        </p:nvSpPr>
        <p:spPr bwMode="auto">
          <a:xfrm>
            <a:off x="1238250" y="2095500"/>
            <a:ext cx="1371600" cy="3524250"/>
          </a:xfrm>
          <a:prstGeom prst="rect">
            <a:avLst/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26" name="Rectangle 6"/>
          <p:cNvSpPr>
            <a:spLocks noChangeArrowheads="1"/>
          </p:cNvSpPr>
          <p:nvPr/>
        </p:nvSpPr>
        <p:spPr bwMode="auto">
          <a:xfrm>
            <a:off x="3562350" y="2095500"/>
            <a:ext cx="1371600" cy="3524250"/>
          </a:xfrm>
          <a:prstGeom prst="rect">
            <a:avLst/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27" name="AutoShape 7"/>
          <p:cNvSpPr>
            <a:spLocks noChangeArrowheads="1"/>
          </p:cNvSpPr>
          <p:nvPr/>
        </p:nvSpPr>
        <p:spPr bwMode="auto">
          <a:xfrm>
            <a:off x="190500" y="2190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28" name="AutoShape 8"/>
          <p:cNvSpPr>
            <a:spLocks noChangeArrowheads="1"/>
          </p:cNvSpPr>
          <p:nvPr/>
        </p:nvSpPr>
        <p:spPr bwMode="auto">
          <a:xfrm>
            <a:off x="190500" y="29337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29" name="AutoShape 9"/>
          <p:cNvSpPr>
            <a:spLocks noChangeArrowheads="1"/>
          </p:cNvSpPr>
          <p:nvPr/>
        </p:nvSpPr>
        <p:spPr bwMode="auto">
          <a:xfrm>
            <a:off x="190500" y="3676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0" name="AutoShape 10"/>
          <p:cNvSpPr>
            <a:spLocks noChangeArrowheads="1"/>
          </p:cNvSpPr>
          <p:nvPr/>
        </p:nvSpPr>
        <p:spPr bwMode="auto">
          <a:xfrm>
            <a:off x="190500" y="44196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1" name="AutoShape 11"/>
          <p:cNvSpPr>
            <a:spLocks noChangeArrowheads="1"/>
          </p:cNvSpPr>
          <p:nvPr/>
        </p:nvSpPr>
        <p:spPr bwMode="auto">
          <a:xfrm>
            <a:off x="190500" y="5162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2" name="AutoShape 12"/>
          <p:cNvSpPr>
            <a:spLocks noChangeArrowheads="1"/>
          </p:cNvSpPr>
          <p:nvPr/>
        </p:nvSpPr>
        <p:spPr bwMode="auto">
          <a:xfrm>
            <a:off x="5162550" y="20383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3" name="AutoShape 13"/>
          <p:cNvSpPr>
            <a:spLocks noChangeArrowheads="1"/>
          </p:cNvSpPr>
          <p:nvPr/>
        </p:nvSpPr>
        <p:spPr bwMode="auto">
          <a:xfrm>
            <a:off x="5162550" y="28384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4" name="AutoShape 14"/>
          <p:cNvSpPr>
            <a:spLocks noChangeArrowheads="1"/>
          </p:cNvSpPr>
          <p:nvPr/>
        </p:nvSpPr>
        <p:spPr bwMode="auto">
          <a:xfrm>
            <a:off x="5162550" y="3638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5" name="AutoShape 15"/>
          <p:cNvSpPr>
            <a:spLocks noChangeArrowheads="1"/>
          </p:cNvSpPr>
          <p:nvPr/>
        </p:nvSpPr>
        <p:spPr bwMode="auto">
          <a:xfrm>
            <a:off x="5162550" y="4438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6" name="AutoShape 16"/>
          <p:cNvSpPr>
            <a:spLocks noChangeArrowheads="1"/>
          </p:cNvSpPr>
          <p:nvPr/>
        </p:nvSpPr>
        <p:spPr bwMode="auto">
          <a:xfrm>
            <a:off x="5162550" y="5238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7" name="Oval 17"/>
          <p:cNvSpPr>
            <a:spLocks noChangeArrowheads="1"/>
          </p:cNvSpPr>
          <p:nvPr/>
        </p:nvSpPr>
        <p:spPr bwMode="auto">
          <a:xfrm>
            <a:off x="2362200" y="48006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8" name="Oval 18"/>
          <p:cNvSpPr>
            <a:spLocks noChangeArrowheads="1"/>
          </p:cNvSpPr>
          <p:nvPr/>
        </p:nvSpPr>
        <p:spPr bwMode="auto">
          <a:xfrm>
            <a:off x="2514600" y="53149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39" name="Oval 19"/>
          <p:cNvSpPr>
            <a:spLocks noChangeArrowheads="1"/>
          </p:cNvSpPr>
          <p:nvPr/>
        </p:nvSpPr>
        <p:spPr bwMode="auto">
          <a:xfrm>
            <a:off x="2419350" y="34861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0" name="Oval 20"/>
          <p:cNvSpPr>
            <a:spLocks noChangeArrowheads="1"/>
          </p:cNvSpPr>
          <p:nvPr/>
        </p:nvSpPr>
        <p:spPr bwMode="auto">
          <a:xfrm>
            <a:off x="2286000" y="2971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1" name="Oval 21"/>
          <p:cNvSpPr>
            <a:spLocks noChangeArrowheads="1"/>
          </p:cNvSpPr>
          <p:nvPr/>
        </p:nvSpPr>
        <p:spPr bwMode="auto">
          <a:xfrm>
            <a:off x="3352800" y="26860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2" name="Oval 22"/>
          <p:cNvSpPr>
            <a:spLocks noChangeArrowheads="1"/>
          </p:cNvSpPr>
          <p:nvPr/>
        </p:nvSpPr>
        <p:spPr bwMode="auto">
          <a:xfrm>
            <a:off x="3352800" y="31623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3" name="Oval 23"/>
          <p:cNvSpPr>
            <a:spLocks noChangeArrowheads="1"/>
          </p:cNvSpPr>
          <p:nvPr/>
        </p:nvSpPr>
        <p:spPr bwMode="auto">
          <a:xfrm>
            <a:off x="3238500" y="35623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4" name="Oval 24"/>
          <p:cNvSpPr>
            <a:spLocks noChangeArrowheads="1"/>
          </p:cNvSpPr>
          <p:nvPr/>
        </p:nvSpPr>
        <p:spPr bwMode="auto">
          <a:xfrm>
            <a:off x="3181350" y="4114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5" name="Oval 25"/>
          <p:cNvSpPr>
            <a:spLocks noChangeArrowheads="1"/>
          </p:cNvSpPr>
          <p:nvPr/>
        </p:nvSpPr>
        <p:spPr bwMode="auto">
          <a:xfrm>
            <a:off x="3581400" y="43624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6" name="Line 26"/>
          <p:cNvSpPr>
            <a:spLocks noChangeShapeType="1"/>
          </p:cNvSpPr>
          <p:nvPr/>
        </p:nvSpPr>
        <p:spPr bwMode="auto">
          <a:xfrm flipH="1">
            <a:off x="2819400" y="29718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7" name="Line 27"/>
          <p:cNvSpPr>
            <a:spLocks noChangeShapeType="1"/>
          </p:cNvSpPr>
          <p:nvPr/>
        </p:nvSpPr>
        <p:spPr bwMode="auto">
          <a:xfrm flipH="1">
            <a:off x="3086100" y="46291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8" name="Oval 28"/>
          <p:cNvSpPr>
            <a:spLocks noChangeArrowheads="1"/>
          </p:cNvSpPr>
          <p:nvPr/>
        </p:nvSpPr>
        <p:spPr bwMode="auto">
          <a:xfrm>
            <a:off x="3543300" y="48387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49" name="Oval 29"/>
          <p:cNvSpPr>
            <a:spLocks noChangeArrowheads="1"/>
          </p:cNvSpPr>
          <p:nvPr/>
        </p:nvSpPr>
        <p:spPr bwMode="auto">
          <a:xfrm>
            <a:off x="3219450" y="27813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0" name="Oval 30"/>
          <p:cNvSpPr>
            <a:spLocks noChangeArrowheads="1"/>
          </p:cNvSpPr>
          <p:nvPr/>
        </p:nvSpPr>
        <p:spPr bwMode="auto">
          <a:xfrm>
            <a:off x="3467100" y="44386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1" name="Line 31"/>
          <p:cNvSpPr>
            <a:spLocks noChangeShapeType="1"/>
          </p:cNvSpPr>
          <p:nvPr/>
        </p:nvSpPr>
        <p:spPr bwMode="auto">
          <a:xfrm flipH="1">
            <a:off x="2705100" y="39052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2" name="Oval 32"/>
          <p:cNvSpPr>
            <a:spLocks noChangeArrowheads="1"/>
          </p:cNvSpPr>
          <p:nvPr/>
        </p:nvSpPr>
        <p:spPr bwMode="auto">
          <a:xfrm>
            <a:off x="3086100" y="36957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3" name="Rectangle 33"/>
          <p:cNvSpPr>
            <a:spLocks noChangeArrowheads="1"/>
          </p:cNvSpPr>
          <p:nvPr/>
        </p:nvSpPr>
        <p:spPr bwMode="auto">
          <a:xfrm>
            <a:off x="1695450" y="21907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4" name="Rectangle 34"/>
          <p:cNvSpPr>
            <a:spLocks noChangeArrowheads="1"/>
          </p:cNvSpPr>
          <p:nvPr/>
        </p:nvSpPr>
        <p:spPr bwMode="auto">
          <a:xfrm>
            <a:off x="4019550" y="21526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5" name="Line 35"/>
          <p:cNvSpPr>
            <a:spLocks noChangeShapeType="1"/>
          </p:cNvSpPr>
          <p:nvPr/>
        </p:nvSpPr>
        <p:spPr bwMode="auto">
          <a:xfrm flipH="1">
            <a:off x="1866900" y="32956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6" name="Line 36"/>
          <p:cNvSpPr>
            <a:spLocks noChangeShapeType="1"/>
          </p:cNvSpPr>
          <p:nvPr/>
        </p:nvSpPr>
        <p:spPr bwMode="auto">
          <a:xfrm flipH="1">
            <a:off x="1866900" y="51054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7" name="Oval 37"/>
          <p:cNvSpPr>
            <a:spLocks noChangeArrowheads="1"/>
          </p:cNvSpPr>
          <p:nvPr/>
        </p:nvSpPr>
        <p:spPr bwMode="auto">
          <a:xfrm>
            <a:off x="2228850" y="30861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8" name="Oval 38"/>
          <p:cNvSpPr>
            <a:spLocks noChangeArrowheads="1"/>
          </p:cNvSpPr>
          <p:nvPr/>
        </p:nvSpPr>
        <p:spPr bwMode="auto">
          <a:xfrm>
            <a:off x="2362200" y="48958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59" name="Text Box 39"/>
          <p:cNvSpPr txBox="1">
            <a:spLocks noChangeArrowheads="1"/>
          </p:cNvSpPr>
          <p:nvPr/>
        </p:nvSpPr>
        <p:spPr bwMode="auto">
          <a:xfrm>
            <a:off x="5167313" y="534988"/>
            <a:ext cx="4097597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The left hand electrodes</a:t>
            </a:r>
          </a:p>
          <a:p>
            <a:r>
              <a:rPr lang="en-GB" altLang="en-US" dirty="0"/>
              <a:t>are flooded by hot exhaust</a:t>
            </a:r>
          </a:p>
          <a:p>
            <a:r>
              <a:rPr lang="en-GB" altLang="en-US" dirty="0"/>
              <a:t>gases, usually 0.1 to 0.3%</a:t>
            </a:r>
          </a:p>
          <a:p>
            <a:r>
              <a:rPr lang="en-GB" altLang="en-US" dirty="0"/>
              <a:t>O2 content.</a:t>
            </a:r>
          </a:p>
        </p:txBody>
      </p:sp>
      <p:sp>
        <p:nvSpPr>
          <p:cNvPr id="235560" name="Rectangle 40"/>
          <p:cNvSpPr>
            <a:spLocks noChangeArrowheads="1"/>
          </p:cNvSpPr>
          <p:nvPr/>
        </p:nvSpPr>
        <p:spPr bwMode="auto">
          <a:xfrm>
            <a:off x="1600200" y="26860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61" name="Rectangle 41"/>
          <p:cNvSpPr>
            <a:spLocks noChangeArrowheads="1"/>
          </p:cNvSpPr>
          <p:nvPr/>
        </p:nvSpPr>
        <p:spPr bwMode="auto">
          <a:xfrm>
            <a:off x="1600200" y="33337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62" name="Rectangle 42"/>
          <p:cNvSpPr>
            <a:spLocks noChangeArrowheads="1"/>
          </p:cNvSpPr>
          <p:nvPr/>
        </p:nvSpPr>
        <p:spPr bwMode="auto">
          <a:xfrm>
            <a:off x="1600200" y="39814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63" name="Rectangle 43"/>
          <p:cNvSpPr>
            <a:spLocks noChangeArrowheads="1"/>
          </p:cNvSpPr>
          <p:nvPr/>
        </p:nvSpPr>
        <p:spPr bwMode="auto">
          <a:xfrm>
            <a:off x="1600200" y="4629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64" name="Rectangle 44"/>
          <p:cNvSpPr>
            <a:spLocks noChangeArrowheads="1"/>
          </p:cNvSpPr>
          <p:nvPr/>
        </p:nvSpPr>
        <p:spPr bwMode="auto">
          <a:xfrm>
            <a:off x="4286250" y="2724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65" name="Rectangle 45"/>
          <p:cNvSpPr>
            <a:spLocks noChangeArrowheads="1"/>
          </p:cNvSpPr>
          <p:nvPr/>
        </p:nvSpPr>
        <p:spPr bwMode="auto">
          <a:xfrm>
            <a:off x="4286250" y="33718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66" name="Line 46"/>
          <p:cNvSpPr>
            <a:spLocks noChangeShapeType="1"/>
          </p:cNvSpPr>
          <p:nvPr/>
        </p:nvSpPr>
        <p:spPr bwMode="auto">
          <a:xfrm flipH="1">
            <a:off x="1638300" y="685800"/>
            <a:ext cx="3600450" cy="22669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67" name="Line 47"/>
          <p:cNvSpPr>
            <a:spLocks noChangeShapeType="1"/>
          </p:cNvSpPr>
          <p:nvPr/>
        </p:nvSpPr>
        <p:spPr bwMode="auto">
          <a:xfrm flipH="1">
            <a:off x="1695450" y="1162050"/>
            <a:ext cx="3467100" cy="24765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68" name="Rectangle 48"/>
          <p:cNvSpPr>
            <a:spLocks noChangeArrowheads="1"/>
          </p:cNvSpPr>
          <p:nvPr/>
        </p:nvSpPr>
        <p:spPr bwMode="auto">
          <a:xfrm>
            <a:off x="4286250" y="40195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69" name="Rectangle 49"/>
          <p:cNvSpPr>
            <a:spLocks noChangeArrowheads="1"/>
          </p:cNvSpPr>
          <p:nvPr/>
        </p:nvSpPr>
        <p:spPr bwMode="auto">
          <a:xfrm>
            <a:off x="4286250" y="46672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70" name="Line 50"/>
          <p:cNvSpPr>
            <a:spLocks noChangeShapeType="1"/>
          </p:cNvSpPr>
          <p:nvPr/>
        </p:nvSpPr>
        <p:spPr bwMode="auto">
          <a:xfrm flipH="1">
            <a:off x="1695450" y="1409700"/>
            <a:ext cx="3524250" cy="28575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5571" name="Line 51"/>
          <p:cNvSpPr>
            <a:spLocks noChangeShapeType="1"/>
          </p:cNvSpPr>
          <p:nvPr/>
        </p:nvSpPr>
        <p:spPr bwMode="auto">
          <a:xfrm flipH="1">
            <a:off x="1676400" y="1733550"/>
            <a:ext cx="3619500" cy="31623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547" name="AutoShape 3"/>
          <p:cNvSpPr>
            <a:spLocks noChangeArrowheads="1"/>
          </p:cNvSpPr>
          <p:nvPr/>
        </p:nvSpPr>
        <p:spPr bwMode="auto">
          <a:xfrm rot="21575812">
            <a:off x="1001713" y="252413"/>
            <a:ext cx="4303712" cy="6015037"/>
          </a:xfrm>
          <a:prstGeom prst="can">
            <a:avLst>
              <a:gd name="adj" fmla="val 34941"/>
            </a:avLst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6548" name="Rectangle 4"/>
          <p:cNvSpPr>
            <a:spLocks noChangeArrowheads="1"/>
          </p:cNvSpPr>
          <p:nvPr/>
        </p:nvSpPr>
        <p:spPr bwMode="auto">
          <a:xfrm>
            <a:off x="2495550" y="2076450"/>
            <a:ext cx="1104900" cy="3543300"/>
          </a:xfrm>
          <a:prstGeom prst="rect">
            <a:avLst/>
          </a:prstGeom>
          <a:solidFill>
            <a:srgbClr val="C0FEF9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0FEF9"/>
            </a:extrusionClr>
            <a:contourClr>
              <a:srgbClr val="C0FEF9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49" name="Rectangle 5"/>
          <p:cNvSpPr>
            <a:spLocks noChangeArrowheads="1"/>
          </p:cNvSpPr>
          <p:nvPr/>
        </p:nvSpPr>
        <p:spPr bwMode="auto">
          <a:xfrm>
            <a:off x="1238250" y="2095500"/>
            <a:ext cx="1371600" cy="3524250"/>
          </a:xfrm>
          <a:prstGeom prst="rect">
            <a:avLst/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0" name="Rectangle 6"/>
          <p:cNvSpPr>
            <a:spLocks noChangeArrowheads="1"/>
          </p:cNvSpPr>
          <p:nvPr/>
        </p:nvSpPr>
        <p:spPr bwMode="auto">
          <a:xfrm>
            <a:off x="3562350" y="2095500"/>
            <a:ext cx="1371600" cy="3524250"/>
          </a:xfrm>
          <a:prstGeom prst="rect">
            <a:avLst/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1" name="AutoShape 7"/>
          <p:cNvSpPr>
            <a:spLocks noChangeArrowheads="1"/>
          </p:cNvSpPr>
          <p:nvPr/>
        </p:nvSpPr>
        <p:spPr bwMode="auto">
          <a:xfrm>
            <a:off x="190500" y="2190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2" name="AutoShape 8"/>
          <p:cNvSpPr>
            <a:spLocks noChangeArrowheads="1"/>
          </p:cNvSpPr>
          <p:nvPr/>
        </p:nvSpPr>
        <p:spPr bwMode="auto">
          <a:xfrm>
            <a:off x="190500" y="29337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3" name="AutoShape 9"/>
          <p:cNvSpPr>
            <a:spLocks noChangeArrowheads="1"/>
          </p:cNvSpPr>
          <p:nvPr/>
        </p:nvSpPr>
        <p:spPr bwMode="auto">
          <a:xfrm>
            <a:off x="190500" y="3676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4" name="AutoShape 10"/>
          <p:cNvSpPr>
            <a:spLocks noChangeArrowheads="1"/>
          </p:cNvSpPr>
          <p:nvPr/>
        </p:nvSpPr>
        <p:spPr bwMode="auto">
          <a:xfrm>
            <a:off x="190500" y="44196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5" name="AutoShape 11"/>
          <p:cNvSpPr>
            <a:spLocks noChangeArrowheads="1"/>
          </p:cNvSpPr>
          <p:nvPr/>
        </p:nvSpPr>
        <p:spPr bwMode="auto">
          <a:xfrm>
            <a:off x="190500" y="5162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6" name="AutoShape 12"/>
          <p:cNvSpPr>
            <a:spLocks noChangeArrowheads="1"/>
          </p:cNvSpPr>
          <p:nvPr/>
        </p:nvSpPr>
        <p:spPr bwMode="auto">
          <a:xfrm>
            <a:off x="5162550" y="20383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7" name="AutoShape 13"/>
          <p:cNvSpPr>
            <a:spLocks noChangeArrowheads="1"/>
          </p:cNvSpPr>
          <p:nvPr/>
        </p:nvSpPr>
        <p:spPr bwMode="auto">
          <a:xfrm>
            <a:off x="5162550" y="28384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8" name="AutoShape 14"/>
          <p:cNvSpPr>
            <a:spLocks noChangeArrowheads="1"/>
          </p:cNvSpPr>
          <p:nvPr/>
        </p:nvSpPr>
        <p:spPr bwMode="auto">
          <a:xfrm>
            <a:off x="5162550" y="3638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59" name="AutoShape 15"/>
          <p:cNvSpPr>
            <a:spLocks noChangeArrowheads="1"/>
          </p:cNvSpPr>
          <p:nvPr/>
        </p:nvSpPr>
        <p:spPr bwMode="auto">
          <a:xfrm>
            <a:off x="5162550" y="4438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0" name="AutoShape 16"/>
          <p:cNvSpPr>
            <a:spLocks noChangeArrowheads="1"/>
          </p:cNvSpPr>
          <p:nvPr/>
        </p:nvSpPr>
        <p:spPr bwMode="auto">
          <a:xfrm>
            <a:off x="5162550" y="5238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1" name="Oval 17"/>
          <p:cNvSpPr>
            <a:spLocks noChangeArrowheads="1"/>
          </p:cNvSpPr>
          <p:nvPr/>
        </p:nvSpPr>
        <p:spPr bwMode="auto">
          <a:xfrm>
            <a:off x="2362200" y="48006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2" name="Oval 18"/>
          <p:cNvSpPr>
            <a:spLocks noChangeArrowheads="1"/>
          </p:cNvSpPr>
          <p:nvPr/>
        </p:nvSpPr>
        <p:spPr bwMode="auto">
          <a:xfrm>
            <a:off x="2514600" y="53149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3" name="Oval 19"/>
          <p:cNvSpPr>
            <a:spLocks noChangeArrowheads="1"/>
          </p:cNvSpPr>
          <p:nvPr/>
        </p:nvSpPr>
        <p:spPr bwMode="auto">
          <a:xfrm>
            <a:off x="2419350" y="34861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4" name="Oval 20"/>
          <p:cNvSpPr>
            <a:spLocks noChangeArrowheads="1"/>
          </p:cNvSpPr>
          <p:nvPr/>
        </p:nvSpPr>
        <p:spPr bwMode="auto">
          <a:xfrm>
            <a:off x="2286000" y="2971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5" name="Oval 21"/>
          <p:cNvSpPr>
            <a:spLocks noChangeArrowheads="1"/>
          </p:cNvSpPr>
          <p:nvPr/>
        </p:nvSpPr>
        <p:spPr bwMode="auto">
          <a:xfrm>
            <a:off x="3352800" y="26860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6" name="Oval 22"/>
          <p:cNvSpPr>
            <a:spLocks noChangeArrowheads="1"/>
          </p:cNvSpPr>
          <p:nvPr/>
        </p:nvSpPr>
        <p:spPr bwMode="auto">
          <a:xfrm>
            <a:off x="3352800" y="31623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7" name="Oval 23"/>
          <p:cNvSpPr>
            <a:spLocks noChangeArrowheads="1"/>
          </p:cNvSpPr>
          <p:nvPr/>
        </p:nvSpPr>
        <p:spPr bwMode="auto">
          <a:xfrm>
            <a:off x="3238500" y="35623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8" name="Oval 24"/>
          <p:cNvSpPr>
            <a:spLocks noChangeArrowheads="1"/>
          </p:cNvSpPr>
          <p:nvPr/>
        </p:nvSpPr>
        <p:spPr bwMode="auto">
          <a:xfrm>
            <a:off x="3181350" y="4114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69" name="Oval 25"/>
          <p:cNvSpPr>
            <a:spLocks noChangeArrowheads="1"/>
          </p:cNvSpPr>
          <p:nvPr/>
        </p:nvSpPr>
        <p:spPr bwMode="auto">
          <a:xfrm>
            <a:off x="3581400" y="43624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0" name="Line 26"/>
          <p:cNvSpPr>
            <a:spLocks noChangeShapeType="1"/>
          </p:cNvSpPr>
          <p:nvPr/>
        </p:nvSpPr>
        <p:spPr bwMode="auto">
          <a:xfrm flipH="1">
            <a:off x="2819400" y="29718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1" name="Line 27"/>
          <p:cNvSpPr>
            <a:spLocks noChangeShapeType="1"/>
          </p:cNvSpPr>
          <p:nvPr/>
        </p:nvSpPr>
        <p:spPr bwMode="auto">
          <a:xfrm flipH="1">
            <a:off x="3086100" y="46291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2" name="Oval 28"/>
          <p:cNvSpPr>
            <a:spLocks noChangeArrowheads="1"/>
          </p:cNvSpPr>
          <p:nvPr/>
        </p:nvSpPr>
        <p:spPr bwMode="auto">
          <a:xfrm>
            <a:off x="3543300" y="48387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3" name="Oval 29"/>
          <p:cNvSpPr>
            <a:spLocks noChangeArrowheads="1"/>
          </p:cNvSpPr>
          <p:nvPr/>
        </p:nvSpPr>
        <p:spPr bwMode="auto">
          <a:xfrm>
            <a:off x="3219450" y="27813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4" name="Oval 30"/>
          <p:cNvSpPr>
            <a:spLocks noChangeArrowheads="1"/>
          </p:cNvSpPr>
          <p:nvPr/>
        </p:nvSpPr>
        <p:spPr bwMode="auto">
          <a:xfrm>
            <a:off x="3467100" y="44386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5" name="Line 31"/>
          <p:cNvSpPr>
            <a:spLocks noChangeShapeType="1"/>
          </p:cNvSpPr>
          <p:nvPr/>
        </p:nvSpPr>
        <p:spPr bwMode="auto">
          <a:xfrm flipH="1">
            <a:off x="2705100" y="39052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6" name="Oval 32"/>
          <p:cNvSpPr>
            <a:spLocks noChangeArrowheads="1"/>
          </p:cNvSpPr>
          <p:nvPr/>
        </p:nvSpPr>
        <p:spPr bwMode="auto">
          <a:xfrm>
            <a:off x="3086100" y="36957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7" name="Rectangle 33"/>
          <p:cNvSpPr>
            <a:spLocks noChangeArrowheads="1"/>
          </p:cNvSpPr>
          <p:nvPr/>
        </p:nvSpPr>
        <p:spPr bwMode="auto">
          <a:xfrm>
            <a:off x="1695450" y="21907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8" name="Rectangle 34"/>
          <p:cNvSpPr>
            <a:spLocks noChangeArrowheads="1"/>
          </p:cNvSpPr>
          <p:nvPr/>
        </p:nvSpPr>
        <p:spPr bwMode="auto">
          <a:xfrm>
            <a:off x="4019550" y="21526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79" name="Line 35"/>
          <p:cNvSpPr>
            <a:spLocks noChangeShapeType="1"/>
          </p:cNvSpPr>
          <p:nvPr/>
        </p:nvSpPr>
        <p:spPr bwMode="auto">
          <a:xfrm flipH="1">
            <a:off x="1866900" y="32956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80" name="Line 36"/>
          <p:cNvSpPr>
            <a:spLocks noChangeShapeType="1"/>
          </p:cNvSpPr>
          <p:nvPr/>
        </p:nvSpPr>
        <p:spPr bwMode="auto">
          <a:xfrm flipH="1">
            <a:off x="1866900" y="51054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81" name="Oval 37"/>
          <p:cNvSpPr>
            <a:spLocks noChangeArrowheads="1"/>
          </p:cNvSpPr>
          <p:nvPr/>
        </p:nvSpPr>
        <p:spPr bwMode="auto">
          <a:xfrm>
            <a:off x="2228850" y="30861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82" name="Oval 38"/>
          <p:cNvSpPr>
            <a:spLocks noChangeArrowheads="1"/>
          </p:cNvSpPr>
          <p:nvPr/>
        </p:nvSpPr>
        <p:spPr bwMode="auto">
          <a:xfrm>
            <a:off x="2362200" y="48958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83" name="Text Box 39"/>
          <p:cNvSpPr txBox="1">
            <a:spLocks noChangeArrowheads="1"/>
          </p:cNvSpPr>
          <p:nvPr/>
        </p:nvSpPr>
        <p:spPr bwMode="auto">
          <a:xfrm>
            <a:off x="5167313" y="534988"/>
            <a:ext cx="370486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The high temperature of</a:t>
            </a:r>
          </a:p>
          <a:p>
            <a:r>
              <a:rPr lang="en-GB" altLang="en-US" dirty="0"/>
              <a:t>the ZrO2 core make it</a:t>
            </a:r>
          </a:p>
          <a:p>
            <a:r>
              <a:rPr lang="en-GB" altLang="en-US" dirty="0"/>
              <a:t>conductive.</a:t>
            </a:r>
          </a:p>
        </p:txBody>
      </p:sp>
      <p:sp>
        <p:nvSpPr>
          <p:cNvPr id="236584" name="Rectangle 40"/>
          <p:cNvSpPr>
            <a:spLocks noChangeArrowheads="1"/>
          </p:cNvSpPr>
          <p:nvPr/>
        </p:nvSpPr>
        <p:spPr bwMode="auto">
          <a:xfrm>
            <a:off x="1600200" y="26860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85" name="Rectangle 41"/>
          <p:cNvSpPr>
            <a:spLocks noChangeArrowheads="1"/>
          </p:cNvSpPr>
          <p:nvPr/>
        </p:nvSpPr>
        <p:spPr bwMode="auto">
          <a:xfrm>
            <a:off x="1600200" y="33337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86" name="Rectangle 42"/>
          <p:cNvSpPr>
            <a:spLocks noChangeArrowheads="1"/>
          </p:cNvSpPr>
          <p:nvPr/>
        </p:nvSpPr>
        <p:spPr bwMode="auto">
          <a:xfrm>
            <a:off x="1600200" y="39814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87" name="Rectangle 43"/>
          <p:cNvSpPr>
            <a:spLocks noChangeArrowheads="1"/>
          </p:cNvSpPr>
          <p:nvPr/>
        </p:nvSpPr>
        <p:spPr bwMode="auto">
          <a:xfrm>
            <a:off x="1600200" y="4629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88" name="Rectangle 44"/>
          <p:cNvSpPr>
            <a:spLocks noChangeArrowheads="1"/>
          </p:cNvSpPr>
          <p:nvPr/>
        </p:nvSpPr>
        <p:spPr bwMode="auto">
          <a:xfrm>
            <a:off x="4286250" y="2724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89" name="Rectangle 45"/>
          <p:cNvSpPr>
            <a:spLocks noChangeArrowheads="1"/>
          </p:cNvSpPr>
          <p:nvPr/>
        </p:nvSpPr>
        <p:spPr bwMode="auto">
          <a:xfrm>
            <a:off x="4286250" y="33718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90" name="Line 46"/>
          <p:cNvSpPr>
            <a:spLocks noChangeShapeType="1"/>
          </p:cNvSpPr>
          <p:nvPr/>
        </p:nvSpPr>
        <p:spPr bwMode="auto">
          <a:xfrm flipH="1">
            <a:off x="2362200" y="685800"/>
            <a:ext cx="2876550" cy="26289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91" name="Line 47"/>
          <p:cNvSpPr>
            <a:spLocks noChangeShapeType="1"/>
          </p:cNvSpPr>
          <p:nvPr/>
        </p:nvSpPr>
        <p:spPr bwMode="auto">
          <a:xfrm flipH="1">
            <a:off x="3352800" y="1162050"/>
            <a:ext cx="1809750" cy="18478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92" name="Rectangle 48"/>
          <p:cNvSpPr>
            <a:spLocks noChangeArrowheads="1"/>
          </p:cNvSpPr>
          <p:nvPr/>
        </p:nvSpPr>
        <p:spPr bwMode="auto">
          <a:xfrm>
            <a:off x="4286250" y="40195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93" name="Rectangle 49"/>
          <p:cNvSpPr>
            <a:spLocks noChangeArrowheads="1"/>
          </p:cNvSpPr>
          <p:nvPr/>
        </p:nvSpPr>
        <p:spPr bwMode="auto">
          <a:xfrm>
            <a:off x="4286250" y="46672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94" name="Line 50"/>
          <p:cNvSpPr>
            <a:spLocks noChangeShapeType="1"/>
          </p:cNvSpPr>
          <p:nvPr/>
        </p:nvSpPr>
        <p:spPr bwMode="auto">
          <a:xfrm flipH="1">
            <a:off x="3276600" y="1409700"/>
            <a:ext cx="1943100" cy="24193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95" name="Line 51"/>
          <p:cNvSpPr>
            <a:spLocks noChangeShapeType="1"/>
          </p:cNvSpPr>
          <p:nvPr/>
        </p:nvSpPr>
        <p:spPr bwMode="auto">
          <a:xfrm flipH="1">
            <a:off x="2495550" y="1543050"/>
            <a:ext cx="2781300" cy="35242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6596" name="Line 52"/>
          <p:cNvSpPr>
            <a:spLocks noChangeShapeType="1"/>
          </p:cNvSpPr>
          <p:nvPr/>
        </p:nvSpPr>
        <p:spPr bwMode="auto">
          <a:xfrm flipH="1">
            <a:off x="3752850" y="1695450"/>
            <a:ext cx="1676400" cy="28575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1" name="AutoShape 1027"/>
          <p:cNvSpPr>
            <a:spLocks noChangeArrowheads="1"/>
          </p:cNvSpPr>
          <p:nvPr/>
        </p:nvSpPr>
        <p:spPr bwMode="auto">
          <a:xfrm rot="21575812">
            <a:off x="1001713" y="252413"/>
            <a:ext cx="4303712" cy="6015037"/>
          </a:xfrm>
          <a:prstGeom prst="can">
            <a:avLst>
              <a:gd name="adj" fmla="val 34941"/>
            </a:avLst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7572" name="Rectangle 1028"/>
          <p:cNvSpPr>
            <a:spLocks noChangeArrowheads="1"/>
          </p:cNvSpPr>
          <p:nvPr/>
        </p:nvSpPr>
        <p:spPr bwMode="auto">
          <a:xfrm>
            <a:off x="2495550" y="2076450"/>
            <a:ext cx="1104900" cy="3543300"/>
          </a:xfrm>
          <a:prstGeom prst="rect">
            <a:avLst/>
          </a:prstGeom>
          <a:solidFill>
            <a:srgbClr val="C0FEF9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0FEF9"/>
            </a:extrusionClr>
            <a:contourClr>
              <a:srgbClr val="C0FEF9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73" name="Rectangle 1029"/>
          <p:cNvSpPr>
            <a:spLocks noChangeArrowheads="1"/>
          </p:cNvSpPr>
          <p:nvPr/>
        </p:nvSpPr>
        <p:spPr bwMode="auto">
          <a:xfrm>
            <a:off x="1238250" y="2095500"/>
            <a:ext cx="1371600" cy="3524250"/>
          </a:xfrm>
          <a:prstGeom prst="rect">
            <a:avLst/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74" name="Rectangle 1030"/>
          <p:cNvSpPr>
            <a:spLocks noChangeArrowheads="1"/>
          </p:cNvSpPr>
          <p:nvPr/>
        </p:nvSpPr>
        <p:spPr bwMode="auto">
          <a:xfrm>
            <a:off x="3562350" y="2095500"/>
            <a:ext cx="1371600" cy="3524250"/>
          </a:xfrm>
          <a:prstGeom prst="rect">
            <a:avLst/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75" name="AutoShape 1031"/>
          <p:cNvSpPr>
            <a:spLocks noChangeArrowheads="1"/>
          </p:cNvSpPr>
          <p:nvPr/>
        </p:nvSpPr>
        <p:spPr bwMode="auto">
          <a:xfrm>
            <a:off x="190500" y="2190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76" name="AutoShape 1032"/>
          <p:cNvSpPr>
            <a:spLocks noChangeArrowheads="1"/>
          </p:cNvSpPr>
          <p:nvPr/>
        </p:nvSpPr>
        <p:spPr bwMode="auto">
          <a:xfrm>
            <a:off x="190500" y="29337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77" name="AutoShape 1033"/>
          <p:cNvSpPr>
            <a:spLocks noChangeArrowheads="1"/>
          </p:cNvSpPr>
          <p:nvPr/>
        </p:nvSpPr>
        <p:spPr bwMode="auto">
          <a:xfrm>
            <a:off x="190500" y="3676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78" name="AutoShape 1034"/>
          <p:cNvSpPr>
            <a:spLocks noChangeArrowheads="1"/>
          </p:cNvSpPr>
          <p:nvPr/>
        </p:nvSpPr>
        <p:spPr bwMode="auto">
          <a:xfrm>
            <a:off x="190500" y="44196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79" name="AutoShape 1035"/>
          <p:cNvSpPr>
            <a:spLocks noChangeArrowheads="1"/>
          </p:cNvSpPr>
          <p:nvPr/>
        </p:nvSpPr>
        <p:spPr bwMode="auto">
          <a:xfrm>
            <a:off x="190500" y="5162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0" name="AutoShape 1036"/>
          <p:cNvSpPr>
            <a:spLocks noChangeArrowheads="1"/>
          </p:cNvSpPr>
          <p:nvPr/>
        </p:nvSpPr>
        <p:spPr bwMode="auto">
          <a:xfrm>
            <a:off x="5162550" y="20383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1" name="AutoShape 1037"/>
          <p:cNvSpPr>
            <a:spLocks noChangeArrowheads="1"/>
          </p:cNvSpPr>
          <p:nvPr/>
        </p:nvSpPr>
        <p:spPr bwMode="auto">
          <a:xfrm>
            <a:off x="5162550" y="28384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2" name="AutoShape 1038"/>
          <p:cNvSpPr>
            <a:spLocks noChangeArrowheads="1"/>
          </p:cNvSpPr>
          <p:nvPr/>
        </p:nvSpPr>
        <p:spPr bwMode="auto">
          <a:xfrm>
            <a:off x="5162550" y="3638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3" name="AutoShape 1039"/>
          <p:cNvSpPr>
            <a:spLocks noChangeArrowheads="1"/>
          </p:cNvSpPr>
          <p:nvPr/>
        </p:nvSpPr>
        <p:spPr bwMode="auto">
          <a:xfrm>
            <a:off x="5162550" y="4438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4" name="AutoShape 1040"/>
          <p:cNvSpPr>
            <a:spLocks noChangeArrowheads="1"/>
          </p:cNvSpPr>
          <p:nvPr/>
        </p:nvSpPr>
        <p:spPr bwMode="auto">
          <a:xfrm>
            <a:off x="5162550" y="5238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5" name="Oval 1041"/>
          <p:cNvSpPr>
            <a:spLocks noChangeArrowheads="1"/>
          </p:cNvSpPr>
          <p:nvPr/>
        </p:nvSpPr>
        <p:spPr bwMode="auto">
          <a:xfrm>
            <a:off x="2362200" y="48006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6" name="Oval 1042"/>
          <p:cNvSpPr>
            <a:spLocks noChangeArrowheads="1"/>
          </p:cNvSpPr>
          <p:nvPr/>
        </p:nvSpPr>
        <p:spPr bwMode="auto">
          <a:xfrm>
            <a:off x="2514600" y="53149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7" name="Oval 1043"/>
          <p:cNvSpPr>
            <a:spLocks noChangeArrowheads="1"/>
          </p:cNvSpPr>
          <p:nvPr/>
        </p:nvSpPr>
        <p:spPr bwMode="auto">
          <a:xfrm>
            <a:off x="2419350" y="34861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8" name="Oval 1044"/>
          <p:cNvSpPr>
            <a:spLocks noChangeArrowheads="1"/>
          </p:cNvSpPr>
          <p:nvPr/>
        </p:nvSpPr>
        <p:spPr bwMode="auto">
          <a:xfrm>
            <a:off x="2286000" y="2971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89" name="Oval 1045"/>
          <p:cNvSpPr>
            <a:spLocks noChangeArrowheads="1"/>
          </p:cNvSpPr>
          <p:nvPr/>
        </p:nvSpPr>
        <p:spPr bwMode="auto">
          <a:xfrm>
            <a:off x="3352800" y="26860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0" name="Oval 1046"/>
          <p:cNvSpPr>
            <a:spLocks noChangeArrowheads="1"/>
          </p:cNvSpPr>
          <p:nvPr/>
        </p:nvSpPr>
        <p:spPr bwMode="auto">
          <a:xfrm>
            <a:off x="3352800" y="31623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1" name="Oval 1047"/>
          <p:cNvSpPr>
            <a:spLocks noChangeArrowheads="1"/>
          </p:cNvSpPr>
          <p:nvPr/>
        </p:nvSpPr>
        <p:spPr bwMode="auto">
          <a:xfrm>
            <a:off x="3238500" y="35623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2" name="Oval 1048"/>
          <p:cNvSpPr>
            <a:spLocks noChangeArrowheads="1"/>
          </p:cNvSpPr>
          <p:nvPr/>
        </p:nvSpPr>
        <p:spPr bwMode="auto">
          <a:xfrm>
            <a:off x="3181350" y="4114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3" name="Oval 1049"/>
          <p:cNvSpPr>
            <a:spLocks noChangeArrowheads="1"/>
          </p:cNvSpPr>
          <p:nvPr/>
        </p:nvSpPr>
        <p:spPr bwMode="auto">
          <a:xfrm>
            <a:off x="3581400" y="43624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4" name="Line 1050"/>
          <p:cNvSpPr>
            <a:spLocks noChangeShapeType="1"/>
          </p:cNvSpPr>
          <p:nvPr/>
        </p:nvSpPr>
        <p:spPr bwMode="auto">
          <a:xfrm flipH="1">
            <a:off x="2819400" y="29718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5" name="Line 1051"/>
          <p:cNvSpPr>
            <a:spLocks noChangeShapeType="1"/>
          </p:cNvSpPr>
          <p:nvPr/>
        </p:nvSpPr>
        <p:spPr bwMode="auto">
          <a:xfrm flipH="1">
            <a:off x="3086100" y="46291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6" name="Oval 1052"/>
          <p:cNvSpPr>
            <a:spLocks noChangeArrowheads="1"/>
          </p:cNvSpPr>
          <p:nvPr/>
        </p:nvSpPr>
        <p:spPr bwMode="auto">
          <a:xfrm>
            <a:off x="3543300" y="48387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7" name="Oval 1053"/>
          <p:cNvSpPr>
            <a:spLocks noChangeArrowheads="1"/>
          </p:cNvSpPr>
          <p:nvPr/>
        </p:nvSpPr>
        <p:spPr bwMode="auto">
          <a:xfrm>
            <a:off x="3219450" y="27813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8" name="Oval 1054"/>
          <p:cNvSpPr>
            <a:spLocks noChangeArrowheads="1"/>
          </p:cNvSpPr>
          <p:nvPr/>
        </p:nvSpPr>
        <p:spPr bwMode="auto">
          <a:xfrm>
            <a:off x="3467100" y="44386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599" name="Line 1055"/>
          <p:cNvSpPr>
            <a:spLocks noChangeShapeType="1"/>
          </p:cNvSpPr>
          <p:nvPr/>
        </p:nvSpPr>
        <p:spPr bwMode="auto">
          <a:xfrm flipH="1">
            <a:off x="2705100" y="39052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0" name="Oval 1056"/>
          <p:cNvSpPr>
            <a:spLocks noChangeArrowheads="1"/>
          </p:cNvSpPr>
          <p:nvPr/>
        </p:nvSpPr>
        <p:spPr bwMode="auto">
          <a:xfrm>
            <a:off x="3086100" y="36957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1" name="Rectangle 1057"/>
          <p:cNvSpPr>
            <a:spLocks noChangeArrowheads="1"/>
          </p:cNvSpPr>
          <p:nvPr/>
        </p:nvSpPr>
        <p:spPr bwMode="auto">
          <a:xfrm>
            <a:off x="1695450" y="21907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2" name="Rectangle 1058"/>
          <p:cNvSpPr>
            <a:spLocks noChangeArrowheads="1"/>
          </p:cNvSpPr>
          <p:nvPr/>
        </p:nvSpPr>
        <p:spPr bwMode="auto">
          <a:xfrm>
            <a:off x="4019550" y="21526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3" name="Line 1059"/>
          <p:cNvSpPr>
            <a:spLocks noChangeShapeType="1"/>
          </p:cNvSpPr>
          <p:nvPr/>
        </p:nvSpPr>
        <p:spPr bwMode="auto">
          <a:xfrm flipH="1">
            <a:off x="1866900" y="32956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4" name="Line 1060"/>
          <p:cNvSpPr>
            <a:spLocks noChangeShapeType="1"/>
          </p:cNvSpPr>
          <p:nvPr/>
        </p:nvSpPr>
        <p:spPr bwMode="auto">
          <a:xfrm flipH="1">
            <a:off x="1866900" y="51054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5" name="Oval 1061"/>
          <p:cNvSpPr>
            <a:spLocks noChangeArrowheads="1"/>
          </p:cNvSpPr>
          <p:nvPr/>
        </p:nvSpPr>
        <p:spPr bwMode="auto">
          <a:xfrm>
            <a:off x="2228850" y="30861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6" name="Oval 1062"/>
          <p:cNvSpPr>
            <a:spLocks noChangeArrowheads="1"/>
          </p:cNvSpPr>
          <p:nvPr/>
        </p:nvSpPr>
        <p:spPr bwMode="auto">
          <a:xfrm>
            <a:off x="2362200" y="48958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8" name="Rectangle 1064"/>
          <p:cNvSpPr>
            <a:spLocks noChangeArrowheads="1"/>
          </p:cNvSpPr>
          <p:nvPr/>
        </p:nvSpPr>
        <p:spPr bwMode="auto">
          <a:xfrm>
            <a:off x="1600200" y="26860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9" name="Rectangle 1065"/>
          <p:cNvSpPr>
            <a:spLocks noChangeArrowheads="1"/>
          </p:cNvSpPr>
          <p:nvPr/>
        </p:nvSpPr>
        <p:spPr bwMode="auto">
          <a:xfrm>
            <a:off x="1600200" y="33337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0" name="Rectangle 1066"/>
          <p:cNvSpPr>
            <a:spLocks noChangeArrowheads="1"/>
          </p:cNvSpPr>
          <p:nvPr/>
        </p:nvSpPr>
        <p:spPr bwMode="auto">
          <a:xfrm>
            <a:off x="1600200" y="39814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1" name="Rectangle 1067"/>
          <p:cNvSpPr>
            <a:spLocks noChangeArrowheads="1"/>
          </p:cNvSpPr>
          <p:nvPr/>
        </p:nvSpPr>
        <p:spPr bwMode="auto">
          <a:xfrm>
            <a:off x="1600200" y="4629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2" name="Rectangle 1068"/>
          <p:cNvSpPr>
            <a:spLocks noChangeArrowheads="1"/>
          </p:cNvSpPr>
          <p:nvPr/>
        </p:nvSpPr>
        <p:spPr bwMode="auto">
          <a:xfrm>
            <a:off x="4286250" y="2724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3" name="Rectangle 1069"/>
          <p:cNvSpPr>
            <a:spLocks noChangeArrowheads="1"/>
          </p:cNvSpPr>
          <p:nvPr/>
        </p:nvSpPr>
        <p:spPr bwMode="auto">
          <a:xfrm>
            <a:off x="4286250" y="33718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4" name="Line 1070"/>
          <p:cNvSpPr>
            <a:spLocks noChangeShapeType="1"/>
          </p:cNvSpPr>
          <p:nvPr/>
        </p:nvSpPr>
        <p:spPr bwMode="auto">
          <a:xfrm flipH="1">
            <a:off x="2362200" y="685800"/>
            <a:ext cx="2876550" cy="26289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5" name="Line 1071"/>
          <p:cNvSpPr>
            <a:spLocks noChangeShapeType="1"/>
          </p:cNvSpPr>
          <p:nvPr/>
        </p:nvSpPr>
        <p:spPr bwMode="auto">
          <a:xfrm flipH="1">
            <a:off x="3352800" y="1162050"/>
            <a:ext cx="1809750" cy="18478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6" name="Rectangle 1072"/>
          <p:cNvSpPr>
            <a:spLocks noChangeArrowheads="1"/>
          </p:cNvSpPr>
          <p:nvPr/>
        </p:nvSpPr>
        <p:spPr bwMode="auto">
          <a:xfrm>
            <a:off x="4286250" y="40195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7" name="Rectangle 1073"/>
          <p:cNvSpPr>
            <a:spLocks noChangeArrowheads="1"/>
          </p:cNvSpPr>
          <p:nvPr/>
        </p:nvSpPr>
        <p:spPr bwMode="auto">
          <a:xfrm>
            <a:off x="4286250" y="46672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8" name="Line 1074"/>
          <p:cNvSpPr>
            <a:spLocks noChangeShapeType="1"/>
          </p:cNvSpPr>
          <p:nvPr/>
        </p:nvSpPr>
        <p:spPr bwMode="auto">
          <a:xfrm flipH="1">
            <a:off x="3276600" y="1409700"/>
            <a:ext cx="1943100" cy="24193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19" name="Line 1075"/>
          <p:cNvSpPr>
            <a:spLocks noChangeShapeType="1"/>
          </p:cNvSpPr>
          <p:nvPr/>
        </p:nvSpPr>
        <p:spPr bwMode="auto">
          <a:xfrm flipH="1">
            <a:off x="2495550" y="1543050"/>
            <a:ext cx="2781300" cy="35242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20" name="Line 1076"/>
          <p:cNvSpPr>
            <a:spLocks noChangeShapeType="1"/>
          </p:cNvSpPr>
          <p:nvPr/>
        </p:nvSpPr>
        <p:spPr bwMode="auto">
          <a:xfrm flipH="1">
            <a:off x="3752850" y="1695450"/>
            <a:ext cx="1676400" cy="28575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7607" name="Text Box 1063"/>
          <p:cNvSpPr txBox="1">
            <a:spLocks noChangeArrowheads="1"/>
          </p:cNvSpPr>
          <p:nvPr/>
        </p:nvSpPr>
        <p:spPr bwMode="auto">
          <a:xfrm>
            <a:off x="5167313" y="534988"/>
            <a:ext cx="401424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This enables oxygen ions</a:t>
            </a:r>
          </a:p>
          <a:p>
            <a:r>
              <a:rPr lang="en-GB" altLang="en-US" dirty="0"/>
              <a:t>to migrate to from the free</a:t>
            </a:r>
          </a:p>
          <a:p>
            <a:r>
              <a:rPr lang="en-GB" altLang="en-US" dirty="0"/>
              <a:t>air to the exhaust side</a:t>
            </a:r>
          </a:p>
          <a:p>
            <a:r>
              <a:rPr lang="en-GB" altLang="en-US" dirty="0"/>
              <a:t>electrode.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5" name="AutoShape 1027"/>
          <p:cNvSpPr>
            <a:spLocks noChangeArrowheads="1"/>
          </p:cNvSpPr>
          <p:nvPr/>
        </p:nvSpPr>
        <p:spPr bwMode="auto">
          <a:xfrm rot="21575812">
            <a:off x="1001713" y="252413"/>
            <a:ext cx="4303712" cy="6015037"/>
          </a:xfrm>
          <a:prstGeom prst="can">
            <a:avLst>
              <a:gd name="adj" fmla="val 34941"/>
            </a:avLst>
          </a:prstGeom>
          <a:gradFill rotWithShape="0">
            <a:gsLst>
              <a:gs pos="0">
                <a:schemeClr val="bg2">
                  <a:gamma/>
                  <a:shade val="46275"/>
                  <a:invGamma/>
                </a:schemeClr>
              </a:gs>
              <a:gs pos="50000">
                <a:schemeClr val="bg2"/>
              </a:gs>
              <a:gs pos="100000">
                <a:schemeClr val="bg2">
                  <a:gamma/>
                  <a:shade val="46275"/>
                  <a:invGamma/>
                </a:schemeClr>
              </a:gs>
            </a:gsLst>
            <a:lin ang="0" scaled="1"/>
          </a:gradFill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38596" name="Rectangle 1028"/>
          <p:cNvSpPr>
            <a:spLocks noChangeArrowheads="1"/>
          </p:cNvSpPr>
          <p:nvPr/>
        </p:nvSpPr>
        <p:spPr bwMode="auto">
          <a:xfrm>
            <a:off x="2495550" y="2076450"/>
            <a:ext cx="1104900" cy="3543300"/>
          </a:xfrm>
          <a:prstGeom prst="rect">
            <a:avLst/>
          </a:prstGeom>
          <a:solidFill>
            <a:srgbClr val="C0FEF9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0FEF9"/>
            </a:extrusionClr>
            <a:contourClr>
              <a:srgbClr val="C0FEF9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597" name="Rectangle 1029"/>
          <p:cNvSpPr>
            <a:spLocks noChangeArrowheads="1"/>
          </p:cNvSpPr>
          <p:nvPr/>
        </p:nvSpPr>
        <p:spPr bwMode="auto">
          <a:xfrm>
            <a:off x="1238250" y="2095500"/>
            <a:ext cx="1371600" cy="3524250"/>
          </a:xfrm>
          <a:prstGeom prst="rect">
            <a:avLst/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598" name="Rectangle 1030"/>
          <p:cNvSpPr>
            <a:spLocks noChangeArrowheads="1"/>
          </p:cNvSpPr>
          <p:nvPr/>
        </p:nvSpPr>
        <p:spPr bwMode="auto">
          <a:xfrm>
            <a:off x="3562350" y="2095500"/>
            <a:ext cx="1371600" cy="3524250"/>
          </a:xfrm>
          <a:prstGeom prst="rect">
            <a:avLst/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599" name="AutoShape 1031"/>
          <p:cNvSpPr>
            <a:spLocks noChangeArrowheads="1"/>
          </p:cNvSpPr>
          <p:nvPr/>
        </p:nvSpPr>
        <p:spPr bwMode="auto">
          <a:xfrm>
            <a:off x="190500" y="2190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0" name="AutoShape 1032"/>
          <p:cNvSpPr>
            <a:spLocks noChangeArrowheads="1"/>
          </p:cNvSpPr>
          <p:nvPr/>
        </p:nvSpPr>
        <p:spPr bwMode="auto">
          <a:xfrm>
            <a:off x="190500" y="29337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1" name="AutoShape 1033"/>
          <p:cNvSpPr>
            <a:spLocks noChangeArrowheads="1"/>
          </p:cNvSpPr>
          <p:nvPr/>
        </p:nvSpPr>
        <p:spPr bwMode="auto">
          <a:xfrm>
            <a:off x="190500" y="3676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2" name="AutoShape 1034"/>
          <p:cNvSpPr>
            <a:spLocks noChangeArrowheads="1"/>
          </p:cNvSpPr>
          <p:nvPr/>
        </p:nvSpPr>
        <p:spPr bwMode="auto">
          <a:xfrm>
            <a:off x="190500" y="441960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3" name="AutoShape 1035"/>
          <p:cNvSpPr>
            <a:spLocks noChangeArrowheads="1"/>
          </p:cNvSpPr>
          <p:nvPr/>
        </p:nvSpPr>
        <p:spPr bwMode="auto">
          <a:xfrm>
            <a:off x="190500" y="5162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rgbClr val="FF9933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F9933"/>
            </a:extrusionClr>
            <a:contourClr>
              <a:srgbClr val="FF9933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4" name="AutoShape 1036"/>
          <p:cNvSpPr>
            <a:spLocks noChangeArrowheads="1"/>
          </p:cNvSpPr>
          <p:nvPr/>
        </p:nvSpPr>
        <p:spPr bwMode="auto">
          <a:xfrm>
            <a:off x="5162550" y="20383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5" name="AutoShape 1037"/>
          <p:cNvSpPr>
            <a:spLocks noChangeArrowheads="1"/>
          </p:cNvSpPr>
          <p:nvPr/>
        </p:nvSpPr>
        <p:spPr bwMode="auto">
          <a:xfrm>
            <a:off x="5162550" y="28384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6" name="AutoShape 1038"/>
          <p:cNvSpPr>
            <a:spLocks noChangeArrowheads="1"/>
          </p:cNvSpPr>
          <p:nvPr/>
        </p:nvSpPr>
        <p:spPr bwMode="auto">
          <a:xfrm>
            <a:off x="5162550" y="36385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7" name="AutoShape 1039"/>
          <p:cNvSpPr>
            <a:spLocks noChangeArrowheads="1"/>
          </p:cNvSpPr>
          <p:nvPr/>
        </p:nvSpPr>
        <p:spPr bwMode="auto">
          <a:xfrm>
            <a:off x="5162550" y="44386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8" name="AutoShape 1040"/>
          <p:cNvSpPr>
            <a:spLocks noChangeArrowheads="1"/>
          </p:cNvSpPr>
          <p:nvPr/>
        </p:nvSpPr>
        <p:spPr bwMode="auto">
          <a:xfrm>
            <a:off x="5162550" y="5238750"/>
            <a:ext cx="895350" cy="742950"/>
          </a:xfrm>
          <a:prstGeom prst="rightArrow">
            <a:avLst>
              <a:gd name="adj1" fmla="val 50000"/>
              <a:gd name="adj2" fmla="val 30128"/>
            </a:avLst>
          </a:prstGeom>
          <a:solidFill>
            <a:schemeClr val="accent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1"/>
            </a:extrusionClr>
            <a:contourClr>
              <a:schemeClr val="accent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09" name="Oval 1041"/>
          <p:cNvSpPr>
            <a:spLocks noChangeArrowheads="1"/>
          </p:cNvSpPr>
          <p:nvPr/>
        </p:nvSpPr>
        <p:spPr bwMode="auto">
          <a:xfrm>
            <a:off x="2362200" y="48006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0" name="Oval 1042"/>
          <p:cNvSpPr>
            <a:spLocks noChangeArrowheads="1"/>
          </p:cNvSpPr>
          <p:nvPr/>
        </p:nvSpPr>
        <p:spPr bwMode="auto">
          <a:xfrm>
            <a:off x="2514600" y="53149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1" name="Oval 1043"/>
          <p:cNvSpPr>
            <a:spLocks noChangeArrowheads="1"/>
          </p:cNvSpPr>
          <p:nvPr/>
        </p:nvSpPr>
        <p:spPr bwMode="auto">
          <a:xfrm>
            <a:off x="2419350" y="34861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2" name="Oval 1044"/>
          <p:cNvSpPr>
            <a:spLocks noChangeArrowheads="1"/>
          </p:cNvSpPr>
          <p:nvPr/>
        </p:nvSpPr>
        <p:spPr bwMode="auto">
          <a:xfrm>
            <a:off x="2286000" y="2971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3" name="Oval 1045"/>
          <p:cNvSpPr>
            <a:spLocks noChangeArrowheads="1"/>
          </p:cNvSpPr>
          <p:nvPr/>
        </p:nvSpPr>
        <p:spPr bwMode="auto">
          <a:xfrm>
            <a:off x="3352800" y="26860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4" name="Oval 1046"/>
          <p:cNvSpPr>
            <a:spLocks noChangeArrowheads="1"/>
          </p:cNvSpPr>
          <p:nvPr/>
        </p:nvSpPr>
        <p:spPr bwMode="auto">
          <a:xfrm>
            <a:off x="3352800" y="31623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5" name="Oval 1047"/>
          <p:cNvSpPr>
            <a:spLocks noChangeArrowheads="1"/>
          </p:cNvSpPr>
          <p:nvPr/>
        </p:nvSpPr>
        <p:spPr bwMode="auto">
          <a:xfrm>
            <a:off x="3238500" y="35623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6" name="Oval 1048"/>
          <p:cNvSpPr>
            <a:spLocks noChangeArrowheads="1"/>
          </p:cNvSpPr>
          <p:nvPr/>
        </p:nvSpPr>
        <p:spPr bwMode="auto">
          <a:xfrm>
            <a:off x="3181350" y="41148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7" name="Oval 1049"/>
          <p:cNvSpPr>
            <a:spLocks noChangeArrowheads="1"/>
          </p:cNvSpPr>
          <p:nvPr/>
        </p:nvSpPr>
        <p:spPr bwMode="auto">
          <a:xfrm>
            <a:off x="3581400" y="436245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8" name="Line 1050"/>
          <p:cNvSpPr>
            <a:spLocks noChangeShapeType="1"/>
          </p:cNvSpPr>
          <p:nvPr/>
        </p:nvSpPr>
        <p:spPr bwMode="auto">
          <a:xfrm flipH="1">
            <a:off x="2819400" y="29718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19" name="Line 1051"/>
          <p:cNvSpPr>
            <a:spLocks noChangeShapeType="1"/>
          </p:cNvSpPr>
          <p:nvPr/>
        </p:nvSpPr>
        <p:spPr bwMode="auto">
          <a:xfrm flipH="1">
            <a:off x="3086100" y="46291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0" name="Oval 1052"/>
          <p:cNvSpPr>
            <a:spLocks noChangeArrowheads="1"/>
          </p:cNvSpPr>
          <p:nvPr/>
        </p:nvSpPr>
        <p:spPr bwMode="auto">
          <a:xfrm>
            <a:off x="3543300" y="4838700"/>
            <a:ext cx="95250" cy="133350"/>
          </a:xfrm>
          <a:prstGeom prst="ellipse">
            <a:avLst/>
          </a:prstGeom>
          <a:solidFill>
            <a:schemeClr val="accent2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accent2"/>
            </a:extrusionClr>
            <a:contourClr>
              <a:schemeClr val="accent2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1" name="Oval 1053"/>
          <p:cNvSpPr>
            <a:spLocks noChangeArrowheads="1"/>
          </p:cNvSpPr>
          <p:nvPr/>
        </p:nvSpPr>
        <p:spPr bwMode="auto">
          <a:xfrm>
            <a:off x="3219450" y="27813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2" name="Oval 1054"/>
          <p:cNvSpPr>
            <a:spLocks noChangeArrowheads="1"/>
          </p:cNvSpPr>
          <p:nvPr/>
        </p:nvSpPr>
        <p:spPr bwMode="auto">
          <a:xfrm>
            <a:off x="3467100" y="44386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3" name="Line 1055"/>
          <p:cNvSpPr>
            <a:spLocks noChangeShapeType="1"/>
          </p:cNvSpPr>
          <p:nvPr/>
        </p:nvSpPr>
        <p:spPr bwMode="auto">
          <a:xfrm flipH="1">
            <a:off x="2705100" y="39052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4" name="Oval 1056"/>
          <p:cNvSpPr>
            <a:spLocks noChangeArrowheads="1"/>
          </p:cNvSpPr>
          <p:nvPr/>
        </p:nvSpPr>
        <p:spPr bwMode="auto">
          <a:xfrm>
            <a:off x="3086100" y="36957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5" name="Rectangle 1057"/>
          <p:cNvSpPr>
            <a:spLocks noChangeArrowheads="1"/>
          </p:cNvSpPr>
          <p:nvPr/>
        </p:nvSpPr>
        <p:spPr bwMode="auto">
          <a:xfrm>
            <a:off x="1695450" y="21907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6" name="Rectangle 1058"/>
          <p:cNvSpPr>
            <a:spLocks noChangeArrowheads="1"/>
          </p:cNvSpPr>
          <p:nvPr/>
        </p:nvSpPr>
        <p:spPr bwMode="auto">
          <a:xfrm>
            <a:off x="4019550" y="2152650"/>
            <a:ext cx="323850" cy="3390900"/>
          </a:xfrm>
          <a:prstGeom prst="rect">
            <a:avLst/>
          </a:prstGeom>
          <a:solidFill>
            <a:srgbClr val="FAFD00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FAFD00"/>
            </a:extrusionClr>
            <a:contourClr>
              <a:srgbClr val="FAFD0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7" name="Line 1059"/>
          <p:cNvSpPr>
            <a:spLocks noChangeShapeType="1"/>
          </p:cNvSpPr>
          <p:nvPr/>
        </p:nvSpPr>
        <p:spPr bwMode="auto">
          <a:xfrm flipH="1">
            <a:off x="1866900" y="329565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8" name="Line 1060"/>
          <p:cNvSpPr>
            <a:spLocks noChangeShapeType="1"/>
          </p:cNvSpPr>
          <p:nvPr/>
        </p:nvSpPr>
        <p:spPr bwMode="auto">
          <a:xfrm flipH="1">
            <a:off x="1866900" y="5105400"/>
            <a:ext cx="571500" cy="0"/>
          </a:xfrm>
          <a:prstGeom prst="line">
            <a:avLst/>
          </a:prstGeom>
          <a:noFill/>
          <a:ln w="44450">
            <a:solidFill>
              <a:srgbClr val="0000FF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0000FF"/>
            </a:extrusionClr>
            <a:contourClr>
              <a:srgbClr val="0000FF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29" name="Oval 1061"/>
          <p:cNvSpPr>
            <a:spLocks noChangeArrowheads="1"/>
          </p:cNvSpPr>
          <p:nvPr/>
        </p:nvSpPr>
        <p:spPr bwMode="auto">
          <a:xfrm>
            <a:off x="2228850" y="308610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30" name="Oval 1062"/>
          <p:cNvSpPr>
            <a:spLocks noChangeArrowheads="1"/>
          </p:cNvSpPr>
          <p:nvPr/>
        </p:nvSpPr>
        <p:spPr bwMode="auto">
          <a:xfrm>
            <a:off x="2362200" y="4895850"/>
            <a:ext cx="323850" cy="419100"/>
          </a:xfrm>
          <a:prstGeom prst="ellipse">
            <a:avLst/>
          </a:prstGeom>
          <a:solidFill>
            <a:schemeClr val="bg1"/>
          </a:solidFill>
          <a:ln w="12700">
            <a:round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bg1"/>
            </a:extrusionClr>
            <a:contourClr>
              <a:schemeClr val="bg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31" name="Text Box 1063"/>
          <p:cNvSpPr txBox="1">
            <a:spLocks noChangeArrowheads="1"/>
          </p:cNvSpPr>
          <p:nvPr/>
        </p:nvSpPr>
        <p:spPr bwMode="auto">
          <a:xfrm>
            <a:off x="5167313" y="534988"/>
            <a:ext cx="4156907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Here the oxygen ions</a:t>
            </a:r>
          </a:p>
          <a:p>
            <a:r>
              <a:rPr lang="en-GB" altLang="en-US" dirty="0"/>
              <a:t>participate in the chemical</a:t>
            </a:r>
          </a:p>
          <a:p>
            <a:r>
              <a:rPr lang="en-GB" altLang="en-US" dirty="0"/>
              <a:t>process that leaves excess</a:t>
            </a:r>
          </a:p>
          <a:p>
            <a:r>
              <a:rPr lang="en-GB" altLang="en-US" dirty="0"/>
              <a:t>electrons making the </a:t>
            </a:r>
          </a:p>
          <a:p>
            <a:r>
              <a:rPr lang="en-GB" altLang="en-US" dirty="0"/>
              <a:t>electrodes negative.</a:t>
            </a:r>
          </a:p>
        </p:txBody>
      </p:sp>
      <p:sp>
        <p:nvSpPr>
          <p:cNvPr id="238632" name="Rectangle 1064"/>
          <p:cNvSpPr>
            <a:spLocks noChangeArrowheads="1"/>
          </p:cNvSpPr>
          <p:nvPr/>
        </p:nvSpPr>
        <p:spPr bwMode="auto">
          <a:xfrm>
            <a:off x="1600200" y="26860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33" name="Rectangle 1065"/>
          <p:cNvSpPr>
            <a:spLocks noChangeArrowheads="1"/>
          </p:cNvSpPr>
          <p:nvPr/>
        </p:nvSpPr>
        <p:spPr bwMode="auto">
          <a:xfrm>
            <a:off x="1600200" y="33337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34" name="Rectangle 1066"/>
          <p:cNvSpPr>
            <a:spLocks noChangeArrowheads="1"/>
          </p:cNvSpPr>
          <p:nvPr/>
        </p:nvSpPr>
        <p:spPr bwMode="auto">
          <a:xfrm>
            <a:off x="1600200" y="39814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35" name="Rectangle 1067"/>
          <p:cNvSpPr>
            <a:spLocks noChangeArrowheads="1"/>
          </p:cNvSpPr>
          <p:nvPr/>
        </p:nvSpPr>
        <p:spPr bwMode="auto">
          <a:xfrm>
            <a:off x="1600200" y="4629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36" name="Rectangle 1068"/>
          <p:cNvSpPr>
            <a:spLocks noChangeArrowheads="1"/>
          </p:cNvSpPr>
          <p:nvPr/>
        </p:nvSpPr>
        <p:spPr bwMode="auto">
          <a:xfrm>
            <a:off x="4286250" y="27241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37" name="Rectangle 1069"/>
          <p:cNvSpPr>
            <a:spLocks noChangeArrowheads="1"/>
          </p:cNvSpPr>
          <p:nvPr/>
        </p:nvSpPr>
        <p:spPr bwMode="auto">
          <a:xfrm>
            <a:off x="4286250" y="33718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38" name="Line 1070"/>
          <p:cNvSpPr>
            <a:spLocks noChangeShapeType="1"/>
          </p:cNvSpPr>
          <p:nvPr/>
        </p:nvSpPr>
        <p:spPr bwMode="auto">
          <a:xfrm flipH="1">
            <a:off x="2362200" y="685800"/>
            <a:ext cx="2876550" cy="26289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39" name="Line 1071"/>
          <p:cNvSpPr>
            <a:spLocks noChangeShapeType="1"/>
          </p:cNvSpPr>
          <p:nvPr/>
        </p:nvSpPr>
        <p:spPr bwMode="auto">
          <a:xfrm flipH="1">
            <a:off x="3352800" y="1162050"/>
            <a:ext cx="1809750" cy="18478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40" name="Rectangle 1072"/>
          <p:cNvSpPr>
            <a:spLocks noChangeArrowheads="1"/>
          </p:cNvSpPr>
          <p:nvPr/>
        </p:nvSpPr>
        <p:spPr bwMode="auto">
          <a:xfrm>
            <a:off x="4286250" y="40195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41" name="Rectangle 1073"/>
          <p:cNvSpPr>
            <a:spLocks noChangeArrowheads="1"/>
          </p:cNvSpPr>
          <p:nvPr/>
        </p:nvSpPr>
        <p:spPr bwMode="auto">
          <a:xfrm>
            <a:off x="4286250" y="4667250"/>
            <a:ext cx="152400" cy="571500"/>
          </a:xfrm>
          <a:prstGeom prst="rect">
            <a:avLst/>
          </a:prstGeom>
          <a:solidFill>
            <a:schemeClr val="tx1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42" name="Line 1074"/>
          <p:cNvSpPr>
            <a:spLocks noChangeShapeType="1"/>
          </p:cNvSpPr>
          <p:nvPr/>
        </p:nvSpPr>
        <p:spPr bwMode="auto">
          <a:xfrm flipH="1">
            <a:off x="3276600" y="1409700"/>
            <a:ext cx="1943100" cy="24193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43" name="Line 1075"/>
          <p:cNvSpPr>
            <a:spLocks noChangeShapeType="1"/>
          </p:cNvSpPr>
          <p:nvPr/>
        </p:nvSpPr>
        <p:spPr bwMode="auto">
          <a:xfrm flipH="1">
            <a:off x="2495550" y="1638300"/>
            <a:ext cx="2667000" cy="3429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8644" name="Line 1076"/>
          <p:cNvSpPr>
            <a:spLocks noChangeShapeType="1"/>
          </p:cNvSpPr>
          <p:nvPr/>
        </p:nvSpPr>
        <p:spPr bwMode="auto">
          <a:xfrm flipH="1">
            <a:off x="3752850" y="1981200"/>
            <a:ext cx="1485900" cy="25717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56" name="Text Box 2088"/>
          <p:cNvSpPr txBox="1">
            <a:spLocks noChangeArrowheads="1"/>
          </p:cNvSpPr>
          <p:nvPr/>
        </p:nvSpPr>
        <p:spPr bwMode="auto">
          <a:xfrm>
            <a:off x="3340100" y="325438"/>
            <a:ext cx="58039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dirty="0"/>
              <a:t>When the mixture is rich a larger voltage is produced. This is due to the</a:t>
            </a:r>
          </a:p>
          <a:p>
            <a:r>
              <a:rPr lang="en-GB" altLang="en-US" dirty="0"/>
              <a:t>fact of a high oxidation in the cat making the exhaust electrodes depleted of O2, resulting in a large number of ions migrating to the exhaust side (negative electrode).</a:t>
            </a:r>
          </a:p>
          <a:p>
            <a:endParaRPr lang="en-GB" altLang="en-US" dirty="0">
              <a:solidFill>
                <a:srgbClr val="CECECE"/>
              </a:solidFill>
            </a:endParaRPr>
          </a:p>
        </p:txBody>
      </p:sp>
      <p:grpSp>
        <p:nvGrpSpPr>
          <p:cNvPr id="239666" name="Group 2098"/>
          <p:cNvGrpSpPr>
            <a:grpSpLocks/>
          </p:cNvGrpSpPr>
          <p:nvPr/>
        </p:nvGrpSpPr>
        <p:grpSpPr bwMode="auto">
          <a:xfrm>
            <a:off x="0" y="1643063"/>
            <a:ext cx="3886200" cy="4281487"/>
            <a:chOff x="120" y="159"/>
            <a:chExt cx="3696" cy="3789"/>
          </a:xfrm>
        </p:grpSpPr>
        <p:sp>
          <p:nvSpPr>
            <p:cNvPr id="239619" name="AutoShape 2051"/>
            <p:cNvSpPr>
              <a:spLocks noChangeArrowheads="1"/>
            </p:cNvSpPr>
            <p:nvPr/>
          </p:nvSpPr>
          <p:spPr bwMode="auto">
            <a:xfrm rot="21575812">
              <a:off x="631" y="159"/>
              <a:ext cx="2711" cy="3789"/>
            </a:xfrm>
            <a:prstGeom prst="can">
              <a:avLst>
                <a:gd name="adj" fmla="val 34941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39620" name="Rectangle 2052"/>
            <p:cNvSpPr>
              <a:spLocks noChangeArrowheads="1"/>
            </p:cNvSpPr>
            <p:nvPr/>
          </p:nvSpPr>
          <p:spPr bwMode="auto">
            <a:xfrm>
              <a:off x="1572" y="1308"/>
              <a:ext cx="696" cy="2232"/>
            </a:xfrm>
            <a:prstGeom prst="rect">
              <a:avLst/>
            </a:prstGeom>
            <a:solidFill>
              <a:srgbClr val="C0FEF9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C0FEF9"/>
              </a:extrusionClr>
              <a:contourClr>
                <a:srgbClr val="C0FEF9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21" name="Rectangle 2053"/>
            <p:cNvSpPr>
              <a:spLocks noChangeArrowheads="1"/>
            </p:cNvSpPr>
            <p:nvPr/>
          </p:nvSpPr>
          <p:spPr bwMode="auto">
            <a:xfrm>
              <a:off x="780" y="1320"/>
              <a:ext cx="864" cy="2220"/>
            </a:xfrm>
            <a:prstGeom prst="rect">
              <a:avLst/>
            </a:prstGeom>
            <a:solidFill>
              <a:srgbClr val="FF9933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FF9933"/>
              </a:extrusionClr>
              <a:contourClr>
                <a:srgbClr val="FF9933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22" name="Rectangle 2054"/>
            <p:cNvSpPr>
              <a:spLocks noChangeArrowheads="1"/>
            </p:cNvSpPr>
            <p:nvPr/>
          </p:nvSpPr>
          <p:spPr bwMode="auto">
            <a:xfrm>
              <a:off x="2244" y="1320"/>
              <a:ext cx="864" cy="2220"/>
            </a:xfrm>
            <a:prstGeom prst="rect">
              <a:avLst/>
            </a:prstGeom>
            <a:solidFill>
              <a:schemeClr val="accent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1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23" name="AutoShape 2055"/>
            <p:cNvSpPr>
              <a:spLocks noChangeArrowheads="1"/>
            </p:cNvSpPr>
            <p:nvPr/>
          </p:nvSpPr>
          <p:spPr bwMode="auto">
            <a:xfrm>
              <a:off x="120" y="1380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rgbClr val="FF9933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FF9933"/>
              </a:extrusionClr>
              <a:contourClr>
                <a:srgbClr val="FF9933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24" name="AutoShape 2056"/>
            <p:cNvSpPr>
              <a:spLocks noChangeArrowheads="1"/>
            </p:cNvSpPr>
            <p:nvPr/>
          </p:nvSpPr>
          <p:spPr bwMode="auto">
            <a:xfrm>
              <a:off x="120" y="1848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rgbClr val="FF9933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FF9933"/>
              </a:extrusionClr>
              <a:contourClr>
                <a:srgbClr val="FF9933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25" name="AutoShape 2057"/>
            <p:cNvSpPr>
              <a:spLocks noChangeArrowheads="1"/>
            </p:cNvSpPr>
            <p:nvPr/>
          </p:nvSpPr>
          <p:spPr bwMode="auto">
            <a:xfrm>
              <a:off x="120" y="2316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rgbClr val="FF9933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FF9933"/>
              </a:extrusionClr>
              <a:contourClr>
                <a:srgbClr val="FF9933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26" name="AutoShape 2058"/>
            <p:cNvSpPr>
              <a:spLocks noChangeArrowheads="1"/>
            </p:cNvSpPr>
            <p:nvPr/>
          </p:nvSpPr>
          <p:spPr bwMode="auto">
            <a:xfrm>
              <a:off x="120" y="2784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rgbClr val="FF9933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FF9933"/>
              </a:extrusionClr>
              <a:contourClr>
                <a:srgbClr val="FF9933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27" name="AutoShape 2059"/>
            <p:cNvSpPr>
              <a:spLocks noChangeArrowheads="1"/>
            </p:cNvSpPr>
            <p:nvPr/>
          </p:nvSpPr>
          <p:spPr bwMode="auto">
            <a:xfrm>
              <a:off x="120" y="3252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rgbClr val="FF9933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FF9933"/>
              </a:extrusionClr>
              <a:contourClr>
                <a:srgbClr val="FF9933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28" name="AutoShape 2060"/>
            <p:cNvSpPr>
              <a:spLocks noChangeArrowheads="1"/>
            </p:cNvSpPr>
            <p:nvPr/>
          </p:nvSpPr>
          <p:spPr bwMode="auto">
            <a:xfrm>
              <a:off x="3252" y="1284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chemeClr val="accent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1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29" name="AutoShape 2061"/>
            <p:cNvSpPr>
              <a:spLocks noChangeArrowheads="1"/>
            </p:cNvSpPr>
            <p:nvPr/>
          </p:nvSpPr>
          <p:spPr bwMode="auto">
            <a:xfrm>
              <a:off x="3252" y="1788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chemeClr val="accent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1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0" name="AutoShape 2062"/>
            <p:cNvSpPr>
              <a:spLocks noChangeArrowheads="1"/>
            </p:cNvSpPr>
            <p:nvPr/>
          </p:nvSpPr>
          <p:spPr bwMode="auto">
            <a:xfrm>
              <a:off x="3252" y="2292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chemeClr val="accent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1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1" name="AutoShape 2063"/>
            <p:cNvSpPr>
              <a:spLocks noChangeArrowheads="1"/>
            </p:cNvSpPr>
            <p:nvPr/>
          </p:nvSpPr>
          <p:spPr bwMode="auto">
            <a:xfrm>
              <a:off x="3252" y="2796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chemeClr val="accent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1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2" name="AutoShape 2064"/>
            <p:cNvSpPr>
              <a:spLocks noChangeArrowheads="1"/>
            </p:cNvSpPr>
            <p:nvPr/>
          </p:nvSpPr>
          <p:spPr bwMode="auto">
            <a:xfrm>
              <a:off x="3252" y="3300"/>
              <a:ext cx="564" cy="468"/>
            </a:xfrm>
            <a:prstGeom prst="rightArrow">
              <a:avLst>
                <a:gd name="adj1" fmla="val 50000"/>
                <a:gd name="adj2" fmla="val 30128"/>
              </a:avLst>
            </a:prstGeom>
            <a:solidFill>
              <a:schemeClr val="accent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1"/>
              </a:extrusionClr>
              <a:contourClr>
                <a:schemeClr val="accent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3" name="Oval 2065"/>
            <p:cNvSpPr>
              <a:spLocks noChangeArrowheads="1"/>
            </p:cNvSpPr>
            <p:nvPr/>
          </p:nvSpPr>
          <p:spPr bwMode="auto">
            <a:xfrm>
              <a:off x="1488" y="3024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4" name="Oval 2066"/>
            <p:cNvSpPr>
              <a:spLocks noChangeArrowheads="1"/>
            </p:cNvSpPr>
            <p:nvPr/>
          </p:nvSpPr>
          <p:spPr bwMode="auto">
            <a:xfrm>
              <a:off x="1584" y="3348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5" name="Oval 2067"/>
            <p:cNvSpPr>
              <a:spLocks noChangeArrowheads="1"/>
            </p:cNvSpPr>
            <p:nvPr/>
          </p:nvSpPr>
          <p:spPr bwMode="auto">
            <a:xfrm>
              <a:off x="1524" y="2196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6" name="Oval 2068"/>
            <p:cNvSpPr>
              <a:spLocks noChangeArrowheads="1"/>
            </p:cNvSpPr>
            <p:nvPr/>
          </p:nvSpPr>
          <p:spPr bwMode="auto">
            <a:xfrm>
              <a:off x="1440" y="1872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7" name="Oval 2069"/>
            <p:cNvSpPr>
              <a:spLocks noChangeArrowheads="1"/>
            </p:cNvSpPr>
            <p:nvPr/>
          </p:nvSpPr>
          <p:spPr bwMode="auto">
            <a:xfrm>
              <a:off x="2112" y="1692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8" name="Oval 2070"/>
            <p:cNvSpPr>
              <a:spLocks noChangeArrowheads="1"/>
            </p:cNvSpPr>
            <p:nvPr/>
          </p:nvSpPr>
          <p:spPr bwMode="auto">
            <a:xfrm>
              <a:off x="2112" y="1992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39" name="Oval 2071"/>
            <p:cNvSpPr>
              <a:spLocks noChangeArrowheads="1"/>
            </p:cNvSpPr>
            <p:nvPr/>
          </p:nvSpPr>
          <p:spPr bwMode="auto">
            <a:xfrm>
              <a:off x="2040" y="2244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0" name="Oval 2072"/>
            <p:cNvSpPr>
              <a:spLocks noChangeArrowheads="1"/>
            </p:cNvSpPr>
            <p:nvPr/>
          </p:nvSpPr>
          <p:spPr bwMode="auto">
            <a:xfrm>
              <a:off x="2004" y="2592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1" name="Oval 2073"/>
            <p:cNvSpPr>
              <a:spLocks noChangeArrowheads="1"/>
            </p:cNvSpPr>
            <p:nvPr/>
          </p:nvSpPr>
          <p:spPr bwMode="auto">
            <a:xfrm>
              <a:off x="2256" y="2748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2" name="Line 2074"/>
            <p:cNvSpPr>
              <a:spLocks noChangeShapeType="1"/>
            </p:cNvSpPr>
            <p:nvPr/>
          </p:nvSpPr>
          <p:spPr bwMode="auto">
            <a:xfrm flipH="1">
              <a:off x="1776" y="1872"/>
              <a:ext cx="360" cy="0"/>
            </a:xfrm>
            <a:prstGeom prst="line">
              <a:avLst/>
            </a:prstGeom>
            <a:noFill/>
            <a:ln w="44450">
              <a:solidFill>
                <a:srgbClr val="0000FF"/>
              </a:solidFill>
              <a:round/>
              <a:headEnd/>
              <a:tailEnd type="triangle" w="med" len="med"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0000FF"/>
              </a:extrusionClr>
              <a:contourClr>
                <a:srgbClr val="0000FF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3" name="Line 2075"/>
            <p:cNvSpPr>
              <a:spLocks noChangeShapeType="1"/>
            </p:cNvSpPr>
            <p:nvPr/>
          </p:nvSpPr>
          <p:spPr bwMode="auto">
            <a:xfrm flipH="1">
              <a:off x="1944" y="2916"/>
              <a:ext cx="360" cy="0"/>
            </a:xfrm>
            <a:prstGeom prst="line">
              <a:avLst/>
            </a:prstGeom>
            <a:noFill/>
            <a:ln w="44450">
              <a:solidFill>
                <a:srgbClr val="0000FF"/>
              </a:solidFill>
              <a:round/>
              <a:headEnd/>
              <a:tailEnd type="triangle" w="med" len="med"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0000FF"/>
              </a:extrusionClr>
              <a:contourClr>
                <a:srgbClr val="0000FF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4" name="Oval 2076"/>
            <p:cNvSpPr>
              <a:spLocks noChangeArrowheads="1"/>
            </p:cNvSpPr>
            <p:nvPr/>
          </p:nvSpPr>
          <p:spPr bwMode="auto">
            <a:xfrm>
              <a:off x="2232" y="3048"/>
              <a:ext cx="60" cy="84"/>
            </a:xfrm>
            <a:prstGeom prst="ellipse">
              <a:avLst/>
            </a:prstGeom>
            <a:solidFill>
              <a:schemeClr val="accent2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accent2"/>
              </a:extrusionClr>
              <a:contourClr>
                <a:schemeClr val="accent2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5" name="Oval 2077"/>
            <p:cNvSpPr>
              <a:spLocks noChangeArrowheads="1"/>
            </p:cNvSpPr>
            <p:nvPr/>
          </p:nvSpPr>
          <p:spPr bwMode="auto">
            <a:xfrm>
              <a:off x="2028" y="1752"/>
              <a:ext cx="204" cy="264"/>
            </a:xfrm>
            <a:prstGeom prst="ellipse">
              <a:avLst/>
            </a:prstGeom>
            <a:solidFill>
              <a:schemeClr val="bg1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bg1"/>
              </a:extrusionClr>
              <a:contourClr>
                <a:schemeClr val="bg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6" name="Oval 2078"/>
            <p:cNvSpPr>
              <a:spLocks noChangeArrowheads="1"/>
            </p:cNvSpPr>
            <p:nvPr/>
          </p:nvSpPr>
          <p:spPr bwMode="auto">
            <a:xfrm>
              <a:off x="2184" y="2796"/>
              <a:ext cx="204" cy="264"/>
            </a:xfrm>
            <a:prstGeom prst="ellipse">
              <a:avLst/>
            </a:prstGeom>
            <a:solidFill>
              <a:schemeClr val="bg1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bg1"/>
              </a:extrusionClr>
              <a:contourClr>
                <a:schemeClr val="bg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7" name="Line 2079"/>
            <p:cNvSpPr>
              <a:spLocks noChangeShapeType="1"/>
            </p:cNvSpPr>
            <p:nvPr/>
          </p:nvSpPr>
          <p:spPr bwMode="auto">
            <a:xfrm flipH="1">
              <a:off x="1704" y="2460"/>
              <a:ext cx="360" cy="0"/>
            </a:xfrm>
            <a:prstGeom prst="line">
              <a:avLst/>
            </a:prstGeom>
            <a:noFill/>
            <a:ln w="44450">
              <a:solidFill>
                <a:srgbClr val="0000FF"/>
              </a:solidFill>
              <a:round/>
              <a:headEnd/>
              <a:tailEnd type="triangle" w="med" len="med"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0000FF"/>
              </a:extrusionClr>
              <a:contourClr>
                <a:srgbClr val="0000FF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8" name="Rectangle 2080"/>
            <p:cNvSpPr>
              <a:spLocks noChangeArrowheads="1"/>
            </p:cNvSpPr>
            <p:nvPr/>
          </p:nvSpPr>
          <p:spPr bwMode="auto">
            <a:xfrm>
              <a:off x="2532" y="1356"/>
              <a:ext cx="204" cy="2136"/>
            </a:xfrm>
            <a:prstGeom prst="rect">
              <a:avLst/>
            </a:prstGeom>
            <a:solidFill>
              <a:srgbClr val="FAFD00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FAFD00"/>
              </a:extrusionClr>
              <a:contourClr>
                <a:srgbClr val="FAFD00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49" name="Oval 2081"/>
            <p:cNvSpPr>
              <a:spLocks noChangeArrowheads="1"/>
            </p:cNvSpPr>
            <p:nvPr/>
          </p:nvSpPr>
          <p:spPr bwMode="auto">
            <a:xfrm>
              <a:off x="1944" y="2328"/>
              <a:ext cx="204" cy="264"/>
            </a:xfrm>
            <a:prstGeom prst="ellipse">
              <a:avLst/>
            </a:prstGeom>
            <a:solidFill>
              <a:schemeClr val="bg1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bg1"/>
              </a:extrusionClr>
              <a:contourClr>
                <a:schemeClr val="bg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50" name="Rectangle 2082"/>
            <p:cNvSpPr>
              <a:spLocks noChangeArrowheads="1"/>
            </p:cNvSpPr>
            <p:nvPr/>
          </p:nvSpPr>
          <p:spPr bwMode="auto">
            <a:xfrm>
              <a:off x="1068" y="1380"/>
              <a:ext cx="204" cy="2136"/>
            </a:xfrm>
            <a:prstGeom prst="rect">
              <a:avLst/>
            </a:prstGeom>
            <a:solidFill>
              <a:srgbClr val="FAFD00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FAFD00"/>
              </a:extrusionClr>
              <a:contourClr>
                <a:srgbClr val="FAFD00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51" name="Line 2083"/>
            <p:cNvSpPr>
              <a:spLocks noChangeShapeType="1"/>
            </p:cNvSpPr>
            <p:nvPr/>
          </p:nvSpPr>
          <p:spPr bwMode="auto">
            <a:xfrm flipH="1">
              <a:off x="1176" y="2076"/>
              <a:ext cx="360" cy="0"/>
            </a:xfrm>
            <a:prstGeom prst="line">
              <a:avLst/>
            </a:prstGeom>
            <a:noFill/>
            <a:ln w="44450">
              <a:solidFill>
                <a:srgbClr val="0000FF"/>
              </a:solidFill>
              <a:round/>
              <a:headEnd/>
              <a:tailEnd type="triangle" w="med" len="med"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0000FF"/>
              </a:extrusionClr>
              <a:contourClr>
                <a:srgbClr val="0000FF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52" name="Line 2084"/>
            <p:cNvSpPr>
              <a:spLocks noChangeShapeType="1"/>
            </p:cNvSpPr>
            <p:nvPr/>
          </p:nvSpPr>
          <p:spPr bwMode="auto">
            <a:xfrm flipH="1">
              <a:off x="1176" y="3216"/>
              <a:ext cx="360" cy="0"/>
            </a:xfrm>
            <a:prstGeom prst="line">
              <a:avLst/>
            </a:prstGeom>
            <a:noFill/>
            <a:ln w="44450">
              <a:solidFill>
                <a:srgbClr val="0000FF"/>
              </a:solidFill>
              <a:round/>
              <a:headEnd/>
              <a:tailEnd type="triangle" w="med" len="med"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rgbClr val="0000FF"/>
              </a:extrusionClr>
              <a:contourClr>
                <a:srgbClr val="0000FF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53" name="Oval 2085"/>
            <p:cNvSpPr>
              <a:spLocks noChangeArrowheads="1"/>
            </p:cNvSpPr>
            <p:nvPr/>
          </p:nvSpPr>
          <p:spPr bwMode="auto">
            <a:xfrm>
              <a:off x="1404" y="1944"/>
              <a:ext cx="204" cy="264"/>
            </a:xfrm>
            <a:prstGeom prst="ellipse">
              <a:avLst/>
            </a:prstGeom>
            <a:solidFill>
              <a:schemeClr val="bg1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bg1"/>
              </a:extrusionClr>
              <a:contourClr>
                <a:schemeClr val="bg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54" name="Oval 2086"/>
            <p:cNvSpPr>
              <a:spLocks noChangeArrowheads="1"/>
            </p:cNvSpPr>
            <p:nvPr/>
          </p:nvSpPr>
          <p:spPr bwMode="auto">
            <a:xfrm>
              <a:off x="1488" y="3084"/>
              <a:ext cx="204" cy="264"/>
            </a:xfrm>
            <a:prstGeom prst="ellipse">
              <a:avLst/>
            </a:prstGeom>
            <a:solidFill>
              <a:schemeClr val="bg1"/>
            </a:solidFill>
            <a:ln w="12700"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bg1"/>
              </a:extrusionClr>
              <a:contourClr>
                <a:schemeClr val="bg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57" name="Rectangle 2089"/>
            <p:cNvSpPr>
              <a:spLocks noChangeArrowheads="1"/>
            </p:cNvSpPr>
            <p:nvPr/>
          </p:nvSpPr>
          <p:spPr bwMode="auto">
            <a:xfrm>
              <a:off x="2700" y="1716"/>
              <a:ext cx="96" cy="360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58" name="Rectangle 2090"/>
            <p:cNvSpPr>
              <a:spLocks noChangeArrowheads="1"/>
            </p:cNvSpPr>
            <p:nvPr/>
          </p:nvSpPr>
          <p:spPr bwMode="auto">
            <a:xfrm>
              <a:off x="2700" y="2124"/>
              <a:ext cx="96" cy="360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59" name="Rectangle 2091"/>
            <p:cNvSpPr>
              <a:spLocks noChangeArrowheads="1"/>
            </p:cNvSpPr>
            <p:nvPr/>
          </p:nvSpPr>
          <p:spPr bwMode="auto">
            <a:xfrm>
              <a:off x="2700" y="2532"/>
              <a:ext cx="96" cy="360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60" name="Rectangle 2092"/>
            <p:cNvSpPr>
              <a:spLocks noChangeArrowheads="1"/>
            </p:cNvSpPr>
            <p:nvPr/>
          </p:nvSpPr>
          <p:spPr bwMode="auto">
            <a:xfrm>
              <a:off x="2700" y="2940"/>
              <a:ext cx="96" cy="360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61" name="Rectangle 2093"/>
            <p:cNvSpPr>
              <a:spLocks noChangeArrowheads="1"/>
            </p:cNvSpPr>
            <p:nvPr/>
          </p:nvSpPr>
          <p:spPr bwMode="auto">
            <a:xfrm>
              <a:off x="1008" y="1692"/>
              <a:ext cx="96" cy="360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62" name="Rectangle 2094"/>
            <p:cNvSpPr>
              <a:spLocks noChangeArrowheads="1"/>
            </p:cNvSpPr>
            <p:nvPr/>
          </p:nvSpPr>
          <p:spPr bwMode="auto">
            <a:xfrm>
              <a:off x="1008" y="2100"/>
              <a:ext cx="96" cy="360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63" name="Rectangle 2095"/>
            <p:cNvSpPr>
              <a:spLocks noChangeArrowheads="1"/>
            </p:cNvSpPr>
            <p:nvPr/>
          </p:nvSpPr>
          <p:spPr bwMode="auto">
            <a:xfrm>
              <a:off x="1008" y="2508"/>
              <a:ext cx="96" cy="360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39664" name="Rectangle 2096"/>
            <p:cNvSpPr>
              <a:spLocks noChangeArrowheads="1"/>
            </p:cNvSpPr>
            <p:nvPr/>
          </p:nvSpPr>
          <p:spPr bwMode="auto">
            <a:xfrm>
              <a:off x="1008" y="2916"/>
              <a:ext cx="96" cy="360"/>
            </a:xfrm>
            <a:prstGeom prst="rect">
              <a:avLst/>
            </a:prstGeom>
            <a:solidFill>
              <a:schemeClr val="tx1"/>
            </a:solidFill>
            <a:ln w="12700">
              <a:miter lim="800000"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</p:grpSp>
      <p:sp>
        <p:nvSpPr>
          <p:cNvPr id="239667" name="Text Box 2099"/>
          <p:cNvSpPr txBox="1">
            <a:spLocks noChangeArrowheads="1"/>
          </p:cNvSpPr>
          <p:nvPr/>
        </p:nvSpPr>
        <p:spPr bwMode="auto">
          <a:xfrm>
            <a:off x="4518025" y="3335338"/>
            <a:ext cx="454804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Sensors operate effectively at</a:t>
            </a:r>
          </a:p>
          <a:p>
            <a:r>
              <a:rPr lang="en-GB" altLang="en-US" dirty="0"/>
              <a:t>around 600F. Below this they</a:t>
            </a:r>
          </a:p>
          <a:p>
            <a:r>
              <a:rPr lang="en-GB" altLang="en-US" dirty="0"/>
              <a:t>generate no voltage.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9" name="Text Box 1027"/>
          <p:cNvSpPr txBox="1">
            <a:spLocks noChangeArrowheads="1"/>
          </p:cNvSpPr>
          <p:nvPr/>
        </p:nvSpPr>
        <p:spPr bwMode="auto">
          <a:xfrm>
            <a:off x="895349" y="1011238"/>
            <a:ext cx="7862861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dirty="0"/>
              <a:t>Testing and diagnosis</a:t>
            </a:r>
          </a:p>
          <a:p>
            <a:endParaRPr lang="en-GB" altLang="en-US" dirty="0"/>
          </a:p>
          <a:p>
            <a:r>
              <a:rPr lang="en-GB" altLang="en-US" dirty="0"/>
              <a:t>All European cars produce a voltage that fluctuates</a:t>
            </a:r>
          </a:p>
          <a:p>
            <a:r>
              <a:rPr lang="en-GB" altLang="en-US" dirty="0"/>
              <a:t>between 0.2v (weak) and 0.8v (rich).</a:t>
            </a:r>
          </a:p>
          <a:p>
            <a:endParaRPr lang="en-GB" altLang="en-US" dirty="0"/>
          </a:p>
          <a:p>
            <a:r>
              <a:rPr lang="en-GB" altLang="en-US" dirty="0"/>
              <a:t>The signal from </a:t>
            </a:r>
            <a:r>
              <a:rPr lang="en-GB" altLang="en-US" dirty="0" err="1"/>
              <a:t>Titania</a:t>
            </a:r>
            <a:r>
              <a:rPr lang="en-GB" altLang="en-US" dirty="0"/>
              <a:t> sensors can be similar in </a:t>
            </a:r>
            <a:r>
              <a:rPr lang="en-GB" altLang="en-US" dirty="0" smtClean="0"/>
              <a:t>range although </a:t>
            </a:r>
            <a:r>
              <a:rPr lang="en-GB" altLang="en-US" dirty="0"/>
              <a:t>a few examples operate in a range of 0.4 to </a:t>
            </a:r>
            <a:r>
              <a:rPr lang="en-GB" altLang="en-US" dirty="0" smtClean="0"/>
              <a:t>3.9 volts</a:t>
            </a:r>
            <a:r>
              <a:rPr lang="en-GB" altLang="en-US" dirty="0"/>
              <a:t>. </a:t>
            </a:r>
            <a:endParaRPr lang="en-GB" altLang="en-US" dirty="0" smtClean="0"/>
          </a:p>
          <a:p>
            <a:endParaRPr lang="en-GB" altLang="en-US" dirty="0"/>
          </a:p>
          <a:p>
            <a:r>
              <a:rPr lang="en-GB" altLang="en-US" dirty="0" smtClean="0"/>
              <a:t>The </a:t>
            </a:r>
            <a:r>
              <a:rPr lang="en-GB" altLang="en-US" dirty="0"/>
              <a:t>ECU provides a reference voltage for this</a:t>
            </a:r>
          </a:p>
          <a:p>
            <a:r>
              <a:rPr lang="en-GB" altLang="en-US" dirty="0"/>
              <a:t>sensor, ranging from 1.5 to 5 volts.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3" name="Text Box 1027"/>
          <p:cNvSpPr txBox="1">
            <a:spLocks noChangeArrowheads="1"/>
          </p:cNvSpPr>
          <p:nvPr/>
        </p:nvSpPr>
        <p:spPr bwMode="auto">
          <a:xfrm>
            <a:off x="1038487" y="954088"/>
            <a:ext cx="33972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Testing and diagnosis</a:t>
            </a:r>
          </a:p>
        </p:txBody>
      </p:sp>
      <p:grpSp>
        <p:nvGrpSpPr>
          <p:cNvPr id="230419" name="Group 1043"/>
          <p:cNvGrpSpPr>
            <a:grpSpLocks/>
          </p:cNvGrpSpPr>
          <p:nvPr/>
        </p:nvGrpSpPr>
        <p:grpSpPr bwMode="auto">
          <a:xfrm>
            <a:off x="457200" y="3011488"/>
            <a:ext cx="4514850" cy="1812925"/>
            <a:chOff x="564" y="1729"/>
            <a:chExt cx="4164" cy="1598"/>
          </a:xfrm>
        </p:grpSpPr>
        <p:grpSp>
          <p:nvGrpSpPr>
            <p:cNvPr id="230404" name="Group 1028"/>
            <p:cNvGrpSpPr>
              <a:grpSpLocks/>
            </p:cNvGrpSpPr>
            <p:nvPr/>
          </p:nvGrpSpPr>
          <p:grpSpPr bwMode="auto">
            <a:xfrm>
              <a:off x="564" y="1729"/>
              <a:ext cx="2681" cy="1598"/>
              <a:chOff x="370" y="1573"/>
              <a:chExt cx="2681" cy="1598"/>
            </a:xfrm>
          </p:grpSpPr>
          <p:sp>
            <p:nvSpPr>
              <p:cNvPr id="230405" name="AutoShape 1029"/>
              <p:cNvSpPr>
                <a:spLocks noChangeArrowheads="1"/>
              </p:cNvSpPr>
              <p:nvPr/>
            </p:nvSpPr>
            <p:spPr bwMode="auto">
              <a:xfrm rot="3637406">
                <a:off x="721" y="2305"/>
                <a:ext cx="444" cy="1145"/>
              </a:xfrm>
              <a:prstGeom prst="can">
                <a:avLst>
                  <a:gd name="adj" fmla="val 64471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30406" name="AutoShape 1030"/>
              <p:cNvSpPr>
                <a:spLocks noChangeArrowheads="1"/>
              </p:cNvSpPr>
              <p:nvPr/>
            </p:nvSpPr>
            <p:spPr bwMode="auto">
              <a:xfrm rot="3637406">
                <a:off x="974" y="2354"/>
                <a:ext cx="667" cy="668"/>
              </a:xfrm>
              <a:prstGeom prst="can">
                <a:avLst>
                  <a:gd name="adj" fmla="val 25037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30407" name="AutoShape 1031"/>
              <p:cNvSpPr>
                <a:spLocks noChangeArrowheads="1"/>
              </p:cNvSpPr>
              <p:nvPr/>
            </p:nvSpPr>
            <p:spPr bwMode="auto">
              <a:xfrm rot="3637406">
                <a:off x="1065" y="2255"/>
                <a:ext cx="838" cy="669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rgbClr val="474747">
                      <a:gamma/>
                      <a:shade val="46275"/>
                      <a:invGamma/>
                    </a:srgbClr>
                  </a:gs>
                  <a:gs pos="50000">
                    <a:srgbClr val="474747"/>
                  </a:gs>
                  <a:gs pos="100000">
                    <a:srgbClr val="474747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30408" name="AutoShape 1032"/>
              <p:cNvSpPr>
                <a:spLocks noChangeArrowheads="1"/>
              </p:cNvSpPr>
              <p:nvPr/>
            </p:nvSpPr>
            <p:spPr bwMode="auto">
              <a:xfrm rot="3637406">
                <a:off x="1749" y="1337"/>
                <a:ext cx="960" cy="1644"/>
              </a:xfrm>
              <a:prstGeom prst="can">
                <a:avLst>
                  <a:gd name="adj" fmla="val 42813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GB" altLang="en-US" sz="1000"/>
                  <a:t>BOSCH</a:t>
                </a:r>
              </a:p>
            </p:txBody>
          </p:sp>
          <p:sp>
            <p:nvSpPr>
              <p:cNvPr id="230409" name="Line 1033"/>
              <p:cNvSpPr>
                <a:spLocks noChangeShapeType="1"/>
              </p:cNvSpPr>
              <p:nvPr/>
            </p:nvSpPr>
            <p:spPr bwMode="auto">
              <a:xfrm rot="3637406" flipV="1">
                <a:off x="898" y="2638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30410" name="Line 1034"/>
              <p:cNvSpPr>
                <a:spLocks noChangeShapeType="1"/>
              </p:cNvSpPr>
              <p:nvPr/>
            </p:nvSpPr>
            <p:spPr bwMode="auto">
              <a:xfrm rot="3637406" flipV="1">
                <a:off x="966" y="2600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30411" name="Line 1035"/>
              <p:cNvSpPr>
                <a:spLocks noChangeShapeType="1"/>
              </p:cNvSpPr>
              <p:nvPr/>
            </p:nvSpPr>
            <p:spPr bwMode="auto">
              <a:xfrm rot="3637406" flipV="1">
                <a:off x="1028" y="2563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30412" name="Line 1036"/>
              <p:cNvSpPr>
                <a:spLocks noChangeShapeType="1"/>
              </p:cNvSpPr>
              <p:nvPr/>
            </p:nvSpPr>
            <p:spPr bwMode="auto">
              <a:xfrm rot="3637406" flipV="1">
                <a:off x="968" y="2764"/>
                <a:ext cx="646" cy="8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30413" name="Line 1037"/>
              <p:cNvSpPr>
                <a:spLocks noChangeShapeType="1"/>
              </p:cNvSpPr>
              <p:nvPr/>
            </p:nvSpPr>
            <p:spPr bwMode="auto">
              <a:xfrm rot="3637406" flipV="1">
                <a:off x="1216" y="2329"/>
                <a:ext cx="276" cy="25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30414" name="AutoShape 1038"/>
              <p:cNvSpPr>
                <a:spLocks noChangeArrowheads="1"/>
              </p:cNvSpPr>
              <p:nvPr/>
            </p:nvSpPr>
            <p:spPr bwMode="auto">
              <a:xfrm rot="3637406">
                <a:off x="2642" y="1633"/>
                <a:ext cx="444" cy="32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30415" name="AutoShape 1039"/>
              <p:cNvSpPr>
                <a:spLocks noChangeArrowheads="1"/>
              </p:cNvSpPr>
              <p:nvPr/>
            </p:nvSpPr>
            <p:spPr bwMode="auto">
              <a:xfrm rot="3637406">
                <a:off x="622" y="2659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30416" name="AutoShape 1040"/>
              <p:cNvSpPr>
                <a:spLocks noChangeArrowheads="1"/>
              </p:cNvSpPr>
              <p:nvPr/>
            </p:nvSpPr>
            <p:spPr bwMode="auto">
              <a:xfrm rot="3637406">
                <a:off x="684" y="2771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30417" name="AutoShape 1041"/>
              <p:cNvSpPr>
                <a:spLocks noChangeArrowheads="1"/>
              </p:cNvSpPr>
              <p:nvPr/>
            </p:nvSpPr>
            <p:spPr bwMode="auto">
              <a:xfrm rot="3637406">
                <a:off x="745" y="2884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30418" name="Arc 1042"/>
            <p:cNvSpPr>
              <a:spLocks/>
            </p:cNvSpPr>
            <p:nvPr/>
          </p:nvSpPr>
          <p:spPr bwMode="auto">
            <a:xfrm>
              <a:off x="3156" y="1884"/>
              <a:ext cx="1572" cy="708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30420" name="Text Box 1044"/>
          <p:cNvSpPr txBox="1">
            <a:spLocks noChangeArrowheads="1"/>
          </p:cNvSpPr>
          <p:nvPr/>
        </p:nvSpPr>
        <p:spPr bwMode="auto">
          <a:xfrm>
            <a:off x="4784725" y="1582738"/>
            <a:ext cx="4099199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Some early sensors make</a:t>
            </a:r>
          </a:p>
          <a:p>
            <a:r>
              <a:rPr lang="en-GB" altLang="en-US" dirty="0"/>
              <a:t>use of the sensor body</a:t>
            </a:r>
          </a:p>
          <a:p>
            <a:r>
              <a:rPr lang="en-GB" altLang="en-US" dirty="0"/>
              <a:t>for an earth path. These</a:t>
            </a:r>
          </a:p>
          <a:p>
            <a:r>
              <a:rPr lang="en-GB" altLang="en-US" dirty="0"/>
              <a:t>sensors have only 1 signal</a:t>
            </a:r>
          </a:p>
          <a:p>
            <a:r>
              <a:rPr lang="en-GB" altLang="en-US" dirty="0"/>
              <a:t>wire.</a:t>
            </a:r>
          </a:p>
        </p:txBody>
      </p:sp>
      <p:sp>
        <p:nvSpPr>
          <p:cNvPr id="230429" name="Rectangle 1053" descr="Large grid"/>
          <p:cNvSpPr>
            <a:spLocks noChangeArrowheads="1"/>
          </p:cNvSpPr>
          <p:nvPr/>
        </p:nvSpPr>
        <p:spPr bwMode="auto">
          <a:xfrm>
            <a:off x="4797425" y="4260850"/>
            <a:ext cx="2620963" cy="2092325"/>
          </a:xfrm>
          <a:prstGeom prst="rect">
            <a:avLst/>
          </a:prstGeom>
          <a:pattFill prst="lgGrid">
            <a:fgClr>
              <a:srgbClr val="CECECE"/>
            </a:fgClr>
            <a:bgClr>
              <a:srgbClr val="7FFF00"/>
            </a:bgClr>
          </a:patt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ECECE"/>
            </a:extrusionClr>
            <a:contourClr>
              <a:srgbClr val="CECECE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30433" name="Freeform 1057"/>
          <p:cNvSpPr>
            <a:spLocks/>
          </p:cNvSpPr>
          <p:nvPr/>
        </p:nvSpPr>
        <p:spPr bwMode="auto">
          <a:xfrm>
            <a:off x="4800600" y="4519613"/>
            <a:ext cx="2609850" cy="1504950"/>
          </a:xfrm>
          <a:custGeom>
            <a:avLst/>
            <a:gdLst>
              <a:gd name="T0" fmla="*/ 0 w 1644"/>
              <a:gd name="T1" fmla="*/ 633 h 948"/>
              <a:gd name="T2" fmla="*/ 144 w 1644"/>
              <a:gd name="T3" fmla="*/ 57 h 948"/>
              <a:gd name="T4" fmla="*/ 392 w 1644"/>
              <a:gd name="T5" fmla="*/ 889 h 948"/>
              <a:gd name="T6" fmla="*/ 584 w 1644"/>
              <a:gd name="T7" fmla="*/ 25 h 948"/>
              <a:gd name="T8" fmla="*/ 776 w 1644"/>
              <a:gd name="T9" fmla="*/ 889 h 948"/>
              <a:gd name="T10" fmla="*/ 984 w 1644"/>
              <a:gd name="T11" fmla="*/ 25 h 948"/>
              <a:gd name="T12" fmla="*/ 1168 w 1644"/>
              <a:gd name="T13" fmla="*/ 889 h 948"/>
              <a:gd name="T14" fmla="*/ 1344 w 1644"/>
              <a:gd name="T15" fmla="*/ 1 h 948"/>
              <a:gd name="T16" fmla="*/ 1512 w 1644"/>
              <a:gd name="T17" fmla="*/ 881 h 948"/>
              <a:gd name="T18" fmla="*/ 1624 w 1644"/>
              <a:gd name="T19" fmla="*/ 401 h 948"/>
              <a:gd name="T20" fmla="*/ 1632 w 1644"/>
              <a:gd name="T21" fmla="*/ 345 h 9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644" h="948">
                <a:moveTo>
                  <a:pt x="0" y="633"/>
                </a:moveTo>
                <a:cubicBezTo>
                  <a:pt x="39" y="323"/>
                  <a:pt x="79" y="14"/>
                  <a:pt x="144" y="57"/>
                </a:cubicBezTo>
                <a:cubicBezTo>
                  <a:pt x="209" y="100"/>
                  <a:pt x="319" y="894"/>
                  <a:pt x="392" y="889"/>
                </a:cubicBezTo>
                <a:cubicBezTo>
                  <a:pt x="465" y="884"/>
                  <a:pt x="520" y="25"/>
                  <a:pt x="584" y="25"/>
                </a:cubicBezTo>
                <a:cubicBezTo>
                  <a:pt x="648" y="25"/>
                  <a:pt x="709" y="889"/>
                  <a:pt x="776" y="889"/>
                </a:cubicBezTo>
                <a:cubicBezTo>
                  <a:pt x="843" y="889"/>
                  <a:pt x="919" y="25"/>
                  <a:pt x="984" y="25"/>
                </a:cubicBezTo>
                <a:cubicBezTo>
                  <a:pt x="1049" y="25"/>
                  <a:pt x="1108" y="893"/>
                  <a:pt x="1168" y="889"/>
                </a:cubicBezTo>
                <a:cubicBezTo>
                  <a:pt x="1228" y="885"/>
                  <a:pt x="1287" y="2"/>
                  <a:pt x="1344" y="1"/>
                </a:cubicBezTo>
                <a:cubicBezTo>
                  <a:pt x="1401" y="0"/>
                  <a:pt x="1465" y="814"/>
                  <a:pt x="1512" y="881"/>
                </a:cubicBezTo>
                <a:cubicBezTo>
                  <a:pt x="1559" y="948"/>
                  <a:pt x="1604" y="490"/>
                  <a:pt x="1624" y="401"/>
                </a:cubicBezTo>
                <a:cubicBezTo>
                  <a:pt x="1644" y="312"/>
                  <a:pt x="1638" y="328"/>
                  <a:pt x="1632" y="345"/>
                </a:cubicBezTo>
              </a:path>
            </a:pathLst>
          </a:custGeom>
          <a:noFill/>
          <a:ln w="349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0644" name="Group 1028"/>
          <p:cNvGrpSpPr>
            <a:grpSpLocks/>
          </p:cNvGrpSpPr>
          <p:nvPr/>
        </p:nvGrpSpPr>
        <p:grpSpPr bwMode="auto">
          <a:xfrm>
            <a:off x="457200" y="3011488"/>
            <a:ext cx="2906713" cy="1812925"/>
            <a:chOff x="370" y="1573"/>
            <a:chExt cx="2681" cy="1598"/>
          </a:xfrm>
        </p:grpSpPr>
        <p:sp>
          <p:nvSpPr>
            <p:cNvPr id="240645" name="AutoShape 1029"/>
            <p:cNvSpPr>
              <a:spLocks noChangeArrowheads="1"/>
            </p:cNvSpPr>
            <p:nvPr/>
          </p:nvSpPr>
          <p:spPr bwMode="auto">
            <a:xfrm rot="3637406">
              <a:off x="721" y="2305"/>
              <a:ext cx="444" cy="1145"/>
            </a:xfrm>
            <a:prstGeom prst="can">
              <a:avLst>
                <a:gd name="adj" fmla="val 64471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0646" name="AutoShape 1030"/>
            <p:cNvSpPr>
              <a:spLocks noChangeArrowheads="1"/>
            </p:cNvSpPr>
            <p:nvPr/>
          </p:nvSpPr>
          <p:spPr bwMode="auto">
            <a:xfrm rot="3637406">
              <a:off x="974" y="2354"/>
              <a:ext cx="667" cy="668"/>
            </a:xfrm>
            <a:prstGeom prst="can">
              <a:avLst>
                <a:gd name="adj" fmla="val 25037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0647" name="AutoShape 1031"/>
            <p:cNvSpPr>
              <a:spLocks noChangeArrowheads="1"/>
            </p:cNvSpPr>
            <p:nvPr/>
          </p:nvSpPr>
          <p:spPr bwMode="auto">
            <a:xfrm rot="3637406">
              <a:off x="1065" y="2255"/>
              <a:ext cx="838" cy="669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0648" name="AutoShape 1032"/>
            <p:cNvSpPr>
              <a:spLocks noChangeArrowheads="1"/>
            </p:cNvSpPr>
            <p:nvPr/>
          </p:nvSpPr>
          <p:spPr bwMode="auto">
            <a:xfrm rot="3637406">
              <a:off x="1749" y="1337"/>
              <a:ext cx="960" cy="1644"/>
            </a:xfrm>
            <a:prstGeom prst="can">
              <a:avLst>
                <a:gd name="adj" fmla="val 42813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GB" altLang="en-US" sz="1000"/>
                <a:t>BOSCH</a:t>
              </a:r>
            </a:p>
          </p:txBody>
        </p:sp>
        <p:sp>
          <p:nvSpPr>
            <p:cNvPr id="240649" name="Line 1033"/>
            <p:cNvSpPr>
              <a:spLocks noChangeShapeType="1"/>
            </p:cNvSpPr>
            <p:nvPr/>
          </p:nvSpPr>
          <p:spPr bwMode="auto">
            <a:xfrm rot="3637406" flipV="1">
              <a:off x="898" y="2638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0650" name="Line 1034"/>
            <p:cNvSpPr>
              <a:spLocks noChangeShapeType="1"/>
            </p:cNvSpPr>
            <p:nvPr/>
          </p:nvSpPr>
          <p:spPr bwMode="auto">
            <a:xfrm rot="3637406" flipV="1">
              <a:off x="966" y="2600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0651" name="Line 1035"/>
            <p:cNvSpPr>
              <a:spLocks noChangeShapeType="1"/>
            </p:cNvSpPr>
            <p:nvPr/>
          </p:nvSpPr>
          <p:spPr bwMode="auto">
            <a:xfrm rot="3637406" flipV="1">
              <a:off x="1028" y="2563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0652" name="Line 1036"/>
            <p:cNvSpPr>
              <a:spLocks noChangeShapeType="1"/>
            </p:cNvSpPr>
            <p:nvPr/>
          </p:nvSpPr>
          <p:spPr bwMode="auto">
            <a:xfrm rot="3637406" flipV="1">
              <a:off x="968" y="2764"/>
              <a:ext cx="646" cy="8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0653" name="Line 1037"/>
            <p:cNvSpPr>
              <a:spLocks noChangeShapeType="1"/>
            </p:cNvSpPr>
            <p:nvPr/>
          </p:nvSpPr>
          <p:spPr bwMode="auto">
            <a:xfrm rot="3637406" flipV="1">
              <a:off x="1216" y="2329"/>
              <a:ext cx="276" cy="2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0654" name="AutoShape 1038"/>
            <p:cNvSpPr>
              <a:spLocks noChangeArrowheads="1"/>
            </p:cNvSpPr>
            <p:nvPr/>
          </p:nvSpPr>
          <p:spPr bwMode="auto">
            <a:xfrm rot="3637406">
              <a:off x="2642" y="1633"/>
              <a:ext cx="444" cy="32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0655" name="AutoShape 1039"/>
            <p:cNvSpPr>
              <a:spLocks noChangeArrowheads="1"/>
            </p:cNvSpPr>
            <p:nvPr/>
          </p:nvSpPr>
          <p:spPr bwMode="auto">
            <a:xfrm rot="3637406">
              <a:off x="622" y="2659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0656" name="AutoShape 1040"/>
            <p:cNvSpPr>
              <a:spLocks noChangeArrowheads="1"/>
            </p:cNvSpPr>
            <p:nvPr/>
          </p:nvSpPr>
          <p:spPr bwMode="auto">
            <a:xfrm rot="3637406">
              <a:off x="684" y="2771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0657" name="AutoShape 1041"/>
            <p:cNvSpPr>
              <a:spLocks noChangeArrowheads="1"/>
            </p:cNvSpPr>
            <p:nvPr/>
          </p:nvSpPr>
          <p:spPr bwMode="auto">
            <a:xfrm rot="3637406">
              <a:off x="745" y="2884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0658" name="Arc 1042"/>
          <p:cNvSpPr>
            <a:spLocks/>
          </p:cNvSpPr>
          <p:nvPr/>
        </p:nvSpPr>
        <p:spPr bwMode="auto">
          <a:xfrm>
            <a:off x="3267075" y="31877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0660" name="Arc 1044"/>
          <p:cNvSpPr>
            <a:spLocks/>
          </p:cNvSpPr>
          <p:nvPr/>
        </p:nvSpPr>
        <p:spPr bwMode="auto">
          <a:xfrm>
            <a:off x="3305175" y="31115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0661" name="Text Box 1045"/>
          <p:cNvSpPr txBox="1">
            <a:spLocks noChangeArrowheads="1"/>
          </p:cNvSpPr>
          <p:nvPr/>
        </p:nvSpPr>
        <p:spPr bwMode="auto">
          <a:xfrm>
            <a:off x="4956175" y="1697038"/>
            <a:ext cx="3820277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Some sensors have an</a:t>
            </a:r>
          </a:p>
          <a:p>
            <a:r>
              <a:rPr lang="en-GB" altLang="en-US" dirty="0"/>
              <a:t>additional wire. This is a </a:t>
            </a:r>
          </a:p>
          <a:p>
            <a:r>
              <a:rPr lang="en-GB" altLang="en-US" dirty="0"/>
              <a:t>separate earth.</a:t>
            </a:r>
          </a:p>
        </p:txBody>
      </p:sp>
      <p:grpSp>
        <p:nvGrpSpPr>
          <p:cNvPr id="240662" name="Group 1046"/>
          <p:cNvGrpSpPr>
            <a:grpSpLocks/>
          </p:cNvGrpSpPr>
          <p:nvPr/>
        </p:nvGrpSpPr>
        <p:grpSpPr bwMode="auto">
          <a:xfrm>
            <a:off x="6311900" y="3216275"/>
            <a:ext cx="1984375" cy="3197225"/>
            <a:chOff x="4" y="1642"/>
            <a:chExt cx="1250" cy="2014"/>
          </a:xfrm>
        </p:grpSpPr>
        <p:sp>
          <p:nvSpPr>
            <p:cNvPr id="240663" name="AutoShape 1047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0664" name="Rectangle 1048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0665" name="AutoShape 1049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0666" name="Freeform 1050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0667" name="Rectangle 1051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0.1 volts</a:t>
              </a:r>
            </a:p>
          </p:txBody>
        </p:sp>
        <p:grpSp>
          <p:nvGrpSpPr>
            <p:cNvPr id="240668" name="Group 1052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40669" name="Oval 1053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0670" name="Oval 1054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40671" name="Group 1055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40672" name="Freeform 1056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0673" name="Oval 1057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0674" name="Oval 1058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40675" name="Group 1059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40676" name="AutoShape 1060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0677" name="AutoShape 1061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0678" name="Group 1062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40679" name="Oval 1063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0680" name="Oval 1064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0681" name="Group 1065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40682" name="Oval 1066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0683" name="Oval 1067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0684" name="Group 1068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40685" name="Oval 1069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0686" name="Oval 1070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40687" name="Rectangle 1071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40688" name="Rectangle 1072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40689" name="Rectangle 1073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40690" name="Rectangle 1074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40691" name="Line 1075"/>
          <p:cNvSpPr>
            <a:spLocks noChangeShapeType="1"/>
          </p:cNvSpPr>
          <p:nvPr/>
        </p:nvSpPr>
        <p:spPr bwMode="auto">
          <a:xfrm flipH="1" flipV="1">
            <a:off x="5010150" y="3810000"/>
            <a:ext cx="1924050" cy="24765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1667" name="Group 1027"/>
          <p:cNvGrpSpPr>
            <a:grpSpLocks/>
          </p:cNvGrpSpPr>
          <p:nvPr/>
        </p:nvGrpSpPr>
        <p:grpSpPr bwMode="auto">
          <a:xfrm>
            <a:off x="431799" y="2989262"/>
            <a:ext cx="2906713" cy="1812925"/>
            <a:chOff x="370" y="1573"/>
            <a:chExt cx="2681" cy="1598"/>
          </a:xfrm>
        </p:grpSpPr>
        <p:sp>
          <p:nvSpPr>
            <p:cNvPr id="241668" name="AutoShape 1028"/>
            <p:cNvSpPr>
              <a:spLocks noChangeArrowheads="1"/>
            </p:cNvSpPr>
            <p:nvPr/>
          </p:nvSpPr>
          <p:spPr bwMode="auto">
            <a:xfrm rot="3637406">
              <a:off x="721" y="2305"/>
              <a:ext cx="444" cy="1145"/>
            </a:xfrm>
            <a:prstGeom prst="can">
              <a:avLst>
                <a:gd name="adj" fmla="val 64471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1669" name="AutoShape 1029"/>
            <p:cNvSpPr>
              <a:spLocks noChangeArrowheads="1"/>
            </p:cNvSpPr>
            <p:nvPr/>
          </p:nvSpPr>
          <p:spPr bwMode="auto">
            <a:xfrm rot="3637406">
              <a:off x="974" y="2354"/>
              <a:ext cx="667" cy="668"/>
            </a:xfrm>
            <a:prstGeom prst="can">
              <a:avLst>
                <a:gd name="adj" fmla="val 25037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1670" name="AutoShape 1030"/>
            <p:cNvSpPr>
              <a:spLocks noChangeArrowheads="1"/>
            </p:cNvSpPr>
            <p:nvPr/>
          </p:nvSpPr>
          <p:spPr bwMode="auto">
            <a:xfrm rot="3637406">
              <a:off x="1065" y="2255"/>
              <a:ext cx="838" cy="669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1671" name="AutoShape 1031"/>
            <p:cNvSpPr>
              <a:spLocks noChangeArrowheads="1"/>
            </p:cNvSpPr>
            <p:nvPr/>
          </p:nvSpPr>
          <p:spPr bwMode="auto">
            <a:xfrm rot="3637406">
              <a:off x="1749" y="1337"/>
              <a:ext cx="960" cy="1644"/>
            </a:xfrm>
            <a:prstGeom prst="can">
              <a:avLst>
                <a:gd name="adj" fmla="val 42813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GB" altLang="en-US" sz="1000"/>
                <a:t>BOSCH</a:t>
              </a:r>
            </a:p>
          </p:txBody>
        </p:sp>
        <p:sp>
          <p:nvSpPr>
            <p:cNvPr id="241672" name="Line 1032"/>
            <p:cNvSpPr>
              <a:spLocks noChangeShapeType="1"/>
            </p:cNvSpPr>
            <p:nvPr/>
          </p:nvSpPr>
          <p:spPr bwMode="auto">
            <a:xfrm rot="3637406" flipV="1">
              <a:off x="898" y="2638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1673" name="Line 1033"/>
            <p:cNvSpPr>
              <a:spLocks noChangeShapeType="1"/>
            </p:cNvSpPr>
            <p:nvPr/>
          </p:nvSpPr>
          <p:spPr bwMode="auto">
            <a:xfrm rot="3637406" flipV="1">
              <a:off x="966" y="2600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1674" name="Line 1034"/>
            <p:cNvSpPr>
              <a:spLocks noChangeShapeType="1"/>
            </p:cNvSpPr>
            <p:nvPr/>
          </p:nvSpPr>
          <p:spPr bwMode="auto">
            <a:xfrm rot="3637406" flipV="1">
              <a:off x="1028" y="2563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1675" name="Line 1035"/>
            <p:cNvSpPr>
              <a:spLocks noChangeShapeType="1"/>
            </p:cNvSpPr>
            <p:nvPr/>
          </p:nvSpPr>
          <p:spPr bwMode="auto">
            <a:xfrm rot="3637406" flipV="1">
              <a:off x="968" y="2764"/>
              <a:ext cx="646" cy="8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1676" name="Line 1036"/>
            <p:cNvSpPr>
              <a:spLocks noChangeShapeType="1"/>
            </p:cNvSpPr>
            <p:nvPr/>
          </p:nvSpPr>
          <p:spPr bwMode="auto">
            <a:xfrm rot="3637406" flipV="1">
              <a:off x="1216" y="2329"/>
              <a:ext cx="276" cy="2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1677" name="AutoShape 1037"/>
            <p:cNvSpPr>
              <a:spLocks noChangeArrowheads="1"/>
            </p:cNvSpPr>
            <p:nvPr/>
          </p:nvSpPr>
          <p:spPr bwMode="auto">
            <a:xfrm rot="3637406">
              <a:off x="2642" y="1633"/>
              <a:ext cx="444" cy="32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1678" name="AutoShape 1038"/>
            <p:cNvSpPr>
              <a:spLocks noChangeArrowheads="1"/>
            </p:cNvSpPr>
            <p:nvPr/>
          </p:nvSpPr>
          <p:spPr bwMode="auto">
            <a:xfrm rot="3637406">
              <a:off x="622" y="2659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1679" name="AutoShape 1039"/>
            <p:cNvSpPr>
              <a:spLocks noChangeArrowheads="1"/>
            </p:cNvSpPr>
            <p:nvPr/>
          </p:nvSpPr>
          <p:spPr bwMode="auto">
            <a:xfrm rot="3637406">
              <a:off x="684" y="2771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1680" name="AutoShape 1040"/>
            <p:cNvSpPr>
              <a:spLocks noChangeArrowheads="1"/>
            </p:cNvSpPr>
            <p:nvPr/>
          </p:nvSpPr>
          <p:spPr bwMode="auto">
            <a:xfrm rot="3637406">
              <a:off x="745" y="2884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1681" name="Arc 1041"/>
          <p:cNvSpPr>
            <a:spLocks/>
          </p:cNvSpPr>
          <p:nvPr/>
        </p:nvSpPr>
        <p:spPr bwMode="auto">
          <a:xfrm>
            <a:off x="3267075" y="31877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1682" name="Arc 1042"/>
          <p:cNvSpPr>
            <a:spLocks/>
          </p:cNvSpPr>
          <p:nvPr/>
        </p:nvSpPr>
        <p:spPr bwMode="auto">
          <a:xfrm>
            <a:off x="3248025" y="3092450"/>
            <a:ext cx="7905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rgbClr val="FF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1683" name="Arc 1043"/>
          <p:cNvSpPr>
            <a:spLocks/>
          </p:cNvSpPr>
          <p:nvPr/>
        </p:nvSpPr>
        <p:spPr bwMode="auto">
          <a:xfrm rot="4621786">
            <a:off x="2486025" y="172085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1684" name="Arc 1044"/>
          <p:cNvSpPr>
            <a:spLocks/>
          </p:cNvSpPr>
          <p:nvPr/>
        </p:nvSpPr>
        <p:spPr bwMode="auto">
          <a:xfrm rot="6147213">
            <a:off x="3000375" y="21209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1686" name="Text Box 1046"/>
          <p:cNvSpPr txBox="1">
            <a:spLocks noChangeArrowheads="1"/>
          </p:cNvSpPr>
          <p:nvPr/>
        </p:nvSpPr>
        <p:spPr bwMode="auto">
          <a:xfrm>
            <a:off x="4495211" y="394593"/>
            <a:ext cx="4479111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All sensors now have a </a:t>
            </a:r>
          </a:p>
          <a:p>
            <a:r>
              <a:rPr lang="en-GB" altLang="en-US" dirty="0"/>
              <a:t>heated element to rapidly</a:t>
            </a:r>
          </a:p>
          <a:p>
            <a:r>
              <a:rPr lang="en-GB" altLang="en-US" dirty="0"/>
              <a:t>reduce the warm up time of</a:t>
            </a:r>
          </a:p>
          <a:p>
            <a:r>
              <a:rPr lang="en-GB" altLang="en-US" dirty="0"/>
              <a:t>the sensor.</a:t>
            </a:r>
          </a:p>
          <a:p>
            <a:r>
              <a:rPr lang="en-GB" altLang="en-US" dirty="0"/>
              <a:t>These will have 4 wires.</a:t>
            </a:r>
          </a:p>
          <a:p>
            <a:r>
              <a:rPr lang="en-GB" altLang="en-US" dirty="0"/>
              <a:t>One is for the power supply</a:t>
            </a:r>
          </a:p>
          <a:p>
            <a:r>
              <a:rPr lang="en-GB" altLang="en-US" dirty="0"/>
              <a:t>for the heater (from a relay)</a:t>
            </a:r>
          </a:p>
          <a:p>
            <a:r>
              <a:rPr lang="en-GB" altLang="en-US" dirty="0"/>
              <a:t>and the other is the earth </a:t>
            </a:r>
          </a:p>
          <a:p>
            <a:r>
              <a:rPr lang="en-GB" altLang="en-US" dirty="0"/>
              <a:t>for the heater.</a:t>
            </a:r>
          </a:p>
          <a:p>
            <a:r>
              <a:rPr lang="en-GB" altLang="en-US" dirty="0"/>
              <a:t>Some sensors may also</a:t>
            </a:r>
          </a:p>
          <a:p>
            <a:r>
              <a:rPr lang="en-GB" altLang="en-US" dirty="0"/>
              <a:t>have a shield wire to reduce</a:t>
            </a:r>
          </a:p>
          <a:p>
            <a:r>
              <a:rPr lang="en-GB" altLang="en-US" dirty="0"/>
              <a:t>electromagnetic interference.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2692" name="Group 1028"/>
          <p:cNvGrpSpPr>
            <a:grpSpLocks/>
          </p:cNvGrpSpPr>
          <p:nvPr/>
        </p:nvGrpSpPr>
        <p:grpSpPr bwMode="auto">
          <a:xfrm>
            <a:off x="609600" y="3163888"/>
            <a:ext cx="2906713" cy="1812925"/>
            <a:chOff x="370" y="1573"/>
            <a:chExt cx="2681" cy="1598"/>
          </a:xfrm>
        </p:grpSpPr>
        <p:sp>
          <p:nvSpPr>
            <p:cNvPr id="242693" name="AutoShape 1029"/>
            <p:cNvSpPr>
              <a:spLocks noChangeArrowheads="1"/>
            </p:cNvSpPr>
            <p:nvPr/>
          </p:nvSpPr>
          <p:spPr bwMode="auto">
            <a:xfrm rot="3637406">
              <a:off x="721" y="2305"/>
              <a:ext cx="444" cy="1145"/>
            </a:xfrm>
            <a:prstGeom prst="can">
              <a:avLst>
                <a:gd name="adj" fmla="val 64471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2694" name="AutoShape 1030"/>
            <p:cNvSpPr>
              <a:spLocks noChangeArrowheads="1"/>
            </p:cNvSpPr>
            <p:nvPr/>
          </p:nvSpPr>
          <p:spPr bwMode="auto">
            <a:xfrm rot="3637406">
              <a:off x="974" y="2354"/>
              <a:ext cx="667" cy="668"/>
            </a:xfrm>
            <a:prstGeom prst="can">
              <a:avLst>
                <a:gd name="adj" fmla="val 25037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2695" name="AutoShape 1031"/>
            <p:cNvSpPr>
              <a:spLocks noChangeArrowheads="1"/>
            </p:cNvSpPr>
            <p:nvPr/>
          </p:nvSpPr>
          <p:spPr bwMode="auto">
            <a:xfrm rot="3637406">
              <a:off x="1065" y="2255"/>
              <a:ext cx="838" cy="669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2696" name="AutoShape 1032"/>
            <p:cNvSpPr>
              <a:spLocks noChangeArrowheads="1"/>
            </p:cNvSpPr>
            <p:nvPr/>
          </p:nvSpPr>
          <p:spPr bwMode="auto">
            <a:xfrm rot="3637406">
              <a:off x="1749" y="1337"/>
              <a:ext cx="960" cy="1644"/>
            </a:xfrm>
            <a:prstGeom prst="can">
              <a:avLst>
                <a:gd name="adj" fmla="val 42813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GB" altLang="en-US" sz="1000"/>
                <a:t>BOSCH</a:t>
              </a:r>
            </a:p>
          </p:txBody>
        </p:sp>
        <p:sp>
          <p:nvSpPr>
            <p:cNvPr id="242697" name="Line 1033"/>
            <p:cNvSpPr>
              <a:spLocks noChangeShapeType="1"/>
            </p:cNvSpPr>
            <p:nvPr/>
          </p:nvSpPr>
          <p:spPr bwMode="auto">
            <a:xfrm rot="3637406" flipV="1">
              <a:off x="898" y="2638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2698" name="Line 1034"/>
            <p:cNvSpPr>
              <a:spLocks noChangeShapeType="1"/>
            </p:cNvSpPr>
            <p:nvPr/>
          </p:nvSpPr>
          <p:spPr bwMode="auto">
            <a:xfrm rot="3637406" flipV="1">
              <a:off x="966" y="2600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2699" name="Line 1035"/>
            <p:cNvSpPr>
              <a:spLocks noChangeShapeType="1"/>
            </p:cNvSpPr>
            <p:nvPr/>
          </p:nvSpPr>
          <p:spPr bwMode="auto">
            <a:xfrm rot="3637406" flipV="1">
              <a:off x="1028" y="2563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2700" name="Line 1036"/>
            <p:cNvSpPr>
              <a:spLocks noChangeShapeType="1"/>
            </p:cNvSpPr>
            <p:nvPr/>
          </p:nvSpPr>
          <p:spPr bwMode="auto">
            <a:xfrm rot="3637406" flipV="1">
              <a:off x="968" y="2764"/>
              <a:ext cx="646" cy="8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2701" name="Line 1037"/>
            <p:cNvSpPr>
              <a:spLocks noChangeShapeType="1"/>
            </p:cNvSpPr>
            <p:nvPr/>
          </p:nvSpPr>
          <p:spPr bwMode="auto">
            <a:xfrm rot="3637406" flipV="1">
              <a:off x="1216" y="2329"/>
              <a:ext cx="276" cy="2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2702" name="AutoShape 1038"/>
            <p:cNvSpPr>
              <a:spLocks noChangeArrowheads="1"/>
            </p:cNvSpPr>
            <p:nvPr/>
          </p:nvSpPr>
          <p:spPr bwMode="auto">
            <a:xfrm rot="3637406">
              <a:off x="2642" y="1633"/>
              <a:ext cx="444" cy="32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2703" name="AutoShape 1039"/>
            <p:cNvSpPr>
              <a:spLocks noChangeArrowheads="1"/>
            </p:cNvSpPr>
            <p:nvPr/>
          </p:nvSpPr>
          <p:spPr bwMode="auto">
            <a:xfrm rot="3637406">
              <a:off x="622" y="2659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2704" name="AutoShape 1040"/>
            <p:cNvSpPr>
              <a:spLocks noChangeArrowheads="1"/>
            </p:cNvSpPr>
            <p:nvPr/>
          </p:nvSpPr>
          <p:spPr bwMode="auto">
            <a:xfrm rot="3637406">
              <a:off x="684" y="2771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2705" name="AutoShape 1041"/>
            <p:cNvSpPr>
              <a:spLocks noChangeArrowheads="1"/>
            </p:cNvSpPr>
            <p:nvPr/>
          </p:nvSpPr>
          <p:spPr bwMode="auto">
            <a:xfrm rot="3637406">
              <a:off x="745" y="2884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2706" name="Arc 1042"/>
          <p:cNvSpPr>
            <a:spLocks/>
          </p:cNvSpPr>
          <p:nvPr/>
        </p:nvSpPr>
        <p:spPr bwMode="auto">
          <a:xfrm>
            <a:off x="3419475" y="33401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2707" name="Arc 1043"/>
          <p:cNvSpPr>
            <a:spLocks/>
          </p:cNvSpPr>
          <p:nvPr/>
        </p:nvSpPr>
        <p:spPr bwMode="auto">
          <a:xfrm>
            <a:off x="3400425" y="3244850"/>
            <a:ext cx="7905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rgbClr val="FF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2708" name="Arc 1044"/>
          <p:cNvSpPr>
            <a:spLocks/>
          </p:cNvSpPr>
          <p:nvPr/>
        </p:nvSpPr>
        <p:spPr bwMode="auto">
          <a:xfrm rot="4621786">
            <a:off x="2638425" y="187325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2709" name="Arc 1045"/>
          <p:cNvSpPr>
            <a:spLocks/>
          </p:cNvSpPr>
          <p:nvPr/>
        </p:nvSpPr>
        <p:spPr bwMode="auto">
          <a:xfrm rot="6147213">
            <a:off x="3152775" y="22733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2711" name="Text Box 1047"/>
          <p:cNvSpPr txBox="1">
            <a:spLocks noChangeArrowheads="1"/>
          </p:cNvSpPr>
          <p:nvPr/>
        </p:nvSpPr>
        <p:spPr bwMode="auto">
          <a:xfrm>
            <a:off x="4504011" y="326162"/>
            <a:ext cx="4682692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It is essential that the signal</a:t>
            </a:r>
          </a:p>
          <a:p>
            <a:r>
              <a:rPr lang="en-GB" altLang="en-US" dirty="0"/>
              <a:t>to the ECU be checked.</a:t>
            </a:r>
          </a:p>
          <a:p>
            <a:endParaRPr lang="en-GB" altLang="en-US" dirty="0"/>
          </a:p>
          <a:p>
            <a:pPr>
              <a:buFontTx/>
              <a:buChar char="•"/>
            </a:pPr>
            <a:r>
              <a:rPr lang="en-GB" altLang="en-US" dirty="0"/>
              <a:t> Locate the signal wire.</a:t>
            </a:r>
          </a:p>
          <a:p>
            <a:pPr>
              <a:buFontTx/>
              <a:buChar char="•"/>
            </a:pPr>
            <a:r>
              <a:rPr lang="en-GB" altLang="en-US" dirty="0"/>
              <a:t> Ensure engine is at operating</a:t>
            </a:r>
          </a:p>
          <a:p>
            <a:r>
              <a:rPr lang="en-GB" altLang="en-US" dirty="0"/>
              <a:t>  temperature.</a:t>
            </a:r>
          </a:p>
          <a:p>
            <a:pPr>
              <a:buFontTx/>
              <a:buChar char="•"/>
            </a:pPr>
            <a:r>
              <a:rPr lang="en-GB" altLang="en-US" dirty="0"/>
              <a:t> Connect a positive probe to</a:t>
            </a:r>
          </a:p>
          <a:p>
            <a:r>
              <a:rPr lang="en-GB" altLang="en-US" dirty="0"/>
              <a:t>  the signal wire.</a:t>
            </a:r>
          </a:p>
        </p:txBody>
      </p:sp>
      <p:grpSp>
        <p:nvGrpSpPr>
          <p:cNvPr id="242712" name="Group 1048"/>
          <p:cNvGrpSpPr>
            <a:grpSpLocks/>
          </p:cNvGrpSpPr>
          <p:nvPr/>
        </p:nvGrpSpPr>
        <p:grpSpPr bwMode="auto">
          <a:xfrm>
            <a:off x="7035800" y="3660775"/>
            <a:ext cx="1984375" cy="3197225"/>
            <a:chOff x="4" y="1642"/>
            <a:chExt cx="1250" cy="2014"/>
          </a:xfrm>
        </p:grpSpPr>
        <p:sp>
          <p:nvSpPr>
            <p:cNvPr id="242713" name="AutoShape 1049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2714" name="Rectangle 1050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2715" name="AutoShape 1051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2716" name="Freeform 1052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2717" name="Rectangle 1053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0.5 volts</a:t>
              </a:r>
            </a:p>
          </p:txBody>
        </p:sp>
        <p:grpSp>
          <p:nvGrpSpPr>
            <p:cNvPr id="242718" name="Group 1054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42719" name="Oval 1055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2720" name="Oval 1056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42721" name="Group 1057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42722" name="Freeform 1058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2723" name="Oval 1059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2724" name="Oval 1060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42725" name="Group 1061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42726" name="AutoShape 1062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2727" name="AutoShape 1063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2728" name="Group 1064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42729" name="Oval 1065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2730" name="Oval 1066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2731" name="Group 1067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42732" name="Oval 1068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2733" name="Oval 1069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2734" name="Group 1070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42735" name="Oval 1071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2736" name="Oval 1072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42737" name="Rectangle 1073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42738" name="Rectangle 1074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42739" name="Rectangle 1075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42740" name="Rectangle 1076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42741" name="Line 1077"/>
          <p:cNvSpPr>
            <a:spLocks noChangeShapeType="1"/>
          </p:cNvSpPr>
          <p:nvPr/>
        </p:nvSpPr>
        <p:spPr bwMode="auto">
          <a:xfrm flipH="1" flipV="1">
            <a:off x="5010150" y="3810000"/>
            <a:ext cx="2647950" cy="3048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7812" name="Group 1028"/>
          <p:cNvGrpSpPr>
            <a:grpSpLocks/>
          </p:cNvGrpSpPr>
          <p:nvPr/>
        </p:nvGrpSpPr>
        <p:grpSpPr bwMode="auto">
          <a:xfrm>
            <a:off x="609600" y="3163888"/>
            <a:ext cx="2906713" cy="1812925"/>
            <a:chOff x="370" y="1573"/>
            <a:chExt cx="2681" cy="1598"/>
          </a:xfrm>
        </p:grpSpPr>
        <p:sp>
          <p:nvSpPr>
            <p:cNvPr id="247813" name="AutoShape 1029"/>
            <p:cNvSpPr>
              <a:spLocks noChangeArrowheads="1"/>
            </p:cNvSpPr>
            <p:nvPr/>
          </p:nvSpPr>
          <p:spPr bwMode="auto">
            <a:xfrm rot="3637406">
              <a:off x="721" y="2305"/>
              <a:ext cx="444" cy="1145"/>
            </a:xfrm>
            <a:prstGeom prst="can">
              <a:avLst>
                <a:gd name="adj" fmla="val 64471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14" name="AutoShape 1030"/>
            <p:cNvSpPr>
              <a:spLocks noChangeArrowheads="1"/>
            </p:cNvSpPr>
            <p:nvPr/>
          </p:nvSpPr>
          <p:spPr bwMode="auto">
            <a:xfrm rot="3637406">
              <a:off x="974" y="2354"/>
              <a:ext cx="667" cy="668"/>
            </a:xfrm>
            <a:prstGeom prst="can">
              <a:avLst>
                <a:gd name="adj" fmla="val 25037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15" name="AutoShape 1031"/>
            <p:cNvSpPr>
              <a:spLocks noChangeArrowheads="1"/>
            </p:cNvSpPr>
            <p:nvPr/>
          </p:nvSpPr>
          <p:spPr bwMode="auto">
            <a:xfrm rot="3637406">
              <a:off x="1065" y="2255"/>
              <a:ext cx="838" cy="669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16" name="AutoShape 1032"/>
            <p:cNvSpPr>
              <a:spLocks noChangeArrowheads="1"/>
            </p:cNvSpPr>
            <p:nvPr/>
          </p:nvSpPr>
          <p:spPr bwMode="auto">
            <a:xfrm rot="3637406">
              <a:off x="1749" y="1337"/>
              <a:ext cx="960" cy="1644"/>
            </a:xfrm>
            <a:prstGeom prst="can">
              <a:avLst>
                <a:gd name="adj" fmla="val 42813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GB" altLang="en-US" sz="1000"/>
                <a:t>BOSCH</a:t>
              </a:r>
            </a:p>
          </p:txBody>
        </p:sp>
        <p:sp>
          <p:nvSpPr>
            <p:cNvPr id="247817" name="Line 1033"/>
            <p:cNvSpPr>
              <a:spLocks noChangeShapeType="1"/>
            </p:cNvSpPr>
            <p:nvPr/>
          </p:nvSpPr>
          <p:spPr bwMode="auto">
            <a:xfrm rot="3637406" flipV="1">
              <a:off x="898" y="2638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7818" name="Line 1034"/>
            <p:cNvSpPr>
              <a:spLocks noChangeShapeType="1"/>
            </p:cNvSpPr>
            <p:nvPr/>
          </p:nvSpPr>
          <p:spPr bwMode="auto">
            <a:xfrm rot="3637406" flipV="1">
              <a:off x="966" y="2600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7819" name="Line 1035"/>
            <p:cNvSpPr>
              <a:spLocks noChangeShapeType="1"/>
            </p:cNvSpPr>
            <p:nvPr/>
          </p:nvSpPr>
          <p:spPr bwMode="auto">
            <a:xfrm rot="3637406" flipV="1">
              <a:off x="1028" y="2563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7820" name="Line 1036"/>
            <p:cNvSpPr>
              <a:spLocks noChangeShapeType="1"/>
            </p:cNvSpPr>
            <p:nvPr/>
          </p:nvSpPr>
          <p:spPr bwMode="auto">
            <a:xfrm rot="3637406" flipV="1">
              <a:off x="968" y="2764"/>
              <a:ext cx="646" cy="8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7821" name="Line 1037"/>
            <p:cNvSpPr>
              <a:spLocks noChangeShapeType="1"/>
            </p:cNvSpPr>
            <p:nvPr/>
          </p:nvSpPr>
          <p:spPr bwMode="auto">
            <a:xfrm rot="3637406" flipV="1">
              <a:off x="1216" y="2329"/>
              <a:ext cx="276" cy="2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7822" name="AutoShape 1038"/>
            <p:cNvSpPr>
              <a:spLocks noChangeArrowheads="1"/>
            </p:cNvSpPr>
            <p:nvPr/>
          </p:nvSpPr>
          <p:spPr bwMode="auto">
            <a:xfrm rot="3637406">
              <a:off x="2642" y="1633"/>
              <a:ext cx="444" cy="32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23" name="AutoShape 1039"/>
            <p:cNvSpPr>
              <a:spLocks noChangeArrowheads="1"/>
            </p:cNvSpPr>
            <p:nvPr/>
          </p:nvSpPr>
          <p:spPr bwMode="auto">
            <a:xfrm rot="3637406">
              <a:off x="622" y="2659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24" name="AutoShape 1040"/>
            <p:cNvSpPr>
              <a:spLocks noChangeArrowheads="1"/>
            </p:cNvSpPr>
            <p:nvPr/>
          </p:nvSpPr>
          <p:spPr bwMode="auto">
            <a:xfrm rot="3637406">
              <a:off x="684" y="2771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25" name="AutoShape 1041"/>
            <p:cNvSpPr>
              <a:spLocks noChangeArrowheads="1"/>
            </p:cNvSpPr>
            <p:nvPr/>
          </p:nvSpPr>
          <p:spPr bwMode="auto">
            <a:xfrm rot="3637406">
              <a:off x="745" y="2884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7826" name="Arc 1042"/>
          <p:cNvSpPr>
            <a:spLocks/>
          </p:cNvSpPr>
          <p:nvPr/>
        </p:nvSpPr>
        <p:spPr bwMode="auto">
          <a:xfrm>
            <a:off x="3419475" y="33401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7827" name="Arc 1043"/>
          <p:cNvSpPr>
            <a:spLocks/>
          </p:cNvSpPr>
          <p:nvPr/>
        </p:nvSpPr>
        <p:spPr bwMode="auto">
          <a:xfrm>
            <a:off x="3400425" y="3244850"/>
            <a:ext cx="7905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rgbClr val="FF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7828" name="Arc 1044"/>
          <p:cNvSpPr>
            <a:spLocks/>
          </p:cNvSpPr>
          <p:nvPr/>
        </p:nvSpPr>
        <p:spPr bwMode="auto">
          <a:xfrm rot="4621786">
            <a:off x="2638425" y="187325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7829" name="Arc 1045"/>
          <p:cNvSpPr>
            <a:spLocks/>
          </p:cNvSpPr>
          <p:nvPr/>
        </p:nvSpPr>
        <p:spPr bwMode="auto">
          <a:xfrm rot="6147213">
            <a:off x="3152775" y="22733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7830" name="Text Box 1046"/>
          <p:cNvSpPr txBox="1">
            <a:spLocks noChangeArrowheads="1"/>
          </p:cNvSpPr>
          <p:nvPr/>
        </p:nvSpPr>
        <p:spPr bwMode="auto">
          <a:xfrm>
            <a:off x="4807223" y="1071335"/>
            <a:ext cx="4440238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dirty="0"/>
              <a:t>At steady idle and cruise the</a:t>
            </a:r>
          </a:p>
          <a:p>
            <a:r>
              <a:rPr lang="en-GB" altLang="en-US" dirty="0"/>
              <a:t>reading should change between</a:t>
            </a:r>
          </a:p>
          <a:p>
            <a:r>
              <a:rPr lang="en-GB" altLang="en-US" dirty="0"/>
              <a:t>0.2 and 0.8 volts.</a:t>
            </a:r>
          </a:p>
        </p:txBody>
      </p:sp>
      <p:grpSp>
        <p:nvGrpSpPr>
          <p:cNvPr id="247831" name="Group 1047"/>
          <p:cNvGrpSpPr>
            <a:grpSpLocks/>
          </p:cNvGrpSpPr>
          <p:nvPr/>
        </p:nvGrpSpPr>
        <p:grpSpPr bwMode="auto">
          <a:xfrm>
            <a:off x="7035800" y="3660775"/>
            <a:ext cx="1984375" cy="3197225"/>
            <a:chOff x="4" y="1642"/>
            <a:chExt cx="1250" cy="2014"/>
          </a:xfrm>
        </p:grpSpPr>
        <p:sp>
          <p:nvSpPr>
            <p:cNvPr id="247832" name="AutoShape 1048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33" name="Rectangle 1049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34" name="AutoShape 1050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7835" name="Freeform 1051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7836" name="Rectangle 1052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0.5 volts</a:t>
              </a:r>
            </a:p>
          </p:txBody>
        </p:sp>
        <p:grpSp>
          <p:nvGrpSpPr>
            <p:cNvPr id="247837" name="Group 1053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47838" name="Oval 1054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39" name="Oval 1055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47840" name="Group 1056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47841" name="Freeform 1057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7842" name="Oval 1058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7843" name="Oval 1059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47844" name="Group 1060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47845" name="AutoShape 1061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846" name="AutoShape 1062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7847" name="Group 1063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47848" name="Oval 1064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849" name="Oval 1065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7850" name="Group 1066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47851" name="Oval 1067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852" name="Oval 1068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7853" name="Group 1069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47854" name="Oval 1070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7855" name="Oval 1071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47856" name="Rectangle 1072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47857" name="Rectangle 1073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47858" name="Rectangle 1074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47859" name="Rectangle 1075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47860" name="Line 1076"/>
          <p:cNvSpPr>
            <a:spLocks noChangeShapeType="1"/>
          </p:cNvSpPr>
          <p:nvPr/>
        </p:nvSpPr>
        <p:spPr bwMode="auto">
          <a:xfrm flipH="1" flipV="1">
            <a:off x="5010150" y="3810000"/>
            <a:ext cx="2647950" cy="3048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8855" name="Group 2071"/>
          <p:cNvGrpSpPr>
            <a:grpSpLocks/>
          </p:cNvGrpSpPr>
          <p:nvPr/>
        </p:nvGrpSpPr>
        <p:grpSpPr bwMode="auto">
          <a:xfrm>
            <a:off x="7035800" y="3660775"/>
            <a:ext cx="1984375" cy="3197225"/>
            <a:chOff x="4" y="1642"/>
            <a:chExt cx="1250" cy="2014"/>
          </a:xfrm>
        </p:grpSpPr>
        <p:sp>
          <p:nvSpPr>
            <p:cNvPr id="248856" name="AutoShape 2072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57" name="Rectangle 2073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58" name="AutoShape 2074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59" name="Freeform 2075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8860" name="Rectangle 2076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0.9 volts</a:t>
              </a:r>
            </a:p>
          </p:txBody>
        </p:sp>
        <p:grpSp>
          <p:nvGrpSpPr>
            <p:cNvPr id="248861" name="Group 2077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48862" name="Oval 2078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863" name="Oval 2079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48864" name="Group 2080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48865" name="Freeform 2081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8866" name="Oval 2082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8867" name="Oval 2083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48868" name="Group 2084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48869" name="AutoShape 2085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8870" name="AutoShape 2086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8871" name="Group 2087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48872" name="Oval 2088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8873" name="Oval 2089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8874" name="Group 2090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48875" name="Oval 2091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8876" name="Oval 2092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8877" name="Group 2093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48878" name="Oval 2094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8879" name="Oval 2095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48880" name="Rectangle 2096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48881" name="Rectangle 2097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48882" name="Rectangle 2098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48883" name="Rectangle 2099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grpSp>
        <p:nvGrpSpPr>
          <p:cNvPr id="248836" name="Group 2052"/>
          <p:cNvGrpSpPr>
            <a:grpSpLocks/>
          </p:cNvGrpSpPr>
          <p:nvPr/>
        </p:nvGrpSpPr>
        <p:grpSpPr bwMode="auto">
          <a:xfrm>
            <a:off x="609600" y="3163888"/>
            <a:ext cx="2906713" cy="1812925"/>
            <a:chOff x="370" y="1573"/>
            <a:chExt cx="2681" cy="1598"/>
          </a:xfrm>
        </p:grpSpPr>
        <p:sp>
          <p:nvSpPr>
            <p:cNvPr id="248837" name="AutoShape 2053"/>
            <p:cNvSpPr>
              <a:spLocks noChangeArrowheads="1"/>
            </p:cNvSpPr>
            <p:nvPr/>
          </p:nvSpPr>
          <p:spPr bwMode="auto">
            <a:xfrm rot="3637406">
              <a:off x="721" y="2305"/>
              <a:ext cx="444" cy="1145"/>
            </a:xfrm>
            <a:prstGeom prst="can">
              <a:avLst>
                <a:gd name="adj" fmla="val 64471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38" name="AutoShape 2054"/>
            <p:cNvSpPr>
              <a:spLocks noChangeArrowheads="1"/>
            </p:cNvSpPr>
            <p:nvPr/>
          </p:nvSpPr>
          <p:spPr bwMode="auto">
            <a:xfrm rot="3637406">
              <a:off x="974" y="2354"/>
              <a:ext cx="667" cy="668"/>
            </a:xfrm>
            <a:prstGeom prst="can">
              <a:avLst>
                <a:gd name="adj" fmla="val 25037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39" name="AutoShape 2055"/>
            <p:cNvSpPr>
              <a:spLocks noChangeArrowheads="1"/>
            </p:cNvSpPr>
            <p:nvPr/>
          </p:nvSpPr>
          <p:spPr bwMode="auto">
            <a:xfrm rot="3637406">
              <a:off x="1065" y="2255"/>
              <a:ext cx="838" cy="669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40" name="AutoShape 2056"/>
            <p:cNvSpPr>
              <a:spLocks noChangeArrowheads="1"/>
            </p:cNvSpPr>
            <p:nvPr/>
          </p:nvSpPr>
          <p:spPr bwMode="auto">
            <a:xfrm rot="3637406">
              <a:off x="1749" y="1337"/>
              <a:ext cx="960" cy="1644"/>
            </a:xfrm>
            <a:prstGeom prst="can">
              <a:avLst>
                <a:gd name="adj" fmla="val 42813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GB" altLang="en-US" sz="1000"/>
                <a:t>BOSCH</a:t>
              </a:r>
            </a:p>
          </p:txBody>
        </p:sp>
        <p:sp>
          <p:nvSpPr>
            <p:cNvPr id="248841" name="Line 2057"/>
            <p:cNvSpPr>
              <a:spLocks noChangeShapeType="1"/>
            </p:cNvSpPr>
            <p:nvPr/>
          </p:nvSpPr>
          <p:spPr bwMode="auto">
            <a:xfrm rot="3637406" flipV="1">
              <a:off x="898" y="2638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8842" name="Line 2058"/>
            <p:cNvSpPr>
              <a:spLocks noChangeShapeType="1"/>
            </p:cNvSpPr>
            <p:nvPr/>
          </p:nvSpPr>
          <p:spPr bwMode="auto">
            <a:xfrm rot="3637406" flipV="1">
              <a:off x="966" y="2600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8843" name="Line 2059"/>
            <p:cNvSpPr>
              <a:spLocks noChangeShapeType="1"/>
            </p:cNvSpPr>
            <p:nvPr/>
          </p:nvSpPr>
          <p:spPr bwMode="auto">
            <a:xfrm rot="3637406" flipV="1">
              <a:off x="1028" y="2563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8844" name="Line 2060"/>
            <p:cNvSpPr>
              <a:spLocks noChangeShapeType="1"/>
            </p:cNvSpPr>
            <p:nvPr/>
          </p:nvSpPr>
          <p:spPr bwMode="auto">
            <a:xfrm rot="3637406" flipV="1">
              <a:off x="968" y="2764"/>
              <a:ext cx="646" cy="8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8845" name="Line 2061"/>
            <p:cNvSpPr>
              <a:spLocks noChangeShapeType="1"/>
            </p:cNvSpPr>
            <p:nvPr/>
          </p:nvSpPr>
          <p:spPr bwMode="auto">
            <a:xfrm rot="3637406" flipV="1">
              <a:off x="1216" y="2329"/>
              <a:ext cx="276" cy="2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8846" name="AutoShape 2062"/>
            <p:cNvSpPr>
              <a:spLocks noChangeArrowheads="1"/>
            </p:cNvSpPr>
            <p:nvPr/>
          </p:nvSpPr>
          <p:spPr bwMode="auto">
            <a:xfrm rot="3637406">
              <a:off x="2642" y="1633"/>
              <a:ext cx="444" cy="32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47" name="AutoShape 2063"/>
            <p:cNvSpPr>
              <a:spLocks noChangeArrowheads="1"/>
            </p:cNvSpPr>
            <p:nvPr/>
          </p:nvSpPr>
          <p:spPr bwMode="auto">
            <a:xfrm rot="3637406">
              <a:off x="622" y="2659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48" name="AutoShape 2064"/>
            <p:cNvSpPr>
              <a:spLocks noChangeArrowheads="1"/>
            </p:cNvSpPr>
            <p:nvPr/>
          </p:nvSpPr>
          <p:spPr bwMode="auto">
            <a:xfrm rot="3637406">
              <a:off x="684" y="2771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8849" name="AutoShape 2065"/>
            <p:cNvSpPr>
              <a:spLocks noChangeArrowheads="1"/>
            </p:cNvSpPr>
            <p:nvPr/>
          </p:nvSpPr>
          <p:spPr bwMode="auto">
            <a:xfrm rot="3637406">
              <a:off x="745" y="2884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8850" name="Arc 2066"/>
          <p:cNvSpPr>
            <a:spLocks/>
          </p:cNvSpPr>
          <p:nvPr/>
        </p:nvSpPr>
        <p:spPr bwMode="auto">
          <a:xfrm>
            <a:off x="3419475" y="33401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8851" name="Arc 2067"/>
          <p:cNvSpPr>
            <a:spLocks/>
          </p:cNvSpPr>
          <p:nvPr/>
        </p:nvSpPr>
        <p:spPr bwMode="auto">
          <a:xfrm>
            <a:off x="3400425" y="3244850"/>
            <a:ext cx="7905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rgbClr val="FF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8852" name="Arc 2068"/>
          <p:cNvSpPr>
            <a:spLocks/>
          </p:cNvSpPr>
          <p:nvPr/>
        </p:nvSpPr>
        <p:spPr bwMode="auto">
          <a:xfrm rot="4621786">
            <a:off x="2638425" y="187325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8853" name="Arc 2069"/>
          <p:cNvSpPr>
            <a:spLocks/>
          </p:cNvSpPr>
          <p:nvPr/>
        </p:nvSpPr>
        <p:spPr bwMode="auto">
          <a:xfrm rot="6147213">
            <a:off x="3152775" y="22733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8854" name="Text Box 2070"/>
          <p:cNvSpPr txBox="1">
            <a:spLocks noChangeArrowheads="1"/>
          </p:cNvSpPr>
          <p:nvPr/>
        </p:nvSpPr>
        <p:spPr bwMode="auto">
          <a:xfrm>
            <a:off x="4554459" y="401062"/>
            <a:ext cx="4642618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To check the full operation of</a:t>
            </a:r>
          </a:p>
          <a:p>
            <a:r>
              <a:rPr lang="en-GB" altLang="en-US" dirty="0"/>
              <a:t>the sensor disconnect the fuel</a:t>
            </a:r>
          </a:p>
          <a:p>
            <a:r>
              <a:rPr lang="en-GB" altLang="en-US" dirty="0"/>
              <a:t>pressure vacuum connection.</a:t>
            </a:r>
          </a:p>
          <a:p>
            <a:r>
              <a:rPr lang="en-GB" altLang="en-US" dirty="0"/>
              <a:t>This will give a rich mixture so</a:t>
            </a:r>
          </a:p>
          <a:p>
            <a:r>
              <a:rPr lang="en-GB" altLang="en-US" dirty="0"/>
              <a:t>the voltage should increase to</a:t>
            </a:r>
          </a:p>
          <a:p>
            <a:r>
              <a:rPr lang="en-GB" altLang="en-US" dirty="0"/>
              <a:t>around 0.9v.</a:t>
            </a:r>
          </a:p>
          <a:p>
            <a:r>
              <a:rPr lang="en-GB" altLang="en-US" dirty="0"/>
              <a:t>Alternatively snap open the </a:t>
            </a:r>
          </a:p>
          <a:p>
            <a:r>
              <a:rPr lang="en-GB" altLang="en-US" dirty="0"/>
              <a:t>throttle several times.</a:t>
            </a:r>
          </a:p>
        </p:txBody>
      </p:sp>
      <p:sp>
        <p:nvSpPr>
          <p:cNvPr id="248884" name="Line 2100"/>
          <p:cNvSpPr>
            <a:spLocks noChangeShapeType="1"/>
          </p:cNvSpPr>
          <p:nvPr/>
        </p:nvSpPr>
        <p:spPr bwMode="auto">
          <a:xfrm flipH="1" flipV="1">
            <a:off x="5010150" y="3810000"/>
            <a:ext cx="2647950" cy="30480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3715" name="Group 1027"/>
          <p:cNvGrpSpPr>
            <a:grpSpLocks/>
          </p:cNvGrpSpPr>
          <p:nvPr/>
        </p:nvGrpSpPr>
        <p:grpSpPr bwMode="auto">
          <a:xfrm>
            <a:off x="609600" y="3163888"/>
            <a:ext cx="2906713" cy="1812925"/>
            <a:chOff x="370" y="1573"/>
            <a:chExt cx="2681" cy="1598"/>
          </a:xfrm>
        </p:grpSpPr>
        <p:sp>
          <p:nvSpPr>
            <p:cNvPr id="243716" name="AutoShape 1028"/>
            <p:cNvSpPr>
              <a:spLocks noChangeArrowheads="1"/>
            </p:cNvSpPr>
            <p:nvPr/>
          </p:nvSpPr>
          <p:spPr bwMode="auto">
            <a:xfrm rot="3637406">
              <a:off x="721" y="2305"/>
              <a:ext cx="444" cy="1145"/>
            </a:xfrm>
            <a:prstGeom prst="can">
              <a:avLst>
                <a:gd name="adj" fmla="val 64471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3717" name="AutoShape 1029"/>
            <p:cNvSpPr>
              <a:spLocks noChangeArrowheads="1"/>
            </p:cNvSpPr>
            <p:nvPr/>
          </p:nvSpPr>
          <p:spPr bwMode="auto">
            <a:xfrm rot="3637406">
              <a:off x="974" y="2354"/>
              <a:ext cx="667" cy="668"/>
            </a:xfrm>
            <a:prstGeom prst="can">
              <a:avLst>
                <a:gd name="adj" fmla="val 25037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540000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3718" name="AutoShape 1030"/>
            <p:cNvSpPr>
              <a:spLocks noChangeArrowheads="1"/>
            </p:cNvSpPr>
            <p:nvPr/>
          </p:nvSpPr>
          <p:spPr bwMode="auto">
            <a:xfrm rot="3637406">
              <a:off x="1065" y="2255"/>
              <a:ext cx="838" cy="669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rgbClr val="474747">
                    <a:gamma/>
                    <a:shade val="46275"/>
                    <a:invGamma/>
                  </a:srgbClr>
                </a:gs>
                <a:gs pos="50000">
                  <a:srgbClr val="474747"/>
                </a:gs>
                <a:gs pos="100000">
                  <a:srgbClr val="474747">
                    <a:gamma/>
                    <a:shade val="46275"/>
                    <a:invGamma/>
                  </a:srgb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3719" name="AutoShape 1031"/>
            <p:cNvSpPr>
              <a:spLocks noChangeArrowheads="1"/>
            </p:cNvSpPr>
            <p:nvPr/>
          </p:nvSpPr>
          <p:spPr bwMode="auto">
            <a:xfrm rot="3637406">
              <a:off x="1749" y="1337"/>
              <a:ext cx="960" cy="1644"/>
            </a:xfrm>
            <a:prstGeom prst="can">
              <a:avLst>
                <a:gd name="adj" fmla="val 42813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pPr algn="ctr"/>
              <a:r>
                <a:rPr lang="en-GB" altLang="en-US" sz="1000"/>
                <a:t>BOSCH</a:t>
              </a:r>
            </a:p>
          </p:txBody>
        </p:sp>
        <p:sp>
          <p:nvSpPr>
            <p:cNvPr id="243720" name="Line 1032"/>
            <p:cNvSpPr>
              <a:spLocks noChangeShapeType="1"/>
            </p:cNvSpPr>
            <p:nvPr/>
          </p:nvSpPr>
          <p:spPr bwMode="auto">
            <a:xfrm rot="3637406" flipV="1">
              <a:off x="898" y="2638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3721" name="Line 1033"/>
            <p:cNvSpPr>
              <a:spLocks noChangeShapeType="1"/>
            </p:cNvSpPr>
            <p:nvPr/>
          </p:nvSpPr>
          <p:spPr bwMode="auto">
            <a:xfrm rot="3637406" flipV="1">
              <a:off x="966" y="2600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3722" name="Line 1034"/>
            <p:cNvSpPr>
              <a:spLocks noChangeShapeType="1"/>
            </p:cNvSpPr>
            <p:nvPr/>
          </p:nvSpPr>
          <p:spPr bwMode="auto">
            <a:xfrm rot="3637406" flipV="1">
              <a:off x="1028" y="2563"/>
              <a:ext cx="836" cy="9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3723" name="Line 1035"/>
            <p:cNvSpPr>
              <a:spLocks noChangeShapeType="1"/>
            </p:cNvSpPr>
            <p:nvPr/>
          </p:nvSpPr>
          <p:spPr bwMode="auto">
            <a:xfrm rot="3637406" flipV="1">
              <a:off x="968" y="2764"/>
              <a:ext cx="646" cy="82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3724" name="Line 1036"/>
            <p:cNvSpPr>
              <a:spLocks noChangeShapeType="1"/>
            </p:cNvSpPr>
            <p:nvPr/>
          </p:nvSpPr>
          <p:spPr bwMode="auto">
            <a:xfrm rot="3637406" flipV="1">
              <a:off x="1216" y="2329"/>
              <a:ext cx="276" cy="25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scene3d>
              <a:camera prst="legacyObliqueTopRight"/>
              <a:lightRig rig="legacyFlat3" dir="b"/>
            </a:scene3d>
            <a:sp3d extrusionH="100000" prstMaterial="legacyMatte">
              <a:bevelT w="13500" h="13500" prst="angle"/>
              <a:bevelB w="13500" h="13500" prst="angle"/>
              <a:extrusionClr>
                <a:schemeClr val="tx1"/>
              </a:extrusionClr>
              <a:contourClr>
                <a:schemeClr val="tx1"/>
              </a:contourClr>
            </a:sp3d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>
              <a:flatTx/>
            </a:bodyPr>
            <a:lstStyle/>
            <a:p>
              <a:endParaRPr lang="en-GB"/>
            </a:p>
          </p:txBody>
        </p:sp>
        <p:sp>
          <p:nvSpPr>
            <p:cNvPr id="243725" name="AutoShape 1037"/>
            <p:cNvSpPr>
              <a:spLocks noChangeArrowheads="1"/>
            </p:cNvSpPr>
            <p:nvPr/>
          </p:nvSpPr>
          <p:spPr bwMode="auto">
            <a:xfrm rot="3637406">
              <a:off x="2642" y="1633"/>
              <a:ext cx="444" cy="324"/>
            </a:xfrm>
            <a:prstGeom prst="can">
              <a:avLst>
                <a:gd name="adj" fmla="val 25000"/>
              </a:avLst>
            </a:prstGeom>
            <a:gradFill rotWithShape="0">
              <a:gsLst>
                <a:gs pos="0">
                  <a:schemeClr val="bg2">
                    <a:gamma/>
                    <a:shade val="46275"/>
                    <a:invGamma/>
                  </a:schemeClr>
                </a:gs>
                <a:gs pos="50000">
                  <a:schemeClr val="bg2"/>
                </a:gs>
                <a:gs pos="100000">
                  <a:schemeClr val="bg2">
                    <a:gamma/>
                    <a:shade val="46275"/>
                    <a:invGamma/>
                  </a:schemeClr>
                </a:gs>
              </a:gsLst>
              <a:lin ang="0" scaled="1"/>
            </a:gradFill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3726" name="AutoShape 1038"/>
            <p:cNvSpPr>
              <a:spLocks noChangeArrowheads="1"/>
            </p:cNvSpPr>
            <p:nvPr/>
          </p:nvSpPr>
          <p:spPr bwMode="auto">
            <a:xfrm rot="3637406">
              <a:off x="622" y="2659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3727" name="AutoShape 1039"/>
            <p:cNvSpPr>
              <a:spLocks noChangeArrowheads="1"/>
            </p:cNvSpPr>
            <p:nvPr/>
          </p:nvSpPr>
          <p:spPr bwMode="auto">
            <a:xfrm rot="3637406">
              <a:off x="684" y="2771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3728" name="AutoShape 1040"/>
            <p:cNvSpPr>
              <a:spLocks noChangeArrowheads="1"/>
            </p:cNvSpPr>
            <p:nvPr/>
          </p:nvSpPr>
          <p:spPr bwMode="auto">
            <a:xfrm rot="3637406">
              <a:off x="745" y="2884"/>
              <a:ext cx="106" cy="468"/>
            </a:xfrm>
            <a:prstGeom prst="moon">
              <a:avLst>
                <a:gd name="adj" fmla="val 50000"/>
              </a:avLst>
            </a:prstGeom>
            <a:solidFill>
              <a:schemeClr val="tx1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3729" name="Arc 1041"/>
          <p:cNvSpPr>
            <a:spLocks/>
          </p:cNvSpPr>
          <p:nvPr/>
        </p:nvSpPr>
        <p:spPr bwMode="auto">
          <a:xfrm>
            <a:off x="3419475" y="33401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3730" name="Arc 1042"/>
          <p:cNvSpPr>
            <a:spLocks/>
          </p:cNvSpPr>
          <p:nvPr/>
        </p:nvSpPr>
        <p:spPr bwMode="auto">
          <a:xfrm>
            <a:off x="3400425" y="3244850"/>
            <a:ext cx="7905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rgbClr val="FF9933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3731" name="Arc 1043"/>
          <p:cNvSpPr>
            <a:spLocks/>
          </p:cNvSpPr>
          <p:nvPr/>
        </p:nvSpPr>
        <p:spPr bwMode="auto">
          <a:xfrm rot="4621786">
            <a:off x="2638425" y="187325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hlink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3732" name="Arc 1044"/>
          <p:cNvSpPr>
            <a:spLocks/>
          </p:cNvSpPr>
          <p:nvPr/>
        </p:nvSpPr>
        <p:spPr bwMode="auto">
          <a:xfrm rot="6147213">
            <a:off x="3152775" y="2273300"/>
            <a:ext cx="1704975" cy="803275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4445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43733" name="Text Box 1045"/>
          <p:cNvSpPr txBox="1">
            <a:spLocks noChangeArrowheads="1"/>
          </p:cNvSpPr>
          <p:nvPr/>
        </p:nvSpPr>
        <p:spPr bwMode="auto">
          <a:xfrm>
            <a:off x="4238625" y="954088"/>
            <a:ext cx="5038559" cy="41549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Multi-meters may not be quick </a:t>
            </a:r>
          </a:p>
          <a:p>
            <a:r>
              <a:rPr lang="en-GB" altLang="en-US" dirty="0"/>
              <a:t>enough to see the true frequency</a:t>
            </a:r>
          </a:p>
          <a:p>
            <a:r>
              <a:rPr lang="en-GB" altLang="en-US" dirty="0"/>
              <a:t>of the sensor.</a:t>
            </a:r>
          </a:p>
          <a:p>
            <a:endParaRPr lang="en-GB" altLang="en-US" dirty="0"/>
          </a:p>
          <a:p>
            <a:r>
              <a:rPr lang="en-GB" altLang="en-US" dirty="0"/>
              <a:t>This will make it difficult to find</a:t>
            </a:r>
          </a:p>
          <a:p>
            <a:r>
              <a:rPr lang="en-GB" altLang="en-US" dirty="0"/>
              <a:t>fault with a lazy sensor, which</a:t>
            </a:r>
          </a:p>
          <a:p>
            <a:r>
              <a:rPr lang="en-GB" altLang="en-US" dirty="0"/>
              <a:t>can cause hesitation under part</a:t>
            </a:r>
          </a:p>
          <a:p>
            <a:r>
              <a:rPr lang="en-GB" altLang="en-US" dirty="0"/>
              <a:t>load.</a:t>
            </a:r>
          </a:p>
          <a:p>
            <a:endParaRPr lang="en-GB" altLang="en-US" dirty="0"/>
          </a:p>
          <a:p>
            <a:r>
              <a:rPr lang="en-GB" altLang="en-US" dirty="0"/>
              <a:t>Oscilloscopes are therefore a far</a:t>
            </a:r>
          </a:p>
          <a:p>
            <a:r>
              <a:rPr lang="en-GB" altLang="en-US" dirty="0"/>
              <a:t>better tool.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4781" name="Group 1069"/>
          <p:cNvGrpSpPr>
            <a:grpSpLocks/>
          </p:cNvGrpSpPr>
          <p:nvPr/>
        </p:nvGrpSpPr>
        <p:grpSpPr bwMode="auto">
          <a:xfrm>
            <a:off x="-15875" y="1933696"/>
            <a:ext cx="4514850" cy="3554413"/>
            <a:chOff x="384" y="896"/>
            <a:chExt cx="2844" cy="2239"/>
          </a:xfrm>
        </p:grpSpPr>
        <p:grpSp>
          <p:nvGrpSpPr>
            <p:cNvPr id="244739" name="Group 1027"/>
            <p:cNvGrpSpPr>
              <a:grpSpLocks/>
            </p:cNvGrpSpPr>
            <p:nvPr/>
          </p:nvGrpSpPr>
          <p:grpSpPr bwMode="auto">
            <a:xfrm>
              <a:off x="384" y="1993"/>
              <a:ext cx="1831" cy="1142"/>
              <a:chOff x="370" y="1573"/>
              <a:chExt cx="2681" cy="1598"/>
            </a:xfrm>
          </p:grpSpPr>
          <p:sp>
            <p:nvSpPr>
              <p:cNvPr id="244740" name="AutoShape 1028"/>
              <p:cNvSpPr>
                <a:spLocks noChangeArrowheads="1"/>
              </p:cNvSpPr>
              <p:nvPr/>
            </p:nvSpPr>
            <p:spPr bwMode="auto">
              <a:xfrm rot="3637406">
                <a:off x="721" y="2305"/>
                <a:ext cx="444" cy="1145"/>
              </a:xfrm>
              <a:prstGeom prst="can">
                <a:avLst>
                  <a:gd name="adj" fmla="val 64471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4741" name="AutoShape 1029"/>
              <p:cNvSpPr>
                <a:spLocks noChangeArrowheads="1"/>
              </p:cNvSpPr>
              <p:nvPr/>
            </p:nvSpPr>
            <p:spPr bwMode="auto">
              <a:xfrm rot="3637406">
                <a:off x="974" y="2354"/>
                <a:ext cx="667" cy="668"/>
              </a:xfrm>
              <a:prstGeom prst="can">
                <a:avLst>
                  <a:gd name="adj" fmla="val 25037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4742" name="AutoShape 1030"/>
              <p:cNvSpPr>
                <a:spLocks noChangeArrowheads="1"/>
              </p:cNvSpPr>
              <p:nvPr/>
            </p:nvSpPr>
            <p:spPr bwMode="auto">
              <a:xfrm rot="3637406">
                <a:off x="1065" y="2255"/>
                <a:ext cx="838" cy="669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rgbClr val="474747">
                      <a:gamma/>
                      <a:shade val="46275"/>
                      <a:invGamma/>
                    </a:srgbClr>
                  </a:gs>
                  <a:gs pos="50000">
                    <a:srgbClr val="474747"/>
                  </a:gs>
                  <a:gs pos="100000">
                    <a:srgbClr val="474747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4743" name="AutoShape 1031"/>
              <p:cNvSpPr>
                <a:spLocks noChangeArrowheads="1"/>
              </p:cNvSpPr>
              <p:nvPr/>
            </p:nvSpPr>
            <p:spPr bwMode="auto">
              <a:xfrm rot="3637406">
                <a:off x="1749" y="1337"/>
                <a:ext cx="960" cy="1644"/>
              </a:xfrm>
              <a:prstGeom prst="can">
                <a:avLst>
                  <a:gd name="adj" fmla="val 42813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GB" altLang="en-US" sz="1000"/>
                  <a:t>BOSCH</a:t>
                </a:r>
              </a:p>
            </p:txBody>
          </p:sp>
          <p:sp>
            <p:nvSpPr>
              <p:cNvPr id="244744" name="Line 1032"/>
              <p:cNvSpPr>
                <a:spLocks noChangeShapeType="1"/>
              </p:cNvSpPr>
              <p:nvPr/>
            </p:nvSpPr>
            <p:spPr bwMode="auto">
              <a:xfrm rot="3637406" flipV="1">
                <a:off x="898" y="2638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4745" name="Line 1033"/>
              <p:cNvSpPr>
                <a:spLocks noChangeShapeType="1"/>
              </p:cNvSpPr>
              <p:nvPr/>
            </p:nvSpPr>
            <p:spPr bwMode="auto">
              <a:xfrm rot="3637406" flipV="1">
                <a:off x="966" y="2600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4746" name="Line 1034"/>
              <p:cNvSpPr>
                <a:spLocks noChangeShapeType="1"/>
              </p:cNvSpPr>
              <p:nvPr/>
            </p:nvSpPr>
            <p:spPr bwMode="auto">
              <a:xfrm rot="3637406" flipV="1">
                <a:off x="1028" y="2563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4747" name="Line 1035"/>
              <p:cNvSpPr>
                <a:spLocks noChangeShapeType="1"/>
              </p:cNvSpPr>
              <p:nvPr/>
            </p:nvSpPr>
            <p:spPr bwMode="auto">
              <a:xfrm rot="3637406" flipV="1">
                <a:off x="968" y="2764"/>
                <a:ext cx="646" cy="8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4748" name="Line 1036"/>
              <p:cNvSpPr>
                <a:spLocks noChangeShapeType="1"/>
              </p:cNvSpPr>
              <p:nvPr/>
            </p:nvSpPr>
            <p:spPr bwMode="auto">
              <a:xfrm rot="3637406" flipV="1">
                <a:off x="1216" y="2329"/>
                <a:ext cx="276" cy="25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4749" name="AutoShape 1037"/>
              <p:cNvSpPr>
                <a:spLocks noChangeArrowheads="1"/>
              </p:cNvSpPr>
              <p:nvPr/>
            </p:nvSpPr>
            <p:spPr bwMode="auto">
              <a:xfrm rot="3637406">
                <a:off x="2642" y="1633"/>
                <a:ext cx="444" cy="32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4750" name="AutoShape 1038"/>
              <p:cNvSpPr>
                <a:spLocks noChangeArrowheads="1"/>
              </p:cNvSpPr>
              <p:nvPr/>
            </p:nvSpPr>
            <p:spPr bwMode="auto">
              <a:xfrm rot="3637406">
                <a:off x="622" y="2659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4751" name="AutoShape 1039"/>
              <p:cNvSpPr>
                <a:spLocks noChangeArrowheads="1"/>
              </p:cNvSpPr>
              <p:nvPr/>
            </p:nvSpPr>
            <p:spPr bwMode="auto">
              <a:xfrm rot="3637406">
                <a:off x="684" y="2771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4752" name="AutoShape 1040"/>
              <p:cNvSpPr>
                <a:spLocks noChangeArrowheads="1"/>
              </p:cNvSpPr>
              <p:nvPr/>
            </p:nvSpPr>
            <p:spPr bwMode="auto">
              <a:xfrm rot="3637406">
                <a:off x="745" y="2884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4753" name="Arc 1041"/>
            <p:cNvSpPr>
              <a:spLocks/>
            </p:cNvSpPr>
            <p:nvPr/>
          </p:nvSpPr>
          <p:spPr bwMode="auto">
            <a:xfrm>
              <a:off x="2154" y="2104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4754" name="Arc 1042"/>
            <p:cNvSpPr>
              <a:spLocks/>
            </p:cNvSpPr>
            <p:nvPr/>
          </p:nvSpPr>
          <p:spPr bwMode="auto">
            <a:xfrm>
              <a:off x="2142" y="2044"/>
              <a:ext cx="498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4755" name="Arc 1043"/>
            <p:cNvSpPr>
              <a:spLocks/>
            </p:cNvSpPr>
            <p:nvPr/>
          </p:nvSpPr>
          <p:spPr bwMode="auto">
            <a:xfrm rot="4621786">
              <a:off x="1662" y="1180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4756" name="Arc 1044"/>
            <p:cNvSpPr>
              <a:spLocks/>
            </p:cNvSpPr>
            <p:nvPr/>
          </p:nvSpPr>
          <p:spPr bwMode="auto">
            <a:xfrm rot="6147213">
              <a:off x="1986" y="1432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4757" name="Text Box 1045"/>
          <p:cNvSpPr txBox="1">
            <a:spLocks noChangeArrowheads="1"/>
          </p:cNvSpPr>
          <p:nvPr/>
        </p:nvSpPr>
        <p:spPr bwMode="auto">
          <a:xfrm>
            <a:off x="1009768" y="841281"/>
            <a:ext cx="583565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Testing and diagnosis - scope patterns</a:t>
            </a:r>
          </a:p>
        </p:txBody>
      </p:sp>
      <p:sp>
        <p:nvSpPr>
          <p:cNvPr id="244778" name="Rectangle 1066" descr="Large grid"/>
          <p:cNvSpPr>
            <a:spLocks noChangeArrowheads="1"/>
          </p:cNvSpPr>
          <p:nvPr/>
        </p:nvSpPr>
        <p:spPr bwMode="auto">
          <a:xfrm>
            <a:off x="4524375" y="2984500"/>
            <a:ext cx="4276725" cy="2930525"/>
          </a:xfrm>
          <a:prstGeom prst="rect">
            <a:avLst/>
          </a:prstGeom>
          <a:pattFill prst="lgGrid">
            <a:fgClr>
              <a:srgbClr val="CECECE"/>
            </a:fgClr>
            <a:bgClr>
              <a:srgbClr val="7FFF00"/>
            </a:bgClr>
          </a:patt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rgbClr val="CECECE"/>
            </a:extrusionClr>
            <a:contourClr>
              <a:srgbClr val="CECECE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44780" name="Freeform 1068"/>
          <p:cNvSpPr>
            <a:spLocks/>
          </p:cNvSpPr>
          <p:nvPr/>
        </p:nvSpPr>
        <p:spPr bwMode="auto">
          <a:xfrm>
            <a:off x="4529138" y="3346450"/>
            <a:ext cx="4257675" cy="2108200"/>
          </a:xfrm>
          <a:custGeom>
            <a:avLst/>
            <a:gdLst>
              <a:gd name="T0" fmla="*/ 0 w 1644"/>
              <a:gd name="T1" fmla="*/ 633 h 948"/>
              <a:gd name="T2" fmla="*/ 144 w 1644"/>
              <a:gd name="T3" fmla="*/ 57 h 948"/>
              <a:gd name="T4" fmla="*/ 392 w 1644"/>
              <a:gd name="T5" fmla="*/ 889 h 948"/>
              <a:gd name="T6" fmla="*/ 584 w 1644"/>
              <a:gd name="T7" fmla="*/ 25 h 948"/>
              <a:gd name="T8" fmla="*/ 776 w 1644"/>
              <a:gd name="T9" fmla="*/ 889 h 948"/>
              <a:gd name="T10" fmla="*/ 984 w 1644"/>
              <a:gd name="T11" fmla="*/ 25 h 948"/>
              <a:gd name="T12" fmla="*/ 1168 w 1644"/>
              <a:gd name="T13" fmla="*/ 889 h 948"/>
              <a:gd name="T14" fmla="*/ 1344 w 1644"/>
              <a:gd name="T15" fmla="*/ 1 h 948"/>
              <a:gd name="T16" fmla="*/ 1512 w 1644"/>
              <a:gd name="T17" fmla="*/ 881 h 948"/>
              <a:gd name="T18" fmla="*/ 1624 w 1644"/>
              <a:gd name="T19" fmla="*/ 401 h 948"/>
              <a:gd name="T20" fmla="*/ 1632 w 1644"/>
              <a:gd name="T21" fmla="*/ 345 h 94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</a:cxnLst>
            <a:rect l="0" t="0" r="r" b="b"/>
            <a:pathLst>
              <a:path w="1644" h="948">
                <a:moveTo>
                  <a:pt x="0" y="633"/>
                </a:moveTo>
                <a:cubicBezTo>
                  <a:pt x="39" y="323"/>
                  <a:pt x="79" y="14"/>
                  <a:pt x="144" y="57"/>
                </a:cubicBezTo>
                <a:cubicBezTo>
                  <a:pt x="209" y="100"/>
                  <a:pt x="319" y="894"/>
                  <a:pt x="392" y="889"/>
                </a:cubicBezTo>
                <a:cubicBezTo>
                  <a:pt x="465" y="884"/>
                  <a:pt x="520" y="25"/>
                  <a:pt x="584" y="25"/>
                </a:cubicBezTo>
                <a:cubicBezTo>
                  <a:pt x="648" y="25"/>
                  <a:pt x="709" y="889"/>
                  <a:pt x="776" y="889"/>
                </a:cubicBezTo>
                <a:cubicBezTo>
                  <a:pt x="843" y="889"/>
                  <a:pt x="919" y="25"/>
                  <a:pt x="984" y="25"/>
                </a:cubicBezTo>
                <a:cubicBezTo>
                  <a:pt x="1049" y="25"/>
                  <a:pt x="1108" y="893"/>
                  <a:pt x="1168" y="889"/>
                </a:cubicBezTo>
                <a:cubicBezTo>
                  <a:pt x="1228" y="885"/>
                  <a:pt x="1287" y="2"/>
                  <a:pt x="1344" y="1"/>
                </a:cubicBezTo>
                <a:cubicBezTo>
                  <a:pt x="1401" y="0"/>
                  <a:pt x="1465" y="814"/>
                  <a:pt x="1512" y="881"/>
                </a:cubicBezTo>
                <a:cubicBezTo>
                  <a:pt x="1559" y="948"/>
                  <a:pt x="1604" y="490"/>
                  <a:pt x="1624" y="401"/>
                </a:cubicBezTo>
                <a:cubicBezTo>
                  <a:pt x="1644" y="312"/>
                  <a:pt x="1638" y="328"/>
                  <a:pt x="1632" y="345"/>
                </a:cubicBezTo>
              </a:path>
            </a:pathLst>
          </a:custGeom>
          <a:noFill/>
          <a:ln w="34925" cap="flat" cmpd="sng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tx1"/>
            </a:extrusionClr>
            <a:contourClr>
              <a:schemeClr val="tx1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44782" name="Text Box 1070"/>
          <p:cNvSpPr txBox="1">
            <a:spLocks noChangeArrowheads="1"/>
          </p:cNvSpPr>
          <p:nvPr/>
        </p:nvSpPr>
        <p:spPr bwMode="auto">
          <a:xfrm>
            <a:off x="5699125" y="2287588"/>
            <a:ext cx="24368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Max voltage 0.8</a:t>
            </a:r>
          </a:p>
        </p:txBody>
      </p:sp>
      <p:sp>
        <p:nvSpPr>
          <p:cNvPr id="244783" name="Text Box 1071"/>
          <p:cNvSpPr txBox="1">
            <a:spLocks noChangeArrowheads="1"/>
          </p:cNvSpPr>
          <p:nvPr/>
        </p:nvSpPr>
        <p:spPr bwMode="auto">
          <a:xfrm>
            <a:off x="6156325" y="6097588"/>
            <a:ext cx="23669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Min voltage 0.2</a:t>
            </a:r>
          </a:p>
        </p:txBody>
      </p:sp>
      <p:sp>
        <p:nvSpPr>
          <p:cNvPr id="244784" name="Line 1072"/>
          <p:cNvSpPr>
            <a:spLocks noChangeShapeType="1"/>
          </p:cNvSpPr>
          <p:nvPr/>
        </p:nvSpPr>
        <p:spPr bwMode="auto">
          <a:xfrm flipV="1">
            <a:off x="7581900" y="5429250"/>
            <a:ext cx="19050" cy="6286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44785" name="Line 1073"/>
          <p:cNvSpPr>
            <a:spLocks noChangeShapeType="1"/>
          </p:cNvSpPr>
          <p:nvPr/>
        </p:nvSpPr>
        <p:spPr bwMode="auto">
          <a:xfrm flipH="1">
            <a:off x="7086600" y="2686050"/>
            <a:ext cx="19050" cy="6286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44786" name="AutoShape 1074"/>
          <p:cNvSpPr>
            <a:spLocks noChangeArrowheads="1"/>
          </p:cNvSpPr>
          <p:nvPr/>
        </p:nvSpPr>
        <p:spPr bwMode="auto">
          <a:xfrm>
            <a:off x="4800600" y="3105150"/>
            <a:ext cx="1295400" cy="285750"/>
          </a:xfrm>
          <a:prstGeom prst="leftRightArrow">
            <a:avLst>
              <a:gd name="adj1" fmla="val 50000"/>
              <a:gd name="adj2" fmla="val 90667"/>
            </a:avLst>
          </a:prstGeom>
          <a:solidFill>
            <a:schemeClr val="hlink"/>
          </a:solidFill>
          <a:ln w="12700">
            <a:miter lim="800000"/>
            <a:headEnd/>
            <a:tailEnd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44787" name="Text Box 1075"/>
          <p:cNvSpPr txBox="1">
            <a:spLocks noChangeArrowheads="1"/>
          </p:cNvSpPr>
          <p:nvPr/>
        </p:nvSpPr>
        <p:spPr bwMode="auto">
          <a:xfrm>
            <a:off x="3202102" y="1679575"/>
            <a:ext cx="286861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1 cycle = 1 second</a:t>
            </a:r>
          </a:p>
        </p:txBody>
      </p:sp>
      <p:sp>
        <p:nvSpPr>
          <p:cNvPr id="244788" name="Line 1076"/>
          <p:cNvSpPr>
            <a:spLocks noChangeShapeType="1"/>
          </p:cNvSpPr>
          <p:nvPr/>
        </p:nvSpPr>
        <p:spPr bwMode="auto">
          <a:xfrm>
            <a:off x="4610100" y="2152650"/>
            <a:ext cx="723900" cy="9144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5763" name="Group 1027"/>
          <p:cNvGrpSpPr>
            <a:grpSpLocks/>
          </p:cNvGrpSpPr>
          <p:nvPr/>
        </p:nvGrpSpPr>
        <p:grpSpPr bwMode="auto">
          <a:xfrm>
            <a:off x="0" y="965200"/>
            <a:ext cx="4514850" cy="3554413"/>
            <a:chOff x="384" y="896"/>
            <a:chExt cx="2844" cy="2239"/>
          </a:xfrm>
        </p:grpSpPr>
        <p:grpSp>
          <p:nvGrpSpPr>
            <p:cNvPr id="245764" name="Group 1028"/>
            <p:cNvGrpSpPr>
              <a:grpSpLocks/>
            </p:cNvGrpSpPr>
            <p:nvPr/>
          </p:nvGrpSpPr>
          <p:grpSpPr bwMode="auto">
            <a:xfrm>
              <a:off x="384" y="1993"/>
              <a:ext cx="1831" cy="1142"/>
              <a:chOff x="370" y="1573"/>
              <a:chExt cx="2681" cy="1598"/>
            </a:xfrm>
          </p:grpSpPr>
          <p:sp>
            <p:nvSpPr>
              <p:cNvPr id="245765" name="AutoShape 1029"/>
              <p:cNvSpPr>
                <a:spLocks noChangeArrowheads="1"/>
              </p:cNvSpPr>
              <p:nvPr/>
            </p:nvSpPr>
            <p:spPr bwMode="auto">
              <a:xfrm rot="3637406">
                <a:off x="721" y="2305"/>
                <a:ext cx="444" cy="1145"/>
              </a:xfrm>
              <a:prstGeom prst="can">
                <a:avLst>
                  <a:gd name="adj" fmla="val 64471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766" name="AutoShape 1030"/>
              <p:cNvSpPr>
                <a:spLocks noChangeArrowheads="1"/>
              </p:cNvSpPr>
              <p:nvPr/>
            </p:nvSpPr>
            <p:spPr bwMode="auto">
              <a:xfrm rot="3637406">
                <a:off x="974" y="2354"/>
                <a:ext cx="667" cy="668"/>
              </a:xfrm>
              <a:prstGeom prst="can">
                <a:avLst>
                  <a:gd name="adj" fmla="val 25037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767" name="AutoShape 1031"/>
              <p:cNvSpPr>
                <a:spLocks noChangeArrowheads="1"/>
              </p:cNvSpPr>
              <p:nvPr/>
            </p:nvSpPr>
            <p:spPr bwMode="auto">
              <a:xfrm rot="3637406">
                <a:off x="1065" y="2255"/>
                <a:ext cx="838" cy="669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rgbClr val="474747">
                      <a:gamma/>
                      <a:shade val="46275"/>
                      <a:invGamma/>
                    </a:srgbClr>
                  </a:gs>
                  <a:gs pos="50000">
                    <a:srgbClr val="474747"/>
                  </a:gs>
                  <a:gs pos="100000">
                    <a:srgbClr val="474747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768" name="AutoShape 1032"/>
              <p:cNvSpPr>
                <a:spLocks noChangeArrowheads="1"/>
              </p:cNvSpPr>
              <p:nvPr/>
            </p:nvSpPr>
            <p:spPr bwMode="auto">
              <a:xfrm rot="3637406">
                <a:off x="1749" y="1337"/>
                <a:ext cx="960" cy="1644"/>
              </a:xfrm>
              <a:prstGeom prst="can">
                <a:avLst>
                  <a:gd name="adj" fmla="val 42813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GB" altLang="en-US" sz="1000"/>
                  <a:t>BOSCH</a:t>
                </a:r>
              </a:p>
            </p:txBody>
          </p:sp>
          <p:sp>
            <p:nvSpPr>
              <p:cNvPr id="245769" name="Line 1033"/>
              <p:cNvSpPr>
                <a:spLocks noChangeShapeType="1"/>
              </p:cNvSpPr>
              <p:nvPr/>
            </p:nvSpPr>
            <p:spPr bwMode="auto">
              <a:xfrm rot="3637406" flipV="1">
                <a:off x="898" y="2638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5770" name="Line 1034"/>
              <p:cNvSpPr>
                <a:spLocks noChangeShapeType="1"/>
              </p:cNvSpPr>
              <p:nvPr/>
            </p:nvSpPr>
            <p:spPr bwMode="auto">
              <a:xfrm rot="3637406" flipV="1">
                <a:off x="966" y="2600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5771" name="Line 1035"/>
              <p:cNvSpPr>
                <a:spLocks noChangeShapeType="1"/>
              </p:cNvSpPr>
              <p:nvPr/>
            </p:nvSpPr>
            <p:spPr bwMode="auto">
              <a:xfrm rot="3637406" flipV="1">
                <a:off x="1028" y="2563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5772" name="Line 1036"/>
              <p:cNvSpPr>
                <a:spLocks noChangeShapeType="1"/>
              </p:cNvSpPr>
              <p:nvPr/>
            </p:nvSpPr>
            <p:spPr bwMode="auto">
              <a:xfrm rot="3637406" flipV="1">
                <a:off x="968" y="2764"/>
                <a:ext cx="646" cy="8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5773" name="Line 1037"/>
              <p:cNvSpPr>
                <a:spLocks noChangeShapeType="1"/>
              </p:cNvSpPr>
              <p:nvPr/>
            </p:nvSpPr>
            <p:spPr bwMode="auto">
              <a:xfrm rot="3637406" flipV="1">
                <a:off x="1216" y="2329"/>
                <a:ext cx="276" cy="25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5774" name="AutoShape 1038"/>
              <p:cNvSpPr>
                <a:spLocks noChangeArrowheads="1"/>
              </p:cNvSpPr>
              <p:nvPr/>
            </p:nvSpPr>
            <p:spPr bwMode="auto">
              <a:xfrm rot="3637406">
                <a:off x="2642" y="1633"/>
                <a:ext cx="444" cy="32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775" name="AutoShape 1039"/>
              <p:cNvSpPr>
                <a:spLocks noChangeArrowheads="1"/>
              </p:cNvSpPr>
              <p:nvPr/>
            </p:nvSpPr>
            <p:spPr bwMode="auto">
              <a:xfrm rot="3637406">
                <a:off x="622" y="2659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776" name="AutoShape 1040"/>
              <p:cNvSpPr>
                <a:spLocks noChangeArrowheads="1"/>
              </p:cNvSpPr>
              <p:nvPr/>
            </p:nvSpPr>
            <p:spPr bwMode="auto">
              <a:xfrm rot="3637406">
                <a:off x="684" y="2771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777" name="AutoShape 1041"/>
              <p:cNvSpPr>
                <a:spLocks noChangeArrowheads="1"/>
              </p:cNvSpPr>
              <p:nvPr/>
            </p:nvSpPr>
            <p:spPr bwMode="auto">
              <a:xfrm rot="3637406">
                <a:off x="745" y="2884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5778" name="Arc 1042"/>
            <p:cNvSpPr>
              <a:spLocks/>
            </p:cNvSpPr>
            <p:nvPr/>
          </p:nvSpPr>
          <p:spPr bwMode="auto">
            <a:xfrm>
              <a:off x="2154" y="2104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79" name="Arc 1043"/>
            <p:cNvSpPr>
              <a:spLocks/>
            </p:cNvSpPr>
            <p:nvPr/>
          </p:nvSpPr>
          <p:spPr bwMode="auto">
            <a:xfrm>
              <a:off x="2142" y="2044"/>
              <a:ext cx="498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80" name="Arc 1044"/>
            <p:cNvSpPr>
              <a:spLocks/>
            </p:cNvSpPr>
            <p:nvPr/>
          </p:nvSpPr>
          <p:spPr bwMode="auto">
            <a:xfrm rot="4621786">
              <a:off x="1662" y="1180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81" name="Arc 1045"/>
            <p:cNvSpPr>
              <a:spLocks/>
            </p:cNvSpPr>
            <p:nvPr/>
          </p:nvSpPr>
          <p:spPr bwMode="auto">
            <a:xfrm rot="6147213">
              <a:off x="1986" y="1432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5782" name="Text Box 1046"/>
          <p:cNvSpPr txBox="1">
            <a:spLocks noChangeArrowheads="1"/>
          </p:cNvSpPr>
          <p:nvPr/>
        </p:nvSpPr>
        <p:spPr bwMode="auto">
          <a:xfrm>
            <a:off x="1851025" y="4344988"/>
            <a:ext cx="3775008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Testing heater coils:</a:t>
            </a:r>
          </a:p>
          <a:p>
            <a:endParaRPr lang="en-GB" altLang="en-US" dirty="0"/>
          </a:p>
          <a:p>
            <a:pPr>
              <a:buFontTx/>
              <a:buChar char="•"/>
            </a:pPr>
            <a:r>
              <a:rPr lang="en-GB" altLang="en-US" dirty="0"/>
              <a:t> Check for live feed 12v.</a:t>
            </a:r>
          </a:p>
          <a:p>
            <a:r>
              <a:rPr lang="en-GB" altLang="en-US" dirty="0">
                <a:solidFill>
                  <a:srgbClr val="CECECE"/>
                </a:solidFill>
              </a:rPr>
              <a:t> </a:t>
            </a:r>
          </a:p>
        </p:txBody>
      </p:sp>
      <p:grpSp>
        <p:nvGrpSpPr>
          <p:cNvPr id="245783" name="Group 1047"/>
          <p:cNvGrpSpPr>
            <a:grpSpLocks/>
          </p:cNvGrpSpPr>
          <p:nvPr/>
        </p:nvGrpSpPr>
        <p:grpSpPr bwMode="auto">
          <a:xfrm>
            <a:off x="6445250" y="2212975"/>
            <a:ext cx="1984375" cy="3197225"/>
            <a:chOff x="4" y="1642"/>
            <a:chExt cx="1250" cy="2014"/>
          </a:xfrm>
        </p:grpSpPr>
        <p:sp>
          <p:nvSpPr>
            <p:cNvPr id="245784" name="AutoShape 1048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85" name="Rectangle 1049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86" name="AutoShape 1050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5787" name="Freeform 1051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5788" name="Rectangle 1052"/>
            <p:cNvSpPr>
              <a:spLocks noChangeArrowheads="1"/>
            </p:cNvSpPr>
            <p:nvPr/>
          </p:nvSpPr>
          <p:spPr bwMode="auto">
            <a:xfrm>
              <a:off x="248" y="2054"/>
              <a:ext cx="786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12 volts</a:t>
              </a:r>
            </a:p>
          </p:txBody>
        </p:sp>
        <p:grpSp>
          <p:nvGrpSpPr>
            <p:cNvPr id="245789" name="Group 1053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45790" name="Oval 1054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791" name="Oval 1055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45792" name="Group 1056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45793" name="Freeform 1057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5794" name="Oval 1058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5795" name="Oval 1059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45796" name="Group 1060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45797" name="AutoShape 1061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5798" name="AutoShape 1062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5799" name="Group 1063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45800" name="Oval 1064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5801" name="Oval 1065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5802" name="Group 1066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45803" name="Oval 1067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5804" name="Oval 1068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5805" name="Group 1069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45806" name="Oval 1070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5807" name="Oval 1071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45808" name="Rectangle 1072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45809" name="Rectangle 1073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45810" name="Rectangle 1074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45811" name="Rectangle 1075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45812" name="Line 1076"/>
          <p:cNvSpPr>
            <a:spLocks noChangeShapeType="1"/>
          </p:cNvSpPr>
          <p:nvPr/>
        </p:nvSpPr>
        <p:spPr bwMode="auto">
          <a:xfrm flipH="1" flipV="1">
            <a:off x="3219450" y="1905000"/>
            <a:ext cx="3848100" cy="35052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9859" name="Group 1027"/>
          <p:cNvGrpSpPr>
            <a:grpSpLocks/>
          </p:cNvGrpSpPr>
          <p:nvPr/>
        </p:nvGrpSpPr>
        <p:grpSpPr bwMode="auto">
          <a:xfrm>
            <a:off x="0" y="965200"/>
            <a:ext cx="4514850" cy="3554413"/>
            <a:chOff x="384" y="896"/>
            <a:chExt cx="2844" cy="2239"/>
          </a:xfrm>
        </p:grpSpPr>
        <p:grpSp>
          <p:nvGrpSpPr>
            <p:cNvPr id="249860" name="Group 1028"/>
            <p:cNvGrpSpPr>
              <a:grpSpLocks/>
            </p:cNvGrpSpPr>
            <p:nvPr/>
          </p:nvGrpSpPr>
          <p:grpSpPr bwMode="auto">
            <a:xfrm>
              <a:off x="384" y="1993"/>
              <a:ext cx="1831" cy="1142"/>
              <a:chOff x="370" y="1573"/>
              <a:chExt cx="2681" cy="1598"/>
            </a:xfrm>
          </p:grpSpPr>
          <p:sp>
            <p:nvSpPr>
              <p:cNvPr id="249861" name="AutoShape 1029"/>
              <p:cNvSpPr>
                <a:spLocks noChangeArrowheads="1"/>
              </p:cNvSpPr>
              <p:nvPr/>
            </p:nvSpPr>
            <p:spPr bwMode="auto">
              <a:xfrm rot="3637406">
                <a:off x="721" y="2305"/>
                <a:ext cx="444" cy="1145"/>
              </a:xfrm>
              <a:prstGeom prst="can">
                <a:avLst>
                  <a:gd name="adj" fmla="val 64471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9862" name="AutoShape 1030"/>
              <p:cNvSpPr>
                <a:spLocks noChangeArrowheads="1"/>
              </p:cNvSpPr>
              <p:nvPr/>
            </p:nvSpPr>
            <p:spPr bwMode="auto">
              <a:xfrm rot="3637406">
                <a:off x="974" y="2354"/>
                <a:ext cx="667" cy="668"/>
              </a:xfrm>
              <a:prstGeom prst="can">
                <a:avLst>
                  <a:gd name="adj" fmla="val 25037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9863" name="AutoShape 1031"/>
              <p:cNvSpPr>
                <a:spLocks noChangeArrowheads="1"/>
              </p:cNvSpPr>
              <p:nvPr/>
            </p:nvSpPr>
            <p:spPr bwMode="auto">
              <a:xfrm rot="3637406">
                <a:off x="1065" y="2255"/>
                <a:ext cx="838" cy="669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rgbClr val="474747">
                      <a:gamma/>
                      <a:shade val="46275"/>
                      <a:invGamma/>
                    </a:srgbClr>
                  </a:gs>
                  <a:gs pos="50000">
                    <a:srgbClr val="474747"/>
                  </a:gs>
                  <a:gs pos="100000">
                    <a:srgbClr val="474747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9864" name="AutoShape 1032"/>
              <p:cNvSpPr>
                <a:spLocks noChangeArrowheads="1"/>
              </p:cNvSpPr>
              <p:nvPr/>
            </p:nvSpPr>
            <p:spPr bwMode="auto">
              <a:xfrm rot="3637406">
                <a:off x="1749" y="1337"/>
                <a:ext cx="960" cy="1644"/>
              </a:xfrm>
              <a:prstGeom prst="can">
                <a:avLst>
                  <a:gd name="adj" fmla="val 42813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GB" altLang="en-US" sz="1000"/>
                  <a:t>BOSCH</a:t>
                </a:r>
              </a:p>
            </p:txBody>
          </p:sp>
          <p:sp>
            <p:nvSpPr>
              <p:cNvPr id="249865" name="Line 1033"/>
              <p:cNvSpPr>
                <a:spLocks noChangeShapeType="1"/>
              </p:cNvSpPr>
              <p:nvPr/>
            </p:nvSpPr>
            <p:spPr bwMode="auto">
              <a:xfrm rot="3637406" flipV="1">
                <a:off x="898" y="2638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9866" name="Line 1034"/>
              <p:cNvSpPr>
                <a:spLocks noChangeShapeType="1"/>
              </p:cNvSpPr>
              <p:nvPr/>
            </p:nvSpPr>
            <p:spPr bwMode="auto">
              <a:xfrm rot="3637406" flipV="1">
                <a:off x="966" y="2600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9867" name="Line 1035"/>
              <p:cNvSpPr>
                <a:spLocks noChangeShapeType="1"/>
              </p:cNvSpPr>
              <p:nvPr/>
            </p:nvSpPr>
            <p:spPr bwMode="auto">
              <a:xfrm rot="3637406" flipV="1">
                <a:off x="1028" y="2563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9868" name="Line 1036"/>
              <p:cNvSpPr>
                <a:spLocks noChangeShapeType="1"/>
              </p:cNvSpPr>
              <p:nvPr/>
            </p:nvSpPr>
            <p:spPr bwMode="auto">
              <a:xfrm rot="3637406" flipV="1">
                <a:off x="968" y="2764"/>
                <a:ext cx="646" cy="8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9869" name="Line 1037"/>
              <p:cNvSpPr>
                <a:spLocks noChangeShapeType="1"/>
              </p:cNvSpPr>
              <p:nvPr/>
            </p:nvSpPr>
            <p:spPr bwMode="auto">
              <a:xfrm rot="3637406" flipV="1">
                <a:off x="1216" y="2329"/>
                <a:ext cx="276" cy="25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49870" name="AutoShape 1038"/>
              <p:cNvSpPr>
                <a:spLocks noChangeArrowheads="1"/>
              </p:cNvSpPr>
              <p:nvPr/>
            </p:nvSpPr>
            <p:spPr bwMode="auto">
              <a:xfrm rot="3637406">
                <a:off x="2642" y="1633"/>
                <a:ext cx="444" cy="32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9871" name="AutoShape 1039"/>
              <p:cNvSpPr>
                <a:spLocks noChangeArrowheads="1"/>
              </p:cNvSpPr>
              <p:nvPr/>
            </p:nvSpPr>
            <p:spPr bwMode="auto">
              <a:xfrm rot="3637406">
                <a:off x="622" y="2659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9872" name="AutoShape 1040"/>
              <p:cNvSpPr>
                <a:spLocks noChangeArrowheads="1"/>
              </p:cNvSpPr>
              <p:nvPr/>
            </p:nvSpPr>
            <p:spPr bwMode="auto">
              <a:xfrm rot="3637406">
                <a:off x="684" y="2771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9873" name="AutoShape 1041"/>
              <p:cNvSpPr>
                <a:spLocks noChangeArrowheads="1"/>
              </p:cNvSpPr>
              <p:nvPr/>
            </p:nvSpPr>
            <p:spPr bwMode="auto">
              <a:xfrm rot="3637406">
                <a:off x="745" y="2884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49874" name="Arc 1042"/>
            <p:cNvSpPr>
              <a:spLocks/>
            </p:cNvSpPr>
            <p:nvPr/>
          </p:nvSpPr>
          <p:spPr bwMode="auto">
            <a:xfrm>
              <a:off x="2154" y="2104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9875" name="Arc 1043"/>
            <p:cNvSpPr>
              <a:spLocks/>
            </p:cNvSpPr>
            <p:nvPr/>
          </p:nvSpPr>
          <p:spPr bwMode="auto">
            <a:xfrm>
              <a:off x="2142" y="2044"/>
              <a:ext cx="498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9876" name="Arc 1044"/>
            <p:cNvSpPr>
              <a:spLocks/>
            </p:cNvSpPr>
            <p:nvPr/>
          </p:nvSpPr>
          <p:spPr bwMode="auto">
            <a:xfrm rot="4621786">
              <a:off x="1662" y="1180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9877" name="Arc 1045"/>
            <p:cNvSpPr>
              <a:spLocks/>
            </p:cNvSpPr>
            <p:nvPr/>
          </p:nvSpPr>
          <p:spPr bwMode="auto">
            <a:xfrm rot="6147213">
              <a:off x="1986" y="1432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49878" name="Text Box 1046"/>
          <p:cNvSpPr txBox="1">
            <a:spLocks noChangeArrowheads="1"/>
          </p:cNvSpPr>
          <p:nvPr/>
        </p:nvSpPr>
        <p:spPr bwMode="auto">
          <a:xfrm>
            <a:off x="1851025" y="4344988"/>
            <a:ext cx="3775008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Testing heater coils:</a:t>
            </a:r>
          </a:p>
          <a:p>
            <a:endParaRPr lang="en-GB" altLang="en-US" dirty="0"/>
          </a:p>
          <a:p>
            <a:pPr>
              <a:buFontTx/>
              <a:buChar char="•"/>
            </a:pPr>
            <a:r>
              <a:rPr lang="en-GB" altLang="en-US" dirty="0"/>
              <a:t> Check for live feed 12v.</a:t>
            </a:r>
          </a:p>
          <a:p>
            <a:pPr>
              <a:buFontTx/>
              <a:buChar char="•"/>
            </a:pPr>
            <a:r>
              <a:rPr lang="en-GB" altLang="en-US" dirty="0"/>
              <a:t> Check earth path 0.1v.</a:t>
            </a:r>
          </a:p>
          <a:p>
            <a:r>
              <a:rPr lang="en-GB" altLang="en-US" dirty="0"/>
              <a:t> </a:t>
            </a:r>
          </a:p>
        </p:txBody>
      </p:sp>
      <p:grpSp>
        <p:nvGrpSpPr>
          <p:cNvPr id="249879" name="Group 1047"/>
          <p:cNvGrpSpPr>
            <a:grpSpLocks/>
          </p:cNvGrpSpPr>
          <p:nvPr/>
        </p:nvGrpSpPr>
        <p:grpSpPr bwMode="auto">
          <a:xfrm>
            <a:off x="6445250" y="2212975"/>
            <a:ext cx="1984375" cy="3197225"/>
            <a:chOff x="4" y="1642"/>
            <a:chExt cx="1250" cy="2014"/>
          </a:xfrm>
        </p:grpSpPr>
        <p:sp>
          <p:nvSpPr>
            <p:cNvPr id="249880" name="AutoShape 1048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9881" name="Rectangle 1049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9882" name="AutoShape 1050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49883" name="Freeform 1051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9884" name="Rectangle 1052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0.1 volts</a:t>
              </a:r>
            </a:p>
          </p:txBody>
        </p:sp>
        <p:grpSp>
          <p:nvGrpSpPr>
            <p:cNvPr id="249885" name="Group 1053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49886" name="Oval 1054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9887" name="Oval 1055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49888" name="Group 1056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49889" name="Freeform 1057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9890" name="Oval 1058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49891" name="Oval 1059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49892" name="Group 1060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49893" name="AutoShape 1061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9894" name="AutoShape 1062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9895" name="Group 1063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49896" name="Oval 1064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9897" name="Oval 1065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9898" name="Group 1066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49899" name="Oval 1067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9900" name="Oval 1068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49901" name="Group 1069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49902" name="Oval 1070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49903" name="Oval 1071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49904" name="Rectangle 1072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49905" name="Rectangle 1073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49906" name="Rectangle 1074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49907" name="Rectangle 1075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49908" name="Line 1076"/>
          <p:cNvSpPr>
            <a:spLocks noChangeShapeType="1"/>
          </p:cNvSpPr>
          <p:nvPr/>
        </p:nvSpPr>
        <p:spPr bwMode="auto">
          <a:xfrm flipH="1" flipV="1">
            <a:off x="3848100" y="2133600"/>
            <a:ext cx="3219450" cy="32766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0883" name="Group 1027"/>
          <p:cNvGrpSpPr>
            <a:grpSpLocks/>
          </p:cNvGrpSpPr>
          <p:nvPr/>
        </p:nvGrpSpPr>
        <p:grpSpPr bwMode="auto">
          <a:xfrm>
            <a:off x="0" y="965200"/>
            <a:ext cx="4514850" cy="3554413"/>
            <a:chOff x="384" y="896"/>
            <a:chExt cx="2844" cy="2239"/>
          </a:xfrm>
        </p:grpSpPr>
        <p:grpSp>
          <p:nvGrpSpPr>
            <p:cNvPr id="250884" name="Group 1028"/>
            <p:cNvGrpSpPr>
              <a:grpSpLocks/>
            </p:cNvGrpSpPr>
            <p:nvPr/>
          </p:nvGrpSpPr>
          <p:grpSpPr bwMode="auto">
            <a:xfrm>
              <a:off x="384" y="1993"/>
              <a:ext cx="1831" cy="1142"/>
              <a:chOff x="370" y="1573"/>
              <a:chExt cx="2681" cy="1598"/>
            </a:xfrm>
          </p:grpSpPr>
          <p:sp>
            <p:nvSpPr>
              <p:cNvPr id="250885" name="AutoShape 1029"/>
              <p:cNvSpPr>
                <a:spLocks noChangeArrowheads="1"/>
              </p:cNvSpPr>
              <p:nvPr/>
            </p:nvSpPr>
            <p:spPr bwMode="auto">
              <a:xfrm rot="3637406">
                <a:off x="721" y="2305"/>
                <a:ext cx="444" cy="1145"/>
              </a:xfrm>
              <a:prstGeom prst="can">
                <a:avLst>
                  <a:gd name="adj" fmla="val 64471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0886" name="AutoShape 1030"/>
              <p:cNvSpPr>
                <a:spLocks noChangeArrowheads="1"/>
              </p:cNvSpPr>
              <p:nvPr/>
            </p:nvSpPr>
            <p:spPr bwMode="auto">
              <a:xfrm rot="3637406">
                <a:off x="974" y="2354"/>
                <a:ext cx="667" cy="668"/>
              </a:xfrm>
              <a:prstGeom prst="can">
                <a:avLst>
                  <a:gd name="adj" fmla="val 25037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0887" name="AutoShape 1031"/>
              <p:cNvSpPr>
                <a:spLocks noChangeArrowheads="1"/>
              </p:cNvSpPr>
              <p:nvPr/>
            </p:nvSpPr>
            <p:spPr bwMode="auto">
              <a:xfrm rot="3637406">
                <a:off x="1065" y="2255"/>
                <a:ext cx="838" cy="669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rgbClr val="474747">
                      <a:gamma/>
                      <a:shade val="46275"/>
                      <a:invGamma/>
                    </a:srgbClr>
                  </a:gs>
                  <a:gs pos="50000">
                    <a:srgbClr val="474747"/>
                  </a:gs>
                  <a:gs pos="100000">
                    <a:srgbClr val="474747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0888" name="AutoShape 1032"/>
              <p:cNvSpPr>
                <a:spLocks noChangeArrowheads="1"/>
              </p:cNvSpPr>
              <p:nvPr/>
            </p:nvSpPr>
            <p:spPr bwMode="auto">
              <a:xfrm rot="3637406">
                <a:off x="1749" y="1337"/>
                <a:ext cx="960" cy="1644"/>
              </a:xfrm>
              <a:prstGeom prst="can">
                <a:avLst>
                  <a:gd name="adj" fmla="val 42813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GB" altLang="en-US" sz="1000"/>
                  <a:t>BOSCH</a:t>
                </a:r>
              </a:p>
            </p:txBody>
          </p:sp>
          <p:sp>
            <p:nvSpPr>
              <p:cNvPr id="250889" name="Line 1033"/>
              <p:cNvSpPr>
                <a:spLocks noChangeShapeType="1"/>
              </p:cNvSpPr>
              <p:nvPr/>
            </p:nvSpPr>
            <p:spPr bwMode="auto">
              <a:xfrm rot="3637406" flipV="1">
                <a:off x="898" y="2638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0890" name="Line 1034"/>
              <p:cNvSpPr>
                <a:spLocks noChangeShapeType="1"/>
              </p:cNvSpPr>
              <p:nvPr/>
            </p:nvSpPr>
            <p:spPr bwMode="auto">
              <a:xfrm rot="3637406" flipV="1">
                <a:off x="966" y="2600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0891" name="Line 1035"/>
              <p:cNvSpPr>
                <a:spLocks noChangeShapeType="1"/>
              </p:cNvSpPr>
              <p:nvPr/>
            </p:nvSpPr>
            <p:spPr bwMode="auto">
              <a:xfrm rot="3637406" flipV="1">
                <a:off x="1028" y="2563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0892" name="Line 1036"/>
              <p:cNvSpPr>
                <a:spLocks noChangeShapeType="1"/>
              </p:cNvSpPr>
              <p:nvPr/>
            </p:nvSpPr>
            <p:spPr bwMode="auto">
              <a:xfrm rot="3637406" flipV="1">
                <a:off x="968" y="2764"/>
                <a:ext cx="646" cy="8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0893" name="Line 1037"/>
              <p:cNvSpPr>
                <a:spLocks noChangeShapeType="1"/>
              </p:cNvSpPr>
              <p:nvPr/>
            </p:nvSpPr>
            <p:spPr bwMode="auto">
              <a:xfrm rot="3637406" flipV="1">
                <a:off x="1216" y="2329"/>
                <a:ext cx="276" cy="25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0894" name="AutoShape 1038"/>
              <p:cNvSpPr>
                <a:spLocks noChangeArrowheads="1"/>
              </p:cNvSpPr>
              <p:nvPr/>
            </p:nvSpPr>
            <p:spPr bwMode="auto">
              <a:xfrm rot="3637406">
                <a:off x="2642" y="1633"/>
                <a:ext cx="444" cy="32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0895" name="AutoShape 1039"/>
              <p:cNvSpPr>
                <a:spLocks noChangeArrowheads="1"/>
              </p:cNvSpPr>
              <p:nvPr/>
            </p:nvSpPr>
            <p:spPr bwMode="auto">
              <a:xfrm rot="3637406">
                <a:off x="622" y="2659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0896" name="AutoShape 1040"/>
              <p:cNvSpPr>
                <a:spLocks noChangeArrowheads="1"/>
              </p:cNvSpPr>
              <p:nvPr/>
            </p:nvSpPr>
            <p:spPr bwMode="auto">
              <a:xfrm rot="3637406">
                <a:off x="684" y="2771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0897" name="AutoShape 1041"/>
              <p:cNvSpPr>
                <a:spLocks noChangeArrowheads="1"/>
              </p:cNvSpPr>
              <p:nvPr/>
            </p:nvSpPr>
            <p:spPr bwMode="auto">
              <a:xfrm rot="3637406">
                <a:off x="745" y="2884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50898" name="Arc 1042"/>
            <p:cNvSpPr>
              <a:spLocks/>
            </p:cNvSpPr>
            <p:nvPr/>
          </p:nvSpPr>
          <p:spPr bwMode="auto">
            <a:xfrm>
              <a:off x="2154" y="2104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0899" name="Arc 1043"/>
            <p:cNvSpPr>
              <a:spLocks/>
            </p:cNvSpPr>
            <p:nvPr/>
          </p:nvSpPr>
          <p:spPr bwMode="auto">
            <a:xfrm>
              <a:off x="2142" y="2044"/>
              <a:ext cx="498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0900" name="Arc 1044"/>
            <p:cNvSpPr>
              <a:spLocks/>
            </p:cNvSpPr>
            <p:nvPr/>
          </p:nvSpPr>
          <p:spPr bwMode="auto">
            <a:xfrm rot="4621786">
              <a:off x="1662" y="1180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0901" name="Arc 1045"/>
            <p:cNvSpPr>
              <a:spLocks/>
            </p:cNvSpPr>
            <p:nvPr/>
          </p:nvSpPr>
          <p:spPr bwMode="auto">
            <a:xfrm rot="6147213">
              <a:off x="1986" y="1432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0902" name="Text Box 1046"/>
          <p:cNvSpPr txBox="1">
            <a:spLocks noChangeArrowheads="1"/>
          </p:cNvSpPr>
          <p:nvPr/>
        </p:nvSpPr>
        <p:spPr bwMode="auto">
          <a:xfrm>
            <a:off x="1851025" y="4344988"/>
            <a:ext cx="5529078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GB" altLang="en-US" dirty="0"/>
              <a:t>Testing heater coils:</a:t>
            </a:r>
          </a:p>
          <a:p>
            <a:endParaRPr lang="en-GB" altLang="en-US" dirty="0"/>
          </a:p>
          <a:p>
            <a:pPr>
              <a:buFontTx/>
              <a:buChar char="•"/>
            </a:pPr>
            <a:r>
              <a:rPr lang="en-GB" altLang="en-US" dirty="0"/>
              <a:t> Check for live feed 12v.</a:t>
            </a:r>
          </a:p>
          <a:p>
            <a:pPr>
              <a:buFontTx/>
              <a:buChar char="•"/>
            </a:pPr>
            <a:r>
              <a:rPr lang="en-GB" altLang="en-US" dirty="0"/>
              <a:t> Check earth path 0.1v.</a:t>
            </a:r>
          </a:p>
          <a:p>
            <a:pPr>
              <a:buFontTx/>
              <a:buChar char="•"/>
            </a:pPr>
            <a:r>
              <a:rPr lang="en-GB" altLang="en-US" dirty="0"/>
              <a:t> Check resistance across terminals.</a:t>
            </a:r>
          </a:p>
          <a:p>
            <a:r>
              <a:rPr lang="en-GB" altLang="en-US" dirty="0"/>
              <a:t>  5 ohms cold / 20ohms hot.</a:t>
            </a:r>
          </a:p>
          <a:p>
            <a:r>
              <a:rPr lang="en-GB" altLang="en-US" dirty="0">
                <a:solidFill>
                  <a:srgbClr val="CECECE"/>
                </a:solidFill>
              </a:rPr>
              <a:t> </a:t>
            </a:r>
          </a:p>
          <a:p>
            <a:r>
              <a:rPr lang="en-GB" altLang="en-US" dirty="0">
                <a:solidFill>
                  <a:srgbClr val="CECECE"/>
                </a:solidFill>
              </a:rPr>
              <a:t> </a:t>
            </a:r>
          </a:p>
        </p:txBody>
      </p:sp>
      <p:grpSp>
        <p:nvGrpSpPr>
          <p:cNvPr id="250903" name="Group 1047"/>
          <p:cNvGrpSpPr>
            <a:grpSpLocks/>
          </p:cNvGrpSpPr>
          <p:nvPr/>
        </p:nvGrpSpPr>
        <p:grpSpPr bwMode="auto">
          <a:xfrm>
            <a:off x="6445250" y="2212975"/>
            <a:ext cx="1984375" cy="3197225"/>
            <a:chOff x="4" y="1642"/>
            <a:chExt cx="1250" cy="2014"/>
          </a:xfrm>
        </p:grpSpPr>
        <p:sp>
          <p:nvSpPr>
            <p:cNvPr id="250904" name="AutoShape 1048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0905" name="Rectangle 1049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0906" name="AutoShape 1050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0907" name="Freeform 1051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0908" name="Rectangle 1052"/>
            <p:cNvSpPr>
              <a:spLocks noChangeArrowheads="1"/>
            </p:cNvSpPr>
            <p:nvPr/>
          </p:nvSpPr>
          <p:spPr bwMode="auto">
            <a:xfrm>
              <a:off x="248" y="2054"/>
              <a:ext cx="840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20 ohms</a:t>
              </a:r>
            </a:p>
          </p:txBody>
        </p:sp>
        <p:grpSp>
          <p:nvGrpSpPr>
            <p:cNvPr id="250909" name="Group 1053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50910" name="Oval 1054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0911" name="Oval 1055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50912" name="Group 1056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50913" name="Freeform 1057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0914" name="Oval 1058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0915" name="Oval 1059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50916" name="Group 1060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50917" name="AutoShape 1061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0918" name="AutoShape 1062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0919" name="Group 1063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50920" name="Oval 1064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0921" name="Oval 1065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0922" name="Group 1066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50923" name="Oval 1067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0924" name="Oval 1068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0925" name="Group 1069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50926" name="Oval 1070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0927" name="Oval 1071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50928" name="Rectangle 1072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50929" name="Rectangle 1073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50930" name="Rectangle 1074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50931" name="Rectangle 1075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50932" name="Line 1076"/>
          <p:cNvSpPr>
            <a:spLocks noChangeShapeType="1"/>
          </p:cNvSpPr>
          <p:nvPr/>
        </p:nvSpPr>
        <p:spPr bwMode="auto">
          <a:xfrm flipH="1" flipV="1">
            <a:off x="3848100" y="2133600"/>
            <a:ext cx="3562350" cy="31432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  <p:sp>
        <p:nvSpPr>
          <p:cNvPr id="250933" name="Line 1077"/>
          <p:cNvSpPr>
            <a:spLocks noChangeShapeType="1"/>
          </p:cNvSpPr>
          <p:nvPr/>
        </p:nvSpPr>
        <p:spPr bwMode="auto">
          <a:xfrm flipH="1" flipV="1">
            <a:off x="3162300" y="2133600"/>
            <a:ext cx="3848100" cy="31242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1907" name="Group 1027"/>
          <p:cNvGrpSpPr>
            <a:grpSpLocks/>
          </p:cNvGrpSpPr>
          <p:nvPr/>
        </p:nvGrpSpPr>
        <p:grpSpPr bwMode="auto">
          <a:xfrm>
            <a:off x="0" y="965200"/>
            <a:ext cx="4514850" cy="3554413"/>
            <a:chOff x="384" y="896"/>
            <a:chExt cx="2844" cy="2239"/>
          </a:xfrm>
        </p:grpSpPr>
        <p:grpSp>
          <p:nvGrpSpPr>
            <p:cNvPr id="251908" name="Group 1028"/>
            <p:cNvGrpSpPr>
              <a:grpSpLocks/>
            </p:cNvGrpSpPr>
            <p:nvPr/>
          </p:nvGrpSpPr>
          <p:grpSpPr bwMode="auto">
            <a:xfrm>
              <a:off x="384" y="1993"/>
              <a:ext cx="1903" cy="1142"/>
              <a:chOff x="370" y="1573"/>
              <a:chExt cx="2786" cy="1598"/>
            </a:xfrm>
          </p:grpSpPr>
          <p:sp>
            <p:nvSpPr>
              <p:cNvPr id="251909" name="AutoShape 1029"/>
              <p:cNvSpPr>
                <a:spLocks noChangeArrowheads="1"/>
              </p:cNvSpPr>
              <p:nvPr/>
            </p:nvSpPr>
            <p:spPr bwMode="auto">
              <a:xfrm rot="3637406">
                <a:off x="721" y="2305"/>
                <a:ext cx="444" cy="1145"/>
              </a:xfrm>
              <a:prstGeom prst="can">
                <a:avLst>
                  <a:gd name="adj" fmla="val 64471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1910" name="AutoShape 1030"/>
              <p:cNvSpPr>
                <a:spLocks noChangeArrowheads="1"/>
              </p:cNvSpPr>
              <p:nvPr/>
            </p:nvSpPr>
            <p:spPr bwMode="auto">
              <a:xfrm rot="3637406">
                <a:off x="974" y="2354"/>
                <a:ext cx="667" cy="668"/>
              </a:xfrm>
              <a:prstGeom prst="can">
                <a:avLst>
                  <a:gd name="adj" fmla="val 25037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1911" name="AutoShape 1031"/>
              <p:cNvSpPr>
                <a:spLocks noChangeArrowheads="1"/>
              </p:cNvSpPr>
              <p:nvPr/>
            </p:nvSpPr>
            <p:spPr bwMode="auto">
              <a:xfrm rot="3637406">
                <a:off x="1065" y="2255"/>
                <a:ext cx="838" cy="669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rgbClr val="474747">
                      <a:gamma/>
                      <a:shade val="46275"/>
                      <a:invGamma/>
                    </a:srgbClr>
                  </a:gs>
                  <a:gs pos="50000">
                    <a:srgbClr val="474747"/>
                  </a:gs>
                  <a:gs pos="100000">
                    <a:srgbClr val="474747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1912" name="AutoShape 1032"/>
              <p:cNvSpPr>
                <a:spLocks noChangeArrowheads="1"/>
              </p:cNvSpPr>
              <p:nvPr/>
            </p:nvSpPr>
            <p:spPr bwMode="auto">
              <a:xfrm rot="3637406">
                <a:off x="1854" y="1267"/>
                <a:ext cx="960" cy="1644"/>
              </a:xfrm>
              <a:prstGeom prst="can">
                <a:avLst>
                  <a:gd name="adj" fmla="val 42813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GB" altLang="en-US" sz="1000" dirty="0"/>
                  <a:t>BOSCH</a:t>
                </a:r>
              </a:p>
            </p:txBody>
          </p:sp>
          <p:sp>
            <p:nvSpPr>
              <p:cNvPr id="251913" name="Line 1033"/>
              <p:cNvSpPr>
                <a:spLocks noChangeShapeType="1"/>
              </p:cNvSpPr>
              <p:nvPr/>
            </p:nvSpPr>
            <p:spPr bwMode="auto">
              <a:xfrm rot="3637406" flipV="1">
                <a:off x="898" y="2638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1914" name="Line 1034"/>
              <p:cNvSpPr>
                <a:spLocks noChangeShapeType="1"/>
              </p:cNvSpPr>
              <p:nvPr/>
            </p:nvSpPr>
            <p:spPr bwMode="auto">
              <a:xfrm rot="3637406" flipV="1">
                <a:off x="966" y="2600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1915" name="Line 1035"/>
              <p:cNvSpPr>
                <a:spLocks noChangeShapeType="1"/>
              </p:cNvSpPr>
              <p:nvPr/>
            </p:nvSpPr>
            <p:spPr bwMode="auto">
              <a:xfrm rot="3637406" flipV="1">
                <a:off x="1028" y="2563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1916" name="Line 1036"/>
              <p:cNvSpPr>
                <a:spLocks noChangeShapeType="1"/>
              </p:cNvSpPr>
              <p:nvPr/>
            </p:nvSpPr>
            <p:spPr bwMode="auto">
              <a:xfrm rot="3637406" flipV="1">
                <a:off x="968" y="2764"/>
                <a:ext cx="646" cy="8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1917" name="Line 1037"/>
              <p:cNvSpPr>
                <a:spLocks noChangeShapeType="1"/>
              </p:cNvSpPr>
              <p:nvPr/>
            </p:nvSpPr>
            <p:spPr bwMode="auto">
              <a:xfrm rot="3637406" flipV="1">
                <a:off x="1216" y="2329"/>
                <a:ext cx="276" cy="25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1918" name="AutoShape 1038"/>
              <p:cNvSpPr>
                <a:spLocks noChangeArrowheads="1"/>
              </p:cNvSpPr>
              <p:nvPr/>
            </p:nvSpPr>
            <p:spPr bwMode="auto">
              <a:xfrm rot="3637406">
                <a:off x="2642" y="1633"/>
                <a:ext cx="444" cy="32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1919" name="AutoShape 1039"/>
              <p:cNvSpPr>
                <a:spLocks noChangeArrowheads="1"/>
              </p:cNvSpPr>
              <p:nvPr/>
            </p:nvSpPr>
            <p:spPr bwMode="auto">
              <a:xfrm rot="3637406">
                <a:off x="622" y="2659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1920" name="AutoShape 1040"/>
              <p:cNvSpPr>
                <a:spLocks noChangeArrowheads="1"/>
              </p:cNvSpPr>
              <p:nvPr/>
            </p:nvSpPr>
            <p:spPr bwMode="auto">
              <a:xfrm rot="3637406">
                <a:off x="684" y="2771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1921" name="AutoShape 1041"/>
              <p:cNvSpPr>
                <a:spLocks noChangeArrowheads="1"/>
              </p:cNvSpPr>
              <p:nvPr/>
            </p:nvSpPr>
            <p:spPr bwMode="auto">
              <a:xfrm rot="3637406">
                <a:off x="745" y="2884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51922" name="Arc 1042"/>
            <p:cNvSpPr>
              <a:spLocks/>
            </p:cNvSpPr>
            <p:nvPr/>
          </p:nvSpPr>
          <p:spPr bwMode="auto">
            <a:xfrm>
              <a:off x="2154" y="2104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23" name="Arc 1043"/>
            <p:cNvSpPr>
              <a:spLocks/>
            </p:cNvSpPr>
            <p:nvPr/>
          </p:nvSpPr>
          <p:spPr bwMode="auto">
            <a:xfrm>
              <a:off x="2142" y="2044"/>
              <a:ext cx="498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24" name="Arc 1044"/>
            <p:cNvSpPr>
              <a:spLocks/>
            </p:cNvSpPr>
            <p:nvPr/>
          </p:nvSpPr>
          <p:spPr bwMode="auto">
            <a:xfrm rot="4621786">
              <a:off x="1662" y="1180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25" name="Arc 1045"/>
            <p:cNvSpPr>
              <a:spLocks/>
            </p:cNvSpPr>
            <p:nvPr/>
          </p:nvSpPr>
          <p:spPr bwMode="auto">
            <a:xfrm rot="6147213">
              <a:off x="1986" y="1432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1926" name="Text Box 1046"/>
          <p:cNvSpPr txBox="1">
            <a:spLocks noChangeArrowheads="1"/>
          </p:cNvSpPr>
          <p:nvPr/>
        </p:nvSpPr>
        <p:spPr bwMode="auto">
          <a:xfrm>
            <a:off x="116682" y="4483437"/>
            <a:ext cx="7065169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buFontTx/>
              <a:buChar char="•"/>
            </a:pPr>
            <a:r>
              <a:rPr lang="en-GB" altLang="en-US" dirty="0" smtClean="0"/>
              <a:t> If continuously high (0.8v) this</a:t>
            </a:r>
          </a:p>
          <a:p>
            <a:r>
              <a:rPr lang="en-GB" altLang="en-US" dirty="0" smtClean="0"/>
              <a:t>  </a:t>
            </a:r>
            <a:r>
              <a:rPr lang="en-GB" altLang="en-US" dirty="0"/>
              <a:t>indicates a rich mixture. If </a:t>
            </a:r>
            <a:r>
              <a:rPr lang="en-GB" altLang="en-US" dirty="0" smtClean="0"/>
              <a:t>possible             introduce an </a:t>
            </a:r>
            <a:r>
              <a:rPr lang="en-GB" altLang="en-US" dirty="0"/>
              <a:t>air leak to weaken the mixture. </a:t>
            </a:r>
            <a:r>
              <a:rPr lang="en-GB" altLang="en-US" dirty="0" smtClean="0"/>
              <a:t>                      </a:t>
            </a:r>
          </a:p>
          <a:p>
            <a:r>
              <a:rPr lang="en-GB" altLang="en-US" dirty="0"/>
              <a:t> </a:t>
            </a:r>
            <a:r>
              <a:rPr lang="en-GB" altLang="en-US" dirty="0" smtClean="0"/>
              <a:t>                     </a:t>
            </a:r>
            <a:r>
              <a:rPr lang="en-GB" altLang="en-US" dirty="0" smtClean="0"/>
              <a:t>This then illuminates </a:t>
            </a:r>
            <a:r>
              <a:rPr lang="en-GB" altLang="en-US" dirty="0"/>
              <a:t>the </a:t>
            </a:r>
            <a:r>
              <a:rPr lang="en-GB" altLang="en-US" dirty="0" smtClean="0"/>
              <a:t>sensor</a:t>
            </a:r>
          </a:p>
          <a:p>
            <a:r>
              <a:rPr lang="en-GB" altLang="en-US" dirty="0"/>
              <a:t> </a:t>
            </a:r>
            <a:r>
              <a:rPr lang="en-GB" altLang="en-US" dirty="0" smtClean="0"/>
              <a:t>              </a:t>
            </a:r>
            <a:r>
              <a:rPr lang="en-GB" altLang="en-US" dirty="0" smtClean="0"/>
              <a:t>       as the </a:t>
            </a:r>
            <a:r>
              <a:rPr lang="en-GB" altLang="en-US" dirty="0"/>
              <a:t>fault if the </a:t>
            </a:r>
            <a:r>
              <a:rPr lang="en-GB" altLang="en-US" dirty="0" smtClean="0"/>
              <a:t>voltage reduces</a:t>
            </a:r>
            <a:r>
              <a:rPr lang="en-GB" altLang="en-US" dirty="0"/>
              <a:t>.</a:t>
            </a:r>
          </a:p>
          <a:p>
            <a:r>
              <a:rPr lang="en-GB" altLang="en-US" dirty="0" smtClean="0">
                <a:solidFill>
                  <a:srgbClr val="CECECE"/>
                </a:solidFill>
              </a:rPr>
              <a:t> </a:t>
            </a:r>
          </a:p>
          <a:p>
            <a:r>
              <a:rPr lang="en-GB" altLang="en-US" dirty="0" smtClean="0">
                <a:solidFill>
                  <a:srgbClr val="CECECE"/>
                </a:solidFill>
              </a:rPr>
              <a:t> </a:t>
            </a:r>
            <a:endParaRPr lang="en-GB" altLang="en-US" dirty="0">
              <a:solidFill>
                <a:srgbClr val="CECECE"/>
              </a:solidFill>
            </a:endParaRPr>
          </a:p>
        </p:txBody>
      </p:sp>
      <p:grpSp>
        <p:nvGrpSpPr>
          <p:cNvPr id="251927" name="Group 1047"/>
          <p:cNvGrpSpPr>
            <a:grpSpLocks/>
          </p:cNvGrpSpPr>
          <p:nvPr/>
        </p:nvGrpSpPr>
        <p:grpSpPr bwMode="auto">
          <a:xfrm>
            <a:off x="6443663" y="2379663"/>
            <a:ext cx="1985963" cy="3197225"/>
            <a:chOff x="3" y="1747"/>
            <a:chExt cx="1251" cy="2014"/>
          </a:xfrm>
        </p:grpSpPr>
        <p:sp>
          <p:nvSpPr>
            <p:cNvPr id="251928" name="AutoShape 1048"/>
            <p:cNvSpPr>
              <a:spLocks noChangeArrowheads="1"/>
            </p:cNvSpPr>
            <p:nvPr/>
          </p:nvSpPr>
          <p:spPr bwMode="auto">
            <a:xfrm flipH="1">
              <a:off x="3" y="1747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29" name="Rectangle 1049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30" name="AutoShape 1050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1931" name="Freeform 1051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1932" name="Rectangle 1052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dirty="0"/>
                <a:t> 0.8 volts</a:t>
              </a:r>
            </a:p>
          </p:txBody>
        </p:sp>
        <p:grpSp>
          <p:nvGrpSpPr>
            <p:cNvPr id="251933" name="Group 1053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51934" name="Oval 1054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1935" name="Oval 1055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51936" name="Group 1056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51937" name="Freeform 1057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1938" name="Oval 1058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1939" name="Oval 1059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51940" name="Group 1060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51941" name="AutoShape 1061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1942" name="AutoShape 1062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1943" name="Group 1063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51944" name="Oval 1064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1945" name="Oval 1065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1946" name="Group 1066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51947" name="Oval 1067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1948" name="Oval 1068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1949" name="Group 1069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51950" name="Oval 1070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1951" name="Oval 1071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51952" name="Rectangle 1072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51953" name="Rectangle 1073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51954" name="Rectangle 1074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51955" name="Rectangle 1075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51957" name="Line 1077"/>
          <p:cNvSpPr>
            <a:spLocks noChangeShapeType="1"/>
          </p:cNvSpPr>
          <p:nvPr/>
        </p:nvSpPr>
        <p:spPr bwMode="auto">
          <a:xfrm flipH="1" flipV="1">
            <a:off x="3505200" y="3219450"/>
            <a:ext cx="3505200" cy="203835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2931" name="Group 2051"/>
          <p:cNvGrpSpPr>
            <a:grpSpLocks/>
          </p:cNvGrpSpPr>
          <p:nvPr/>
        </p:nvGrpSpPr>
        <p:grpSpPr bwMode="auto">
          <a:xfrm>
            <a:off x="0" y="965200"/>
            <a:ext cx="4514850" cy="3554413"/>
            <a:chOff x="384" y="896"/>
            <a:chExt cx="2844" cy="2239"/>
          </a:xfrm>
        </p:grpSpPr>
        <p:grpSp>
          <p:nvGrpSpPr>
            <p:cNvPr id="252932" name="Group 2052"/>
            <p:cNvGrpSpPr>
              <a:grpSpLocks/>
            </p:cNvGrpSpPr>
            <p:nvPr/>
          </p:nvGrpSpPr>
          <p:grpSpPr bwMode="auto">
            <a:xfrm>
              <a:off x="384" y="1993"/>
              <a:ext cx="1831" cy="1142"/>
              <a:chOff x="370" y="1573"/>
              <a:chExt cx="2681" cy="1598"/>
            </a:xfrm>
          </p:grpSpPr>
          <p:sp>
            <p:nvSpPr>
              <p:cNvPr id="252933" name="AutoShape 2053"/>
              <p:cNvSpPr>
                <a:spLocks noChangeArrowheads="1"/>
              </p:cNvSpPr>
              <p:nvPr/>
            </p:nvSpPr>
            <p:spPr bwMode="auto">
              <a:xfrm rot="3637406">
                <a:off x="721" y="2305"/>
                <a:ext cx="444" cy="1145"/>
              </a:xfrm>
              <a:prstGeom prst="can">
                <a:avLst>
                  <a:gd name="adj" fmla="val 64471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2934" name="AutoShape 2054"/>
              <p:cNvSpPr>
                <a:spLocks noChangeArrowheads="1"/>
              </p:cNvSpPr>
              <p:nvPr/>
            </p:nvSpPr>
            <p:spPr bwMode="auto">
              <a:xfrm rot="3637406">
                <a:off x="974" y="2354"/>
                <a:ext cx="667" cy="668"/>
              </a:xfrm>
              <a:prstGeom prst="can">
                <a:avLst>
                  <a:gd name="adj" fmla="val 25037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540000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2935" name="AutoShape 2055"/>
              <p:cNvSpPr>
                <a:spLocks noChangeArrowheads="1"/>
              </p:cNvSpPr>
              <p:nvPr/>
            </p:nvSpPr>
            <p:spPr bwMode="auto">
              <a:xfrm rot="3637406">
                <a:off x="1065" y="2255"/>
                <a:ext cx="838" cy="669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rgbClr val="474747">
                      <a:gamma/>
                      <a:shade val="46275"/>
                      <a:invGamma/>
                    </a:srgbClr>
                  </a:gs>
                  <a:gs pos="50000">
                    <a:srgbClr val="474747"/>
                  </a:gs>
                  <a:gs pos="100000">
                    <a:srgbClr val="474747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2936" name="AutoShape 2056"/>
              <p:cNvSpPr>
                <a:spLocks noChangeArrowheads="1"/>
              </p:cNvSpPr>
              <p:nvPr/>
            </p:nvSpPr>
            <p:spPr bwMode="auto">
              <a:xfrm rot="3637406">
                <a:off x="1749" y="1337"/>
                <a:ext cx="960" cy="1644"/>
              </a:xfrm>
              <a:prstGeom prst="can">
                <a:avLst>
                  <a:gd name="adj" fmla="val 42813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GB" altLang="en-US" sz="1000"/>
                  <a:t>BOSCH</a:t>
                </a:r>
              </a:p>
            </p:txBody>
          </p:sp>
          <p:sp>
            <p:nvSpPr>
              <p:cNvPr id="252937" name="Line 2057"/>
              <p:cNvSpPr>
                <a:spLocks noChangeShapeType="1"/>
              </p:cNvSpPr>
              <p:nvPr/>
            </p:nvSpPr>
            <p:spPr bwMode="auto">
              <a:xfrm rot="3637406" flipV="1">
                <a:off x="898" y="2638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2938" name="Line 2058"/>
              <p:cNvSpPr>
                <a:spLocks noChangeShapeType="1"/>
              </p:cNvSpPr>
              <p:nvPr/>
            </p:nvSpPr>
            <p:spPr bwMode="auto">
              <a:xfrm rot="3637406" flipV="1">
                <a:off x="966" y="2600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2939" name="Line 2059"/>
              <p:cNvSpPr>
                <a:spLocks noChangeShapeType="1"/>
              </p:cNvSpPr>
              <p:nvPr/>
            </p:nvSpPr>
            <p:spPr bwMode="auto">
              <a:xfrm rot="3637406" flipV="1">
                <a:off x="1028" y="2563"/>
                <a:ext cx="836" cy="98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2940" name="Line 2060"/>
              <p:cNvSpPr>
                <a:spLocks noChangeShapeType="1"/>
              </p:cNvSpPr>
              <p:nvPr/>
            </p:nvSpPr>
            <p:spPr bwMode="auto">
              <a:xfrm rot="3637406" flipV="1">
                <a:off x="968" y="2764"/>
                <a:ext cx="646" cy="82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2941" name="Line 2061"/>
              <p:cNvSpPr>
                <a:spLocks noChangeShapeType="1"/>
              </p:cNvSpPr>
              <p:nvPr/>
            </p:nvSpPr>
            <p:spPr bwMode="auto">
              <a:xfrm rot="3637406" flipV="1">
                <a:off x="1216" y="2329"/>
                <a:ext cx="276" cy="25"/>
              </a:xfrm>
              <a:prstGeom prst="line">
                <a:avLst/>
              </a:prstGeom>
              <a:noFill/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scene3d>
                <a:camera prst="legacyObliqueTopRight"/>
                <a:lightRig rig="legacyFlat3" dir="b"/>
              </a:scene3d>
              <a:sp3d extrusionH="100000" prstMaterial="legacyMatte">
                <a:bevelT w="13500" h="13500" prst="angle"/>
                <a:bevelB w="13500" h="13500" prst="angle"/>
                <a:extrusionClr>
                  <a:schemeClr val="tx1"/>
                </a:extrusionClr>
                <a:contourClr>
                  <a:schemeClr val="tx1"/>
                </a:contourClr>
              </a:sp3d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>
                <a:flatTx/>
              </a:bodyPr>
              <a:lstStyle/>
              <a:p>
                <a:endParaRPr lang="en-GB"/>
              </a:p>
            </p:txBody>
          </p:sp>
          <p:sp>
            <p:nvSpPr>
              <p:cNvPr id="252942" name="AutoShape 2062"/>
              <p:cNvSpPr>
                <a:spLocks noChangeArrowheads="1"/>
              </p:cNvSpPr>
              <p:nvPr/>
            </p:nvSpPr>
            <p:spPr bwMode="auto">
              <a:xfrm rot="3637406">
                <a:off x="2642" y="1633"/>
                <a:ext cx="444" cy="324"/>
              </a:xfrm>
              <a:prstGeom prst="can">
                <a:avLst>
                  <a:gd name="adj" fmla="val 25000"/>
                </a:avLst>
              </a:prstGeom>
              <a:gradFill rotWithShape="0">
                <a:gsLst>
                  <a:gs pos="0">
                    <a:schemeClr val="bg2">
                      <a:gamma/>
                      <a:shade val="46275"/>
                      <a:invGamma/>
                    </a:schemeClr>
                  </a:gs>
                  <a:gs pos="50000">
                    <a:schemeClr val="bg2"/>
                  </a:gs>
                  <a:gs pos="100000">
                    <a:schemeClr val="bg2">
                      <a:gamma/>
                      <a:shade val="46275"/>
                      <a:invGamma/>
                    </a:schemeClr>
                  </a:gs>
                </a:gsLst>
                <a:lin ang="0" scaled="1"/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2943" name="AutoShape 2063"/>
              <p:cNvSpPr>
                <a:spLocks noChangeArrowheads="1"/>
              </p:cNvSpPr>
              <p:nvPr/>
            </p:nvSpPr>
            <p:spPr bwMode="auto">
              <a:xfrm rot="3637406">
                <a:off x="622" y="2659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2944" name="AutoShape 2064"/>
              <p:cNvSpPr>
                <a:spLocks noChangeArrowheads="1"/>
              </p:cNvSpPr>
              <p:nvPr/>
            </p:nvSpPr>
            <p:spPr bwMode="auto">
              <a:xfrm rot="3637406">
                <a:off x="684" y="2771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2945" name="AutoShape 2065"/>
              <p:cNvSpPr>
                <a:spLocks noChangeArrowheads="1"/>
              </p:cNvSpPr>
              <p:nvPr/>
            </p:nvSpPr>
            <p:spPr bwMode="auto">
              <a:xfrm rot="3637406">
                <a:off x="745" y="2884"/>
                <a:ext cx="106" cy="468"/>
              </a:xfrm>
              <a:prstGeom prst="moon">
                <a:avLst>
                  <a:gd name="adj" fmla="val 50000"/>
                </a:avLst>
              </a:prstGeom>
              <a:solidFill>
                <a:schemeClr val="tx1"/>
              </a:solidFill>
              <a:ln w="12700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sp>
          <p:nvSpPr>
            <p:cNvPr id="252946" name="Arc 2066"/>
            <p:cNvSpPr>
              <a:spLocks/>
            </p:cNvSpPr>
            <p:nvPr/>
          </p:nvSpPr>
          <p:spPr bwMode="auto">
            <a:xfrm>
              <a:off x="2154" y="2104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2947" name="Arc 2067"/>
            <p:cNvSpPr>
              <a:spLocks/>
            </p:cNvSpPr>
            <p:nvPr/>
          </p:nvSpPr>
          <p:spPr bwMode="auto">
            <a:xfrm>
              <a:off x="2142" y="2044"/>
              <a:ext cx="498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rgbClr val="FF9933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2948" name="Arc 2068"/>
            <p:cNvSpPr>
              <a:spLocks/>
            </p:cNvSpPr>
            <p:nvPr/>
          </p:nvSpPr>
          <p:spPr bwMode="auto">
            <a:xfrm rot="4621786">
              <a:off x="1662" y="1180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hlink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2949" name="Arc 2069"/>
            <p:cNvSpPr>
              <a:spLocks/>
            </p:cNvSpPr>
            <p:nvPr/>
          </p:nvSpPr>
          <p:spPr bwMode="auto">
            <a:xfrm rot="6147213">
              <a:off x="1986" y="1432"/>
              <a:ext cx="1074" cy="506"/>
            </a:xfrm>
            <a:custGeom>
              <a:avLst/>
              <a:gdLst>
                <a:gd name="G0" fmla="+- 0 0 0"/>
                <a:gd name="G1" fmla="+- 21600 0 0"/>
                <a:gd name="G2" fmla="+- 21600 0 0"/>
                <a:gd name="T0" fmla="*/ 0 w 21600"/>
                <a:gd name="T1" fmla="*/ 0 h 21600"/>
                <a:gd name="T2" fmla="*/ 21600 w 21600"/>
                <a:gd name="T3" fmla="*/ 21600 h 21600"/>
                <a:gd name="T4" fmla="*/ 0 w 21600"/>
                <a:gd name="T5" fmla="*/ 216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600" h="21600" fill="none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</a:path>
                <a:path w="21600" h="21600" stroke="0" extrusionOk="0">
                  <a:moveTo>
                    <a:pt x="-1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4445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52950" name="Text Box 2070"/>
          <p:cNvSpPr txBox="1">
            <a:spLocks noChangeArrowheads="1"/>
          </p:cNvSpPr>
          <p:nvPr/>
        </p:nvSpPr>
        <p:spPr bwMode="auto">
          <a:xfrm>
            <a:off x="345943" y="4072159"/>
            <a:ext cx="7585731" cy="26776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en-GB" altLang="en-US" dirty="0">
              <a:solidFill>
                <a:srgbClr val="CECECE"/>
              </a:solidFill>
            </a:endParaRPr>
          </a:p>
          <a:p>
            <a:pPr>
              <a:buFontTx/>
              <a:buChar char="•"/>
            </a:pPr>
            <a:r>
              <a:rPr lang="en-GB" altLang="en-US" dirty="0"/>
              <a:t> If continuously low (0.1) indicates</a:t>
            </a:r>
          </a:p>
          <a:p>
            <a:r>
              <a:rPr lang="en-GB" altLang="en-US" dirty="0"/>
              <a:t>  a weak mixture / misfire.</a:t>
            </a:r>
          </a:p>
          <a:p>
            <a:pPr>
              <a:buFontTx/>
              <a:buChar char="•"/>
            </a:pPr>
            <a:r>
              <a:rPr lang="en-GB" altLang="en-US" dirty="0"/>
              <a:t> Check for exhaust leaks near the sensor.</a:t>
            </a:r>
          </a:p>
          <a:p>
            <a:pPr>
              <a:buFontTx/>
              <a:buChar char="•"/>
            </a:pPr>
            <a:r>
              <a:rPr lang="en-GB" altLang="en-US" dirty="0"/>
              <a:t> </a:t>
            </a:r>
            <a:r>
              <a:rPr lang="en-GB" altLang="en-US" dirty="0" smtClean="0"/>
              <a:t>Un-rich </a:t>
            </a:r>
            <a:r>
              <a:rPr lang="en-GB" altLang="en-US" dirty="0"/>
              <a:t>the mixture by snap opening the throttle.</a:t>
            </a:r>
          </a:p>
          <a:p>
            <a:r>
              <a:rPr lang="en-GB" altLang="en-US" dirty="0"/>
              <a:t> </a:t>
            </a:r>
          </a:p>
          <a:p>
            <a:r>
              <a:rPr lang="en-GB" altLang="en-US" dirty="0">
                <a:solidFill>
                  <a:srgbClr val="CECECE"/>
                </a:solidFill>
              </a:rPr>
              <a:t> </a:t>
            </a:r>
          </a:p>
        </p:txBody>
      </p:sp>
      <p:grpSp>
        <p:nvGrpSpPr>
          <p:cNvPr id="252951" name="Group 2071"/>
          <p:cNvGrpSpPr>
            <a:grpSpLocks/>
          </p:cNvGrpSpPr>
          <p:nvPr/>
        </p:nvGrpSpPr>
        <p:grpSpPr bwMode="auto">
          <a:xfrm>
            <a:off x="6445250" y="2212975"/>
            <a:ext cx="1984375" cy="3197225"/>
            <a:chOff x="4" y="1642"/>
            <a:chExt cx="1250" cy="2014"/>
          </a:xfrm>
        </p:grpSpPr>
        <p:sp>
          <p:nvSpPr>
            <p:cNvPr id="252952" name="AutoShape 2072"/>
            <p:cNvSpPr>
              <a:spLocks noChangeArrowheads="1"/>
            </p:cNvSpPr>
            <p:nvPr/>
          </p:nvSpPr>
          <p:spPr bwMode="auto">
            <a:xfrm flipH="1">
              <a:off x="4" y="1642"/>
              <a:ext cx="1246" cy="2014"/>
            </a:xfrm>
            <a:prstGeom prst="cube">
              <a:avLst>
                <a:gd name="adj" fmla="val 12769"/>
              </a:avLst>
            </a:prstGeom>
            <a:gradFill rotWithShape="0">
              <a:gsLst>
                <a:gs pos="0">
                  <a:srgbClr val="FAFD00"/>
                </a:gs>
                <a:gs pos="100000">
                  <a:srgbClr val="FAFD00">
                    <a:gamma/>
                    <a:shade val="89804"/>
                    <a:invGamma/>
                  </a:srgbClr>
                </a:gs>
              </a:gsLst>
              <a:lin ang="2700000" scaled="1"/>
            </a:gra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2953" name="Rectangle 2073"/>
            <p:cNvSpPr>
              <a:spLocks noChangeArrowheads="1"/>
            </p:cNvSpPr>
            <p:nvPr/>
          </p:nvSpPr>
          <p:spPr bwMode="auto">
            <a:xfrm>
              <a:off x="259" y="1946"/>
              <a:ext cx="859" cy="484"/>
            </a:xfrm>
            <a:prstGeom prst="rect">
              <a:avLst/>
            </a:prstGeom>
            <a:solidFill>
              <a:srgbClr val="DBFFB8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2954" name="AutoShape 2074"/>
            <p:cNvSpPr>
              <a:spLocks noChangeArrowheads="1"/>
            </p:cNvSpPr>
            <p:nvPr/>
          </p:nvSpPr>
          <p:spPr bwMode="auto">
            <a:xfrm>
              <a:off x="211" y="2546"/>
              <a:ext cx="973" cy="934"/>
            </a:xfrm>
            <a:prstGeom prst="roundRect">
              <a:avLst>
                <a:gd name="adj" fmla="val 12486"/>
              </a:avLst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52955" name="Freeform 2075"/>
            <p:cNvSpPr>
              <a:spLocks/>
            </p:cNvSpPr>
            <p:nvPr/>
          </p:nvSpPr>
          <p:spPr bwMode="auto">
            <a:xfrm>
              <a:off x="207" y="3016"/>
              <a:ext cx="982" cy="1"/>
            </a:xfrm>
            <a:custGeom>
              <a:avLst/>
              <a:gdLst>
                <a:gd name="T0" fmla="*/ 0 w 982"/>
                <a:gd name="T1" fmla="*/ 0 h 1"/>
                <a:gd name="T2" fmla="*/ 981 w 982"/>
                <a:gd name="T3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982" h="1">
                  <a:moveTo>
                    <a:pt x="0" y="0"/>
                  </a:moveTo>
                  <a:lnTo>
                    <a:pt x="981" y="0"/>
                  </a:lnTo>
                </a:path>
              </a:pathLst>
            </a:custGeom>
            <a:noFill/>
            <a:ln w="12700" cap="rnd" cmpd="sng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2956" name="Rectangle 2076"/>
            <p:cNvSpPr>
              <a:spLocks noChangeArrowheads="1"/>
            </p:cNvSpPr>
            <p:nvPr/>
          </p:nvSpPr>
          <p:spPr bwMode="auto">
            <a:xfrm>
              <a:off x="248" y="2054"/>
              <a:ext cx="834" cy="286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/>
                <a:t> 0.1 volts</a:t>
              </a:r>
            </a:p>
          </p:txBody>
        </p:sp>
        <p:grpSp>
          <p:nvGrpSpPr>
            <p:cNvPr id="252957" name="Group 2077"/>
            <p:cNvGrpSpPr>
              <a:grpSpLocks/>
            </p:cNvGrpSpPr>
            <p:nvPr/>
          </p:nvGrpSpPr>
          <p:grpSpPr bwMode="auto">
            <a:xfrm>
              <a:off x="1006" y="3510"/>
              <a:ext cx="131" cy="119"/>
              <a:chOff x="1006" y="3510"/>
              <a:chExt cx="131" cy="119"/>
            </a:xfrm>
          </p:grpSpPr>
          <p:sp>
            <p:nvSpPr>
              <p:cNvPr id="252958" name="Oval 2078"/>
              <p:cNvSpPr>
                <a:spLocks noChangeArrowheads="1"/>
              </p:cNvSpPr>
              <p:nvPr/>
            </p:nvSpPr>
            <p:spPr bwMode="auto">
              <a:xfrm>
                <a:off x="1006" y="3510"/>
                <a:ext cx="131" cy="119"/>
              </a:xfrm>
              <a:prstGeom prst="ellipse">
                <a:avLst/>
              </a:prstGeom>
              <a:solidFill>
                <a:schemeClr val="tx2"/>
              </a:soli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2959" name="Oval 2079"/>
              <p:cNvSpPr>
                <a:spLocks noChangeArrowheads="1"/>
              </p:cNvSpPr>
              <p:nvPr/>
            </p:nvSpPr>
            <p:spPr bwMode="auto">
              <a:xfrm>
                <a:off x="1019" y="3522"/>
                <a:ext cx="104" cy="94"/>
              </a:xfrm>
              <a:prstGeom prst="ellipse">
                <a:avLst/>
              </a:prstGeom>
              <a:gradFill rotWithShape="0">
                <a:gsLst>
                  <a:gs pos="0">
                    <a:srgbClr val="CECECE">
                      <a:gamma/>
                      <a:shade val="29804"/>
                      <a:invGamma/>
                    </a:srgbClr>
                  </a:gs>
                  <a:gs pos="100000">
                    <a:srgbClr val="CECECE"/>
                  </a:gs>
                </a:gsLst>
                <a:path path="shape">
                  <a:fillToRect l="50000" t="50000" r="50000" b="50000"/>
                </a:path>
              </a:gradFill>
              <a:ln w="127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</p:grpSp>
        <p:grpSp>
          <p:nvGrpSpPr>
            <p:cNvPr id="252960" name="Group 2080"/>
            <p:cNvGrpSpPr>
              <a:grpSpLocks/>
            </p:cNvGrpSpPr>
            <p:nvPr/>
          </p:nvGrpSpPr>
          <p:grpSpPr bwMode="auto">
            <a:xfrm>
              <a:off x="202" y="2542"/>
              <a:ext cx="837" cy="1089"/>
              <a:chOff x="202" y="2542"/>
              <a:chExt cx="837" cy="1089"/>
            </a:xfrm>
          </p:grpSpPr>
          <p:sp>
            <p:nvSpPr>
              <p:cNvPr id="252961" name="Freeform 2081"/>
              <p:cNvSpPr>
                <a:spLocks/>
              </p:cNvSpPr>
              <p:nvPr/>
            </p:nvSpPr>
            <p:spPr bwMode="auto">
              <a:xfrm>
                <a:off x="679" y="2542"/>
                <a:ext cx="1" cy="943"/>
              </a:xfrm>
              <a:custGeom>
                <a:avLst/>
                <a:gdLst>
                  <a:gd name="T0" fmla="*/ 0 w 1"/>
                  <a:gd name="T1" fmla="*/ 0 h 943"/>
                  <a:gd name="T2" fmla="*/ 0 w 1"/>
                  <a:gd name="T3" fmla="*/ 942 h 943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</a:cxnLst>
                <a:rect l="0" t="0" r="r" b="b"/>
                <a:pathLst>
                  <a:path w="1" h="943">
                    <a:moveTo>
                      <a:pt x="0" y="0"/>
                    </a:moveTo>
                    <a:lnTo>
                      <a:pt x="0" y="942"/>
                    </a:lnTo>
                  </a:path>
                </a:pathLst>
              </a:custGeom>
              <a:noFill/>
              <a:ln w="12700" cap="rnd" cmpd="sng">
                <a:solidFill>
                  <a:schemeClr val="tx1"/>
                </a:solidFill>
                <a:prstDash val="solid"/>
                <a:round/>
                <a:headEnd type="none" w="med" len="med"/>
                <a:tailEnd type="none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2962" name="Oval 2082"/>
              <p:cNvSpPr>
                <a:spLocks noChangeArrowheads="1"/>
              </p:cNvSpPr>
              <p:nvPr/>
            </p:nvSpPr>
            <p:spPr bwMode="auto">
              <a:xfrm>
                <a:off x="338" y="2693"/>
                <a:ext cx="701" cy="655"/>
              </a:xfrm>
              <a:prstGeom prst="ellipse">
                <a:avLst/>
              </a:prstGeom>
              <a:gradFill rotWithShape="0">
                <a:gsLst>
                  <a:gs pos="0">
                    <a:srgbClr val="FAFD00"/>
                  </a:gs>
                  <a:gs pos="50000">
                    <a:srgbClr val="FAFD00">
                      <a:gamma/>
                      <a:shade val="29804"/>
                      <a:invGamma/>
                    </a:srgbClr>
                  </a:gs>
                  <a:gs pos="100000">
                    <a:srgbClr val="FAFD00"/>
                  </a:gs>
                </a:gsLst>
                <a:lin ang="18900000" scaled="1"/>
              </a:gra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sp>
            <p:nvSpPr>
              <p:cNvPr id="252963" name="Oval 2083"/>
              <p:cNvSpPr>
                <a:spLocks noChangeArrowheads="1"/>
              </p:cNvSpPr>
              <p:nvPr/>
            </p:nvSpPr>
            <p:spPr bwMode="auto">
              <a:xfrm>
                <a:off x="353" y="2697"/>
                <a:ext cx="601" cy="570"/>
              </a:xfrm>
              <a:prstGeom prst="ellipse">
                <a:avLst/>
              </a:prstGeom>
              <a:solidFill>
                <a:srgbClr val="FAFD00"/>
              </a:solidFill>
              <a:ln w="25400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/>
              </a:p>
            </p:txBody>
          </p:sp>
          <p:grpSp>
            <p:nvGrpSpPr>
              <p:cNvPr id="252964" name="Group 2084"/>
              <p:cNvGrpSpPr>
                <a:grpSpLocks/>
              </p:cNvGrpSpPr>
              <p:nvPr/>
            </p:nvGrpSpPr>
            <p:grpSpPr bwMode="auto">
              <a:xfrm>
                <a:off x="617" y="2707"/>
                <a:ext cx="143" cy="564"/>
                <a:chOff x="617" y="2707"/>
                <a:chExt cx="143" cy="564"/>
              </a:xfrm>
            </p:grpSpPr>
            <p:sp>
              <p:nvSpPr>
                <p:cNvPr id="252965" name="AutoShape 2085"/>
                <p:cNvSpPr>
                  <a:spLocks noChangeArrowheads="1"/>
                </p:cNvSpPr>
                <p:nvPr/>
              </p:nvSpPr>
              <p:spPr bwMode="auto">
                <a:xfrm>
                  <a:off x="617" y="2707"/>
                  <a:ext cx="114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B3B9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2966" name="AutoShape 2086"/>
                <p:cNvSpPr>
                  <a:spLocks noChangeArrowheads="1"/>
                </p:cNvSpPr>
                <p:nvPr/>
              </p:nvSpPr>
              <p:spPr bwMode="auto">
                <a:xfrm>
                  <a:off x="645" y="2707"/>
                  <a:ext cx="115" cy="564"/>
                </a:xfrm>
                <a:prstGeom prst="hexagon">
                  <a:avLst>
                    <a:gd name="adj" fmla="val 24986"/>
                    <a:gd name="vf" fmla="val 115470"/>
                  </a:avLst>
                </a:prstGeom>
                <a:solidFill>
                  <a:srgbClr val="FAFD00"/>
                </a:solidFill>
                <a:ln w="12700">
                  <a:solidFill>
                    <a:schemeClr val="tx1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2967" name="Group 2087"/>
              <p:cNvGrpSpPr>
                <a:grpSpLocks/>
              </p:cNvGrpSpPr>
              <p:nvPr/>
            </p:nvGrpSpPr>
            <p:grpSpPr bwMode="auto">
              <a:xfrm>
                <a:off x="796" y="3510"/>
                <a:ext cx="131" cy="119"/>
                <a:chOff x="796" y="3510"/>
                <a:chExt cx="131" cy="119"/>
              </a:xfrm>
            </p:grpSpPr>
            <p:sp>
              <p:nvSpPr>
                <p:cNvPr id="252968" name="Oval 2088"/>
                <p:cNvSpPr>
                  <a:spLocks noChangeArrowheads="1"/>
                </p:cNvSpPr>
                <p:nvPr/>
              </p:nvSpPr>
              <p:spPr bwMode="auto">
                <a:xfrm>
                  <a:off x="796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2969" name="Oval 2089"/>
                <p:cNvSpPr>
                  <a:spLocks noChangeArrowheads="1"/>
                </p:cNvSpPr>
                <p:nvPr/>
              </p:nvSpPr>
              <p:spPr bwMode="auto">
                <a:xfrm>
                  <a:off x="809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2970" name="Group 2090"/>
              <p:cNvGrpSpPr>
                <a:grpSpLocks/>
              </p:cNvGrpSpPr>
              <p:nvPr/>
            </p:nvGrpSpPr>
            <p:grpSpPr bwMode="auto">
              <a:xfrm>
                <a:off x="553" y="3512"/>
                <a:ext cx="131" cy="119"/>
                <a:chOff x="553" y="3512"/>
                <a:chExt cx="131" cy="119"/>
              </a:xfrm>
            </p:grpSpPr>
            <p:sp>
              <p:nvSpPr>
                <p:cNvPr id="252971" name="Oval 2091"/>
                <p:cNvSpPr>
                  <a:spLocks noChangeArrowheads="1"/>
                </p:cNvSpPr>
                <p:nvPr/>
              </p:nvSpPr>
              <p:spPr bwMode="auto">
                <a:xfrm>
                  <a:off x="553" y="3512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2972" name="Oval 2092"/>
                <p:cNvSpPr>
                  <a:spLocks noChangeArrowheads="1"/>
                </p:cNvSpPr>
                <p:nvPr/>
              </p:nvSpPr>
              <p:spPr bwMode="auto">
                <a:xfrm>
                  <a:off x="567" y="3525"/>
                  <a:ext cx="103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grpSp>
            <p:nvGrpSpPr>
              <p:cNvPr id="252973" name="Group 2093"/>
              <p:cNvGrpSpPr>
                <a:grpSpLocks/>
              </p:cNvGrpSpPr>
              <p:nvPr/>
            </p:nvGrpSpPr>
            <p:grpSpPr bwMode="auto">
              <a:xfrm>
                <a:off x="313" y="3510"/>
                <a:ext cx="131" cy="119"/>
                <a:chOff x="313" y="3510"/>
                <a:chExt cx="131" cy="119"/>
              </a:xfrm>
            </p:grpSpPr>
            <p:sp>
              <p:nvSpPr>
                <p:cNvPr id="252974" name="Oval 2094"/>
                <p:cNvSpPr>
                  <a:spLocks noChangeArrowheads="1"/>
                </p:cNvSpPr>
                <p:nvPr/>
              </p:nvSpPr>
              <p:spPr bwMode="auto">
                <a:xfrm>
                  <a:off x="313" y="3510"/>
                  <a:ext cx="131" cy="119"/>
                </a:xfrm>
                <a:prstGeom prst="ellipse">
                  <a:avLst/>
                </a:prstGeom>
                <a:solidFill>
                  <a:schemeClr val="tx2"/>
                </a:soli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  <p:sp>
              <p:nvSpPr>
                <p:cNvPr id="252975" name="Oval 2095"/>
                <p:cNvSpPr>
                  <a:spLocks noChangeArrowheads="1"/>
                </p:cNvSpPr>
                <p:nvPr/>
              </p:nvSpPr>
              <p:spPr bwMode="auto">
                <a:xfrm>
                  <a:off x="326" y="3522"/>
                  <a:ext cx="104" cy="94"/>
                </a:xfrm>
                <a:prstGeom prst="ellipse">
                  <a:avLst/>
                </a:prstGeom>
                <a:gradFill rotWithShape="0">
                  <a:gsLst>
                    <a:gs pos="0">
                      <a:srgbClr val="CECECE">
                        <a:gamma/>
                        <a:shade val="29804"/>
                        <a:invGamma/>
                      </a:srgbClr>
                    </a:gs>
                    <a:gs pos="100000">
                      <a:srgbClr val="CECECE"/>
                    </a:gs>
                  </a:gsLst>
                  <a:path path="shape">
                    <a:fillToRect l="50000" t="50000" r="50000" b="50000"/>
                  </a:path>
                </a:gradFill>
                <a:ln w="12700">
                  <a:solidFill>
                    <a:schemeClr val="tx1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/>
                </a:p>
              </p:txBody>
            </p:sp>
          </p:grpSp>
          <p:sp>
            <p:nvSpPr>
              <p:cNvPr id="252976" name="Rectangle 2096"/>
              <p:cNvSpPr>
                <a:spLocks noChangeArrowheads="1"/>
              </p:cNvSpPr>
              <p:nvPr/>
            </p:nvSpPr>
            <p:spPr bwMode="auto">
              <a:xfrm>
                <a:off x="202" y="3276"/>
                <a:ext cx="384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Amp</a:t>
                </a:r>
              </a:p>
            </p:txBody>
          </p:sp>
          <p:sp>
            <p:nvSpPr>
              <p:cNvPr id="252977" name="Rectangle 2097"/>
              <p:cNvSpPr>
                <a:spLocks noChangeArrowheads="1"/>
              </p:cNvSpPr>
              <p:nvPr/>
            </p:nvSpPr>
            <p:spPr bwMode="auto">
              <a:xfrm>
                <a:off x="220" y="2561"/>
                <a:ext cx="349" cy="21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12700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90488" tIns="44450" rIns="90488" bIns="44450">
                <a:spAutoFit/>
              </a:bodyPr>
              <a:lstStyle>
                <a:lvl1pPr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571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7145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286000" defTabSz="7620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7432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32004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6576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4114800" defTabSz="7620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r>
                  <a:rPr lang="en-GB" altLang="en-US" sz="1600"/>
                  <a:t>Volt</a:t>
                </a:r>
              </a:p>
            </p:txBody>
          </p:sp>
        </p:grpSp>
        <p:sp>
          <p:nvSpPr>
            <p:cNvPr id="252978" name="Rectangle 2098"/>
            <p:cNvSpPr>
              <a:spLocks noChangeArrowheads="1"/>
            </p:cNvSpPr>
            <p:nvPr/>
          </p:nvSpPr>
          <p:spPr bwMode="auto">
            <a:xfrm>
              <a:off x="862" y="3285"/>
              <a:ext cx="392" cy="21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>
              <a:lvl1pPr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571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7145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286000" defTabSz="7620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7432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32004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6576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4114800" defTabSz="7620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r>
                <a:rPr lang="en-GB" altLang="en-US" sz="1600"/>
                <a:t>Ohm</a:t>
              </a:r>
            </a:p>
          </p:txBody>
        </p:sp>
        <p:sp>
          <p:nvSpPr>
            <p:cNvPr id="252979" name="Rectangle 2099"/>
            <p:cNvSpPr>
              <a:spLocks noChangeArrowheads="1"/>
            </p:cNvSpPr>
            <p:nvPr/>
          </p:nvSpPr>
          <p:spPr bwMode="auto">
            <a:xfrm>
              <a:off x="741" y="2536"/>
              <a:ext cx="490" cy="229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lIns="90488" tIns="44450" rIns="90488" bIns="44450">
              <a:spAutoFit/>
            </a:bodyPr>
            <a:lstStyle/>
            <a:p>
              <a:r>
                <a:rPr lang="en-GB" altLang="en-US" sz="1800">
                  <a:solidFill>
                    <a:schemeClr val="tx2"/>
                  </a:solidFill>
                  <a:latin typeface="Times New Roman" panose="02020603050405020304" pitchFamily="18" charset="0"/>
                </a:rPr>
                <a:t>Farad</a:t>
              </a:r>
            </a:p>
          </p:txBody>
        </p:sp>
      </p:grpSp>
      <p:sp>
        <p:nvSpPr>
          <p:cNvPr id="252980" name="Line 2100"/>
          <p:cNvSpPr>
            <a:spLocks noChangeShapeType="1"/>
          </p:cNvSpPr>
          <p:nvPr/>
        </p:nvSpPr>
        <p:spPr bwMode="auto">
          <a:xfrm flipH="1" flipV="1">
            <a:off x="3524250" y="3390900"/>
            <a:ext cx="3486150" cy="18669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 type="triangle" w="med" len="med"/>
          </a:ln>
          <a:effectLst/>
          <a:scene3d>
            <a:camera prst="legacyObliqueTopRight"/>
            <a:lightRig rig="legacyFlat3" dir="b"/>
          </a:scene3d>
          <a:sp3d extrusionH="100000" prstMaterial="legacyMatte">
            <a:bevelT w="13500" h="13500" prst="angle"/>
            <a:bevelB w="13500" h="13500" prst="angle"/>
            <a:extrusionClr>
              <a:schemeClr val="hlink"/>
            </a:extrusionClr>
            <a:contourClr>
              <a:schemeClr val="hlink"/>
            </a:contourClr>
          </a:sp3d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flatTx/>
          </a:bodyPr>
          <a:lstStyle/>
          <a:p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">
  <a:themeElements>
    <a:clrScheme name="">
      <a:dk1>
        <a:srgbClr val="000000"/>
      </a:dk1>
      <a:lt1>
        <a:srgbClr val="063DE8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AAAFF2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default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12700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2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</a:defRPr>
        </a:defPPr>
      </a:lstStyle>
    </a:lnDef>
  </a:objectDefaults>
  <a:extraClrSchemeLst>
    <a:extraClrScheme>
      <a:clrScheme name="default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LambdaSensors</Template>
  <TotalTime>37</TotalTime>
  <Pages>58</Pages>
  <Words>974</Words>
  <Application>Microsoft Office PowerPoint</Application>
  <PresentationFormat>On-screen Show (4:3)</PresentationFormat>
  <Paragraphs>217</Paragraphs>
  <Slides>27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0" baseType="lpstr">
      <vt:lpstr>Arial</vt:lpstr>
      <vt:lpstr>Times New Roman</vt:lpstr>
      <vt:lpstr>default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Andrew Gibson</dc:creator>
  <cp:keywords/>
  <dc:description/>
  <cp:lastModifiedBy>Andrew Gibson</cp:lastModifiedBy>
  <cp:revision>5</cp:revision>
  <cp:lastPrinted>1601-01-01T00:00:00Z</cp:lastPrinted>
  <dcterms:created xsi:type="dcterms:W3CDTF">2018-12-06T16:27:34Z</dcterms:created>
  <dcterms:modified xsi:type="dcterms:W3CDTF">2018-12-10T15:31:15Z</dcterms:modified>
</cp:coreProperties>
</file>