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sldIdLst>
    <p:sldId id="256" r:id="rId5"/>
    <p:sldId id="257" r:id="rId6"/>
    <p:sldId id="258" r:id="rId7"/>
    <p:sldId id="267" r:id="rId8"/>
    <p:sldId id="276" r:id="rId9"/>
    <p:sldId id="277" r:id="rId10"/>
    <p:sldId id="278" r:id="rId11"/>
    <p:sldId id="279" r:id="rId12"/>
    <p:sldId id="262" r:id="rId13"/>
    <p:sldId id="280" r:id="rId14"/>
    <p:sldId id="264" r:id="rId15"/>
    <p:sldId id="265" r:id="rId16"/>
    <p:sldId id="281" r:id="rId17"/>
    <p:sldId id="269" r:id="rId18"/>
    <p:sldId id="270" r:id="rId19"/>
    <p:sldId id="259" r:id="rId20"/>
    <p:sldId id="260" r:id="rId21"/>
    <p:sldId id="283" r:id="rId22"/>
    <p:sldId id="284" r:id="rId23"/>
    <p:sldId id="271" r:id="rId24"/>
    <p:sldId id="272" r:id="rId25"/>
    <p:sldId id="273" r:id="rId26"/>
    <p:sldId id="274" r:id="rId27"/>
    <p:sldId id="261" r:id="rId28"/>
    <p:sldId id="275" r:id="rId29"/>
    <p:sldId id="263" r:id="rId30"/>
    <p:sldId id="266" r:id="rId31"/>
    <p:sldId id="28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BA0245-37AA-4A78-A9B4-65F37453E8F5}" v="93" dt="2026-03-24T22:17:50.964"/>
    <p1510:client id="{29C737CF-D55B-492F-90FC-F7D1A11CE6A4}" v="537" dt="2026-03-24T20:44:44.479"/>
    <p1510:client id="{51D7F9BC-7414-FFD7-4F17-2FCF7F6C80D8}" v="63" dt="2026-03-24T21:15:48.634"/>
    <p1510:client id="{62844176-7D45-4210-9A2B-529BA5289037}" v="12" dt="2026-03-24T21:25:18.988"/>
    <p1510:client id="{BFEE33C7-CF4B-52C1-BD6A-83B94C96658F}" v="63" dt="2026-03-24T20:53:09.402"/>
    <p1510:client id="{DE289C11-04A4-2682-8C2E-B5A7E3BCE91B}" v="80" dt="2026-03-24T22:59:00.4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hyperlink" Target="https://www.motorsportuk.org/wp-content/uploads/2019/12/145-154-Vehicles-J.pdf" TargetMode="External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4" Type="http://schemas.openxmlformats.org/officeDocument/2006/relationships/hyperlink" Target="https://www.motorsportuk.org/wp-content/uploads/2019/12/145-154-Vehicles-J.pdf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3B03B3-C0C9-468C-AFBA-97B80E33DDBA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79D696-667A-4BA5-A6F7-CE7F7F4252E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Research into existing wing designs </a:t>
          </a:r>
          <a:endParaRPr lang="en-US"/>
        </a:p>
      </dgm:t>
    </dgm:pt>
    <dgm:pt modelId="{2334EADF-DC68-428D-A5FF-E0EFBEF1287F}" type="parTrans" cxnId="{B06C8284-7B49-43F2-A93A-8534FBF8CE00}">
      <dgm:prSet/>
      <dgm:spPr/>
      <dgm:t>
        <a:bodyPr/>
        <a:lstStyle/>
        <a:p>
          <a:endParaRPr lang="en-US"/>
        </a:p>
      </dgm:t>
    </dgm:pt>
    <dgm:pt modelId="{B612A9A2-8B8D-451A-A510-FCA362CEB0C8}" type="sibTrans" cxnId="{B06C8284-7B49-43F2-A93A-8534FBF8CE00}">
      <dgm:prSet/>
      <dgm:spPr/>
      <dgm:t>
        <a:bodyPr/>
        <a:lstStyle/>
        <a:p>
          <a:endParaRPr lang="en-US"/>
        </a:p>
      </dgm:t>
    </dgm:pt>
    <dgm:pt modelId="{6DF15133-BB9F-41D5-A33E-CD1FB29CBD7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Circuit rally regulations state body modifications cannot exceed the silhouette of the vehicle </a:t>
          </a:r>
          <a:endParaRPr lang="en-US"/>
        </a:p>
      </dgm:t>
    </dgm:pt>
    <dgm:pt modelId="{D245980D-041F-48B6-B252-CDA747FC84C9}" type="parTrans" cxnId="{277E22A4-E6A0-4F6F-9AC4-7B6828360978}">
      <dgm:prSet/>
      <dgm:spPr/>
      <dgm:t>
        <a:bodyPr/>
        <a:lstStyle/>
        <a:p>
          <a:endParaRPr lang="en-US"/>
        </a:p>
      </dgm:t>
    </dgm:pt>
    <dgm:pt modelId="{8414172A-6205-49B1-B58E-375CA07B2786}" type="sibTrans" cxnId="{277E22A4-E6A0-4F6F-9AC4-7B6828360978}">
      <dgm:prSet/>
      <dgm:spPr/>
      <dgm:t>
        <a:bodyPr/>
        <a:lstStyle/>
        <a:p>
          <a:endParaRPr lang="en-US"/>
        </a:p>
      </dgm:t>
    </dgm:pt>
    <dgm:pt modelId="{7DA2591E-8324-4ADB-95F9-B48ADAB4EF4A}">
      <dgm:prSet phldr="0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sz="1000">
              <a:latin typeface="Aptos"/>
              <a:hlinkClick xmlns:r="http://schemas.openxmlformats.org/officeDocument/2006/relationships" r:id="rId1"/>
            </a:rPr>
            <a:t>https://www.motorsportuk.org/wp-content/uploads/2019/12/145-154-Vehicles-J.pdf</a:t>
          </a:r>
          <a:r>
            <a:rPr lang="en-GB" sz="1000">
              <a:latin typeface="Aptos"/>
            </a:rPr>
            <a:t> </a:t>
          </a:r>
          <a:endParaRPr lang="en-GB">
            <a:latin typeface="Calibri Light" panose="020F0302020204030204"/>
          </a:endParaRPr>
        </a:p>
      </dgm:t>
    </dgm:pt>
    <dgm:pt modelId="{58E7D7B0-D05E-488C-B4FB-74AD277EB93B}" type="parTrans" cxnId="{E5EE76B1-219C-4BD7-9266-85F898C5EA99}">
      <dgm:prSet/>
      <dgm:spPr/>
    </dgm:pt>
    <dgm:pt modelId="{FC03775E-F057-413A-A6A8-D5323F28DC2D}" type="sibTrans" cxnId="{E5EE76B1-219C-4BD7-9266-85F898C5EA99}">
      <dgm:prSet/>
      <dgm:spPr/>
    </dgm:pt>
    <dgm:pt modelId="{BF7B56D5-B7C0-4285-9ADA-0582A89BDC81}" type="pres">
      <dgm:prSet presAssocID="{623B03B3-C0C9-468C-AFBA-97B80E33DDBA}" presName="root" presStyleCnt="0">
        <dgm:presLayoutVars>
          <dgm:dir/>
          <dgm:resizeHandles val="exact"/>
        </dgm:presLayoutVars>
      </dgm:prSet>
      <dgm:spPr/>
    </dgm:pt>
    <dgm:pt modelId="{AE674D97-A49E-42D7-A777-26D5EE245F1A}" type="pres">
      <dgm:prSet presAssocID="{C679D696-667A-4BA5-A6F7-CE7F7F4252E8}" presName="compNode" presStyleCnt="0"/>
      <dgm:spPr/>
    </dgm:pt>
    <dgm:pt modelId="{B1E036BD-3B7E-4473-9D6E-42E0B829F4BA}" type="pres">
      <dgm:prSet presAssocID="{C679D696-667A-4BA5-A6F7-CE7F7F4252E8}" presName="iconBgRect" presStyleLbl="bgShp" presStyleIdx="0" presStyleCnt="3"/>
      <dgm:spPr/>
    </dgm:pt>
    <dgm:pt modelId="{8CAF003C-CDC4-4331-9042-A863301F2B81}" type="pres">
      <dgm:prSet presAssocID="{C679D696-667A-4BA5-A6F7-CE7F7F4252E8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56C508D7-7C55-491A-B7B5-B002C913E2C0}" type="pres">
      <dgm:prSet presAssocID="{C679D696-667A-4BA5-A6F7-CE7F7F4252E8}" presName="spaceRect" presStyleCnt="0"/>
      <dgm:spPr/>
    </dgm:pt>
    <dgm:pt modelId="{48FD0162-96BE-49F9-9711-A3D7D6659DC8}" type="pres">
      <dgm:prSet presAssocID="{C679D696-667A-4BA5-A6F7-CE7F7F4252E8}" presName="textRect" presStyleLbl="revTx" presStyleIdx="0" presStyleCnt="3">
        <dgm:presLayoutVars>
          <dgm:chMax val="1"/>
          <dgm:chPref val="1"/>
        </dgm:presLayoutVars>
      </dgm:prSet>
      <dgm:spPr/>
    </dgm:pt>
    <dgm:pt modelId="{3F23E24A-AA8A-42F7-ABF4-42BEF84D569E}" type="pres">
      <dgm:prSet presAssocID="{B612A9A2-8B8D-451A-A510-FCA362CEB0C8}" presName="sibTrans" presStyleCnt="0"/>
      <dgm:spPr/>
    </dgm:pt>
    <dgm:pt modelId="{3AA14D6C-62ED-4834-B3E9-B9C3A45C922D}" type="pres">
      <dgm:prSet presAssocID="{6DF15133-BB9F-41D5-A33E-CD1FB29CBD71}" presName="compNode" presStyleCnt="0"/>
      <dgm:spPr/>
    </dgm:pt>
    <dgm:pt modelId="{8688FFBB-EE76-4B43-94CD-57551D917F35}" type="pres">
      <dgm:prSet presAssocID="{6DF15133-BB9F-41D5-A33E-CD1FB29CBD71}" presName="iconBgRect" presStyleLbl="bgShp" presStyleIdx="1" presStyleCnt="3"/>
      <dgm:spPr/>
    </dgm:pt>
    <dgm:pt modelId="{06E297D1-08AF-464C-8AEA-598B120133AF}" type="pres">
      <dgm:prSet presAssocID="{6DF15133-BB9F-41D5-A33E-CD1FB29CBD71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1E21DBB3-1FA8-40BF-BF6D-243966FD698E}" type="pres">
      <dgm:prSet presAssocID="{6DF15133-BB9F-41D5-A33E-CD1FB29CBD71}" presName="spaceRect" presStyleCnt="0"/>
      <dgm:spPr/>
    </dgm:pt>
    <dgm:pt modelId="{A5E66D4D-6DA2-49E2-8111-6ADEF6E37F04}" type="pres">
      <dgm:prSet presAssocID="{6DF15133-BB9F-41D5-A33E-CD1FB29CBD71}" presName="textRect" presStyleLbl="revTx" presStyleIdx="1" presStyleCnt="3">
        <dgm:presLayoutVars>
          <dgm:chMax val="1"/>
          <dgm:chPref val="1"/>
        </dgm:presLayoutVars>
      </dgm:prSet>
      <dgm:spPr/>
    </dgm:pt>
    <dgm:pt modelId="{8ACF4AA0-EA95-4E18-8546-48C12BB32931}" type="pres">
      <dgm:prSet presAssocID="{8414172A-6205-49B1-B58E-375CA07B2786}" presName="sibTrans" presStyleCnt="0"/>
      <dgm:spPr/>
    </dgm:pt>
    <dgm:pt modelId="{F81D3EC7-C956-491F-82A7-77A845860A6C}" type="pres">
      <dgm:prSet presAssocID="{7DA2591E-8324-4ADB-95F9-B48ADAB4EF4A}" presName="compNode" presStyleCnt="0"/>
      <dgm:spPr/>
    </dgm:pt>
    <dgm:pt modelId="{415FDEF1-12A7-4A15-83F5-8D90D0046CFE}" type="pres">
      <dgm:prSet presAssocID="{7DA2591E-8324-4ADB-95F9-B48ADAB4EF4A}" presName="iconBgRect" presStyleLbl="bgShp" presStyleIdx="2" presStyleCnt="3"/>
      <dgm:spPr/>
    </dgm:pt>
    <dgm:pt modelId="{77794DD7-93BB-4495-A1DD-5B86F4486AA9}" type="pres">
      <dgm:prSet presAssocID="{7DA2591E-8324-4ADB-95F9-B48ADAB4EF4A}" presName="iconRect" presStyleLbl="node1" presStyleIdx="2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k with solid fill"/>
        </a:ext>
      </dgm:extLst>
    </dgm:pt>
    <dgm:pt modelId="{54261138-42D8-407E-9CA2-D6AC6D0727A9}" type="pres">
      <dgm:prSet presAssocID="{7DA2591E-8324-4ADB-95F9-B48ADAB4EF4A}" presName="spaceRect" presStyleCnt="0"/>
      <dgm:spPr/>
    </dgm:pt>
    <dgm:pt modelId="{CD0E8D5F-808C-4DB2-9AB5-29BA2616CA07}" type="pres">
      <dgm:prSet presAssocID="{7DA2591E-8324-4ADB-95F9-B48ADAB4EF4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BFD271F-D5E7-4006-9E05-8AFC2A40CFFB}" type="presOf" srcId="{C679D696-667A-4BA5-A6F7-CE7F7F4252E8}" destId="{48FD0162-96BE-49F9-9711-A3D7D6659DC8}" srcOrd="0" destOrd="0" presId="urn:microsoft.com/office/officeart/2018/5/layout/IconCircleLabelList"/>
    <dgm:cxn modelId="{C0E35744-3960-4F98-B22F-8DB3B8F03177}" type="presOf" srcId="{7DA2591E-8324-4ADB-95F9-B48ADAB4EF4A}" destId="{CD0E8D5F-808C-4DB2-9AB5-29BA2616CA07}" srcOrd="0" destOrd="0" presId="urn:microsoft.com/office/officeart/2018/5/layout/IconCircleLabelList"/>
    <dgm:cxn modelId="{461F0B4C-F19D-4AA9-9BC8-79CEF3ECCA8C}" type="presOf" srcId="{623B03B3-C0C9-468C-AFBA-97B80E33DDBA}" destId="{BF7B56D5-B7C0-4285-9ADA-0582A89BDC81}" srcOrd="0" destOrd="0" presId="urn:microsoft.com/office/officeart/2018/5/layout/IconCircleLabelList"/>
    <dgm:cxn modelId="{7DE3A055-C5B9-4747-A830-D03A615A7C69}" type="presOf" srcId="{6DF15133-BB9F-41D5-A33E-CD1FB29CBD71}" destId="{A5E66D4D-6DA2-49E2-8111-6ADEF6E37F04}" srcOrd="0" destOrd="0" presId="urn:microsoft.com/office/officeart/2018/5/layout/IconCircleLabelList"/>
    <dgm:cxn modelId="{B06C8284-7B49-43F2-A93A-8534FBF8CE00}" srcId="{623B03B3-C0C9-468C-AFBA-97B80E33DDBA}" destId="{C679D696-667A-4BA5-A6F7-CE7F7F4252E8}" srcOrd="0" destOrd="0" parTransId="{2334EADF-DC68-428D-A5FF-E0EFBEF1287F}" sibTransId="{B612A9A2-8B8D-451A-A510-FCA362CEB0C8}"/>
    <dgm:cxn modelId="{277E22A4-E6A0-4F6F-9AC4-7B6828360978}" srcId="{623B03B3-C0C9-468C-AFBA-97B80E33DDBA}" destId="{6DF15133-BB9F-41D5-A33E-CD1FB29CBD71}" srcOrd="1" destOrd="0" parTransId="{D245980D-041F-48B6-B252-CDA747FC84C9}" sibTransId="{8414172A-6205-49B1-B58E-375CA07B2786}"/>
    <dgm:cxn modelId="{E5EE76B1-219C-4BD7-9266-85F898C5EA99}" srcId="{623B03B3-C0C9-468C-AFBA-97B80E33DDBA}" destId="{7DA2591E-8324-4ADB-95F9-B48ADAB4EF4A}" srcOrd="2" destOrd="0" parTransId="{58E7D7B0-D05E-488C-B4FB-74AD277EB93B}" sibTransId="{FC03775E-F057-413A-A6A8-D5323F28DC2D}"/>
    <dgm:cxn modelId="{5BD4AEC7-373A-4307-BAB6-827EDA2D2A7E}" type="presParOf" srcId="{BF7B56D5-B7C0-4285-9ADA-0582A89BDC81}" destId="{AE674D97-A49E-42D7-A777-26D5EE245F1A}" srcOrd="0" destOrd="0" presId="urn:microsoft.com/office/officeart/2018/5/layout/IconCircleLabelList"/>
    <dgm:cxn modelId="{69D8CDFB-1775-4FBF-80BF-6DC6E845BE49}" type="presParOf" srcId="{AE674D97-A49E-42D7-A777-26D5EE245F1A}" destId="{B1E036BD-3B7E-4473-9D6E-42E0B829F4BA}" srcOrd="0" destOrd="0" presId="urn:microsoft.com/office/officeart/2018/5/layout/IconCircleLabelList"/>
    <dgm:cxn modelId="{43D33FB7-E360-41C9-8E53-BF94FD45F1C5}" type="presParOf" srcId="{AE674D97-A49E-42D7-A777-26D5EE245F1A}" destId="{8CAF003C-CDC4-4331-9042-A863301F2B81}" srcOrd="1" destOrd="0" presId="urn:microsoft.com/office/officeart/2018/5/layout/IconCircleLabelList"/>
    <dgm:cxn modelId="{98587F50-42D9-4D2C-979B-B6233A5D3496}" type="presParOf" srcId="{AE674D97-A49E-42D7-A777-26D5EE245F1A}" destId="{56C508D7-7C55-491A-B7B5-B002C913E2C0}" srcOrd="2" destOrd="0" presId="urn:microsoft.com/office/officeart/2018/5/layout/IconCircleLabelList"/>
    <dgm:cxn modelId="{B187E37F-F877-4837-814B-824656216F30}" type="presParOf" srcId="{AE674D97-A49E-42D7-A777-26D5EE245F1A}" destId="{48FD0162-96BE-49F9-9711-A3D7D6659DC8}" srcOrd="3" destOrd="0" presId="urn:microsoft.com/office/officeart/2018/5/layout/IconCircleLabelList"/>
    <dgm:cxn modelId="{6F48D94A-C8B0-4F08-8939-A28364FFA50D}" type="presParOf" srcId="{BF7B56D5-B7C0-4285-9ADA-0582A89BDC81}" destId="{3F23E24A-AA8A-42F7-ABF4-42BEF84D569E}" srcOrd="1" destOrd="0" presId="urn:microsoft.com/office/officeart/2018/5/layout/IconCircleLabelList"/>
    <dgm:cxn modelId="{D6728617-1791-4596-B68E-4CBEB647EEE9}" type="presParOf" srcId="{BF7B56D5-B7C0-4285-9ADA-0582A89BDC81}" destId="{3AA14D6C-62ED-4834-B3E9-B9C3A45C922D}" srcOrd="2" destOrd="0" presId="urn:microsoft.com/office/officeart/2018/5/layout/IconCircleLabelList"/>
    <dgm:cxn modelId="{8D24CA6A-5685-4458-B997-0121937EEF3F}" type="presParOf" srcId="{3AA14D6C-62ED-4834-B3E9-B9C3A45C922D}" destId="{8688FFBB-EE76-4B43-94CD-57551D917F35}" srcOrd="0" destOrd="0" presId="urn:microsoft.com/office/officeart/2018/5/layout/IconCircleLabelList"/>
    <dgm:cxn modelId="{35C6B42C-CD01-47B8-AF6A-1133AB28CABA}" type="presParOf" srcId="{3AA14D6C-62ED-4834-B3E9-B9C3A45C922D}" destId="{06E297D1-08AF-464C-8AEA-598B120133AF}" srcOrd="1" destOrd="0" presId="urn:microsoft.com/office/officeart/2018/5/layout/IconCircleLabelList"/>
    <dgm:cxn modelId="{BE520107-EF3E-48EE-9899-D70CF6FC18CB}" type="presParOf" srcId="{3AA14D6C-62ED-4834-B3E9-B9C3A45C922D}" destId="{1E21DBB3-1FA8-40BF-BF6D-243966FD698E}" srcOrd="2" destOrd="0" presId="urn:microsoft.com/office/officeart/2018/5/layout/IconCircleLabelList"/>
    <dgm:cxn modelId="{25DC3927-2775-4789-B479-7DF2691F91DC}" type="presParOf" srcId="{3AA14D6C-62ED-4834-B3E9-B9C3A45C922D}" destId="{A5E66D4D-6DA2-49E2-8111-6ADEF6E37F04}" srcOrd="3" destOrd="0" presId="urn:microsoft.com/office/officeart/2018/5/layout/IconCircleLabelList"/>
    <dgm:cxn modelId="{39315539-3224-4662-A64A-3B64CE1E13C0}" type="presParOf" srcId="{BF7B56D5-B7C0-4285-9ADA-0582A89BDC81}" destId="{8ACF4AA0-EA95-4E18-8546-48C12BB32931}" srcOrd="3" destOrd="0" presId="urn:microsoft.com/office/officeart/2018/5/layout/IconCircleLabelList"/>
    <dgm:cxn modelId="{973E4753-FB84-424F-84C0-69F6B3E2E60C}" type="presParOf" srcId="{BF7B56D5-B7C0-4285-9ADA-0582A89BDC81}" destId="{F81D3EC7-C956-491F-82A7-77A845860A6C}" srcOrd="4" destOrd="0" presId="urn:microsoft.com/office/officeart/2018/5/layout/IconCircleLabelList"/>
    <dgm:cxn modelId="{E89060ED-44A0-407D-B4C3-57AF004A0A8D}" type="presParOf" srcId="{F81D3EC7-C956-491F-82A7-77A845860A6C}" destId="{415FDEF1-12A7-4A15-83F5-8D90D0046CFE}" srcOrd="0" destOrd="0" presId="urn:microsoft.com/office/officeart/2018/5/layout/IconCircleLabelList"/>
    <dgm:cxn modelId="{C618B161-23D9-446B-B8A6-47E6716E9217}" type="presParOf" srcId="{F81D3EC7-C956-491F-82A7-77A845860A6C}" destId="{77794DD7-93BB-4495-A1DD-5B86F4486AA9}" srcOrd="1" destOrd="0" presId="urn:microsoft.com/office/officeart/2018/5/layout/IconCircleLabelList"/>
    <dgm:cxn modelId="{E617A086-1578-4C89-9D42-21CF9FD7A3DF}" type="presParOf" srcId="{F81D3EC7-C956-491F-82A7-77A845860A6C}" destId="{54261138-42D8-407E-9CA2-D6AC6D0727A9}" srcOrd="2" destOrd="0" presId="urn:microsoft.com/office/officeart/2018/5/layout/IconCircleLabelList"/>
    <dgm:cxn modelId="{358A8EE5-36D1-439D-BB5D-9C30F12F4B6D}" type="presParOf" srcId="{F81D3EC7-C956-491F-82A7-77A845860A6C}" destId="{CD0E8D5F-808C-4DB2-9AB5-29BA2616CA0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E036BD-3B7E-4473-9D6E-42E0B829F4BA}">
      <dsp:nvSpPr>
        <dsp:cNvPr id="0" name=""/>
        <dsp:cNvSpPr/>
      </dsp:nvSpPr>
      <dsp:spPr>
        <a:xfrm>
          <a:off x="997271" y="744"/>
          <a:ext cx="879257" cy="87925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AF003C-CDC4-4331-9042-A863301F2B81}">
      <dsp:nvSpPr>
        <dsp:cNvPr id="0" name=""/>
        <dsp:cNvSpPr/>
      </dsp:nvSpPr>
      <dsp:spPr>
        <a:xfrm>
          <a:off x="1184654" y="188127"/>
          <a:ext cx="504492" cy="5044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D0162-96BE-49F9-9711-A3D7D6659DC8}">
      <dsp:nvSpPr>
        <dsp:cNvPr id="0" name=""/>
        <dsp:cNvSpPr/>
      </dsp:nvSpPr>
      <dsp:spPr>
        <a:xfrm>
          <a:off x="716197" y="1153869"/>
          <a:ext cx="1441406" cy="576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Research into existing wing designs </a:t>
          </a:r>
          <a:endParaRPr lang="en-US" sz="1100" kern="1200"/>
        </a:p>
      </dsp:txBody>
      <dsp:txXfrm>
        <a:off x="716197" y="1153869"/>
        <a:ext cx="1441406" cy="576562"/>
      </dsp:txXfrm>
    </dsp:sp>
    <dsp:sp modelId="{8688FFBB-EE76-4B43-94CD-57551D917F35}">
      <dsp:nvSpPr>
        <dsp:cNvPr id="0" name=""/>
        <dsp:cNvSpPr/>
      </dsp:nvSpPr>
      <dsp:spPr>
        <a:xfrm>
          <a:off x="2690923" y="744"/>
          <a:ext cx="879257" cy="87925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E297D1-08AF-464C-8AEA-598B120133AF}">
      <dsp:nvSpPr>
        <dsp:cNvPr id="0" name=""/>
        <dsp:cNvSpPr/>
      </dsp:nvSpPr>
      <dsp:spPr>
        <a:xfrm>
          <a:off x="2878306" y="188127"/>
          <a:ext cx="504492" cy="5044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66D4D-6DA2-49E2-8111-6ADEF6E37F04}">
      <dsp:nvSpPr>
        <dsp:cNvPr id="0" name=""/>
        <dsp:cNvSpPr/>
      </dsp:nvSpPr>
      <dsp:spPr>
        <a:xfrm>
          <a:off x="2409849" y="1153869"/>
          <a:ext cx="1441406" cy="576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Circuit rally regulations state body modifications cannot exceed the silhouette of the vehicle </a:t>
          </a:r>
          <a:endParaRPr lang="en-US" sz="1100" kern="1200"/>
        </a:p>
      </dsp:txBody>
      <dsp:txXfrm>
        <a:off x="2409849" y="1153869"/>
        <a:ext cx="1441406" cy="576562"/>
      </dsp:txXfrm>
    </dsp:sp>
    <dsp:sp modelId="{415FDEF1-12A7-4A15-83F5-8D90D0046CFE}">
      <dsp:nvSpPr>
        <dsp:cNvPr id="0" name=""/>
        <dsp:cNvSpPr/>
      </dsp:nvSpPr>
      <dsp:spPr>
        <a:xfrm>
          <a:off x="1844097" y="2090783"/>
          <a:ext cx="879257" cy="87925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794DD7-93BB-4495-A1DD-5B86F4486AA9}">
      <dsp:nvSpPr>
        <dsp:cNvPr id="0" name=""/>
        <dsp:cNvSpPr/>
      </dsp:nvSpPr>
      <dsp:spPr>
        <a:xfrm>
          <a:off x="2031480" y="2278166"/>
          <a:ext cx="504492" cy="504492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0E8D5F-808C-4DB2-9AB5-29BA2616CA07}">
      <dsp:nvSpPr>
        <dsp:cNvPr id="0" name=""/>
        <dsp:cNvSpPr/>
      </dsp:nvSpPr>
      <dsp:spPr>
        <a:xfrm>
          <a:off x="1563023" y="3243908"/>
          <a:ext cx="1441406" cy="576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>
              <a:latin typeface="Aptos"/>
              <a:hlinkClick xmlns:r="http://schemas.openxmlformats.org/officeDocument/2006/relationships" r:id="rId4"/>
            </a:rPr>
            <a:t>https://www.motorsportuk.org/wp-content/uploads/2019/12/145-154-Vehicles-J.pdf</a:t>
          </a:r>
          <a:r>
            <a:rPr lang="en-GB" sz="1100" kern="1200">
              <a:latin typeface="Aptos"/>
            </a:rPr>
            <a:t> </a:t>
          </a:r>
          <a:endParaRPr lang="en-GB" sz="1100" kern="1200">
            <a:latin typeface="Calibri Light" panose="020F0302020204030204"/>
          </a:endParaRPr>
        </a:p>
      </dsp:txBody>
      <dsp:txXfrm>
        <a:off x="1563023" y="3243908"/>
        <a:ext cx="1441406" cy="5765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0FFC0E-5BFA-4971-AA4B-FBDD958B258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264C81-2D55-452E-B004-36352CF93E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620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264C81-2D55-452E-B004-36352CF93ED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29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2DEA2-F2B7-7AF2-F9AA-B23818ACCA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92D601-29C6-44B1-9946-6EF338E194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85873-5BE1-5C99-FDBC-F253A3707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D329D-3D9E-9A17-C211-8CFBBB99F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A134F8-CD61-38FA-591D-2736F30EA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770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16BB1-B15B-5011-2C7F-A85AB6BF3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18DA3-C538-4DC7-BF83-22A2EE885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BC046-E250-3DA1-8F5B-9A7AE7801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252AA-C83E-16C2-C30A-9AD855688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89F45-C5A6-6CA5-2719-B4D976FCE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804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9D2E8-60BA-246E-8B0B-E12067615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2C6164-A47F-F820-8E4E-347BC7F46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A8E29-2F6C-A16A-07F6-DEA74853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E2769-C392-CF0D-D5E4-C83C17DF9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424D3-6CF4-A57B-8118-A12DF4768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728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303BC-902F-349E-1C4A-A4BCFC354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AC78B-08F1-279B-6AA2-3477A6469F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CE1FA1-00AD-CD28-0458-129D31F33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1A2A04-6E4A-C664-AA0B-6386DA66E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4D4440-982F-0EDD-AFEC-09B8C9A2B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58D5B3-D08C-3BDF-FE4E-A4FCDA710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336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A460B-9AB5-227D-1B30-D60C54A93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6B4A3-DE92-5145-4728-1CF5043A4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740786-6057-3722-05C8-6C83B9D92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7FC052-EDE2-58AF-8947-EC9DBF4F6C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DA3133-8296-5A94-B79C-2F6B218747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3B0D89-B5B9-32C4-6139-094909A1D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1FD077-5466-579D-C777-AA7DC3E90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8333A3-34F3-F59D-C804-9C531C6D9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6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C5676-5719-1FC6-D663-02EEADDAF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548715-008E-5282-F799-B0863824C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035AA1-3C6D-A3A2-56D0-8657B1B5A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9DF35C-F2F6-A063-10A6-B0B800C77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70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183EA2-0BEB-E10E-377C-CC9BECF1B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6C273A-2504-0991-9DAA-646EC5B5A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7371C-EC06-5A89-7429-437A15BAD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8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FF487-38B8-DD63-0A43-7A8F739AA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A75F5-8038-89A1-18CB-26592A588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E28019-DC5E-9413-D8E1-D994E03382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8BAA82-E6B8-8176-D847-67E648469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97CD8-8D61-FE0E-E8AE-233E98446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4B0C66-E5E8-38B7-9018-9317EBB3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06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E9355-E3BA-F5E1-2948-118FCC628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2D7355-6446-80DD-51C3-B9A9058446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782069-02C2-0E33-AF06-ADC830235A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0429B-AD3B-B020-330E-8EAEEE288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AC6DB-3CFB-0390-484D-C2E11C6AE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0ACBD1-2406-110F-3628-C731B10CF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074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2CFF9-4C27-EAB6-C22D-19B9B047E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AE2A71-E1FC-DA50-8522-12EC58B555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18C55-B2E0-10E0-6FE6-80A5FCFC8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E1DAA-F310-105A-D893-B7FD57BF6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83AD1-400B-F499-521B-DAB113890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26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A90D1F-7FE9-695B-831B-DE1C340FFF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9C7462-DEE5-8348-FDB2-475C1469C0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E1910-D4A6-E912-84D1-F2E580A0B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32C1D-A1EE-D046-16D9-76BFEF8C0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E2018-FE63-870D-67CB-9465FBF23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280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3834-4094-5000-50F3-472A6F7E0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68F63B-E868-F74E-05C1-40AFCAA21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54DF4-873D-9356-0EA8-25C99614D3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8048A-C538-4710-A475-E64EF450EC08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194040-77D2-142A-E475-8E632D568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38DD0A-AD74-C729-2802-EDAA37EA44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F53EB-2F58-4D54-BDD5-7C4DF3CF2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24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bay.com/itm/365065632538" TargetMode="External"/><Relationship Id="rId7" Type="http://schemas.openxmlformats.org/officeDocument/2006/relationships/hyperlink" Target="https://www.khulsey.com/exploded-illustrations.html" TargetMode="External"/><Relationship Id="rId2" Type="http://schemas.openxmlformats.org/officeDocument/2006/relationships/hyperlink" Target="https://www.auto-doc.ie/car-parts/body/bmw/1er-reihe/1-e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lastics4performance.com/bmw-e87-1-series-5-dr-hatch-lexan-polycarbonate-window-kit" TargetMode="External"/><Relationship Id="rId5" Type="http://schemas.openxmlformats.org/officeDocument/2006/relationships/hyperlink" Target="https://shop.mcgautostyling.com/product/bmw-1-series-spoiler/" TargetMode="External"/><Relationship Id="rId4" Type="http://schemas.openxmlformats.org/officeDocument/2006/relationships/hyperlink" Target="https://drawingdatabase.com/bmw-1-series-e87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1C88D-4BE8-A9DD-DCB4-2ADE6700D2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1" y="1835665"/>
            <a:ext cx="9998264" cy="14152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200"/>
              <a:t>UWTSD Motorsports Engineering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945B6D-23A2-901C-9A82-80EE7B100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0" r="16596"/>
          <a:stretch>
            <a:fillRect/>
          </a:stretch>
        </p:blipFill>
        <p:spPr>
          <a:xfrm>
            <a:off x="636652" y="1838969"/>
            <a:ext cx="4299772" cy="3312153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AB148A7E-E9D4-85C6-E93D-F597F26707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8114" y="2543364"/>
            <a:ext cx="3434180" cy="359901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BMW Rally Group Project – Aerodynamics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Yash Patani (2306509) Kairan Bennett (2305389) Rhodri Jones (2305734) Jeremi </a:t>
            </a:r>
            <a:r>
              <a:rPr lang="en-US" sz="2000" err="1"/>
              <a:t>Gumapos</a:t>
            </a:r>
            <a:r>
              <a:rPr lang="en-US" sz="2000"/>
              <a:t> (2305861)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187974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8C886788-700E-4D20-9F80-E0E96837A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68" name="Freeform: Shape 1032">
            <a:extLst>
              <a:ext uri="{FF2B5EF4-FFF2-40B4-BE49-F238E27FC236}">
                <a16:creationId xmlns:a16="http://schemas.microsoft.com/office/drawing/2014/main" id="{1850674C-4E08-4C62-A3E2-6337FE4F7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69" name="Freeform: Shape 1034">
            <a:extLst>
              <a:ext uri="{FF2B5EF4-FFF2-40B4-BE49-F238E27FC236}">
                <a16:creationId xmlns:a16="http://schemas.microsoft.com/office/drawing/2014/main" id="{BCE4FF05-2B0C-4C97-A9B4-E163085A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CA3DA7-D178-DDB9-2980-B8260DC28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" y="1124712"/>
            <a:ext cx="4023360" cy="32004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Introduction</a:t>
            </a:r>
          </a:p>
        </p:txBody>
      </p:sp>
      <p:sp>
        <p:nvSpPr>
          <p:cNvPr id="1070" name="Rectangle 1069">
            <a:extLst>
              <a:ext uri="{FF2B5EF4-FFF2-40B4-BE49-F238E27FC236}">
                <a16:creationId xmlns:a16="http://schemas.microsoft.com/office/drawing/2014/main" id="{529C2A7A-A6B6-4A56-B11C-8E967D88A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A group of logos on a black and white background&#10;&#10;AI-generated content may be incorrect.">
            <a:extLst>
              <a:ext uri="{FF2B5EF4-FFF2-40B4-BE49-F238E27FC236}">
                <a16:creationId xmlns:a16="http://schemas.microsoft.com/office/drawing/2014/main" id="{AC95365D-D916-79F7-5E10-A1E3FADA8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1526" y="4087013"/>
            <a:ext cx="3236062" cy="1640955"/>
          </a:xfrm>
          <a:prstGeom prst="rect">
            <a:avLst/>
          </a:prstGeom>
        </p:spPr>
      </p:pic>
      <p:sp>
        <p:nvSpPr>
          <p:cNvPr id="1071" name="Rectangle 1070">
            <a:extLst>
              <a:ext uri="{FF2B5EF4-FFF2-40B4-BE49-F238E27FC236}">
                <a16:creationId xmlns:a16="http://schemas.microsoft.com/office/drawing/2014/main" id="{FDBD7205-E536-4134-8768-AC3E1A3C5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A race car on a track&#10;&#10;AI-generated content may be incorrect.">
            <a:extLst>
              <a:ext uri="{FF2B5EF4-FFF2-40B4-BE49-F238E27FC236}">
                <a16:creationId xmlns:a16="http://schemas.microsoft.com/office/drawing/2014/main" id="{4A055AAD-5D90-E60D-CE55-6051B737C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49354" y="4089895"/>
            <a:ext cx="3230649" cy="163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E8742F-6E21-2BE3-B848-DB4013BCF6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53" b="3973"/>
          <a:stretch>
            <a:fillRect/>
          </a:stretch>
        </p:blipFill>
        <p:spPr>
          <a:xfrm>
            <a:off x="6125891" y="1126052"/>
            <a:ext cx="5682495" cy="27197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D3CEBC-A09D-4D8A-EEA5-6996382B331A}"/>
              </a:ext>
            </a:extLst>
          </p:cNvPr>
          <p:cNvSpPr txBox="1"/>
          <p:nvPr/>
        </p:nvSpPr>
        <p:spPr>
          <a:xfrm>
            <a:off x="10588382" y="2695"/>
            <a:ext cx="165614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chemeClr val="bg1">
                    <a:lumMod val="85000"/>
                  </a:schemeClr>
                </a:solidFill>
                <a:ea typeface="Calibri"/>
                <a:cs typeface="Calibri"/>
              </a:rPr>
              <a:t>Yash</a:t>
            </a:r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020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151CA9-8AEE-6F92-5104-D4C403D90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137435"/>
            <a:ext cx="9855046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kern="1200">
                <a:latin typeface="+mj-lt"/>
                <a:ea typeface="+mj-ea"/>
                <a:cs typeface="+mj-cs"/>
              </a:rPr>
              <a:t>Timing Plan and Team Organisation</a:t>
            </a:r>
            <a:endParaRPr lang="en-GB" sz="4000" kern="1200">
              <a:latin typeface="+mj-lt"/>
              <a:ea typeface="Calibri Light"/>
              <a:cs typeface="Calibri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4D277E-64E6-744C-44BF-2A9BB0B3E7A1}"/>
              </a:ext>
            </a:extLst>
          </p:cNvPr>
          <p:cNvSpPr txBox="1"/>
          <p:nvPr/>
        </p:nvSpPr>
        <p:spPr>
          <a:xfrm>
            <a:off x="11508441" y="-829530"/>
            <a:ext cx="5966604" cy="132145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kern="120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Yash</a:t>
            </a:r>
            <a:endParaRPr lang="en-US" kern="1200">
              <a:solidFill>
                <a:schemeClr val="bg1">
                  <a:lumMod val="85000"/>
                </a:schemeClr>
              </a:solidFill>
              <a:latin typeface="+mn-lt"/>
              <a:ea typeface="Calibri"/>
              <a:cs typeface="Calibri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6">
            <a:extLst>
              <a:ext uri="{FF2B5EF4-FFF2-40B4-BE49-F238E27FC236}">
                <a16:creationId xmlns:a16="http://schemas.microsoft.com/office/drawing/2014/main" id="{6AFD96FB-BB0C-BE6C-6C6C-0ECB8F29E538}"/>
              </a:ext>
            </a:extLst>
          </p:cNvPr>
          <p:cNvSpPr txBox="1"/>
          <p:nvPr/>
        </p:nvSpPr>
        <p:spPr>
          <a:xfrm>
            <a:off x="2945382" y="5223257"/>
            <a:ext cx="6313045" cy="107721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>
                <a:ea typeface="Calibri"/>
                <a:cs typeface="Calibri"/>
              </a:rPr>
              <a:t>Report Co-Ordinator – Yash</a:t>
            </a:r>
            <a:endParaRPr lang="en-US"/>
          </a:p>
          <a:p>
            <a:pPr algn="ctr"/>
            <a:r>
              <a:rPr lang="en-GB" sz="1600">
                <a:ea typeface="Calibri"/>
                <a:cs typeface="Calibri"/>
              </a:rPr>
              <a:t>Research and Development – Rhodri</a:t>
            </a:r>
          </a:p>
          <a:p>
            <a:pPr algn="ctr"/>
            <a:r>
              <a:rPr lang="en-GB" sz="1600">
                <a:ea typeface="Calibri"/>
                <a:cs typeface="Calibri"/>
              </a:rPr>
              <a:t>CAD Modeller – Jeremi</a:t>
            </a:r>
          </a:p>
          <a:p>
            <a:pPr algn="ctr"/>
            <a:r>
              <a:rPr lang="en-GB" sz="1600">
                <a:ea typeface="Calibri"/>
                <a:cs typeface="Calibri"/>
              </a:rPr>
              <a:t>CFD Simulator - Kairan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D0B766-7802-1FFB-D934-170D081DC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566" y="1955146"/>
            <a:ext cx="5451662" cy="326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88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C1E07-9F6F-C273-3207-DF3FE913B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Literature Survey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0D3349-9DAE-94BE-04E9-C35B248F93FF}"/>
              </a:ext>
            </a:extLst>
          </p:cNvPr>
          <p:cNvSpPr txBox="1"/>
          <p:nvPr/>
        </p:nvSpPr>
        <p:spPr>
          <a:xfrm>
            <a:off x="474453" y="1531189"/>
            <a:ext cx="12148867" cy="5993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>
              <a:lnSpc>
                <a:spcPts val="1457"/>
              </a:lnSpc>
            </a:pPr>
            <a:r>
              <a:rPr lang="en-GB" sz="1000"/>
              <a:t>ANSYS Inc., 2023. ANSYS Discovery and </a:t>
            </a:r>
            <a:r>
              <a:rPr lang="en-GB" sz="1000" err="1"/>
              <a:t>SpaceClaim</a:t>
            </a:r>
            <a:r>
              <a:rPr lang="en-GB" sz="1000"/>
              <a:t> User Guide. Available through ANSYS Help </a:t>
            </a:r>
            <a:r>
              <a:rPr sz="1000"/>
              <a:t> </a:t>
            </a:r>
            <a:endParaRPr lang="en-US"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McBeath, S., 2011. Competition Car Aerodynamics: A Practical Handbook. 3rd ed. Yeovil: Haynes Publishing.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Bernoulli / velocity-pressure relationship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(Anderson, 2017)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Anderson, J.D., 2017. Fundamentals of Aerodynamics. 6th ed. New York: McGraw-Hill Education.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Tudor, T., n.d. CFD External Aerodynamics 1: Introduction. Watch video.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 (YouTube). Produced by the University of Wales Trinity Saint David, Swansea.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Tudor, T., n.d. CFD External Aerodynamics 2: Domain and Geometry. Available at: https://youtu.be/9OU2ySg0XS8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Tudor, T., n.d. CFD External Aerodynamics 3: Meshing Grid Creation (Octree). Available at: https://youtu.be/ezU-IceMndU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Tudor, T., 2025–2026. Vehicle Dynamics and Aerodynamics Lectures. University of Wales Trinity Saint David, Swansea. Delivered September 2025 – January 2026.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Sandford, M., 2025–2026. Engineering Management Lectures. University of Wales Trinity Saint David, Swansea. Delivered September 2025 – present day.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AUTODOC (2026) BMW E87 Body parts [Photograph]. AUTODOC. Available at: </a:t>
            </a:r>
            <a:r>
              <a:rPr lang="en-GB" sz="1000">
                <a:hlinkClick r:id="rId2"/>
              </a:rPr>
              <a:t>https://www.auto-doc.ie/car-parts/body/bmw/1er-reihe/1-e87</a:t>
            </a:r>
            <a:r>
              <a:rPr lang="en-GB" sz="1000"/>
              <a:t> (Accessed: 18 March 2026).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sunyon-2024 (2026) For BMW 1 Series E81 E87 2005-11 118i 120i Top Wing Spoiler ABS Black Decoration [Photograph]. eBay. Available at: </a:t>
            </a:r>
            <a:r>
              <a:rPr lang="en-GB" sz="1000">
                <a:hlinkClick r:id="rId3"/>
              </a:rPr>
              <a:t>https://www.ebay.com/itm/365065632538</a:t>
            </a:r>
            <a:r>
              <a:rPr lang="en-GB" sz="1000"/>
              <a:t> (Accessed: 18 March 2026).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Drawing Database (2014) BMW 1 Series (E87) Blueprint [Blueprint/Technical drawing]. Drawing Database. Available at: </a:t>
            </a:r>
            <a:r>
              <a:rPr lang="en-GB" sz="1000">
                <a:hlinkClick r:id="rId4"/>
              </a:rPr>
              <a:t>https://drawingdatabase.com/bmw-1-series-e87/</a:t>
            </a:r>
            <a:r>
              <a:rPr lang="en-GB" sz="1000"/>
              <a:t> (Accessed: 18 March 2026). 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MCG </a:t>
            </a:r>
            <a:r>
              <a:rPr lang="en-GB" sz="1000" err="1"/>
              <a:t>Autostyling</a:t>
            </a:r>
            <a:r>
              <a:rPr lang="en-GB" sz="1000"/>
              <a:t> (2025) BMW 1 Series Spoiler – Maxton Design [Photograph]. MCG </a:t>
            </a:r>
            <a:r>
              <a:rPr lang="en-GB" sz="1000" err="1"/>
              <a:t>Autostyling</a:t>
            </a:r>
            <a:r>
              <a:rPr lang="en-GB" sz="1000"/>
              <a:t>. Available at: </a:t>
            </a:r>
            <a:r>
              <a:rPr lang="en-GB" sz="1000">
                <a:hlinkClick r:id="rId5"/>
              </a:rPr>
              <a:t>https://shop.mcgautostyling.com/product/bmw-1-series-spoiler/</a:t>
            </a:r>
            <a:r>
              <a:rPr lang="en-GB" sz="1000"/>
              <a:t> (Accessed: 18 March 2026). 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Plastics 4 Performance (no date) BMW – E87 1 Series 5dr – Lexan Polycarbonate window kit [Photograph]. Plastics 4 Performance. Available at: </a:t>
            </a:r>
            <a:r>
              <a:rPr lang="en-GB" sz="1000">
                <a:hlinkClick r:id="rId6"/>
              </a:rPr>
              <a:t>https://www.plastics4performance.com/bmw-e87-1-series-5-dr-hatch-lexan-polycarbonate-window-kit</a:t>
            </a:r>
            <a:r>
              <a:rPr lang="en-GB" sz="1000"/>
              <a:t> (Accessed: 19 March 2026).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Hulsey, K. (1994-2015) Exploded illustrations and diagrams [Technical illustration]. Kevin Hulsey Illustration. Available at: </a:t>
            </a:r>
            <a:r>
              <a:rPr lang="en-GB" sz="1000">
                <a:hlinkClick r:id="rId7"/>
              </a:rPr>
              <a:t>https://www.khulsey.com/exploded-illustrations.html</a:t>
            </a:r>
            <a:r>
              <a:rPr lang="en-GB" sz="1000"/>
              <a:t> (Accessed: 20 March 2026). 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​​</a:t>
            </a:r>
            <a:r>
              <a:rPr lang="en-GB" sz="1000" err="1"/>
              <a:t>Airfoil</a:t>
            </a:r>
            <a:r>
              <a:rPr lang="en-GB" sz="1000"/>
              <a:t> Tools (2026) </a:t>
            </a:r>
            <a:r>
              <a:rPr lang="en-GB" sz="1000" err="1"/>
              <a:t>Airfoil</a:t>
            </a:r>
            <a:r>
              <a:rPr lang="en-GB" sz="1000"/>
              <a:t> Tools. Available at: http://airfoiltools.com/ (Accessed: March 21, 2026).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​“Basic Wing Lofting in SolidWorks” (2021) Aircraft Breakdown [Preprint]. Available at: https://www.youtube.com/watch?v=p6WxZmhK4w0 (Accessed: March 21, 2026).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​</a:t>
            </a:r>
            <a:r>
              <a:rPr lang="en-GB" sz="1000" err="1"/>
              <a:t>Xfoil</a:t>
            </a:r>
            <a:r>
              <a:rPr lang="en-GB" sz="1000"/>
              <a:t> (2026) </a:t>
            </a:r>
            <a:r>
              <a:rPr lang="en-GB" sz="1000" err="1"/>
              <a:t>Airfoil</a:t>
            </a:r>
            <a:r>
              <a:rPr lang="en-GB" sz="1000"/>
              <a:t> Tools. Available at: http://airfoiltools.com/airfoil/details?r=polar/index/#xfoil (Accessed: March 21, 2026).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​​Tudor, T., 2026. 25_26 Vehicle Aerodynamics, Swansea: UWTSD.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1457"/>
              </a:lnSpc>
            </a:pPr>
            <a:r>
              <a:rPr lang="en-GB" sz="1000"/>
              <a:t>​​​ 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2025"/>
              </a:lnSpc>
            </a:pPr>
            <a:r>
              <a:rPr lang="en-GB" sz="1000"/>
              <a:t>Building a simple aerofoil rear wing for a sports car | Bucks Composites (no date). https://www.bucks-composites.com/how-to-do/building-simple-aero-foil-rear-wing-sports-car (Accessed: November 20, 2025).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2025"/>
              </a:lnSpc>
            </a:pPr>
            <a:r>
              <a:rPr lang="en-GB" sz="1000"/>
              <a:t>Carbon, S. (2025) Cost Guide: Custom carbon fibre parts pricing explained. https://www.supreemcarbon.com/cost-guide-custom-carbon-fiber-pricing-explained.html (Accessed: November 20, 2025).</a:t>
            </a:r>
            <a:r>
              <a:rPr sz="1000"/>
              <a:t> </a:t>
            </a:r>
            <a:endParaRPr sz="1000">
              <a:ea typeface="Calibri"/>
              <a:cs typeface="Calibri"/>
            </a:endParaRPr>
          </a:p>
          <a:p>
            <a:pPr algn="l" rtl="0">
              <a:lnSpc>
                <a:spcPts val="2025"/>
              </a:lnSpc>
            </a:pPr>
            <a:r>
              <a:rPr lang="en-GB" sz="1000"/>
              <a:t>How to make a carbon fibre rear wing, </a:t>
            </a:r>
            <a:r>
              <a:rPr lang="en-GB" sz="1000" err="1"/>
              <a:t>mouldless</a:t>
            </a:r>
            <a:r>
              <a:rPr lang="en-GB" sz="1000"/>
              <a:t> method - Easy Composites (no date). https://www.easycomposites.co.uk/learning/mouldless-carbon-fibre-aero-wing (Accessed: November 20, 2025)</a:t>
            </a:r>
            <a:r>
              <a:rPr sz="1000"/>
              <a:t> </a:t>
            </a:r>
            <a:endParaRPr sz="1050">
              <a:ea typeface="Calibri"/>
              <a:cs typeface="Calibri"/>
            </a:endParaRPr>
          </a:p>
          <a:p>
            <a:pPr algn="l"/>
            <a:endParaRPr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306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FFAFC-47E6-F507-CE60-23557A79F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9058195" cy="1048901"/>
          </a:xfrm>
        </p:spPr>
        <p:txBody>
          <a:bodyPr anchor="t">
            <a:normAutofit/>
          </a:bodyPr>
          <a:lstStyle/>
          <a:p>
            <a:r>
              <a:rPr lang="en-GB" sz="3200" noProof="0"/>
              <a:t>Design and Research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black band on a white background&#10;&#10;AI-generated content may be incorrect.">
            <a:extLst>
              <a:ext uri="{FF2B5EF4-FFF2-40B4-BE49-F238E27FC236}">
                <a16:creationId xmlns:a16="http://schemas.microsoft.com/office/drawing/2014/main" id="{A7099657-06AF-49DE-E931-D2B59A4FB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" t="10857" r="2500" b="5714"/>
          <a:stretch>
            <a:fillRect/>
          </a:stretch>
        </p:blipFill>
        <p:spPr>
          <a:xfrm>
            <a:off x="975600" y="2607733"/>
            <a:ext cx="4989880" cy="159043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04AB6EB4-C04F-4263-3649-2E4A7F33C4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6846336"/>
              </p:ext>
            </p:extLst>
          </p:nvPr>
        </p:nvGraphicFramePr>
        <p:xfrm>
          <a:off x="6919697" y="1521068"/>
          <a:ext cx="4567453" cy="3821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A23656D3-3DD4-63C6-EF41-FC14EB03349D}"/>
              </a:ext>
            </a:extLst>
          </p:cNvPr>
          <p:cNvSpPr txBox="1"/>
          <p:nvPr/>
        </p:nvSpPr>
        <p:spPr>
          <a:xfrm>
            <a:off x="10905885" y="-2770"/>
            <a:ext cx="128075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chemeClr val="bg1">
                    <a:lumMod val="85000"/>
                  </a:schemeClr>
                </a:solidFill>
                <a:ea typeface="Calibri"/>
                <a:cs typeface="Calibri"/>
              </a:rPr>
              <a:t>Rhodri</a:t>
            </a:r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155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F21DF-AA0B-D6D7-05A1-4675D4FA6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138036"/>
            <a:ext cx="4526973" cy="1402470"/>
          </a:xfrm>
        </p:spPr>
        <p:txBody>
          <a:bodyPr anchor="t">
            <a:normAutofit/>
          </a:bodyPr>
          <a:lstStyle/>
          <a:p>
            <a:r>
              <a:rPr lang="en-GB" sz="3200" noProof="0"/>
              <a:t>Scanning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0C20C0-EDC4-D4BE-9E63-5DC917B63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526973" cy="3591207"/>
          </a:xfrm>
        </p:spPr>
        <p:txBody>
          <a:bodyPr>
            <a:normAutofit/>
          </a:bodyPr>
          <a:lstStyle/>
          <a:p>
            <a:r>
              <a:rPr lang="en-GB" sz="2000" noProof="0"/>
              <a:t>Scanned real wing in workshop </a:t>
            </a:r>
          </a:p>
          <a:p>
            <a:r>
              <a:rPr lang="en-GB" sz="2000" noProof="0"/>
              <a:t>Modelled wing CAD models onto car model for CFD</a:t>
            </a:r>
          </a:p>
          <a:p>
            <a:r>
              <a:rPr lang="en-GB" sz="2000" noProof="0"/>
              <a:t> Attempted full car scan </a:t>
            </a:r>
          </a:p>
          <a:p>
            <a:endParaRPr lang="en-GB" sz="2000" noProof="0"/>
          </a:p>
        </p:txBody>
      </p:sp>
      <p:pic>
        <p:nvPicPr>
          <p:cNvPr id="6" name="Picture 5" descr="A computer monitor in a room&#10;&#10;AI-generated content may be incorrect.">
            <a:extLst>
              <a:ext uri="{FF2B5EF4-FFF2-40B4-BE49-F238E27FC236}">
                <a16:creationId xmlns:a16="http://schemas.microsoft.com/office/drawing/2014/main" id="{18AA992B-7B12-1468-593B-72CE9BEFE2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78" r="2" b="21143"/>
          <a:stretch>
            <a:fillRect/>
          </a:stretch>
        </p:blipFill>
        <p:spPr bwMode="auto">
          <a:xfrm>
            <a:off x="6096001" y="1"/>
            <a:ext cx="3048000" cy="342900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A carbon fiber wing on a table&#10;&#10;AI-generated content may be incorrect.">
            <a:extLst>
              <a:ext uri="{FF2B5EF4-FFF2-40B4-BE49-F238E27FC236}">
                <a16:creationId xmlns:a16="http://schemas.microsoft.com/office/drawing/2014/main" id="{E4C3B1A7-39A8-9FD3-7942-7661B9A20C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4" r="8640"/>
          <a:stretch>
            <a:fillRect/>
          </a:stretch>
        </p:blipFill>
        <p:spPr>
          <a:xfrm rot="10800000">
            <a:off x="9144000" y="10"/>
            <a:ext cx="3048000" cy="3428991"/>
          </a:xfrm>
          <a:prstGeom prst="rect">
            <a:avLst/>
          </a:prstGeom>
        </p:spPr>
      </p:pic>
      <p:pic>
        <p:nvPicPr>
          <p:cNvPr id="4" name="Picture 3" descr="A metal object on a table&#10;&#10;AI-generated content may be incorrect.">
            <a:extLst>
              <a:ext uri="{FF2B5EF4-FFF2-40B4-BE49-F238E27FC236}">
                <a16:creationId xmlns:a16="http://schemas.microsoft.com/office/drawing/2014/main" id="{AAC956F6-2D64-EC47-2B0C-BC1E75E874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>
            <a:off x="6096007" y="3429000"/>
            <a:ext cx="609599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29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9A752-891C-AC69-439C-8614BE04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3893126" cy="1402470"/>
          </a:xfrm>
        </p:spPr>
        <p:txBody>
          <a:bodyPr anchor="t">
            <a:normAutofit/>
          </a:bodyPr>
          <a:lstStyle/>
          <a:p>
            <a:r>
              <a:rPr lang="en-GB" sz="3200" noProof="0"/>
              <a:t>3D Model from scan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959CF-91D3-2BFC-C084-2283E9C80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1" y="2551176"/>
            <a:ext cx="3893126" cy="3591207"/>
          </a:xfrm>
        </p:spPr>
        <p:txBody>
          <a:bodyPr>
            <a:normAutofit/>
          </a:bodyPr>
          <a:lstStyle/>
          <a:p>
            <a:r>
              <a:rPr lang="en-GB" sz="2000" noProof="0"/>
              <a:t>Full wing CAD model was produced from the 3D scan </a:t>
            </a:r>
          </a:p>
          <a:p>
            <a:r>
              <a:rPr lang="en-GB" sz="2000" noProof="0"/>
              <a:t>Imported file to SolidWorks </a:t>
            </a:r>
          </a:p>
          <a:p>
            <a:r>
              <a:rPr lang="en-GB" sz="2000" noProof="0"/>
              <a:t>Areas with imperfections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1F803E-8844-6A9F-B0F3-EA8C6D787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7" r="-2786"/>
          <a:stretch>
            <a:fillRect/>
          </a:stretch>
        </p:blipFill>
        <p:spPr>
          <a:xfrm>
            <a:off x="0" y="4193460"/>
            <a:ext cx="8997696" cy="2664540"/>
          </a:xfrm>
          <a:prstGeom prst="rect">
            <a:avLst/>
          </a:prstGeom>
        </p:spPr>
      </p:pic>
      <p:pic>
        <p:nvPicPr>
          <p:cNvPr id="4" name="Picture 3" descr="A computer screen shot of a curved arrow&#10;&#10;AI-generated content may be incorrect.">
            <a:extLst>
              <a:ext uri="{FF2B5EF4-FFF2-40B4-BE49-F238E27FC236}">
                <a16:creationId xmlns:a16="http://schemas.microsoft.com/office/drawing/2014/main" id="{BB368F57-B33C-F0B5-D282-F43F5859F0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9" r="-1" b="3524"/>
          <a:stretch>
            <a:fillRect/>
          </a:stretch>
        </p:blipFill>
        <p:spPr bwMode="auto">
          <a:xfrm>
            <a:off x="8767154" y="1"/>
            <a:ext cx="3424845" cy="2369126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64618F-C772-C0AF-B280-79CE03342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7" r="4" b="8252"/>
          <a:stretch>
            <a:fillRect/>
          </a:stretch>
        </p:blipFill>
        <p:spPr>
          <a:xfrm>
            <a:off x="8767153" y="2369127"/>
            <a:ext cx="3424845" cy="236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610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85E4A-ED9F-1298-BF43-8EB22EEB2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40" y="1138265"/>
            <a:ext cx="4544762" cy="1401183"/>
          </a:xfrm>
        </p:spPr>
        <p:txBody>
          <a:bodyPr anchor="t">
            <a:normAutofit/>
          </a:bodyPr>
          <a:lstStyle/>
          <a:p>
            <a:r>
              <a:rPr lang="en-GB" sz="3200" noProof="0"/>
              <a:t>Wing assembly process - Design 1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A6CDF2B-7A5A-715A-C019-DE23B1FC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4544762" cy="3602935"/>
          </a:xfrm>
        </p:spPr>
        <p:txBody>
          <a:bodyPr>
            <a:normAutofit/>
          </a:bodyPr>
          <a:lstStyle/>
          <a:p>
            <a:r>
              <a:rPr lang="en-GB" sz="2000" noProof="0"/>
              <a:t>Aerofoil from car no.40 </a:t>
            </a:r>
          </a:p>
          <a:p>
            <a:r>
              <a:rPr lang="en-GB" sz="2000" noProof="0"/>
              <a:t>Low attack angle </a:t>
            </a:r>
          </a:p>
          <a:p>
            <a:r>
              <a:rPr lang="en-GB" sz="2000"/>
              <a:t>Wing was modified to fit BMW model </a:t>
            </a:r>
            <a:endParaRPr lang="en-GB" sz="2000" noProof="0"/>
          </a:p>
          <a:p>
            <a:r>
              <a:rPr lang="en-GB" sz="2000" noProof="0"/>
              <a:t>Showed </a:t>
            </a:r>
            <a:r>
              <a:rPr lang="en-US" sz="2000" noProof="0"/>
              <a:t>results but were minor differences </a:t>
            </a:r>
            <a:endParaRPr lang="en-GB" sz="2000" noProof="0"/>
          </a:p>
        </p:txBody>
      </p:sp>
      <p:pic>
        <p:nvPicPr>
          <p:cNvPr id="4" name="Content Placeholder 3" descr="A close-up of a black car&#10;&#10;AI-generated content may be incorrect.">
            <a:extLst>
              <a:ext uri="{FF2B5EF4-FFF2-40B4-BE49-F238E27FC236}">
                <a16:creationId xmlns:a16="http://schemas.microsoft.com/office/drawing/2014/main" id="{7A0DBDAD-B459-17E5-A984-342084F99D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748" y="1996246"/>
            <a:ext cx="5334160" cy="286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99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3DBF5-B700-BD2F-2946-CC152B614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40" y="1138265"/>
            <a:ext cx="4544762" cy="1401183"/>
          </a:xfrm>
        </p:spPr>
        <p:txBody>
          <a:bodyPr anchor="t">
            <a:normAutofit/>
          </a:bodyPr>
          <a:lstStyle/>
          <a:p>
            <a:r>
              <a:rPr lang="en-GB" sz="3200"/>
              <a:t>Adjusted Design 1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8D1B9-B95B-AFFB-8378-9E97D5FC6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4544762" cy="3602935"/>
          </a:xfrm>
        </p:spPr>
        <p:txBody>
          <a:bodyPr>
            <a:normAutofit/>
          </a:bodyPr>
          <a:lstStyle/>
          <a:p>
            <a:r>
              <a:rPr lang="en-GB" sz="2000"/>
              <a:t>Adjusted attack angle to roughly 10 degrees </a:t>
            </a:r>
          </a:p>
          <a:p>
            <a:r>
              <a:rPr lang="en-GB" sz="2000"/>
              <a:t>Showed significantly better results </a:t>
            </a:r>
          </a:p>
        </p:txBody>
      </p:sp>
      <p:pic>
        <p:nvPicPr>
          <p:cNvPr id="4" name="Picture 3" descr="A black car with wheels&#10;&#10;AI-generated content may be incorrect.">
            <a:extLst>
              <a:ext uri="{FF2B5EF4-FFF2-40B4-BE49-F238E27FC236}">
                <a16:creationId xmlns:a16="http://schemas.microsoft.com/office/drawing/2014/main" id="{DCA0350F-B16B-EEA1-9012-7AAD9CECCC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9" t="16259" r="37674" b="-1"/>
          <a:stretch>
            <a:fillRect/>
          </a:stretch>
        </p:blipFill>
        <p:spPr bwMode="auto">
          <a:xfrm>
            <a:off x="5761452" y="782425"/>
            <a:ext cx="6430548" cy="572187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53190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A9478-6F2B-E704-4545-F251412C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40" y="1138265"/>
            <a:ext cx="4544762" cy="1401183"/>
          </a:xfrm>
        </p:spPr>
        <p:txBody>
          <a:bodyPr anchor="t">
            <a:normAutofit/>
          </a:bodyPr>
          <a:lstStyle/>
          <a:p>
            <a:r>
              <a:rPr lang="en-GB" sz="3200"/>
              <a:t>S1223 Wing mount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787B3D-1048-E462-9D91-31F5F80E9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4544762" cy="3602935"/>
          </a:xfrm>
        </p:spPr>
        <p:txBody>
          <a:bodyPr>
            <a:normAutofit/>
          </a:bodyPr>
          <a:lstStyle/>
          <a:p>
            <a:r>
              <a:rPr lang="en-GB" sz="2000"/>
              <a:t>Designed and moulded mount for the wing </a:t>
            </a:r>
          </a:p>
          <a:p>
            <a:r>
              <a:rPr lang="en-GB" sz="2000"/>
              <a:t>Fixed to window </a:t>
            </a:r>
          </a:p>
          <a:p>
            <a:r>
              <a:rPr lang="en-GB" sz="2000"/>
              <a:t>Proof of concept </a:t>
            </a:r>
          </a:p>
        </p:txBody>
      </p:sp>
      <p:pic>
        <p:nvPicPr>
          <p:cNvPr id="4" name="Picture 3" descr="A black object with a low poly mesh&#10;&#10;AI-generated content may be incorrect.">
            <a:extLst>
              <a:ext uri="{FF2B5EF4-FFF2-40B4-BE49-F238E27FC236}">
                <a16:creationId xmlns:a16="http://schemas.microsoft.com/office/drawing/2014/main" id="{6FE03FA3-54A2-9DE7-21B7-DBB2C3BFA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9" t="2782" r="-39673" b="-2946"/>
          <a:stretch>
            <a:fillRect/>
          </a:stretch>
        </p:blipFill>
        <p:spPr>
          <a:xfrm>
            <a:off x="5568565" y="-1453"/>
            <a:ext cx="10046592" cy="686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2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AA7E3-452D-77A1-6A70-C77200532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5334000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Skid plate design 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1E648-9629-CFE9-8527-DFA6085E7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5334000" cy="3591207"/>
          </a:xfrm>
        </p:spPr>
        <p:txBody>
          <a:bodyPr>
            <a:normAutofit/>
          </a:bodyPr>
          <a:lstStyle/>
          <a:p>
            <a:r>
              <a:rPr lang="en-GB" sz="2000"/>
              <a:t>Designed skid plate to streamline underbody airflow </a:t>
            </a:r>
          </a:p>
          <a:p>
            <a:r>
              <a:rPr lang="en-GB" sz="2000"/>
              <a:t>Double use of protecting components as well </a:t>
            </a:r>
          </a:p>
          <a:p>
            <a:r>
              <a:rPr lang="en-GB" sz="2000"/>
              <a:t>Proof of concept design – not tested </a:t>
            </a:r>
          </a:p>
        </p:txBody>
      </p:sp>
      <p:pic>
        <p:nvPicPr>
          <p:cNvPr id="4" name="Picture 3" descr="A car under the lift&#10;&#10;AI-generated content may be incorrect.">
            <a:extLst>
              <a:ext uri="{FF2B5EF4-FFF2-40B4-BE49-F238E27FC236}">
                <a16:creationId xmlns:a16="http://schemas.microsoft.com/office/drawing/2014/main" id="{77DD5738-C723-F5CA-7539-355C62528C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6" r="-1" b="829"/>
          <a:stretch>
            <a:fillRect/>
          </a:stretch>
        </p:blipFill>
        <p:spPr>
          <a:xfrm>
            <a:off x="6979129" y="1"/>
            <a:ext cx="5212862" cy="3429000"/>
          </a:xfrm>
          <a:prstGeom prst="rect">
            <a:avLst/>
          </a:prstGeom>
        </p:spPr>
      </p:pic>
      <p:pic>
        <p:nvPicPr>
          <p:cNvPr id="5" name="Picture 4" descr="A drawing of a cell phone&#10;&#10;AI-generated content may be incorrect.">
            <a:extLst>
              <a:ext uri="{FF2B5EF4-FFF2-40B4-BE49-F238E27FC236}">
                <a16:creationId xmlns:a16="http://schemas.microsoft.com/office/drawing/2014/main" id="{8FCA4C45-FB34-A791-4F17-8A68E5376D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9" r="-1" b="-1"/>
          <a:stretch>
            <a:fillRect/>
          </a:stretch>
        </p:blipFill>
        <p:spPr>
          <a:xfrm>
            <a:off x="6979147" y="3429000"/>
            <a:ext cx="521286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058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4C733-BB70-D5B3-50D6-47EA8C045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9058195" cy="1048901"/>
          </a:xfrm>
        </p:spPr>
        <p:txBody>
          <a:bodyPr anchor="t">
            <a:normAutofit/>
          </a:bodyPr>
          <a:lstStyle/>
          <a:p>
            <a:r>
              <a:rPr lang="en-GB" sz="3200"/>
              <a:t>Mounted to car model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black object with a circular object in the middle&#10;&#10;AI-generated content may be incorrect.">
            <a:extLst>
              <a:ext uri="{FF2B5EF4-FFF2-40B4-BE49-F238E27FC236}">
                <a16:creationId xmlns:a16="http://schemas.microsoft.com/office/drawing/2014/main" id="{76BC79F6-BBF9-6DB2-A216-9FE60516E7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40" b="5"/>
          <a:stretch>
            <a:fillRect/>
          </a:stretch>
        </p:blipFill>
        <p:spPr>
          <a:xfrm>
            <a:off x="862067" y="2400904"/>
            <a:ext cx="3221983" cy="3585950"/>
          </a:xfrm>
          <a:prstGeom prst="rect">
            <a:avLst/>
          </a:prstGeom>
        </p:spPr>
      </p:pic>
      <p:pic>
        <p:nvPicPr>
          <p:cNvPr id="5" name="Picture 4" descr="A black and grey machine&#10;&#10;AI-generated content may be incorrect.">
            <a:extLst>
              <a:ext uri="{FF2B5EF4-FFF2-40B4-BE49-F238E27FC236}">
                <a16:creationId xmlns:a16="http://schemas.microsoft.com/office/drawing/2014/main" id="{E1F52DB7-15F1-0835-87EC-009A39239C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72" b="1"/>
          <a:stretch>
            <a:fillRect/>
          </a:stretch>
        </p:blipFill>
        <p:spPr>
          <a:xfrm>
            <a:off x="4151167" y="2400903"/>
            <a:ext cx="3134800" cy="358595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26A1E-80B5-0EC1-F0AD-74E2A804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0387" y="2321168"/>
            <a:ext cx="3408983" cy="3821215"/>
          </a:xfrm>
        </p:spPr>
        <p:txBody>
          <a:bodyPr>
            <a:normAutofit/>
          </a:bodyPr>
          <a:lstStyle/>
          <a:p>
            <a:r>
              <a:rPr lang="en-GB" sz="2000"/>
              <a:t>Underbody of car model isn’t detailed </a:t>
            </a:r>
          </a:p>
          <a:p>
            <a:r>
              <a:rPr lang="en-GB" sz="2000"/>
              <a:t>Skid plate put in place as proof of concept </a:t>
            </a:r>
          </a:p>
        </p:txBody>
      </p:sp>
    </p:spTree>
    <p:extLst>
      <p:ext uri="{BB962C8B-B14F-4D97-AF65-F5344CB8AC3E}">
        <p14:creationId xmlns:p14="http://schemas.microsoft.com/office/powerpoint/2010/main" val="2359343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0F679-E23B-CE53-2C21-82256DFD1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137435"/>
            <a:ext cx="5966605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Modelling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diagram of a low pressure&#10;&#10;AI-generated content may be incorrect.">
            <a:extLst>
              <a:ext uri="{FF2B5EF4-FFF2-40B4-BE49-F238E27FC236}">
                <a16:creationId xmlns:a16="http://schemas.microsoft.com/office/drawing/2014/main" id="{7500A330-1583-63C5-45D9-2461BCE3C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8559" y="2657475"/>
            <a:ext cx="6905625" cy="30670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03037C-B355-BF31-9304-1ADC73E8BC9D}"/>
              </a:ext>
            </a:extLst>
          </p:cNvPr>
          <p:cNvSpPr txBox="1"/>
          <p:nvPr/>
        </p:nvSpPr>
        <p:spPr>
          <a:xfrm>
            <a:off x="420312" y="2788076"/>
            <a:ext cx="3922921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200">
                <a:latin typeface="Aptos"/>
              </a:rPr>
              <a:t>Individual investigation on aerofoils conducted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F55DB7-5E1C-2284-5326-FA270B4EA55D}"/>
              </a:ext>
            </a:extLst>
          </p:cNvPr>
          <p:cNvSpPr txBox="1"/>
          <p:nvPr/>
        </p:nvSpPr>
        <p:spPr>
          <a:xfrm>
            <a:off x="11016207" y="-2808"/>
            <a:ext cx="11731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chemeClr val="bg1">
                    <a:lumMod val="85000"/>
                  </a:schemeClr>
                </a:solidFill>
                <a:ea typeface="Calibri"/>
                <a:cs typeface="Calibri"/>
              </a:rPr>
              <a:t>Jeremi</a:t>
            </a:r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723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6271CDE-EA65-054D-E1DF-613B05AE81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1999" y="1137435"/>
            <a:ext cx="5966605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Airfoiltools.com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4" descr="A graph with a line drawn on it&#10;&#10;AI-generated content may be incorrect.">
            <a:extLst>
              <a:ext uri="{FF2B5EF4-FFF2-40B4-BE49-F238E27FC236}">
                <a16:creationId xmlns:a16="http://schemas.microsoft.com/office/drawing/2014/main" id="{BBD80E5D-DC88-456C-B786-CE67E831C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452" y="2233598"/>
            <a:ext cx="3099815" cy="300055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4" descr="A graph with lines drawn on it&#10;&#10;AI-generated content may be incorrect.">
            <a:extLst>
              <a:ext uri="{FF2B5EF4-FFF2-40B4-BE49-F238E27FC236}">
                <a16:creationId xmlns:a16="http://schemas.microsoft.com/office/drawing/2014/main" id="{D71D5350-24D2-66F0-C9C3-1E65C6FBB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3915" y="701937"/>
            <a:ext cx="3785615" cy="110729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0" descr="A screenshot of a calculator&#10;&#10;AI-generated content may be incorrect.">
            <a:extLst>
              <a:ext uri="{FF2B5EF4-FFF2-40B4-BE49-F238E27FC236}">
                <a16:creationId xmlns:a16="http://schemas.microsoft.com/office/drawing/2014/main" id="{AB1F64E9-297F-1190-2E0B-13C682652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8604" y="2131103"/>
            <a:ext cx="3099815" cy="94803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AB0648B-A6DA-B36A-2BFD-0CA6F23894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9164" y="3385094"/>
            <a:ext cx="3535116" cy="322180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B32DCD-0541-4950-C514-206C362487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1999" y="1137435"/>
            <a:ext cx="5966605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4000" kern="1200">
                <a:latin typeface="+mj-lt"/>
                <a:ea typeface="+mj-ea"/>
                <a:cs typeface="+mj-cs"/>
              </a:rPr>
              <a:t>Filtering &amp; Viable </a:t>
            </a:r>
            <a:r>
              <a:rPr lang="en-GB" sz="4000" kern="1200">
                <a:latin typeface="+mj-lt"/>
                <a:ea typeface="+mj-ea"/>
                <a:cs typeface="+mj-cs"/>
              </a:rPr>
              <a:t>Aerofoil</a:t>
            </a:r>
            <a:endParaRPr lang="en-GB" sz="4000" kern="1200">
              <a:latin typeface="+mj-lt"/>
              <a:ea typeface="Calibri Light"/>
              <a:cs typeface="Calibri Light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409E716A-1090-4A26-7D98-296A3ED2A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043767"/>
              </p:ext>
            </p:extLst>
          </p:nvPr>
        </p:nvGraphicFramePr>
        <p:xfrm>
          <a:off x="565897" y="2048996"/>
          <a:ext cx="10858500" cy="3619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10535602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3371091567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347602279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3850303820"/>
                    </a:ext>
                  </a:extLst>
                </a:gridCol>
                <a:gridCol w="1885950">
                  <a:extLst>
                    <a:ext uri="{9D8B030D-6E8A-4147-A177-3AD203B41FA5}">
                      <a16:colId xmlns:a16="http://schemas.microsoft.com/office/drawing/2014/main" val="182425761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432696451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NACA4412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NACA4415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NACA6409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SELIG S1210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SELIG S1223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EPPLER E423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1595661"/>
                  </a:ext>
                </a:extLst>
              </a:tr>
            </a:tbl>
          </a:graphicData>
        </a:graphic>
      </p:graphicFrame>
      <p:pic>
        <p:nvPicPr>
          <p:cNvPr id="20" name="Picture 19" descr="A graph with lines and a red line&#10;&#10;AI-generated content may be incorrect.">
            <a:extLst>
              <a:ext uri="{FF2B5EF4-FFF2-40B4-BE49-F238E27FC236}">
                <a16:creationId xmlns:a16="http://schemas.microsoft.com/office/drawing/2014/main" id="{B538D25E-CD20-75A7-631B-681801479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0303" y="3306317"/>
            <a:ext cx="2415872" cy="4905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1" name="Picture 20" descr="A graph with lines and lines&#10;&#10;AI-generated content may be incorrect.">
            <a:extLst>
              <a:ext uri="{FF2B5EF4-FFF2-40B4-BE49-F238E27FC236}">
                <a16:creationId xmlns:a16="http://schemas.microsoft.com/office/drawing/2014/main" id="{0139B530-8C03-8212-4A1B-38A2945BF8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0791" y="4613047"/>
            <a:ext cx="2820272" cy="6380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2" name="Picture 21" descr="A graph with lines and lines&#10;&#10;AI-generated content may be incorrect.">
            <a:extLst>
              <a:ext uri="{FF2B5EF4-FFF2-40B4-BE49-F238E27FC236}">
                <a16:creationId xmlns:a16="http://schemas.microsoft.com/office/drawing/2014/main" id="{7248B03D-CC72-41B4-34D6-19F274BF00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1339" y="4575453"/>
            <a:ext cx="3186734" cy="60523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3" name="Picture 22" descr="A white paper with red lines&#10;&#10;AI-generated content may be incorrect.">
            <a:extLst>
              <a:ext uri="{FF2B5EF4-FFF2-40B4-BE49-F238E27FC236}">
                <a16:creationId xmlns:a16="http://schemas.microsoft.com/office/drawing/2014/main" id="{5497A798-E997-76FE-664F-0B726BC5BE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9768" y="3424321"/>
            <a:ext cx="2736854" cy="4083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4" name="Picture 23" descr="A graph with lines and a line&#10;&#10;AI-generated content may be incorrect.">
            <a:extLst>
              <a:ext uri="{FF2B5EF4-FFF2-40B4-BE49-F238E27FC236}">
                <a16:creationId xmlns:a16="http://schemas.microsoft.com/office/drawing/2014/main" id="{1CAB7528-765F-F674-222B-8E9EFEEC98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6555" y="4575453"/>
            <a:ext cx="3310114" cy="57026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Picture 24" descr="A graph with lines and a red line&#10;&#10;AI-generated content may be incorrect.">
            <a:extLst>
              <a:ext uri="{FF2B5EF4-FFF2-40B4-BE49-F238E27FC236}">
                <a16:creationId xmlns:a16="http://schemas.microsoft.com/office/drawing/2014/main" id="{3BC50394-E412-75FB-A7EF-35DBA10AFE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92" y="3429000"/>
            <a:ext cx="2960477" cy="403701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FC99594-E8BA-44A1-FDA4-258CFA1FBEEC}"/>
              </a:ext>
            </a:extLst>
          </p:cNvPr>
          <p:cNvCxnSpPr/>
          <p:nvPr/>
        </p:nvCxnSpPr>
        <p:spPr>
          <a:xfrm flipV="1">
            <a:off x="1356258" y="2546819"/>
            <a:ext cx="0" cy="6627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1373B2D-0C81-47DC-A05E-93BAE02534D1}"/>
              </a:ext>
            </a:extLst>
          </p:cNvPr>
          <p:cNvCxnSpPr/>
          <p:nvPr/>
        </p:nvCxnSpPr>
        <p:spPr>
          <a:xfrm flipV="1">
            <a:off x="5025109" y="2546819"/>
            <a:ext cx="0" cy="6627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EF88FCF-E32D-249F-74D3-FB9812569475}"/>
              </a:ext>
            </a:extLst>
          </p:cNvPr>
          <p:cNvCxnSpPr/>
          <p:nvPr/>
        </p:nvCxnSpPr>
        <p:spPr>
          <a:xfrm flipV="1">
            <a:off x="8805448" y="2496700"/>
            <a:ext cx="0" cy="6627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92355CA-AE8D-A390-446E-BB3E1B30FCD5}"/>
              </a:ext>
            </a:extLst>
          </p:cNvPr>
          <p:cNvCxnSpPr>
            <a:cxnSpLocks/>
          </p:cNvCxnSpPr>
          <p:nvPr/>
        </p:nvCxnSpPr>
        <p:spPr>
          <a:xfrm flipV="1">
            <a:off x="3312911" y="2608188"/>
            <a:ext cx="0" cy="1851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9664982-3485-46DE-EA4B-8126B0E04CC6}"/>
              </a:ext>
            </a:extLst>
          </p:cNvPr>
          <p:cNvCxnSpPr>
            <a:cxnSpLocks/>
          </p:cNvCxnSpPr>
          <p:nvPr/>
        </p:nvCxnSpPr>
        <p:spPr>
          <a:xfrm flipV="1">
            <a:off x="6945962" y="2546819"/>
            <a:ext cx="0" cy="1912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0890EB9-334E-C064-4F97-5F85ECFD764F}"/>
              </a:ext>
            </a:extLst>
          </p:cNvPr>
          <p:cNvCxnSpPr>
            <a:cxnSpLocks/>
          </p:cNvCxnSpPr>
          <p:nvPr/>
        </p:nvCxnSpPr>
        <p:spPr>
          <a:xfrm flipV="1">
            <a:off x="10522760" y="2496700"/>
            <a:ext cx="0" cy="1912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AECBA-B06E-AF64-73CE-9CC9E58869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1999" y="1137435"/>
            <a:ext cx="5966605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Graphs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aph with lines and numbers&#10;&#10;AI-generated content may be incorrect.">
            <a:extLst>
              <a:ext uri="{FF2B5EF4-FFF2-40B4-BE49-F238E27FC236}">
                <a16:creationId xmlns:a16="http://schemas.microsoft.com/office/drawing/2014/main" id="{AF0BFEAA-6E2F-5D1A-774C-25AB86550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87" y="2266212"/>
            <a:ext cx="2345216" cy="23067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1" descr="A graph with a line drawn on it&#10;&#10;AI-generated content may be incorrect.">
            <a:extLst>
              <a:ext uri="{FF2B5EF4-FFF2-40B4-BE49-F238E27FC236}">
                <a16:creationId xmlns:a16="http://schemas.microsoft.com/office/drawing/2014/main" id="{3BAD06FF-E3CF-CAF1-B514-202A36A18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903" y="2277742"/>
            <a:ext cx="2345216" cy="22837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2" descr="A graph with lines and numbers&#10;&#10;AI-generated content may be incorrect.">
            <a:extLst>
              <a:ext uri="{FF2B5EF4-FFF2-40B4-BE49-F238E27FC236}">
                <a16:creationId xmlns:a16="http://schemas.microsoft.com/office/drawing/2014/main" id="{6B7057F9-057D-AA57-BCAE-F76C113C3D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120" y="2295015"/>
            <a:ext cx="2368862" cy="22837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3" descr="A graph with lines and numbers&#10;&#10;AI-generated content may be incorrect.">
            <a:extLst>
              <a:ext uri="{FF2B5EF4-FFF2-40B4-BE49-F238E27FC236}">
                <a16:creationId xmlns:a16="http://schemas.microsoft.com/office/drawing/2014/main" id="{F3DF3D54-17D8-B8D7-36C5-3920234C0D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1346" y="2348993"/>
            <a:ext cx="2322365" cy="22606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14" descr="A graph with lines and numbers&#10;&#10;AI-generated content may be incorrect.">
            <a:extLst>
              <a:ext uri="{FF2B5EF4-FFF2-40B4-BE49-F238E27FC236}">
                <a16:creationId xmlns:a16="http://schemas.microsoft.com/office/drawing/2014/main" id="{8A1EC2CC-4634-8BEB-C0EB-F35129F2F2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73711" y="2348993"/>
            <a:ext cx="2307012" cy="228370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DA1212B-EF64-159F-50F4-6783DC262A2A}"/>
              </a:ext>
            </a:extLst>
          </p:cNvPr>
          <p:cNvSpPr txBox="1"/>
          <p:nvPr/>
        </p:nvSpPr>
        <p:spPr>
          <a:xfrm>
            <a:off x="2961681" y="5050017"/>
            <a:ext cx="6457739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Parameters: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Reynold number = 200,000 (green line) and 500,000 (blue line)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Ncrit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 value = 5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3C8E40-28C1-2EE6-C21D-7EF4F5CC178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1999" y="1137435"/>
            <a:ext cx="5966605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Values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B25D286-FF3D-701E-29A4-D2C1A906B3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544754"/>
              </p:ext>
            </p:extLst>
          </p:nvPr>
        </p:nvGraphicFramePr>
        <p:xfrm>
          <a:off x="931489" y="4082294"/>
          <a:ext cx="5667375" cy="1270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625">
                  <a:extLst>
                    <a:ext uri="{9D8B030D-6E8A-4147-A177-3AD203B41FA5}">
                      <a16:colId xmlns:a16="http://schemas.microsoft.com/office/drawing/2014/main" val="2932785145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310751173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3673636359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1230554736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1385872926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5248902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9316320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72082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NACA4412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NACA4415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NACA6409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SELIG1210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SELIG1223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EPPLER423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65190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Cl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1.99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2.20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5084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Cd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0.025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0.026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0.025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65793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D9217DB-070F-ED92-C067-062F1E3F5F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215990"/>
              </p:ext>
            </p:extLst>
          </p:nvPr>
        </p:nvGraphicFramePr>
        <p:xfrm>
          <a:off x="931489" y="2356589"/>
          <a:ext cx="5667375" cy="1270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625">
                  <a:extLst>
                    <a:ext uri="{9D8B030D-6E8A-4147-A177-3AD203B41FA5}">
                      <a16:colId xmlns:a16="http://schemas.microsoft.com/office/drawing/2014/main" val="3450924560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866756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64138933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1948839903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1992626832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32570850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39061973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@ 10°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1977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NACA4412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NACA4415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NACA6409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SELIG1210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SELIG1223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EPPLER423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908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50727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Cl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1.30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1.25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1.38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2.09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1.85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47175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Cd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0.029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0.032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0.033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GB" sz="11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0.028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8580" marR="68580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4254215"/>
                  </a:ext>
                </a:extLst>
              </a:tr>
            </a:tbl>
          </a:graphicData>
        </a:graphic>
      </p:graphicFrame>
      <p:sp>
        <p:nvSpPr>
          <p:cNvPr id="14" name="TextBox 3">
            <a:extLst>
              <a:ext uri="{FF2B5EF4-FFF2-40B4-BE49-F238E27FC236}">
                <a16:creationId xmlns:a16="http://schemas.microsoft.com/office/drawing/2014/main" id="{CA383F85-5F01-E91F-1A8E-8C06EDF8B8DB}"/>
              </a:ext>
            </a:extLst>
          </p:cNvPr>
          <p:cNvSpPr txBox="1"/>
          <p:nvPr/>
        </p:nvSpPr>
        <p:spPr>
          <a:xfrm>
            <a:off x="927850" y="1986041"/>
            <a:ext cx="3770372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@ 200,000 Re, Ncrit </a:t>
            </a: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Aptos"/>
              </a:rPr>
              <a:t>5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 [34mph]</a:t>
            </a: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id="{341D3CB3-11D3-A75B-7972-8B56322235B2}"/>
              </a:ext>
            </a:extLst>
          </p:cNvPr>
          <p:cNvSpPr txBox="1"/>
          <p:nvPr/>
        </p:nvSpPr>
        <p:spPr>
          <a:xfrm>
            <a:off x="929130" y="3710597"/>
            <a:ext cx="386232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@ 500,000 Re, Ncrit 5 [85mph]</a:t>
            </a:r>
          </a:p>
        </p:txBody>
      </p:sp>
      <p:pic>
        <p:nvPicPr>
          <p:cNvPr id="3" name="Picture 9" descr="A graph of a graph&#10;&#10;AI-generated content may be incorrect.">
            <a:extLst>
              <a:ext uri="{FF2B5EF4-FFF2-40B4-BE49-F238E27FC236}">
                <a16:creationId xmlns:a16="http://schemas.microsoft.com/office/drawing/2014/main" id="{755152F4-49C9-529B-F767-DBC1D0A52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049" y="3493568"/>
            <a:ext cx="4722245" cy="80339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79A03-B7C0-01CC-BAF8-BAF16A3B58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622422"/>
          </a:xfrm>
        </p:spPr>
        <p:txBody>
          <a:bodyPr>
            <a:normAutofit fontScale="90000"/>
          </a:bodyPr>
          <a:lstStyle/>
          <a:p>
            <a:pPr lvl="0"/>
            <a:r>
              <a:rPr lang="en-GB" sz="4000"/>
              <a:t>Dimensions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F15348-3E41-92B3-AB8B-BE8FD6252AD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139827"/>
            <a:ext cx="5443724" cy="1575940"/>
          </a:xfrm>
        </p:spPr>
        <p:txBody>
          <a:bodyPr/>
          <a:lstStyle/>
          <a:p>
            <a:pPr lvl="0"/>
            <a:r>
              <a:rPr lang="en-GB" sz="1800"/>
              <a:t>Chord = 200mm and Span = 1690mm</a:t>
            </a:r>
          </a:p>
          <a:p>
            <a:pPr lvl="0"/>
            <a:endParaRPr lang="en-GB" sz="18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E22D70-1185-21EF-837F-30AEC8B07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440436"/>
            <a:ext cx="5238753" cy="17017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C5AA8A-B28C-B81E-1F7F-3F839D7327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560" t="20880" r="3806" b="26020"/>
          <a:stretch>
            <a:fillRect/>
          </a:stretch>
        </p:blipFill>
        <p:spPr>
          <a:xfrm>
            <a:off x="399626" y="2939627"/>
            <a:ext cx="4748107" cy="7315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DB1675-3C72-83AB-6110-B3AE24F142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627" y="4380192"/>
            <a:ext cx="4680373" cy="50539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8D180-7B96-9915-05AD-17AC18DEDA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74273"/>
            <a:ext cx="3102860" cy="759582"/>
          </a:xfrm>
        </p:spPr>
        <p:txBody>
          <a:bodyPr/>
          <a:lstStyle/>
          <a:p>
            <a:pPr lvl="0"/>
            <a:r>
              <a:rPr lang="en-GB"/>
              <a:t>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B3DE10-2EA9-069A-545A-866B59E16FA7}"/>
                  </a:ext>
                </a:extLst>
              </p:cNvPr>
              <p:cNvSpPr txBox="1">
                <a:spLocks noGrp="1"/>
              </p:cNvSpPr>
              <p:nvPr>
                <p:ph idx="1"/>
              </p:nvPr>
            </p:nvSpPr>
            <p:spPr>
              <a:xfrm>
                <a:off x="838203" y="1210372"/>
                <a:ext cx="10515600" cy="554419"/>
              </a:xfrm>
            </p:spPr>
            <p:txBody>
              <a:bodyPr>
                <a:noAutofit/>
              </a:bodyPr>
              <a:lstStyle/>
              <a:p>
                <a:pPr lvl="0"/>
                <a:r>
                  <a:rPr lang="en-GB" sz="1800"/>
                  <a:t>Reynold number transition from laminar to turbulent on a flat plate </a:t>
                </a:r>
                <a14:m>
                  <m:oMath xmlns:m="http://schemas.openxmlformats.org/officeDocument/2006/math">
                    <m:r>
                      <a:rPr lang="en-GB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cy-GB" sz="1800">
                    <a:ea typeface="Cambria Math" pitchFamily="18"/>
                  </a:rPr>
                  <a:t> 500,000.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6B3DE10-2EA9-069A-545A-866B59E16FA7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3" y="1210372"/>
                <a:ext cx="10515600" cy="554419"/>
              </a:xfrm>
              <a:blipFill>
                <a:blip r:embed="rId2"/>
                <a:stretch>
                  <a:fillRect l="-4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2210C819-4912-1503-C50A-4A1D3611577C}"/>
              </a:ext>
            </a:extLst>
          </p:cNvPr>
          <p:cNvGraphicFramePr>
            <a:graphicFrameLocks noGrp="1"/>
          </p:cNvGraphicFramePr>
          <p:nvPr/>
        </p:nvGraphicFramePr>
        <p:xfrm>
          <a:off x="3233418" y="1841308"/>
          <a:ext cx="5725168" cy="680658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2862584">
                  <a:extLst>
                    <a:ext uri="{9D8B030D-6E8A-4147-A177-3AD203B41FA5}">
                      <a16:colId xmlns:a16="http://schemas.microsoft.com/office/drawing/2014/main" val="3816658080"/>
                    </a:ext>
                  </a:extLst>
                </a:gridCol>
                <a:gridCol w="2862584">
                  <a:extLst>
                    <a:ext uri="{9D8B030D-6E8A-4147-A177-3AD203B41FA5}">
                      <a16:colId xmlns:a16="http://schemas.microsoft.com/office/drawing/2014/main" val="9684764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@ 80mph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476,474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8131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@ 70mph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414,175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73016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@ 60mph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354,708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413232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id="{EA29889A-7227-6BE7-E11E-93F9CD9FD5BF}"/>
                  </a:ext>
                </a:extLst>
              </p:cNvPr>
              <p:cNvSpPr txBox="1"/>
              <p:nvPr/>
            </p:nvSpPr>
            <p:spPr>
              <a:xfrm>
                <a:off x="9811511" y="3185211"/>
                <a:ext cx="2212848" cy="487567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91440" tIns="45720" rIns="91440" bIns="45720" anchor="t" anchorCtr="0" compatLnSpc="1">
                <a:sp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cy-GB" sz="1800" b="0" i="0" u="none" strike="noStrike" kern="1200" cap="none" spc="0" baseline="0">
                    <a:solidFill>
                      <a:srgbClr val="000000"/>
                    </a:solidFill>
                    <a:uFillTx/>
                    <a:latin typeface="Aptos"/>
                  </a:rPr>
                  <a:t>Aspect Ratio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𝑆𝑝𝑎𝑛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𝐶h𝑜𝑟𝑑</m:t>
                        </m:r>
                      </m:den>
                    </m:f>
                  </m:oMath>
                </a14:m>
                <a:endParaRPr lang="en-GB" sz="1800" b="0" i="0" u="none" strike="noStrike" kern="1200" cap="none" spc="0" baseline="0">
                  <a:solidFill>
                    <a:srgbClr val="000000"/>
                  </a:solidFill>
                  <a:uFillTx/>
                  <a:latin typeface="Aptos"/>
                </a:endParaRPr>
              </a:p>
            </p:txBody>
          </p:sp>
        </mc:Choice>
        <mc:Fallback xmlns=""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id="{EA29889A-7227-6BE7-E11E-93F9CD9FD5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1511" y="3185211"/>
                <a:ext cx="2212848" cy="487567"/>
              </a:xfrm>
              <a:prstGeom prst="rect">
                <a:avLst/>
              </a:prstGeom>
              <a:blipFill>
                <a:blip r:embed="rId3"/>
                <a:stretch>
                  <a:fillRect l="-2204" b="-10127"/>
                </a:stretch>
              </a:blipFill>
              <a:ln cap="flat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8">
            <a:extLst>
              <a:ext uri="{FF2B5EF4-FFF2-40B4-BE49-F238E27FC236}">
                <a16:creationId xmlns:a16="http://schemas.microsoft.com/office/drawing/2014/main" id="{0E59B3C8-045F-3ADF-FB1B-07A98E8E05CF}"/>
              </a:ext>
            </a:extLst>
          </p:cNvPr>
          <p:cNvSpPr txBox="1"/>
          <p:nvPr/>
        </p:nvSpPr>
        <p:spPr>
          <a:xfrm>
            <a:off x="838203" y="3185211"/>
            <a:ext cx="6483096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To calculate the overall wing’s coefficient of lift given the aerofoil coefficient of lift, the formula used is: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10">
                <a:extLst>
                  <a:ext uri="{FF2B5EF4-FFF2-40B4-BE49-F238E27FC236}">
                    <a16:creationId xmlns:a16="http://schemas.microsoft.com/office/drawing/2014/main" id="{432388C5-CE56-30FE-BFE2-EF86F5B02F70}"/>
                  </a:ext>
                </a:extLst>
              </p:cNvPr>
              <p:cNvSpPr txBox="1"/>
              <p:nvPr/>
            </p:nvSpPr>
            <p:spPr>
              <a:xfrm>
                <a:off x="4288536" y="3672788"/>
                <a:ext cx="2576322" cy="855238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91440" tIns="45720" rIns="91440" bIns="45720" anchor="t" anchorCtr="1" compatLnSpc="1">
                <a:spAutoFit/>
              </a:bodyPr>
              <a:lstStyle/>
              <a:p>
                <a:pPr marL="0" marR="0" lvl="0" indent="0" algn="ctr" defTabSz="914400" rtl="0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𝐶𝑙</m:t>
                        </m:r>
                        <m:r>
                          <a:rPr lang="en-GB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𝑎𝑒𝑟𝑜𝑓𝑜𝑖𝑙</m:t>
                        </m:r>
                      </m:num>
                      <m:den>
                        <m:r>
                          <a:rPr lang="en-GB" i="0">
                            <a:latin typeface="Cambria Math" panose="02040503050406030204" pitchFamily="18" charset="0"/>
                          </a:rPr>
                          <m:t>1+ 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0"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𝐴𝑅</m:t>
                            </m:r>
                          </m:den>
                        </m:f>
                      </m:den>
                    </m:f>
                  </m:oMath>
                </a14:m>
                <a:r>
                  <a:rPr lang="en-GB" sz="1800" b="0" i="0" u="none" strike="noStrike" kern="1200" cap="none" spc="0" baseline="0">
                    <a:solidFill>
                      <a:srgbClr val="000000"/>
                    </a:solidFill>
                    <a:uFillTx/>
                    <a:latin typeface="Calibri" pitchFamily="34"/>
                    <a:ea typeface="Yu Gothic" pitchFamily="34"/>
                    <a:cs typeface="Times New Roman" pitchFamily="18"/>
                  </a:rPr>
                  <a:t> = Cl of wing</a:t>
                </a:r>
                <a:endParaRPr lang="en-GB" sz="2000" b="0" i="0" u="none" strike="noStrike" kern="1200" cap="none" spc="0" baseline="0">
                  <a:solidFill>
                    <a:srgbClr val="000000"/>
                  </a:solidFill>
                  <a:uFillTx/>
                  <a:latin typeface="Aptos" pitchFamily="34"/>
                  <a:ea typeface="Yu Gothic" pitchFamily="34"/>
                  <a:cs typeface="Times New Roman" pitchFamily="18"/>
                </a:endParaRPr>
              </a:p>
            </p:txBody>
          </p:sp>
        </mc:Choice>
        <mc:Fallback xmlns="">
          <p:sp>
            <p:nvSpPr>
              <p:cNvPr id="7" name="TextBox 10">
                <a:extLst>
                  <a:ext uri="{FF2B5EF4-FFF2-40B4-BE49-F238E27FC236}">
                    <a16:creationId xmlns:a16="http://schemas.microsoft.com/office/drawing/2014/main" id="{432388C5-CE56-30FE-BFE2-EF86F5B02F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8536" y="3672788"/>
                <a:ext cx="2576322" cy="85523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cap="flat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11">
            <a:extLst>
              <a:ext uri="{FF2B5EF4-FFF2-40B4-BE49-F238E27FC236}">
                <a16:creationId xmlns:a16="http://schemas.microsoft.com/office/drawing/2014/main" id="{43461766-A146-7C84-CC19-813EA068A752}"/>
              </a:ext>
            </a:extLst>
          </p:cNvPr>
          <p:cNvSpPr txBox="1"/>
          <p:nvPr/>
        </p:nvSpPr>
        <p:spPr>
          <a:xfrm>
            <a:off x="10917936" y="3672788"/>
            <a:ext cx="1106424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y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AR = 8.45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TextBox 12">
            <a:extLst>
              <a:ext uri="{FF2B5EF4-FFF2-40B4-BE49-F238E27FC236}">
                <a16:creationId xmlns:a16="http://schemas.microsoft.com/office/drawing/2014/main" id="{77A7579E-0F53-6853-407B-328A0DB51193}"/>
              </a:ext>
            </a:extLst>
          </p:cNvPr>
          <p:cNvSpPr txBox="1"/>
          <p:nvPr/>
        </p:nvSpPr>
        <p:spPr>
          <a:xfrm>
            <a:off x="10137651" y="3975683"/>
            <a:ext cx="221284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y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Cl of wing = 1.633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0" name="TextBox 13">
            <a:extLst>
              <a:ext uri="{FF2B5EF4-FFF2-40B4-BE49-F238E27FC236}">
                <a16:creationId xmlns:a16="http://schemas.microsoft.com/office/drawing/2014/main" id="{92BC0B14-0E1A-8475-2A76-E7BB0E73817B}"/>
              </a:ext>
            </a:extLst>
          </p:cNvPr>
          <p:cNvSpPr txBox="1"/>
          <p:nvPr/>
        </p:nvSpPr>
        <p:spPr>
          <a:xfrm>
            <a:off x="830961" y="4646258"/>
            <a:ext cx="9491472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Calculating the lift of a wing uses the formula: 0.5 x Pressure x Vel^2 x Cl of wing x chord x span</a:t>
            </a:r>
          </a:p>
        </p:txBody>
      </p:sp>
      <p:graphicFrame>
        <p:nvGraphicFramePr>
          <p:cNvPr id="11" name="Table 14">
            <a:extLst>
              <a:ext uri="{FF2B5EF4-FFF2-40B4-BE49-F238E27FC236}">
                <a16:creationId xmlns:a16="http://schemas.microsoft.com/office/drawing/2014/main" id="{AEFA1853-3237-9A0F-BA1B-3E237B8B055C}"/>
              </a:ext>
            </a:extLst>
          </p:cNvPr>
          <p:cNvGraphicFramePr>
            <a:graphicFrameLocks noGrp="1"/>
          </p:cNvGraphicFramePr>
          <p:nvPr/>
        </p:nvGraphicFramePr>
        <p:xfrm>
          <a:off x="3233418" y="5161477"/>
          <a:ext cx="5725168" cy="680658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2862584">
                  <a:extLst>
                    <a:ext uri="{9D8B030D-6E8A-4147-A177-3AD203B41FA5}">
                      <a16:colId xmlns:a16="http://schemas.microsoft.com/office/drawing/2014/main" val="3506637983"/>
                    </a:ext>
                  </a:extLst>
                </a:gridCol>
                <a:gridCol w="2862584">
                  <a:extLst>
                    <a:ext uri="{9D8B030D-6E8A-4147-A177-3AD203B41FA5}">
                      <a16:colId xmlns:a16="http://schemas.microsoft.com/office/drawing/2014/main" val="11663833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@ 80mph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437.426N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47978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@ 70mph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324.356N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2397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@ 60mph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200"/>
                        <a:t>242.420N</a:t>
                      </a:r>
                      <a:endParaRPr lang="en-GB" sz="1200" kern="1200">
                        <a:latin typeface="Aptos" pitchFamily="34"/>
                        <a:ea typeface="Yu Gothic" pitchFamily="34"/>
                        <a:cs typeface="Times New Roman" pitchFamily="1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12168645"/>
                  </a:ext>
                </a:extLst>
              </a:tr>
            </a:tbl>
          </a:graphicData>
        </a:graphic>
      </p:graphicFrame>
      <p:sp>
        <p:nvSpPr>
          <p:cNvPr id="12" name="TextBox 15">
            <a:extLst>
              <a:ext uri="{FF2B5EF4-FFF2-40B4-BE49-F238E27FC236}">
                <a16:creationId xmlns:a16="http://schemas.microsoft.com/office/drawing/2014/main" id="{E0DEA92F-54FD-3316-5948-C2A885F7B220}"/>
              </a:ext>
            </a:extLst>
          </p:cNvPr>
          <p:cNvSpPr txBox="1"/>
          <p:nvPr/>
        </p:nvSpPr>
        <p:spPr>
          <a:xfrm>
            <a:off x="830961" y="6283610"/>
            <a:ext cx="207683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Sensitive Data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1CAA5-CF49-CA6E-8D65-241F7417E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CFD and Model 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DB3D1-E9B8-C227-F2D0-39CC4D86FD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/>
              <a:t>Aims </a:t>
            </a:r>
          </a:p>
          <a:p>
            <a:r>
              <a:rPr lang="en-GB" sz="2000"/>
              <a:t>Geometry fix</a:t>
            </a:r>
          </a:p>
          <a:p>
            <a:r>
              <a:rPr lang="en-GB" sz="2000"/>
              <a:t>Creating a domain </a:t>
            </a:r>
          </a:p>
          <a:p>
            <a:r>
              <a:rPr lang="en-GB" sz="2000"/>
              <a:t>Completed multiply CFD runs with different wing configurations</a:t>
            </a:r>
          </a:p>
          <a:p>
            <a:r>
              <a:rPr lang="en-GB" sz="2000"/>
              <a:t>Analysis </a:t>
            </a:r>
          </a:p>
          <a:p>
            <a:r>
              <a:rPr lang="en-GB" sz="2000"/>
              <a:t>Real world </a:t>
            </a:r>
          </a:p>
          <a:p>
            <a:r>
              <a:rPr lang="en-GB" sz="2000"/>
              <a:t>Further CFD work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0773CB-0215-CD51-02C1-C2DD37A1BB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410" r="25932"/>
          <a:stretch>
            <a:fillRect/>
          </a:stretch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DA012F-0991-D54E-5A96-D2643C5C4A86}"/>
              </a:ext>
            </a:extLst>
          </p:cNvPr>
          <p:cNvSpPr txBox="1"/>
          <p:nvPr/>
        </p:nvSpPr>
        <p:spPr>
          <a:xfrm>
            <a:off x="-2771" y="0"/>
            <a:ext cx="92468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chemeClr val="bg1">
                    <a:lumMod val="85000"/>
                  </a:schemeClr>
                </a:solidFill>
                <a:ea typeface="Calibri"/>
                <a:cs typeface="Calibri"/>
              </a:rPr>
              <a:t>Kairan</a:t>
            </a:r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26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99B57-ED07-A00E-CA38-A26239643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143486"/>
            <a:ext cx="4080388" cy="1816021"/>
          </a:xfrm>
        </p:spPr>
        <p:txBody>
          <a:bodyPr anchor="t">
            <a:normAutofit/>
          </a:bodyPr>
          <a:lstStyle/>
          <a:p>
            <a:r>
              <a:rPr lang="en-GB" sz="3200"/>
              <a:t>Analysis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37C77032-C865-6057-7D7A-E2743CFA2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09719-4EDF-0EF7-C5E9-D4C70514A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2929" y="838201"/>
            <a:ext cx="5343931" cy="2121306"/>
          </a:xfrm>
        </p:spPr>
        <p:txBody>
          <a:bodyPr>
            <a:normAutofit/>
          </a:bodyPr>
          <a:lstStyle/>
          <a:p>
            <a:r>
              <a:rPr lang="en-GB" sz="1700"/>
              <a:t>First CFD run </a:t>
            </a:r>
          </a:p>
          <a:p>
            <a:r>
              <a:rPr lang="en-GB" sz="1700"/>
              <a:t>No wing </a:t>
            </a:r>
          </a:p>
          <a:p>
            <a:r>
              <a:rPr lang="en-GB" sz="1700"/>
              <a:t>Baseline for further CFD work </a:t>
            </a:r>
          </a:p>
          <a:p>
            <a:r>
              <a:rPr lang="en-GB" sz="1700"/>
              <a:t>  key areas (rear boot lip flow separation and high pressure and low-pressure points ) </a:t>
            </a:r>
          </a:p>
          <a:p>
            <a:r>
              <a:rPr lang="en-GB" sz="1700"/>
              <a:t>Vortex and turbulent wake reign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9387A8-34A1-9A6A-5513-731ED117C3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899" b="4101"/>
          <a:stretch>
            <a:fillRect/>
          </a:stretch>
        </p:blipFill>
        <p:spPr>
          <a:xfrm>
            <a:off x="1" y="3428999"/>
            <a:ext cx="6096000" cy="3429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A14748-EDEA-A30E-EA9A-2A844673159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809" b="7191"/>
          <a:stretch>
            <a:fillRect/>
          </a:stretch>
        </p:blipFill>
        <p:spPr>
          <a:xfrm>
            <a:off x="6096000" y="3428999"/>
            <a:ext cx="6096000" cy="342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433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A9070058-3C62-2F7E-D880-B71539FF1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41711"/>
            <a:ext cx="3406877" cy="34743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CFD 2 Neutral Wing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92712F8-36FA-35DF-0CE8-4098D9332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CB3F21E-1307-1E90-6D64-62C2B0A3AE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117" r="3" b="3"/>
          <a:stretch>
            <a:fillRect/>
          </a:stretch>
        </p:blipFill>
        <p:spPr>
          <a:xfrm>
            <a:off x="-1950" y="1846059"/>
            <a:ext cx="6094408" cy="31728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BE54A1-0994-3270-6D60-E82982BD02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117" r="3" b="3"/>
          <a:stretch>
            <a:fillRect/>
          </a:stretch>
        </p:blipFill>
        <p:spPr>
          <a:xfrm>
            <a:off x="6095174" y="1846060"/>
            <a:ext cx="6094408" cy="3172837"/>
          </a:xfrm>
          <a:prstGeom prst="rect">
            <a:avLst/>
          </a:prstGeom>
        </p:spPr>
      </p:pic>
      <p:sp>
        <p:nvSpPr>
          <p:cNvPr id="39" name="TextBox 5">
            <a:extLst>
              <a:ext uri="{FF2B5EF4-FFF2-40B4-BE49-F238E27FC236}">
                <a16:creationId xmlns:a16="http://schemas.microsoft.com/office/drawing/2014/main" id="{40D63BB0-10A0-7B04-7ED4-9A1DC601C714}"/>
              </a:ext>
            </a:extLst>
          </p:cNvPr>
          <p:cNvSpPr txBox="1"/>
          <p:nvPr/>
        </p:nvSpPr>
        <p:spPr>
          <a:xfrm>
            <a:off x="1251390" y="5163749"/>
            <a:ext cx="9698691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Wake reduction      Air flow characteristics      Vortex reduction      Pros and cons of neutral wing  </a:t>
            </a:r>
            <a:endParaRPr lang="en-US"/>
          </a:p>
          <a:p>
            <a:r>
              <a:rPr lang="en-GB"/>
              <a:t>  </a:t>
            </a:r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  <p:sp>
        <p:nvSpPr>
          <p:cNvPr id="40" name="TextBox 2">
            <a:extLst>
              <a:ext uri="{FF2B5EF4-FFF2-40B4-BE49-F238E27FC236}">
                <a16:creationId xmlns:a16="http://schemas.microsoft.com/office/drawing/2014/main" id="{90B46260-FDAB-8FD1-21F1-07FD1A702476}"/>
              </a:ext>
            </a:extLst>
          </p:cNvPr>
          <p:cNvSpPr txBox="1"/>
          <p:nvPr/>
        </p:nvSpPr>
        <p:spPr>
          <a:xfrm>
            <a:off x="758331" y="5759607"/>
            <a:ext cx="8875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The streamlines also become closer together, indicating flow acceleration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Velocity is low (blue region).</a:t>
            </a:r>
          </a:p>
        </p:txBody>
      </p:sp>
    </p:spTree>
    <p:extLst>
      <p:ext uri="{BB962C8B-B14F-4D97-AF65-F5344CB8AC3E}">
        <p14:creationId xmlns:p14="http://schemas.microsoft.com/office/powerpoint/2010/main" val="10452305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9ED57-6A8A-BD28-E5FC-1B27C4630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5334000" cy="14024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CFD 3 HIGH ATTACK ANGLE 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5D9CF16-B536-A5B7-E380-8868582CA439}"/>
              </a:ext>
            </a:extLst>
          </p:cNvPr>
          <p:cNvSpPr txBox="1"/>
          <p:nvPr/>
        </p:nvSpPr>
        <p:spPr>
          <a:xfrm>
            <a:off x="762000" y="2551176"/>
            <a:ext cx="5334000" cy="35912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10° attack angle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Biggest wake reduction of all CFD runs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Improvements in rear stability at high speeds Direction flow improvements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Increase in  high pressure at the top face of wing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Pros and cons of the high attack wing 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9D594B-EE38-3E1B-A4DC-9144F38BAF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459" r="9050" b="1"/>
          <a:stretch>
            <a:fillRect/>
          </a:stretch>
        </p:blipFill>
        <p:spPr>
          <a:xfrm>
            <a:off x="6979129" y="1"/>
            <a:ext cx="5212862" cy="3429000"/>
          </a:xfrm>
          <a:prstGeom prst="rect">
            <a:avLst/>
          </a:prstGeom>
        </p:spPr>
      </p:pic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1C8765A3-A2B0-AABA-2D5A-71B05E5CD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8" r="20332" b="1"/>
          <a:stretch>
            <a:fillRect/>
          </a:stretch>
        </p:blipFill>
        <p:spPr>
          <a:xfrm>
            <a:off x="6979147" y="3429000"/>
            <a:ext cx="521286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59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C8F36-355C-AE27-401E-A31D3B7C6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40" y="1138265"/>
            <a:ext cx="4544762" cy="1401183"/>
          </a:xfrm>
        </p:spPr>
        <p:txBody>
          <a:bodyPr anchor="t">
            <a:normAutofit/>
          </a:bodyPr>
          <a:lstStyle/>
          <a:p>
            <a:r>
              <a:rPr lang="en-GB" sz="3200"/>
              <a:t>Improvements and reflection 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EEE7AA-64FB-2AB1-FBC7-996C229553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4544762" cy="3602935"/>
          </a:xfrm>
        </p:spPr>
        <p:txBody>
          <a:bodyPr>
            <a:normAutofit/>
          </a:bodyPr>
          <a:lstStyle/>
          <a:p>
            <a:r>
              <a:rPr lang="en-GB" sz="2000"/>
              <a:t>What our CFD showed </a:t>
            </a:r>
          </a:p>
          <a:p>
            <a:r>
              <a:rPr lang="en-GB" sz="2000"/>
              <a:t> The conclusion we came to in the context of the rally competitions and regulations </a:t>
            </a:r>
          </a:p>
          <a:p>
            <a:r>
              <a:rPr lang="en-GB" sz="2000"/>
              <a:t>How the CFD could have been better </a:t>
            </a:r>
          </a:p>
          <a:p>
            <a:r>
              <a:rPr lang="en-GB" sz="2000"/>
              <a:t>Further CFD work, we are looking into doing  (improved model, better CFD software, run CFD on more aerodynamic devices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A84E43-A7A6-D9F3-7802-4A5C80BFD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" t="497" r="9078" b="-217"/>
          <a:stretch>
            <a:fillRect/>
          </a:stretch>
        </p:blipFill>
        <p:spPr>
          <a:xfrm>
            <a:off x="5410395" y="870076"/>
            <a:ext cx="6565688" cy="515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651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567FE05-68FA-E201-CD73-B2E7C1C2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9F86DB-7120-23ED-3999-964FEB136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1137435"/>
            <a:ext cx="5966605" cy="34230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Results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1417B1-AF39-BE3A-56DB-0C8F0E6A5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14" descr="A computer screen shot of a car&#10;&#10;AI-generated content may be incorrect.">
            <a:extLst>
              <a:ext uri="{FF2B5EF4-FFF2-40B4-BE49-F238E27FC236}">
                <a16:creationId xmlns:a16="http://schemas.microsoft.com/office/drawing/2014/main" id="{3F566E11-F465-E371-AB36-DA30EE45E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8" r="20332" b="1"/>
          <a:stretch>
            <a:fillRect/>
          </a:stretch>
        </p:blipFill>
        <p:spPr>
          <a:xfrm>
            <a:off x="6979147" y="0"/>
            <a:ext cx="5212861" cy="3429000"/>
          </a:xfrm>
          <a:prstGeom prst="rect">
            <a:avLst/>
          </a:prstGeom>
        </p:spPr>
      </p:pic>
      <p:pic>
        <p:nvPicPr>
          <p:cNvPr id="11" name="Picture 10" descr="A drawing of a cell phone&#10;&#10;AI-generated content may be incorrect.">
            <a:extLst>
              <a:ext uri="{FF2B5EF4-FFF2-40B4-BE49-F238E27FC236}">
                <a16:creationId xmlns:a16="http://schemas.microsoft.com/office/drawing/2014/main" id="{7855AB7C-29AE-9127-638D-7F14345460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9" r="-1" b="-1"/>
          <a:stretch>
            <a:fillRect/>
          </a:stretch>
        </p:blipFill>
        <p:spPr>
          <a:xfrm>
            <a:off x="6979147" y="3429000"/>
            <a:ext cx="5212861" cy="3429000"/>
          </a:xfrm>
          <a:prstGeom prst="rect">
            <a:avLst/>
          </a:prstGeom>
        </p:spPr>
      </p:pic>
      <p:pic>
        <p:nvPicPr>
          <p:cNvPr id="5" name="Picture 4" descr="A graph of a graph&#10;&#10;AI-generated content may be incorrect.">
            <a:extLst>
              <a:ext uri="{FF2B5EF4-FFF2-40B4-BE49-F238E27FC236}">
                <a16:creationId xmlns:a16="http://schemas.microsoft.com/office/drawing/2014/main" id="{30A64103-11C6-20A8-2F0F-21DF826E91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" y="3423858"/>
            <a:ext cx="6981029" cy="3440774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7502508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2CD5AE-EE8F-5D3C-9397-457CE2C2B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4" r="-2" b="4455"/>
          <a:stretch>
            <a:fillRect/>
          </a:stretch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3" name="Picture 2" descr="A race car on a track&#10;&#10;AI-generated content may be incorrect.">
            <a:extLst>
              <a:ext uri="{FF2B5EF4-FFF2-40B4-BE49-F238E27FC236}">
                <a16:creationId xmlns:a16="http://schemas.microsoft.com/office/drawing/2014/main" id="{9D9C9837-9D2D-5AB6-A130-66528D5BC6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52" r="16853" b="1"/>
          <a:stretch>
            <a:fillRect/>
          </a:stretch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DE55D9-149B-321F-AAB3-2C011CC79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24659"/>
            <a:ext cx="5019074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Conclusions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47819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859F5-F507-1D3B-4B18-AD1DE09C8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40" y="2551176"/>
            <a:ext cx="6909203" cy="36029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4000">
                <a:latin typeface="Calibri Light"/>
                <a:ea typeface="Calibri Light"/>
                <a:cs typeface="Calibri Light"/>
              </a:rPr>
              <a:t>Thank You For Listening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E004F-09C3-FE00-C819-D94C032B5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53" b="3973"/>
          <a:stretch>
            <a:fillRect/>
          </a:stretch>
        </p:blipFill>
        <p:spPr>
          <a:xfrm>
            <a:off x="4715631" y="945"/>
            <a:ext cx="7474483" cy="359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5978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2060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ebdf10f-b5a3-45b6-acdb-7dc1eb39878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DA2B97165742847ABC519A905693DF8" ma:contentTypeVersion="14" ma:contentTypeDescription="Create a new document." ma:contentTypeScope="" ma:versionID="67d920747aaa5bdee16e0f779a37c011">
  <xsd:schema xmlns:xsd="http://www.w3.org/2001/XMLSchema" xmlns:xs="http://www.w3.org/2001/XMLSchema" xmlns:p="http://schemas.microsoft.com/office/2006/metadata/properties" xmlns:ns3="0ebdf10f-b5a3-45b6-acdb-7dc1eb398785" xmlns:ns4="550816ce-8156-4f45-b1c4-24236a73d01f" targetNamespace="http://schemas.microsoft.com/office/2006/metadata/properties" ma:root="true" ma:fieldsID="9f455e17bc69a5d75a9fdd095144d1d1" ns3:_="" ns4:_="">
    <xsd:import namespace="0ebdf10f-b5a3-45b6-acdb-7dc1eb398785"/>
    <xsd:import namespace="550816ce-8156-4f45-b1c4-24236a73d01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SystemTag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bdf10f-b5a3-45b6-acdb-7dc1eb3987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816ce-8156-4f45-b1c4-24236a73d01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F9E659-E6DA-403F-94A5-862B2C6AB9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D88B59-A7BA-49B5-8EC0-9327708A230E}">
  <ds:schemaRefs>
    <ds:schemaRef ds:uri="0ebdf10f-b5a3-45b6-acdb-7dc1eb398785"/>
    <ds:schemaRef ds:uri="550816ce-8156-4f45-b1c4-24236a73d01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7EB823B-9F63-4E41-85AB-B50C7CDE8508}">
  <ds:schemaRefs>
    <ds:schemaRef ds:uri="0ebdf10f-b5a3-45b6-acdb-7dc1eb398785"/>
    <ds:schemaRef ds:uri="550816ce-8156-4f45-b1c4-24236a73d01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28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UWTSD Motorsports Engineering</vt:lpstr>
      <vt:lpstr>Introduction</vt:lpstr>
      <vt:lpstr>Timing Plan and Team Organisation</vt:lpstr>
      <vt:lpstr>Literature Survey</vt:lpstr>
      <vt:lpstr>Design and Research</vt:lpstr>
      <vt:lpstr>Scanning</vt:lpstr>
      <vt:lpstr>3D Model from scan</vt:lpstr>
      <vt:lpstr>Wing assembly process - Design 1 </vt:lpstr>
      <vt:lpstr>Adjusted Design 1 </vt:lpstr>
      <vt:lpstr>S1223 Wing mount </vt:lpstr>
      <vt:lpstr>Skid plate design </vt:lpstr>
      <vt:lpstr>Mounted to car model </vt:lpstr>
      <vt:lpstr>Modelling</vt:lpstr>
      <vt:lpstr>Airfoiltools.com</vt:lpstr>
      <vt:lpstr>Filtering &amp; Viable Aerofoil</vt:lpstr>
      <vt:lpstr>Graphs</vt:lpstr>
      <vt:lpstr>Values</vt:lpstr>
      <vt:lpstr>Dimensions</vt:lpstr>
      <vt:lpstr>Calculations</vt:lpstr>
      <vt:lpstr>CFD and Model </vt:lpstr>
      <vt:lpstr>Analysis</vt:lpstr>
      <vt:lpstr>CFD 2 Neutral Wing</vt:lpstr>
      <vt:lpstr>CFD 3 HIGH ATTACK ANGLE </vt:lpstr>
      <vt:lpstr>Improvements and reflection </vt:lpstr>
      <vt:lpstr>Results</vt:lpstr>
      <vt:lpstr>Conclusions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UWTSD  Motorsports Engineering</dc:title>
  <dc:creator>Yash Patani</dc:creator>
  <cp:revision>12</cp:revision>
  <dcterms:created xsi:type="dcterms:W3CDTF">2025-11-06T23:36:15Z</dcterms:created>
  <dcterms:modified xsi:type="dcterms:W3CDTF">2026-03-24T22:59:23Z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0x0101009DA2B97165742847ABC519A905693DF8</vt:lpwstr>
  </property>
</Properties>
</file>