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0" autoAdjust="0"/>
    <p:restoredTop sz="95300" autoAdjust="0"/>
  </p:normalViewPr>
  <p:slideViewPr>
    <p:cSldViewPr>
      <p:cViewPr>
        <p:scale>
          <a:sx n="75" d="100"/>
          <a:sy n="75" d="100"/>
        </p:scale>
        <p:origin x="-1016" y="-48"/>
      </p:cViewPr>
      <p:guideLst>
        <p:guide orient="horz" pos="2160"/>
        <p:guide pos="2880"/>
      </p:guideLst>
    </p:cSldViewPr>
  </p:slideViewPr>
  <p:outlineViewPr>
    <p:cViewPr>
      <p:scale>
        <a:sx n="33" d="100"/>
        <a:sy n="33" d="100"/>
      </p:scale>
      <p:origin x="0" y="888"/>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9A52312-658F-48A8-BF0D-310ABD64677F}" type="datetimeFigureOut">
              <a:rPr lang="en-GB" smtClean="0"/>
              <a:t>12/02/2026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81D8F2-99BF-472C-97E1-66E72126B5F4}" type="slidenum">
              <a:rPr lang="en-GB" smtClean="0"/>
              <a:t>‹#›</a:t>
            </a:fld>
            <a:endParaRPr lang="en-GB"/>
          </a:p>
        </p:txBody>
      </p:sp>
    </p:spTree>
    <p:extLst>
      <p:ext uri="{BB962C8B-B14F-4D97-AF65-F5344CB8AC3E}">
        <p14:creationId xmlns:p14="http://schemas.microsoft.com/office/powerpoint/2010/main" val="914638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presentation will explore Green Haven’s declining in-store sales using three analytical tools and conclude with actionable insights.</a:t>
            </a:r>
          </a:p>
          <a:p>
            <a:endParaRPr lang="en-GB" dirty="0"/>
          </a:p>
        </p:txBody>
      </p:sp>
      <p:sp>
        <p:nvSpPr>
          <p:cNvPr id="4" name="Slide Number Placeholder 3"/>
          <p:cNvSpPr>
            <a:spLocks noGrp="1"/>
          </p:cNvSpPr>
          <p:nvPr>
            <p:ph type="sldNum" sz="quarter" idx="10"/>
          </p:nvPr>
        </p:nvSpPr>
        <p:spPr/>
        <p:txBody>
          <a:bodyPr/>
          <a:lstStyle/>
          <a:p>
            <a:fld id="{1781D8F2-99BF-472C-97E1-66E72126B5F4}" type="slidenum">
              <a:rPr lang="en-GB" smtClean="0"/>
              <a:t>2</a:t>
            </a:fld>
            <a:endParaRPr lang="en-GB"/>
          </a:p>
        </p:txBody>
      </p:sp>
    </p:spTree>
    <p:extLst>
      <p:ext uri="{BB962C8B-B14F-4D97-AF65-F5344CB8AC3E}">
        <p14:creationId xmlns:p14="http://schemas.microsoft.com/office/powerpoint/2010/main" val="3305499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shop has experienced a 30% decline in in-store sales in the past year. Several factors contribute to this: externally, high street decline and new competitors, including a trendy local boutique and a national chain offering lower prices and wider delivery options. Internally, the website is </a:t>
            </a:r>
            <a:r>
              <a:rPr lang="en-GB" dirty="0" err="1" smtClean="0"/>
              <a:t>outdated</a:t>
            </a:r>
            <a:r>
              <a:rPr lang="en-GB" dirty="0" smtClean="0"/>
              <a:t>, digital marketing is weak, and there are no subscription or loyalty offerings. Rising costs, particularly for imported flowers and sustainable packaging, have also impacted profitability. Clearly, these issues are both internal and external, and affect multiple areas of the business.</a:t>
            </a:r>
            <a:endParaRPr lang="en-GB" dirty="0"/>
          </a:p>
        </p:txBody>
      </p:sp>
      <p:sp>
        <p:nvSpPr>
          <p:cNvPr id="4" name="Slide Number Placeholder 3"/>
          <p:cNvSpPr>
            <a:spLocks noGrp="1"/>
          </p:cNvSpPr>
          <p:nvPr>
            <p:ph type="sldNum" sz="quarter" idx="10"/>
          </p:nvPr>
        </p:nvSpPr>
        <p:spPr/>
        <p:txBody>
          <a:bodyPr/>
          <a:lstStyle/>
          <a:p>
            <a:fld id="{1781D8F2-99BF-472C-97E1-66E72126B5F4}" type="slidenum">
              <a:rPr lang="en-GB" smtClean="0"/>
              <a:t>4</a:t>
            </a:fld>
            <a:endParaRPr lang="en-GB"/>
          </a:p>
        </p:txBody>
      </p:sp>
    </p:spTree>
    <p:extLst>
      <p:ext uri="{BB962C8B-B14F-4D97-AF65-F5344CB8AC3E}">
        <p14:creationId xmlns:p14="http://schemas.microsoft.com/office/powerpoint/2010/main" val="3500714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PESTEL analysis examines the wider macro-environment:</a:t>
            </a:r>
          </a:p>
          <a:p>
            <a:r>
              <a:rPr lang="en-GB" dirty="0" smtClean="0"/>
              <a:t>Political: trade and import regulations affect flower supply; environmental rules increase costs.</a:t>
            </a:r>
          </a:p>
          <a:p>
            <a:r>
              <a:rPr lang="en-GB" dirty="0" smtClean="0"/>
              <a:t>Economic: inflation and cost-of-living pressures make customers more price sensitive.</a:t>
            </a:r>
          </a:p>
          <a:p>
            <a:r>
              <a:rPr lang="en-GB" dirty="0" smtClean="0"/>
              <a:t>Social: consumers prefer online convenience and are influenced by social media trends; sustainability is valued.</a:t>
            </a:r>
          </a:p>
          <a:p>
            <a:r>
              <a:rPr lang="en-GB" dirty="0" smtClean="0"/>
              <a:t>Technological: competitors leverage e-commerce, social media, and online subscriptions; Green Haven is behind.</a:t>
            </a:r>
          </a:p>
          <a:p>
            <a:r>
              <a:rPr lang="en-GB" dirty="0" smtClean="0"/>
              <a:t>Environmental: climate impacts and sustainability requirements increase sourcing costs.</a:t>
            </a:r>
          </a:p>
          <a:p>
            <a:r>
              <a:rPr lang="en-GB" dirty="0" smtClean="0"/>
              <a:t>Legal: business rates and employment regulations impact small retailers.</a:t>
            </a:r>
          </a:p>
          <a:p>
            <a:r>
              <a:rPr lang="en-GB" dirty="0" smtClean="0"/>
              <a:t>Most pressures, particularly economic, technological, and social, push customers away from physical retail.</a:t>
            </a:r>
            <a:endParaRPr lang="en-GB" dirty="0"/>
          </a:p>
        </p:txBody>
      </p:sp>
      <p:sp>
        <p:nvSpPr>
          <p:cNvPr id="4" name="Slide Number Placeholder 3"/>
          <p:cNvSpPr>
            <a:spLocks noGrp="1"/>
          </p:cNvSpPr>
          <p:nvPr>
            <p:ph type="sldNum" sz="quarter" idx="10"/>
          </p:nvPr>
        </p:nvSpPr>
        <p:spPr/>
        <p:txBody>
          <a:bodyPr/>
          <a:lstStyle/>
          <a:p>
            <a:fld id="{1781D8F2-99BF-472C-97E1-66E72126B5F4}" type="slidenum">
              <a:rPr lang="en-GB" smtClean="0"/>
              <a:t>6</a:t>
            </a:fld>
            <a:endParaRPr lang="en-GB"/>
          </a:p>
        </p:txBody>
      </p:sp>
    </p:spTree>
    <p:extLst>
      <p:ext uri="{BB962C8B-B14F-4D97-AF65-F5344CB8AC3E}">
        <p14:creationId xmlns:p14="http://schemas.microsoft.com/office/powerpoint/2010/main" val="3228349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Customers: prefer online convenience, are price-sensitive, and expect fast delivery.</a:t>
            </a:r>
          </a:p>
          <a:p>
            <a:r>
              <a:rPr lang="en-GB" dirty="0" smtClean="0"/>
              <a:t>Competition: online retailers and local boutiques have stronger digital presence; national chains compete on price.</a:t>
            </a:r>
          </a:p>
          <a:p>
            <a:r>
              <a:rPr lang="en-GB" dirty="0" smtClean="0"/>
              <a:t>Technology: </a:t>
            </a:r>
            <a:r>
              <a:rPr lang="en-GB" dirty="0" err="1" smtClean="0"/>
              <a:t>outdated</a:t>
            </a:r>
            <a:r>
              <a:rPr lang="en-GB" dirty="0" smtClean="0"/>
              <a:t> website and weak marketing reduce visibility.</a:t>
            </a:r>
          </a:p>
          <a:p>
            <a:r>
              <a:rPr lang="en-GB" dirty="0" smtClean="0"/>
              <a:t>Location: high street decline and nearby business closures lower footfall.</a:t>
            </a:r>
          </a:p>
          <a:p>
            <a:r>
              <a:rPr lang="en-GB" dirty="0" smtClean="0"/>
              <a:t>Costs: imported flowers and sustainable packaging are expensive, squeezing margins.</a:t>
            </a:r>
          </a:p>
          <a:p>
            <a:r>
              <a:rPr lang="en-GB" dirty="0" smtClean="0"/>
              <a:t>Management/Marketing: over-reliance on word-of-mouth; no subscription or loyalty programs.</a:t>
            </a:r>
          </a:p>
          <a:p>
            <a:endParaRPr lang="en-GB" dirty="0"/>
          </a:p>
        </p:txBody>
      </p:sp>
      <p:sp>
        <p:nvSpPr>
          <p:cNvPr id="4" name="Slide Number Placeholder 3"/>
          <p:cNvSpPr>
            <a:spLocks noGrp="1"/>
          </p:cNvSpPr>
          <p:nvPr>
            <p:ph type="sldNum" sz="quarter" idx="10"/>
          </p:nvPr>
        </p:nvSpPr>
        <p:spPr/>
        <p:txBody>
          <a:bodyPr/>
          <a:lstStyle/>
          <a:p>
            <a:fld id="{1781D8F2-99BF-472C-97E1-66E72126B5F4}" type="slidenum">
              <a:rPr lang="en-GB" smtClean="0"/>
              <a:t>7</a:t>
            </a:fld>
            <a:endParaRPr lang="en-GB"/>
          </a:p>
        </p:txBody>
      </p:sp>
    </p:spTree>
    <p:extLst>
      <p:ext uri="{BB962C8B-B14F-4D97-AF65-F5344CB8AC3E}">
        <p14:creationId xmlns:p14="http://schemas.microsoft.com/office/powerpoint/2010/main" val="3874123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0AF94644-1A14-49FE-BC23-E4A040C2BAE0}" type="datetimeFigureOut">
              <a:rPr lang="en-GB" smtClean="0"/>
              <a:t>12/02/2026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6CB2186F-8BEA-4F11-95C9-EA4559928A3A}"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AF94644-1A14-49FE-BC23-E4A040C2BAE0}"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6CB2186F-8BEA-4F11-95C9-EA4559928A3A}"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0AF94644-1A14-49FE-BC23-E4A040C2BAE0}" type="datetimeFigureOut">
              <a:rPr lang="en-GB" smtClean="0"/>
              <a:t>12/02/2026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6CB2186F-8BEA-4F11-95C9-EA4559928A3A}"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0AF94644-1A14-49FE-BC23-E4A040C2BAE0}"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B2186F-8BEA-4F11-95C9-EA4559928A3A}"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AF94644-1A14-49FE-BC23-E4A040C2BAE0}" type="datetimeFigureOut">
              <a:rPr lang="en-GB" smtClean="0"/>
              <a:t>12/02/2026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6CB2186F-8BEA-4F11-95C9-EA4559928A3A}"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AF94644-1A14-49FE-BC23-E4A040C2BAE0}"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6CB2186F-8BEA-4F11-95C9-EA4559928A3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0AF94644-1A14-49FE-BC23-E4A040C2BAE0}"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6CB2186F-8BEA-4F11-95C9-EA4559928A3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6CB2186F-8BEA-4F11-95C9-EA4559928A3A}"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0AF94644-1A14-49FE-BC23-E4A040C2BAE0}" type="datetimeFigureOut">
              <a:rPr lang="en-GB" smtClean="0"/>
              <a:t>12/02/2026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6CB2186F-8BEA-4F11-95C9-EA4559928A3A}"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0AF94644-1A14-49FE-BC23-E4A040C2BAE0}" type="datetimeFigureOut">
              <a:rPr lang="en-GB" smtClean="0"/>
              <a:t>12/02/2026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AF94644-1A14-49FE-BC23-E4A040C2BAE0}"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B2186F-8BEA-4F11-95C9-EA4559928A3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6CB2186F-8BEA-4F11-95C9-EA4559928A3A}"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AF94644-1A14-49FE-BC23-E4A040C2BAE0}"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0AF94644-1A14-49FE-BC23-E4A040C2BAE0}" type="datetimeFigureOut">
              <a:rPr lang="en-GB" smtClean="0"/>
              <a:t>12/02/2026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6CB2186F-8BEA-4F11-95C9-EA4559928A3A}"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hyperlink" Target="https://www2.deloitte.com/" TargetMode="External"/><Relationship Id="rId1" Type="http://schemas.openxmlformats.org/officeDocument/2006/relationships/slideLayout" Target="../slideLayouts/slideLayout2.xml"/><Relationship Id="rId4" Type="http://schemas.openxmlformats.org/officeDocument/2006/relationships/hyperlink" Target="https://commonslibrary.parliament.u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819400"/>
            <a:ext cx="6400800" cy="3849960"/>
          </a:xfrm>
        </p:spPr>
        <p:txBody>
          <a:bodyPr>
            <a:normAutofit/>
          </a:bodyPr>
          <a:lstStyle/>
          <a:p>
            <a:r>
              <a:rPr lang="en-GB" sz="1200" dirty="0" smtClean="0"/>
              <a:t>MODULE: Problem solving and decision making</a:t>
            </a:r>
          </a:p>
          <a:p>
            <a:endParaRPr lang="en-GB" sz="1200" dirty="0" smtClean="0"/>
          </a:p>
          <a:p>
            <a:r>
              <a:rPr lang="en-GB" sz="1200" dirty="0" smtClean="0"/>
              <a:t>Presented by: </a:t>
            </a:r>
            <a:r>
              <a:rPr lang="en-GB" sz="1200" dirty="0" err="1" smtClean="0"/>
              <a:t>claudiu</a:t>
            </a:r>
            <a:r>
              <a:rPr lang="en-GB" sz="1200" dirty="0" smtClean="0"/>
              <a:t> </a:t>
            </a:r>
            <a:r>
              <a:rPr lang="en-GB" sz="1200" dirty="0" err="1" smtClean="0"/>
              <a:t>marian</a:t>
            </a:r>
            <a:r>
              <a:rPr lang="en-GB" sz="1200" dirty="0" smtClean="0"/>
              <a:t> </a:t>
            </a:r>
            <a:r>
              <a:rPr lang="en-GB" sz="1200" dirty="0" err="1" smtClean="0"/>
              <a:t>ispas</a:t>
            </a:r>
            <a:endParaRPr lang="en-GB" sz="1200" dirty="0" smtClean="0"/>
          </a:p>
          <a:p>
            <a:endParaRPr lang="en-GB" sz="1200" dirty="0" smtClean="0"/>
          </a:p>
          <a:p>
            <a:r>
              <a:rPr lang="en-GB" sz="1200" dirty="0" smtClean="0"/>
              <a:t>STUDENT ID: 2441737</a:t>
            </a:r>
          </a:p>
          <a:p>
            <a:endParaRPr lang="en-GB" sz="1200" dirty="0"/>
          </a:p>
          <a:p>
            <a:r>
              <a:rPr lang="en-GB" sz="1200" dirty="0" smtClean="0"/>
              <a:t>LECTURER: FA WANG</a:t>
            </a:r>
          </a:p>
          <a:p>
            <a:endParaRPr lang="en-GB" sz="1200" dirty="0"/>
          </a:p>
          <a:p>
            <a:r>
              <a:rPr lang="en-GB" sz="1200" dirty="0" smtClean="0"/>
              <a:t>Date: 19 / 06 / 2026</a:t>
            </a:r>
          </a:p>
          <a:p>
            <a:endParaRPr lang="en-GB" dirty="0"/>
          </a:p>
          <a:p>
            <a:endParaRPr lang="en-GB" dirty="0"/>
          </a:p>
        </p:txBody>
      </p:sp>
      <p:sp>
        <p:nvSpPr>
          <p:cNvPr id="2" name="Title 1"/>
          <p:cNvSpPr>
            <a:spLocks noGrp="1"/>
          </p:cNvSpPr>
          <p:nvPr>
            <p:ph type="ctrTitle"/>
          </p:nvPr>
        </p:nvSpPr>
        <p:spPr/>
        <p:txBody>
          <a:bodyPr>
            <a:normAutofit/>
          </a:bodyPr>
          <a:lstStyle/>
          <a:p>
            <a:r>
              <a:rPr lang="en-GB" dirty="0" smtClean="0"/>
              <a:t>GREEN HAVEN FLORISTS</a:t>
            </a:r>
            <a:br>
              <a:rPr lang="en-GB" dirty="0" smtClean="0"/>
            </a:br>
            <a:r>
              <a:rPr lang="en-GB" sz="3600" dirty="0" smtClean="0"/>
              <a:t>ANALYSIS OF IN-STORE DECLINE</a:t>
            </a:r>
            <a:endParaRPr lang="en-GB" sz="3600" dirty="0"/>
          </a:p>
        </p:txBody>
      </p:sp>
    </p:spTree>
    <p:extLst>
      <p:ext uri="{BB962C8B-B14F-4D97-AF65-F5344CB8AC3E}">
        <p14:creationId xmlns:p14="http://schemas.microsoft.com/office/powerpoint/2010/main" val="10928468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OVERVIEW</a:t>
            </a:r>
            <a:endParaRPr lang="en-GB" dirty="0"/>
          </a:p>
        </p:txBody>
      </p:sp>
      <p:sp>
        <p:nvSpPr>
          <p:cNvPr id="3" name="Content Placeholder 2"/>
          <p:cNvSpPr>
            <a:spLocks noGrp="1"/>
          </p:cNvSpPr>
          <p:nvPr>
            <p:ph sz="quarter" idx="1"/>
          </p:nvPr>
        </p:nvSpPr>
        <p:spPr/>
        <p:txBody>
          <a:bodyPr/>
          <a:lstStyle/>
          <a:p>
            <a:r>
              <a:rPr lang="en-GB" dirty="0" smtClean="0"/>
              <a:t>Introduction  &amp; Context</a:t>
            </a:r>
          </a:p>
          <a:p>
            <a:r>
              <a:rPr lang="en-GB" dirty="0" smtClean="0"/>
              <a:t>Nature &amp; Scope of issues</a:t>
            </a:r>
          </a:p>
          <a:p>
            <a:r>
              <a:rPr lang="en-GB" dirty="0" smtClean="0"/>
              <a:t>5W2H Analysis</a:t>
            </a:r>
          </a:p>
          <a:p>
            <a:r>
              <a:rPr lang="en-GB" dirty="0" smtClean="0"/>
              <a:t>PESTEL Analysis</a:t>
            </a:r>
          </a:p>
          <a:p>
            <a:r>
              <a:rPr lang="en-GB" dirty="0" smtClean="0"/>
              <a:t>Fishbone Diagram</a:t>
            </a:r>
          </a:p>
          <a:p>
            <a:r>
              <a:rPr lang="en-GB" dirty="0" smtClean="0"/>
              <a:t>Key Findings</a:t>
            </a:r>
          </a:p>
          <a:p>
            <a:endParaRPr lang="en-GB" dirty="0"/>
          </a:p>
        </p:txBody>
      </p:sp>
    </p:spTree>
    <p:extLst>
      <p:ext uri="{BB962C8B-B14F-4D97-AF65-F5344CB8AC3E}">
        <p14:creationId xmlns:p14="http://schemas.microsoft.com/office/powerpoint/2010/main" val="21108890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Context</a:t>
            </a:r>
            <a:endParaRPr lang="en-GB" dirty="0"/>
          </a:p>
        </p:txBody>
      </p:sp>
      <p:sp>
        <p:nvSpPr>
          <p:cNvPr id="3" name="Content Placeholder 2"/>
          <p:cNvSpPr>
            <a:spLocks noGrp="1"/>
          </p:cNvSpPr>
          <p:nvPr>
            <p:ph sz="quarter" idx="1"/>
          </p:nvPr>
        </p:nvSpPr>
        <p:spPr/>
        <p:txBody>
          <a:bodyPr>
            <a:normAutofit lnSpcReduction="10000"/>
          </a:bodyPr>
          <a:lstStyle/>
          <a:p>
            <a:pPr marL="0" indent="0" algn="just">
              <a:buNone/>
            </a:pPr>
            <a:r>
              <a:rPr lang="en-GB" dirty="0" smtClean="0"/>
              <a:t>Green Haven Florists is an independent flower shop located in Norwich, founded in 2017 by Liam and </a:t>
            </a:r>
            <a:r>
              <a:rPr lang="en-GB" dirty="0" err="1" smtClean="0"/>
              <a:t>Prya</a:t>
            </a:r>
            <a:r>
              <a:rPr lang="en-GB" dirty="0" smtClean="0"/>
              <a:t> Patel. The business is know for its bespoke arrangements, eco-friendly packaging and strong community ties. It caters to walk-in customers, wedding and corporate events. However, over the past year, the business has experienced declining footfall and rising costs</a:t>
            </a:r>
            <a:r>
              <a:rPr lang="nl-NL" sz="1800" dirty="0"/>
              <a:t> (UK Parliament, 2023; Deloitte, 2023</a:t>
            </a:r>
            <a:r>
              <a:rPr lang="nl-NL" sz="1800" dirty="0" smtClean="0"/>
              <a:t>)</a:t>
            </a:r>
            <a:r>
              <a:rPr lang="en-GB" dirty="0" smtClean="0"/>
              <a:t>, alongside increased competition from online retailers. Understanding these challenges is key before implementing any solutions.</a:t>
            </a:r>
          </a:p>
        </p:txBody>
      </p:sp>
    </p:spTree>
    <p:extLst>
      <p:ext uri="{BB962C8B-B14F-4D97-AF65-F5344CB8AC3E}">
        <p14:creationId xmlns:p14="http://schemas.microsoft.com/office/powerpoint/2010/main" val="23317854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issues impacting sales</a:t>
            </a:r>
            <a:endParaRPr lang="en-GB" dirty="0"/>
          </a:p>
        </p:txBody>
      </p:sp>
      <p:sp>
        <p:nvSpPr>
          <p:cNvPr id="3" name="Content Placeholder 2"/>
          <p:cNvSpPr>
            <a:spLocks noGrp="1"/>
          </p:cNvSpPr>
          <p:nvPr>
            <p:ph sz="quarter" idx="1"/>
          </p:nvPr>
        </p:nvSpPr>
        <p:spPr/>
        <p:txBody>
          <a:bodyPr/>
          <a:lstStyle/>
          <a:p>
            <a:r>
              <a:rPr lang="en-GB" dirty="0" smtClean="0"/>
              <a:t> Decline in in-store sales: 30% over 12 months</a:t>
            </a:r>
          </a:p>
          <a:p>
            <a:r>
              <a:rPr lang="en-GB" dirty="0" smtClean="0"/>
              <a:t>External pressures: online competition, new local and national competitors.</a:t>
            </a:r>
            <a:r>
              <a:rPr lang="en-GB" dirty="0"/>
              <a:t> </a:t>
            </a:r>
            <a:r>
              <a:rPr lang="en-GB" sz="1800" dirty="0"/>
              <a:t>(Mintel, 2023; Deloitte, 2023)</a:t>
            </a:r>
            <a:endParaRPr lang="en-GB" sz="1800" dirty="0" smtClean="0"/>
          </a:p>
          <a:p>
            <a:r>
              <a:rPr lang="en-GB" dirty="0" smtClean="0"/>
              <a:t>Internal pressures: </a:t>
            </a:r>
            <a:r>
              <a:rPr lang="en-GB" dirty="0" err="1" smtClean="0"/>
              <a:t>outdated</a:t>
            </a:r>
            <a:r>
              <a:rPr lang="en-GB" dirty="0" smtClean="0"/>
              <a:t> website, weak digital marketing, no subscriptions.</a:t>
            </a:r>
          </a:p>
          <a:p>
            <a:r>
              <a:rPr lang="en-GB" dirty="0" smtClean="0"/>
              <a:t>Cost pressures: rising flowers imports &amp; sustainable packaging.</a:t>
            </a:r>
            <a:r>
              <a:rPr lang="en-GB" dirty="0"/>
              <a:t> </a:t>
            </a:r>
            <a:r>
              <a:rPr lang="en-GB" sz="1800" dirty="0"/>
              <a:t> (</a:t>
            </a:r>
            <a:r>
              <a:rPr lang="en-GB" sz="1800" dirty="0" err="1"/>
              <a:t>Statista</a:t>
            </a:r>
            <a:r>
              <a:rPr lang="en-GB" sz="1800" dirty="0"/>
              <a:t>, 2024)</a:t>
            </a:r>
          </a:p>
        </p:txBody>
      </p:sp>
    </p:spTree>
    <p:extLst>
      <p:ext uri="{BB962C8B-B14F-4D97-AF65-F5344CB8AC3E}">
        <p14:creationId xmlns:p14="http://schemas.microsoft.com/office/powerpoint/2010/main" val="39256456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5W2H Analysis</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622537974"/>
              </p:ext>
            </p:extLst>
          </p:nvPr>
        </p:nvGraphicFramePr>
        <p:xfrm>
          <a:off x="301625" y="1527175"/>
          <a:ext cx="8504238" cy="3774440"/>
        </p:xfrm>
        <a:graphic>
          <a:graphicData uri="http://schemas.openxmlformats.org/drawingml/2006/table">
            <a:tbl>
              <a:tblPr firstRow="1" bandRow="1">
                <a:tableStyleId>{5C22544A-7EE6-4342-B048-85BDC9FD1C3A}</a:tableStyleId>
              </a:tblPr>
              <a:tblGrid>
                <a:gridCol w="4252119"/>
                <a:gridCol w="4252119"/>
              </a:tblGrid>
              <a:tr h="370840">
                <a:tc>
                  <a:txBody>
                    <a:bodyPr/>
                    <a:lstStyle/>
                    <a:p>
                      <a:r>
                        <a:rPr lang="en-GB" dirty="0" smtClean="0"/>
                        <a:t>ELEMENT</a:t>
                      </a:r>
                      <a:endParaRPr lang="en-GB" dirty="0"/>
                    </a:p>
                  </a:txBody>
                  <a:tcPr/>
                </a:tc>
                <a:tc>
                  <a:txBody>
                    <a:bodyPr/>
                    <a:lstStyle/>
                    <a:p>
                      <a:r>
                        <a:rPr lang="en-GB" dirty="0" smtClean="0"/>
                        <a:t>INSIGHT</a:t>
                      </a:r>
                      <a:endParaRPr lang="en-GB" dirty="0"/>
                    </a:p>
                  </a:txBody>
                  <a:tcPr/>
                </a:tc>
              </a:tr>
              <a:tr h="370840">
                <a:tc>
                  <a:txBody>
                    <a:bodyPr/>
                    <a:lstStyle/>
                    <a:p>
                      <a:r>
                        <a:rPr lang="en-GB" dirty="0" smtClean="0"/>
                        <a:t>WHAT</a:t>
                      </a:r>
                    </a:p>
                  </a:txBody>
                  <a:tcPr/>
                </a:tc>
                <a:tc>
                  <a:txBody>
                    <a:bodyPr/>
                    <a:lstStyle/>
                    <a:p>
                      <a:r>
                        <a:rPr lang="en-GB" dirty="0" smtClean="0"/>
                        <a:t>30%</a:t>
                      </a:r>
                      <a:r>
                        <a:rPr lang="en-GB" baseline="0" dirty="0" smtClean="0"/>
                        <a:t> decline in in-store sales</a:t>
                      </a:r>
                      <a:endParaRPr lang="en-GB" dirty="0"/>
                    </a:p>
                  </a:txBody>
                  <a:tcPr/>
                </a:tc>
              </a:tr>
              <a:tr h="370840">
                <a:tc>
                  <a:txBody>
                    <a:bodyPr/>
                    <a:lstStyle/>
                    <a:p>
                      <a:r>
                        <a:rPr lang="en-GB" dirty="0" smtClean="0"/>
                        <a:t>WHY</a:t>
                      </a:r>
                      <a:endParaRPr lang="en-GB" dirty="0"/>
                    </a:p>
                  </a:txBody>
                  <a:tcPr/>
                </a:tc>
                <a:tc>
                  <a:txBody>
                    <a:bodyPr/>
                    <a:lstStyle/>
                    <a:p>
                      <a:r>
                        <a:rPr lang="en-GB" dirty="0" smtClean="0"/>
                        <a:t>Reduced</a:t>
                      </a:r>
                      <a:r>
                        <a:rPr lang="en-GB" baseline="0" dirty="0" smtClean="0"/>
                        <a:t> footfall, online competition, rising prices </a:t>
                      </a:r>
                      <a:endParaRPr lang="en-GB" dirty="0"/>
                    </a:p>
                  </a:txBody>
                  <a:tcPr/>
                </a:tc>
              </a:tr>
              <a:tr h="370840">
                <a:tc>
                  <a:txBody>
                    <a:bodyPr/>
                    <a:lstStyle/>
                    <a:p>
                      <a:r>
                        <a:rPr lang="en-GB" dirty="0" smtClean="0"/>
                        <a:t>WHERE</a:t>
                      </a:r>
                      <a:endParaRPr lang="en-GB" dirty="0"/>
                    </a:p>
                  </a:txBody>
                  <a:tcPr/>
                </a:tc>
                <a:tc>
                  <a:txBody>
                    <a:bodyPr/>
                    <a:lstStyle/>
                    <a:p>
                      <a:r>
                        <a:rPr lang="en-GB" dirty="0" smtClean="0"/>
                        <a:t>Physical</a:t>
                      </a:r>
                      <a:r>
                        <a:rPr lang="en-GB" baseline="0" dirty="0" smtClean="0"/>
                        <a:t> shop in Norwich</a:t>
                      </a:r>
                      <a:endParaRPr lang="en-GB" dirty="0"/>
                    </a:p>
                  </a:txBody>
                  <a:tcPr/>
                </a:tc>
              </a:tr>
              <a:tr h="370840">
                <a:tc>
                  <a:txBody>
                    <a:bodyPr/>
                    <a:lstStyle/>
                    <a:p>
                      <a:r>
                        <a:rPr lang="en-GB" dirty="0" smtClean="0"/>
                        <a:t>WHEN</a:t>
                      </a:r>
                      <a:endParaRPr lang="en-GB" dirty="0"/>
                    </a:p>
                  </a:txBody>
                  <a:tcPr/>
                </a:tc>
                <a:tc>
                  <a:txBody>
                    <a:bodyPr/>
                    <a:lstStyle/>
                    <a:p>
                      <a:r>
                        <a:rPr lang="en-GB" dirty="0" smtClean="0"/>
                        <a:t>Past 12 months</a:t>
                      </a:r>
                      <a:endParaRPr lang="en-GB" dirty="0"/>
                    </a:p>
                  </a:txBody>
                  <a:tcPr/>
                </a:tc>
              </a:tr>
              <a:tr h="370840">
                <a:tc>
                  <a:txBody>
                    <a:bodyPr/>
                    <a:lstStyle/>
                    <a:p>
                      <a:r>
                        <a:rPr lang="en-GB" dirty="0" smtClean="0"/>
                        <a:t>WHO</a:t>
                      </a:r>
                      <a:endParaRPr lang="en-GB" dirty="0"/>
                    </a:p>
                  </a:txBody>
                  <a:tcPr/>
                </a:tc>
                <a:tc>
                  <a:txBody>
                    <a:bodyPr/>
                    <a:lstStyle/>
                    <a:p>
                      <a:r>
                        <a:rPr lang="en-GB" dirty="0" smtClean="0"/>
                        <a:t>Owners,</a:t>
                      </a:r>
                      <a:r>
                        <a:rPr lang="en-GB" baseline="0" dirty="0" smtClean="0"/>
                        <a:t> local customers, online competitors</a:t>
                      </a:r>
                      <a:endParaRPr lang="en-GB" dirty="0"/>
                    </a:p>
                  </a:txBody>
                  <a:tcPr/>
                </a:tc>
              </a:tr>
              <a:tr h="370840">
                <a:tc>
                  <a:txBody>
                    <a:bodyPr/>
                    <a:lstStyle/>
                    <a:p>
                      <a:r>
                        <a:rPr lang="en-GB" dirty="0" smtClean="0"/>
                        <a:t>HOW</a:t>
                      </a:r>
                      <a:endParaRPr lang="en-GB" dirty="0"/>
                    </a:p>
                  </a:txBody>
                  <a:tcPr/>
                </a:tc>
                <a:tc>
                  <a:txBody>
                    <a:bodyPr/>
                    <a:lstStyle/>
                    <a:p>
                      <a:r>
                        <a:rPr lang="en-GB" dirty="0" smtClean="0"/>
                        <a:t>Customers switching to online retailers </a:t>
                      </a:r>
                      <a:r>
                        <a:rPr kumimoji="0" lang="en-GB" b="0" i="0" kern="1200" dirty="0" smtClean="0">
                          <a:solidFill>
                            <a:schemeClr val="dk1"/>
                          </a:solidFill>
                          <a:effectLst/>
                          <a:latin typeface="+mn-lt"/>
                          <a:ea typeface="+mn-ea"/>
                          <a:cs typeface="+mn-cs"/>
                        </a:rPr>
                        <a:t>(</a:t>
                      </a:r>
                      <a:r>
                        <a:rPr kumimoji="0" lang="en-GB" b="0" i="0" kern="1200" dirty="0" err="1" smtClean="0">
                          <a:solidFill>
                            <a:schemeClr val="dk1"/>
                          </a:solidFill>
                          <a:effectLst/>
                          <a:latin typeface="+mn-lt"/>
                          <a:ea typeface="+mn-ea"/>
                          <a:cs typeface="+mn-cs"/>
                        </a:rPr>
                        <a:t>Kotler</a:t>
                      </a:r>
                      <a:r>
                        <a:rPr kumimoji="0" lang="en-GB" b="0" i="0" kern="1200" dirty="0" smtClean="0">
                          <a:solidFill>
                            <a:schemeClr val="dk1"/>
                          </a:solidFill>
                          <a:effectLst/>
                          <a:latin typeface="+mn-lt"/>
                          <a:ea typeface="+mn-ea"/>
                          <a:cs typeface="+mn-cs"/>
                        </a:rPr>
                        <a:t> and Keller, 2016; Mintel, 2023)</a:t>
                      </a:r>
                      <a:endParaRPr lang="en-GB" dirty="0"/>
                    </a:p>
                  </a:txBody>
                  <a:tcPr/>
                </a:tc>
              </a:tr>
              <a:tr h="370840">
                <a:tc>
                  <a:txBody>
                    <a:bodyPr/>
                    <a:lstStyle/>
                    <a:p>
                      <a:r>
                        <a:rPr lang="en-GB" dirty="0" smtClean="0"/>
                        <a:t>HOW MUCH</a:t>
                      </a:r>
                      <a:endParaRPr lang="en-GB" dirty="0"/>
                    </a:p>
                  </a:txBody>
                  <a:tcPr/>
                </a:tc>
                <a:tc>
                  <a:txBody>
                    <a:bodyPr/>
                    <a:lstStyle/>
                    <a:p>
                      <a:r>
                        <a:rPr lang="en-GB" dirty="0" smtClean="0"/>
                        <a:t>Significant revenue loss, rising costs</a:t>
                      </a:r>
                      <a:endParaRPr lang="en-GB" dirty="0"/>
                    </a:p>
                  </a:txBody>
                  <a:tcPr/>
                </a:tc>
              </a:tr>
            </a:tbl>
          </a:graphicData>
        </a:graphic>
      </p:graphicFrame>
    </p:spTree>
    <p:extLst>
      <p:ext uri="{BB962C8B-B14F-4D97-AF65-F5344CB8AC3E}">
        <p14:creationId xmlns:p14="http://schemas.microsoft.com/office/powerpoint/2010/main" val="14600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PESTEL Analysis</a:t>
            </a:r>
            <a:endParaRPr lang="en-GB" dirty="0"/>
          </a:p>
        </p:txBody>
      </p:sp>
      <p:sp>
        <p:nvSpPr>
          <p:cNvPr id="3" name="Content Placeholder 2"/>
          <p:cNvSpPr>
            <a:spLocks noGrp="1"/>
          </p:cNvSpPr>
          <p:nvPr>
            <p:ph sz="quarter" idx="1"/>
          </p:nvPr>
        </p:nvSpPr>
        <p:spPr/>
        <p:txBody>
          <a:bodyPr>
            <a:normAutofit fontScale="92500" lnSpcReduction="20000"/>
          </a:bodyPr>
          <a:lstStyle/>
          <a:p>
            <a:pPr algn="just"/>
            <a:r>
              <a:rPr lang="en-GB" sz="2200" b="1" dirty="0" smtClean="0"/>
              <a:t>POLITICAL: </a:t>
            </a:r>
            <a:r>
              <a:rPr lang="en-GB" sz="2200" dirty="0"/>
              <a:t>Import tariffs on flowers and plants can influence costs and pricing strategies. The opening of trade policies can either benefit or challenge local florists depending on the competitive landscape.</a:t>
            </a:r>
            <a:r>
              <a:rPr lang="en-GB" sz="2200" dirty="0" smtClean="0"/>
              <a:t>; </a:t>
            </a:r>
            <a:r>
              <a:rPr lang="en-GB" sz="2200" dirty="0" smtClean="0"/>
              <a:t>sustainability regulations</a:t>
            </a:r>
          </a:p>
          <a:p>
            <a:pPr algn="just"/>
            <a:r>
              <a:rPr lang="en-GB" sz="2200" b="1" dirty="0" smtClean="0"/>
              <a:t>ECONOMIC: </a:t>
            </a:r>
            <a:r>
              <a:rPr lang="en-GB" sz="2200" dirty="0" smtClean="0"/>
              <a:t>inflation, cost-of-living pressures, price sensitivity (Statista,2024)</a:t>
            </a:r>
          </a:p>
          <a:p>
            <a:pPr algn="just"/>
            <a:r>
              <a:rPr lang="en-GB" sz="2200" b="1" dirty="0" smtClean="0"/>
              <a:t>SOCIAL: </a:t>
            </a:r>
            <a:r>
              <a:rPr lang="en-GB" sz="2200" dirty="0" smtClean="0"/>
              <a:t>Shift to online shopping, sustainability trends; </a:t>
            </a:r>
            <a:r>
              <a:rPr lang="en-GB" sz="2200" dirty="0" err="1"/>
              <a:t>I</a:t>
            </a:r>
            <a:r>
              <a:rPr lang="en-GB" sz="2200" dirty="0" err="1" smtClean="0"/>
              <a:t>nstagram</a:t>
            </a:r>
            <a:r>
              <a:rPr lang="en-GB" sz="2200" dirty="0" smtClean="0"/>
              <a:t> influence (Mintel,2023)</a:t>
            </a:r>
          </a:p>
          <a:p>
            <a:pPr algn="just"/>
            <a:r>
              <a:rPr lang="en-GB" sz="2200" b="1" dirty="0" smtClean="0"/>
              <a:t>TECHNOLOGICAL: </a:t>
            </a:r>
            <a:r>
              <a:rPr lang="en-GB" sz="2200" dirty="0" smtClean="0"/>
              <a:t>Competitors with strong e-commerce &amp; social media (Deloitte, 2023</a:t>
            </a:r>
            <a:r>
              <a:rPr lang="en-GB" sz="2200" dirty="0" smtClean="0"/>
              <a:t>);</a:t>
            </a:r>
            <a:r>
              <a:rPr lang="en-GB" sz="2200" dirty="0"/>
              <a:t>  Innovations in logistics can improve inventory management and delivery efficiency, crucial for maintaining freshness and quality of floral products.</a:t>
            </a:r>
            <a:endParaRPr lang="en-GB" sz="2200" dirty="0" smtClean="0"/>
          </a:p>
          <a:p>
            <a:pPr algn="just"/>
            <a:r>
              <a:rPr lang="en-GB" sz="2200" b="1" dirty="0" smtClean="0"/>
              <a:t>ENVIROMENTAL: </a:t>
            </a:r>
            <a:r>
              <a:rPr lang="en-GB" sz="2200" dirty="0"/>
              <a:t>Changes in climate can affect flower production and availability, posing challenges to supply consistency and pricing.</a:t>
            </a:r>
            <a:r>
              <a:rPr lang="en-GB" sz="2200" dirty="0" smtClean="0"/>
              <a:t>; </a:t>
            </a:r>
            <a:r>
              <a:rPr lang="en-GB" sz="2200" dirty="0" smtClean="0"/>
              <a:t>sustainable sourcing (Porter, 2008)</a:t>
            </a:r>
          </a:p>
          <a:p>
            <a:pPr algn="just"/>
            <a:r>
              <a:rPr lang="en-GB" sz="2200" b="1" dirty="0" smtClean="0"/>
              <a:t>LEGAL: </a:t>
            </a:r>
            <a:r>
              <a:rPr lang="en-GB" sz="2200" dirty="0" smtClean="0"/>
              <a:t>Business rates; employment regulations</a:t>
            </a:r>
          </a:p>
          <a:p>
            <a:endParaRPr lang="en-GB" dirty="0"/>
          </a:p>
        </p:txBody>
      </p:sp>
    </p:spTree>
    <p:extLst>
      <p:ext uri="{BB962C8B-B14F-4D97-AF65-F5344CB8AC3E}">
        <p14:creationId xmlns:p14="http://schemas.microsoft.com/office/powerpoint/2010/main" val="2541077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FISHBONE Diagram</a:t>
            </a:r>
            <a:endParaRPr lang="en-GB" dirty="0"/>
          </a:p>
        </p:txBody>
      </p:sp>
      <p:graphicFrame>
        <p:nvGraphicFramePr>
          <p:cNvPr id="8" name="Content Placeholder 7"/>
          <p:cNvGraphicFramePr>
            <a:graphicFrameLocks noGrp="1"/>
          </p:cNvGraphicFramePr>
          <p:nvPr>
            <p:ph sz="quarter" idx="1"/>
            <p:extLst>
              <p:ext uri="{D42A27DB-BD31-4B8C-83A1-F6EECF244321}">
                <p14:modId xmlns:p14="http://schemas.microsoft.com/office/powerpoint/2010/main" val="4262025279"/>
              </p:ext>
            </p:extLst>
          </p:nvPr>
        </p:nvGraphicFramePr>
        <p:xfrm>
          <a:off x="395536" y="2395490"/>
          <a:ext cx="8208912" cy="3468155"/>
        </p:xfrm>
        <a:graphic>
          <a:graphicData uri="http://schemas.openxmlformats.org/drawingml/2006/table">
            <a:tbl>
              <a:tblPr firstRow="1" bandRow="1">
                <a:tableStyleId>{5C22544A-7EE6-4342-B048-85BDC9FD1C3A}</a:tableStyleId>
              </a:tblPr>
              <a:tblGrid>
                <a:gridCol w="2539420"/>
                <a:gridCol w="2834746"/>
                <a:gridCol w="2834746"/>
              </a:tblGrid>
              <a:tr h="1753590">
                <a:tc>
                  <a:txBody>
                    <a:bodyPr/>
                    <a:lstStyle/>
                    <a:p>
                      <a:pPr algn="ctr"/>
                      <a:r>
                        <a:rPr lang="en-GB" sz="1200" b="1" dirty="0" smtClean="0">
                          <a:solidFill>
                            <a:schemeClr val="tx1"/>
                          </a:solidFill>
                        </a:rPr>
                        <a:t>CUSTOMERS:</a:t>
                      </a:r>
                    </a:p>
                    <a:p>
                      <a:pPr algn="ctr"/>
                      <a:r>
                        <a:rPr lang="en-GB" sz="1200" b="1" dirty="0" smtClean="0">
                          <a:solidFill>
                            <a:schemeClr val="tx1"/>
                          </a:solidFill>
                        </a:rPr>
                        <a:t>-prefer</a:t>
                      </a:r>
                      <a:r>
                        <a:rPr lang="en-GB" sz="1200" b="1" baseline="0" dirty="0" smtClean="0">
                          <a:solidFill>
                            <a:schemeClr val="tx1"/>
                          </a:solidFill>
                        </a:rPr>
                        <a:t> online convenience</a:t>
                      </a:r>
                    </a:p>
                    <a:p>
                      <a:pPr algn="ctr"/>
                      <a:r>
                        <a:rPr lang="en-GB" sz="1200" b="1" dirty="0" smtClean="0">
                          <a:solidFill>
                            <a:schemeClr val="tx1"/>
                          </a:solidFill>
                        </a:rPr>
                        <a:t>-price sensitive</a:t>
                      </a:r>
                    </a:p>
                    <a:p>
                      <a:pPr algn="ctr"/>
                      <a:r>
                        <a:rPr lang="en-GB" sz="1200" b="1" dirty="0" smtClean="0">
                          <a:solidFill>
                            <a:schemeClr val="tx1"/>
                          </a:solidFill>
                        </a:rPr>
                        <a:t>-expect</a:t>
                      </a:r>
                      <a:r>
                        <a:rPr lang="en-GB" sz="1200" b="1" baseline="0" dirty="0" smtClean="0">
                          <a:solidFill>
                            <a:schemeClr val="tx1"/>
                          </a:solidFill>
                        </a:rPr>
                        <a:t> fast delivery</a:t>
                      </a:r>
                      <a:endParaRPr lang="en-GB" sz="1200" b="1" dirty="0" smtClean="0">
                        <a:solidFill>
                          <a:schemeClr val="tx1"/>
                        </a:solidFill>
                      </a:endParaRPr>
                    </a:p>
                    <a:p>
                      <a:pPr algn="ctr"/>
                      <a:endParaRPr lang="en-GB" sz="1200" b="1" dirty="0" smtClean="0">
                        <a:solidFill>
                          <a:schemeClr val="tx1"/>
                        </a:solidFill>
                      </a:endParaRPr>
                    </a:p>
                  </a:txBody>
                  <a:tcPr>
                    <a:solidFill>
                      <a:schemeClr val="accent3">
                        <a:lumMod val="40000"/>
                        <a:lumOff val="60000"/>
                      </a:schemeClr>
                    </a:solidFill>
                  </a:tcPr>
                </a:tc>
                <a:tc>
                  <a:txBody>
                    <a:bodyPr/>
                    <a:lstStyle/>
                    <a:p>
                      <a:pPr algn="ctr"/>
                      <a:r>
                        <a:rPr lang="en-GB" sz="1200" b="1" dirty="0" smtClean="0">
                          <a:solidFill>
                            <a:schemeClr val="tx1"/>
                          </a:solidFill>
                        </a:rPr>
                        <a:t>COMPETITION:</a:t>
                      </a:r>
                    </a:p>
                    <a:p>
                      <a:pPr algn="ctr"/>
                      <a:r>
                        <a:rPr lang="en-GB" sz="1200" b="1" dirty="0" smtClean="0">
                          <a:solidFill>
                            <a:schemeClr val="tx1"/>
                          </a:solidFill>
                        </a:rPr>
                        <a:t>-online</a:t>
                      </a:r>
                      <a:r>
                        <a:rPr lang="en-GB" sz="1200" b="1" baseline="0" dirty="0" smtClean="0">
                          <a:solidFill>
                            <a:schemeClr val="tx1"/>
                          </a:solidFill>
                        </a:rPr>
                        <a:t> retailers (lower prices)</a:t>
                      </a:r>
                    </a:p>
                    <a:p>
                      <a:pPr algn="ctr"/>
                      <a:r>
                        <a:rPr lang="en-GB" sz="1200" b="1" baseline="0" dirty="0" smtClean="0">
                          <a:solidFill>
                            <a:schemeClr val="tx1"/>
                          </a:solidFill>
                        </a:rPr>
                        <a:t>-local boutique (stronger social media branding)</a:t>
                      </a:r>
                    </a:p>
                    <a:p>
                      <a:pPr algn="ctr"/>
                      <a:r>
                        <a:rPr lang="en-GB" sz="1200" b="1" baseline="0" dirty="0" smtClean="0">
                          <a:solidFill>
                            <a:schemeClr val="tx1"/>
                          </a:solidFill>
                        </a:rPr>
                        <a:t>-national chain (delivery scale)</a:t>
                      </a:r>
                      <a:endParaRPr lang="en-GB" sz="1200" b="1" dirty="0">
                        <a:solidFill>
                          <a:schemeClr val="tx1"/>
                        </a:solidFill>
                      </a:endParaRPr>
                    </a:p>
                  </a:txBody>
                  <a:tcPr>
                    <a:solidFill>
                      <a:schemeClr val="accent3">
                        <a:lumMod val="40000"/>
                        <a:lumOff val="60000"/>
                      </a:schemeClr>
                    </a:solidFill>
                  </a:tcPr>
                </a:tc>
                <a:tc>
                  <a:txBody>
                    <a:bodyPr/>
                    <a:lstStyle/>
                    <a:p>
                      <a:pPr algn="ctr"/>
                      <a:r>
                        <a:rPr lang="en-GB" sz="1200" b="1" dirty="0" smtClean="0">
                          <a:solidFill>
                            <a:schemeClr val="tx1"/>
                          </a:solidFill>
                        </a:rPr>
                        <a:t>TECHNOLOGY:</a:t>
                      </a:r>
                    </a:p>
                    <a:p>
                      <a:pPr algn="ctr"/>
                      <a:r>
                        <a:rPr lang="en-GB" sz="1200" b="1" dirty="0" smtClean="0">
                          <a:solidFill>
                            <a:schemeClr val="tx1"/>
                          </a:solidFill>
                        </a:rPr>
                        <a:t>-</a:t>
                      </a:r>
                      <a:r>
                        <a:rPr lang="en-GB" sz="1200" b="1" dirty="0" err="1" smtClean="0">
                          <a:solidFill>
                            <a:schemeClr val="tx1"/>
                          </a:solidFill>
                        </a:rPr>
                        <a:t>outdated</a:t>
                      </a:r>
                      <a:r>
                        <a:rPr lang="en-GB" sz="1200" b="1" baseline="0" dirty="0" smtClean="0">
                          <a:solidFill>
                            <a:schemeClr val="tx1"/>
                          </a:solidFill>
                        </a:rPr>
                        <a:t> website</a:t>
                      </a:r>
                    </a:p>
                    <a:p>
                      <a:pPr algn="ctr"/>
                      <a:r>
                        <a:rPr lang="en-GB" sz="1200" b="1" baseline="0" dirty="0" smtClean="0">
                          <a:solidFill>
                            <a:schemeClr val="tx1"/>
                          </a:solidFill>
                        </a:rPr>
                        <a:t>-weak online ordering system</a:t>
                      </a:r>
                    </a:p>
                    <a:p>
                      <a:pPr algn="ctr"/>
                      <a:r>
                        <a:rPr lang="en-GB" sz="1200" b="1" baseline="0" dirty="0" smtClean="0">
                          <a:solidFill>
                            <a:schemeClr val="tx1"/>
                          </a:solidFill>
                        </a:rPr>
                        <a:t>-limited digital marketing</a:t>
                      </a:r>
                      <a:endParaRPr lang="en-GB" sz="1200" b="1" dirty="0">
                        <a:solidFill>
                          <a:schemeClr val="tx1"/>
                        </a:solidFill>
                      </a:endParaRPr>
                    </a:p>
                  </a:txBody>
                  <a:tcPr>
                    <a:solidFill>
                      <a:schemeClr val="accent3">
                        <a:lumMod val="40000"/>
                        <a:lumOff val="60000"/>
                      </a:schemeClr>
                    </a:solidFill>
                  </a:tcPr>
                </a:tc>
              </a:tr>
              <a:tr h="1714565">
                <a:tc>
                  <a:txBody>
                    <a:bodyPr/>
                    <a:lstStyle/>
                    <a:p>
                      <a:pPr algn="ctr"/>
                      <a:r>
                        <a:rPr lang="en-GB" sz="1200" b="1" dirty="0" smtClean="0">
                          <a:solidFill>
                            <a:schemeClr val="tx1"/>
                          </a:solidFill>
                        </a:rPr>
                        <a:t>LOCATION:</a:t>
                      </a:r>
                    </a:p>
                    <a:p>
                      <a:pPr algn="ctr"/>
                      <a:r>
                        <a:rPr lang="en-GB" sz="1200" b="1" dirty="0" smtClean="0">
                          <a:solidFill>
                            <a:schemeClr val="tx1"/>
                          </a:solidFill>
                        </a:rPr>
                        <a:t>-high</a:t>
                      </a:r>
                      <a:r>
                        <a:rPr lang="en-GB" sz="1200" b="1" baseline="0" dirty="0" smtClean="0">
                          <a:solidFill>
                            <a:schemeClr val="tx1"/>
                          </a:solidFill>
                        </a:rPr>
                        <a:t> street decline</a:t>
                      </a:r>
                    </a:p>
                    <a:p>
                      <a:pPr algn="ctr"/>
                      <a:r>
                        <a:rPr lang="en-GB" sz="1200" b="1" baseline="0" dirty="0" smtClean="0">
                          <a:solidFill>
                            <a:schemeClr val="tx1"/>
                          </a:solidFill>
                        </a:rPr>
                        <a:t>-nearby business closure</a:t>
                      </a:r>
                    </a:p>
                    <a:p>
                      <a:pPr algn="ctr"/>
                      <a:r>
                        <a:rPr lang="en-GB" sz="1200" b="1" baseline="0" dirty="0" smtClean="0">
                          <a:solidFill>
                            <a:schemeClr val="tx1"/>
                          </a:solidFill>
                        </a:rPr>
                        <a:t>-reduced natural footfall</a:t>
                      </a:r>
                      <a:endParaRPr lang="en-GB" sz="1200" b="1" dirty="0" smtClean="0">
                        <a:solidFill>
                          <a:schemeClr val="tx1"/>
                        </a:solidFill>
                      </a:endParaRPr>
                    </a:p>
                    <a:p>
                      <a:pPr algn="ctr"/>
                      <a:endParaRPr lang="en-GB" sz="1200" b="1" dirty="0" smtClean="0">
                        <a:solidFill>
                          <a:schemeClr val="tx1"/>
                        </a:solidFill>
                      </a:endParaRPr>
                    </a:p>
                    <a:p>
                      <a:pPr algn="ctr"/>
                      <a:endParaRPr lang="en-GB" sz="1200" b="1" dirty="0">
                        <a:solidFill>
                          <a:schemeClr val="tx1"/>
                        </a:solidFill>
                      </a:endParaRPr>
                    </a:p>
                  </a:txBody>
                  <a:tcPr>
                    <a:solidFill>
                      <a:schemeClr val="accent3">
                        <a:lumMod val="40000"/>
                        <a:lumOff val="60000"/>
                      </a:schemeClr>
                    </a:solidFill>
                  </a:tcPr>
                </a:tc>
                <a:tc>
                  <a:txBody>
                    <a:bodyPr/>
                    <a:lstStyle/>
                    <a:p>
                      <a:pPr algn="ctr"/>
                      <a:r>
                        <a:rPr lang="en-GB" sz="1200" b="1" dirty="0" smtClean="0">
                          <a:solidFill>
                            <a:schemeClr val="tx1"/>
                          </a:solidFill>
                        </a:rPr>
                        <a:t>COSTS:</a:t>
                      </a:r>
                    </a:p>
                    <a:p>
                      <a:pPr algn="ctr"/>
                      <a:r>
                        <a:rPr lang="en-GB" sz="1200" b="1" dirty="0" smtClean="0">
                          <a:solidFill>
                            <a:schemeClr val="tx1"/>
                          </a:solidFill>
                        </a:rPr>
                        <a:t>-flower import prices rising</a:t>
                      </a:r>
                    </a:p>
                    <a:p>
                      <a:pPr algn="ctr"/>
                      <a:r>
                        <a:rPr lang="en-GB" sz="1200" b="1" dirty="0" smtClean="0">
                          <a:solidFill>
                            <a:schemeClr val="tx1"/>
                          </a:solidFill>
                        </a:rPr>
                        <a:t>-sustainable packaging expensive</a:t>
                      </a:r>
                    </a:p>
                    <a:p>
                      <a:pPr algn="ctr"/>
                      <a:r>
                        <a:rPr lang="en-GB" sz="1200" b="1" dirty="0" smtClean="0">
                          <a:solidFill>
                            <a:schemeClr val="tx1"/>
                          </a:solidFill>
                        </a:rPr>
                        <a:t>-profit</a:t>
                      </a:r>
                      <a:r>
                        <a:rPr lang="en-GB" sz="1200" b="1" baseline="0" dirty="0" smtClean="0">
                          <a:solidFill>
                            <a:schemeClr val="tx1"/>
                          </a:solidFill>
                        </a:rPr>
                        <a:t> margins squeezed</a:t>
                      </a:r>
                      <a:endParaRPr lang="en-GB" sz="1200" b="1" dirty="0">
                        <a:solidFill>
                          <a:schemeClr val="tx1"/>
                        </a:solidFill>
                      </a:endParaRPr>
                    </a:p>
                  </a:txBody>
                  <a:tcPr>
                    <a:solidFill>
                      <a:schemeClr val="accent3">
                        <a:lumMod val="40000"/>
                        <a:lumOff val="60000"/>
                      </a:schemeClr>
                    </a:solidFill>
                  </a:tcPr>
                </a:tc>
                <a:tc>
                  <a:txBody>
                    <a:bodyPr/>
                    <a:lstStyle/>
                    <a:p>
                      <a:pPr algn="ctr"/>
                      <a:r>
                        <a:rPr lang="en-GB" sz="1200" b="1" dirty="0" smtClean="0">
                          <a:solidFill>
                            <a:schemeClr val="tx1"/>
                          </a:solidFill>
                        </a:rPr>
                        <a:t>MANAGEMENT</a:t>
                      </a:r>
                      <a:r>
                        <a:rPr lang="en-GB" sz="1200" b="1" baseline="0" dirty="0" smtClean="0">
                          <a:solidFill>
                            <a:schemeClr val="tx1"/>
                          </a:solidFill>
                        </a:rPr>
                        <a:t>/MARKETING:</a:t>
                      </a:r>
                    </a:p>
                    <a:p>
                      <a:pPr algn="ctr"/>
                      <a:r>
                        <a:rPr lang="en-GB" sz="1200" b="1" baseline="0" dirty="0" smtClean="0">
                          <a:solidFill>
                            <a:schemeClr val="tx1"/>
                          </a:solidFill>
                        </a:rPr>
                        <a:t>-reliance on word-of-mouth</a:t>
                      </a:r>
                    </a:p>
                    <a:p>
                      <a:pPr algn="ctr"/>
                      <a:r>
                        <a:rPr lang="en-GB" sz="1200" b="1" baseline="0" dirty="0" smtClean="0">
                          <a:solidFill>
                            <a:schemeClr val="tx1"/>
                          </a:solidFill>
                        </a:rPr>
                        <a:t>-inconsistent social media use</a:t>
                      </a:r>
                    </a:p>
                    <a:p>
                      <a:pPr algn="ctr"/>
                      <a:r>
                        <a:rPr lang="en-GB" sz="1200" b="1" baseline="0" dirty="0" smtClean="0">
                          <a:solidFill>
                            <a:schemeClr val="tx1"/>
                          </a:solidFill>
                        </a:rPr>
                        <a:t>-no loyalty schemes or subscriptions</a:t>
                      </a:r>
                      <a:endParaRPr lang="en-GB" sz="1200" b="1" dirty="0">
                        <a:solidFill>
                          <a:schemeClr val="tx1"/>
                        </a:solidFill>
                      </a:endParaRPr>
                    </a:p>
                  </a:txBody>
                  <a:tcPr>
                    <a:solidFill>
                      <a:schemeClr val="accent3">
                        <a:lumMod val="40000"/>
                        <a:lumOff val="60000"/>
                      </a:schemeClr>
                    </a:solidFill>
                  </a:tcPr>
                </a:tc>
              </a:tr>
            </a:tbl>
          </a:graphicData>
        </a:graphic>
      </p:graphicFrame>
      <p:sp>
        <p:nvSpPr>
          <p:cNvPr id="4" name="Rectangle 3"/>
          <p:cNvSpPr/>
          <p:nvPr/>
        </p:nvSpPr>
        <p:spPr>
          <a:xfrm>
            <a:off x="3779912" y="1412776"/>
            <a:ext cx="18002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DECLINE IN IN-STORE SALES</a:t>
            </a:r>
            <a:endParaRPr lang="en-GB" dirty="0"/>
          </a:p>
        </p:txBody>
      </p:sp>
    </p:spTree>
    <p:extLst>
      <p:ext uri="{BB962C8B-B14F-4D97-AF65-F5344CB8AC3E}">
        <p14:creationId xmlns:p14="http://schemas.microsoft.com/office/powerpoint/2010/main" val="23540622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Findings</a:t>
            </a:r>
            <a:endParaRPr lang="en-GB" dirty="0"/>
          </a:p>
        </p:txBody>
      </p:sp>
      <p:sp>
        <p:nvSpPr>
          <p:cNvPr id="3" name="Content Placeholder 2"/>
          <p:cNvSpPr>
            <a:spLocks noGrp="1"/>
          </p:cNvSpPr>
          <p:nvPr>
            <p:ph sz="quarter" idx="1"/>
          </p:nvPr>
        </p:nvSpPr>
        <p:spPr/>
        <p:txBody>
          <a:bodyPr>
            <a:normAutofit/>
          </a:bodyPr>
          <a:lstStyle/>
          <a:p>
            <a:r>
              <a:rPr lang="en-GB" sz="2400" dirty="0"/>
              <a:t>The decline in in-store sales is mainly due to a shift toward online purchasing.</a:t>
            </a:r>
          </a:p>
          <a:p>
            <a:r>
              <a:rPr lang="en-GB" sz="2400" dirty="0"/>
              <a:t>The high street location no longer attracts the same foot traffic.</a:t>
            </a:r>
          </a:p>
          <a:p>
            <a:r>
              <a:rPr lang="en-GB" sz="2400" dirty="0"/>
              <a:t>Competitors have stronger digital presence and delivery convenience.</a:t>
            </a:r>
          </a:p>
          <a:p>
            <a:r>
              <a:rPr lang="en-GB" sz="2400" dirty="0"/>
              <a:t>Rising costs reduce price competitiveness.</a:t>
            </a:r>
          </a:p>
          <a:p>
            <a:r>
              <a:rPr lang="en-GB" sz="2400" dirty="0"/>
              <a:t>The </a:t>
            </a:r>
            <a:r>
              <a:rPr lang="en-GB" sz="2400" dirty="0" smtClean="0"/>
              <a:t>out dated </a:t>
            </a:r>
            <a:r>
              <a:rPr lang="en-GB" sz="2400" dirty="0"/>
              <a:t>website and limited marketing restrict online growth.</a:t>
            </a:r>
          </a:p>
          <a:p>
            <a:r>
              <a:rPr lang="en-GB" sz="2400" dirty="0"/>
              <a:t>Overall, the problem is strategic and environmental, not just operational.</a:t>
            </a:r>
          </a:p>
        </p:txBody>
      </p:sp>
    </p:spTree>
    <p:extLst>
      <p:ext uri="{BB962C8B-B14F-4D97-AF65-F5344CB8AC3E}">
        <p14:creationId xmlns:p14="http://schemas.microsoft.com/office/powerpoint/2010/main" val="34358485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sz="quarter" idx="1"/>
          </p:nvPr>
        </p:nvSpPr>
        <p:spPr/>
        <p:txBody>
          <a:bodyPr>
            <a:normAutofit fontScale="55000" lnSpcReduction="20000"/>
          </a:bodyPr>
          <a:lstStyle/>
          <a:p>
            <a:pPr marL="0" indent="0">
              <a:buNone/>
            </a:pPr>
            <a:r>
              <a:rPr lang="en-GB" i="1" dirty="0"/>
              <a:t>Deloitte (2023) The future of the high street: Retail trends and consumer behaviour. Available at: </a:t>
            </a:r>
            <a:r>
              <a:rPr lang="en-GB" i="1" dirty="0">
                <a:hlinkClick r:id="rId2"/>
              </a:rPr>
              <a:t>https://www2.deloitte.com</a:t>
            </a:r>
            <a:r>
              <a:rPr lang="en-GB" i="1" dirty="0"/>
              <a:t> (Accessed: 11 February 2026).</a:t>
            </a:r>
          </a:p>
          <a:p>
            <a:pPr marL="0" indent="0">
              <a:buNone/>
            </a:pPr>
            <a:r>
              <a:rPr lang="en-GB" i="1" dirty="0"/>
              <a:t/>
            </a:r>
            <a:br>
              <a:rPr lang="en-GB" i="1" dirty="0"/>
            </a:br>
            <a:endParaRPr lang="en-GB" i="1" dirty="0"/>
          </a:p>
          <a:p>
            <a:pPr marL="0" indent="0">
              <a:buNone/>
            </a:pPr>
            <a:r>
              <a:rPr lang="en-GB" i="1" dirty="0" err="1"/>
              <a:t>Kotler</a:t>
            </a:r>
            <a:r>
              <a:rPr lang="en-GB" i="1" dirty="0"/>
              <a:t>, P. and Keller, K.L. (2016) Marketing Management. 15th </a:t>
            </a:r>
            <a:r>
              <a:rPr lang="en-GB" i="1" dirty="0" err="1"/>
              <a:t>edn</a:t>
            </a:r>
            <a:r>
              <a:rPr lang="en-GB" i="1" dirty="0"/>
              <a:t>. Harlow: Pearson.</a:t>
            </a:r>
          </a:p>
          <a:p>
            <a:pPr marL="0" indent="0">
              <a:buNone/>
            </a:pPr>
            <a:r>
              <a:rPr lang="en-GB" i="1" dirty="0"/>
              <a:t/>
            </a:r>
            <a:br>
              <a:rPr lang="en-GB" i="1" dirty="0"/>
            </a:br>
            <a:endParaRPr lang="en-GB" i="1" dirty="0"/>
          </a:p>
          <a:p>
            <a:pPr marL="0" indent="0">
              <a:buNone/>
            </a:pPr>
            <a:r>
              <a:rPr lang="en-GB" i="1" dirty="0"/>
              <a:t>Mintel (2023) UK Online Retailing Market Report. London: Mintel Group Ltd.</a:t>
            </a:r>
          </a:p>
          <a:p>
            <a:pPr marL="0" indent="0">
              <a:buNone/>
            </a:pPr>
            <a:r>
              <a:rPr lang="en-GB" i="1" dirty="0"/>
              <a:t/>
            </a:r>
            <a:br>
              <a:rPr lang="en-GB" i="1" dirty="0"/>
            </a:br>
            <a:endParaRPr lang="en-GB" i="1" dirty="0"/>
          </a:p>
          <a:p>
            <a:pPr marL="0" indent="0">
              <a:buNone/>
            </a:pPr>
            <a:r>
              <a:rPr lang="en-GB" i="1" dirty="0"/>
              <a:t>Porter, M.E. (2008) ‘The five competitive forces that shape strategy’, Harvard Business Review, 86(1), pp. 78–93.</a:t>
            </a:r>
          </a:p>
          <a:p>
            <a:pPr marL="0" indent="0">
              <a:buNone/>
            </a:pPr>
            <a:r>
              <a:rPr lang="en-GB" i="1" dirty="0"/>
              <a:t/>
            </a:r>
            <a:br>
              <a:rPr lang="en-GB" i="1" dirty="0"/>
            </a:br>
            <a:endParaRPr lang="en-GB" i="1" dirty="0"/>
          </a:p>
          <a:p>
            <a:pPr marL="0" indent="0">
              <a:buNone/>
            </a:pPr>
            <a:r>
              <a:rPr lang="en-GB" i="1" dirty="0" err="1"/>
              <a:t>Statista</a:t>
            </a:r>
            <a:r>
              <a:rPr lang="en-GB" i="1" dirty="0"/>
              <a:t> (2024) Impact of inflation on consumer spending in the UK. Available at: </a:t>
            </a:r>
            <a:r>
              <a:rPr lang="en-GB" i="1" dirty="0">
                <a:hlinkClick r:id="rId3"/>
              </a:rPr>
              <a:t>https://www.statista.com</a:t>
            </a:r>
            <a:r>
              <a:rPr lang="en-GB" i="1" dirty="0"/>
              <a:t>(Accessed: 11 February 2026).</a:t>
            </a:r>
          </a:p>
          <a:p>
            <a:pPr marL="0" indent="0">
              <a:buNone/>
            </a:pPr>
            <a:r>
              <a:rPr lang="en-GB" i="1" dirty="0"/>
              <a:t/>
            </a:r>
            <a:br>
              <a:rPr lang="en-GB" i="1" dirty="0"/>
            </a:br>
            <a:endParaRPr lang="en-GB" i="1" dirty="0"/>
          </a:p>
          <a:p>
            <a:pPr marL="0" indent="0">
              <a:buNone/>
            </a:pPr>
            <a:r>
              <a:rPr lang="en-GB" i="1" dirty="0"/>
              <a:t>UK Parliament (2023) The future of UK high streets. Available at: </a:t>
            </a:r>
            <a:r>
              <a:rPr lang="en-GB" i="1" dirty="0">
                <a:hlinkClick r:id="rId4"/>
              </a:rPr>
              <a:t>https://</a:t>
            </a:r>
            <a:r>
              <a:rPr lang="en-GB" i="1" dirty="0" smtClean="0">
                <a:hlinkClick r:id="rId4"/>
              </a:rPr>
              <a:t>commonslibrary.parliament.uk</a:t>
            </a:r>
            <a:r>
              <a:rPr lang="en-GB" i="1" dirty="0" smtClean="0"/>
              <a:t>(Accessed</a:t>
            </a:r>
            <a:r>
              <a:rPr lang="en-GB" i="1" dirty="0"/>
              <a:t>: 11 February 2026).</a:t>
            </a:r>
          </a:p>
        </p:txBody>
      </p:sp>
    </p:spTree>
    <p:extLst>
      <p:ext uri="{BB962C8B-B14F-4D97-AF65-F5344CB8AC3E}">
        <p14:creationId xmlns:p14="http://schemas.microsoft.com/office/powerpoint/2010/main" val="32746029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END</a:t>
            </a:r>
            <a:endParaRPr lang="en-GB" dirty="0"/>
          </a:p>
        </p:txBody>
      </p:sp>
      <p:pic>
        <p:nvPicPr>
          <p:cNvPr id="1026"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2771800" y="2276872"/>
            <a:ext cx="3216399" cy="3216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4529796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3626</TotalTime>
  <Words>827</Words>
  <Application>Microsoft Office PowerPoint</Application>
  <PresentationFormat>On-screen Show (4:3)</PresentationFormat>
  <Paragraphs>114</Paragraphs>
  <Slides>10</Slides>
  <Notes>4</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Civic</vt:lpstr>
      <vt:lpstr>GREEN HAVEN FLORISTS ANALYSIS OF IN-STORE DECLINE</vt:lpstr>
      <vt:lpstr>PRESENTATION OVERVIEW</vt:lpstr>
      <vt:lpstr>Case Context</vt:lpstr>
      <vt:lpstr>Key issues impacting sales</vt:lpstr>
      <vt:lpstr>5W2H Analysis</vt:lpstr>
      <vt:lpstr>PESTEL Analysis</vt:lpstr>
      <vt:lpstr>FISHBONE Diagram</vt:lpstr>
      <vt:lpstr>Key Findings</vt:lpstr>
      <vt:lpstr>Reference list:</vt:lpstr>
      <vt:lpstr>THE END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FLORISTS ANALYSIS OF IN-STORE DECLINE</dc:title>
  <dc:creator>CLAUDIU ISPAS</dc:creator>
  <cp:lastModifiedBy>CLAUDIU ISPAS</cp:lastModifiedBy>
  <cp:revision>15</cp:revision>
  <dcterms:created xsi:type="dcterms:W3CDTF">2026-02-11T18:25:15Z</dcterms:created>
  <dcterms:modified xsi:type="dcterms:W3CDTF">2026-02-14T21:45:49Z</dcterms:modified>
</cp:coreProperties>
</file>