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9" r:id="rId1"/>
  </p:sldMasterIdLst>
  <p:notesMasterIdLst>
    <p:notesMasterId r:id="rId19"/>
  </p:notesMasterIdLst>
  <p:sldIdLst>
    <p:sldId id="256" r:id="rId2"/>
    <p:sldId id="257" r:id="rId3"/>
    <p:sldId id="263" r:id="rId4"/>
    <p:sldId id="271" r:id="rId5"/>
    <p:sldId id="265" r:id="rId6"/>
    <p:sldId id="266" r:id="rId7"/>
    <p:sldId id="275" r:id="rId8"/>
    <p:sldId id="259" r:id="rId9"/>
    <p:sldId id="267" r:id="rId10"/>
    <p:sldId id="268" r:id="rId11"/>
    <p:sldId id="269" r:id="rId12"/>
    <p:sldId id="270" r:id="rId13"/>
    <p:sldId id="273" r:id="rId14"/>
    <p:sldId id="261" r:id="rId15"/>
    <p:sldId id="274" r:id="rId16"/>
    <p:sldId id="262" r:id="rId17"/>
    <p:sldId id="276"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1C2DD0-A93F-D64F-91BF-56CCA29806A0}" v="619" dt="2023-10-26T19:36:13.4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0000"/>
    <p:restoredTop sz="86883"/>
  </p:normalViewPr>
  <p:slideViewPr>
    <p:cSldViewPr snapToGrid="0">
      <p:cViewPr varScale="1">
        <p:scale>
          <a:sx n="96" d="100"/>
          <a:sy n="96" d="100"/>
        </p:scale>
        <p:origin x="336" y="176"/>
      </p:cViewPr>
      <p:guideLst/>
    </p:cSldViewPr>
  </p:slideViewPr>
  <p:notesTextViewPr>
    <p:cViewPr>
      <p:scale>
        <a:sx n="1" d="1"/>
        <a:sy n="1" d="1"/>
      </p:scale>
      <p:origin x="0" y="0"/>
    </p:cViewPr>
  </p:notesTextViewPr>
  <p:gridSpacing cx="72008" cy="72008"/>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slide" Target="slides/slide2.xml" Id="rId3" /><Relationship Type="http://schemas.openxmlformats.org/officeDocument/2006/relationships/viewProps" Target="viewProps.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microsoft.com/office/2015/10/relationships/revisionInfo" Target="revisionInfo.xml" Id="rId25"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presProps" Target="presProps.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tableStyles" Target="tableStyles.xml" Id="rId23" /><Relationship Type="http://schemas.openxmlformats.org/officeDocument/2006/relationships/slide" Target="slides/slide9.xml" Id="rId10" /><Relationship Type="http://schemas.openxmlformats.org/officeDocument/2006/relationships/notesMaster" Target="notesMasters/notesMaster1.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theme" Target="theme/theme1.xml" Id="rId22" /></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A270FD-BA66-46F2-B4FA-F3FD4A452305}"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480DACEA-C028-4959-9785-F7E9492C4E7A}">
      <dgm:prSet/>
      <dgm:spPr/>
      <dgm:t>
        <a:bodyPr/>
        <a:lstStyle/>
        <a:p>
          <a:r>
            <a:rPr lang="en-US"/>
            <a:t>Withholding life-sustaining treatments is passive euthanasia.(NCBI) </a:t>
          </a:r>
        </a:p>
      </dgm:t>
    </dgm:pt>
    <dgm:pt modelId="{9AB02ED4-AF51-4FB4-8506-2F7E9B5BD17D}" type="parTrans" cxnId="{B1C62C00-A3D4-4CD1-8E06-AB128154C978}">
      <dgm:prSet/>
      <dgm:spPr/>
      <dgm:t>
        <a:bodyPr/>
        <a:lstStyle/>
        <a:p>
          <a:endParaRPr lang="en-US"/>
        </a:p>
      </dgm:t>
    </dgm:pt>
    <dgm:pt modelId="{B4AF2182-689B-45B9-8D85-1EB6F1777FDB}" type="sibTrans" cxnId="{B1C62C00-A3D4-4CD1-8E06-AB128154C978}">
      <dgm:prSet/>
      <dgm:spPr/>
      <dgm:t>
        <a:bodyPr/>
        <a:lstStyle/>
        <a:p>
          <a:endParaRPr lang="en-US"/>
        </a:p>
      </dgm:t>
    </dgm:pt>
    <dgm:pt modelId="{0D140C60-1A2C-4A10-BD03-009DBC810E30}">
      <dgm:prSet/>
      <dgm:spPr/>
      <dgm:t>
        <a:bodyPr/>
        <a:lstStyle/>
        <a:p>
          <a:r>
            <a:rPr lang="en-US"/>
            <a:t>Passive euthanasia is generally accepted worldwide. (Annadurai, Kalaivani et al.2014) </a:t>
          </a:r>
        </a:p>
      </dgm:t>
    </dgm:pt>
    <dgm:pt modelId="{C6C1FEDF-D6BC-4043-AB04-6AD1D11B3AC8}" type="parTrans" cxnId="{02B1DFB6-0007-4453-B8D0-07B95404C8A6}">
      <dgm:prSet/>
      <dgm:spPr/>
      <dgm:t>
        <a:bodyPr/>
        <a:lstStyle/>
        <a:p>
          <a:endParaRPr lang="en-US"/>
        </a:p>
      </dgm:t>
    </dgm:pt>
    <dgm:pt modelId="{94F08294-10B3-40A9-994E-4E4509A9B510}" type="sibTrans" cxnId="{02B1DFB6-0007-4453-B8D0-07B95404C8A6}">
      <dgm:prSet/>
      <dgm:spPr/>
      <dgm:t>
        <a:bodyPr/>
        <a:lstStyle/>
        <a:p>
          <a:endParaRPr lang="en-US"/>
        </a:p>
      </dgm:t>
    </dgm:pt>
    <dgm:pt modelId="{3AFB6C99-0CBD-4DA6-A1F0-C23206803011}">
      <dgm:prSet/>
      <dgm:spPr/>
      <dgm:t>
        <a:bodyPr/>
        <a:lstStyle/>
        <a:p>
          <a:r>
            <a:rPr lang="en-US"/>
            <a:t>Active euthanasia refers to the use of deadly methods, whether by the person being killed or someone else, to end their life. (NCBI) </a:t>
          </a:r>
        </a:p>
      </dgm:t>
    </dgm:pt>
    <dgm:pt modelId="{B0F6D717-681A-4B8F-A62A-2B02D80693E5}" type="parTrans" cxnId="{68930FC8-A83A-494E-9F59-B2594ACDD4CA}">
      <dgm:prSet/>
      <dgm:spPr/>
      <dgm:t>
        <a:bodyPr/>
        <a:lstStyle/>
        <a:p>
          <a:endParaRPr lang="en-US"/>
        </a:p>
      </dgm:t>
    </dgm:pt>
    <dgm:pt modelId="{89109830-6DCE-43BF-99F7-13F18070B0AE}" type="sibTrans" cxnId="{68930FC8-A83A-494E-9F59-B2594ACDD4CA}">
      <dgm:prSet/>
      <dgm:spPr/>
      <dgm:t>
        <a:bodyPr/>
        <a:lstStyle/>
        <a:p>
          <a:endParaRPr lang="en-US"/>
        </a:p>
      </dgm:t>
    </dgm:pt>
    <dgm:pt modelId="{31BCBF2A-AD76-0F4E-BA11-1A27B7AA4C35}" type="pres">
      <dgm:prSet presAssocID="{24A270FD-BA66-46F2-B4FA-F3FD4A452305}" presName="vert0" presStyleCnt="0">
        <dgm:presLayoutVars>
          <dgm:dir/>
          <dgm:animOne val="branch"/>
          <dgm:animLvl val="lvl"/>
        </dgm:presLayoutVars>
      </dgm:prSet>
      <dgm:spPr/>
    </dgm:pt>
    <dgm:pt modelId="{61751AB5-FBD9-F04B-99A2-651D207942C0}" type="pres">
      <dgm:prSet presAssocID="{480DACEA-C028-4959-9785-F7E9492C4E7A}" presName="thickLine" presStyleLbl="alignNode1" presStyleIdx="0" presStyleCnt="3"/>
      <dgm:spPr/>
    </dgm:pt>
    <dgm:pt modelId="{7EDD5BE5-30DC-D646-AF0E-39B2CB6BAF50}" type="pres">
      <dgm:prSet presAssocID="{480DACEA-C028-4959-9785-F7E9492C4E7A}" presName="horz1" presStyleCnt="0"/>
      <dgm:spPr/>
    </dgm:pt>
    <dgm:pt modelId="{D46C04F5-69D0-3B44-8F4B-6382C90A851C}" type="pres">
      <dgm:prSet presAssocID="{480DACEA-C028-4959-9785-F7E9492C4E7A}" presName="tx1" presStyleLbl="revTx" presStyleIdx="0" presStyleCnt="3"/>
      <dgm:spPr/>
    </dgm:pt>
    <dgm:pt modelId="{3495E219-99DC-054B-AD9E-D9E243C408E1}" type="pres">
      <dgm:prSet presAssocID="{480DACEA-C028-4959-9785-F7E9492C4E7A}" presName="vert1" presStyleCnt="0"/>
      <dgm:spPr/>
    </dgm:pt>
    <dgm:pt modelId="{15FCA24E-A9B6-B84B-9639-5AD9DEA4208D}" type="pres">
      <dgm:prSet presAssocID="{0D140C60-1A2C-4A10-BD03-009DBC810E30}" presName="thickLine" presStyleLbl="alignNode1" presStyleIdx="1" presStyleCnt="3"/>
      <dgm:spPr/>
    </dgm:pt>
    <dgm:pt modelId="{9A06F99C-974B-3F43-9F66-A1BE38946D94}" type="pres">
      <dgm:prSet presAssocID="{0D140C60-1A2C-4A10-BD03-009DBC810E30}" presName="horz1" presStyleCnt="0"/>
      <dgm:spPr/>
    </dgm:pt>
    <dgm:pt modelId="{AD8F8E0C-B5EA-0B4A-AA6E-5E40AD6D46D2}" type="pres">
      <dgm:prSet presAssocID="{0D140C60-1A2C-4A10-BD03-009DBC810E30}" presName="tx1" presStyleLbl="revTx" presStyleIdx="1" presStyleCnt="3"/>
      <dgm:spPr/>
    </dgm:pt>
    <dgm:pt modelId="{95756A1C-C7B2-7142-9259-BBD20027327E}" type="pres">
      <dgm:prSet presAssocID="{0D140C60-1A2C-4A10-BD03-009DBC810E30}" presName="vert1" presStyleCnt="0"/>
      <dgm:spPr/>
    </dgm:pt>
    <dgm:pt modelId="{5A967CAD-942F-0447-AD59-A16F62E87CAA}" type="pres">
      <dgm:prSet presAssocID="{3AFB6C99-0CBD-4DA6-A1F0-C23206803011}" presName="thickLine" presStyleLbl="alignNode1" presStyleIdx="2" presStyleCnt="3"/>
      <dgm:spPr/>
    </dgm:pt>
    <dgm:pt modelId="{95114F4C-15E9-2F4E-8EBC-5C1B462C8182}" type="pres">
      <dgm:prSet presAssocID="{3AFB6C99-0CBD-4DA6-A1F0-C23206803011}" presName="horz1" presStyleCnt="0"/>
      <dgm:spPr/>
    </dgm:pt>
    <dgm:pt modelId="{FEE9D47B-56FC-D447-98DB-44749B02E1E9}" type="pres">
      <dgm:prSet presAssocID="{3AFB6C99-0CBD-4DA6-A1F0-C23206803011}" presName="tx1" presStyleLbl="revTx" presStyleIdx="2" presStyleCnt="3"/>
      <dgm:spPr/>
    </dgm:pt>
    <dgm:pt modelId="{DE6C1E0B-F27F-D840-B3D9-6FA6377292E8}" type="pres">
      <dgm:prSet presAssocID="{3AFB6C99-0CBD-4DA6-A1F0-C23206803011}" presName="vert1" presStyleCnt="0"/>
      <dgm:spPr/>
    </dgm:pt>
  </dgm:ptLst>
  <dgm:cxnLst>
    <dgm:cxn modelId="{B1C62C00-A3D4-4CD1-8E06-AB128154C978}" srcId="{24A270FD-BA66-46F2-B4FA-F3FD4A452305}" destId="{480DACEA-C028-4959-9785-F7E9492C4E7A}" srcOrd="0" destOrd="0" parTransId="{9AB02ED4-AF51-4FB4-8506-2F7E9B5BD17D}" sibTransId="{B4AF2182-689B-45B9-8D85-1EB6F1777FDB}"/>
    <dgm:cxn modelId="{42814615-1C2A-CE4C-9DF9-E7B6AAD0A00D}" type="presOf" srcId="{24A270FD-BA66-46F2-B4FA-F3FD4A452305}" destId="{31BCBF2A-AD76-0F4E-BA11-1A27B7AA4C35}" srcOrd="0" destOrd="0" presId="urn:microsoft.com/office/officeart/2008/layout/LinedList"/>
    <dgm:cxn modelId="{02B1DFB6-0007-4453-B8D0-07B95404C8A6}" srcId="{24A270FD-BA66-46F2-B4FA-F3FD4A452305}" destId="{0D140C60-1A2C-4A10-BD03-009DBC810E30}" srcOrd="1" destOrd="0" parTransId="{C6C1FEDF-D6BC-4043-AB04-6AD1D11B3AC8}" sibTransId="{94F08294-10B3-40A9-994E-4E4509A9B510}"/>
    <dgm:cxn modelId="{68930FC8-A83A-494E-9F59-B2594ACDD4CA}" srcId="{24A270FD-BA66-46F2-B4FA-F3FD4A452305}" destId="{3AFB6C99-0CBD-4DA6-A1F0-C23206803011}" srcOrd="2" destOrd="0" parTransId="{B0F6D717-681A-4B8F-A62A-2B02D80693E5}" sibTransId="{89109830-6DCE-43BF-99F7-13F18070B0AE}"/>
    <dgm:cxn modelId="{3D0EF3E5-E09E-8D41-848A-D1DB1F5D26C9}" type="presOf" srcId="{480DACEA-C028-4959-9785-F7E9492C4E7A}" destId="{D46C04F5-69D0-3B44-8F4B-6382C90A851C}" srcOrd="0" destOrd="0" presId="urn:microsoft.com/office/officeart/2008/layout/LinedList"/>
    <dgm:cxn modelId="{EF1780EB-441F-D148-B892-9ADF10F0D76E}" type="presOf" srcId="{3AFB6C99-0CBD-4DA6-A1F0-C23206803011}" destId="{FEE9D47B-56FC-D447-98DB-44749B02E1E9}" srcOrd="0" destOrd="0" presId="urn:microsoft.com/office/officeart/2008/layout/LinedList"/>
    <dgm:cxn modelId="{63FC34F5-8209-F142-9BAC-ED9AEB1ADE24}" type="presOf" srcId="{0D140C60-1A2C-4A10-BD03-009DBC810E30}" destId="{AD8F8E0C-B5EA-0B4A-AA6E-5E40AD6D46D2}" srcOrd="0" destOrd="0" presId="urn:microsoft.com/office/officeart/2008/layout/LinedList"/>
    <dgm:cxn modelId="{A2C03628-1723-C64C-AAD3-0A68196C31F3}" type="presParOf" srcId="{31BCBF2A-AD76-0F4E-BA11-1A27B7AA4C35}" destId="{61751AB5-FBD9-F04B-99A2-651D207942C0}" srcOrd="0" destOrd="0" presId="urn:microsoft.com/office/officeart/2008/layout/LinedList"/>
    <dgm:cxn modelId="{42261B9F-94E2-B842-A4C5-FD5FE0C16036}" type="presParOf" srcId="{31BCBF2A-AD76-0F4E-BA11-1A27B7AA4C35}" destId="{7EDD5BE5-30DC-D646-AF0E-39B2CB6BAF50}" srcOrd="1" destOrd="0" presId="urn:microsoft.com/office/officeart/2008/layout/LinedList"/>
    <dgm:cxn modelId="{A8DDDDBD-97C8-0C42-A45B-16229C7BE41A}" type="presParOf" srcId="{7EDD5BE5-30DC-D646-AF0E-39B2CB6BAF50}" destId="{D46C04F5-69D0-3B44-8F4B-6382C90A851C}" srcOrd="0" destOrd="0" presId="urn:microsoft.com/office/officeart/2008/layout/LinedList"/>
    <dgm:cxn modelId="{32F2C246-1893-B848-A7CE-74E57BFD651A}" type="presParOf" srcId="{7EDD5BE5-30DC-D646-AF0E-39B2CB6BAF50}" destId="{3495E219-99DC-054B-AD9E-D9E243C408E1}" srcOrd="1" destOrd="0" presId="urn:microsoft.com/office/officeart/2008/layout/LinedList"/>
    <dgm:cxn modelId="{366665B9-F1FD-DF45-A85F-2462AE4EAE5D}" type="presParOf" srcId="{31BCBF2A-AD76-0F4E-BA11-1A27B7AA4C35}" destId="{15FCA24E-A9B6-B84B-9639-5AD9DEA4208D}" srcOrd="2" destOrd="0" presId="urn:microsoft.com/office/officeart/2008/layout/LinedList"/>
    <dgm:cxn modelId="{20FE4CC4-2C27-F84E-8332-29ECC274E550}" type="presParOf" srcId="{31BCBF2A-AD76-0F4E-BA11-1A27B7AA4C35}" destId="{9A06F99C-974B-3F43-9F66-A1BE38946D94}" srcOrd="3" destOrd="0" presId="urn:microsoft.com/office/officeart/2008/layout/LinedList"/>
    <dgm:cxn modelId="{1BC0EE33-7C02-BA4B-A2FB-617391EABD57}" type="presParOf" srcId="{9A06F99C-974B-3F43-9F66-A1BE38946D94}" destId="{AD8F8E0C-B5EA-0B4A-AA6E-5E40AD6D46D2}" srcOrd="0" destOrd="0" presId="urn:microsoft.com/office/officeart/2008/layout/LinedList"/>
    <dgm:cxn modelId="{8BDED05D-65FF-5B44-AFD6-EA62CB61E1E4}" type="presParOf" srcId="{9A06F99C-974B-3F43-9F66-A1BE38946D94}" destId="{95756A1C-C7B2-7142-9259-BBD20027327E}" srcOrd="1" destOrd="0" presId="urn:microsoft.com/office/officeart/2008/layout/LinedList"/>
    <dgm:cxn modelId="{0D216CA4-C436-A849-976D-50F951FEEA97}" type="presParOf" srcId="{31BCBF2A-AD76-0F4E-BA11-1A27B7AA4C35}" destId="{5A967CAD-942F-0447-AD59-A16F62E87CAA}" srcOrd="4" destOrd="0" presId="urn:microsoft.com/office/officeart/2008/layout/LinedList"/>
    <dgm:cxn modelId="{EC496BC5-3117-5049-BBEE-2D9B8EABA476}" type="presParOf" srcId="{31BCBF2A-AD76-0F4E-BA11-1A27B7AA4C35}" destId="{95114F4C-15E9-2F4E-8EBC-5C1B462C8182}" srcOrd="5" destOrd="0" presId="urn:microsoft.com/office/officeart/2008/layout/LinedList"/>
    <dgm:cxn modelId="{FC07FB8D-4167-4E43-8B0F-0A711D81FDD0}" type="presParOf" srcId="{95114F4C-15E9-2F4E-8EBC-5C1B462C8182}" destId="{FEE9D47B-56FC-D447-98DB-44749B02E1E9}" srcOrd="0" destOrd="0" presId="urn:microsoft.com/office/officeart/2008/layout/LinedList"/>
    <dgm:cxn modelId="{7F02D1F8-8468-104A-9ED0-8EA6D0A7F16B}" type="presParOf" srcId="{95114F4C-15E9-2F4E-8EBC-5C1B462C8182}" destId="{DE6C1E0B-F27F-D840-B3D9-6FA6377292E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CCD0925-6819-497A-991F-AEF3EDBBF714}"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88CFB1B3-F15D-4E16-9193-04E21469690D}">
      <dgm:prSet/>
      <dgm:spPr>
        <a:solidFill>
          <a:schemeClr val="accent2"/>
        </a:solidFill>
      </dgm:spPr>
      <dgm:t>
        <a:bodyPr/>
        <a:lstStyle/>
        <a:p>
          <a:pPr rtl="0"/>
          <a:r>
            <a:rPr lang="en-US" dirty="0"/>
            <a:t>Assisting someone to commit suicide on purpose is known as assisted suicide.  That person can be a relative or a </a:t>
          </a:r>
          <a:r>
            <a:rPr lang="en-US" dirty="0">
              <a:latin typeface="Calibri Light" panose="020F0302020204030204"/>
            </a:rPr>
            <a:t>loved once</a:t>
          </a:r>
          <a:r>
            <a:rPr lang="en-US" dirty="0"/>
            <a:t>.</a:t>
          </a:r>
          <a:r>
            <a:rPr lang="en-US" dirty="0">
              <a:latin typeface="Calibri Light" panose="020F0302020204030204"/>
            </a:rPr>
            <a:t> (NHS)</a:t>
          </a:r>
          <a:endParaRPr lang="en-US" dirty="0"/>
        </a:p>
      </dgm:t>
    </dgm:pt>
    <dgm:pt modelId="{CAFE64BA-B8F7-493E-B9C7-685F6D7A2E0A}" type="parTrans" cxnId="{9A25887E-C7AA-4FCD-B0C8-D5EE2D02F037}">
      <dgm:prSet/>
      <dgm:spPr/>
      <dgm:t>
        <a:bodyPr/>
        <a:lstStyle/>
        <a:p>
          <a:endParaRPr lang="en-US"/>
        </a:p>
      </dgm:t>
    </dgm:pt>
    <dgm:pt modelId="{35B2DA59-8FDC-4C47-9792-8B65B48C7636}" type="sibTrans" cxnId="{9A25887E-C7AA-4FCD-B0C8-D5EE2D02F037}">
      <dgm:prSet/>
      <dgm:spPr/>
      <dgm:t>
        <a:bodyPr/>
        <a:lstStyle/>
        <a:p>
          <a:endParaRPr lang="en-US"/>
        </a:p>
      </dgm:t>
    </dgm:pt>
    <dgm:pt modelId="{CB59EBCD-27B2-4703-9C80-B0290E5C0576}">
      <dgm:prSet/>
      <dgm:spPr>
        <a:solidFill>
          <a:schemeClr val="accent2">
            <a:lumMod val="50000"/>
          </a:schemeClr>
        </a:solidFill>
      </dgm:spPr>
      <dgm:t>
        <a:bodyPr/>
        <a:lstStyle/>
        <a:p>
          <a:r>
            <a:rPr lang="en-US" dirty="0"/>
            <a:t>Euthanasia, on the other hand, is the deliberate taking of a person's life by medical professionals in order to stop their suffering. (NHS)</a:t>
          </a:r>
        </a:p>
      </dgm:t>
    </dgm:pt>
    <dgm:pt modelId="{40B85A72-4FF6-48F7-9B43-BF9F845DCB4B}" type="parTrans" cxnId="{6EEF3C32-EAED-417B-B194-6EC685BC8FB7}">
      <dgm:prSet/>
      <dgm:spPr/>
      <dgm:t>
        <a:bodyPr/>
        <a:lstStyle/>
        <a:p>
          <a:endParaRPr lang="en-US"/>
        </a:p>
      </dgm:t>
    </dgm:pt>
    <dgm:pt modelId="{D1F9EF05-7724-45D8-8477-9CCBA542C6E2}" type="sibTrans" cxnId="{6EEF3C32-EAED-417B-B194-6EC685BC8FB7}">
      <dgm:prSet/>
      <dgm:spPr/>
      <dgm:t>
        <a:bodyPr/>
        <a:lstStyle/>
        <a:p>
          <a:endParaRPr lang="en-US"/>
        </a:p>
      </dgm:t>
    </dgm:pt>
    <dgm:pt modelId="{B56878D3-FBD8-E344-9ED1-724BBB93ADDC}" type="pres">
      <dgm:prSet presAssocID="{1CCD0925-6819-497A-991F-AEF3EDBBF714}" presName="linear" presStyleCnt="0">
        <dgm:presLayoutVars>
          <dgm:animLvl val="lvl"/>
          <dgm:resizeHandles val="exact"/>
        </dgm:presLayoutVars>
      </dgm:prSet>
      <dgm:spPr/>
    </dgm:pt>
    <dgm:pt modelId="{C5EF2CB5-7055-1946-A8B8-8D72A3449E57}" type="pres">
      <dgm:prSet presAssocID="{88CFB1B3-F15D-4E16-9193-04E21469690D}" presName="parentText" presStyleLbl="node1" presStyleIdx="0" presStyleCnt="2">
        <dgm:presLayoutVars>
          <dgm:chMax val="0"/>
          <dgm:bulletEnabled val="1"/>
        </dgm:presLayoutVars>
      </dgm:prSet>
      <dgm:spPr/>
    </dgm:pt>
    <dgm:pt modelId="{89704931-459D-924A-86E9-09FC1207BEE0}" type="pres">
      <dgm:prSet presAssocID="{35B2DA59-8FDC-4C47-9792-8B65B48C7636}" presName="spacer" presStyleCnt="0"/>
      <dgm:spPr/>
    </dgm:pt>
    <dgm:pt modelId="{E11DF63F-8711-7B49-B4B8-59DE47A3C44B}" type="pres">
      <dgm:prSet presAssocID="{CB59EBCD-27B2-4703-9C80-B0290E5C0576}" presName="parentText" presStyleLbl="node1" presStyleIdx="1" presStyleCnt="2" custLinFactNeighborX="-57090" custLinFactNeighborY="-492">
        <dgm:presLayoutVars>
          <dgm:chMax val="0"/>
          <dgm:bulletEnabled val="1"/>
        </dgm:presLayoutVars>
      </dgm:prSet>
      <dgm:spPr/>
    </dgm:pt>
  </dgm:ptLst>
  <dgm:cxnLst>
    <dgm:cxn modelId="{6EEF3C32-EAED-417B-B194-6EC685BC8FB7}" srcId="{1CCD0925-6819-497A-991F-AEF3EDBBF714}" destId="{CB59EBCD-27B2-4703-9C80-B0290E5C0576}" srcOrd="1" destOrd="0" parTransId="{40B85A72-4FF6-48F7-9B43-BF9F845DCB4B}" sibTransId="{D1F9EF05-7724-45D8-8477-9CCBA542C6E2}"/>
    <dgm:cxn modelId="{97E62073-FA61-4B4E-8E9D-826D5761F1B6}" type="presOf" srcId="{1CCD0925-6819-497A-991F-AEF3EDBBF714}" destId="{B56878D3-FBD8-E344-9ED1-724BBB93ADDC}" srcOrd="0" destOrd="0" presId="urn:microsoft.com/office/officeart/2005/8/layout/vList2"/>
    <dgm:cxn modelId="{7FC63F76-0FEF-2B46-A2E9-711FEE6517BE}" type="presOf" srcId="{CB59EBCD-27B2-4703-9C80-B0290E5C0576}" destId="{E11DF63F-8711-7B49-B4B8-59DE47A3C44B}" srcOrd="0" destOrd="0" presId="urn:microsoft.com/office/officeart/2005/8/layout/vList2"/>
    <dgm:cxn modelId="{9A25887E-C7AA-4FCD-B0C8-D5EE2D02F037}" srcId="{1CCD0925-6819-497A-991F-AEF3EDBBF714}" destId="{88CFB1B3-F15D-4E16-9193-04E21469690D}" srcOrd="0" destOrd="0" parTransId="{CAFE64BA-B8F7-493E-B9C7-685F6D7A2E0A}" sibTransId="{35B2DA59-8FDC-4C47-9792-8B65B48C7636}"/>
    <dgm:cxn modelId="{B8FAAFF1-5AAA-EA4A-88C3-B8A7E3607224}" type="presOf" srcId="{88CFB1B3-F15D-4E16-9193-04E21469690D}" destId="{C5EF2CB5-7055-1946-A8B8-8D72A3449E57}" srcOrd="0" destOrd="0" presId="urn:microsoft.com/office/officeart/2005/8/layout/vList2"/>
    <dgm:cxn modelId="{EB0D4406-F21E-E048-BF09-DC9F05C3543F}" type="presParOf" srcId="{B56878D3-FBD8-E344-9ED1-724BBB93ADDC}" destId="{C5EF2CB5-7055-1946-A8B8-8D72A3449E57}" srcOrd="0" destOrd="0" presId="urn:microsoft.com/office/officeart/2005/8/layout/vList2"/>
    <dgm:cxn modelId="{85DFBA38-740E-8844-B686-E428F2B25667}" type="presParOf" srcId="{B56878D3-FBD8-E344-9ED1-724BBB93ADDC}" destId="{89704931-459D-924A-86E9-09FC1207BEE0}" srcOrd="1" destOrd="0" presId="urn:microsoft.com/office/officeart/2005/8/layout/vList2"/>
    <dgm:cxn modelId="{AB04F025-9788-4E4A-98CF-317174C72713}" type="presParOf" srcId="{B56878D3-FBD8-E344-9ED1-724BBB93ADDC}" destId="{E11DF63F-8711-7B49-B4B8-59DE47A3C44B}"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751AB5-FBD9-F04B-99A2-651D207942C0}">
      <dsp:nvSpPr>
        <dsp:cNvPr id="0" name=""/>
        <dsp:cNvSpPr/>
      </dsp:nvSpPr>
      <dsp:spPr>
        <a:xfrm>
          <a:off x="0" y="2406"/>
          <a:ext cx="5607050" cy="0"/>
        </a:xfrm>
        <a:prstGeom prst="line">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w="6350"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D46C04F5-69D0-3B44-8F4B-6382C90A851C}">
      <dsp:nvSpPr>
        <dsp:cNvPr id="0" name=""/>
        <dsp:cNvSpPr/>
      </dsp:nvSpPr>
      <dsp:spPr>
        <a:xfrm>
          <a:off x="0" y="2406"/>
          <a:ext cx="5607050" cy="16409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Withholding life-sustaining treatments is passive euthanasia.(NCBI) </a:t>
          </a:r>
        </a:p>
      </dsp:txBody>
      <dsp:txXfrm>
        <a:off x="0" y="2406"/>
        <a:ext cx="5607050" cy="1640929"/>
      </dsp:txXfrm>
    </dsp:sp>
    <dsp:sp modelId="{15FCA24E-A9B6-B84B-9639-5AD9DEA4208D}">
      <dsp:nvSpPr>
        <dsp:cNvPr id="0" name=""/>
        <dsp:cNvSpPr/>
      </dsp:nvSpPr>
      <dsp:spPr>
        <a:xfrm>
          <a:off x="0" y="1643335"/>
          <a:ext cx="5607050" cy="0"/>
        </a:xfrm>
        <a:prstGeom prst="line">
          <a:avLst/>
        </a:prstGeom>
        <a:gradFill rotWithShape="0">
          <a:gsLst>
            <a:gs pos="0">
              <a:schemeClr val="accent3">
                <a:hueOff val="0"/>
                <a:satOff val="0"/>
                <a:lumOff val="0"/>
                <a:alphaOff val="0"/>
                <a:tint val="97000"/>
                <a:satMod val="100000"/>
                <a:lumMod val="102000"/>
              </a:schemeClr>
            </a:gs>
            <a:gs pos="50000">
              <a:schemeClr val="accent3">
                <a:hueOff val="0"/>
                <a:satOff val="0"/>
                <a:lumOff val="0"/>
                <a:alphaOff val="0"/>
                <a:shade val="100000"/>
                <a:satMod val="103000"/>
                <a:lumMod val="100000"/>
              </a:schemeClr>
            </a:gs>
            <a:gs pos="100000">
              <a:schemeClr val="accent3">
                <a:hueOff val="0"/>
                <a:satOff val="0"/>
                <a:lumOff val="0"/>
                <a:alphaOff val="0"/>
                <a:shade val="93000"/>
                <a:satMod val="110000"/>
                <a:lumMod val="99000"/>
              </a:schemeClr>
            </a:gs>
          </a:gsLst>
          <a:lin ang="5400000" scaled="0"/>
        </a:gradFill>
        <a:ln w="6350"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AD8F8E0C-B5EA-0B4A-AA6E-5E40AD6D46D2}">
      <dsp:nvSpPr>
        <dsp:cNvPr id="0" name=""/>
        <dsp:cNvSpPr/>
      </dsp:nvSpPr>
      <dsp:spPr>
        <a:xfrm>
          <a:off x="0" y="1643335"/>
          <a:ext cx="5607050" cy="16409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Passive euthanasia is generally accepted worldwide. (Annadurai, Kalaivani et al.2014) </a:t>
          </a:r>
        </a:p>
      </dsp:txBody>
      <dsp:txXfrm>
        <a:off x="0" y="1643335"/>
        <a:ext cx="5607050" cy="1640929"/>
      </dsp:txXfrm>
    </dsp:sp>
    <dsp:sp modelId="{5A967CAD-942F-0447-AD59-A16F62E87CAA}">
      <dsp:nvSpPr>
        <dsp:cNvPr id="0" name=""/>
        <dsp:cNvSpPr/>
      </dsp:nvSpPr>
      <dsp:spPr>
        <a:xfrm>
          <a:off x="0" y="3284264"/>
          <a:ext cx="5607050" cy="0"/>
        </a:xfrm>
        <a:prstGeom prst="line">
          <a:avLst/>
        </a:prstGeom>
        <a:gradFill rotWithShape="0">
          <a:gsLst>
            <a:gs pos="0">
              <a:schemeClr val="accent4">
                <a:hueOff val="0"/>
                <a:satOff val="0"/>
                <a:lumOff val="0"/>
                <a:alphaOff val="0"/>
                <a:tint val="97000"/>
                <a:satMod val="100000"/>
                <a:lumMod val="102000"/>
              </a:schemeClr>
            </a:gs>
            <a:gs pos="50000">
              <a:schemeClr val="accent4">
                <a:hueOff val="0"/>
                <a:satOff val="0"/>
                <a:lumOff val="0"/>
                <a:alphaOff val="0"/>
                <a:shade val="100000"/>
                <a:satMod val="103000"/>
                <a:lumMod val="100000"/>
              </a:schemeClr>
            </a:gs>
            <a:gs pos="100000">
              <a:schemeClr val="accent4">
                <a:hueOff val="0"/>
                <a:satOff val="0"/>
                <a:lumOff val="0"/>
                <a:alphaOff val="0"/>
                <a:shade val="93000"/>
                <a:satMod val="110000"/>
                <a:lumMod val="99000"/>
              </a:schemeClr>
            </a:gs>
          </a:gsLst>
          <a:lin ang="5400000" scaled="0"/>
        </a:gradFill>
        <a:ln w="6350"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EE9D47B-56FC-D447-98DB-44749B02E1E9}">
      <dsp:nvSpPr>
        <dsp:cNvPr id="0" name=""/>
        <dsp:cNvSpPr/>
      </dsp:nvSpPr>
      <dsp:spPr>
        <a:xfrm>
          <a:off x="0" y="3284264"/>
          <a:ext cx="5607050" cy="16409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Active euthanasia refers to the use of deadly methods, whether by the person being killed or someone else, to end their life. (NCBI) </a:t>
          </a:r>
        </a:p>
      </dsp:txBody>
      <dsp:txXfrm>
        <a:off x="0" y="3284264"/>
        <a:ext cx="5607050" cy="16409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EF2CB5-7055-1946-A8B8-8D72A3449E57}">
      <dsp:nvSpPr>
        <dsp:cNvPr id="0" name=""/>
        <dsp:cNvSpPr/>
      </dsp:nvSpPr>
      <dsp:spPr>
        <a:xfrm>
          <a:off x="0" y="140984"/>
          <a:ext cx="5941093" cy="2070900"/>
        </a:xfrm>
        <a:prstGeom prst="roundRect">
          <a:avLst/>
        </a:prstGeom>
        <a:solidFill>
          <a:schemeClr val="accent2"/>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rtl="0">
            <a:lnSpc>
              <a:spcPct val="90000"/>
            </a:lnSpc>
            <a:spcBef>
              <a:spcPct val="0"/>
            </a:spcBef>
            <a:spcAft>
              <a:spcPct val="35000"/>
            </a:spcAft>
            <a:buNone/>
          </a:pPr>
          <a:r>
            <a:rPr lang="en-US" sz="3000" kern="1200" dirty="0"/>
            <a:t>Assisting someone to commit suicide on purpose is known as assisted suicide.  That person can be a relative or a </a:t>
          </a:r>
          <a:r>
            <a:rPr lang="en-US" sz="3000" kern="1200" dirty="0">
              <a:latin typeface="Calibri Light" panose="020F0302020204030204"/>
            </a:rPr>
            <a:t>loved once</a:t>
          </a:r>
          <a:r>
            <a:rPr lang="en-US" sz="3000" kern="1200" dirty="0"/>
            <a:t>.</a:t>
          </a:r>
          <a:r>
            <a:rPr lang="en-US" sz="3000" kern="1200" dirty="0">
              <a:latin typeface="Calibri Light" panose="020F0302020204030204"/>
            </a:rPr>
            <a:t> (NHS)</a:t>
          </a:r>
          <a:endParaRPr lang="en-US" sz="3000" kern="1200" dirty="0"/>
        </a:p>
      </dsp:txBody>
      <dsp:txXfrm>
        <a:off x="101093" y="242077"/>
        <a:ext cx="5738907" cy="1868714"/>
      </dsp:txXfrm>
    </dsp:sp>
    <dsp:sp modelId="{E11DF63F-8711-7B49-B4B8-59DE47A3C44B}">
      <dsp:nvSpPr>
        <dsp:cNvPr id="0" name=""/>
        <dsp:cNvSpPr/>
      </dsp:nvSpPr>
      <dsp:spPr>
        <a:xfrm>
          <a:off x="0" y="2297859"/>
          <a:ext cx="5941093" cy="2070900"/>
        </a:xfrm>
        <a:prstGeom prst="roundRect">
          <a:avLst/>
        </a:prstGeom>
        <a:solidFill>
          <a:schemeClr val="accent2">
            <a:lumMod val="5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Euthanasia, on the other hand, is the deliberate taking of a person's life by medical professionals in order to stop their suffering. (NHS)</a:t>
          </a:r>
        </a:p>
      </dsp:txBody>
      <dsp:txXfrm>
        <a:off x="101093" y="2398952"/>
        <a:ext cx="5738907" cy="186871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95B136-D4F6-A544-A81A-0CAA641793A7}" type="datetimeFigureOut">
              <a:rPr lang="en-GB" smtClean="0"/>
              <a:t>26/10/2023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26108B-6908-E14A-91AF-8BCD1AF0CBB8}" type="slidenum">
              <a:rPr lang="en-GB" smtClean="0"/>
              <a:t>‹#›</a:t>
            </a:fld>
            <a:endParaRPr lang="en-GB"/>
          </a:p>
        </p:txBody>
      </p:sp>
    </p:spTree>
    <p:extLst>
      <p:ext uri="{BB962C8B-B14F-4D97-AF65-F5344CB8AC3E}">
        <p14:creationId xmlns:p14="http://schemas.microsoft.com/office/powerpoint/2010/main" val="42688129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126108B-6908-E14A-91AF-8BCD1AF0CBB8}" type="slidenum">
              <a:rPr lang="en-GB" smtClean="0"/>
              <a:t>2</a:t>
            </a:fld>
            <a:endParaRPr lang="en-GB"/>
          </a:p>
        </p:txBody>
      </p:sp>
    </p:spTree>
    <p:extLst>
      <p:ext uri="{BB962C8B-B14F-4D97-AF65-F5344CB8AC3E}">
        <p14:creationId xmlns:p14="http://schemas.microsoft.com/office/powerpoint/2010/main" val="12888446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126108B-6908-E14A-91AF-8BCD1AF0CBB8}" type="slidenum">
              <a:rPr lang="en-GB" smtClean="0"/>
              <a:t>3</a:t>
            </a:fld>
            <a:endParaRPr lang="en-GB"/>
          </a:p>
        </p:txBody>
      </p:sp>
    </p:spTree>
    <p:extLst>
      <p:ext uri="{BB962C8B-B14F-4D97-AF65-F5344CB8AC3E}">
        <p14:creationId xmlns:p14="http://schemas.microsoft.com/office/powerpoint/2010/main" val="41108579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126108B-6908-E14A-91AF-8BCD1AF0CBB8}" type="slidenum">
              <a:rPr lang="en-GB" smtClean="0"/>
              <a:t>4</a:t>
            </a:fld>
            <a:endParaRPr lang="en-GB"/>
          </a:p>
        </p:txBody>
      </p:sp>
    </p:spTree>
    <p:extLst>
      <p:ext uri="{BB962C8B-B14F-4D97-AF65-F5344CB8AC3E}">
        <p14:creationId xmlns:p14="http://schemas.microsoft.com/office/powerpoint/2010/main" val="24006310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126108B-6908-E14A-91AF-8BCD1AF0CBB8}" type="slidenum">
              <a:rPr lang="en-GB" smtClean="0"/>
              <a:t>5</a:t>
            </a:fld>
            <a:endParaRPr lang="en-GB"/>
          </a:p>
        </p:txBody>
      </p:sp>
    </p:spTree>
    <p:extLst>
      <p:ext uri="{BB962C8B-B14F-4D97-AF65-F5344CB8AC3E}">
        <p14:creationId xmlns:p14="http://schemas.microsoft.com/office/powerpoint/2010/main" val="1298202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126108B-6908-E14A-91AF-8BCD1AF0CBB8}" type="slidenum">
              <a:rPr lang="en-GB" smtClean="0"/>
              <a:t>6</a:t>
            </a:fld>
            <a:endParaRPr lang="en-GB"/>
          </a:p>
        </p:txBody>
      </p:sp>
    </p:spTree>
    <p:extLst>
      <p:ext uri="{BB962C8B-B14F-4D97-AF65-F5344CB8AC3E}">
        <p14:creationId xmlns:p14="http://schemas.microsoft.com/office/powerpoint/2010/main" val="4276229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126108B-6908-E14A-91AF-8BCD1AF0CBB8}" type="slidenum">
              <a:rPr lang="en-GB" smtClean="0"/>
              <a:t>13</a:t>
            </a:fld>
            <a:endParaRPr lang="en-GB"/>
          </a:p>
        </p:txBody>
      </p:sp>
    </p:spTree>
    <p:extLst>
      <p:ext uri="{BB962C8B-B14F-4D97-AF65-F5344CB8AC3E}">
        <p14:creationId xmlns:p14="http://schemas.microsoft.com/office/powerpoint/2010/main" val="3839436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126108B-6908-E14A-91AF-8BCD1AF0CBB8}" type="slidenum">
              <a:rPr lang="en-GB" smtClean="0"/>
              <a:t>15</a:t>
            </a:fld>
            <a:endParaRPr lang="en-GB"/>
          </a:p>
        </p:txBody>
      </p:sp>
    </p:spTree>
    <p:extLst>
      <p:ext uri="{BB962C8B-B14F-4D97-AF65-F5344CB8AC3E}">
        <p14:creationId xmlns:p14="http://schemas.microsoft.com/office/powerpoint/2010/main" val="39347464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126108B-6908-E14A-91AF-8BCD1AF0CBB8}" type="slidenum">
              <a:rPr lang="en-GB" smtClean="0"/>
              <a:t>16</a:t>
            </a:fld>
            <a:endParaRPr lang="en-GB"/>
          </a:p>
        </p:txBody>
      </p:sp>
    </p:spTree>
    <p:extLst>
      <p:ext uri="{BB962C8B-B14F-4D97-AF65-F5344CB8AC3E}">
        <p14:creationId xmlns:p14="http://schemas.microsoft.com/office/powerpoint/2010/main" val="1959698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126108B-6908-E14A-91AF-8BCD1AF0CBB8}" type="slidenum">
              <a:rPr lang="en-GB" smtClean="0"/>
              <a:t>17</a:t>
            </a:fld>
            <a:endParaRPr lang="en-GB"/>
          </a:p>
        </p:txBody>
      </p:sp>
    </p:spTree>
    <p:extLst>
      <p:ext uri="{BB962C8B-B14F-4D97-AF65-F5344CB8AC3E}">
        <p14:creationId xmlns:p14="http://schemas.microsoft.com/office/powerpoint/2010/main" val="32631342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7" name="Date Placeholder 6"/>
          <p:cNvSpPr>
            <a:spLocks noGrp="1"/>
          </p:cNvSpPr>
          <p:nvPr>
            <p:ph type="dt" sz="half" idx="10"/>
          </p:nvPr>
        </p:nvSpPr>
        <p:spPr/>
        <p:txBody>
          <a:bodyPr/>
          <a:lstStyle/>
          <a:p>
            <a:fld id="{BF3E0803-D3B3-A444-995B-2804C8961326}" type="datetimeFigureOut">
              <a:rPr lang="en-GB" smtClean="0"/>
              <a:t>26/10/2023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AB4EB89-9460-E64A-9A80-9EC9B7813D4C}" type="slidenum">
              <a:rPr lang="en-GB" smtClean="0"/>
              <a:t>‹#›</a:t>
            </a:fld>
            <a:endParaRPr lang="en-GB"/>
          </a:p>
        </p:txBody>
      </p:sp>
    </p:spTree>
    <p:extLst>
      <p:ext uri="{BB962C8B-B14F-4D97-AF65-F5344CB8AC3E}">
        <p14:creationId xmlns:p14="http://schemas.microsoft.com/office/powerpoint/2010/main" val="211362628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BF3E0803-D3B3-A444-995B-2804C8961326}" type="datetimeFigureOut">
              <a:rPr lang="en-GB" smtClean="0"/>
              <a:t>26/10/2023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AB4EB89-9460-E64A-9A80-9EC9B7813D4C}" type="slidenum">
              <a:rPr lang="en-GB" smtClean="0"/>
              <a:t>‹#›</a:t>
            </a:fld>
            <a:endParaRPr lang="en-GB"/>
          </a:p>
        </p:txBody>
      </p:sp>
    </p:spTree>
    <p:extLst>
      <p:ext uri="{BB962C8B-B14F-4D97-AF65-F5344CB8AC3E}">
        <p14:creationId xmlns:p14="http://schemas.microsoft.com/office/powerpoint/2010/main" val="37635671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BF3E0803-D3B3-A444-995B-2804C8961326}" type="datetimeFigureOut">
              <a:rPr lang="en-GB" smtClean="0"/>
              <a:t>26/10/2023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AB4EB89-9460-E64A-9A80-9EC9B7813D4C}" type="slidenum">
              <a:rPr lang="en-GB" smtClean="0"/>
              <a:t>‹#›</a:t>
            </a:fld>
            <a:endParaRPr lang="en-GB"/>
          </a:p>
        </p:txBody>
      </p:sp>
    </p:spTree>
    <p:extLst>
      <p:ext uri="{BB962C8B-B14F-4D97-AF65-F5344CB8AC3E}">
        <p14:creationId xmlns:p14="http://schemas.microsoft.com/office/powerpoint/2010/main" val="5897579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Date Placeholder 7"/>
          <p:cNvSpPr>
            <a:spLocks noGrp="1"/>
          </p:cNvSpPr>
          <p:nvPr>
            <p:ph type="dt" sz="half" idx="10"/>
          </p:nvPr>
        </p:nvSpPr>
        <p:spPr/>
        <p:txBody>
          <a:bodyPr/>
          <a:lstStyle/>
          <a:p>
            <a:fld id="{BF3E0803-D3B3-A444-995B-2804C8961326}" type="datetimeFigureOut">
              <a:rPr lang="en-GB" smtClean="0"/>
              <a:t>26/10/2023</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2AB4EB89-9460-E64A-9A80-9EC9B7813D4C}" type="slidenum">
              <a:rPr lang="en-GB" smtClean="0"/>
              <a:t>‹#›</a:t>
            </a:fld>
            <a:endParaRPr lang="en-GB"/>
          </a:p>
        </p:txBody>
      </p:sp>
    </p:spTree>
    <p:extLst>
      <p:ext uri="{BB962C8B-B14F-4D97-AF65-F5344CB8AC3E}">
        <p14:creationId xmlns:p14="http://schemas.microsoft.com/office/powerpoint/2010/main" val="10260576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BF3E0803-D3B3-A444-995B-2804C8961326}" type="datetimeFigureOut">
              <a:rPr lang="en-GB" smtClean="0"/>
              <a:t>26/10/2023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AB4EB89-9460-E64A-9A80-9EC9B7813D4C}" type="slidenum">
              <a:rPr lang="en-GB" smtClean="0"/>
              <a:t>‹#›</a:t>
            </a:fld>
            <a:endParaRPr lang="en-GB"/>
          </a:p>
        </p:txBody>
      </p:sp>
      <p:sp>
        <p:nvSpPr>
          <p:cNvPr id="10" name="Title 9"/>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30388420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F3E0803-D3B3-A444-995B-2804C8961326}" type="datetimeFigureOut">
              <a:rPr lang="en-GB" smtClean="0"/>
              <a:t>26/10/2023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AB4EB89-9460-E64A-9A80-9EC9B7813D4C}" type="slidenum">
              <a:rPr lang="en-GB" smtClean="0"/>
              <a:t>‹#›</a:t>
            </a:fld>
            <a:endParaRPr lang="en-GB"/>
          </a:p>
        </p:txBody>
      </p:sp>
    </p:spTree>
    <p:extLst>
      <p:ext uri="{BB962C8B-B14F-4D97-AF65-F5344CB8AC3E}">
        <p14:creationId xmlns:p14="http://schemas.microsoft.com/office/powerpoint/2010/main" val="27703667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F3E0803-D3B3-A444-995B-2804C8961326}" type="datetimeFigureOut">
              <a:rPr lang="en-GB" smtClean="0"/>
              <a:t>26/10/2023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AB4EB89-9460-E64A-9A80-9EC9B7813D4C}" type="slidenum">
              <a:rPr lang="en-GB" smtClean="0"/>
              <a:t>‹#›</a:t>
            </a:fld>
            <a:endParaRPr lang="en-GB"/>
          </a:p>
        </p:txBody>
      </p:sp>
    </p:spTree>
    <p:extLst>
      <p:ext uri="{BB962C8B-B14F-4D97-AF65-F5344CB8AC3E}">
        <p14:creationId xmlns:p14="http://schemas.microsoft.com/office/powerpoint/2010/main" val="30539206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BF3E0803-D3B3-A444-995B-2804C8961326}" type="datetimeFigureOut">
              <a:rPr lang="en-GB" smtClean="0"/>
              <a:t>26/10/2023</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2AB4EB89-9460-E64A-9A80-9EC9B7813D4C}" type="slidenum">
              <a:rPr lang="en-GB" smtClean="0"/>
              <a:t>‹#›</a:t>
            </a:fld>
            <a:endParaRPr lang="en-GB"/>
          </a:p>
        </p:txBody>
      </p:sp>
    </p:spTree>
    <p:extLst>
      <p:ext uri="{BB962C8B-B14F-4D97-AF65-F5344CB8AC3E}">
        <p14:creationId xmlns:p14="http://schemas.microsoft.com/office/powerpoint/2010/main" val="19770627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BF3E0803-D3B3-A444-995B-2804C8961326}" type="datetimeFigureOut">
              <a:rPr lang="en-GB" smtClean="0"/>
              <a:t>26/10/2023</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2AB4EB89-9460-E64A-9A80-9EC9B7813D4C}" type="slidenum">
              <a:rPr lang="en-GB" smtClean="0"/>
              <a:t>‹#›</a:t>
            </a:fld>
            <a:endParaRPr lang="en-GB"/>
          </a:p>
        </p:txBody>
      </p:sp>
    </p:spTree>
    <p:extLst>
      <p:ext uri="{BB962C8B-B14F-4D97-AF65-F5344CB8AC3E}">
        <p14:creationId xmlns:p14="http://schemas.microsoft.com/office/powerpoint/2010/main" val="21567908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F3E0803-D3B3-A444-995B-2804C8961326}"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B4EB89-9460-E64A-9A80-9EC9B7813D4C}" type="slidenum">
              <a:rPr lang="en-GB" smtClean="0"/>
              <a:t>‹#›</a:t>
            </a:fld>
            <a:endParaRPr lang="en-GB"/>
          </a:p>
        </p:txBody>
      </p:sp>
    </p:spTree>
    <p:extLst>
      <p:ext uri="{BB962C8B-B14F-4D97-AF65-F5344CB8AC3E}">
        <p14:creationId xmlns:p14="http://schemas.microsoft.com/office/powerpoint/2010/main" val="32414470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F3E0803-D3B3-A444-995B-2804C8961326}"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B4EB89-9460-E64A-9A80-9EC9B7813D4C}" type="slidenum">
              <a:rPr lang="en-GB" smtClean="0"/>
              <a:t>‹#›</a:t>
            </a:fld>
            <a:endParaRPr lang="en-GB"/>
          </a:p>
        </p:txBody>
      </p:sp>
    </p:spTree>
    <p:extLst>
      <p:ext uri="{BB962C8B-B14F-4D97-AF65-F5344CB8AC3E}">
        <p14:creationId xmlns:p14="http://schemas.microsoft.com/office/powerpoint/2010/main" val="42293054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BF3E0803-D3B3-A444-995B-2804C8961326}" type="datetimeFigureOut">
              <a:rPr lang="en-GB" smtClean="0"/>
              <a:t>26/10/2023</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2AB4EB89-9460-E64A-9A80-9EC9B7813D4C}" type="slidenum">
              <a:rPr lang="en-GB" smtClean="0"/>
              <a:t>‹#›</a:t>
            </a:fld>
            <a:endParaRPr lang="en-GB"/>
          </a:p>
        </p:txBody>
      </p:sp>
    </p:spTree>
    <p:extLst>
      <p:ext uri="{BB962C8B-B14F-4D97-AF65-F5344CB8AC3E}">
        <p14:creationId xmlns:p14="http://schemas.microsoft.com/office/powerpoint/2010/main" val="306896117"/>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orldpopulationreview.com/country-rankings/where-is-euthanasia-legal" TargetMode="External"/><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hyperlink" Target="https://www.law.cornell.edu/wex/euthanasia" TargetMode="Externa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statista.com/aboutus/our-research-commitment/1848/frederic-michas" TargetMode="Externa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nhs.uk/conditions/end-of-life-care/what-it-involves-and-when-it-starts/" TargetMode="External"/><Relationship Id="rId3" Type="http://schemas.openxmlformats.org/officeDocument/2006/relationships/hyperlink" Target="https://www.bma.org.uk/media/4394/bma-arguments-for-and-against-pad-aug-2021.pdf" TargetMode="External"/><Relationship Id="rId7" Type="http://schemas.openxmlformats.org/officeDocument/2006/relationships/hyperlink" Target="https://www.medicalnewstoday.com/articles/182951"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assets.publishing.service.gov.uk/media/5a7ae925ed915d71db8b35aa/End_of_life_strategy.pdf" TargetMode="External"/><Relationship Id="rId5" Type="http://schemas.openxmlformats.org/officeDocument/2006/relationships/hyperlink" Target="https://www.cqc.org.uk/guidance-providers/adult-social-care/care-act-easements-it" TargetMode="External"/><Relationship Id="rId4" Type="http://schemas.openxmlformats.org/officeDocument/2006/relationships/hyperlink" Target="https://www.cancercouncil.com.au/cancer-information/when-you-are-first-diagnosed/"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1177/0269216308102041" TargetMode="External"/><Relationship Id="rId3" Type="http://schemas.openxmlformats.org/officeDocument/2006/relationships/hyperlink" Target="https://www.nhs.uk/conditions/euthanasia-and-assisted-suicide/" TargetMode="External"/><Relationship Id="rId7" Type="http://schemas.openxmlformats.org/officeDocument/2006/relationships/hyperlink" Target="https://www.ons.gov.uk/peoplepopulationandcommunity/birthsdeathsandmarriages/deaths/articles/deathregistrationsummarystatisticsenglandandwales/2022"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ons.gov.uk/peoplepopulationandcommunity/birthsdeathsandmarriages/deaths/bulletins/suicidesintheunitedkingdom/2021registrations" TargetMode="External"/><Relationship Id="rId5" Type="http://schemas.openxmlformats.org/officeDocument/2006/relationships/hyperlink" Target="https://fingertips.phe.org.uk/static-reports/end-of-life-care-home-factsheet/January%202023/E92000001.html?area-name=Barking%20and%20Dagenham" TargetMode="External"/><Relationship Id="rId10" Type="http://schemas.openxmlformats.org/officeDocument/2006/relationships/hyperlink" Target="https://www.ncbi.nlm.nih.gov/pmc/articles/PMC6026994/" TargetMode="External"/><Relationship Id="rId4" Type="http://schemas.openxmlformats.org/officeDocument/2006/relationships/hyperlink" Target="https://www.nihr.ac.uk/documents/palliative-and-end-of-life-care/32107" TargetMode="External"/><Relationship Id="rId9" Type="http://schemas.openxmlformats.org/officeDocument/2006/relationships/hyperlink" Target="https://moodle.uwtsd.ac.uk/course/view.php?id=9487&amp;section=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9F5DF-1BAD-574D-1B1F-66B3A85ED088}"/>
              </a:ext>
            </a:extLst>
          </p:cNvPr>
          <p:cNvSpPr>
            <a:spLocks noGrp="1"/>
          </p:cNvSpPr>
          <p:nvPr>
            <p:ph type="ctrTitle"/>
          </p:nvPr>
        </p:nvSpPr>
        <p:spPr/>
        <p:txBody>
          <a:bodyPr/>
          <a:lstStyle/>
          <a:p>
            <a:r>
              <a:rPr lang="en-GB" b="1"/>
              <a:t>Component 1 – Debate Presentation</a:t>
            </a:r>
          </a:p>
        </p:txBody>
      </p:sp>
      <p:sp>
        <p:nvSpPr>
          <p:cNvPr id="3" name="Subtitle 2">
            <a:extLst>
              <a:ext uri="{FF2B5EF4-FFF2-40B4-BE49-F238E27FC236}">
                <a16:creationId xmlns:a16="http://schemas.microsoft.com/office/drawing/2014/main" id="{0B2D4CBB-41EC-DBD9-AEEE-2CFE94C6F0A9}"/>
              </a:ext>
            </a:extLst>
          </p:cNvPr>
          <p:cNvSpPr>
            <a:spLocks noGrp="1"/>
          </p:cNvSpPr>
          <p:nvPr>
            <p:ph type="subTitle" idx="1"/>
          </p:nvPr>
        </p:nvSpPr>
        <p:spPr/>
        <p:txBody>
          <a:bodyPr/>
          <a:lstStyle/>
          <a:p>
            <a:r>
              <a:rPr lang="en-GB" b="1" dirty="0"/>
              <a:t>Module: Living with Care – The Older Person (BMHP6009)</a:t>
            </a:r>
          </a:p>
          <a:p>
            <a:r>
              <a:rPr lang="en-GB" dirty="0"/>
              <a:t>Janhara Bibi (2025745) and </a:t>
            </a:r>
            <a:r>
              <a:rPr lang="en-GB" dirty="0" err="1"/>
              <a:t>Salsabin</a:t>
            </a:r>
            <a:r>
              <a:rPr lang="en-GB" dirty="0"/>
              <a:t> </a:t>
            </a:r>
            <a:r>
              <a:rPr lang="en-GB" dirty="0" err="1"/>
              <a:t>Akthar</a:t>
            </a:r>
            <a:r>
              <a:rPr lang="en-GB" dirty="0"/>
              <a:t> (2029236)</a:t>
            </a:r>
          </a:p>
        </p:txBody>
      </p:sp>
    </p:spTree>
    <p:extLst>
      <p:ext uri="{BB962C8B-B14F-4D97-AF65-F5344CB8AC3E}">
        <p14:creationId xmlns:p14="http://schemas.microsoft.com/office/powerpoint/2010/main" val="14146956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F7CB3-A246-83CA-6540-0EF6FEDD6B01}"/>
              </a:ext>
            </a:extLst>
          </p:cNvPr>
          <p:cNvSpPr>
            <a:spLocks noGrp="1"/>
          </p:cNvSpPr>
          <p:nvPr>
            <p:ph type="title"/>
          </p:nvPr>
        </p:nvSpPr>
        <p:spPr>
          <a:xfrm>
            <a:off x="2231136" y="467418"/>
            <a:ext cx="7729728" cy="1188720"/>
          </a:xfrm>
          <a:solidFill>
            <a:srgbClr val="FFFFFF"/>
          </a:solidFill>
        </p:spPr>
        <p:txBody>
          <a:bodyPr>
            <a:normAutofit/>
          </a:bodyPr>
          <a:lstStyle/>
          <a:p>
            <a:r>
              <a:rPr lang="en-GB" b="1"/>
              <a:t>Introduction</a:t>
            </a:r>
          </a:p>
        </p:txBody>
      </p:sp>
      <p:sp>
        <p:nvSpPr>
          <p:cNvPr id="3" name="Content Placeholder 2">
            <a:extLst>
              <a:ext uri="{FF2B5EF4-FFF2-40B4-BE49-F238E27FC236}">
                <a16:creationId xmlns:a16="http://schemas.microsoft.com/office/drawing/2014/main" id="{8A544FD8-3AE4-7819-8AA8-550041ADAF5E}"/>
              </a:ext>
            </a:extLst>
          </p:cNvPr>
          <p:cNvSpPr>
            <a:spLocks noGrp="1"/>
          </p:cNvSpPr>
          <p:nvPr>
            <p:ph idx="1"/>
          </p:nvPr>
        </p:nvSpPr>
        <p:spPr>
          <a:xfrm>
            <a:off x="1706062" y="1843589"/>
            <a:ext cx="8779512" cy="3499119"/>
          </a:xfrm>
        </p:spPr>
        <p:txBody>
          <a:bodyPr>
            <a:normAutofit fontScale="85000" lnSpcReduction="20000"/>
          </a:bodyPr>
          <a:lstStyle/>
          <a:p>
            <a:pPr>
              <a:lnSpc>
                <a:spcPct val="90000"/>
              </a:lnSpc>
            </a:pPr>
            <a:r>
              <a:rPr lang="en-GB" sz="2000">
                <a:solidFill>
                  <a:srgbClr val="404040"/>
                </a:solidFill>
              </a:rPr>
              <a:t>This presentation will be exploring existing End-of-Life care and the potential development and practice of Euthanasia with older people in the UK</a:t>
            </a:r>
          </a:p>
          <a:p>
            <a:pPr marL="0" indent="0">
              <a:lnSpc>
                <a:spcPct val="90000"/>
              </a:lnSpc>
              <a:buNone/>
            </a:pPr>
            <a:endParaRPr lang="en-GB" sz="2000">
              <a:solidFill>
                <a:srgbClr val="404040"/>
              </a:solidFill>
            </a:endParaRPr>
          </a:p>
          <a:p>
            <a:pPr>
              <a:lnSpc>
                <a:spcPct val="90000"/>
              </a:lnSpc>
            </a:pPr>
            <a:r>
              <a:rPr lang="en-GB" sz="2000">
                <a:solidFill>
                  <a:srgbClr val="404040"/>
                </a:solidFill>
              </a:rPr>
              <a:t>The following will be discussed:</a:t>
            </a:r>
          </a:p>
          <a:p>
            <a:pPr lvl="1">
              <a:lnSpc>
                <a:spcPct val="90000"/>
              </a:lnSpc>
            </a:pPr>
            <a:r>
              <a:rPr lang="en-GB" sz="2000">
                <a:solidFill>
                  <a:srgbClr val="404040"/>
                </a:solidFill>
              </a:rPr>
              <a:t>What End-of-Life care is</a:t>
            </a:r>
          </a:p>
          <a:p>
            <a:pPr lvl="1">
              <a:lnSpc>
                <a:spcPct val="90000"/>
              </a:lnSpc>
            </a:pPr>
            <a:r>
              <a:rPr lang="en-GB" sz="2000">
                <a:solidFill>
                  <a:srgbClr val="404040"/>
                </a:solidFill>
              </a:rPr>
              <a:t>The current need and availability of End-of-Life care in the UK</a:t>
            </a:r>
          </a:p>
          <a:p>
            <a:pPr lvl="1">
              <a:lnSpc>
                <a:spcPct val="90000"/>
              </a:lnSpc>
            </a:pPr>
            <a:r>
              <a:rPr lang="en-GB" sz="2000">
                <a:solidFill>
                  <a:srgbClr val="404040"/>
                </a:solidFill>
              </a:rPr>
              <a:t>How older people plan for End-of-Life</a:t>
            </a:r>
          </a:p>
          <a:p>
            <a:pPr lvl="1">
              <a:lnSpc>
                <a:spcPct val="90000"/>
              </a:lnSpc>
            </a:pPr>
            <a:r>
              <a:rPr lang="en-GB" sz="2000">
                <a:solidFill>
                  <a:srgbClr val="404040"/>
                </a:solidFill>
              </a:rPr>
              <a:t>What Euthanasia is</a:t>
            </a:r>
          </a:p>
          <a:p>
            <a:pPr lvl="1">
              <a:lnSpc>
                <a:spcPct val="90000"/>
              </a:lnSpc>
            </a:pPr>
            <a:r>
              <a:rPr lang="en-GB" sz="2000">
                <a:solidFill>
                  <a:srgbClr val="404040"/>
                </a:solidFill>
              </a:rPr>
              <a:t>The laws regarding Euthanasia in the UK and other countries</a:t>
            </a:r>
          </a:p>
          <a:p>
            <a:pPr lvl="1">
              <a:lnSpc>
                <a:spcPct val="90000"/>
              </a:lnSpc>
            </a:pPr>
            <a:r>
              <a:rPr lang="en-GB" sz="2000">
                <a:solidFill>
                  <a:srgbClr val="404040"/>
                </a:solidFill>
              </a:rPr>
              <a:t>Reasons for and against the use of Euthanasia with older people</a:t>
            </a:r>
          </a:p>
          <a:p>
            <a:pPr lvl="1">
              <a:lnSpc>
                <a:spcPct val="90000"/>
              </a:lnSpc>
            </a:pPr>
            <a:r>
              <a:rPr lang="en-GB" sz="2000">
                <a:solidFill>
                  <a:srgbClr val="404040"/>
                </a:solidFill>
              </a:rPr>
              <a:t>Conclusion and recommendations</a:t>
            </a:r>
          </a:p>
          <a:p>
            <a:pPr lvl="1">
              <a:lnSpc>
                <a:spcPct val="90000"/>
              </a:lnSpc>
            </a:pPr>
            <a:endParaRPr lang="en-GB" sz="2000">
              <a:solidFill>
                <a:srgbClr val="404040"/>
              </a:solidFill>
            </a:endParaRPr>
          </a:p>
          <a:p>
            <a:pPr lvl="1">
              <a:lnSpc>
                <a:spcPct val="90000"/>
              </a:lnSpc>
            </a:pPr>
            <a:endParaRPr lang="en-GB" sz="1100">
              <a:solidFill>
                <a:srgbClr val="404040"/>
              </a:solidFill>
            </a:endParaRPr>
          </a:p>
          <a:p>
            <a:pPr lvl="1">
              <a:lnSpc>
                <a:spcPct val="90000"/>
              </a:lnSpc>
            </a:pPr>
            <a:endParaRPr lang="en-GB" sz="1100">
              <a:solidFill>
                <a:srgbClr val="404040"/>
              </a:solidFill>
            </a:endParaRPr>
          </a:p>
        </p:txBody>
      </p:sp>
    </p:spTree>
    <p:extLst>
      <p:ext uri="{BB962C8B-B14F-4D97-AF65-F5344CB8AC3E}">
        <p14:creationId xmlns:p14="http://schemas.microsoft.com/office/powerpoint/2010/main" val="25124768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F4680D4-DEE2-49EE-AF90-EFEAF50AE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06DEAF-E5AF-1754-29A7-DFE90D33D5B7}"/>
              </a:ext>
            </a:extLst>
          </p:cNvPr>
          <p:cNvSpPr>
            <a:spLocks noGrp="1"/>
          </p:cNvSpPr>
          <p:nvPr>
            <p:ph type="title"/>
          </p:nvPr>
        </p:nvSpPr>
        <p:spPr>
          <a:xfrm>
            <a:off x="804671" y="376589"/>
            <a:ext cx="5291327" cy="1188720"/>
          </a:xfrm>
          <a:solidFill>
            <a:srgbClr val="FFFFFF"/>
          </a:solidFill>
          <a:ln>
            <a:solidFill>
              <a:srgbClr val="404040"/>
            </a:solidFill>
          </a:ln>
        </p:spPr>
        <p:txBody>
          <a:bodyPr>
            <a:normAutofit/>
          </a:bodyPr>
          <a:lstStyle/>
          <a:p>
            <a:r>
              <a:rPr lang="en-GB" b="1"/>
              <a:t>What is End-of-Life Care?</a:t>
            </a:r>
          </a:p>
        </p:txBody>
      </p:sp>
      <p:sp>
        <p:nvSpPr>
          <p:cNvPr id="3" name="Content Placeholder 2">
            <a:extLst>
              <a:ext uri="{FF2B5EF4-FFF2-40B4-BE49-F238E27FC236}">
                <a16:creationId xmlns:a16="http://schemas.microsoft.com/office/drawing/2014/main" id="{D07B3DC1-7E27-77CF-06D6-023B91B29EF5}"/>
              </a:ext>
            </a:extLst>
          </p:cNvPr>
          <p:cNvSpPr>
            <a:spLocks noGrp="1"/>
          </p:cNvSpPr>
          <p:nvPr>
            <p:ph idx="1"/>
          </p:nvPr>
        </p:nvSpPr>
        <p:spPr>
          <a:xfrm>
            <a:off x="287383" y="1833097"/>
            <a:ext cx="6270171" cy="4757114"/>
          </a:xfrm>
        </p:spPr>
        <p:txBody>
          <a:bodyPr>
            <a:normAutofit fontScale="92500" lnSpcReduction="20000"/>
          </a:bodyPr>
          <a:lstStyle/>
          <a:p>
            <a:pPr>
              <a:lnSpc>
                <a:spcPct val="90000"/>
              </a:lnSpc>
            </a:pPr>
            <a:r>
              <a:rPr lang="en-GB" sz="1600">
                <a:solidFill>
                  <a:srgbClr val="FFFFFF"/>
                </a:solidFill>
              </a:rPr>
              <a:t>End-of-life care refers to the medical and psychological support offered to individuals typically in their final year of life (NHS, 2022).</a:t>
            </a:r>
          </a:p>
          <a:p>
            <a:pPr lvl="1">
              <a:lnSpc>
                <a:spcPct val="90000"/>
              </a:lnSpc>
            </a:pPr>
            <a:r>
              <a:rPr lang="en-GB">
                <a:solidFill>
                  <a:srgbClr val="FFFFFF"/>
                </a:solidFill>
              </a:rPr>
              <a:t>It is a type of palliative care which refers to the support offered to patients suffering from incurable, long-term illnesses (NHS, 2022). </a:t>
            </a:r>
          </a:p>
          <a:p>
            <a:pPr marL="457200" lvl="1" indent="0">
              <a:lnSpc>
                <a:spcPct val="90000"/>
              </a:lnSpc>
              <a:buNone/>
            </a:pPr>
            <a:endParaRPr lang="en-GB">
              <a:solidFill>
                <a:srgbClr val="FFFFFF"/>
              </a:solidFill>
            </a:endParaRPr>
          </a:p>
          <a:p>
            <a:pPr>
              <a:lnSpc>
                <a:spcPct val="90000"/>
              </a:lnSpc>
            </a:pPr>
            <a:r>
              <a:rPr lang="en-GB" sz="1600">
                <a:solidFill>
                  <a:srgbClr val="FFFFFF"/>
                </a:solidFill>
              </a:rPr>
              <a:t>End-of-life care aims to improve patients’ quality of life and wellbeing leading up to their death by helping managing their pain, allowing patients to make decisions about their own care etc. (Department of Health, 2008).</a:t>
            </a:r>
          </a:p>
          <a:p>
            <a:pPr lvl="1">
              <a:lnSpc>
                <a:spcPct val="90000"/>
              </a:lnSpc>
            </a:pPr>
            <a:r>
              <a:rPr lang="en-GB">
                <a:solidFill>
                  <a:srgbClr val="FFFFFF"/>
                </a:solidFill>
              </a:rPr>
              <a:t>This relates to Maslow’s Hierarchy of Needs theory as end-of-life care addresses older adults’ basic needs (physiological and safety needs), which helps improve their self-esteem and fulfilment (self-actualisation) (</a:t>
            </a:r>
            <a:r>
              <a:rPr lang="en-GB" err="1">
                <a:solidFill>
                  <a:srgbClr val="FFFFFF"/>
                </a:solidFill>
              </a:rPr>
              <a:t>Valliani</a:t>
            </a:r>
            <a:r>
              <a:rPr lang="en-GB">
                <a:solidFill>
                  <a:srgbClr val="FFFFFF"/>
                </a:solidFill>
              </a:rPr>
              <a:t>, 2021).</a:t>
            </a:r>
          </a:p>
          <a:p>
            <a:pPr marL="457200" lvl="1" indent="0">
              <a:lnSpc>
                <a:spcPct val="90000"/>
              </a:lnSpc>
              <a:buNone/>
            </a:pPr>
            <a:endParaRPr lang="en-GB">
              <a:solidFill>
                <a:srgbClr val="FFFFFF"/>
              </a:solidFill>
            </a:endParaRPr>
          </a:p>
          <a:p>
            <a:pPr>
              <a:lnSpc>
                <a:spcPct val="90000"/>
              </a:lnSpc>
            </a:pPr>
            <a:r>
              <a:rPr lang="en-GB" sz="1600">
                <a:solidFill>
                  <a:srgbClr val="FFFFFF"/>
                </a:solidFill>
              </a:rPr>
              <a:t>End-of-life care is mainly delivered in Health and Social Care Settings including (NIHR, 2022):</a:t>
            </a:r>
          </a:p>
          <a:p>
            <a:pPr lvl="1">
              <a:lnSpc>
                <a:spcPct val="90000"/>
              </a:lnSpc>
            </a:pPr>
            <a:r>
              <a:rPr lang="en-GB">
                <a:solidFill>
                  <a:srgbClr val="FFFFFF"/>
                </a:solidFill>
              </a:rPr>
              <a:t>Care Homes</a:t>
            </a:r>
          </a:p>
          <a:p>
            <a:pPr lvl="1">
              <a:lnSpc>
                <a:spcPct val="90000"/>
              </a:lnSpc>
            </a:pPr>
            <a:r>
              <a:rPr lang="en-GB">
                <a:solidFill>
                  <a:srgbClr val="FFFFFF"/>
                </a:solidFill>
              </a:rPr>
              <a:t>Hospitals</a:t>
            </a:r>
          </a:p>
          <a:p>
            <a:pPr lvl="1">
              <a:lnSpc>
                <a:spcPct val="90000"/>
              </a:lnSpc>
            </a:pPr>
            <a:r>
              <a:rPr lang="en-GB">
                <a:solidFill>
                  <a:srgbClr val="FFFFFF"/>
                </a:solidFill>
              </a:rPr>
              <a:t>Hospices</a:t>
            </a:r>
          </a:p>
          <a:p>
            <a:pPr lvl="1">
              <a:lnSpc>
                <a:spcPct val="90000"/>
              </a:lnSpc>
            </a:pPr>
            <a:r>
              <a:rPr lang="en-GB">
                <a:solidFill>
                  <a:srgbClr val="FFFFFF"/>
                </a:solidFill>
              </a:rPr>
              <a:t>In the community/at home.</a:t>
            </a:r>
          </a:p>
        </p:txBody>
      </p:sp>
      <p:sp>
        <p:nvSpPr>
          <p:cNvPr id="12" name="Rectangle 11">
            <a:extLst>
              <a:ext uri="{FF2B5EF4-FFF2-40B4-BE49-F238E27FC236}">
                <a16:creationId xmlns:a16="http://schemas.microsoft.com/office/drawing/2014/main" id="{50C52EE1-5085-4960-AD29-A926E62E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640080"/>
            <a:ext cx="4017264"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CD15AA94-C237-4412-B37B-EB317D2B0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0772" y="806357"/>
            <a:ext cx="3685032"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ethoscope">
            <a:extLst>
              <a:ext uri="{FF2B5EF4-FFF2-40B4-BE49-F238E27FC236}">
                <a16:creationId xmlns:a16="http://schemas.microsoft.com/office/drawing/2014/main" id="{73FD31D7-44DA-B5EE-9074-D87DDA1A4100}"/>
              </a:ext>
            </a:extLst>
          </p:cNvPr>
          <p:cNvPicPr>
            <a:picLocks noChangeAspect="1"/>
          </p:cNvPicPr>
          <p:nvPr/>
        </p:nvPicPr>
        <p:blipFill rotWithShape="1">
          <a:blip r:embed="rId3"/>
          <a:srcRect l="39128" r="15541" b="-1"/>
          <a:stretch/>
        </p:blipFill>
        <p:spPr>
          <a:xfrm>
            <a:off x="7981529" y="970949"/>
            <a:ext cx="3123517" cy="4599432"/>
          </a:xfrm>
          <a:prstGeom prst="rect">
            <a:avLst/>
          </a:prstGeom>
        </p:spPr>
      </p:pic>
    </p:spTree>
    <p:extLst>
      <p:ext uri="{BB962C8B-B14F-4D97-AF65-F5344CB8AC3E}">
        <p14:creationId xmlns:p14="http://schemas.microsoft.com/office/powerpoint/2010/main" val="594015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CCE8B9BA-24C1-4E5A-9093-9889A97118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06DEAF-E5AF-1754-29A7-DFE90D33D5B7}"/>
              </a:ext>
            </a:extLst>
          </p:cNvPr>
          <p:cNvSpPr>
            <a:spLocks noGrp="1"/>
          </p:cNvSpPr>
          <p:nvPr>
            <p:ph type="title"/>
          </p:nvPr>
        </p:nvSpPr>
        <p:spPr>
          <a:xfrm>
            <a:off x="6119732" y="211997"/>
            <a:ext cx="5291327" cy="1188720"/>
          </a:xfrm>
          <a:solidFill>
            <a:srgbClr val="FFFFFF"/>
          </a:solidFill>
          <a:ln>
            <a:solidFill>
              <a:srgbClr val="404040"/>
            </a:solidFill>
          </a:ln>
        </p:spPr>
        <p:txBody>
          <a:bodyPr>
            <a:normAutofit/>
          </a:bodyPr>
          <a:lstStyle/>
          <a:p>
            <a:r>
              <a:rPr lang="en-GB" sz="2000" b="1"/>
              <a:t>The Need and Availability of End-of-Life Care</a:t>
            </a:r>
          </a:p>
        </p:txBody>
      </p:sp>
      <p:sp>
        <p:nvSpPr>
          <p:cNvPr id="22" name="Rectangle 21">
            <a:extLst>
              <a:ext uri="{FF2B5EF4-FFF2-40B4-BE49-F238E27FC236}">
                <a16:creationId xmlns:a16="http://schemas.microsoft.com/office/drawing/2014/main" id="{B9C72BE9-6CCE-4BA0-86B7-77E743ED2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665" y="640080"/>
            <a:ext cx="4017264"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36037B0-5738-4712-B214-7927C9134A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9781" y="806357"/>
            <a:ext cx="3685032"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pic>
        <p:nvPicPr>
          <p:cNvPr id="4" name="Graphic 3" descr="Health">
            <a:extLst>
              <a:ext uri="{FF2B5EF4-FFF2-40B4-BE49-F238E27FC236}">
                <a16:creationId xmlns:a16="http://schemas.microsoft.com/office/drawing/2014/main" id="{9CF09847-79C9-DA5A-6992-2F4D32D670D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94373" y="1592741"/>
            <a:ext cx="3355848" cy="3355848"/>
          </a:xfrm>
          <a:prstGeom prst="rect">
            <a:avLst/>
          </a:prstGeom>
        </p:spPr>
      </p:pic>
      <p:sp>
        <p:nvSpPr>
          <p:cNvPr id="3" name="Content Placeholder 2">
            <a:extLst>
              <a:ext uri="{FF2B5EF4-FFF2-40B4-BE49-F238E27FC236}">
                <a16:creationId xmlns:a16="http://schemas.microsoft.com/office/drawing/2014/main" id="{D07B3DC1-7E27-77CF-06D6-023B91B29EF5}"/>
              </a:ext>
            </a:extLst>
          </p:cNvPr>
          <p:cNvSpPr>
            <a:spLocks noGrp="1"/>
          </p:cNvSpPr>
          <p:nvPr>
            <p:ph idx="1"/>
          </p:nvPr>
        </p:nvSpPr>
        <p:spPr>
          <a:xfrm>
            <a:off x="5760720" y="1612717"/>
            <a:ext cx="5995851" cy="5033286"/>
          </a:xfrm>
        </p:spPr>
        <p:txBody>
          <a:bodyPr>
            <a:normAutofit fontScale="92500" lnSpcReduction="10000"/>
          </a:bodyPr>
          <a:lstStyle/>
          <a:p>
            <a:pPr>
              <a:lnSpc>
                <a:spcPct val="90000"/>
              </a:lnSpc>
            </a:pPr>
            <a:r>
              <a:rPr lang="en-GB" sz="1600">
                <a:solidFill>
                  <a:srgbClr val="FFFFFF"/>
                </a:solidFill>
              </a:rPr>
              <a:t>The Office for National Statistics (ONS) found that in 2022, 78.2% of deaths registered in the UK were for people over the age of 70 (ONS, 2023).</a:t>
            </a:r>
          </a:p>
          <a:p>
            <a:pPr lvl="1">
              <a:lnSpc>
                <a:spcPct val="90000"/>
              </a:lnSpc>
            </a:pPr>
            <a:r>
              <a:rPr lang="en-GB">
                <a:solidFill>
                  <a:srgbClr val="FFFFFF"/>
                </a:solidFill>
              </a:rPr>
              <a:t>This suggests older people have greater need for end-of-life support than other age groups.</a:t>
            </a:r>
          </a:p>
          <a:p>
            <a:pPr marL="457200" lvl="1" indent="0">
              <a:lnSpc>
                <a:spcPct val="90000"/>
              </a:lnSpc>
              <a:buNone/>
            </a:pPr>
            <a:endParaRPr lang="en-GB">
              <a:solidFill>
                <a:srgbClr val="FFFFFF"/>
              </a:solidFill>
            </a:endParaRPr>
          </a:p>
          <a:p>
            <a:pPr>
              <a:lnSpc>
                <a:spcPct val="90000"/>
              </a:lnSpc>
            </a:pPr>
            <a:r>
              <a:rPr lang="en-GB" sz="1600">
                <a:solidFill>
                  <a:srgbClr val="FFFFFF"/>
                </a:solidFill>
              </a:rPr>
              <a:t>However in the same year (2022), only 23.4% of individuals who died received end-of-life care (Office for Health Improvement &amp; Disparities, 2023).</a:t>
            </a:r>
          </a:p>
          <a:p>
            <a:pPr lvl="1">
              <a:lnSpc>
                <a:spcPct val="90000"/>
              </a:lnSpc>
            </a:pPr>
            <a:r>
              <a:rPr lang="en-GB">
                <a:solidFill>
                  <a:srgbClr val="FFFFFF"/>
                </a:solidFill>
              </a:rPr>
              <a:t>This means that over 50% of people aged over 70 years did not receive any end-of-life care before dying.</a:t>
            </a:r>
          </a:p>
          <a:p>
            <a:pPr marL="457200" lvl="1" indent="0">
              <a:lnSpc>
                <a:spcPct val="90000"/>
              </a:lnSpc>
              <a:buNone/>
            </a:pPr>
            <a:endParaRPr lang="en-GB">
              <a:solidFill>
                <a:srgbClr val="FFFFFF"/>
              </a:solidFill>
            </a:endParaRPr>
          </a:p>
          <a:p>
            <a:pPr>
              <a:lnSpc>
                <a:spcPct val="90000"/>
              </a:lnSpc>
            </a:pPr>
            <a:r>
              <a:rPr lang="en-GB" sz="1600">
                <a:solidFill>
                  <a:srgbClr val="FFFFFF"/>
                </a:solidFill>
              </a:rPr>
              <a:t>Researchers argue that the current need for end-of-life care among older people is greater than the availability of services and resources needed to provide it.</a:t>
            </a:r>
          </a:p>
          <a:p>
            <a:pPr lvl="1">
              <a:lnSpc>
                <a:spcPct val="90000"/>
              </a:lnSpc>
            </a:pPr>
            <a:r>
              <a:rPr lang="en-GB">
                <a:solidFill>
                  <a:srgbClr val="FFFFFF"/>
                </a:solidFill>
              </a:rPr>
              <a:t>This is due to (Thomas, 2021):</a:t>
            </a:r>
          </a:p>
          <a:p>
            <a:pPr lvl="2">
              <a:lnSpc>
                <a:spcPct val="90000"/>
              </a:lnSpc>
            </a:pPr>
            <a:r>
              <a:rPr lang="en-GB">
                <a:solidFill>
                  <a:srgbClr val="FFFFFF"/>
                </a:solidFill>
              </a:rPr>
              <a:t>Ageing population (more older people)</a:t>
            </a:r>
          </a:p>
          <a:p>
            <a:pPr lvl="2">
              <a:lnSpc>
                <a:spcPct val="90000"/>
              </a:lnSpc>
            </a:pPr>
            <a:r>
              <a:rPr lang="en-GB">
                <a:solidFill>
                  <a:srgbClr val="FFFFFF"/>
                </a:solidFill>
              </a:rPr>
              <a:t>Missed or late diagnoses of medical conditions</a:t>
            </a:r>
          </a:p>
          <a:p>
            <a:pPr lvl="2">
              <a:lnSpc>
                <a:spcPct val="90000"/>
              </a:lnSpc>
            </a:pPr>
            <a:r>
              <a:rPr lang="en-GB">
                <a:solidFill>
                  <a:srgbClr val="FFFFFF"/>
                </a:solidFill>
              </a:rPr>
              <a:t>Increase in complicated health issues etc.</a:t>
            </a:r>
          </a:p>
        </p:txBody>
      </p:sp>
    </p:spTree>
    <p:extLst>
      <p:ext uri="{BB962C8B-B14F-4D97-AF65-F5344CB8AC3E}">
        <p14:creationId xmlns:p14="http://schemas.microsoft.com/office/powerpoint/2010/main" val="37458330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028" name="Rectangle 1027">
            <a:extLst>
              <a:ext uri="{FF2B5EF4-FFF2-40B4-BE49-F238E27FC236}">
                <a16:creationId xmlns:a16="http://schemas.microsoft.com/office/drawing/2014/main" id="{CCE8B9BA-24C1-4E5A-9093-9889A97118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1E8E73-D27B-9AE6-1D75-3F5AA48B1DD3}"/>
              </a:ext>
            </a:extLst>
          </p:cNvPr>
          <p:cNvSpPr>
            <a:spLocks noGrp="1"/>
          </p:cNvSpPr>
          <p:nvPr>
            <p:ph type="title"/>
          </p:nvPr>
        </p:nvSpPr>
        <p:spPr>
          <a:xfrm>
            <a:off x="6119732" y="211997"/>
            <a:ext cx="5291327" cy="1188720"/>
          </a:xfrm>
          <a:solidFill>
            <a:srgbClr val="FFFFFF"/>
          </a:solidFill>
          <a:ln>
            <a:solidFill>
              <a:srgbClr val="404040"/>
            </a:solidFill>
          </a:ln>
        </p:spPr>
        <p:txBody>
          <a:bodyPr>
            <a:normAutofit/>
          </a:bodyPr>
          <a:lstStyle/>
          <a:p>
            <a:r>
              <a:rPr lang="en-GB" b="1"/>
              <a:t>How Older People Plan for End-of-Life</a:t>
            </a:r>
          </a:p>
        </p:txBody>
      </p:sp>
      <p:sp>
        <p:nvSpPr>
          <p:cNvPr id="1029" name="Rectangle 1028">
            <a:extLst>
              <a:ext uri="{FF2B5EF4-FFF2-40B4-BE49-F238E27FC236}">
                <a16:creationId xmlns:a16="http://schemas.microsoft.com/office/drawing/2014/main" id="{B9C72BE9-6CCE-4BA0-86B7-77E743ED2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665" y="640080"/>
            <a:ext cx="4017264"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536037B0-5738-4712-B214-7927C9134A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9781" y="806357"/>
            <a:ext cx="3685032"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pic>
        <p:nvPicPr>
          <p:cNvPr id="1026" name="Picture 2" descr="Worried about your health as you age? Create a care plan">
            <a:extLst>
              <a:ext uri="{FF2B5EF4-FFF2-40B4-BE49-F238E27FC236}">
                <a16:creationId xmlns:a16="http://schemas.microsoft.com/office/drawing/2014/main" id="{9726465D-EE45-B17C-49A8-FD62039627F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6719"/>
          <a:stretch/>
        </p:blipFill>
        <p:spPr bwMode="auto">
          <a:xfrm>
            <a:off x="994373" y="1930840"/>
            <a:ext cx="3355848" cy="267964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940D935-CD86-6380-72AB-48A253A46A64}"/>
              </a:ext>
            </a:extLst>
          </p:cNvPr>
          <p:cNvSpPr>
            <a:spLocks noGrp="1"/>
          </p:cNvSpPr>
          <p:nvPr>
            <p:ph idx="1"/>
          </p:nvPr>
        </p:nvSpPr>
        <p:spPr>
          <a:xfrm>
            <a:off x="5760720" y="1612717"/>
            <a:ext cx="6061166" cy="5033286"/>
          </a:xfrm>
        </p:spPr>
        <p:txBody>
          <a:bodyPr>
            <a:normAutofit fontScale="92500" lnSpcReduction="20000"/>
          </a:bodyPr>
          <a:lstStyle/>
          <a:p>
            <a:pPr>
              <a:lnSpc>
                <a:spcPct val="90000"/>
              </a:lnSpc>
            </a:pPr>
            <a:r>
              <a:rPr lang="en-GB">
                <a:solidFill>
                  <a:srgbClr val="FFFFFF"/>
                </a:solidFill>
              </a:rPr>
              <a:t>Research has shown that many older adults have created and discussed their plans for the end of their lives (Kale et al, 2016).</a:t>
            </a:r>
          </a:p>
          <a:p>
            <a:pPr marL="0" indent="0">
              <a:lnSpc>
                <a:spcPct val="90000"/>
              </a:lnSpc>
              <a:buNone/>
            </a:pPr>
            <a:r>
              <a:rPr lang="en-GB">
                <a:solidFill>
                  <a:srgbClr val="FFFFFF"/>
                </a:solidFill>
              </a:rPr>
              <a:t> </a:t>
            </a:r>
          </a:p>
          <a:p>
            <a:pPr>
              <a:lnSpc>
                <a:spcPct val="90000"/>
              </a:lnSpc>
            </a:pPr>
            <a:r>
              <a:rPr lang="en-GB">
                <a:solidFill>
                  <a:srgbClr val="FFFFFF"/>
                </a:solidFill>
              </a:rPr>
              <a:t>Allowing older people to plan for their death as well as providing them with end-of-life care relates to Disengagement theory (Larkin, 2009). </a:t>
            </a:r>
          </a:p>
          <a:p>
            <a:pPr lvl="1">
              <a:lnSpc>
                <a:spcPct val="90000"/>
              </a:lnSpc>
            </a:pPr>
            <a:r>
              <a:rPr lang="en-GB" sz="1800">
                <a:solidFill>
                  <a:srgbClr val="FFFFFF"/>
                </a:solidFill>
              </a:rPr>
              <a:t>Planning for end-of-life suggests that older adults accept that they are going to die which society supports by meeting and fulfilling their final wishes and needs.</a:t>
            </a:r>
          </a:p>
          <a:p>
            <a:pPr marL="0" indent="0">
              <a:lnSpc>
                <a:spcPct val="90000"/>
              </a:lnSpc>
              <a:buNone/>
            </a:pPr>
            <a:endParaRPr lang="en-GB">
              <a:solidFill>
                <a:srgbClr val="FFFFFF"/>
              </a:solidFill>
            </a:endParaRPr>
          </a:p>
          <a:p>
            <a:pPr>
              <a:lnSpc>
                <a:spcPct val="90000"/>
              </a:lnSpc>
            </a:pPr>
            <a:r>
              <a:rPr lang="en-GB">
                <a:solidFill>
                  <a:srgbClr val="FFFFFF"/>
                </a:solidFill>
              </a:rPr>
              <a:t>Some of the end-of-life choices that older people make include (Cook et al, 2017):</a:t>
            </a:r>
          </a:p>
          <a:p>
            <a:pPr lvl="1">
              <a:lnSpc>
                <a:spcPct val="90000"/>
              </a:lnSpc>
            </a:pPr>
            <a:r>
              <a:rPr lang="en-GB" sz="1800">
                <a:solidFill>
                  <a:srgbClr val="FFFFFF"/>
                </a:solidFill>
              </a:rPr>
              <a:t>Do Not Resuscitate (DNR) or Do Not Attempt Cardiopulmonary Resuscitation (DNACPR) Orders</a:t>
            </a:r>
          </a:p>
          <a:p>
            <a:pPr lvl="1">
              <a:lnSpc>
                <a:spcPct val="90000"/>
              </a:lnSpc>
            </a:pPr>
            <a:r>
              <a:rPr lang="en-GB" sz="1800">
                <a:solidFill>
                  <a:srgbClr val="FFFFFF"/>
                </a:solidFill>
              </a:rPr>
              <a:t>Living Wills (medical treatment consent)</a:t>
            </a:r>
          </a:p>
          <a:p>
            <a:pPr>
              <a:lnSpc>
                <a:spcPct val="90000"/>
              </a:lnSpc>
            </a:pPr>
            <a:endParaRPr lang="en-GB">
              <a:solidFill>
                <a:srgbClr val="FFFFFF"/>
              </a:solidFill>
            </a:endParaRPr>
          </a:p>
          <a:p>
            <a:pPr>
              <a:lnSpc>
                <a:spcPct val="90000"/>
              </a:lnSpc>
            </a:pPr>
            <a:r>
              <a:rPr lang="en-GB">
                <a:solidFill>
                  <a:srgbClr val="FFFFFF"/>
                </a:solidFill>
              </a:rPr>
              <a:t>Not planning for end of life has many negative effects that impact both the Health and Social Care System and older adults and their loved ones (Redwood et al, 2020). </a:t>
            </a:r>
          </a:p>
        </p:txBody>
      </p:sp>
    </p:spTree>
    <p:extLst>
      <p:ext uri="{BB962C8B-B14F-4D97-AF65-F5344CB8AC3E}">
        <p14:creationId xmlns:p14="http://schemas.microsoft.com/office/powerpoint/2010/main" val="16732077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44653"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92031231-DA43-F194-27F1-F4077E815052}"/>
              </a:ext>
            </a:extLst>
          </p:cNvPr>
          <p:cNvSpPr txBox="1">
            <a:spLocks/>
          </p:cNvSpPr>
          <p:nvPr/>
        </p:nvSpPr>
        <p:spPr>
          <a:xfrm>
            <a:off x="643468" y="326572"/>
            <a:ext cx="6242719" cy="1728044"/>
          </a:xfrm>
          <a:prstGeom prst="rect">
            <a:avLst/>
          </a:prstGeom>
          <a:noFill/>
          <a:ln>
            <a:solidFill>
              <a:schemeClr val="bg1"/>
            </a:solidFill>
          </a:ln>
        </p:spPr>
        <p:txBody>
          <a:bodyPr vert="horz" wrap="square"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pPr>
              <a:spcAft>
                <a:spcPts val="600"/>
              </a:spcAft>
            </a:pPr>
            <a:r>
              <a:rPr lang="en-US" b="1">
                <a:solidFill>
                  <a:schemeClr val="bg1"/>
                </a:solidFill>
              </a:rPr>
              <a:t>Euthanasia</a:t>
            </a:r>
          </a:p>
        </p:txBody>
      </p:sp>
      <p:sp>
        <p:nvSpPr>
          <p:cNvPr id="2" name="TextBox 1">
            <a:extLst>
              <a:ext uri="{FF2B5EF4-FFF2-40B4-BE49-F238E27FC236}">
                <a16:creationId xmlns:a16="http://schemas.microsoft.com/office/drawing/2014/main" id="{95D76D9D-B26D-0839-334F-3AF6C08B0A46}"/>
              </a:ext>
            </a:extLst>
          </p:cNvPr>
          <p:cNvSpPr txBox="1"/>
          <p:nvPr/>
        </p:nvSpPr>
        <p:spPr>
          <a:xfrm>
            <a:off x="313509" y="2381189"/>
            <a:ext cx="7001691" cy="428086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defTabSz="914400">
              <a:lnSpc>
                <a:spcPct val="90000"/>
              </a:lnSpc>
              <a:spcBef>
                <a:spcPts val="1000"/>
              </a:spcBef>
              <a:buClr>
                <a:schemeClr val="accent2"/>
              </a:buClr>
            </a:pPr>
            <a:endParaRPr lang="en-US" sz="1600" dirty="0">
              <a:solidFill>
                <a:schemeClr val="bg1"/>
              </a:solidFill>
            </a:endParaRPr>
          </a:p>
          <a:p>
            <a:pPr marL="228600" indent="-228600" defTabSz="914400">
              <a:lnSpc>
                <a:spcPct val="90000"/>
              </a:lnSpc>
              <a:spcBef>
                <a:spcPts val="1000"/>
              </a:spcBef>
              <a:buClr>
                <a:schemeClr val="accent2"/>
              </a:buClr>
              <a:buFont typeface="Arial" panose="020B0604020202020204" pitchFamily="34" charset="0"/>
              <a:buChar char="•"/>
            </a:pPr>
            <a:r>
              <a:rPr lang="en-US" sz="1600" dirty="0">
                <a:solidFill>
                  <a:schemeClr val="bg1"/>
                </a:solidFill>
              </a:rPr>
              <a:t>Traditionally, the medical community has decided death using fundamental, presumption respiratory principles. These criteria took the form of a heart or lung function test to determine when someone had passed away.(</a:t>
            </a:r>
            <a:r>
              <a:rPr lang="en-US" sz="1600" dirty="0" err="1">
                <a:solidFill>
                  <a:schemeClr val="bg1"/>
                </a:solidFill>
              </a:rPr>
              <a:t>Sarbey</a:t>
            </a:r>
            <a:r>
              <a:rPr lang="en-US" sz="1600" dirty="0">
                <a:solidFill>
                  <a:schemeClr val="bg1"/>
                </a:solidFill>
              </a:rPr>
              <a:t>, B., 2016,)​</a:t>
            </a:r>
          </a:p>
          <a:p>
            <a:pPr marL="228600" indent="-228600" defTabSz="914400">
              <a:lnSpc>
                <a:spcPct val="90000"/>
              </a:lnSpc>
              <a:spcBef>
                <a:spcPts val="1000"/>
              </a:spcBef>
              <a:buClr>
                <a:schemeClr val="accent2"/>
              </a:buClr>
              <a:buFont typeface="Arial" panose="020B0604020202020204" pitchFamily="34" charset="0"/>
              <a:buChar char="•"/>
            </a:pPr>
            <a:r>
              <a:rPr lang="en-US" sz="1600" dirty="0">
                <a:solidFill>
                  <a:schemeClr val="bg1"/>
                </a:solidFill>
              </a:rPr>
              <a:t>However, patients who are in terrible pain sometimes want to pass away sooner. Factors associated with requesting and receiving euthanasia.</a:t>
            </a:r>
          </a:p>
          <a:p>
            <a:pPr marL="285750" indent="-228600" defTabSz="914400">
              <a:lnSpc>
                <a:spcPct val="90000"/>
              </a:lnSpc>
              <a:spcBef>
                <a:spcPts val="1000"/>
              </a:spcBef>
              <a:spcAft>
                <a:spcPts val="600"/>
              </a:spcAft>
              <a:buClr>
                <a:schemeClr val="accent2"/>
              </a:buClr>
              <a:buFont typeface="Arial" panose="020B0604020202020204" pitchFamily="34" charset="0"/>
              <a:buChar char="•"/>
            </a:pPr>
            <a:r>
              <a:rPr lang="en-US" sz="1600" dirty="0">
                <a:solidFill>
                  <a:schemeClr val="bg1"/>
                </a:solidFill>
              </a:rPr>
              <a:t>Euthanasia is the procedure of ending a patient's life to relieve their suffering. In general, the patient in concern would have a serious illness or be in severe agony. (Chapple </a:t>
            </a:r>
            <a:r>
              <a:rPr lang="en-US" sz="1600" dirty="0" err="1">
                <a:solidFill>
                  <a:schemeClr val="bg1"/>
                </a:solidFill>
              </a:rPr>
              <a:t>et.al</a:t>
            </a:r>
            <a:r>
              <a:rPr lang="en-US" sz="1600" dirty="0">
                <a:solidFill>
                  <a:schemeClr val="bg1"/>
                </a:solidFill>
              </a:rPr>
              <a:t>. 2006)</a:t>
            </a:r>
          </a:p>
          <a:p>
            <a:pPr marL="285750" indent="-228600" defTabSz="914400">
              <a:lnSpc>
                <a:spcPct val="90000"/>
              </a:lnSpc>
              <a:spcBef>
                <a:spcPts val="1000"/>
              </a:spcBef>
              <a:spcAft>
                <a:spcPts val="600"/>
              </a:spcAft>
              <a:buClr>
                <a:schemeClr val="accent2"/>
              </a:buClr>
              <a:buFont typeface="Arial" panose="020B0604020202020204" pitchFamily="34" charset="0"/>
              <a:buChar char="•"/>
            </a:pPr>
            <a:r>
              <a:rPr lang="en-US" sz="1600" dirty="0">
                <a:solidFill>
                  <a:schemeClr val="bg1"/>
                </a:solidFill>
              </a:rPr>
              <a:t>Death caused by an individual's deliberate attempt to kill another individual </a:t>
            </a:r>
            <a:r>
              <a:rPr lang="en-US" sz="1600" dirty="0" err="1">
                <a:solidFill>
                  <a:schemeClr val="bg1"/>
                </a:solidFill>
              </a:rPr>
              <a:t>utilising</a:t>
            </a:r>
            <a:r>
              <a:rPr lang="en-US" sz="1600" dirty="0">
                <a:solidFill>
                  <a:schemeClr val="bg1"/>
                </a:solidFill>
              </a:rPr>
              <a:t> the most humane and straightforward methods while acting just in that person's best interests. (Brassington, 2020) </a:t>
            </a:r>
          </a:p>
        </p:txBody>
      </p:sp>
      <p:pic>
        <p:nvPicPr>
          <p:cNvPr id="4" name="Picture 3" descr="Close-up unopened pill packets">
            <a:extLst>
              <a:ext uri="{FF2B5EF4-FFF2-40B4-BE49-F238E27FC236}">
                <a16:creationId xmlns:a16="http://schemas.microsoft.com/office/drawing/2014/main" id="{EC8A5D3A-0718-4963-0B90-9E495CAE7E94}"/>
              </a:ext>
            </a:extLst>
          </p:cNvPr>
          <p:cNvPicPr>
            <a:picLocks noChangeAspect="1"/>
          </p:cNvPicPr>
          <p:nvPr/>
        </p:nvPicPr>
        <p:blipFill rotWithShape="1">
          <a:blip r:embed="rId3"/>
          <a:srcRect l="30452" r="20611"/>
          <a:stretch/>
        </p:blipFill>
        <p:spPr>
          <a:xfrm>
            <a:off x="8119870" y="1025270"/>
            <a:ext cx="3428662" cy="4606629"/>
          </a:xfrm>
          <a:prstGeom prst="rect">
            <a:avLst/>
          </a:prstGeom>
        </p:spPr>
      </p:pic>
    </p:spTree>
    <p:extLst>
      <p:ext uri="{BB962C8B-B14F-4D97-AF65-F5344CB8AC3E}">
        <p14:creationId xmlns:p14="http://schemas.microsoft.com/office/powerpoint/2010/main" val="22376332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3F0ADB5-A0B4-4B01-A8C4-FDC34CE22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A6D0FDE-0241-4C21-A720-A694753582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6D8BBBC-0B91-8F74-8944-3ACF86BD279D}"/>
              </a:ext>
            </a:extLst>
          </p:cNvPr>
          <p:cNvSpPr txBox="1"/>
          <p:nvPr/>
        </p:nvSpPr>
        <p:spPr>
          <a:xfrm>
            <a:off x="643467" y="2681103"/>
            <a:ext cx="3363974" cy="1495794"/>
          </a:xfrm>
          <a:prstGeom prst="rect">
            <a:avLst/>
          </a:prstGeom>
          <a:noFill/>
          <a:ln>
            <a:solidFill>
              <a:schemeClr val="bg1"/>
            </a:solidFill>
          </a:ln>
        </p:spPr>
        <p:txBody>
          <a:bodyPr rot="0" spcFirstLastPara="0" vertOverflow="overflow" horzOverflow="overflow" vert="horz" wrap="square" lIns="182880" tIns="182880" rIns="182880" bIns="182880" numCol="1" spcCol="0" rtlCol="0" fromWordArt="0" anchor="ctr" anchorCtr="0" forceAA="0" compatLnSpc="1">
            <a:prstTxWarp prst="textNoShape">
              <a:avLst/>
            </a:prstTxWarp>
            <a:normAutofit/>
          </a:bodyPr>
          <a:lstStyle/>
          <a:p>
            <a:pPr algn="ctr" defTabSz="914400">
              <a:lnSpc>
                <a:spcPct val="90000"/>
              </a:lnSpc>
              <a:spcBef>
                <a:spcPct val="0"/>
              </a:spcBef>
              <a:spcAft>
                <a:spcPts val="600"/>
              </a:spcAft>
            </a:pPr>
            <a:r>
              <a:rPr lang="en-US" sz="2600" cap="all" spc="200" dirty="0">
                <a:solidFill>
                  <a:schemeClr val="bg1"/>
                </a:solidFill>
                <a:latin typeface="+mj-lt"/>
                <a:ea typeface="+mj-ea"/>
                <a:cs typeface="+mj-cs"/>
              </a:rPr>
              <a:t>Types of Euthanasia:</a:t>
            </a:r>
          </a:p>
        </p:txBody>
      </p:sp>
      <p:sp>
        <p:nvSpPr>
          <p:cNvPr id="2" name="Content Placeholder 2">
            <a:extLst>
              <a:ext uri="{FF2B5EF4-FFF2-40B4-BE49-F238E27FC236}">
                <a16:creationId xmlns:a16="http://schemas.microsoft.com/office/drawing/2014/main" id="{567CB3C7-E810-44A7-6086-37FEA879AC5D}"/>
              </a:ext>
            </a:extLst>
          </p:cNvPr>
          <p:cNvSpPr txBox="1">
            <a:spLocks/>
          </p:cNvSpPr>
          <p:nvPr/>
        </p:nvSpPr>
        <p:spPr>
          <a:xfrm>
            <a:off x="5591695" y="1402080"/>
            <a:ext cx="5320696" cy="4053840"/>
          </a:xfrm>
          <a:prstGeom prst="rect">
            <a:avLst/>
          </a:prstGeom>
        </p:spPr>
        <p:txBody>
          <a:bodyPr vert="horz" lIns="91440" tIns="45720" rIns="91440" bIns="45720" rtlCol="0" anchor="ctr">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r>
              <a:rPr lang="en-GB">
                <a:latin typeface="Arial"/>
                <a:ea typeface="Calibri" panose="020F0502020204030204"/>
                <a:cs typeface="Calibri" panose="020F0502020204030204"/>
              </a:rPr>
              <a:t>Either voluntary or nonvoluntary euthanasia is possible. </a:t>
            </a:r>
            <a:endParaRPr lang="en-US">
              <a:latin typeface="Arial"/>
              <a:ea typeface="Calibri" panose="020F0502020204030204"/>
              <a:cs typeface="Arial"/>
            </a:endParaRPr>
          </a:p>
          <a:p>
            <a:r>
              <a:rPr lang="en-GB">
                <a:latin typeface="Arial"/>
                <a:ea typeface="Calibri" panose="020F0502020204030204"/>
                <a:cs typeface="Calibri" panose="020F0502020204030204"/>
              </a:rPr>
              <a:t>when euthanasia is carried out voluntarily and with agreement. </a:t>
            </a:r>
            <a:endParaRPr lang="en-US">
              <a:latin typeface="Arial"/>
              <a:ea typeface="Calibri" panose="020F0502020204030204"/>
              <a:cs typeface="Arial"/>
            </a:endParaRPr>
          </a:p>
          <a:p>
            <a:r>
              <a:rPr lang="en-GB">
                <a:latin typeface="Arial"/>
                <a:ea typeface="Calibri" panose="020F0502020204030204"/>
                <a:cs typeface="Calibri" panose="020F0502020204030204"/>
              </a:rPr>
              <a:t>Contrarily, involuntary euthanasia refers to killing someone who can give informed consent but chooses not to, either because they do not want to die or because they were not asked. Since it frequently occurs against the victim's will, this is known as murder. (NCBI)</a:t>
            </a:r>
            <a:endParaRPr lang="en-US" dirty="0">
              <a:latin typeface="Arial"/>
              <a:cs typeface="Arial"/>
            </a:endParaRPr>
          </a:p>
        </p:txBody>
      </p:sp>
    </p:spTree>
    <p:extLst>
      <p:ext uri="{BB962C8B-B14F-4D97-AF65-F5344CB8AC3E}">
        <p14:creationId xmlns:p14="http://schemas.microsoft.com/office/powerpoint/2010/main" val="14585712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aph showing the number of doctors and patients&#10;&#10;Description automatically generated">
            <a:extLst>
              <a:ext uri="{FF2B5EF4-FFF2-40B4-BE49-F238E27FC236}">
                <a16:creationId xmlns:a16="http://schemas.microsoft.com/office/drawing/2014/main" id="{DE9B4EC0-2001-EB00-A5CE-0FE45FB95C4F}"/>
              </a:ext>
            </a:extLst>
          </p:cNvPr>
          <p:cNvPicPr>
            <a:picLocks noChangeAspect="1"/>
          </p:cNvPicPr>
          <p:nvPr/>
        </p:nvPicPr>
        <p:blipFill>
          <a:blip r:embed="rId2"/>
          <a:stretch>
            <a:fillRect/>
          </a:stretch>
        </p:blipFill>
        <p:spPr>
          <a:xfrm>
            <a:off x="355579" y="1364102"/>
            <a:ext cx="5970027" cy="479857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36E22F0E-5FCE-0A5E-54ED-636A20DBDC30}"/>
              </a:ext>
            </a:extLst>
          </p:cNvPr>
          <p:cNvSpPr>
            <a:spLocks noGrp="1"/>
          </p:cNvSpPr>
          <p:nvPr>
            <p:ph idx="4294967295"/>
          </p:nvPr>
        </p:nvSpPr>
        <p:spPr>
          <a:xfrm>
            <a:off x="6473825" y="877888"/>
            <a:ext cx="5718175" cy="5284787"/>
          </a:xfrm>
        </p:spPr>
        <p:txBody>
          <a:bodyPr vert="horz" lIns="91440" tIns="45720" rIns="91440" bIns="45720" rtlCol="0" anchor="t">
            <a:normAutofit/>
          </a:bodyPr>
          <a:lstStyle/>
          <a:p>
            <a:endParaRPr lang="en-US" sz="2400"/>
          </a:p>
          <a:p>
            <a:r>
              <a:rPr lang="en-US" sz="2400"/>
              <a:t>Voluntary euthanasia is </a:t>
            </a:r>
            <a:r>
              <a:rPr lang="en-US" sz="2400" u="sng">
                <a:hlinkClick r:id="rId3"/>
              </a:rPr>
              <a:t>currently legal</a:t>
            </a:r>
            <a:r>
              <a:rPr lang="en-US" sz="2400"/>
              <a:t> in Australia, Belgium, Canada, Colombia, Luxembourg, The Netherlands, Spain, Switzerland, and New Zealand. It is also legal in the </a:t>
            </a:r>
            <a:r>
              <a:rPr lang="en-US" sz="2400" u="sng">
                <a:hlinkClick r:id="rId4"/>
              </a:rPr>
              <a:t>U.S. states</a:t>
            </a:r>
            <a:r>
              <a:rPr lang="en-US" sz="2400"/>
              <a:t> of Oregon, Washington D.C., Hawaii, Washington, Maine, Colorado, New Jersey, California, and Vermont. (NCBI)</a:t>
            </a:r>
            <a:endParaRPr lang="en-US"/>
          </a:p>
          <a:p>
            <a:r>
              <a:rPr lang="en-US" sz="2400"/>
              <a:t>According to medical news today report, in USA 73% people support euthanasia, since 2005.</a:t>
            </a:r>
          </a:p>
          <a:p>
            <a:endParaRPr lang="en-US" sz="2400"/>
          </a:p>
        </p:txBody>
      </p:sp>
    </p:spTree>
    <p:extLst>
      <p:ext uri="{BB962C8B-B14F-4D97-AF65-F5344CB8AC3E}">
        <p14:creationId xmlns:p14="http://schemas.microsoft.com/office/powerpoint/2010/main" val="11972278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3F0ADB5-A0B4-4B01-A8C4-FDC34CE22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A6D0FDE-0241-4C21-A720-A694753582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6D8BBBC-0B91-8F74-8944-3ACF86BD279D}"/>
              </a:ext>
            </a:extLst>
          </p:cNvPr>
          <p:cNvSpPr txBox="1"/>
          <p:nvPr/>
        </p:nvSpPr>
        <p:spPr>
          <a:xfrm>
            <a:off x="643467" y="2681103"/>
            <a:ext cx="3363974" cy="1495794"/>
          </a:xfrm>
          <a:prstGeom prst="rect">
            <a:avLst/>
          </a:prstGeom>
          <a:noFill/>
          <a:ln>
            <a:solidFill>
              <a:schemeClr val="bg1"/>
            </a:solidFill>
          </a:ln>
        </p:spPr>
        <p:txBody>
          <a:bodyPr rot="0" spcFirstLastPara="0" vertOverflow="overflow" horzOverflow="overflow" vert="horz" wrap="square" lIns="182880" tIns="182880" rIns="182880" bIns="182880" numCol="1" spcCol="0" rtlCol="0" fromWordArt="0" anchor="ctr" anchorCtr="0" forceAA="0" compatLnSpc="1">
            <a:prstTxWarp prst="textNoShape">
              <a:avLst/>
            </a:prstTxWarp>
            <a:normAutofit/>
          </a:bodyPr>
          <a:lstStyle/>
          <a:p>
            <a:pPr algn="ctr" defTabSz="914400">
              <a:lnSpc>
                <a:spcPct val="90000"/>
              </a:lnSpc>
              <a:spcBef>
                <a:spcPct val="0"/>
              </a:spcBef>
              <a:spcAft>
                <a:spcPts val="600"/>
              </a:spcAft>
            </a:pPr>
            <a:r>
              <a:rPr lang="en-US" sz="2600" cap="all" spc="200">
                <a:solidFill>
                  <a:schemeClr val="bg1"/>
                </a:solidFill>
                <a:latin typeface="+mj-lt"/>
                <a:ea typeface="+mj-ea"/>
                <a:cs typeface="+mj-cs"/>
              </a:rPr>
              <a:t>Types of Euthanasia Procedures</a:t>
            </a:r>
          </a:p>
        </p:txBody>
      </p:sp>
      <p:graphicFrame>
        <p:nvGraphicFramePr>
          <p:cNvPr id="21" name="TextBox 1">
            <a:extLst>
              <a:ext uri="{FF2B5EF4-FFF2-40B4-BE49-F238E27FC236}">
                <a16:creationId xmlns:a16="http://schemas.microsoft.com/office/drawing/2014/main" id="{42C5E3D8-57C7-B393-7DD4-9866C1E1692E}"/>
              </a:ext>
            </a:extLst>
          </p:cNvPr>
          <p:cNvGraphicFramePr/>
          <p:nvPr>
            <p:extLst>
              <p:ext uri="{D42A27DB-BD31-4B8C-83A1-F6EECF244321}">
                <p14:modId xmlns:p14="http://schemas.microsoft.com/office/powerpoint/2010/main" val="2651773309"/>
              </p:ext>
            </p:extLst>
          </p:nvPr>
        </p:nvGraphicFramePr>
        <p:xfrm>
          <a:off x="5619750" y="965200"/>
          <a:ext cx="5607050" cy="492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800004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249259-A7A7-AC70-1742-E4B7E1A0D32B}"/>
              </a:ext>
            </a:extLst>
          </p:cNvPr>
          <p:cNvSpPr txBox="1"/>
          <p:nvPr/>
        </p:nvSpPr>
        <p:spPr>
          <a:xfrm>
            <a:off x="838200" y="176214"/>
            <a:ext cx="10515600" cy="148118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4000">
                <a:latin typeface="+mj-lt"/>
                <a:ea typeface="+mj-ea"/>
                <a:cs typeface="+mj-cs"/>
              </a:rPr>
              <a:t>The Laws Governing Regarding Euthanasia in the UK:   </a:t>
            </a:r>
          </a:p>
        </p:txBody>
      </p:sp>
      <p:sp>
        <p:nvSpPr>
          <p:cNvPr id="3" name="TextBox 2">
            <a:extLst>
              <a:ext uri="{FF2B5EF4-FFF2-40B4-BE49-F238E27FC236}">
                <a16:creationId xmlns:a16="http://schemas.microsoft.com/office/drawing/2014/main" id="{C3E19955-44DF-4360-3C1E-CE5693BA6631}"/>
              </a:ext>
            </a:extLst>
          </p:cNvPr>
          <p:cNvSpPr txBox="1"/>
          <p:nvPr/>
        </p:nvSpPr>
        <p:spPr>
          <a:xfrm>
            <a:off x="-67573" y="1660223"/>
            <a:ext cx="5428702" cy="481901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457200" indent="-228600" algn="just">
              <a:lnSpc>
                <a:spcPct val="90000"/>
              </a:lnSpc>
              <a:spcAft>
                <a:spcPts val="600"/>
              </a:spcAft>
              <a:buFont typeface="Arial" panose="020B0604020202020204" pitchFamily="34" charset="0"/>
              <a:buChar char="•"/>
            </a:pPr>
            <a:r>
              <a:rPr lang="en-US" sz="2400">
                <a:latin typeface="Arial"/>
                <a:cs typeface="Arial"/>
              </a:rPr>
              <a:t>Assisted suicide and euthanasia are currently illegal in the UK. </a:t>
            </a:r>
            <a:endParaRPr lang="en-US" sz="2400">
              <a:ea typeface="Calibri"/>
              <a:cs typeface="Calibri"/>
            </a:endParaRPr>
          </a:p>
          <a:p>
            <a:pPr marL="457200" indent="-228600" algn="just">
              <a:lnSpc>
                <a:spcPct val="90000"/>
              </a:lnSpc>
              <a:spcAft>
                <a:spcPts val="600"/>
              </a:spcAft>
              <a:buFont typeface="Arial" panose="020B0604020202020204" pitchFamily="34" charset="0"/>
              <a:buChar char="•"/>
            </a:pPr>
            <a:r>
              <a:rPr lang="en-US" sz="2400">
                <a:latin typeface="Arial"/>
                <a:cs typeface="Arial"/>
              </a:rPr>
              <a:t>Even though most Britons across all age groups </a:t>
            </a:r>
            <a:r>
              <a:rPr lang="en-US" sz="2400" err="1">
                <a:latin typeface="Arial"/>
                <a:cs typeface="Arial"/>
              </a:rPr>
              <a:t>favour</a:t>
            </a:r>
            <a:r>
              <a:rPr lang="en-US" sz="2400">
                <a:latin typeface="Arial"/>
                <a:cs typeface="Arial"/>
              </a:rPr>
              <a:t> the legalization of assisted dying in circumstances of terminal illness and severe pain. </a:t>
            </a:r>
          </a:p>
          <a:p>
            <a:pPr marL="457200" indent="-228600" algn="just">
              <a:lnSpc>
                <a:spcPct val="90000"/>
              </a:lnSpc>
              <a:spcAft>
                <a:spcPts val="600"/>
              </a:spcAft>
              <a:buFont typeface="Arial" panose="020B0604020202020204" pitchFamily="34" charset="0"/>
              <a:buChar char="•"/>
            </a:pPr>
            <a:r>
              <a:rPr lang="en-US" sz="2400">
                <a:latin typeface="Arial"/>
                <a:cs typeface="Arial"/>
              </a:rPr>
              <a:t>According to a 2019 survey. Among those 65 and older, 77% of respondents think it should be allowed to terminate your own life, and 61% are in </a:t>
            </a:r>
            <a:r>
              <a:rPr lang="en-US" sz="2400" err="1">
                <a:latin typeface="Arial"/>
                <a:cs typeface="Arial"/>
              </a:rPr>
              <a:t>favour</a:t>
            </a:r>
            <a:r>
              <a:rPr lang="en-US" sz="2400">
                <a:latin typeface="Arial"/>
                <a:cs typeface="Arial"/>
              </a:rPr>
              <a:t> of making it lawful to help someone else end their life.</a:t>
            </a:r>
            <a:r>
              <a:rPr lang="en-US"/>
              <a:t>(Published by  </a:t>
            </a:r>
            <a:r>
              <a:rPr lang="en-US" u="sng">
                <a:hlinkClick r:id="rId2"/>
              </a:rPr>
              <a:t>Frédéric Michas</a:t>
            </a:r>
            <a:r>
              <a:rPr lang="en-US"/>
              <a:t>, Jan 23, 2020 )</a:t>
            </a:r>
            <a:endParaRPr lang="en-US">
              <a:ea typeface="Calibri" panose="020F0502020204030204"/>
              <a:cs typeface="Calibri" panose="020F0502020204030204"/>
            </a:endParaRPr>
          </a:p>
          <a:p>
            <a:pPr indent="-228600">
              <a:lnSpc>
                <a:spcPct val="90000"/>
              </a:lnSpc>
              <a:spcAft>
                <a:spcPts val="600"/>
              </a:spcAft>
              <a:buFont typeface="Arial" panose="020B0604020202020204" pitchFamily="34" charset="0"/>
              <a:buChar char="•"/>
            </a:pPr>
            <a:endParaRPr lang="en-US" sz="1700"/>
          </a:p>
        </p:txBody>
      </p:sp>
      <p:pic>
        <p:nvPicPr>
          <p:cNvPr id="4" name="Picture 3" descr="A graph of blue and black bars&#10;&#10;Description automatically generated">
            <a:extLst>
              <a:ext uri="{FF2B5EF4-FFF2-40B4-BE49-F238E27FC236}">
                <a16:creationId xmlns:a16="http://schemas.microsoft.com/office/drawing/2014/main" id="{486AE2DC-9893-3920-F8C8-E095F70CF5A3}"/>
              </a:ext>
            </a:extLst>
          </p:cNvPr>
          <p:cNvPicPr>
            <a:picLocks noChangeAspect="1"/>
          </p:cNvPicPr>
          <p:nvPr/>
        </p:nvPicPr>
        <p:blipFill rotWithShape="1">
          <a:blip r:embed="rId3"/>
          <a:srcRect l="-5361" t="673" r="5361" b="-1010"/>
          <a:stretch/>
        </p:blipFill>
        <p:spPr>
          <a:xfrm>
            <a:off x="5478675" y="1847129"/>
            <a:ext cx="5882472" cy="3755148"/>
          </a:xfrm>
          <a:prstGeom prst="rect">
            <a:avLst/>
          </a:prstGeom>
        </p:spPr>
      </p:pic>
    </p:spTree>
    <p:extLst>
      <p:ext uri="{BB962C8B-B14F-4D97-AF65-F5344CB8AC3E}">
        <p14:creationId xmlns:p14="http://schemas.microsoft.com/office/powerpoint/2010/main" val="20603030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44E05AF-66A1-D136-4B0E-0F9CF467D645}"/>
              </a:ext>
            </a:extLst>
          </p:cNvPr>
          <p:cNvSpPr txBox="1"/>
          <p:nvPr/>
        </p:nvSpPr>
        <p:spPr>
          <a:xfrm>
            <a:off x="643468" y="2638044"/>
            <a:ext cx="3363974" cy="341562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defTabSz="914400">
              <a:spcBef>
                <a:spcPts val="1000"/>
              </a:spcBef>
              <a:spcAft>
                <a:spcPts val="600"/>
              </a:spcAft>
              <a:buClr>
                <a:schemeClr val="accent2"/>
              </a:buClr>
              <a:buFont typeface="Arial" panose="020B0604020202020204" pitchFamily="34" charset="0"/>
              <a:buChar char="•"/>
            </a:pPr>
            <a:r>
              <a:rPr lang="en-US">
                <a:solidFill>
                  <a:schemeClr val="bg1"/>
                </a:solidFill>
              </a:rPr>
              <a:t>Euthanasia is legal in five countries in Europe: Belgium, the Netherlands, Luxembourg, and more recently Germany and Spain. </a:t>
            </a:r>
          </a:p>
          <a:p>
            <a:pPr indent="-228600" defTabSz="914400">
              <a:spcBef>
                <a:spcPts val="1000"/>
              </a:spcBef>
              <a:spcAft>
                <a:spcPts val="600"/>
              </a:spcAft>
              <a:buClr>
                <a:schemeClr val="accent2"/>
              </a:buClr>
              <a:buFont typeface="Arial" panose="020B0604020202020204" pitchFamily="34" charset="0"/>
              <a:buChar char="•"/>
            </a:pPr>
            <a:endParaRPr lang="en-US">
              <a:solidFill>
                <a:schemeClr val="bg1"/>
              </a:solidFill>
            </a:endParaRPr>
          </a:p>
        </p:txBody>
      </p:sp>
      <p:pic>
        <p:nvPicPr>
          <p:cNvPr id="2" name="Picture 1" descr="A map of europe with different colored countries/regions&#10;&#10;Description automatically generated">
            <a:extLst>
              <a:ext uri="{FF2B5EF4-FFF2-40B4-BE49-F238E27FC236}">
                <a16:creationId xmlns:a16="http://schemas.microsoft.com/office/drawing/2014/main" id="{6B88D76A-BA27-B873-9FF6-9865E1CD4CE0}"/>
              </a:ext>
            </a:extLst>
          </p:cNvPr>
          <p:cNvPicPr>
            <a:picLocks noChangeAspect="1"/>
          </p:cNvPicPr>
          <p:nvPr/>
        </p:nvPicPr>
        <p:blipFill>
          <a:blip r:embed="rId2"/>
          <a:stretch>
            <a:fillRect/>
          </a:stretch>
        </p:blipFill>
        <p:spPr>
          <a:xfrm>
            <a:off x="5340413" y="643467"/>
            <a:ext cx="6165469" cy="5410199"/>
          </a:xfrm>
          <a:prstGeom prst="rect">
            <a:avLst/>
          </a:prstGeom>
        </p:spPr>
      </p:pic>
    </p:spTree>
    <p:extLst>
      <p:ext uri="{BB962C8B-B14F-4D97-AF65-F5344CB8AC3E}">
        <p14:creationId xmlns:p14="http://schemas.microsoft.com/office/powerpoint/2010/main" val="6042444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02C7B47-DF2D-46D9-9584-5C83FCA86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48541E3-A59C-41D3-85D2-70F0E0E9B6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6" y="804672"/>
            <a:ext cx="10579608" cy="5248656"/>
          </a:xfrm>
          <a:prstGeom prst="rect">
            <a:avLst/>
          </a:prstGeom>
          <a:solidFill>
            <a:srgbClr val="FFFFFF"/>
          </a:solidFill>
          <a:ln w="2540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8394F2B-1662-1D48-6F65-7464A087F03C}"/>
              </a:ext>
            </a:extLst>
          </p:cNvPr>
          <p:cNvSpPr txBox="1"/>
          <p:nvPr/>
        </p:nvSpPr>
        <p:spPr>
          <a:xfrm>
            <a:off x="1127929" y="3262557"/>
            <a:ext cx="4416256" cy="3671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408188">
              <a:spcAft>
                <a:spcPts val="536"/>
              </a:spcAft>
            </a:pPr>
            <a:r>
              <a:rPr lang="en-US" sz="1786" b="1" kern="1200">
                <a:solidFill>
                  <a:schemeClr val="tx1"/>
                </a:solidFill>
                <a:latin typeface="Frutiger W01"/>
                <a:ea typeface="+mn-ea"/>
                <a:cs typeface="+mn-cs"/>
              </a:rPr>
              <a:t>Euthanasia vs Assisted suicide</a:t>
            </a:r>
            <a:endParaRPr lang="en-US" sz="2000" b="1">
              <a:latin typeface="Frutiger W01"/>
            </a:endParaRPr>
          </a:p>
        </p:txBody>
      </p:sp>
      <p:graphicFrame>
        <p:nvGraphicFramePr>
          <p:cNvPr id="12" name="TextBox 1">
            <a:extLst>
              <a:ext uri="{FF2B5EF4-FFF2-40B4-BE49-F238E27FC236}">
                <a16:creationId xmlns:a16="http://schemas.microsoft.com/office/drawing/2014/main" id="{F40AF85A-32DB-613B-B370-058DDE7C3FF6}"/>
              </a:ext>
            </a:extLst>
          </p:cNvPr>
          <p:cNvGraphicFramePr/>
          <p:nvPr>
            <p:extLst>
              <p:ext uri="{D42A27DB-BD31-4B8C-83A1-F6EECF244321}">
                <p14:modId xmlns:p14="http://schemas.microsoft.com/office/powerpoint/2010/main" val="601265614"/>
              </p:ext>
            </p:extLst>
          </p:nvPr>
        </p:nvGraphicFramePr>
        <p:xfrm>
          <a:off x="5122978" y="1173915"/>
          <a:ext cx="5941093" cy="45101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77142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3">
            <a:extLst>
              <a:ext uri="{FF2B5EF4-FFF2-40B4-BE49-F238E27FC236}">
                <a16:creationId xmlns:a16="http://schemas.microsoft.com/office/drawing/2014/main" id="{8F04008C-6CD6-6C91-743D-D3431C3EC683}"/>
              </a:ext>
            </a:extLst>
          </p:cNvPr>
          <p:cNvSpPr>
            <a:spLocks noGrp="1"/>
          </p:cNvSpPr>
          <p:nvPr>
            <p:ph type="title"/>
          </p:nvPr>
        </p:nvSpPr>
        <p:spPr>
          <a:xfrm>
            <a:off x="838200" y="334114"/>
            <a:ext cx="10515600" cy="1325563"/>
          </a:xfrm>
        </p:spPr>
        <p:txBody>
          <a:bodyPr>
            <a:normAutofit/>
          </a:bodyPr>
          <a:lstStyle/>
          <a:p>
            <a:r>
              <a:rPr lang="en-GB" b="1" dirty="0"/>
              <a:t>Arguments </a:t>
            </a:r>
            <a:r>
              <a:rPr lang="en-GB" b="1" u="sng" dirty="0">
                <a:solidFill>
                  <a:srgbClr val="00B050"/>
                </a:solidFill>
              </a:rPr>
              <a:t>for</a:t>
            </a:r>
            <a:r>
              <a:rPr lang="en-GB" dirty="0"/>
              <a:t> </a:t>
            </a:r>
            <a:r>
              <a:rPr lang="en-GB" b="1" dirty="0"/>
              <a:t>and </a:t>
            </a:r>
            <a:r>
              <a:rPr lang="en-GB" b="1" u="sng" dirty="0">
                <a:solidFill>
                  <a:srgbClr val="FF0000"/>
                </a:solidFill>
              </a:rPr>
              <a:t>against</a:t>
            </a:r>
            <a:r>
              <a:rPr lang="en-GB" b="1" dirty="0"/>
              <a:t> the use of Euthanasia with Older People</a:t>
            </a:r>
          </a:p>
        </p:txBody>
      </p:sp>
      <p:sp>
        <p:nvSpPr>
          <p:cNvPr id="10" name="Content Placeholder 4">
            <a:extLst>
              <a:ext uri="{FF2B5EF4-FFF2-40B4-BE49-F238E27FC236}">
                <a16:creationId xmlns:a16="http://schemas.microsoft.com/office/drawing/2014/main" id="{F7A1CFA7-6F60-8DE4-A9CB-15A39F646A1E}"/>
              </a:ext>
            </a:extLst>
          </p:cNvPr>
          <p:cNvSpPr>
            <a:spLocks noGrp="1"/>
          </p:cNvSpPr>
          <p:nvPr>
            <p:ph sz="half" idx="1"/>
          </p:nvPr>
        </p:nvSpPr>
        <p:spPr>
          <a:xfrm>
            <a:off x="678179" y="1797578"/>
            <a:ext cx="5097780" cy="4330398"/>
          </a:xfrm>
        </p:spPr>
        <p:txBody>
          <a:bodyPr>
            <a:normAutofit fontScale="92500" lnSpcReduction="20000"/>
          </a:bodyPr>
          <a:lstStyle/>
          <a:p>
            <a:pPr marL="0" indent="0" algn="ctr">
              <a:buNone/>
            </a:pPr>
            <a:r>
              <a:rPr lang="en-GB" sz="2400" b="1" dirty="0">
                <a:solidFill>
                  <a:srgbClr val="00B050"/>
                </a:solidFill>
              </a:rPr>
              <a:t>FOR</a:t>
            </a:r>
          </a:p>
          <a:p>
            <a:pPr marL="514350" indent="-514350">
              <a:buFont typeface="+mj-lt"/>
              <a:buAutoNum type="arabicPeriod"/>
            </a:pPr>
            <a:r>
              <a:rPr lang="en-GB" sz="1800" dirty="0"/>
              <a:t>It helps stop older adults and their loved ones from suffering until they die</a:t>
            </a:r>
          </a:p>
          <a:p>
            <a:pPr marL="457200" lvl="1" indent="0">
              <a:buNone/>
            </a:pPr>
            <a:endParaRPr lang="en-GB" sz="1800" dirty="0"/>
          </a:p>
          <a:p>
            <a:pPr marL="514350" indent="-514350">
              <a:buFont typeface="+mj-lt"/>
              <a:buAutoNum type="arabicPeriod"/>
            </a:pPr>
            <a:r>
              <a:rPr lang="en-GB" sz="1800" dirty="0"/>
              <a:t>Access and use of Euthanasia can be managed in a similar way to End-of-life and Palliative care (BMA, 2021).</a:t>
            </a:r>
          </a:p>
          <a:p>
            <a:pPr lvl="1"/>
            <a:r>
              <a:rPr lang="en-GB" sz="1800" dirty="0"/>
              <a:t>Medical professionals provide support and advice but patients have the main power in deciding, links with 2014 Care Act (CQC, 2022).</a:t>
            </a:r>
          </a:p>
          <a:p>
            <a:pPr marL="457200" lvl="1" indent="0">
              <a:buNone/>
            </a:pPr>
            <a:endParaRPr lang="en-GB" sz="1800" dirty="0"/>
          </a:p>
          <a:p>
            <a:pPr marL="514350" indent="-514350">
              <a:buFont typeface="+mj-lt"/>
              <a:buAutoNum type="arabicPeriod"/>
            </a:pPr>
            <a:r>
              <a:rPr lang="en-GB" sz="1800" dirty="0"/>
              <a:t>It stops older adults from seeking drastic measures to end their lives</a:t>
            </a:r>
          </a:p>
          <a:p>
            <a:pPr lvl="1"/>
            <a:r>
              <a:rPr lang="en-GB" sz="1800" dirty="0"/>
              <a:t>For example: going to countries where Euthanasia is legal, committing suicide (ONS, 2021) etc.</a:t>
            </a:r>
          </a:p>
        </p:txBody>
      </p:sp>
      <p:sp>
        <p:nvSpPr>
          <p:cNvPr id="11" name="Content Placeholder 5">
            <a:extLst>
              <a:ext uri="{FF2B5EF4-FFF2-40B4-BE49-F238E27FC236}">
                <a16:creationId xmlns:a16="http://schemas.microsoft.com/office/drawing/2014/main" id="{44E94A08-B511-A78B-6541-005E13ABBEB6}"/>
              </a:ext>
            </a:extLst>
          </p:cNvPr>
          <p:cNvSpPr>
            <a:spLocks noGrp="1"/>
          </p:cNvSpPr>
          <p:nvPr>
            <p:ph sz="half" idx="2"/>
          </p:nvPr>
        </p:nvSpPr>
        <p:spPr>
          <a:xfrm>
            <a:off x="6256020" y="1797578"/>
            <a:ext cx="5097780" cy="4230657"/>
          </a:xfrm>
        </p:spPr>
        <p:txBody>
          <a:bodyPr>
            <a:normAutofit fontScale="92500" lnSpcReduction="20000"/>
          </a:bodyPr>
          <a:lstStyle/>
          <a:p>
            <a:pPr marL="0" indent="0" algn="ctr">
              <a:buNone/>
            </a:pPr>
            <a:r>
              <a:rPr lang="en-GB" sz="2400" b="1" dirty="0">
                <a:solidFill>
                  <a:srgbClr val="FF0000"/>
                </a:solidFill>
              </a:rPr>
              <a:t>AGAINST</a:t>
            </a:r>
          </a:p>
          <a:p>
            <a:pPr marL="514350" indent="-514350">
              <a:buFont typeface="+mj-lt"/>
              <a:buAutoNum type="arabicPeriod"/>
            </a:pPr>
            <a:r>
              <a:rPr lang="en-GB" sz="1800" dirty="0"/>
              <a:t>The patient has an unrealistic fear of the pain and suffering that lies ahead</a:t>
            </a:r>
          </a:p>
          <a:p>
            <a:pPr marL="514350" indent="-514350">
              <a:buFont typeface="+mj-lt"/>
              <a:buAutoNum type="arabicPeriod"/>
            </a:pPr>
            <a:endParaRPr lang="en-GB" sz="1800" dirty="0"/>
          </a:p>
          <a:p>
            <a:pPr marL="514350" indent="-514350">
              <a:buFont typeface="+mj-lt"/>
              <a:buAutoNum type="arabicPeriod"/>
            </a:pPr>
            <a:r>
              <a:rPr lang="en-GB" sz="1800" dirty="0"/>
              <a:t>A postal survey of 3733 UK medical practitioners was done. UK doctors are opposed to legalization, contrasting with the UK public (Seale, C, 2009)</a:t>
            </a:r>
          </a:p>
          <a:p>
            <a:pPr marL="514350" indent="-514350">
              <a:buFont typeface="+mj-lt"/>
              <a:buAutoNum type="arabicPeriod"/>
            </a:pPr>
            <a:endParaRPr lang="en-GB" sz="1800" dirty="0"/>
          </a:p>
          <a:p>
            <a:pPr marL="514350" indent="-514350">
              <a:buFont typeface="+mj-lt"/>
              <a:buAutoNum type="arabicPeriod"/>
            </a:pPr>
            <a:r>
              <a:rPr lang="en-GB" sz="1800" dirty="0"/>
              <a:t>The patient is confused and unable to make sensible judgements</a:t>
            </a:r>
          </a:p>
        </p:txBody>
      </p:sp>
      <p:cxnSp>
        <p:nvCxnSpPr>
          <p:cNvPr id="12" name="Straight Connector 11">
            <a:extLst>
              <a:ext uri="{FF2B5EF4-FFF2-40B4-BE49-F238E27FC236}">
                <a16:creationId xmlns:a16="http://schemas.microsoft.com/office/drawing/2014/main" id="{3687C336-34AE-06D5-E8B1-DF87791AE6F3}"/>
              </a:ext>
            </a:extLst>
          </p:cNvPr>
          <p:cNvCxnSpPr>
            <a:cxnSpLocks/>
          </p:cNvCxnSpPr>
          <p:nvPr/>
        </p:nvCxnSpPr>
        <p:spPr>
          <a:xfrm>
            <a:off x="5935979" y="1897319"/>
            <a:ext cx="0" cy="4230657"/>
          </a:xfrm>
          <a:prstGeom prst="line">
            <a:avLst/>
          </a:prstGeom>
          <a:ln w="57150">
            <a:solidFill>
              <a:schemeClr val="tx1"/>
            </a:solidFill>
          </a:ln>
        </p:spPr>
        <p:style>
          <a:lnRef idx="3">
            <a:schemeClr val="accent3"/>
          </a:lnRef>
          <a:fillRef idx="0">
            <a:schemeClr val="accent3"/>
          </a:fillRef>
          <a:effectRef idx="2">
            <a:schemeClr val="accent3"/>
          </a:effectRef>
          <a:fontRef idx="minor">
            <a:schemeClr val="tx1"/>
          </a:fontRef>
        </p:style>
      </p:cxnSp>
      <p:pic>
        <p:nvPicPr>
          <p:cNvPr id="3074" name="Picture 2" descr="Euthanasia: Classifications, Legality, and Procedures">
            <a:extLst>
              <a:ext uri="{FF2B5EF4-FFF2-40B4-BE49-F238E27FC236}">
                <a16:creationId xmlns:a16="http://schemas.microsoft.com/office/drawing/2014/main" id="{7EEFD4A8-0813-EA19-FE0F-4617B7F316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16788" y="4764735"/>
            <a:ext cx="2717073" cy="1811382"/>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F8FC09A5-3579-2CCB-60CB-B37674A95096}"/>
              </a:ext>
            </a:extLst>
          </p:cNvPr>
          <p:cNvSpPr/>
          <p:nvPr/>
        </p:nvSpPr>
        <p:spPr>
          <a:xfrm>
            <a:off x="0" y="0"/>
            <a:ext cx="12192000" cy="6858000"/>
          </a:xfrm>
          <a:prstGeom prst="rect">
            <a:avLst/>
          </a:prstGeom>
          <a:noFill/>
          <a:ln w="336550">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51661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598B6E-33F7-B6E6-6AC2-FF24BCBEC75E}"/>
              </a:ext>
            </a:extLst>
          </p:cNvPr>
          <p:cNvSpPr>
            <a:spLocks noGrp="1"/>
          </p:cNvSpPr>
          <p:nvPr>
            <p:ph type="title"/>
          </p:nvPr>
        </p:nvSpPr>
        <p:spPr>
          <a:xfrm>
            <a:off x="2231136" y="467418"/>
            <a:ext cx="7729728" cy="1188720"/>
          </a:xfrm>
          <a:solidFill>
            <a:srgbClr val="FFFFFF"/>
          </a:solidFill>
        </p:spPr>
        <p:txBody>
          <a:bodyPr>
            <a:normAutofit/>
          </a:bodyPr>
          <a:lstStyle/>
          <a:p>
            <a:r>
              <a:rPr lang="en-GB" b="1" dirty="0"/>
              <a:t>Recommendations</a:t>
            </a:r>
          </a:p>
        </p:txBody>
      </p:sp>
      <p:sp>
        <p:nvSpPr>
          <p:cNvPr id="5" name="Content Placeholder 4">
            <a:extLst>
              <a:ext uri="{FF2B5EF4-FFF2-40B4-BE49-F238E27FC236}">
                <a16:creationId xmlns:a16="http://schemas.microsoft.com/office/drawing/2014/main" id="{1022723B-E93A-1584-82C7-36B5B8FA2523}"/>
              </a:ext>
            </a:extLst>
          </p:cNvPr>
          <p:cNvSpPr>
            <a:spLocks noGrp="1"/>
          </p:cNvSpPr>
          <p:nvPr>
            <p:ph idx="1"/>
          </p:nvPr>
        </p:nvSpPr>
        <p:spPr>
          <a:xfrm>
            <a:off x="1364974" y="1821311"/>
            <a:ext cx="9577346" cy="3788533"/>
          </a:xfrm>
        </p:spPr>
        <p:txBody>
          <a:bodyPr>
            <a:normAutofit lnSpcReduction="10000"/>
          </a:bodyPr>
          <a:lstStyle/>
          <a:p>
            <a:pPr marL="0" indent="0">
              <a:buNone/>
            </a:pPr>
            <a:r>
              <a:rPr lang="en-GB" sz="2000" dirty="0">
                <a:solidFill>
                  <a:srgbClr val="404040"/>
                </a:solidFill>
              </a:rPr>
              <a:t>Based on our presentation and debate, we suggest that future versions of the Care Act as well as other Health and Social Care policies should consider including these recommendations:</a:t>
            </a:r>
          </a:p>
          <a:p>
            <a:pPr lvl="1"/>
            <a:r>
              <a:rPr lang="en-GB" sz="1800" dirty="0">
                <a:solidFill>
                  <a:srgbClr val="404040"/>
                </a:solidFill>
              </a:rPr>
              <a:t>Increasing funding and resources to ensure that more older adults, especially in poorer areas, have access to End-of-life care or Euthanasia if they wish</a:t>
            </a:r>
          </a:p>
          <a:p>
            <a:pPr lvl="1"/>
            <a:r>
              <a:rPr lang="en-GB" sz="1800" dirty="0">
                <a:solidFill>
                  <a:srgbClr val="404040"/>
                </a:solidFill>
              </a:rPr>
              <a:t>Increasing awareness and educating people prior to old age regarding their options for end-of-life so that they can make the most informed decision when the time comes</a:t>
            </a:r>
          </a:p>
          <a:p>
            <a:pPr lvl="1"/>
            <a:r>
              <a:rPr lang="en-GB" sz="1800" dirty="0">
                <a:cs typeface="Calibri"/>
              </a:rPr>
              <a:t>Promote care rather than euthanasia or assisted suicide. </a:t>
            </a:r>
          </a:p>
          <a:p>
            <a:pPr lvl="1"/>
            <a:r>
              <a:rPr lang="en-GB" sz="1800" dirty="0">
                <a:cs typeface="Calibri"/>
              </a:rPr>
              <a:t>According to continuity theory, both personal preference and acceptance by society can be maintain.  which means those who are terminally ill or near death can have the same routines, attitudes, and lifestyles that they established earlier in life. (wang,2012)</a:t>
            </a:r>
          </a:p>
          <a:p>
            <a:pPr lvl="1"/>
            <a:r>
              <a:rPr lang="en-GB" sz="1800" dirty="0">
                <a:cs typeface="Calibri"/>
              </a:rPr>
              <a:t>Person centre care plan, living will or treatment plans can be useful.</a:t>
            </a:r>
            <a:endParaRPr lang="en-GB" sz="1800" dirty="0"/>
          </a:p>
          <a:p>
            <a:pPr marL="228600" lvl="1" indent="0">
              <a:buNone/>
            </a:pPr>
            <a:endParaRPr lang="en-GB" dirty="0">
              <a:solidFill>
                <a:srgbClr val="404040"/>
              </a:solidFill>
            </a:endParaRPr>
          </a:p>
        </p:txBody>
      </p:sp>
    </p:spTree>
    <p:extLst>
      <p:ext uri="{BB962C8B-B14F-4D97-AF65-F5344CB8AC3E}">
        <p14:creationId xmlns:p14="http://schemas.microsoft.com/office/powerpoint/2010/main" val="37298215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598B6E-33F7-B6E6-6AC2-FF24BCBEC75E}"/>
              </a:ext>
            </a:extLst>
          </p:cNvPr>
          <p:cNvSpPr>
            <a:spLocks noGrp="1"/>
          </p:cNvSpPr>
          <p:nvPr>
            <p:ph type="title"/>
          </p:nvPr>
        </p:nvSpPr>
        <p:spPr>
          <a:xfrm>
            <a:off x="2231136" y="467418"/>
            <a:ext cx="7729728" cy="1188720"/>
          </a:xfrm>
          <a:solidFill>
            <a:srgbClr val="FFFFFF"/>
          </a:solidFill>
        </p:spPr>
        <p:txBody>
          <a:bodyPr>
            <a:normAutofit/>
          </a:bodyPr>
          <a:lstStyle/>
          <a:p>
            <a:r>
              <a:rPr lang="en-GB" b="1" dirty="0"/>
              <a:t>conclusion</a:t>
            </a:r>
          </a:p>
        </p:txBody>
      </p:sp>
      <p:sp>
        <p:nvSpPr>
          <p:cNvPr id="5" name="Content Placeholder 4">
            <a:extLst>
              <a:ext uri="{FF2B5EF4-FFF2-40B4-BE49-F238E27FC236}">
                <a16:creationId xmlns:a16="http://schemas.microsoft.com/office/drawing/2014/main" id="{1022723B-E93A-1584-82C7-36B5B8FA2523}"/>
              </a:ext>
            </a:extLst>
          </p:cNvPr>
          <p:cNvSpPr>
            <a:spLocks noGrp="1"/>
          </p:cNvSpPr>
          <p:nvPr>
            <p:ph idx="1"/>
          </p:nvPr>
        </p:nvSpPr>
        <p:spPr>
          <a:xfrm>
            <a:off x="1706062" y="1843589"/>
            <a:ext cx="8779512" cy="3619059"/>
          </a:xfrm>
        </p:spPr>
        <p:txBody>
          <a:bodyPr>
            <a:normAutofit lnSpcReduction="10000"/>
          </a:bodyPr>
          <a:lstStyle/>
          <a:p>
            <a:r>
              <a:rPr lang="en-GB" sz="1800" dirty="0">
                <a:latin typeface="Arial"/>
                <a:cs typeface="Calibri" panose="020F0502020204030204"/>
              </a:rPr>
              <a:t>In conclusion, offering older adults more options in how they live out their final days is important in supporting their wellbeing and health.</a:t>
            </a:r>
          </a:p>
          <a:p>
            <a:pPr lvl="1"/>
            <a:r>
              <a:rPr lang="en-GB" dirty="0">
                <a:latin typeface="Arial"/>
                <a:cs typeface="Calibri" panose="020F0502020204030204"/>
              </a:rPr>
              <a:t>Offering older adults the choice of Euthanasia alongside end-of-life and palliative care would help empower these adults and their families.</a:t>
            </a:r>
          </a:p>
          <a:p>
            <a:pPr marL="228600" lvl="1" indent="0">
              <a:buNone/>
            </a:pPr>
            <a:endParaRPr lang="en-GB" dirty="0">
              <a:latin typeface="Arial"/>
              <a:cs typeface="Calibri" panose="020F0502020204030204"/>
            </a:endParaRPr>
          </a:p>
          <a:p>
            <a:r>
              <a:rPr lang="en-GB" sz="1800" dirty="0">
                <a:latin typeface="Arial"/>
                <a:cs typeface="Calibri" panose="020F0502020204030204"/>
              </a:rPr>
              <a:t>People who are terminally sick or who wish to end their life will feel a wide range of intense emotions because of their suffering or after learning about their illness. For instance, this could happen at different points throughout and after treatment, as well as when they initially learn that it's cancer. Cancer is a dangerous illness, the course of treatment can be difficult and time-consuming, and there will likely be a lot of waiting and uncertainty. The strong emotions could be continuous or intermittent. Some might go away with time, while others might last longer.</a:t>
            </a:r>
            <a:endParaRPr lang="en-US" dirty="0"/>
          </a:p>
          <a:p>
            <a:endParaRPr lang="en-GB" dirty="0">
              <a:solidFill>
                <a:srgbClr val="404040"/>
              </a:solidFill>
            </a:endParaRPr>
          </a:p>
        </p:txBody>
      </p:sp>
    </p:spTree>
    <p:extLst>
      <p:ext uri="{BB962C8B-B14F-4D97-AF65-F5344CB8AC3E}">
        <p14:creationId xmlns:p14="http://schemas.microsoft.com/office/powerpoint/2010/main" val="19316570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FD300-7CC8-C508-EE9B-F81101FAA58F}"/>
              </a:ext>
            </a:extLst>
          </p:cNvPr>
          <p:cNvSpPr>
            <a:spLocks noGrp="1"/>
          </p:cNvSpPr>
          <p:nvPr>
            <p:ph type="title"/>
          </p:nvPr>
        </p:nvSpPr>
        <p:spPr>
          <a:xfrm>
            <a:off x="2231136" y="138111"/>
            <a:ext cx="7729728" cy="1188720"/>
          </a:xfrm>
        </p:spPr>
        <p:txBody>
          <a:bodyPr/>
          <a:lstStyle/>
          <a:p>
            <a:r>
              <a:rPr lang="en-GB" b="1" dirty="0"/>
              <a:t>References</a:t>
            </a:r>
          </a:p>
        </p:txBody>
      </p:sp>
      <p:sp>
        <p:nvSpPr>
          <p:cNvPr id="3" name="Content Placeholder 2">
            <a:extLst>
              <a:ext uri="{FF2B5EF4-FFF2-40B4-BE49-F238E27FC236}">
                <a16:creationId xmlns:a16="http://schemas.microsoft.com/office/drawing/2014/main" id="{2E17A8ED-3FB0-9B74-E723-48FE074D4EA5}"/>
              </a:ext>
            </a:extLst>
          </p:cNvPr>
          <p:cNvSpPr>
            <a:spLocks noGrp="1"/>
          </p:cNvSpPr>
          <p:nvPr>
            <p:ph idx="1"/>
          </p:nvPr>
        </p:nvSpPr>
        <p:spPr>
          <a:xfrm>
            <a:off x="106879" y="1326831"/>
            <a:ext cx="12085121" cy="5072423"/>
          </a:xfrm>
        </p:spPr>
        <p:txBody>
          <a:bodyPr>
            <a:noAutofit/>
          </a:bodyPr>
          <a:lstStyle/>
          <a:p>
            <a:pPr marL="342900" lvl="0" indent="-342900">
              <a:buFont typeface="Arial" panose="020B0604020202020204" pitchFamily="34" charset="0"/>
              <a:buChar char="•"/>
              <a:tabLst>
                <a:tab pos="457200" algn="l"/>
              </a:tabLs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Annadurai, K.,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Danasekaran</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R. and Mani, G., (2014) ‘Euthanasia: right to die with dignity’</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 Journal of family medicine and primary care</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3</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(4), pp.477-478. </a:t>
            </a:r>
          </a:p>
          <a:p>
            <a:pPr marL="342900" lvl="0" indent="-342900">
              <a:buFont typeface="Arial" panose="020B0604020202020204" pitchFamily="34" charset="0"/>
              <a:buChar char="•"/>
              <a:tabLst>
                <a:tab pos="457200" algn="l"/>
              </a:tabLs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BMA (2021)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Key arguments used in the debate on physician-assisted dying</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https://www.bma.org.uk/media/4394/bma-arguments-for-and-against-pad-aug-2021.pdf</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11 October 2023).</a:t>
            </a:r>
          </a:p>
          <a:p>
            <a:pPr marL="342900" lvl="0" indent="-342900">
              <a:buFont typeface="Arial" panose="020B0604020202020204" pitchFamily="34" charset="0"/>
              <a:buChar char="•"/>
              <a:tabLst>
                <a:tab pos="457200" algn="l"/>
              </a:tabLs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Brassington, I., (2020) ‘What passive euthanasia is</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 BMC medical ethics</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21</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(1), pp.1-13. </a:t>
            </a:r>
          </a:p>
          <a:p>
            <a:pPr marL="342900" lvl="0" indent="-342900">
              <a:buFont typeface="Arial" panose="020B0604020202020204" pitchFamily="34" charset="0"/>
              <a:buChar char="•"/>
              <a:tabLst>
                <a:tab pos="457200" algn="l"/>
              </a:tabLst>
            </a:pP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Calati</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R.,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Olié</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E.,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Dassa</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D.,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Gramaglia</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C., Guillaume, S.,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Madeddu</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F., and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Courtet</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P. (2021) ‘Euthanasia and assisted suicide in psychiatric patients: A systematic review of the literature’,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Journal of psychiatric research.</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135, pp. 153–173. </a:t>
            </a:r>
          </a:p>
          <a:p>
            <a:pPr marL="342900" lvl="0" indent="-342900">
              <a:buFont typeface="Arial" panose="020B0604020202020204" pitchFamily="34" charset="0"/>
              <a:buChar char="•"/>
              <a:tabLst>
                <a:tab pos="457200" algn="l"/>
              </a:tabLs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Cancer Council NSW (2023)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Coping with a diagnosis</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https://www.cancercouncil.com.au/cancer-information/when-you-are-first-diagnosed/</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26 October 2023). </a:t>
            </a:r>
          </a:p>
          <a:p>
            <a:pPr marL="342900" lvl="0" indent="-342900">
              <a:buFont typeface="Arial" panose="020B0604020202020204" pitchFamily="34" charset="0"/>
              <a:buChar char="•"/>
              <a:tabLst>
                <a:tab pos="457200" algn="l"/>
              </a:tabLs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Care Quality Commission (2022)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The Care Act and the ‘easements’ to it.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https://www.cqc.org.uk/guidance-providers/adult-social-care/care-act-easements-it</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25 October 2023).</a:t>
            </a:r>
          </a:p>
          <a:p>
            <a:pPr marL="342900" lvl="0" indent="-342900">
              <a:buFont typeface="Arial" panose="020B0604020202020204" pitchFamily="34" charset="0"/>
              <a:buChar char="•"/>
              <a:tabLst>
                <a:tab pos="457200" algn="l"/>
              </a:tabLs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Chapple, A.,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Ziebland</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S., McPherson, A. and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Herxheimer</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 (2006)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What people close to death say about euthanasia and assisted suicide: a qualitative study</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Journal of Medical Ethics</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32</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(12), pp.706-710.</a:t>
            </a:r>
          </a:p>
          <a:p>
            <a:pPr marL="342900" lvl="0" indent="-342900">
              <a:buFont typeface="Arial" panose="020B0604020202020204" pitchFamily="34" charset="0"/>
              <a:buChar char="•"/>
              <a:tabLst>
                <a:tab pos="457200" algn="l"/>
              </a:tabLs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Cook, I.,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Kirkup</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 L., Langham, L. J., Malik, M. A., Marlow, G., and Sammy, I. (2017) ‘End of Life Care and Do Not Resuscitate Orders: How Much Does Age Influence Decision Making? A Systematic Review and Meta-Analysis’, </a:t>
            </a:r>
            <a:r>
              <a:rPr lang="en-GB" sz="1200" i="1" kern="100" dirty="0" err="1">
                <a:effectLst/>
                <a:latin typeface="Calibri" panose="020F0502020204030204" pitchFamily="34" charset="0"/>
                <a:ea typeface="Calibri" panose="020F0502020204030204" pitchFamily="34" charset="0"/>
                <a:cs typeface="Times New Roman" panose="02020603050405020304" pitchFamily="18" charset="0"/>
              </a:rPr>
              <a:t>Geronology</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 &amp; Geriatric Medicine,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3(1), pp. 1-17.</a:t>
            </a:r>
          </a:p>
          <a:p>
            <a:pPr marL="342900" lvl="0" indent="-342900">
              <a:buFont typeface="Arial" panose="020B0604020202020204" pitchFamily="34" charset="0"/>
              <a:buChar char="•"/>
              <a:tabLst>
                <a:tab pos="457200" algn="l"/>
              </a:tabLs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Department of Health (2008)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End of Life Care Strategy.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https://assets.publishing.service.gov.uk/media/5a7ae925ed915d71db8b35aa/End_of_life_strategy.pdf</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15 October 2023).</a:t>
            </a:r>
          </a:p>
          <a:p>
            <a:pPr marL="342900" lvl="0" indent="-342900">
              <a:buFont typeface="Arial" panose="020B0604020202020204" pitchFamily="34" charset="0"/>
              <a:buChar char="•"/>
              <a:tabLst>
                <a:tab pos="457200" algn="l"/>
              </a:tabLst>
            </a:pP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Evenblij</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K.,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Pasman</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H. R. W., van der Heide, A., van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Delden</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J. J. M., and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Onwuteaka-Philipsen</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B. D. (2019) ‘Public and physicians’ support for euthanasia in people suffering from psychiatric disorders: A cross-sectional survey study</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BMC Medical Ethics,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20(1), pp.1-20.. </a:t>
            </a:r>
          </a:p>
          <a:p>
            <a:pPr marL="342900" lvl="0" indent="-342900">
              <a:buFont typeface="Arial" panose="020B0604020202020204" pitchFamily="34" charset="0"/>
              <a:buChar char="•"/>
              <a:tabLst>
                <a:tab pos="457200" algn="l"/>
              </a:tabLs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Kale, M. S., Ornstein, K. A., Smith, C. B., and Kelley, A. S. (2016) ‘End-of-Life Discussions with Older Adults’,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Journal of the American Geriatrics Society</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64(10), pp. 1962-1967.</a:t>
            </a:r>
          </a:p>
          <a:p>
            <a:pPr marL="342900" lvl="0" indent="-342900">
              <a:buFont typeface="Arial" panose="020B0604020202020204" pitchFamily="34" charset="0"/>
              <a:buChar char="•"/>
              <a:tabLst>
                <a:tab pos="457200" algn="l"/>
              </a:tabLs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Medical News Today (2022)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Euthanasia and assisted suicide: What are they and what do they mean?.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https://www.medicalnewstoday.com/articles/182951</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26 October 2023). </a:t>
            </a:r>
          </a:p>
          <a:p>
            <a:pPr marL="342900" lvl="0" indent="-342900">
              <a:buFont typeface="Arial" panose="020B0604020202020204" pitchFamily="34" charset="0"/>
              <a:buChar char="•"/>
              <a:tabLst>
                <a:tab pos="457200" algn="l"/>
              </a:tabLs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NHS (2022)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What end of life care involves.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https://www.nhs.uk/conditions/end-of-life-care/what-it-involves-and-when-it-starts/</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11 October 2023).</a:t>
            </a:r>
          </a:p>
        </p:txBody>
      </p:sp>
    </p:spTree>
    <p:extLst>
      <p:ext uri="{BB962C8B-B14F-4D97-AF65-F5344CB8AC3E}">
        <p14:creationId xmlns:p14="http://schemas.microsoft.com/office/powerpoint/2010/main" val="12466062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FD300-7CC8-C508-EE9B-F81101FAA58F}"/>
              </a:ext>
            </a:extLst>
          </p:cNvPr>
          <p:cNvSpPr>
            <a:spLocks noGrp="1"/>
          </p:cNvSpPr>
          <p:nvPr>
            <p:ph type="title"/>
          </p:nvPr>
        </p:nvSpPr>
        <p:spPr>
          <a:xfrm>
            <a:off x="2214387" y="157170"/>
            <a:ext cx="7729728" cy="1188720"/>
          </a:xfrm>
        </p:spPr>
        <p:txBody>
          <a:bodyPr/>
          <a:lstStyle/>
          <a:p>
            <a:r>
              <a:rPr lang="en-GB" b="1" dirty="0"/>
              <a:t>References (continued)</a:t>
            </a:r>
          </a:p>
        </p:txBody>
      </p:sp>
      <p:sp>
        <p:nvSpPr>
          <p:cNvPr id="3" name="Content Placeholder 2">
            <a:extLst>
              <a:ext uri="{FF2B5EF4-FFF2-40B4-BE49-F238E27FC236}">
                <a16:creationId xmlns:a16="http://schemas.microsoft.com/office/drawing/2014/main" id="{2E17A8ED-3FB0-9B74-E723-48FE074D4EA5}"/>
              </a:ext>
            </a:extLst>
          </p:cNvPr>
          <p:cNvSpPr>
            <a:spLocks noGrp="1"/>
          </p:cNvSpPr>
          <p:nvPr>
            <p:ph idx="1"/>
          </p:nvPr>
        </p:nvSpPr>
        <p:spPr>
          <a:xfrm>
            <a:off x="106879" y="1345890"/>
            <a:ext cx="12085121" cy="5033593"/>
          </a:xfrm>
        </p:spPr>
        <p:txBody>
          <a:bodyPr>
            <a:noAutofit/>
          </a:bodyPr>
          <a:lstStyle/>
          <a:p>
            <a:pPr marL="342900" lvl="0" indent="-342900">
              <a:buFont typeface="Arial" panose="020B0604020202020204" pitchFamily="34" charset="0"/>
              <a:buChar char="•"/>
              <a:tabLst>
                <a:tab pos="457200" algn="l"/>
              </a:tabLs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NHS choices (2023)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Euthanasia and assisted suicide.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https://www.nhs.uk/conditions/euthanasia-and-assisted-suicide/</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26 October 2023).</a:t>
            </a:r>
          </a:p>
          <a:p>
            <a:pPr marL="342900" lvl="0" indent="-342900">
              <a:buFont typeface="Arial" panose="020B0604020202020204" pitchFamily="34" charset="0"/>
              <a:buChar char="•"/>
              <a:tabLst>
                <a:tab pos="457200" algn="l"/>
              </a:tabLs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NIHR (2022)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Palliative and End of Life Care</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https://www.nihr.ac.uk/documents/palliative-and-end-of-life-care/32107#:~:text=In%20England%2C%20the%20term%20%27end,support%20for%20families%20and%20carers</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11 October 2023).</a:t>
            </a:r>
          </a:p>
          <a:p>
            <a:pPr marL="342900" lvl="0" indent="-342900">
              <a:buFont typeface="Arial" panose="020B0604020202020204" pitchFamily="34" charset="0"/>
              <a:buChar char="•"/>
              <a:tabLst>
                <a:tab pos="457200" algn="l"/>
              </a:tabLs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Office for Health Improvement &amp; Disparities (2023)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Palliative and end of life care factsheet: Recent trends of deaths in care homes and provision of care.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https://fingertips.phe.org.uk/static-reports/end-of-life-care-home-factsheet/January%202023/E92000001.html?area-name=Barking%20and%20Dagenham</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15 October 2023).</a:t>
            </a:r>
          </a:p>
          <a:p>
            <a:pPr marL="342900" lvl="0" indent="-342900">
              <a:buFont typeface="Arial" panose="020B0604020202020204" pitchFamily="34" charset="0"/>
              <a:buChar char="•"/>
              <a:tabLst>
                <a:tab pos="457200" algn="l"/>
              </a:tabLs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ONS (2022)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Suicides in England and Wales: 2021 registrations.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https://www.ons.gov.uk/peoplepopulationandcommunity/birthsdeathsandmarriages/deaths/bulletins/suicidesintheunitedkingdom/2021registrations</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25 October 2023).</a:t>
            </a:r>
          </a:p>
          <a:p>
            <a:pPr marL="342900" lvl="0" indent="-342900">
              <a:buFont typeface="Arial" panose="020B0604020202020204" pitchFamily="34" charset="0"/>
              <a:buChar char="•"/>
              <a:tabLst>
                <a:tab pos="457200" algn="l"/>
              </a:tabLs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ONS (2023)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Death registration summary statistics, England and Wales: 2022.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https://www.ons.gov.uk/peoplepopulationandcommunity/birthsdeathsandmarriages/deaths/articles/deathregistrationsummarystatisticsenglandandwales/2022#number-of-deaths-by-age</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25 October 2023).</a:t>
            </a:r>
          </a:p>
          <a:p>
            <a:pPr marL="342900" lvl="0" indent="-342900">
              <a:buFont typeface="Arial" panose="020B0604020202020204" pitchFamily="34" charset="0"/>
              <a:buChar char="•"/>
              <a:tabLst>
                <a:tab pos="457200" algn="l"/>
              </a:tabLs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Redwood, S., Simmonds, B., Fox, F., Shaw, A., Neubauer, K., Purdy, S., and Baxter, H. (2020) ‘Consequences of ‘conversations not had’: insights into failures in communication affecting delays in hospital discharge for older people living with frailty’,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Journal of Health Services Research &amp; Policy,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25(4), pp. 213-219.</a:t>
            </a:r>
          </a:p>
          <a:p>
            <a:pPr marL="342900" lvl="0" indent="-342900">
              <a:buFont typeface="Arial" panose="020B0604020202020204" pitchFamily="34" charset="0"/>
              <a:buChar char="•"/>
              <a:tabLst>
                <a:tab pos="457200" algn="l"/>
              </a:tabLst>
            </a:pP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Sarbey</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B., (2016)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‘Definitions of death: brain death and what matters in a person’, Journal of Law and the Biosciences</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3</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(3), pp.743-752.</a:t>
            </a:r>
          </a:p>
          <a:p>
            <a:pPr marL="342900" lvl="0" indent="-342900">
              <a:buFont typeface="Arial" panose="020B0604020202020204" pitchFamily="34" charset="0"/>
              <a:buChar char="•"/>
              <a:tabLst>
                <a:tab pos="457200" algn="l"/>
              </a:tabLs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Seale, C. (2009)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‘Legalisation of euthanasia or physician-assisted suicide: Survey of doctors’</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attitudes’,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Palliative Medicine</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https://doi.org/10.1177/0269216308102041</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Thomas, C. (2021)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The State of End of Life Care: Building Back Better After COVID-19.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https://moodle.uwtsd.ac.uk/course/view.php?id=9487&amp;section=5</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15 October 2023).</a:t>
            </a:r>
          </a:p>
          <a:p>
            <a:pPr marL="342900" lvl="0" indent="-342900">
              <a:buFont typeface="Arial" panose="020B0604020202020204" pitchFamily="34" charset="0"/>
              <a:buChar char="•"/>
              <a:tabLst>
                <a:tab pos="457200" algn="l"/>
              </a:tabLst>
            </a:pP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Valliani</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K. (2021) ‘Improving palliative care with Maslow’s hierarchy of needs’,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British Journal of Cardiac Nursing,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16(10), pp. 1-8.</a:t>
            </a:r>
          </a:p>
          <a:p>
            <a:pPr marL="342900" lvl="0" indent="-342900">
              <a:buFont typeface="Arial" panose="020B0604020202020204" pitchFamily="34" charset="0"/>
              <a:buChar char="•"/>
              <a:tabLst>
                <a:tab pos="457200" algn="l"/>
              </a:tabLst>
            </a:pP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Vizcarrondo</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F.E. (2013)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Editorial euthanasia and assisted suicide: The Physician’s role</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The Linacre quarterly</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https://www.ncbi.nlm.nih.gov/pmc/articles/PMC6026994/</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26 October 2023). </a:t>
            </a:r>
          </a:p>
          <a:p>
            <a:pPr marL="342900" lvl="0" indent="-342900">
              <a:buFont typeface="Arial" panose="020B0604020202020204" pitchFamily="34" charset="0"/>
              <a:buChar char="•"/>
              <a:tabLst>
                <a:tab pos="457200" algn="l"/>
              </a:tabLs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Wallace, R. (2019) ‘Dying for Assistance’-Euthanasia according to Mill’,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The Student Journal of Professional Practice and Academic Research</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1(1), pp.18-27.</a:t>
            </a:r>
          </a:p>
          <a:p>
            <a:pPr marL="342900" lvl="0" indent="-342900">
              <a:buFont typeface="Arial" panose="020B0604020202020204" pitchFamily="34" charset="0"/>
              <a:buChar char="•"/>
              <a:tabLst>
                <a:tab pos="457200" algn="l"/>
              </a:tabLs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Wang, M. (ed.) (2012)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The Oxford Handbook of Retirement.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Oxford: Oxford University Press.</a:t>
            </a:r>
          </a:p>
        </p:txBody>
      </p:sp>
    </p:spTree>
    <p:extLst>
      <p:ext uri="{BB962C8B-B14F-4D97-AF65-F5344CB8AC3E}">
        <p14:creationId xmlns:p14="http://schemas.microsoft.com/office/powerpoint/2010/main" val="3893665765"/>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{FD9FB7CA-315F-164C-87B5-EFA96D43A18C}tf10001120</Template>
  <TotalTime>44</TotalTime>
  <Words>2772</Words>
  <Application>Microsoft Macintosh PowerPoint</Application>
  <PresentationFormat>Widescreen</PresentationFormat>
  <Paragraphs>139</Paragraphs>
  <Slides>17</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Calibri Light</vt:lpstr>
      <vt:lpstr>Frutiger W01</vt:lpstr>
      <vt:lpstr>Gill Sans MT</vt:lpstr>
      <vt:lpstr>Parcel</vt:lpstr>
      <vt:lpstr>Component 1 – Debate Presentation</vt:lpstr>
      <vt:lpstr>Introduction</vt:lpstr>
      <vt:lpstr>What is End-of-Life Care?</vt:lpstr>
      <vt:lpstr>The Need and Availability of End-of-Life Care</vt:lpstr>
      <vt:lpstr>How Older People Plan for End-of-Life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Arguments for and against the use of Euthanasia with Older People</vt:lpstr>
      <vt:lpstr>Recommendations</vt:lpstr>
      <vt:lpstr>conclusion</vt:lpstr>
      <vt:lpstr>References</vt:lpstr>
      <vt:lpstr>References (continued)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Janhara Bibi (2025745)</dc:creator>
  <cp:lastModifiedBy>Janhara Bibi (2025745)</cp:lastModifiedBy>
  <cp:revision>1</cp:revision>
  <dcterms:created xsi:type="dcterms:W3CDTF">2023-09-27T18:53:37Z</dcterms:created>
  <dcterms:modified xsi:type="dcterms:W3CDTF">2023-10-26T20:38:26Z</dcterms:modified>
</cp:coreProperties>
</file>