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slideMasters/slideMaster21.xml" ContentType="application/vnd.openxmlformats-officedocument.presentationml.slideMaster+xml"/>
  <Override PartName="/ppt/slides/slide21.xml" ContentType="application/vnd.openxmlformats-officedocument.presentationml.slide+xml"/>
  <Override PartName="/ppt/slideMasters/slideMaster22.xml" ContentType="application/vnd.openxmlformats-officedocument.presentationml.slideMaster+xml"/>
  <Override PartName="/ppt/slides/slide22.xml" ContentType="application/vnd.openxmlformats-officedocument.presentationml.slide+xml"/>
  <Override PartName="/ppt/slideMasters/slideMaster23.xml" ContentType="application/vnd.openxmlformats-officedocument.presentationml.slideMaster+xml"/>
  <Override PartName="/ppt/slides/slide23.xml" ContentType="application/vnd.openxmlformats-officedocument.presentationml.slide+xml"/>
  <Override PartName="/ppt/slideMasters/slideMaster24.xml" ContentType="application/vnd.openxmlformats-officedocument.presentationml.slideMaster+xml"/>
  <Override PartName="/ppt/slides/slide24.xml" ContentType="application/vnd.openxmlformats-officedocument.presentationml.slide+xml"/>
  <Override PartName="/ppt/slideMasters/slideMaster25.xml" ContentType="application/vnd.openxmlformats-officedocument.presentationml.slideMaster+xml"/>
  <Override PartName="/ppt/slides/slide25.xml" ContentType="application/vnd.openxmlformats-officedocument.presentationml.slide+xml"/>
  <Override PartName="/ppt/slideMasters/slideMaster26.xml" ContentType="application/vnd.openxmlformats-officedocument.presentationml.slideMaster+xml"/>
  <Override PartName="/ppt/slides/slide26.xml" ContentType="application/vnd.openxmlformats-officedocument.presentationml.slide+xml"/>
  <Override PartName="/ppt/slideMasters/slideMaster27.xml" ContentType="application/vnd.openxmlformats-officedocument.presentationml.slideMaster+xml"/>
  <Override PartName="/ppt/slides/slide27.xml" ContentType="application/vnd.openxmlformats-officedocument.presentationml.slide+xml"/>
  <Override PartName="/ppt/slideMasters/slideMaster28.xml" ContentType="application/vnd.openxmlformats-officedocument.presentationml.slideMaster+xml"/>
  <Override PartName="/ppt/slides/slide28.xml" ContentType="application/vnd.openxmlformats-officedocument.presentationml.slide+xml"/>
  <Override PartName="/ppt/slideMasters/slideMaster29.xml" ContentType="application/vnd.openxmlformats-officedocument.presentationml.slideMaster+xml"/>
  <Override PartName="/ppt/slides/slide29.xml" ContentType="application/vnd.openxmlformats-officedocument.presentationml.slide+xml"/>
  <Override PartName="/ppt/slideMasters/slideMaster30.xml" ContentType="application/vnd.openxmlformats-officedocument.presentationml.slideMaster+xml"/>
  <Override PartName="/ppt/slides/slide30.xml" ContentType="application/vnd.openxmlformats-officedocument.presentationml.slide+xml"/>
  <Override PartName="/ppt/slideMasters/slideMaster31.xml" ContentType="application/vnd.openxmlformats-officedocument.presentationml.slideMaster+xml"/>
  <Override PartName="/ppt/slides/slide31.xml" ContentType="application/vnd.openxmlformats-officedocument.presentationml.slide+xml"/>
  <Override PartName="/ppt/slideMasters/slideMaster32.xml" ContentType="application/vnd.openxmlformats-officedocument.presentationml.slideMaster+xml"/>
  <Override PartName="/ppt/slides/slide32.xml" ContentType="application/vnd.openxmlformats-officedocument.presentationml.slide+xml"/>
  <Override PartName="/ppt/slideMasters/slideMaster33.xml" ContentType="application/vnd.openxmlformats-officedocument.presentationml.slideMaster+xml"/>
  <Override PartName="/ppt/slides/slide33.xml" ContentType="application/vnd.openxmlformats-officedocument.presentationml.slide+xml"/>
  <Override PartName="/ppt/slideMasters/slideMaster34.xml" ContentType="application/vnd.openxmlformats-officedocument.presentationml.slideMaster+xml"/>
  <Override PartName="/ppt/slides/slide34.xml" ContentType="application/vnd.openxmlformats-officedocument.presentationml.slide+xml"/>
  <Override PartName="/ppt/slideMasters/slideMaster35.xml" ContentType="application/vnd.openxmlformats-officedocument.presentationml.slideMaster+xml"/>
  <Override PartName="/ppt/slides/slide3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8" r:id="rId24"/>
    <p:sldId id="279" r:id="rId25"/>
    <p:sldId id="280" r:id="rId26"/>
    <p:sldId id="281" r:id="rId27"/>
    <p:sldId id="282" r:id="rId28"/>
    <p:sldId id="283" r:id="rId29"/>
    <p:sldId id="284" r:id="rId30"/>
    <p:sldId id="285" r:id="rId31"/>
    <p:sldId id="286" r:id="rId32"/>
    <p:sldId id="287" r:id="rId33"/>
    <p:sldId id="288" r:id="rId34"/>
    <p:sldId id="289" r:id="rId35"/>
    <p:sldId id="290" r:id="rId36"/>
  </p:sldIdLst>
  <p:notesMasterIdLst>
    <p:notesMasterId r:id="rId37"/>
  </p:notesMasterIdLst>
  <p:sldSz cx="9144000" cy="6858000"/>
  <p:notesSz cx="68580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Introduction" id="{90579c97-4bc0-0f7b-5d7b-5f9cba0c92dc}">
          <p14:sldIdLst>
            <p14:sldId id="256"/>
            <p14:sldId id="257"/>
            <p14:sldId id="258"/>
            <p14:sldId id="259"/>
            <p14:sldId id="260"/>
          </p14:sldIdLst>
        </p14:section>
        <p14:section name="Structure of the heart" id="{135cb885-e926-c047-f977-acf45a50fb21}">
          <p14:sldIdLst>
            <p14:sldId id="261"/>
            <p14:sldId id="262"/>
          </p14:sldIdLst>
        </p14:section>
        <p14:section name="How blood travels" id="{2edda6d2-efc0-2ef9-6ab0-7775cb17d76a}">
          <p14:sldIdLst>
            <p14:sldId id="263"/>
            <p14:sldId id="264"/>
          </p14:sldIdLst>
        </p14:section>
        <p14:section name="Blood vessels" id="{4ffd53f6-37c6-5fdd-cc74-909e0e93c4ec}">
          <p14:sldIdLst>
            <p14:sldId id="265"/>
            <p14:sldId id="266"/>
          </p14:sldIdLst>
        </p14:section>
        <p14:section name="Controlling the heart" id="{d6f53b86-5e70-ed7d-7f99-b8a19c198d72}">
          <p14:sldIdLst>
            <p14:sldId id="267"/>
            <p14:sldId id="268"/>
            <p14:sldId id="269"/>
            <p14:sldId id="270"/>
          </p14:sldIdLst>
        </p14:section>
        <p14:section name="Case study 1" id="{9fd00451-7de3-baa2-ed17-187f59a86119}">
          <p14:sldIdLst>
            <p14:sldId id="271"/>
            <p14:sldId id="272"/>
            <p14:sldId id="273"/>
          </p14:sldIdLst>
        </p14:section>
        <p14:section name="Health conditions" id="{c7c64221-bfca-904d-e626-513506cdab29}">
          <p14:sldIdLst>
            <p14:sldId id="274"/>
            <p14:sldId id="275"/>
          </p14:sldIdLst>
        </p14:section>
        <p14:section name="Care and prevention" id="{6d8c6143-079d-b9ca-ac1a-cd9e5cf3acb3}">
          <p14:sldIdLst>
            <p14:sldId id="276"/>
            <p14:sldId id="277"/>
            <p14:sldId id="278"/>
            <p14:sldId id="279"/>
            <p14:sldId id="280"/>
            <p14:sldId id="281"/>
          </p14:sldIdLst>
        </p14:section>
        <p14:section name="Case study 2" id="{2b00dc36-b7e3-9a67-accc-7497d276bea8}">
          <p14:sldIdLst>
            <p14:sldId id="282"/>
            <p14:sldId id="283"/>
            <p14:sldId id="284"/>
          </p14:sldIdLst>
        </p14:section>
        <p14:section name="Review" id="{4eefe6b4-1241-b6c3-5aa0-d3bf98bcdf1a}">
          <p14:sldIdLst>
            <p14:sldId id="285"/>
            <p14:sldId id="286"/>
            <p14:sldId id="287"/>
            <p14:sldId id="288"/>
            <p14:sldId id="289"/>
            <p14:sldId id="290"/>
          </p14:sldIdLst>
        </p14:section>
      </p14:sectionLst>
    </p:ex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slide" Target="slides/slide21.xml"/><Relationship Id="rId23" Type="http://schemas.openxmlformats.org/officeDocument/2006/relationships/slide" Target="slides/slide22.xml"/><Relationship Id="rId24" Type="http://schemas.openxmlformats.org/officeDocument/2006/relationships/slide" Target="slides/slide23.xml"/><Relationship Id="rId25" Type="http://schemas.openxmlformats.org/officeDocument/2006/relationships/slide" Target="slides/slide24.xml"/><Relationship Id="rId26" Type="http://schemas.openxmlformats.org/officeDocument/2006/relationships/slide" Target="slides/slide25.xml"/><Relationship Id="rId27" Type="http://schemas.openxmlformats.org/officeDocument/2006/relationships/slide" Target="slides/slide26.xml"/><Relationship Id="rId28" Type="http://schemas.openxmlformats.org/officeDocument/2006/relationships/slide" Target="slides/slide27.xml"/><Relationship Id="rId29" Type="http://schemas.openxmlformats.org/officeDocument/2006/relationships/slide" Target="slides/slide28.xml"/><Relationship Id="rId30" Type="http://schemas.openxmlformats.org/officeDocument/2006/relationships/slide" Target="slides/slide29.xml"/><Relationship Id="rId31" Type="http://schemas.openxmlformats.org/officeDocument/2006/relationships/slide" Target="slides/slide30.xml"/><Relationship Id="rId32" Type="http://schemas.openxmlformats.org/officeDocument/2006/relationships/slide" Target="slides/slide31.xml"/><Relationship Id="rId33" Type="http://schemas.openxmlformats.org/officeDocument/2006/relationships/slide" Target="slides/slide32.xml"/><Relationship Id="rId34" Type="http://schemas.openxmlformats.org/officeDocument/2006/relationships/slide" Target="slides/slide33.xml"/><Relationship Id="rId35" Type="http://schemas.openxmlformats.org/officeDocument/2006/relationships/slide" Target="slides/slide34.xml"/><Relationship Id="rId36" Type="http://schemas.openxmlformats.org/officeDocument/2006/relationships/slide" Target="slides/slide35.xml"/><Relationship Id="rId37" Type="http://schemas.openxmlformats.org/officeDocument/2006/relationships/notesMaster" Target="notesMasters/notesMaster1.xml"/><Relationship Id="rId38" Type="http://schemas.openxmlformats.org/officeDocument/2006/relationships/presProps" Target="presProps.xml"/><Relationship Id="rId39" Type="http://schemas.openxmlformats.org/officeDocument/2006/relationships/viewProps" Target="viewProps.xml"/><Relationship Id="rId40" Type="http://schemas.openxmlformats.org/officeDocument/2006/relationships/theme" Target="theme/theme1.xml"/><Relationship Id="rId41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_rels/notesSlide2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1.xml"/>
		</Relationships>
</file>

<file path=ppt/notesSlides/_rels/notesSlide2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2.xml"/>
		</Relationships>
</file>

<file path=ppt/notesSlides/_rels/notesSlide2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3.xml"/>
		</Relationships>
</file>

<file path=ppt/notesSlides/_rels/notesSlide2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4.xml"/>
		</Relationships>
</file>

<file path=ppt/notesSlides/_rels/notesSlide2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5.xml"/>
		</Relationships>
</file>

<file path=ppt/notesSlides/_rels/notesSlide2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6.xml"/>
		</Relationships>
</file>

<file path=ppt/notesSlides/_rels/notesSlide2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7.xml"/>
		</Relationships>
</file>

<file path=ppt/notesSlides/_rels/notesSlide2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8.xml"/>
		</Relationships>
</file>

<file path=ppt/notesSlides/_rels/notesSlide2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9.xml"/>
		</Relationships>
</file>

<file path=ppt/notesSlides/_rels/notesSlide3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0.xml"/>
		</Relationships>
</file>

<file path=ppt/notesSlides/_rels/notesSlide3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1.xml"/>
		</Relationships>
</file>

<file path=ppt/notesSlides/_rels/notesSlide3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2.xml"/>
		</Relationships>
</file>

<file path=ppt/notesSlides/_rels/notesSlide3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3.xml"/>
		</Relationships>
</file>

<file path=ppt/notesSlides/_rels/notesSlide3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4.xml"/>
		</Relationships>
</file>

<file path=ppt/notesSlides/_rels/notesSlide3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5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image" Target="../media/UW-Title-image-1.jpeg"/><Relationship Id="rId2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image" Target="../media/UW-Section-image-1.jpeg"/><Relationship Id="rId2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image" Target="../media/UW-Content-image-1.jpeg"/><Relationship Id="rId2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UW Title">
    <p:bg>
      <p:bgPr>
        <a:blipFill dpi="0" rotWithShape="1">
          <a:blip r:embed="rId1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>
            <p:ph idx="100" type="title" hasCustomPrompt="1"/>
          </p:nvPr>
        </p:nvSpPr>
        <p:spPr>
          <a:xfrm>
            <a:off x="502920" y="1417320"/>
            <a:ext cx="5486400" cy="1463040"/>
          </a:xfrm>
          <a:prstGeom prst="rect">
            <a:avLst/>
          </a:prstGeom>
          <a:noFill/>
          <a:ln/>
        </p:spPr>
        <p:txBody>
          <a:bodyPr wrap="square" rtlCol="0"/>
          <a:lstStyle>
            <a:lvl1pPr algn="l" indent="0" marL="0">
              <a:buNone/>
              <a:defRPr lang="en-US" sz="3200" b="1" dirty="0">
                <a:solidFill>
                  <a:schemeClr val="bg1"/>
                </a:solidFill>
              </a:defRPr>
            </a:lvl1pPr>
          </a:lstStyle>
          <a:p>
            <a:pPr algn="l" indent="0" marL="0">
              <a:buNone/>
            </a:pPr>
            <a:endParaRPr lang="en-US" sz="3200" dirty="0"/>
          </a:p>
        </p:txBody>
      </p:sp>
      <p:sp>
        <p:nvSpPr>
          <p:cNvPr id="3" name="Text 0"/>
          <p:cNvSpPr/>
          <p:nvPr>
            <p:ph idx="101" type="body" hasCustomPrompt="1"/>
          </p:nvPr>
        </p:nvSpPr>
        <p:spPr>
          <a:xfrm>
            <a:off x="502920" y="3017520"/>
            <a:ext cx="5486400" cy="1371600"/>
          </a:xfrm>
          <a:prstGeom prst="rect">
            <a:avLst/>
          </a:prstGeom>
          <a:noFill/>
          <a:ln/>
        </p:spPr>
        <p:txBody>
          <a:bodyPr wrap="square" rtlCol="0"/>
          <a:lstStyle>
            <a:lvl1pPr algn="l" indent="0" marL="0">
              <a:buNone/>
              <a:defRPr lang="en-US" sz="2000" b="1" dirty="0">
                <a:solidFill>
                  <a:schemeClr val="bg1"/>
                </a:solidFill>
              </a:defRPr>
            </a:lvl1pPr>
          </a:lstStyle>
          <a:p>
            <a:pPr algn="l" indent="0" marL="0">
              <a:buNone/>
            </a:pPr>
            <a:endParaRPr lang="en-US" sz="2000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UW Section">
    <p:bg>
      <p:bgPr>
        <a:blipFill dpi="0" rotWithShape="1">
          <a:blip r:embed="rId1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>
            <p:ph idx="100" type="title" hasCustomPrompt="1"/>
          </p:nvPr>
        </p:nvSpPr>
        <p:spPr>
          <a:xfrm>
            <a:off x="502920" y="2011680"/>
            <a:ext cx="5669280" cy="1097280"/>
          </a:xfrm>
          <a:prstGeom prst="rect">
            <a:avLst/>
          </a:prstGeom>
          <a:noFill/>
          <a:ln/>
        </p:spPr>
        <p:txBody>
          <a:bodyPr wrap="square" rtlCol="0"/>
          <a:lstStyle>
            <a:lvl1pPr algn="l" indent="0" marL="0">
              <a:buNone/>
              <a:defRPr lang="en-US" sz="3600" b="1" dirty="0">
                <a:solidFill>
                  <a:schemeClr val="bg1"/>
                </a:solidFill>
              </a:defRPr>
            </a:lvl1pPr>
          </a:lstStyle>
          <a:p>
            <a:pPr algn="l" indent="0" marL="0">
              <a:buNone/>
            </a:pPr>
            <a:endParaRPr lang="en-US" sz="3600" dirty="0"/>
          </a:p>
        </p:txBody>
      </p:sp>
      <p:sp>
        <p:nvSpPr>
          <p:cNvPr id="3" name="Text 0"/>
          <p:cNvSpPr/>
          <p:nvPr>
            <p:ph idx="101" type="body" hasCustomPrompt="1"/>
          </p:nvPr>
        </p:nvSpPr>
        <p:spPr>
          <a:xfrm>
            <a:off x="502920" y="3200400"/>
            <a:ext cx="5669280" cy="1097280"/>
          </a:xfrm>
          <a:prstGeom prst="rect">
            <a:avLst/>
          </a:prstGeom>
          <a:noFill/>
          <a:ln/>
        </p:spPr>
        <p:txBody>
          <a:bodyPr wrap="square" rtlCol="0"/>
          <a:lstStyle>
            <a:lvl1pPr algn="l" indent="0" marL="0">
              <a:buNone/>
              <a:defRPr lang="en-US" sz="1800" dirty="0">
                <a:solidFill>
                  <a:schemeClr val="bg1"/>
                </a:solidFill>
              </a:defRPr>
            </a:lvl1pPr>
          </a:lstStyle>
          <a:p>
            <a:pPr algn="l" indent="0" marL="0">
              <a:buNone/>
            </a:pPr>
            <a:endParaRPr lang="en-US" sz="1800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UW Content">
    <p:bg>
      <p:bgPr>
        <a:blipFill dpi="0" rotWithShape="1">
          <a:blip r:embed="rId1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>
            <p:ph idx="100" type="title" hasCustomPrompt="1"/>
          </p:nvPr>
        </p:nvSpPr>
        <p:spPr>
          <a:xfrm>
            <a:off x="457200" y="274320"/>
            <a:ext cx="8229600" cy="731520"/>
          </a:xfrm>
          <a:prstGeom prst="rect">
            <a:avLst/>
          </a:prstGeom>
          <a:noFill/>
          <a:ln/>
        </p:spPr>
        <p:txBody>
          <a:bodyPr wrap="square" rtlCol="0"/>
          <a:lstStyle>
            <a:lvl1pPr algn="l" indent="0" marL="0">
              <a:buNone/>
              <a:defRPr lang="en-US" sz="2800" b="1" dirty="0">
                <a:solidFill>
                  <a:schemeClr val="tx2"/>
                </a:solidFill>
              </a:defRPr>
            </a:lvl1pPr>
          </a:lstStyle>
          <a:p>
            <a:pPr algn="l" indent="0" marL="0">
              <a:buNone/>
            </a:pPr>
            <a:endParaRPr lang="en-US" sz="2800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4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4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4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4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4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4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4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4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4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4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4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4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4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4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4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4.xml"/><Relationship Id="rId5" Type="http://schemas.openxmlformats.org/officeDocument/2006/relationships/notesSlide" Target="../notesSlides/notesSlide20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1-1.png"/><Relationship Id="rId2" Type="http://schemas.openxmlformats.org/officeDocument/2006/relationships/image" Target="../media/image-21-2.png"/><Relationship Id="rId3" Type="http://schemas.openxmlformats.org/officeDocument/2006/relationships/image" Target="../media/image-21-3.png"/><Relationship Id="rId4" Type="http://schemas.openxmlformats.org/officeDocument/2006/relationships/image" Target="../media/image-21-4.png"/><Relationship Id="rId5" Type="http://schemas.openxmlformats.org/officeDocument/2006/relationships/image" Target="../media/image-21-5.png"/><Relationship Id="rId6" Type="http://schemas.openxmlformats.org/officeDocument/2006/relationships/slideLayout" Target="../slideLayouts/slideLayout4.xml"/><Relationship Id="rId7" Type="http://schemas.openxmlformats.org/officeDocument/2006/relationships/notesSlide" Target="../notesSlides/notesSlide21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2-1.png"/><Relationship Id="rId2" Type="http://schemas.openxmlformats.org/officeDocument/2006/relationships/image" Target="../media/image-22-2.png"/><Relationship Id="rId3" Type="http://schemas.openxmlformats.org/officeDocument/2006/relationships/image" Target="../media/image-22-3.png"/><Relationship Id="rId4" Type="http://schemas.openxmlformats.org/officeDocument/2006/relationships/slideLayout" Target="../slideLayouts/slideLayout4.xml"/><Relationship Id="rId5" Type="http://schemas.openxmlformats.org/officeDocument/2006/relationships/notesSlide" Target="../notesSlides/notesSlide2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3-1.png"/><Relationship Id="rId2" Type="http://schemas.openxmlformats.org/officeDocument/2006/relationships/image" Target="../media/image-23-2.png"/><Relationship Id="rId3" Type="http://schemas.openxmlformats.org/officeDocument/2006/relationships/slideLayout" Target="../slideLayouts/slideLayout4.xml"/><Relationship Id="rId4" Type="http://schemas.openxmlformats.org/officeDocument/2006/relationships/notesSlide" Target="../notesSlides/notesSlide23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4-1.png"/><Relationship Id="rId2" Type="http://schemas.openxmlformats.org/officeDocument/2006/relationships/image" Target="../media/image-24-2.png"/><Relationship Id="rId3" Type="http://schemas.openxmlformats.org/officeDocument/2006/relationships/image" Target="../media/image-24-3.png"/><Relationship Id="rId4" Type="http://schemas.openxmlformats.org/officeDocument/2006/relationships/slideLayout" Target="../slideLayouts/slideLayout4.xml"/><Relationship Id="rId5" Type="http://schemas.openxmlformats.org/officeDocument/2006/relationships/notesSlide" Target="../notesSlides/notesSlide24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5-1.png"/><Relationship Id="rId2" Type="http://schemas.openxmlformats.org/officeDocument/2006/relationships/image" Target="../media/image-25-2.png"/><Relationship Id="rId3" Type="http://schemas.openxmlformats.org/officeDocument/2006/relationships/image" Target="../media/image-25-3.png"/><Relationship Id="rId4" Type="http://schemas.openxmlformats.org/officeDocument/2006/relationships/slideLayout" Target="../slideLayouts/slideLayout4.xml"/><Relationship Id="rId5" Type="http://schemas.openxmlformats.org/officeDocument/2006/relationships/notesSlide" Target="../notesSlides/notesSlide25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6-1.png"/><Relationship Id="rId2" Type="http://schemas.openxmlformats.org/officeDocument/2006/relationships/image" Target="../media/image-26-2.png"/><Relationship Id="rId3" Type="http://schemas.openxmlformats.org/officeDocument/2006/relationships/image" Target="../media/image-26-3.png"/><Relationship Id="rId4" Type="http://schemas.openxmlformats.org/officeDocument/2006/relationships/slideLayout" Target="../slideLayouts/slideLayout4.xml"/><Relationship Id="rId5" Type="http://schemas.openxmlformats.org/officeDocument/2006/relationships/notesSlide" Target="../notesSlides/notesSlide26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27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8-1.png"/><Relationship Id="rId2" Type="http://schemas.openxmlformats.org/officeDocument/2006/relationships/slideLayout" Target="../slideLayouts/slideLayout4.xml"/><Relationship Id="rId3" Type="http://schemas.openxmlformats.org/officeDocument/2006/relationships/notesSlide" Target="../notesSlides/notesSlide28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notesSlide" Target="../notesSlides/notesSlide29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_lgd03h3te8" TargetMode="External"/><Relationship Id="rId4" Type="http://schemas.openxmlformats.org/officeDocument/2006/relationships/hyperlink" Target="https://www.youtube.com/watch?v=NJzJKvkWWDc" TargetMode="External"/><Relationship Id="rId1" Type="http://schemas.openxmlformats.org/officeDocument/2006/relationships/image" Target="../media/image-30-1.png"/><Relationship Id="rId3" Type="http://schemas.openxmlformats.org/officeDocument/2006/relationships/image" Target="../media/image-30-2.png"/><Relationship Id="rId5" Type="http://schemas.openxmlformats.org/officeDocument/2006/relationships/slideLayout" Target="../slideLayouts/slideLayout4.xml"/><Relationship Id="rId6" Type="http://schemas.openxmlformats.org/officeDocument/2006/relationships/notesSlide" Target="../notesSlides/notesSlide30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1-1.png"/><Relationship Id="rId2" Type="http://schemas.openxmlformats.org/officeDocument/2006/relationships/image" Target="../media/image-31-2.png"/><Relationship Id="rId3" Type="http://schemas.openxmlformats.org/officeDocument/2006/relationships/image" Target="../media/image-31-3.png"/><Relationship Id="rId4" Type="http://schemas.openxmlformats.org/officeDocument/2006/relationships/slideLayout" Target="../slideLayouts/slideLayout4.xml"/><Relationship Id="rId5" Type="http://schemas.openxmlformats.org/officeDocument/2006/relationships/notesSlide" Target="../notesSlides/notesSlide31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notesSlide" Target="../notesSlides/notesSlide3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notesSlide" Target="../notesSlides/notesSlide33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notesSlide" Target="../notesSlides/notesSlide34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3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>
            <p:ph idx="100" type="title" hasCustomPrompt="1"/>
          </p:nvPr>
        </p:nvSpPr>
        <p:spPr>
          <a:xfrm>
            <a:off x="502920" y="1417320"/>
            <a:ext cx="5486400" cy="146304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buNone/>
            </a:pPr>
            <a:r>
              <a:rPr lang="en-US" sz="3200" b="1" dirty="0">
                <a:solidFill>
                  <a:schemeClr val="bg1"/>
                </a:solidFill>
              </a:rPr>
              <a:t>Introduction to Physiology (BMHP5023)</a:t>
            </a:r>
            <a:endParaRPr lang="en-US" sz="3200" dirty="0"/>
          </a:p>
        </p:txBody>
      </p:sp>
      <p:sp>
        <p:nvSpPr>
          <p:cNvPr id="3" name="Text 0"/>
          <p:cNvSpPr/>
          <p:nvPr>
            <p:ph idx="101" type="body" hasCustomPrompt="1"/>
          </p:nvPr>
        </p:nvSpPr>
        <p:spPr>
          <a:xfrm>
            <a:off x="502920" y="3017520"/>
            <a:ext cx="5486400" cy="137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buNone/>
            </a:pPr>
            <a:r>
              <a:rPr lang="en-US" sz="2000" b="1" dirty="0">
                <a:solidFill>
                  <a:schemeClr val="bg1"/>
                </a:solidFill>
              </a:rPr>
              <a:t>Week 4 Session 1: The Cardiovascular System</a:t>
            </a:r>
            <a:endParaRPr lang="en-US" sz="2000" dirty="0"/>
          </a:p>
          <a:p>
            <a:pPr algn="l" indent="0" marL="0">
              <a:buNone/>
            </a:pPr>
            <a:r>
              <a:rPr lang="en-US" sz="2000" b="1" dirty="0">
                <a:solidFill>
                  <a:schemeClr val="bg1"/>
                </a:solidFill>
              </a:rPr>
              <a:t>The heart, blood vessels and blood, made simple</a:t>
            </a:r>
            <a:endParaRPr lang="en-US" sz="2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>
            <p:ph idx="100" type="title" hasCustomPrompt="1"/>
          </p:nvPr>
        </p:nvSpPr>
        <p:spPr>
          <a:xfrm>
            <a:off x="457200" y="274320"/>
            <a:ext cx="8229600" cy="7315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buNone/>
            </a:pPr>
            <a:r>
              <a:rPr lang="en-US" sz="2800" b="1" dirty="0">
                <a:solidFill>
                  <a:schemeClr val="tx2"/>
                </a:solidFill>
              </a:rPr>
              <a:t>What we will cover today</a:t>
            </a:r>
            <a:endParaRPr lang="en-US" sz="2800" dirty="0"/>
          </a:p>
        </p:txBody>
      </p:sp>
      <p:sp>
        <p:nvSpPr>
          <p:cNvPr id="3" name="Shape 1"/>
          <p:cNvSpPr/>
          <p:nvPr/>
        </p:nvSpPr>
        <p:spPr>
          <a:xfrm>
            <a:off x="457200" y="1280160"/>
            <a:ext cx="3931920" cy="1783080"/>
          </a:xfrm>
          <a:prstGeom prst="roundRect">
            <a:avLst>
              <a:gd name="adj" fmla="val 4103"/>
            </a:avLst>
          </a:prstGeom>
          <a:solidFill>
            <a:schemeClr val="accent2">
              <a:alpha val="12000"/>
            </a:schemeClr>
          </a:solidFill>
          <a:ln w="12700">
            <a:solidFill>
              <a:schemeClr val="accent2">
                <a:alpha val="40000"/>
              </a:schemeClr>
            </a:solidFill>
            <a:prstDash val="solid"/>
          </a:ln>
        </p:spPr>
      </p:sp>
      <p:sp>
        <p:nvSpPr>
          <p:cNvPr id="4" name="Shape 2"/>
          <p:cNvSpPr/>
          <p:nvPr/>
        </p:nvSpPr>
        <p:spPr>
          <a:xfrm>
            <a:off x="594360" y="1417320"/>
            <a:ext cx="594360" cy="594360"/>
          </a:xfrm>
          <a:prstGeom prst="ellipse">
            <a:avLst/>
          </a:prstGeom>
          <a:solidFill>
            <a:schemeClr val="accent2"/>
          </a:solidFill>
          <a:ln w="12700">
            <a:solidFill>
              <a:schemeClr val="accent2"/>
            </a:solidFill>
            <a:prstDash val="solid"/>
          </a:ln>
        </p:spPr>
      </p:sp>
      <p:pic>
        <p:nvPicPr>
          <p:cNvPr id="5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37006" y="1559966"/>
            <a:ext cx="309067" cy="309067"/>
          </a:xfrm>
          <a:prstGeom prst="rect">
            <a:avLst/>
          </a:prstGeom>
        </p:spPr>
      </p:pic>
      <p:sp>
        <p:nvSpPr>
          <p:cNvPr id="6" name="Text 3"/>
          <p:cNvSpPr txBox="1"/>
          <p:nvPr/>
        </p:nvSpPr>
        <p:spPr>
          <a:xfrm>
            <a:off x="594360" y="2084832"/>
            <a:ext cx="3657600" cy="90525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buNone/>
            </a:pPr>
            <a:r>
              <a:rPr lang="en-US" sz="1800" b="1" dirty="0">
                <a:solidFill>
                  <a:schemeClr val="accent2"/>
                </a:solidFill>
              </a:rPr>
              <a:t>The structure of the heart</a:t>
            </a:r>
            <a:endParaRPr lang="en-US" sz="1800" dirty="0"/>
          </a:p>
          <a:p>
            <a:pPr indent="0" marL="0">
              <a:spcBef>
                <a:spcPts val="400"/>
              </a:spcBef>
              <a:buNone/>
            </a:pPr>
            <a:r>
              <a:rPr lang="en-US" sz="1500" dirty="0">
                <a:solidFill>
                  <a:schemeClr val="tx1"/>
                </a:solidFill>
              </a:rPr>
              <a:t>Where it sits and what is inside it</a:t>
            </a:r>
            <a:endParaRPr lang="en-US" sz="1800" dirty="0"/>
          </a:p>
        </p:txBody>
      </p:sp>
      <p:sp>
        <p:nvSpPr>
          <p:cNvPr id="7" name="Shape 4"/>
          <p:cNvSpPr/>
          <p:nvPr/>
        </p:nvSpPr>
        <p:spPr>
          <a:xfrm>
            <a:off x="4663440" y="1280160"/>
            <a:ext cx="3931920" cy="1783080"/>
          </a:xfrm>
          <a:prstGeom prst="roundRect">
            <a:avLst>
              <a:gd name="adj" fmla="val 4103"/>
            </a:avLst>
          </a:prstGeom>
          <a:solidFill>
            <a:schemeClr val="accent1">
              <a:alpha val="12000"/>
            </a:schemeClr>
          </a:solidFill>
          <a:ln w="12700">
            <a:solidFill>
              <a:schemeClr val="accent1">
                <a:alpha val="40000"/>
              </a:schemeClr>
            </a:solidFill>
            <a:prstDash val="solid"/>
          </a:ln>
        </p:spPr>
      </p:sp>
      <p:sp>
        <p:nvSpPr>
          <p:cNvPr id="8" name="Shape 5"/>
          <p:cNvSpPr/>
          <p:nvPr/>
        </p:nvSpPr>
        <p:spPr>
          <a:xfrm>
            <a:off x="4800600" y="1417320"/>
            <a:ext cx="594360" cy="594360"/>
          </a:xfrm>
          <a:prstGeom prst="ellipse">
            <a:avLst/>
          </a:prstGeom>
          <a:solidFill>
            <a:schemeClr val="accent1"/>
          </a:solidFill>
          <a:ln w="12700">
            <a:solidFill>
              <a:schemeClr val="accent1"/>
            </a:solidFill>
            <a:prstDash val="solid"/>
          </a:ln>
        </p:spPr>
      </p:sp>
      <p:pic>
        <p:nvPicPr>
          <p:cNvPr id="9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43246" y="1559966"/>
            <a:ext cx="309067" cy="309067"/>
          </a:xfrm>
          <a:prstGeom prst="rect">
            <a:avLst/>
          </a:prstGeom>
        </p:spPr>
      </p:pic>
      <p:sp>
        <p:nvSpPr>
          <p:cNvPr id="10" name="Text 6"/>
          <p:cNvSpPr txBox="1"/>
          <p:nvPr/>
        </p:nvSpPr>
        <p:spPr>
          <a:xfrm>
            <a:off x="4800600" y="2084832"/>
            <a:ext cx="3657600" cy="90525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buNone/>
            </a:pPr>
            <a:r>
              <a:rPr lang="en-US" sz="1800" b="1" dirty="0">
                <a:solidFill>
                  <a:schemeClr val="accent1"/>
                </a:solidFill>
              </a:rPr>
              <a:t>What the heart does</a:t>
            </a:r>
            <a:endParaRPr lang="en-US" sz="1800" dirty="0"/>
          </a:p>
          <a:p>
            <a:pPr indent="0" marL="0">
              <a:spcBef>
                <a:spcPts val="400"/>
              </a:spcBef>
              <a:buNone/>
            </a:pPr>
            <a:r>
              <a:rPr lang="en-US" sz="1500" dirty="0">
                <a:solidFill>
                  <a:schemeClr val="tx1"/>
                </a:solidFill>
              </a:rPr>
              <a:t>Its main jobs in the body</a:t>
            </a:r>
            <a:endParaRPr lang="en-US" sz="1800" dirty="0"/>
          </a:p>
        </p:txBody>
      </p:sp>
      <p:sp>
        <p:nvSpPr>
          <p:cNvPr id="11" name="Shape 7"/>
          <p:cNvSpPr/>
          <p:nvPr/>
        </p:nvSpPr>
        <p:spPr>
          <a:xfrm>
            <a:off x="457200" y="3291840"/>
            <a:ext cx="3931920" cy="1783080"/>
          </a:xfrm>
          <a:prstGeom prst="roundRect">
            <a:avLst>
              <a:gd name="adj" fmla="val 4103"/>
            </a:avLst>
          </a:prstGeom>
          <a:solidFill>
            <a:schemeClr val="accent3">
              <a:alpha val="12000"/>
            </a:schemeClr>
          </a:solidFill>
          <a:ln w="12700">
            <a:solidFill>
              <a:schemeClr val="accent3">
                <a:alpha val="40000"/>
              </a:schemeClr>
            </a:solidFill>
            <a:prstDash val="solid"/>
          </a:ln>
        </p:spPr>
      </p:sp>
      <p:sp>
        <p:nvSpPr>
          <p:cNvPr id="12" name="Shape 8"/>
          <p:cNvSpPr/>
          <p:nvPr/>
        </p:nvSpPr>
        <p:spPr>
          <a:xfrm>
            <a:off x="594360" y="3429000"/>
            <a:ext cx="594360" cy="594360"/>
          </a:xfrm>
          <a:prstGeom prst="ellipse">
            <a:avLst/>
          </a:prstGeom>
          <a:solidFill>
            <a:schemeClr val="accent3"/>
          </a:solidFill>
          <a:ln w="12700">
            <a:solidFill>
              <a:schemeClr val="accent3"/>
            </a:solidFill>
            <a:prstDash val="solid"/>
          </a:ln>
        </p:spPr>
      </p:sp>
      <p:pic>
        <p:nvPicPr>
          <p:cNvPr id="13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7006" y="3571646"/>
            <a:ext cx="309067" cy="309067"/>
          </a:xfrm>
          <a:prstGeom prst="rect">
            <a:avLst/>
          </a:prstGeom>
        </p:spPr>
      </p:pic>
      <p:sp>
        <p:nvSpPr>
          <p:cNvPr id="14" name="Text 9"/>
          <p:cNvSpPr txBox="1"/>
          <p:nvPr/>
        </p:nvSpPr>
        <p:spPr>
          <a:xfrm>
            <a:off x="594360" y="4096512"/>
            <a:ext cx="3657600" cy="90525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buNone/>
            </a:pPr>
            <a:r>
              <a:rPr lang="en-US" sz="1800" b="1" dirty="0">
                <a:solidFill>
                  <a:schemeClr val="accent3"/>
                </a:solidFill>
              </a:rPr>
              <a:t>How blood travels</a:t>
            </a:r>
            <a:endParaRPr lang="en-US" sz="1800" dirty="0"/>
          </a:p>
          <a:p>
            <a:pPr indent="0" marL="0">
              <a:spcBef>
                <a:spcPts val="400"/>
              </a:spcBef>
              <a:buNone/>
            </a:pPr>
            <a:r>
              <a:rPr lang="en-US" sz="1500" dirty="0">
                <a:solidFill>
                  <a:schemeClr val="tx1"/>
                </a:solidFill>
              </a:rPr>
              <a:t>The two loops: to the lungs and around the body</a:t>
            </a:r>
            <a:endParaRPr lang="en-US" sz="1800" dirty="0"/>
          </a:p>
        </p:txBody>
      </p:sp>
      <p:sp>
        <p:nvSpPr>
          <p:cNvPr id="15" name="Shape 10"/>
          <p:cNvSpPr/>
          <p:nvPr/>
        </p:nvSpPr>
        <p:spPr>
          <a:xfrm>
            <a:off x="4663440" y="3291840"/>
            <a:ext cx="3931920" cy="1783080"/>
          </a:xfrm>
          <a:prstGeom prst="roundRect">
            <a:avLst>
              <a:gd name="adj" fmla="val 4103"/>
            </a:avLst>
          </a:prstGeom>
          <a:solidFill>
            <a:schemeClr val="accent4">
              <a:alpha val="12000"/>
            </a:schemeClr>
          </a:solidFill>
          <a:ln w="12700">
            <a:solidFill>
              <a:schemeClr val="accent4">
                <a:alpha val="40000"/>
              </a:schemeClr>
            </a:solidFill>
            <a:prstDash val="solid"/>
          </a:ln>
        </p:spPr>
      </p:sp>
      <p:sp>
        <p:nvSpPr>
          <p:cNvPr id="16" name="Shape 11"/>
          <p:cNvSpPr/>
          <p:nvPr/>
        </p:nvSpPr>
        <p:spPr>
          <a:xfrm>
            <a:off x="4800600" y="3429000"/>
            <a:ext cx="594360" cy="594360"/>
          </a:xfrm>
          <a:prstGeom prst="ellipse">
            <a:avLst/>
          </a:prstGeom>
          <a:solidFill>
            <a:schemeClr val="accent4"/>
          </a:solidFill>
          <a:ln w="12700">
            <a:solidFill>
              <a:schemeClr val="accent4"/>
            </a:solidFill>
            <a:prstDash val="solid"/>
          </a:ln>
        </p:spPr>
      </p:sp>
      <p:pic>
        <p:nvPicPr>
          <p:cNvPr id="17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43246" y="3571646"/>
            <a:ext cx="309067" cy="309067"/>
          </a:xfrm>
          <a:prstGeom prst="rect">
            <a:avLst/>
          </a:prstGeom>
        </p:spPr>
      </p:pic>
      <p:sp>
        <p:nvSpPr>
          <p:cNvPr id="18" name="Text 12"/>
          <p:cNvSpPr txBox="1"/>
          <p:nvPr/>
        </p:nvSpPr>
        <p:spPr>
          <a:xfrm>
            <a:off x="4800600" y="4096512"/>
            <a:ext cx="3657600" cy="90525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buNone/>
            </a:pPr>
            <a:r>
              <a:rPr lang="en-US" sz="1800" b="1" dirty="0">
                <a:solidFill>
                  <a:schemeClr val="accent4"/>
                </a:solidFill>
              </a:rPr>
              <a:t>Health and care</a:t>
            </a:r>
            <a:endParaRPr lang="en-US" sz="1800" dirty="0"/>
          </a:p>
          <a:p>
            <a:pPr indent="0" marL="0">
              <a:spcBef>
                <a:spcPts val="400"/>
              </a:spcBef>
              <a:buNone/>
            </a:pPr>
            <a:r>
              <a:rPr lang="en-US" sz="1500" dirty="0">
                <a:solidFill>
                  <a:schemeClr val="tx1"/>
                </a:solidFill>
              </a:rPr>
              <a:t>Common conditions and the role of care workers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>
            <p:ph idx="100" type="title" hasCustomPrompt="1"/>
          </p:nvPr>
        </p:nvSpPr>
        <p:spPr>
          <a:xfrm>
            <a:off x="457200" y="274320"/>
            <a:ext cx="8229600" cy="7315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buNone/>
            </a:pPr>
            <a:r>
              <a:rPr lang="en-US" sz="2800" b="1" dirty="0">
                <a:solidFill>
                  <a:schemeClr val="tx2"/>
                </a:solidFill>
              </a:rPr>
              <a:t>The cardiovascular system in one picture</a:t>
            </a:r>
            <a:endParaRPr lang="en-US" sz="2800" dirty="0"/>
          </a:p>
        </p:txBody>
      </p:sp>
      <p:sp>
        <p:nvSpPr>
          <p:cNvPr id="3" name="Shape 1"/>
          <p:cNvSpPr/>
          <p:nvPr/>
        </p:nvSpPr>
        <p:spPr>
          <a:xfrm>
            <a:off x="457200" y="1234440"/>
            <a:ext cx="2606040" cy="4297680"/>
          </a:xfrm>
          <a:prstGeom prst="roundRect">
            <a:avLst>
              <a:gd name="adj" fmla="val 2807"/>
            </a:avLst>
          </a:prstGeom>
          <a:solidFill>
            <a:schemeClr val="accent2">
              <a:alpha val="10000"/>
            </a:schemeClr>
          </a:solidFill>
          <a:ln w="12700">
            <a:solidFill>
              <a:schemeClr val="accent2">
                <a:alpha val="40000"/>
              </a:schemeClr>
            </a:solidFill>
            <a:prstDash val="solid"/>
          </a:ln>
        </p:spPr>
      </p:sp>
      <p:pic>
        <p:nvPicPr>
          <p:cNvPr id="4" name="Image 0" descr="img/c8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32544" y="1371600"/>
            <a:ext cx="2055353" cy="1645920"/>
          </a:xfrm>
          <a:prstGeom prst="rect">
            <a:avLst/>
          </a:prstGeom>
        </p:spPr>
      </p:pic>
      <p:sp>
        <p:nvSpPr>
          <p:cNvPr id="5" name="Text 2"/>
          <p:cNvSpPr txBox="1"/>
          <p:nvPr/>
        </p:nvSpPr>
        <p:spPr>
          <a:xfrm>
            <a:off x="594360" y="3154680"/>
            <a:ext cx="233172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800" b="1" dirty="0">
                <a:solidFill>
                  <a:schemeClr val="accent2"/>
                </a:solidFill>
              </a:rPr>
              <a:t>1. The heart</a:t>
            </a:r>
            <a:endParaRPr lang="en-US" sz="1800" dirty="0"/>
          </a:p>
        </p:txBody>
      </p:sp>
      <p:sp>
        <p:nvSpPr>
          <p:cNvPr id="6" name="Shape 3"/>
          <p:cNvSpPr/>
          <p:nvPr/>
        </p:nvSpPr>
        <p:spPr>
          <a:xfrm>
            <a:off x="594360" y="3611880"/>
            <a:ext cx="1737360" cy="329184"/>
          </a:xfrm>
          <a:prstGeom prst="roundRect">
            <a:avLst>
              <a:gd name="adj" fmla="val 50000"/>
            </a:avLst>
          </a:prstGeom>
          <a:solidFill>
            <a:schemeClr val="accent2"/>
          </a:solidFill>
          <a:ln w="12700">
            <a:solidFill>
              <a:schemeClr val="accent2"/>
            </a:solidFill>
            <a:prstDash val="solid"/>
          </a:ln>
        </p:spPr>
      </p:sp>
      <p:sp>
        <p:nvSpPr>
          <p:cNvPr id="7" name="Text 4"/>
          <p:cNvSpPr txBox="1"/>
          <p:nvPr/>
        </p:nvSpPr>
        <p:spPr>
          <a:xfrm>
            <a:off x="594360" y="3611880"/>
            <a:ext cx="1737360" cy="32918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1200" b="1" dirty="0">
                <a:solidFill>
                  <a:schemeClr val="bg1"/>
                </a:solidFill>
              </a:rPr>
              <a:t>The pump</a:t>
            </a:r>
            <a:endParaRPr lang="en-US" sz="1200" dirty="0"/>
          </a:p>
        </p:txBody>
      </p:sp>
      <p:sp>
        <p:nvSpPr>
          <p:cNvPr id="8" name="Text 5"/>
          <p:cNvSpPr txBox="1"/>
          <p:nvPr/>
        </p:nvSpPr>
        <p:spPr>
          <a:xfrm>
            <a:off x="594360" y="4069080"/>
            <a:ext cx="2331720" cy="137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buNone/>
            </a:pPr>
            <a:r>
              <a:rPr lang="en-US" sz="1500" dirty="0">
                <a:solidFill>
                  <a:schemeClr val="tx1"/>
                </a:solidFill>
              </a:rPr>
              <a:t>Pushes blood all around the body, non-stop</a:t>
            </a:r>
            <a:endParaRPr lang="en-US" sz="1500" dirty="0"/>
          </a:p>
        </p:txBody>
      </p:sp>
      <p:sp>
        <p:nvSpPr>
          <p:cNvPr id="9" name="Shape 6"/>
          <p:cNvSpPr/>
          <p:nvPr/>
        </p:nvSpPr>
        <p:spPr>
          <a:xfrm>
            <a:off x="3246120" y="1234440"/>
            <a:ext cx="2606040" cy="4297680"/>
          </a:xfrm>
          <a:prstGeom prst="roundRect">
            <a:avLst>
              <a:gd name="adj" fmla="val 2807"/>
            </a:avLst>
          </a:prstGeom>
          <a:solidFill>
            <a:schemeClr val="accent3">
              <a:alpha val="10000"/>
            </a:schemeClr>
          </a:solidFill>
          <a:ln w="12700">
            <a:solidFill>
              <a:schemeClr val="accent3">
                <a:alpha val="40000"/>
              </a:schemeClr>
            </a:solidFill>
            <a:prstDash val="solid"/>
          </a:ln>
        </p:spPr>
      </p:sp>
      <p:pic>
        <p:nvPicPr>
          <p:cNvPr id="10" name="Image 1" descr="img/c15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29000" y="1606946"/>
            <a:ext cx="2240280" cy="1175229"/>
          </a:xfrm>
          <a:prstGeom prst="rect">
            <a:avLst/>
          </a:prstGeom>
        </p:spPr>
      </p:pic>
      <p:sp>
        <p:nvSpPr>
          <p:cNvPr id="11" name="Text 7"/>
          <p:cNvSpPr txBox="1"/>
          <p:nvPr/>
        </p:nvSpPr>
        <p:spPr>
          <a:xfrm>
            <a:off x="3383280" y="3154680"/>
            <a:ext cx="233172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800" b="1" dirty="0">
                <a:solidFill>
                  <a:schemeClr val="accent3"/>
                </a:solidFill>
              </a:rPr>
              <a:t>2. Blood vessels</a:t>
            </a:r>
            <a:endParaRPr lang="en-US" sz="1800" dirty="0"/>
          </a:p>
        </p:txBody>
      </p:sp>
      <p:sp>
        <p:nvSpPr>
          <p:cNvPr id="12" name="Shape 8"/>
          <p:cNvSpPr/>
          <p:nvPr/>
        </p:nvSpPr>
        <p:spPr>
          <a:xfrm>
            <a:off x="3383280" y="3611880"/>
            <a:ext cx="1737360" cy="329184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  <a:ln w="12700">
            <a:solidFill>
              <a:schemeClr val="accent3"/>
            </a:solidFill>
            <a:prstDash val="solid"/>
          </a:ln>
        </p:spPr>
      </p:sp>
      <p:sp>
        <p:nvSpPr>
          <p:cNvPr id="13" name="Text 9"/>
          <p:cNvSpPr txBox="1"/>
          <p:nvPr/>
        </p:nvSpPr>
        <p:spPr>
          <a:xfrm>
            <a:off x="3383280" y="3611880"/>
            <a:ext cx="1737360" cy="32918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1200" b="1" dirty="0">
                <a:solidFill>
                  <a:schemeClr val="bg1"/>
                </a:solidFill>
              </a:rPr>
              <a:t>The roads</a:t>
            </a:r>
            <a:endParaRPr lang="en-US" sz="1200" dirty="0"/>
          </a:p>
        </p:txBody>
      </p:sp>
      <p:sp>
        <p:nvSpPr>
          <p:cNvPr id="14" name="Text 10"/>
          <p:cNvSpPr txBox="1"/>
          <p:nvPr/>
        </p:nvSpPr>
        <p:spPr>
          <a:xfrm>
            <a:off x="3383280" y="4069080"/>
            <a:ext cx="2331720" cy="137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buNone/>
            </a:pPr>
            <a:r>
              <a:rPr lang="en-US" sz="1500" dirty="0">
                <a:solidFill>
                  <a:schemeClr val="tx1"/>
                </a:solidFill>
              </a:rPr>
              <a:t>Tubes that carry blood to and from every part of the body</a:t>
            </a:r>
            <a:endParaRPr lang="en-US" sz="1500" dirty="0"/>
          </a:p>
        </p:txBody>
      </p:sp>
      <p:sp>
        <p:nvSpPr>
          <p:cNvPr id="15" name="Shape 11"/>
          <p:cNvSpPr/>
          <p:nvPr/>
        </p:nvSpPr>
        <p:spPr>
          <a:xfrm>
            <a:off x="6035040" y="1234440"/>
            <a:ext cx="2606040" cy="4297680"/>
          </a:xfrm>
          <a:prstGeom prst="roundRect">
            <a:avLst>
              <a:gd name="adj" fmla="val 2807"/>
            </a:avLst>
          </a:prstGeom>
          <a:solidFill>
            <a:schemeClr val="accent6">
              <a:alpha val="10000"/>
            </a:schemeClr>
          </a:solidFill>
          <a:ln w="12700">
            <a:solidFill>
              <a:schemeClr val="accent6">
                <a:alpha val="40000"/>
              </a:schemeClr>
            </a:solidFill>
            <a:prstDash val="solid"/>
          </a:ln>
        </p:spPr>
      </p:sp>
      <p:pic>
        <p:nvPicPr>
          <p:cNvPr id="16" name="Image 2" descr="img/c5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22434" y="1371600"/>
            <a:ext cx="2031252" cy="1645920"/>
          </a:xfrm>
          <a:prstGeom prst="rect">
            <a:avLst/>
          </a:prstGeom>
        </p:spPr>
      </p:pic>
      <p:sp>
        <p:nvSpPr>
          <p:cNvPr id="17" name="Text 12"/>
          <p:cNvSpPr txBox="1"/>
          <p:nvPr/>
        </p:nvSpPr>
        <p:spPr>
          <a:xfrm>
            <a:off x="6172200" y="3154680"/>
            <a:ext cx="233172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800" b="1" dirty="0">
                <a:solidFill>
                  <a:schemeClr val="accent6"/>
                </a:solidFill>
              </a:rPr>
              <a:t>3. Blood</a:t>
            </a:r>
            <a:endParaRPr lang="en-US" sz="1800" dirty="0"/>
          </a:p>
        </p:txBody>
      </p:sp>
      <p:sp>
        <p:nvSpPr>
          <p:cNvPr id="18" name="Shape 13"/>
          <p:cNvSpPr/>
          <p:nvPr/>
        </p:nvSpPr>
        <p:spPr>
          <a:xfrm>
            <a:off x="6172200" y="3611880"/>
            <a:ext cx="1737360" cy="329184"/>
          </a:xfrm>
          <a:prstGeom prst="roundRect">
            <a:avLst>
              <a:gd name="adj" fmla="val 50000"/>
            </a:avLst>
          </a:prstGeom>
          <a:solidFill>
            <a:schemeClr val="accent6"/>
          </a:solidFill>
          <a:ln w="12700">
            <a:solidFill>
              <a:schemeClr val="accent6"/>
            </a:solidFill>
            <a:prstDash val="solid"/>
          </a:ln>
        </p:spPr>
      </p:sp>
      <p:sp>
        <p:nvSpPr>
          <p:cNvPr id="19" name="Text 14"/>
          <p:cNvSpPr txBox="1"/>
          <p:nvPr/>
        </p:nvSpPr>
        <p:spPr>
          <a:xfrm>
            <a:off x="6172200" y="3611880"/>
            <a:ext cx="1737360" cy="32918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1200" b="1" dirty="0">
                <a:solidFill>
                  <a:schemeClr val="bg1"/>
                </a:solidFill>
              </a:rPr>
              <a:t>The delivery van</a:t>
            </a:r>
            <a:endParaRPr lang="en-US" sz="1200" dirty="0"/>
          </a:p>
        </p:txBody>
      </p:sp>
      <p:sp>
        <p:nvSpPr>
          <p:cNvPr id="20" name="Text 15"/>
          <p:cNvSpPr txBox="1"/>
          <p:nvPr/>
        </p:nvSpPr>
        <p:spPr>
          <a:xfrm>
            <a:off x="6172200" y="4069080"/>
            <a:ext cx="2331720" cy="137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buNone/>
            </a:pPr>
            <a:r>
              <a:rPr lang="en-US" sz="1500" dirty="0">
                <a:solidFill>
                  <a:schemeClr val="tx1"/>
                </a:solidFill>
              </a:rPr>
              <a:t>Carries oxygen, food and water in, and takes waste out</a:t>
            </a:r>
            <a:endParaRPr lang="en-US" sz="1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>
            <p:ph idx="100" type="title" hasCustomPrompt="1"/>
          </p:nvPr>
        </p:nvSpPr>
        <p:spPr>
          <a:xfrm>
            <a:off x="457200" y="274320"/>
            <a:ext cx="8229600" cy="7315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buNone/>
            </a:pPr>
            <a:r>
              <a:rPr lang="en-US" sz="2800" b="1" dirty="0">
                <a:solidFill>
                  <a:schemeClr val="tx2"/>
                </a:solidFill>
              </a:rPr>
              <a:t>Where is the heart?</a:t>
            </a:r>
            <a:endParaRPr lang="en-US" sz="2800" dirty="0"/>
          </a:p>
        </p:txBody>
      </p:sp>
      <p:pic>
        <p:nvPicPr>
          <p:cNvPr id="3" name="Image 0" descr="img/c4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06240" y="1341120"/>
            <a:ext cx="4480560" cy="2987040"/>
          </a:xfrm>
          <a:prstGeom prst="rect">
            <a:avLst/>
          </a:prstGeom>
        </p:spPr>
      </p:pic>
      <p:sp>
        <p:nvSpPr>
          <p:cNvPr id="4" name="Shape 1"/>
          <p:cNvSpPr/>
          <p:nvPr/>
        </p:nvSpPr>
        <p:spPr>
          <a:xfrm>
            <a:off x="457200" y="1234440"/>
            <a:ext cx="3566160" cy="1051560"/>
          </a:xfrm>
          <a:prstGeom prst="roundRect">
            <a:avLst>
              <a:gd name="adj" fmla="val 6957"/>
            </a:avLst>
          </a:prstGeom>
          <a:solidFill>
            <a:schemeClr val="accent2">
              <a:alpha val="12000"/>
            </a:schemeClr>
          </a:solidFill>
          <a:ln w="12700">
            <a:solidFill>
              <a:schemeClr val="accent2">
                <a:alpha val="40000"/>
              </a:schemeClr>
            </a:solidFill>
            <a:prstDash val="solid"/>
          </a:ln>
        </p:spPr>
      </p:sp>
      <p:sp>
        <p:nvSpPr>
          <p:cNvPr id="5" name="Shape 2"/>
          <p:cNvSpPr/>
          <p:nvPr/>
        </p:nvSpPr>
        <p:spPr>
          <a:xfrm>
            <a:off x="594360" y="1371600"/>
            <a:ext cx="502920" cy="502920"/>
          </a:xfrm>
          <a:prstGeom prst="ellipse">
            <a:avLst/>
          </a:prstGeom>
          <a:solidFill>
            <a:schemeClr val="accent2"/>
          </a:solidFill>
          <a:ln w="12700">
            <a:solidFill>
              <a:schemeClr val="accent2"/>
            </a:solidFill>
            <a:prstDash val="solid"/>
          </a:ln>
        </p:spPr>
      </p:sp>
      <p:pic>
        <p:nvPicPr>
          <p:cNvPr id="6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5061" y="1492301"/>
            <a:ext cx="261518" cy="261518"/>
          </a:xfrm>
          <a:prstGeom prst="rect">
            <a:avLst/>
          </a:prstGeom>
        </p:spPr>
      </p:pic>
      <p:sp>
        <p:nvSpPr>
          <p:cNvPr id="7" name="Text 3"/>
          <p:cNvSpPr txBox="1"/>
          <p:nvPr/>
        </p:nvSpPr>
        <p:spPr>
          <a:xfrm>
            <a:off x="1234440" y="1344168"/>
            <a:ext cx="2651760" cy="8686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buNone/>
            </a:pPr>
            <a:r>
              <a:rPr lang="en-US" sz="1600" b="1" dirty="0">
                <a:solidFill>
                  <a:schemeClr val="accent2"/>
                </a:solidFill>
              </a:rPr>
              <a:t>In the chest</a:t>
            </a:r>
            <a:endParaRPr lang="en-US" sz="1600" dirty="0"/>
          </a:p>
          <a:p>
            <a:pPr indent="0" marL="0">
              <a:spcBef>
                <a:spcPts val="400"/>
              </a:spcBef>
              <a:buNone/>
            </a:pPr>
            <a:r>
              <a:rPr lang="en-US" sz="1400" dirty="0">
                <a:solidFill>
                  <a:schemeClr val="tx1"/>
                </a:solidFill>
              </a:rPr>
              <a:t>Between the two lungs, behind the breastbone</a:t>
            </a:r>
            <a:endParaRPr lang="en-US" sz="1600" dirty="0"/>
          </a:p>
        </p:txBody>
      </p:sp>
      <p:sp>
        <p:nvSpPr>
          <p:cNvPr id="8" name="Shape 4"/>
          <p:cNvSpPr/>
          <p:nvPr/>
        </p:nvSpPr>
        <p:spPr>
          <a:xfrm>
            <a:off x="457200" y="2423160"/>
            <a:ext cx="3566160" cy="1051560"/>
          </a:xfrm>
          <a:prstGeom prst="roundRect">
            <a:avLst>
              <a:gd name="adj" fmla="val 6957"/>
            </a:avLst>
          </a:prstGeom>
          <a:solidFill>
            <a:schemeClr val="accent3">
              <a:alpha val="12000"/>
            </a:schemeClr>
          </a:solidFill>
          <a:ln w="12700">
            <a:solidFill>
              <a:schemeClr val="accent3">
                <a:alpha val="40000"/>
              </a:schemeClr>
            </a:solidFill>
            <a:prstDash val="solid"/>
          </a:ln>
        </p:spPr>
      </p:sp>
      <p:sp>
        <p:nvSpPr>
          <p:cNvPr id="9" name="Shape 5"/>
          <p:cNvSpPr/>
          <p:nvPr/>
        </p:nvSpPr>
        <p:spPr>
          <a:xfrm>
            <a:off x="594360" y="2560320"/>
            <a:ext cx="502920" cy="502920"/>
          </a:xfrm>
          <a:prstGeom prst="ellipse">
            <a:avLst/>
          </a:prstGeom>
          <a:solidFill>
            <a:schemeClr val="accent3"/>
          </a:solidFill>
          <a:ln w="12700">
            <a:solidFill>
              <a:schemeClr val="accent3"/>
            </a:solidFill>
            <a:prstDash val="solid"/>
          </a:ln>
        </p:spPr>
      </p:sp>
      <p:pic>
        <p:nvPicPr>
          <p:cNvPr id="10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5061" y="2681021"/>
            <a:ext cx="261518" cy="261518"/>
          </a:xfrm>
          <a:prstGeom prst="rect">
            <a:avLst/>
          </a:prstGeom>
        </p:spPr>
      </p:pic>
      <p:sp>
        <p:nvSpPr>
          <p:cNvPr id="11" name="Text 6"/>
          <p:cNvSpPr txBox="1"/>
          <p:nvPr/>
        </p:nvSpPr>
        <p:spPr>
          <a:xfrm>
            <a:off x="1234440" y="2532888"/>
            <a:ext cx="2651760" cy="8686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buNone/>
            </a:pPr>
            <a:r>
              <a:rPr lang="en-US" sz="1600" b="1" dirty="0">
                <a:solidFill>
                  <a:schemeClr val="accent3"/>
                </a:solidFill>
              </a:rPr>
              <a:t>Slightly to the left</a:t>
            </a:r>
            <a:endParaRPr lang="en-US" sz="1600" dirty="0"/>
          </a:p>
          <a:p>
            <a:pPr indent="0" marL="0">
              <a:spcBef>
                <a:spcPts val="400"/>
              </a:spcBef>
              <a:buNone/>
            </a:pPr>
            <a:r>
              <a:rPr lang="en-US" sz="1400" dirty="0">
                <a:solidFill>
                  <a:schemeClr val="tx1"/>
                </a:solidFill>
              </a:rPr>
              <a:t>About two-thirds of the heart sits on the left side</a:t>
            </a:r>
            <a:endParaRPr lang="en-US" sz="1600" dirty="0"/>
          </a:p>
        </p:txBody>
      </p:sp>
      <p:sp>
        <p:nvSpPr>
          <p:cNvPr id="12" name="Shape 7"/>
          <p:cNvSpPr/>
          <p:nvPr/>
        </p:nvSpPr>
        <p:spPr>
          <a:xfrm>
            <a:off x="457200" y="3611880"/>
            <a:ext cx="3566160" cy="1051560"/>
          </a:xfrm>
          <a:prstGeom prst="roundRect">
            <a:avLst>
              <a:gd name="adj" fmla="val 6957"/>
            </a:avLst>
          </a:prstGeom>
          <a:solidFill>
            <a:schemeClr val="accent6">
              <a:alpha val="12000"/>
            </a:schemeClr>
          </a:solidFill>
          <a:ln w="12700">
            <a:solidFill>
              <a:schemeClr val="accent6">
                <a:alpha val="40000"/>
              </a:schemeClr>
            </a:solidFill>
            <a:prstDash val="solid"/>
          </a:ln>
        </p:spPr>
      </p:sp>
      <p:sp>
        <p:nvSpPr>
          <p:cNvPr id="13" name="Shape 8"/>
          <p:cNvSpPr/>
          <p:nvPr/>
        </p:nvSpPr>
        <p:spPr>
          <a:xfrm>
            <a:off x="594360" y="3749040"/>
            <a:ext cx="502920" cy="502920"/>
          </a:xfrm>
          <a:prstGeom prst="ellipse">
            <a:avLst/>
          </a:prstGeom>
          <a:solidFill>
            <a:schemeClr val="accent6"/>
          </a:solidFill>
          <a:ln w="12700">
            <a:solidFill>
              <a:schemeClr val="accent6"/>
            </a:solidFill>
            <a:prstDash val="solid"/>
          </a:ln>
        </p:spPr>
      </p:sp>
      <p:pic>
        <p:nvPicPr>
          <p:cNvPr id="14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15061" y="3869741"/>
            <a:ext cx="261518" cy="261518"/>
          </a:xfrm>
          <a:prstGeom prst="rect">
            <a:avLst/>
          </a:prstGeom>
        </p:spPr>
      </p:pic>
      <p:sp>
        <p:nvSpPr>
          <p:cNvPr id="15" name="Text 9"/>
          <p:cNvSpPr txBox="1"/>
          <p:nvPr/>
        </p:nvSpPr>
        <p:spPr>
          <a:xfrm>
            <a:off x="1234440" y="3721608"/>
            <a:ext cx="2651760" cy="8686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buNone/>
            </a:pPr>
            <a:r>
              <a:rPr lang="en-US" sz="1600" b="1" dirty="0">
                <a:solidFill>
                  <a:schemeClr val="accent6"/>
                </a:solidFill>
              </a:rPr>
              <a:t>About the size of two fists</a:t>
            </a:r>
            <a:endParaRPr lang="en-US" sz="1600" dirty="0"/>
          </a:p>
          <a:p>
            <a:pPr indent="0" marL="0">
              <a:spcBef>
                <a:spcPts val="400"/>
              </a:spcBef>
              <a:buNone/>
            </a:pPr>
            <a:r>
              <a:rPr lang="en-US" sz="1400" dirty="0">
                <a:solidFill>
                  <a:schemeClr val="tx1"/>
                </a:solidFill>
              </a:rPr>
              <a:t>Clench both hands together: that is roughly your heart</a:t>
            </a:r>
            <a:endParaRPr lang="en-US" sz="1600" dirty="0"/>
          </a:p>
        </p:txBody>
      </p:sp>
      <p:sp>
        <p:nvSpPr>
          <p:cNvPr id="16" name="Shape 10"/>
          <p:cNvSpPr/>
          <p:nvPr/>
        </p:nvSpPr>
        <p:spPr>
          <a:xfrm>
            <a:off x="457200" y="4846320"/>
            <a:ext cx="8229600" cy="640080"/>
          </a:xfrm>
          <a:prstGeom prst="roundRect">
            <a:avLst>
              <a:gd name="adj" fmla="val 14286"/>
            </a:avLst>
          </a:prstGeom>
          <a:solidFill>
            <a:schemeClr val="bg2"/>
          </a:solidFill>
          <a:ln w="12700">
            <a:solidFill>
              <a:schemeClr val="accent1"/>
            </a:solidFill>
            <a:prstDash val="solid"/>
          </a:ln>
        </p:spPr>
      </p:sp>
      <p:sp>
        <p:nvSpPr>
          <p:cNvPr id="17" name="Text 11"/>
          <p:cNvSpPr txBox="1"/>
          <p:nvPr/>
        </p:nvSpPr>
        <p:spPr>
          <a:xfrm>
            <a:off x="594360" y="4846320"/>
            <a:ext cx="795528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400" b="1" dirty="0">
                <a:solidFill>
                  <a:schemeClr val="accent1"/>
                </a:solidFill>
              </a:rPr>
              <a:t>In simple terms:  </a:t>
            </a:r>
            <a:pPr indent="0" marL="0">
              <a:buNone/>
            </a:pPr>
            <a:r>
              <a:rPr lang="en-US" sz="1400" dirty="0">
                <a:solidFill>
                  <a:schemeClr val="tx1"/>
                </a:solidFill>
              </a:rPr>
              <a:t>the chest space is called the thoracic cavity. The heart sits in the middle of it, tilted to the left.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>
            <p:ph idx="100" type="title" hasCustomPrompt="1"/>
          </p:nvPr>
        </p:nvSpPr>
        <p:spPr>
          <a:xfrm>
            <a:off x="457200" y="274320"/>
            <a:ext cx="8229600" cy="7315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buNone/>
            </a:pPr>
            <a:r>
              <a:rPr lang="en-US" sz="2800" b="1" dirty="0">
                <a:solidFill>
                  <a:schemeClr val="tx2"/>
                </a:solidFill>
              </a:rPr>
              <a:t>What does the cardiovascular system do?</a:t>
            </a:r>
            <a:endParaRPr lang="en-US" sz="2800" dirty="0"/>
          </a:p>
        </p:txBody>
      </p:sp>
      <p:sp>
        <p:nvSpPr>
          <p:cNvPr id="3" name="Text 1"/>
          <p:cNvSpPr txBox="1"/>
          <p:nvPr/>
        </p:nvSpPr>
        <p:spPr>
          <a:xfrm>
            <a:off x="457200" y="1097280"/>
            <a:ext cx="822960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700" b="1" dirty="0">
                <a:solidFill>
                  <a:schemeClr val="tx2"/>
                </a:solidFill>
              </a:rPr>
              <a:t>Main job: pump blood around the body. Blood is needed to...</a:t>
            </a:r>
            <a:endParaRPr lang="en-US" sz="1700" dirty="0"/>
          </a:p>
        </p:txBody>
      </p:sp>
      <p:sp>
        <p:nvSpPr>
          <p:cNvPr id="4" name="Shape 2"/>
          <p:cNvSpPr/>
          <p:nvPr/>
        </p:nvSpPr>
        <p:spPr>
          <a:xfrm>
            <a:off x="457200" y="1737360"/>
            <a:ext cx="3931920" cy="1600200"/>
          </a:xfrm>
          <a:prstGeom prst="roundRect">
            <a:avLst>
              <a:gd name="adj" fmla="val 4571"/>
            </a:avLst>
          </a:prstGeom>
          <a:solidFill>
            <a:schemeClr val="accent2">
              <a:alpha val="12000"/>
            </a:schemeClr>
          </a:solidFill>
          <a:ln w="12700">
            <a:solidFill>
              <a:schemeClr val="accent2">
                <a:alpha val="40000"/>
              </a:schemeClr>
            </a:solidFill>
            <a:prstDash val="solid"/>
          </a:ln>
        </p:spPr>
      </p:sp>
      <p:sp>
        <p:nvSpPr>
          <p:cNvPr id="5" name="Shape 3"/>
          <p:cNvSpPr/>
          <p:nvPr/>
        </p:nvSpPr>
        <p:spPr>
          <a:xfrm>
            <a:off x="594360" y="1874520"/>
            <a:ext cx="640080" cy="640080"/>
          </a:xfrm>
          <a:prstGeom prst="ellipse">
            <a:avLst/>
          </a:prstGeom>
          <a:solidFill>
            <a:schemeClr val="accent2"/>
          </a:solidFill>
          <a:ln w="12700">
            <a:solidFill>
              <a:schemeClr val="accent2"/>
            </a:solidFill>
            <a:prstDash val="solid"/>
          </a:ln>
        </p:spPr>
      </p:sp>
      <p:pic>
        <p:nvPicPr>
          <p:cNvPr id="6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47979" y="2028139"/>
            <a:ext cx="332842" cy="332842"/>
          </a:xfrm>
          <a:prstGeom prst="rect">
            <a:avLst/>
          </a:prstGeom>
        </p:spPr>
      </p:pic>
      <p:sp>
        <p:nvSpPr>
          <p:cNvPr id="7" name="Text 4"/>
          <p:cNvSpPr txBox="1"/>
          <p:nvPr/>
        </p:nvSpPr>
        <p:spPr>
          <a:xfrm>
            <a:off x="1371600" y="1847088"/>
            <a:ext cx="2880360" cy="14173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buNone/>
            </a:pPr>
            <a:r>
              <a:rPr lang="en-US" sz="1700" b="1" dirty="0">
                <a:solidFill>
                  <a:schemeClr val="accent2"/>
                </a:solidFill>
              </a:rPr>
              <a:t>Deliver oxygen</a:t>
            </a:r>
            <a:endParaRPr lang="en-US" sz="1700" dirty="0"/>
          </a:p>
          <a:p>
            <a:pPr indent="0" marL="0">
              <a:spcBef>
                <a:spcPts val="400"/>
              </a:spcBef>
              <a:buNone/>
            </a:pPr>
            <a:r>
              <a:rPr lang="en-US" sz="1600" dirty="0">
                <a:solidFill>
                  <a:schemeClr val="tx1"/>
                </a:solidFill>
              </a:rPr>
              <a:t>Carry oxygen to every cell and take carbon dioxide back to the lungs</a:t>
            </a:r>
            <a:endParaRPr lang="en-US" sz="1700" dirty="0"/>
          </a:p>
        </p:txBody>
      </p:sp>
      <p:sp>
        <p:nvSpPr>
          <p:cNvPr id="8" name="Shape 5"/>
          <p:cNvSpPr/>
          <p:nvPr/>
        </p:nvSpPr>
        <p:spPr>
          <a:xfrm>
            <a:off x="4663440" y="1737360"/>
            <a:ext cx="3931920" cy="1600200"/>
          </a:xfrm>
          <a:prstGeom prst="roundRect">
            <a:avLst>
              <a:gd name="adj" fmla="val 4571"/>
            </a:avLst>
          </a:prstGeom>
          <a:solidFill>
            <a:schemeClr val="accent4">
              <a:alpha val="12000"/>
            </a:schemeClr>
          </a:solidFill>
          <a:ln w="12700">
            <a:solidFill>
              <a:schemeClr val="accent4">
                <a:alpha val="40000"/>
              </a:schemeClr>
            </a:solidFill>
            <a:prstDash val="solid"/>
          </a:ln>
        </p:spPr>
      </p:sp>
      <p:sp>
        <p:nvSpPr>
          <p:cNvPr id="9" name="Shape 6"/>
          <p:cNvSpPr/>
          <p:nvPr/>
        </p:nvSpPr>
        <p:spPr>
          <a:xfrm>
            <a:off x="4800600" y="1874520"/>
            <a:ext cx="640080" cy="640080"/>
          </a:xfrm>
          <a:prstGeom prst="ellipse">
            <a:avLst/>
          </a:prstGeom>
          <a:solidFill>
            <a:schemeClr val="accent4"/>
          </a:solidFill>
          <a:ln w="12700">
            <a:solidFill>
              <a:schemeClr val="accent4"/>
            </a:solidFill>
            <a:prstDash val="solid"/>
          </a:ln>
        </p:spPr>
      </p:sp>
      <p:pic>
        <p:nvPicPr>
          <p:cNvPr id="10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54219" y="2028139"/>
            <a:ext cx="332842" cy="332842"/>
          </a:xfrm>
          <a:prstGeom prst="rect">
            <a:avLst/>
          </a:prstGeom>
        </p:spPr>
      </p:pic>
      <p:sp>
        <p:nvSpPr>
          <p:cNvPr id="11" name="Text 7"/>
          <p:cNvSpPr txBox="1"/>
          <p:nvPr/>
        </p:nvSpPr>
        <p:spPr>
          <a:xfrm>
            <a:off x="5577840" y="1847088"/>
            <a:ext cx="2880360" cy="14173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buNone/>
            </a:pPr>
            <a:r>
              <a:rPr lang="en-US" sz="1700" b="1" dirty="0">
                <a:solidFill>
                  <a:schemeClr val="accent4"/>
                </a:solidFill>
              </a:rPr>
              <a:t>Deliver food and remove waste</a:t>
            </a:r>
            <a:endParaRPr lang="en-US" sz="1700" dirty="0"/>
          </a:p>
          <a:p>
            <a:pPr indent="0" marL="0">
              <a:spcBef>
                <a:spcPts val="400"/>
              </a:spcBef>
              <a:buNone/>
            </a:pPr>
            <a:r>
              <a:rPr lang="en-US" sz="1600" dirty="0">
                <a:solidFill>
                  <a:schemeClr val="tx1"/>
                </a:solidFill>
              </a:rPr>
              <a:t>Carry nutrients to cells and take waste away</a:t>
            </a:r>
            <a:endParaRPr lang="en-US" sz="1700" dirty="0"/>
          </a:p>
        </p:txBody>
      </p:sp>
      <p:sp>
        <p:nvSpPr>
          <p:cNvPr id="12" name="Shape 8"/>
          <p:cNvSpPr/>
          <p:nvPr/>
        </p:nvSpPr>
        <p:spPr>
          <a:xfrm>
            <a:off x="457200" y="3520440"/>
            <a:ext cx="3931920" cy="1600200"/>
          </a:xfrm>
          <a:prstGeom prst="roundRect">
            <a:avLst>
              <a:gd name="adj" fmla="val 4571"/>
            </a:avLst>
          </a:prstGeom>
          <a:solidFill>
            <a:schemeClr val="accent3">
              <a:alpha val="12000"/>
            </a:schemeClr>
          </a:solidFill>
          <a:ln w="12700">
            <a:solidFill>
              <a:schemeClr val="accent3">
                <a:alpha val="40000"/>
              </a:schemeClr>
            </a:solidFill>
            <a:prstDash val="solid"/>
          </a:ln>
        </p:spPr>
      </p:sp>
      <p:sp>
        <p:nvSpPr>
          <p:cNvPr id="13" name="Shape 9"/>
          <p:cNvSpPr/>
          <p:nvPr/>
        </p:nvSpPr>
        <p:spPr>
          <a:xfrm>
            <a:off x="594360" y="3657600"/>
            <a:ext cx="640080" cy="640080"/>
          </a:xfrm>
          <a:prstGeom prst="ellipse">
            <a:avLst/>
          </a:prstGeom>
          <a:solidFill>
            <a:schemeClr val="accent3"/>
          </a:solidFill>
          <a:ln w="12700">
            <a:solidFill>
              <a:schemeClr val="accent3"/>
            </a:solidFill>
            <a:prstDash val="solid"/>
          </a:ln>
        </p:spPr>
      </p:sp>
      <p:pic>
        <p:nvPicPr>
          <p:cNvPr id="1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47979" y="3811219"/>
            <a:ext cx="332842" cy="332842"/>
          </a:xfrm>
          <a:prstGeom prst="rect">
            <a:avLst/>
          </a:prstGeom>
        </p:spPr>
      </p:pic>
      <p:sp>
        <p:nvSpPr>
          <p:cNvPr id="15" name="Text 10"/>
          <p:cNvSpPr txBox="1"/>
          <p:nvPr/>
        </p:nvSpPr>
        <p:spPr>
          <a:xfrm>
            <a:off x="1371600" y="3630168"/>
            <a:ext cx="2880360" cy="14173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buNone/>
            </a:pPr>
            <a:r>
              <a:rPr lang="en-US" sz="1700" b="1" dirty="0">
                <a:solidFill>
                  <a:schemeClr val="accent3"/>
                </a:solidFill>
              </a:rPr>
              <a:t>Fight disease and injury</a:t>
            </a:r>
            <a:endParaRPr lang="en-US" sz="1700" dirty="0"/>
          </a:p>
          <a:p>
            <a:pPr indent="0" marL="0">
              <a:spcBef>
                <a:spcPts val="400"/>
              </a:spcBef>
              <a:buNone/>
            </a:pPr>
            <a:r>
              <a:rPr lang="en-US" sz="1600" dirty="0">
                <a:solidFill>
                  <a:schemeClr val="tx1"/>
                </a:solidFill>
              </a:rPr>
              <a:t>White blood cells fight germs; platelets help stop bleeding</a:t>
            </a:r>
            <a:endParaRPr lang="en-US" sz="1700" dirty="0"/>
          </a:p>
        </p:txBody>
      </p:sp>
      <p:sp>
        <p:nvSpPr>
          <p:cNvPr id="16" name="Shape 11"/>
          <p:cNvSpPr/>
          <p:nvPr/>
        </p:nvSpPr>
        <p:spPr>
          <a:xfrm>
            <a:off x="4663440" y="3520440"/>
            <a:ext cx="3931920" cy="1600200"/>
          </a:xfrm>
          <a:prstGeom prst="roundRect">
            <a:avLst>
              <a:gd name="adj" fmla="val 4571"/>
            </a:avLst>
          </a:prstGeom>
          <a:solidFill>
            <a:schemeClr val="accent5">
              <a:alpha val="12000"/>
            </a:schemeClr>
          </a:solidFill>
          <a:ln w="12700">
            <a:solidFill>
              <a:schemeClr val="accent5">
                <a:alpha val="40000"/>
              </a:schemeClr>
            </a:solidFill>
            <a:prstDash val="solid"/>
          </a:ln>
        </p:spPr>
      </p:sp>
      <p:sp>
        <p:nvSpPr>
          <p:cNvPr id="17" name="Shape 12"/>
          <p:cNvSpPr/>
          <p:nvPr/>
        </p:nvSpPr>
        <p:spPr>
          <a:xfrm>
            <a:off x="4800600" y="3657600"/>
            <a:ext cx="640080" cy="640080"/>
          </a:xfrm>
          <a:prstGeom prst="ellipse">
            <a:avLst/>
          </a:prstGeom>
          <a:solidFill>
            <a:schemeClr val="accent5"/>
          </a:solidFill>
          <a:ln w="12700">
            <a:solidFill>
              <a:schemeClr val="accent5"/>
            </a:solidFill>
            <a:prstDash val="solid"/>
          </a:ln>
        </p:spPr>
      </p:sp>
      <p:pic>
        <p:nvPicPr>
          <p:cNvPr id="18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54219" y="3811219"/>
            <a:ext cx="332842" cy="332842"/>
          </a:xfrm>
          <a:prstGeom prst="rect">
            <a:avLst/>
          </a:prstGeom>
        </p:spPr>
      </p:pic>
      <p:sp>
        <p:nvSpPr>
          <p:cNvPr id="19" name="Text 13"/>
          <p:cNvSpPr txBox="1"/>
          <p:nvPr/>
        </p:nvSpPr>
        <p:spPr>
          <a:xfrm>
            <a:off x="5577840" y="3630168"/>
            <a:ext cx="2880360" cy="14173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buNone/>
            </a:pPr>
            <a:r>
              <a:rPr lang="en-US" sz="1700" b="1" dirty="0">
                <a:solidFill>
                  <a:schemeClr val="accent5"/>
                </a:solidFill>
              </a:rPr>
              <a:t>Control temperature and water</a:t>
            </a:r>
            <a:endParaRPr lang="en-US" sz="1700" dirty="0"/>
          </a:p>
          <a:p>
            <a:pPr indent="0" marL="0">
              <a:spcBef>
                <a:spcPts val="400"/>
              </a:spcBef>
              <a:buNone/>
            </a:pPr>
            <a:r>
              <a:rPr lang="en-US" sz="1600" dirty="0">
                <a:solidFill>
                  <a:schemeClr val="tx1"/>
                </a:solidFill>
              </a:rPr>
              <a:t>Spread heat and fluid evenly around the body</a:t>
            </a:r>
            <a:endParaRPr lang="en-US" sz="1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>
            <p:ph idx="100" type="title" hasCustomPrompt="1"/>
          </p:nvPr>
        </p:nvSpPr>
        <p:spPr>
          <a:xfrm>
            <a:off x="457200" y="274320"/>
            <a:ext cx="8229600" cy="7315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buNone/>
            </a:pPr>
            <a:r>
              <a:rPr lang="en-US" sz="2800" b="1" dirty="0">
                <a:solidFill>
                  <a:schemeClr val="tx2"/>
                </a:solidFill>
              </a:rPr>
              <a:t>Inside the heart: four rooms</a:t>
            </a:r>
            <a:endParaRPr lang="en-US" sz="2800" dirty="0"/>
          </a:p>
        </p:txBody>
      </p:sp>
      <p:pic>
        <p:nvPicPr>
          <p:cNvPr id="3" name="Image 0" descr="img/c10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5760" y="1160381"/>
            <a:ext cx="3931920" cy="4354358"/>
          </a:xfrm>
          <a:prstGeom prst="rect">
            <a:avLst/>
          </a:prstGeom>
        </p:spPr>
      </p:pic>
      <p:sp>
        <p:nvSpPr>
          <p:cNvPr id="4" name="Shape 1"/>
          <p:cNvSpPr/>
          <p:nvPr/>
        </p:nvSpPr>
        <p:spPr>
          <a:xfrm>
            <a:off x="4617720" y="4041648"/>
            <a:ext cx="182880" cy="182880"/>
          </a:xfrm>
          <a:prstGeom prst="ellipse">
            <a:avLst/>
          </a:prstGeom>
          <a:solidFill>
            <a:schemeClr val="accent2"/>
          </a:solidFill>
          <a:ln w="12700">
            <a:solidFill>
              <a:schemeClr val="accent2"/>
            </a:solidFill>
            <a:prstDash val="solid"/>
          </a:ln>
        </p:spPr>
      </p:sp>
      <p:sp>
        <p:nvSpPr>
          <p:cNvPr id="5" name="Text 2"/>
          <p:cNvSpPr txBox="1"/>
          <p:nvPr/>
        </p:nvSpPr>
        <p:spPr>
          <a:xfrm>
            <a:off x="4864608" y="3977640"/>
            <a:ext cx="164592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300" dirty="0">
                <a:solidFill>
                  <a:schemeClr val="tx1"/>
                </a:solidFill>
              </a:rPr>
              <a:t>Oxygen-rich blood</a:t>
            </a:r>
            <a:endParaRPr lang="en-US" sz="1300" dirty="0"/>
          </a:p>
        </p:txBody>
      </p:sp>
      <p:sp>
        <p:nvSpPr>
          <p:cNvPr id="6" name="Shape 3"/>
          <p:cNvSpPr/>
          <p:nvPr/>
        </p:nvSpPr>
        <p:spPr>
          <a:xfrm>
            <a:off x="6583680" y="4041648"/>
            <a:ext cx="182880" cy="182880"/>
          </a:xfrm>
          <a:prstGeom prst="ellipse">
            <a:avLst/>
          </a:prstGeom>
          <a:solidFill>
            <a:schemeClr val="accent3"/>
          </a:solidFill>
          <a:ln w="12700">
            <a:solidFill>
              <a:schemeClr val="accent3"/>
            </a:solidFill>
            <a:prstDash val="solid"/>
          </a:ln>
        </p:spPr>
      </p:sp>
      <p:sp>
        <p:nvSpPr>
          <p:cNvPr id="7" name="Text 4"/>
          <p:cNvSpPr txBox="1"/>
          <p:nvPr/>
        </p:nvSpPr>
        <p:spPr>
          <a:xfrm>
            <a:off x="6830568" y="3977640"/>
            <a:ext cx="173736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300" dirty="0">
                <a:solidFill>
                  <a:schemeClr val="tx1"/>
                </a:solidFill>
              </a:rPr>
              <a:t>Oxygen-poor blood</a:t>
            </a:r>
            <a:endParaRPr lang="en-US" sz="1300" dirty="0"/>
          </a:p>
        </p:txBody>
      </p:sp>
      <p:sp>
        <p:nvSpPr>
          <p:cNvPr id="8" name="Text 5"/>
          <p:cNvSpPr txBox="1"/>
          <p:nvPr/>
        </p:nvSpPr>
        <p:spPr>
          <a:xfrm>
            <a:off x="4572000" y="1234440"/>
            <a:ext cx="4114800" cy="31089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190500" indent="-190500">
              <a:spcAft>
                <a:spcPts val="800"/>
              </a:spcAft>
              <a:buSzPct val="100000"/>
              <a:buChar char="•"/>
            </a:pPr>
            <a:r>
              <a:rPr lang="en-US" sz="1600" b="1" dirty="0">
                <a:solidFill>
                  <a:schemeClr val="tx1"/>
                </a:solidFill>
              </a:rPr>
              <a:t>2 sides: </a:t>
            </a:r>
            <a:pPr indent="0" marL="0">
              <a:buNone/>
            </a:pPr>
            <a:r>
              <a:rPr lang="en-US" sz="1600" dirty="0">
                <a:solidFill>
                  <a:schemeClr val="tx1"/>
                </a:solidFill>
              </a:rPr>
              <a:t>left and right, separated by a wall</a:t>
            </a:r>
            <a:endParaRPr lang="en-US" sz="1600" dirty="0"/>
          </a:p>
          <a:p>
            <a:pPr marL="190500" indent="-190500">
              <a:spcAft>
                <a:spcPts val="800"/>
              </a:spcAft>
              <a:buSzPct val="100000"/>
              <a:buChar char="•"/>
            </a:pPr>
            <a:r>
              <a:rPr lang="en-US" sz="1600" b="1" dirty="0">
                <a:solidFill>
                  <a:schemeClr val="tx1"/>
                </a:solidFill>
              </a:rPr>
              <a:t>4 chambers (rooms): </a:t>
            </a:r>
            <a:pPr indent="0" marL="0">
              <a:buNone/>
            </a:pPr>
            <a:r>
              <a:rPr lang="en-US" sz="1600" dirty="0">
                <a:solidFill>
                  <a:schemeClr val="tx1"/>
                </a:solidFill>
              </a:rPr>
              <a:t>2 atria on top, 2 ventricles below</a:t>
            </a:r>
            <a:endParaRPr lang="en-US" sz="1600" dirty="0"/>
          </a:p>
          <a:p>
            <a:pPr marL="190500" indent="-190500">
              <a:spcAft>
                <a:spcPts val="800"/>
              </a:spcAft>
              <a:buSzPct val="100000"/>
              <a:buChar char="•"/>
            </a:pPr>
            <a:r>
              <a:rPr lang="en-US" sz="1600" b="1" dirty="0">
                <a:solidFill>
                  <a:schemeClr val="accent1"/>
                </a:solidFill>
              </a:rPr>
              <a:t>Atria </a:t>
            </a:r>
            <a:pPr indent="0" marL="0">
              <a:buNone/>
            </a:pPr>
            <a:r>
              <a:rPr lang="en-US" sz="1600" dirty="0">
                <a:solidFill>
                  <a:schemeClr val="tx1"/>
                </a:solidFill>
              </a:rPr>
              <a:t>= receiving rooms</a:t>
            </a:r>
            <a:endParaRPr lang="en-US" sz="1600" dirty="0"/>
          </a:p>
          <a:p>
            <a:pPr marL="190500" indent="-190500">
              <a:spcAft>
                <a:spcPts val="800"/>
              </a:spcAft>
              <a:buSzPct val="100000"/>
              <a:buChar char="•"/>
            </a:pPr>
            <a:r>
              <a:rPr lang="en-US" sz="1600" b="1" dirty="0">
                <a:solidFill>
                  <a:schemeClr val="accent2"/>
                </a:solidFill>
              </a:rPr>
              <a:t>Ventricles </a:t>
            </a:r>
            <a:pPr indent="0" marL="0">
              <a:buNone/>
            </a:pPr>
            <a:r>
              <a:rPr lang="en-US" sz="1600" dirty="0">
                <a:solidFill>
                  <a:schemeClr val="tx1"/>
                </a:solidFill>
              </a:rPr>
              <a:t>= pumping rooms, with the thickest muscle</a:t>
            </a:r>
            <a:endParaRPr lang="en-US" sz="1600" dirty="0"/>
          </a:p>
          <a:p>
            <a:pPr marL="190500" indent="-190500">
              <a:spcAft>
                <a:spcPts val="800"/>
              </a:spcAft>
              <a:buSzPct val="100000"/>
              <a:buChar char="•"/>
            </a:pPr>
            <a:r>
              <a:rPr lang="en-US" sz="1600" b="1" dirty="0">
                <a:solidFill>
                  <a:schemeClr val="tx1"/>
                </a:solidFill>
              </a:rPr>
              <a:t>Valves </a:t>
            </a:r>
            <a:pPr indent="0" marL="0">
              <a:buNone/>
            </a:pPr>
            <a:r>
              <a:rPr lang="en-US" sz="1600" dirty="0">
                <a:solidFill>
                  <a:schemeClr val="tx1"/>
                </a:solidFill>
              </a:rPr>
              <a:t>= one-way doors that stop blood going backwards</a:t>
            </a:r>
            <a:endParaRPr lang="en-US" sz="1600" dirty="0"/>
          </a:p>
        </p:txBody>
      </p:sp>
      <p:sp>
        <p:nvSpPr>
          <p:cNvPr id="9" name="Shape 6"/>
          <p:cNvSpPr/>
          <p:nvPr/>
        </p:nvSpPr>
        <p:spPr>
          <a:xfrm>
            <a:off x="4572000" y="4526280"/>
            <a:ext cx="4114800" cy="822960"/>
          </a:xfrm>
          <a:prstGeom prst="roundRect">
            <a:avLst>
              <a:gd name="adj" fmla="val 11111"/>
            </a:avLst>
          </a:prstGeom>
          <a:solidFill>
            <a:schemeClr val="bg2"/>
          </a:solidFill>
          <a:ln w="12700">
            <a:solidFill>
              <a:schemeClr val="accent1"/>
            </a:solidFill>
            <a:prstDash val="solid"/>
          </a:ln>
        </p:spPr>
      </p:sp>
      <p:sp>
        <p:nvSpPr>
          <p:cNvPr id="10" name="Text 7"/>
          <p:cNvSpPr txBox="1"/>
          <p:nvPr/>
        </p:nvSpPr>
        <p:spPr>
          <a:xfrm>
            <a:off x="4709160" y="4526280"/>
            <a:ext cx="3840480" cy="8229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600" b="1" dirty="0">
                <a:solidFill>
                  <a:schemeClr val="accent1"/>
                </a:solidFill>
              </a:rPr>
              <a:t>In simple terms:  </a:t>
            </a:r>
            <a:pPr indent="0" marL="0">
              <a:buNone/>
            </a:pPr>
            <a:r>
              <a:rPr lang="en-US" sz="1600" dirty="0">
                <a:solidFill>
                  <a:schemeClr val="tx1"/>
                </a:solidFill>
              </a:rPr>
              <a:t>top rooms receive, bottom rooms pump.</a:t>
            </a:r>
            <a:endParaRPr lang="en-US" sz="1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>
            <p:ph idx="100" type="title" hasCustomPrompt="1"/>
          </p:nvPr>
        </p:nvSpPr>
        <p:spPr>
          <a:xfrm>
            <a:off x="457200" y="274320"/>
            <a:ext cx="8229600" cy="7315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buNone/>
            </a:pPr>
            <a:r>
              <a:rPr lang="en-US" sz="2800" b="1" dirty="0">
                <a:solidFill>
                  <a:schemeClr val="tx2"/>
                </a:solidFill>
              </a:rPr>
              <a:t>What does each chamber do?</a:t>
            </a:r>
            <a:endParaRPr lang="en-US" sz="2800" dirty="0"/>
          </a:p>
        </p:txBody>
      </p:sp>
      <p:sp>
        <p:nvSpPr>
          <p:cNvPr id="3" name="Shape 1"/>
          <p:cNvSpPr/>
          <p:nvPr/>
        </p:nvSpPr>
        <p:spPr>
          <a:xfrm>
            <a:off x="457200" y="1234440"/>
            <a:ext cx="2423160" cy="1920240"/>
          </a:xfrm>
          <a:prstGeom prst="roundRect">
            <a:avLst>
              <a:gd name="adj" fmla="val 3810"/>
            </a:avLst>
          </a:prstGeom>
          <a:solidFill>
            <a:schemeClr val="accent3">
              <a:alpha val="14000"/>
            </a:schemeClr>
          </a:solidFill>
          <a:ln w="19050">
            <a:solidFill>
              <a:schemeClr val="accent3"/>
            </a:solidFill>
            <a:prstDash val="solid"/>
          </a:ln>
        </p:spPr>
      </p:sp>
      <p:sp>
        <p:nvSpPr>
          <p:cNvPr id="4" name="Shape 2"/>
          <p:cNvSpPr/>
          <p:nvPr/>
        </p:nvSpPr>
        <p:spPr>
          <a:xfrm>
            <a:off x="594360" y="1371600"/>
            <a:ext cx="1005840" cy="329184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  <a:ln w="12700">
            <a:solidFill>
              <a:schemeClr val="accent3"/>
            </a:solidFill>
            <a:prstDash val="solid"/>
          </a:ln>
        </p:spPr>
      </p:sp>
      <p:sp>
        <p:nvSpPr>
          <p:cNvPr id="5" name="Text 3"/>
          <p:cNvSpPr txBox="1"/>
          <p:nvPr/>
        </p:nvSpPr>
        <p:spPr>
          <a:xfrm>
            <a:off x="594360" y="1371600"/>
            <a:ext cx="1005840" cy="32918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1200" b="1" dirty="0">
                <a:solidFill>
                  <a:schemeClr val="bg1"/>
                </a:solidFill>
              </a:rPr>
              <a:t>Receives</a:t>
            </a:r>
            <a:endParaRPr lang="en-US" sz="1200" dirty="0"/>
          </a:p>
        </p:txBody>
      </p:sp>
      <p:sp>
        <p:nvSpPr>
          <p:cNvPr id="6" name="Text 4"/>
          <p:cNvSpPr txBox="1"/>
          <p:nvPr/>
        </p:nvSpPr>
        <p:spPr>
          <a:xfrm>
            <a:off x="594360" y="1783080"/>
            <a:ext cx="2148840" cy="12801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buNone/>
            </a:pPr>
            <a:r>
              <a:rPr lang="en-US" sz="1700" b="1" dirty="0">
                <a:solidFill>
                  <a:schemeClr val="accent3"/>
                </a:solidFill>
              </a:rPr>
              <a:t>Right atrium</a:t>
            </a:r>
            <a:endParaRPr lang="en-US" sz="1700" dirty="0"/>
          </a:p>
          <a:p>
            <a:pPr indent="0" marL="0">
              <a:spcBef>
                <a:spcPts val="400"/>
              </a:spcBef>
              <a:buNone/>
            </a:pPr>
            <a:r>
              <a:rPr lang="en-US" sz="1400" dirty="0">
                <a:solidFill>
                  <a:schemeClr val="tx1"/>
                </a:solidFill>
              </a:rPr>
              <a:t>Receives blood coming back from the body</a:t>
            </a:r>
            <a:endParaRPr lang="en-US" sz="1700" dirty="0"/>
          </a:p>
        </p:txBody>
      </p:sp>
      <p:sp>
        <p:nvSpPr>
          <p:cNvPr id="7" name="Shape 5"/>
          <p:cNvSpPr/>
          <p:nvPr/>
        </p:nvSpPr>
        <p:spPr>
          <a:xfrm>
            <a:off x="3063240" y="1234440"/>
            <a:ext cx="2423160" cy="1920240"/>
          </a:xfrm>
          <a:prstGeom prst="roundRect">
            <a:avLst>
              <a:gd name="adj" fmla="val 3810"/>
            </a:avLst>
          </a:prstGeom>
          <a:solidFill>
            <a:schemeClr val="accent2">
              <a:alpha val="14000"/>
            </a:schemeClr>
          </a:solidFill>
          <a:ln w="19050">
            <a:solidFill>
              <a:schemeClr val="accent2"/>
            </a:solidFill>
            <a:prstDash val="solid"/>
          </a:ln>
        </p:spPr>
      </p:sp>
      <p:sp>
        <p:nvSpPr>
          <p:cNvPr id="8" name="Shape 6"/>
          <p:cNvSpPr/>
          <p:nvPr/>
        </p:nvSpPr>
        <p:spPr>
          <a:xfrm>
            <a:off x="3200400" y="1371600"/>
            <a:ext cx="1005840" cy="329184"/>
          </a:xfrm>
          <a:prstGeom prst="roundRect">
            <a:avLst>
              <a:gd name="adj" fmla="val 50000"/>
            </a:avLst>
          </a:prstGeom>
          <a:solidFill>
            <a:schemeClr val="accent2"/>
          </a:solidFill>
          <a:ln w="12700">
            <a:solidFill>
              <a:schemeClr val="accent2"/>
            </a:solidFill>
            <a:prstDash val="solid"/>
          </a:ln>
        </p:spPr>
      </p:sp>
      <p:sp>
        <p:nvSpPr>
          <p:cNvPr id="9" name="Text 7"/>
          <p:cNvSpPr txBox="1"/>
          <p:nvPr/>
        </p:nvSpPr>
        <p:spPr>
          <a:xfrm>
            <a:off x="3200400" y="1371600"/>
            <a:ext cx="1005840" cy="32918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1200" b="1" dirty="0">
                <a:solidFill>
                  <a:schemeClr val="bg1"/>
                </a:solidFill>
              </a:rPr>
              <a:t>Receives</a:t>
            </a:r>
            <a:endParaRPr lang="en-US" sz="1200" dirty="0"/>
          </a:p>
        </p:txBody>
      </p:sp>
      <p:sp>
        <p:nvSpPr>
          <p:cNvPr id="10" name="Text 8"/>
          <p:cNvSpPr txBox="1"/>
          <p:nvPr/>
        </p:nvSpPr>
        <p:spPr>
          <a:xfrm>
            <a:off x="3200400" y="1783080"/>
            <a:ext cx="2148840" cy="12801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buNone/>
            </a:pPr>
            <a:r>
              <a:rPr lang="en-US" sz="1700" b="1" dirty="0">
                <a:solidFill>
                  <a:schemeClr val="accent2"/>
                </a:solidFill>
              </a:rPr>
              <a:t>Left atrium</a:t>
            </a:r>
            <a:endParaRPr lang="en-US" sz="1700" dirty="0"/>
          </a:p>
          <a:p>
            <a:pPr indent="0" marL="0">
              <a:spcBef>
                <a:spcPts val="400"/>
              </a:spcBef>
              <a:buNone/>
            </a:pPr>
            <a:r>
              <a:rPr lang="en-US" sz="1400" dirty="0">
                <a:solidFill>
                  <a:schemeClr val="tx1"/>
                </a:solidFill>
              </a:rPr>
              <a:t>Receives blood coming back from the lungs</a:t>
            </a:r>
            <a:endParaRPr lang="en-US" sz="1700" dirty="0"/>
          </a:p>
        </p:txBody>
      </p:sp>
      <p:sp>
        <p:nvSpPr>
          <p:cNvPr id="11" name="Shape 9"/>
          <p:cNvSpPr/>
          <p:nvPr/>
        </p:nvSpPr>
        <p:spPr>
          <a:xfrm>
            <a:off x="457200" y="3337560"/>
            <a:ext cx="2423160" cy="1920240"/>
          </a:xfrm>
          <a:prstGeom prst="roundRect">
            <a:avLst>
              <a:gd name="adj" fmla="val 3810"/>
            </a:avLst>
          </a:prstGeom>
          <a:solidFill>
            <a:schemeClr val="accent3">
              <a:alpha val="14000"/>
            </a:schemeClr>
          </a:solidFill>
          <a:ln w="19050">
            <a:solidFill>
              <a:schemeClr val="accent3"/>
            </a:solidFill>
            <a:prstDash val="solid"/>
          </a:ln>
        </p:spPr>
      </p:sp>
      <p:sp>
        <p:nvSpPr>
          <p:cNvPr id="12" name="Shape 10"/>
          <p:cNvSpPr/>
          <p:nvPr/>
        </p:nvSpPr>
        <p:spPr>
          <a:xfrm>
            <a:off x="594360" y="3474720"/>
            <a:ext cx="1005840" cy="329184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  <a:ln w="12700">
            <a:solidFill>
              <a:schemeClr val="accent3"/>
            </a:solidFill>
            <a:prstDash val="solid"/>
          </a:ln>
        </p:spPr>
      </p:sp>
      <p:sp>
        <p:nvSpPr>
          <p:cNvPr id="13" name="Text 11"/>
          <p:cNvSpPr txBox="1"/>
          <p:nvPr/>
        </p:nvSpPr>
        <p:spPr>
          <a:xfrm>
            <a:off x="594360" y="3474720"/>
            <a:ext cx="1005840" cy="32918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1200" b="1" dirty="0">
                <a:solidFill>
                  <a:schemeClr val="bg1"/>
                </a:solidFill>
              </a:rPr>
              <a:t>Pumps</a:t>
            </a:r>
            <a:endParaRPr lang="en-US" sz="1200" dirty="0"/>
          </a:p>
        </p:txBody>
      </p:sp>
      <p:sp>
        <p:nvSpPr>
          <p:cNvPr id="14" name="Text 12"/>
          <p:cNvSpPr txBox="1"/>
          <p:nvPr/>
        </p:nvSpPr>
        <p:spPr>
          <a:xfrm>
            <a:off x="594360" y="3886200"/>
            <a:ext cx="2148840" cy="12801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buNone/>
            </a:pPr>
            <a:r>
              <a:rPr lang="en-US" sz="1700" b="1" dirty="0">
                <a:solidFill>
                  <a:schemeClr val="accent3"/>
                </a:solidFill>
              </a:rPr>
              <a:t>Right ventricle</a:t>
            </a:r>
            <a:endParaRPr lang="en-US" sz="1700" dirty="0"/>
          </a:p>
          <a:p>
            <a:pPr indent="0" marL="0">
              <a:spcBef>
                <a:spcPts val="400"/>
              </a:spcBef>
              <a:buNone/>
            </a:pPr>
            <a:r>
              <a:rPr lang="en-US" sz="1400" dirty="0">
                <a:solidFill>
                  <a:schemeClr val="tx1"/>
                </a:solidFill>
              </a:rPr>
              <a:t>Pumps blood to the lungs</a:t>
            </a:r>
            <a:endParaRPr lang="en-US" sz="1700" dirty="0"/>
          </a:p>
        </p:txBody>
      </p:sp>
      <p:sp>
        <p:nvSpPr>
          <p:cNvPr id="15" name="Shape 13"/>
          <p:cNvSpPr/>
          <p:nvPr/>
        </p:nvSpPr>
        <p:spPr>
          <a:xfrm>
            <a:off x="3063240" y="3337560"/>
            <a:ext cx="2423160" cy="1920240"/>
          </a:xfrm>
          <a:prstGeom prst="roundRect">
            <a:avLst>
              <a:gd name="adj" fmla="val 3810"/>
            </a:avLst>
          </a:prstGeom>
          <a:solidFill>
            <a:schemeClr val="accent2">
              <a:alpha val="14000"/>
            </a:schemeClr>
          </a:solidFill>
          <a:ln w="19050">
            <a:solidFill>
              <a:schemeClr val="accent2"/>
            </a:solidFill>
            <a:prstDash val="solid"/>
          </a:ln>
        </p:spPr>
      </p:sp>
      <p:sp>
        <p:nvSpPr>
          <p:cNvPr id="16" name="Shape 14"/>
          <p:cNvSpPr/>
          <p:nvPr/>
        </p:nvSpPr>
        <p:spPr>
          <a:xfrm>
            <a:off x="3200400" y="3474720"/>
            <a:ext cx="1005840" cy="329184"/>
          </a:xfrm>
          <a:prstGeom prst="roundRect">
            <a:avLst>
              <a:gd name="adj" fmla="val 50000"/>
            </a:avLst>
          </a:prstGeom>
          <a:solidFill>
            <a:schemeClr val="accent2"/>
          </a:solidFill>
          <a:ln w="12700">
            <a:solidFill>
              <a:schemeClr val="accent2"/>
            </a:solidFill>
            <a:prstDash val="solid"/>
          </a:ln>
        </p:spPr>
      </p:sp>
      <p:sp>
        <p:nvSpPr>
          <p:cNvPr id="17" name="Text 15"/>
          <p:cNvSpPr txBox="1"/>
          <p:nvPr/>
        </p:nvSpPr>
        <p:spPr>
          <a:xfrm>
            <a:off x="3200400" y="3474720"/>
            <a:ext cx="1005840" cy="32918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1200" b="1" dirty="0">
                <a:solidFill>
                  <a:schemeClr val="bg1"/>
                </a:solidFill>
              </a:rPr>
              <a:t>Pumps</a:t>
            </a:r>
            <a:endParaRPr lang="en-US" sz="1200" dirty="0"/>
          </a:p>
        </p:txBody>
      </p:sp>
      <p:sp>
        <p:nvSpPr>
          <p:cNvPr id="18" name="Text 16"/>
          <p:cNvSpPr txBox="1"/>
          <p:nvPr/>
        </p:nvSpPr>
        <p:spPr>
          <a:xfrm>
            <a:off x="3200400" y="3886200"/>
            <a:ext cx="2148840" cy="12801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buNone/>
            </a:pPr>
            <a:r>
              <a:rPr lang="en-US" sz="1700" b="1" dirty="0">
                <a:solidFill>
                  <a:schemeClr val="accent2"/>
                </a:solidFill>
              </a:rPr>
              <a:t>Left ventricle</a:t>
            </a:r>
            <a:endParaRPr lang="en-US" sz="1700" dirty="0"/>
          </a:p>
          <a:p>
            <a:pPr indent="0" marL="0">
              <a:spcBef>
                <a:spcPts val="400"/>
              </a:spcBef>
              <a:buNone/>
            </a:pPr>
            <a:r>
              <a:rPr lang="en-US" sz="1400" dirty="0">
                <a:solidFill>
                  <a:schemeClr val="tx1"/>
                </a:solidFill>
              </a:rPr>
              <a:t>Pumps blood out to the whole body (the strongest chamber)</a:t>
            </a:r>
            <a:endParaRPr lang="en-US" sz="1700" dirty="0"/>
          </a:p>
        </p:txBody>
      </p:sp>
      <p:pic>
        <p:nvPicPr>
          <p:cNvPr id="19" name="Image 0" descr="img/c11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52160" y="1242517"/>
            <a:ext cx="2834640" cy="3184246"/>
          </a:xfrm>
          <a:prstGeom prst="rect">
            <a:avLst/>
          </a:prstGeom>
        </p:spPr>
      </p:pic>
      <p:sp>
        <p:nvSpPr>
          <p:cNvPr id="20" name="Text 17"/>
          <p:cNvSpPr txBox="1"/>
          <p:nvPr/>
        </p:nvSpPr>
        <p:spPr>
          <a:xfrm>
            <a:off x="5852160" y="4526280"/>
            <a:ext cx="283464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1300" dirty="0">
                <a:solidFill>
                  <a:schemeClr val="tx1"/>
                </a:solidFill>
              </a:rPr>
              <a:t>Blue = going to the lungs</a:t>
            </a:r>
            <a:endParaRPr lang="en-US" sz="1300" dirty="0"/>
          </a:p>
          <a:p>
            <a:pPr algn="ctr" indent="0" marL="0">
              <a:buNone/>
            </a:pPr>
            <a:r>
              <a:rPr lang="en-US" sz="1300" dirty="0">
                <a:solidFill>
                  <a:schemeClr val="tx1"/>
                </a:solidFill>
              </a:rPr>
              <a:t>Red = coming from the lungs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>
            <p:ph idx="100" type="title" hasCustomPrompt="1"/>
          </p:nvPr>
        </p:nvSpPr>
        <p:spPr>
          <a:xfrm>
            <a:off x="457200" y="274320"/>
            <a:ext cx="8229600" cy="7315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buNone/>
            </a:pPr>
            <a:r>
              <a:rPr lang="en-US" sz="2800" b="1" dirty="0">
                <a:solidFill>
                  <a:schemeClr val="tx2"/>
                </a:solidFill>
              </a:rPr>
              <a:t>A double pump: two loops</a:t>
            </a:r>
            <a:endParaRPr lang="en-US" sz="2800" dirty="0"/>
          </a:p>
        </p:txBody>
      </p:sp>
      <p:sp>
        <p:nvSpPr>
          <p:cNvPr id="3" name="Shape 1"/>
          <p:cNvSpPr/>
          <p:nvPr/>
        </p:nvSpPr>
        <p:spPr>
          <a:xfrm>
            <a:off x="457200" y="1234440"/>
            <a:ext cx="3931920" cy="2331720"/>
          </a:xfrm>
          <a:prstGeom prst="roundRect">
            <a:avLst>
              <a:gd name="adj" fmla="val 3137"/>
            </a:avLst>
          </a:prstGeom>
          <a:solidFill>
            <a:schemeClr val="accent3">
              <a:alpha val="12000"/>
            </a:schemeClr>
          </a:solidFill>
          <a:ln w="12700">
            <a:solidFill>
              <a:schemeClr val="accent3">
                <a:alpha val="40000"/>
              </a:schemeClr>
            </a:solidFill>
            <a:prstDash val="solid"/>
          </a:ln>
        </p:spPr>
      </p:sp>
      <p:sp>
        <p:nvSpPr>
          <p:cNvPr id="4" name="Shape 2"/>
          <p:cNvSpPr/>
          <p:nvPr/>
        </p:nvSpPr>
        <p:spPr>
          <a:xfrm>
            <a:off x="594360" y="1371600"/>
            <a:ext cx="640080" cy="640080"/>
          </a:xfrm>
          <a:prstGeom prst="ellipse">
            <a:avLst/>
          </a:prstGeom>
          <a:solidFill>
            <a:schemeClr val="accent3"/>
          </a:solidFill>
          <a:ln w="12700">
            <a:solidFill>
              <a:schemeClr val="accent3"/>
            </a:solidFill>
            <a:prstDash val="solid"/>
          </a:ln>
        </p:spPr>
      </p:sp>
      <p:pic>
        <p:nvPicPr>
          <p:cNvPr id="5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47979" y="1525219"/>
            <a:ext cx="332842" cy="332842"/>
          </a:xfrm>
          <a:prstGeom prst="rect">
            <a:avLst/>
          </a:prstGeom>
        </p:spPr>
      </p:pic>
      <p:sp>
        <p:nvSpPr>
          <p:cNvPr id="6" name="Text 3"/>
          <p:cNvSpPr txBox="1"/>
          <p:nvPr/>
        </p:nvSpPr>
        <p:spPr>
          <a:xfrm>
            <a:off x="1371600" y="1344168"/>
            <a:ext cx="2880360" cy="2148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buNone/>
            </a:pPr>
            <a:r>
              <a:rPr lang="en-US" sz="1800" b="1" dirty="0">
                <a:solidFill>
                  <a:schemeClr val="accent3"/>
                </a:solidFill>
              </a:rPr>
              <a:t>Pulmonary loop (lungs)</a:t>
            </a:r>
            <a:endParaRPr lang="en-US" sz="1800" dirty="0"/>
          </a:p>
          <a:p>
            <a:pPr marL="152400" indent="-152400">
              <a:spcBef>
                <a:spcPts val="400"/>
              </a:spcBef>
              <a:buSzPct val="100000"/>
              <a:buChar char="•"/>
            </a:pPr>
            <a:r>
              <a:rPr lang="en-US" sz="1500" dirty="0">
                <a:solidFill>
                  <a:schemeClr val="tx1"/>
                </a:solidFill>
              </a:rPr>
              <a:t>Short trip: heart to lungs and back</a:t>
            </a:r>
            <a:endParaRPr lang="en-US" sz="1800" dirty="0"/>
          </a:p>
          <a:p>
            <a:pPr marL="152400" indent="-152400">
              <a:spcBef>
                <a:spcPts val="300"/>
              </a:spcBef>
              <a:buSzPct val="100000"/>
              <a:buChar char="•"/>
            </a:pPr>
            <a:r>
              <a:rPr lang="en-US" sz="1500" dirty="0">
                <a:solidFill>
                  <a:schemeClr val="tx1"/>
                </a:solidFill>
              </a:rPr>
              <a:t>Takes oxygen-poor (deoxygenated) blood to the lungs to collect oxygen</a:t>
            </a:r>
            <a:endParaRPr lang="en-US" sz="1800" dirty="0"/>
          </a:p>
          <a:p>
            <a:pPr marL="152400" indent="-152400">
              <a:spcBef>
                <a:spcPts val="300"/>
              </a:spcBef>
              <a:buSzPct val="100000"/>
              <a:buChar char="•"/>
            </a:pPr>
            <a:r>
              <a:rPr lang="en-US" sz="1500" dirty="0">
                <a:solidFill>
                  <a:schemeClr val="tx1"/>
                </a:solidFill>
              </a:rPr>
              <a:t>Powered by the right side of the heart</a:t>
            </a:r>
            <a:endParaRPr lang="en-US" sz="1800" dirty="0"/>
          </a:p>
        </p:txBody>
      </p:sp>
      <p:sp>
        <p:nvSpPr>
          <p:cNvPr id="7" name="Shape 4"/>
          <p:cNvSpPr/>
          <p:nvPr/>
        </p:nvSpPr>
        <p:spPr>
          <a:xfrm>
            <a:off x="4754880" y="1234440"/>
            <a:ext cx="3931920" cy="2331720"/>
          </a:xfrm>
          <a:prstGeom prst="roundRect">
            <a:avLst>
              <a:gd name="adj" fmla="val 3137"/>
            </a:avLst>
          </a:prstGeom>
          <a:solidFill>
            <a:schemeClr val="accent2">
              <a:alpha val="12000"/>
            </a:schemeClr>
          </a:solidFill>
          <a:ln w="12700">
            <a:solidFill>
              <a:schemeClr val="accent2">
                <a:alpha val="40000"/>
              </a:schemeClr>
            </a:solidFill>
            <a:prstDash val="solid"/>
          </a:ln>
        </p:spPr>
      </p:sp>
      <p:sp>
        <p:nvSpPr>
          <p:cNvPr id="8" name="Shape 5"/>
          <p:cNvSpPr/>
          <p:nvPr/>
        </p:nvSpPr>
        <p:spPr>
          <a:xfrm>
            <a:off x="4892040" y="1371600"/>
            <a:ext cx="640080" cy="640080"/>
          </a:xfrm>
          <a:prstGeom prst="ellipse">
            <a:avLst/>
          </a:prstGeom>
          <a:solidFill>
            <a:schemeClr val="accent2"/>
          </a:solidFill>
          <a:ln w="12700">
            <a:solidFill>
              <a:schemeClr val="accent2"/>
            </a:solidFill>
            <a:prstDash val="solid"/>
          </a:ln>
        </p:spPr>
      </p:sp>
      <p:pic>
        <p:nvPicPr>
          <p:cNvPr id="9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5659" y="1525219"/>
            <a:ext cx="332842" cy="332842"/>
          </a:xfrm>
          <a:prstGeom prst="rect">
            <a:avLst/>
          </a:prstGeom>
        </p:spPr>
      </p:pic>
      <p:sp>
        <p:nvSpPr>
          <p:cNvPr id="10" name="Text 6"/>
          <p:cNvSpPr txBox="1"/>
          <p:nvPr/>
        </p:nvSpPr>
        <p:spPr>
          <a:xfrm>
            <a:off x="5669280" y="1344168"/>
            <a:ext cx="2880360" cy="2148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buNone/>
            </a:pPr>
            <a:r>
              <a:rPr lang="en-US" sz="1800" b="1" dirty="0">
                <a:solidFill>
                  <a:schemeClr val="accent2"/>
                </a:solidFill>
              </a:rPr>
              <a:t>Systemic loop (body)</a:t>
            </a:r>
            <a:endParaRPr lang="en-US" sz="1800" dirty="0"/>
          </a:p>
          <a:p>
            <a:pPr marL="152400" indent="-152400">
              <a:spcBef>
                <a:spcPts val="400"/>
              </a:spcBef>
              <a:buSzPct val="100000"/>
              <a:buChar char="•"/>
            </a:pPr>
            <a:r>
              <a:rPr lang="en-US" sz="1500" dirty="0">
                <a:solidFill>
                  <a:schemeClr val="tx1"/>
                </a:solidFill>
              </a:rPr>
              <a:t>Long trip: heart to the whole body and back</a:t>
            </a:r>
            <a:endParaRPr lang="en-US" sz="1800" dirty="0"/>
          </a:p>
          <a:p>
            <a:pPr marL="152400" indent="-152400">
              <a:spcBef>
                <a:spcPts val="300"/>
              </a:spcBef>
              <a:buSzPct val="100000"/>
              <a:buChar char="•"/>
            </a:pPr>
            <a:r>
              <a:rPr lang="en-US" sz="1500" dirty="0">
                <a:solidFill>
                  <a:schemeClr val="tx1"/>
                </a:solidFill>
              </a:rPr>
              <a:t>Takes oxygen-rich (oxygenated) blood to the organs and muscles</a:t>
            </a:r>
            <a:endParaRPr lang="en-US" sz="1800" dirty="0"/>
          </a:p>
          <a:p>
            <a:pPr marL="152400" indent="-152400">
              <a:spcBef>
                <a:spcPts val="300"/>
              </a:spcBef>
              <a:buSzPct val="100000"/>
              <a:buChar char="•"/>
            </a:pPr>
            <a:r>
              <a:rPr lang="en-US" sz="1500" dirty="0">
                <a:solidFill>
                  <a:schemeClr val="tx1"/>
                </a:solidFill>
              </a:rPr>
              <a:t>Powered by the left side of the heart</a:t>
            </a:r>
            <a:endParaRPr lang="en-US" sz="1800" dirty="0"/>
          </a:p>
        </p:txBody>
      </p:sp>
      <p:sp>
        <p:nvSpPr>
          <p:cNvPr id="11" name="Shape 7"/>
          <p:cNvSpPr/>
          <p:nvPr/>
        </p:nvSpPr>
        <p:spPr>
          <a:xfrm>
            <a:off x="457200" y="3794760"/>
            <a:ext cx="8229600" cy="731520"/>
          </a:xfrm>
          <a:prstGeom prst="roundRect">
            <a:avLst>
              <a:gd name="adj" fmla="val 12500"/>
            </a:avLst>
          </a:prstGeom>
          <a:solidFill>
            <a:schemeClr val="bg2"/>
          </a:solidFill>
          <a:ln w="12700">
            <a:solidFill>
              <a:schemeClr val="accent1"/>
            </a:solidFill>
            <a:prstDash val="solid"/>
          </a:ln>
        </p:spPr>
      </p:sp>
      <p:sp>
        <p:nvSpPr>
          <p:cNvPr id="12" name="Text 8"/>
          <p:cNvSpPr txBox="1"/>
          <p:nvPr/>
        </p:nvSpPr>
        <p:spPr>
          <a:xfrm>
            <a:off x="594360" y="3794760"/>
            <a:ext cx="7955280" cy="7315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500" b="1" dirty="0">
                <a:solidFill>
                  <a:schemeClr val="accent1"/>
                </a:solidFill>
              </a:rPr>
              <a:t>In simple terms:  </a:t>
            </a:r>
            <a:pPr indent="0" marL="0">
              <a:buNone/>
            </a:pPr>
            <a:r>
              <a:rPr lang="en-US" sz="1500" dirty="0">
                <a:solidFill>
                  <a:schemeClr val="tx1"/>
                </a:solidFill>
              </a:rPr>
              <a:t>right side = lungs loop, left side = body loop. Both happen with every heartbeat.</a:t>
            </a:r>
            <a:endParaRPr lang="en-US" sz="1500" dirty="0"/>
          </a:p>
        </p:txBody>
      </p:sp>
      <p:sp>
        <p:nvSpPr>
          <p:cNvPr id="13" name="Text 9"/>
          <p:cNvSpPr txBox="1"/>
          <p:nvPr/>
        </p:nvSpPr>
        <p:spPr>
          <a:xfrm>
            <a:off x="457200" y="4754880"/>
            <a:ext cx="822960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500" b="1" dirty="0">
                <a:solidFill>
                  <a:schemeClr val="tx2"/>
                </a:solidFill>
              </a:rPr>
              <a:t>Remember: </a:t>
            </a:r>
            <a:pPr indent="0" marL="0">
              <a:buNone/>
            </a:pPr>
            <a:r>
              <a:rPr lang="en-US" sz="1500" dirty="0">
                <a:solidFill>
                  <a:schemeClr val="tx1"/>
                </a:solidFill>
              </a:rPr>
              <a:t>pulmonary = lungs; systemic = whole body</a:t>
            </a:r>
            <a:endParaRPr lang="en-US" sz="15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>
            <p:ph idx="100" type="title" hasCustomPrompt="1"/>
          </p:nvPr>
        </p:nvSpPr>
        <p:spPr>
          <a:xfrm>
            <a:off x="457200" y="274320"/>
            <a:ext cx="8229600" cy="7315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buNone/>
            </a:pPr>
            <a:r>
              <a:rPr lang="en-US" sz="2800" b="1" dirty="0">
                <a:solidFill>
                  <a:schemeClr val="tx2"/>
                </a:solidFill>
              </a:rPr>
              <a:t>One full journey of blood</a:t>
            </a:r>
            <a:endParaRPr lang="en-US" sz="2800" dirty="0"/>
          </a:p>
        </p:txBody>
      </p:sp>
      <p:sp>
        <p:nvSpPr>
          <p:cNvPr id="3" name="Shape 1"/>
          <p:cNvSpPr/>
          <p:nvPr/>
        </p:nvSpPr>
        <p:spPr>
          <a:xfrm>
            <a:off x="457200" y="1280160"/>
            <a:ext cx="1828800" cy="1783080"/>
          </a:xfrm>
          <a:prstGeom prst="roundRect">
            <a:avLst>
              <a:gd name="adj" fmla="val 4103"/>
            </a:avLst>
          </a:prstGeom>
          <a:solidFill>
            <a:schemeClr val="accent3">
              <a:alpha val="12000"/>
            </a:schemeClr>
          </a:solidFill>
          <a:ln w="15875">
            <a:solidFill>
              <a:schemeClr val="accent3"/>
            </a:solidFill>
            <a:prstDash val="solid"/>
          </a:ln>
        </p:spPr>
      </p:sp>
      <p:sp>
        <p:nvSpPr>
          <p:cNvPr id="4" name="Shape 2"/>
          <p:cNvSpPr/>
          <p:nvPr/>
        </p:nvSpPr>
        <p:spPr>
          <a:xfrm>
            <a:off x="566928" y="1389888"/>
            <a:ext cx="384048" cy="384048"/>
          </a:xfrm>
          <a:prstGeom prst="ellipse">
            <a:avLst/>
          </a:prstGeom>
          <a:solidFill>
            <a:schemeClr val="accent3"/>
          </a:solidFill>
          <a:ln w="12700">
            <a:solidFill>
              <a:schemeClr val="accent3"/>
            </a:solidFill>
            <a:prstDash val="solid"/>
          </a:ln>
        </p:spPr>
      </p:sp>
      <p:sp>
        <p:nvSpPr>
          <p:cNvPr id="5" name="Text 3"/>
          <p:cNvSpPr txBox="1"/>
          <p:nvPr/>
        </p:nvSpPr>
        <p:spPr>
          <a:xfrm>
            <a:off x="566928" y="1389888"/>
            <a:ext cx="384048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1400" b="1" dirty="0">
                <a:solidFill>
                  <a:schemeClr val="bg1"/>
                </a:solidFill>
              </a:rPr>
              <a:t>1</a:t>
            </a:r>
            <a:endParaRPr lang="en-US" sz="1400" dirty="0"/>
          </a:p>
        </p:txBody>
      </p:sp>
      <p:sp>
        <p:nvSpPr>
          <p:cNvPr id="6" name="Text 4"/>
          <p:cNvSpPr txBox="1"/>
          <p:nvPr/>
        </p:nvSpPr>
        <p:spPr>
          <a:xfrm>
            <a:off x="566928" y="1847088"/>
            <a:ext cx="1627632" cy="11704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buNone/>
            </a:pPr>
            <a:r>
              <a:rPr lang="en-US" sz="1400" b="1" dirty="0">
                <a:solidFill>
                  <a:schemeClr val="accent3"/>
                </a:solidFill>
              </a:rPr>
              <a:t>Body</a:t>
            </a:r>
            <a:endParaRPr lang="en-US" sz="1400" dirty="0"/>
          </a:p>
          <a:p>
            <a:pPr indent="0" marL="0">
              <a:spcBef>
                <a:spcPts val="300"/>
              </a:spcBef>
              <a:buNone/>
            </a:pPr>
            <a:r>
              <a:rPr lang="en-US" sz="1300" dirty="0">
                <a:solidFill>
                  <a:schemeClr val="tx1"/>
                </a:solidFill>
              </a:rPr>
              <a:t>Used blood returns through the vena cava</a:t>
            </a:r>
            <a:endParaRPr lang="en-US" sz="1400" dirty="0"/>
          </a:p>
        </p:txBody>
      </p:sp>
      <p:sp>
        <p:nvSpPr>
          <p:cNvPr id="7" name="Shape 5"/>
          <p:cNvSpPr/>
          <p:nvPr/>
        </p:nvSpPr>
        <p:spPr>
          <a:xfrm>
            <a:off x="2322576" y="2029968"/>
            <a:ext cx="228600" cy="274320"/>
          </a:xfrm>
          <a:prstGeom prst="rightArrow">
            <a:avLst/>
          </a:prstGeom>
          <a:solidFill>
            <a:schemeClr val="tx2"/>
          </a:solidFill>
          <a:ln w="12700">
            <a:solidFill>
              <a:schemeClr val="tx2"/>
            </a:solidFill>
            <a:prstDash val="solid"/>
          </a:ln>
        </p:spPr>
      </p:sp>
      <p:sp>
        <p:nvSpPr>
          <p:cNvPr id="8" name="Shape 6"/>
          <p:cNvSpPr/>
          <p:nvPr/>
        </p:nvSpPr>
        <p:spPr>
          <a:xfrm>
            <a:off x="2587752" y="1280160"/>
            <a:ext cx="1828800" cy="1783080"/>
          </a:xfrm>
          <a:prstGeom prst="roundRect">
            <a:avLst>
              <a:gd name="adj" fmla="val 4103"/>
            </a:avLst>
          </a:prstGeom>
          <a:solidFill>
            <a:schemeClr val="accent3">
              <a:alpha val="12000"/>
            </a:schemeClr>
          </a:solidFill>
          <a:ln w="15875">
            <a:solidFill>
              <a:schemeClr val="accent3"/>
            </a:solidFill>
            <a:prstDash val="solid"/>
          </a:ln>
        </p:spPr>
      </p:sp>
      <p:sp>
        <p:nvSpPr>
          <p:cNvPr id="9" name="Shape 7"/>
          <p:cNvSpPr/>
          <p:nvPr/>
        </p:nvSpPr>
        <p:spPr>
          <a:xfrm>
            <a:off x="2697480" y="1389888"/>
            <a:ext cx="384048" cy="384048"/>
          </a:xfrm>
          <a:prstGeom prst="ellipse">
            <a:avLst/>
          </a:prstGeom>
          <a:solidFill>
            <a:schemeClr val="accent3"/>
          </a:solidFill>
          <a:ln w="12700">
            <a:solidFill>
              <a:schemeClr val="accent3"/>
            </a:solidFill>
            <a:prstDash val="solid"/>
          </a:ln>
        </p:spPr>
      </p:sp>
      <p:sp>
        <p:nvSpPr>
          <p:cNvPr id="10" name="Text 8"/>
          <p:cNvSpPr txBox="1"/>
          <p:nvPr/>
        </p:nvSpPr>
        <p:spPr>
          <a:xfrm>
            <a:off x="2697480" y="1389888"/>
            <a:ext cx="384048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1400" b="1" dirty="0">
                <a:solidFill>
                  <a:schemeClr val="bg1"/>
                </a:solidFill>
              </a:rPr>
              <a:t>2</a:t>
            </a:r>
            <a:endParaRPr lang="en-US" sz="1400" dirty="0"/>
          </a:p>
        </p:txBody>
      </p:sp>
      <p:sp>
        <p:nvSpPr>
          <p:cNvPr id="11" name="Text 9"/>
          <p:cNvSpPr txBox="1"/>
          <p:nvPr/>
        </p:nvSpPr>
        <p:spPr>
          <a:xfrm>
            <a:off x="2697480" y="1847088"/>
            <a:ext cx="1627632" cy="11704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buNone/>
            </a:pPr>
            <a:r>
              <a:rPr lang="en-US" sz="1400" b="1" dirty="0">
                <a:solidFill>
                  <a:schemeClr val="accent3"/>
                </a:solidFill>
              </a:rPr>
              <a:t>Right atrium</a:t>
            </a:r>
            <a:endParaRPr lang="en-US" sz="1400" dirty="0"/>
          </a:p>
          <a:p>
            <a:pPr indent="0" marL="0">
              <a:spcBef>
                <a:spcPts val="300"/>
              </a:spcBef>
              <a:buNone/>
            </a:pPr>
            <a:r>
              <a:rPr lang="en-US" sz="1300" dirty="0">
                <a:solidFill>
                  <a:schemeClr val="tx1"/>
                </a:solidFill>
              </a:rPr>
              <a:t>Receives it</a:t>
            </a:r>
            <a:endParaRPr lang="en-US" sz="1400" dirty="0"/>
          </a:p>
        </p:txBody>
      </p:sp>
      <p:sp>
        <p:nvSpPr>
          <p:cNvPr id="12" name="Shape 10"/>
          <p:cNvSpPr/>
          <p:nvPr/>
        </p:nvSpPr>
        <p:spPr>
          <a:xfrm>
            <a:off x="4453128" y="2029968"/>
            <a:ext cx="228600" cy="274320"/>
          </a:xfrm>
          <a:prstGeom prst="rightArrow">
            <a:avLst/>
          </a:prstGeom>
          <a:solidFill>
            <a:schemeClr val="tx2"/>
          </a:solidFill>
          <a:ln w="12700">
            <a:solidFill>
              <a:schemeClr val="tx2"/>
            </a:solidFill>
            <a:prstDash val="solid"/>
          </a:ln>
        </p:spPr>
      </p:sp>
      <p:sp>
        <p:nvSpPr>
          <p:cNvPr id="13" name="Shape 11"/>
          <p:cNvSpPr/>
          <p:nvPr/>
        </p:nvSpPr>
        <p:spPr>
          <a:xfrm>
            <a:off x="4718304" y="1280160"/>
            <a:ext cx="1828800" cy="1783080"/>
          </a:xfrm>
          <a:prstGeom prst="roundRect">
            <a:avLst>
              <a:gd name="adj" fmla="val 4103"/>
            </a:avLst>
          </a:prstGeom>
          <a:solidFill>
            <a:schemeClr val="accent3">
              <a:alpha val="12000"/>
            </a:schemeClr>
          </a:solidFill>
          <a:ln w="15875">
            <a:solidFill>
              <a:schemeClr val="accent3"/>
            </a:solidFill>
            <a:prstDash val="solid"/>
          </a:ln>
        </p:spPr>
      </p:sp>
      <p:sp>
        <p:nvSpPr>
          <p:cNvPr id="14" name="Shape 12"/>
          <p:cNvSpPr/>
          <p:nvPr/>
        </p:nvSpPr>
        <p:spPr>
          <a:xfrm>
            <a:off x="4828032" y="1389888"/>
            <a:ext cx="384048" cy="384048"/>
          </a:xfrm>
          <a:prstGeom prst="ellipse">
            <a:avLst/>
          </a:prstGeom>
          <a:solidFill>
            <a:schemeClr val="accent3"/>
          </a:solidFill>
          <a:ln w="12700">
            <a:solidFill>
              <a:schemeClr val="accent3"/>
            </a:solidFill>
            <a:prstDash val="solid"/>
          </a:ln>
        </p:spPr>
      </p:sp>
      <p:sp>
        <p:nvSpPr>
          <p:cNvPr id="15" name="Text 13"/>
          <p:cNvSpPr txBox="1"/>
          <p:nvPr/>
        </p:nvSpPr>
        <p:spPr>
          <a:xfrm>
            <a:off x="4828032" y="1389888"/>
            <a:ext cx="384048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1400" b="1" dirty="0">
                <a:solidFill>
                  <a:schemeClr val="bg1"/>
                </a:solidFill>
              </a:rPr>
              <a:t>3</a:t>
            </a:r>
            <a:endParaRPr lang="en-US" sz="1400" dirty="0"/>
          </a:p>
        </p:txBody>
      </p:sp>
      <p:sp>
        <p:nvSpPr>
          <p:cNvPr id="16" name="Text 14"/>
          <p:cNvSpPr txBox="1"/>
          <p:nvPr/>
        </p:nvSpPr>
        <p:spPr>
          <a:xfrm>
            <a:off x="4828032" y="1847088"/>
            <a:ext cx="1627632" cy="11704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buNone/>
            </a:pPr>
            <a:r>
              <a:rPr lang="en-US" sz="1400" b="1" dirty="0">
                <a:solidFill>
                  <a:schemeClr val="accent3"/>
                </a:solidFill>
              </a:rPr>
              <a:t>Right ventricle</a:t>
            </a:r>
            <a:endParaRPr lang="en-US" sz="1400" dirty="0"/>
          </a:p>
          <a:p>
            <a:pPr indent="0" marL="0">
              <a:spcBef>
                <a:spcPts val="300"/>
              </a:spcBef>
              <a:buNone/>
            </a:pPr>
            <a:r>
              <a:rPr lang="en-US" sz="1300" dirty="0">
                <a:solidFill>
                  <a:schemeClr val="tx1"/>
                </a:solidFill>
              </a:rPr>
              <a:t>Pumps it into the pulmonary artery</a:t>
            </a:r>
            <a:endParaRPr lang="en-US" sz="1400" dirty="0"/>
          </a:p>
        </p:txBody>
      </p:sp>
      <p:sp>
        <p:nvSpPr>
          <p:cNvPr id="17" name="Shape 15"/>
          <p:cNvSpPr/>
          <p:nvPr/>
        </p:nvSpPr>
        <p:spPr>
          <a:xfrm>
            <a:off x="6583680" y="2029968"/>
            <a:ext cx="228600" cy="274320"/>
          </a:xfrm>
          <a:prstGeom prst="rightArrow">
            <a:avLst/>
          </a:prstGeom>
          <a:solidFill>
            <a:schemeClr val="tx2"/>
          </a:solidFill>
          <a:ln w="12700">
            <a:solidFill>
              <a:schemeClr val="tx2"/>
            </a:solidFill>
            <a:prstDash val="solid"/>
          </a:ln>
        </p:spPr>
      </p:sp>
      <p:sp>
        <p:nvSpPr>
          <p:cNvPr id="18" name="Shape 16"/>
          <p:cNvSpPr/>
          <p:nvPr/>
        </p:nvSpPr>
        <p:spPr>
          <a:xfrm>
            <a:off x="6848856" y="1280160"/>
            <a:ext cx="1828800" cy="1783080"/>
          </a:xfrm>
          <a:prstGeom prst="roundRect">
            <a:avLst>
              <a:gd name="adj" fmla="val 4103"/>
            </a:avLst>
          </a:prstGeom>
          <a:solidFill>
            <a:schemeClr val="accent6">
              <a:alpha val="12000"/>
            </a:schemeClr>
          </a:solidFill>
          <a:ln w="15875">
            <a:solidFill>
              <a:schemeClr val="accent6"/>
            </a:solidFill>
            <a:prstDash val="solid"/>
          </a:ln>
        </p:spPr>
      </p:sp>
      <p:sp>
        <p:nvSpPr>
          <p:cNvPr id="19" name="Shape 17"/>
          <p:cNvSpPr/>
          <p:nvPr/>
        </p:nvSpPr>
        <p:spPr>
          <a:xfrm>
            <a:off x="6958584" y="1389888"/>
            <a:ext cx="384048" cy="384048"/>
          </a:xfrm>
          <a:prstGeom prst="ellipse">
            <a:avLst/>
          </a:prstGeom>
          <a:solidFill>
            <a:schemeClr val="accent6"/>
          </a:solidFill>
          <a:ln w="12700">
            <a:solidFill>
              <a:schemeClr val="accent6"/>
            </a:solidFill>
            <a:prstDash val="solid"/>
          </a:ln>
        </p:spPr>
      </p:sp>
      <p:sp>
        <p:nvSpPr>
          <p:cNvPr id="20" name="Text 18"/>
          <p:cNvSpPr txBox="1"/>
          <p:nvPr/>
        </p:nvSpPr>
        <p:spPr>
          <a:xfrm>
            <a:off x="6958584" y="1389888"/>
            <a:ext cx="384048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1400" b="1" dirty="0">
                <a:solidFill>
                  <a:schemeClr val="bg1"/>
                </a:solidFill>
              </a:rPr>
              <a:t>4</a:t>
            </a:r>
            <a:endParaRPr lang="en-US" sz="1400" dirty="0"/>
          </a:p>
        </p:txBody>
      </p:sp>
      <p:sp>
        <p:nvSpPr>
          <p:cNvPr id="21" name="Text 19"/>
          <p:cNvSpPr txBox="1"/>
          <p:nvPr/>
        </p:nvSpPr>
        <p:spPr>
          <a:xfrm>
            <a:off x="6958584" y="1847088"/>
            <a:ext cx="1627632" cy="11704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buNone/>
            </a:pPr>
            <a:r>
              <a:rPr lang="en-US" sz="1400" b="1" dirty="0">
                <a:solidFill>
                  <a:schemeClr val="accent6"/>
                </a:solidFill>
              </a:rPr>
              <a:t>Lungs</a:t>
            </a:r>
            <a:endParaRPr lang="en-US" sz="1400" dirty="0"/>
          </a:p>
          <a:p>
            <a:pPr indent="0" marL="0">
              <a:spcBef>
                <a:spcPts val="300"/>
              </a:spcBef>
              <a:buNone/>
            </a:pPr>
            <a:r>
              <a:rPr lang="en-US" sz="1300" dirty="0">
                <a:solidFill>
                  <a:schemeClr val="tx1"/>
                </a:solidFill>
              </a:rPr>
              <a:t>Blood picks up oxygen and drops carbon dioxide</a:t>
            </a:r>
            <a:endParaRPr lang="en-US" sz="1400" dirty="0"/>
          </a:p>
        </p:txBody>
      </p:sp>
      <p:sp>
        <p:nvSpPr>
          <p:cNvPr id="22" name="Shape 20"/>
          <p:cNvSpPr/>
          <p:nvPr/>
        </p:nvSpPr>
        <p:spPr>
          <a:xfrm>
            <a:off x="457200" y="3429000"/>
            <a:ext cx="1828800" cy="1783080"/>
          </a:xfrm>
          <a:prstGeom prst="roundRect">
            <a:avLst>
              <a:gd name="adj" fmla="val 4103"/>
            </a:avLst>
          </a:prstGeom>
          <a:solidFill>
            <a:schemeClr val="accent2">
              <a:alpha val="12000"/>
            </a:schemeClr>
          </a:solidFill>
          <a:ln w="15875">
            <a:solidFill>
              <a:schemeClr val="accent2"/>
            </a:solidFill>
            <a:prstDash val="solid"/>
          </a:ln>
        </p:spPr>
      </p:sp>
      <p:sp>
        <p:nvSpPr>
          <p:cNvPr id="23" name="Shape 21"/>
          <p:cNvSpPr/>
          <p:nvPr/>
        </p:nvSpPr>
        <p:spPr>
          <a:xfrm>
            <a:off x="566928" y="3538728"/>
            <a:ext cx="384048" cy="384048"/>
          </a:xfrm>
          <a:prstGeom prst="ellipse">
            <a:avLst/>
          </a:prstGeom>
          <a:solidFill>
            <a:schemeClr val="accent2"/>
          </a:solidFill>
          <a:ln w="12700">
            <a:solidFill>
              <a:schemeClr val="accent2"/>
            </a:solidFill>
            <a:prstDash val="solid"/>
          </a:ln>
        </p:spPr>
      </p:sp>
      <p:sp>
        <p:nvSpPr>
          <p:cNvPr id="24" name="Text 22"/>
          <p:cNvSpPr txBox="1"/>
          <p:nvPr/>
        </p:nvSpPr>
        <p:spPr>
          <a:xfrm>
            <a:off x="566928" y="3538728"/>
            <a:ext cx="384048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1400" b="1" dirty="0">
                <a:solidFill>
                  <a:schemeClr val="bg1"/>
                </a:solidFill>
              </a:rPr>
              <a:t>5</a:t>
            </a:r>
            <a:endParaRPr lang="en-US" sz="1400" dirty="0"/>
          </a:p>
        </p:txBody>
      </p:sp>
      <p:sp>
        <p:nvSpPr>
          <p:cNvPr id="25" name="Text 23"/>
          <p:cNvSpPr txBox="1"/>
          <p:nvPr/>
        </p:nvSpPr>
        <p:spPr>
          <a:xfrm>
            <a:off x="566928" y="3995928"/>
            <a:ext cx="1627632" cy="11704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buNone/>
            </a:pPr>
            <a:r>
              <a:rPr lang="en-US" sz="1400" b="1" dirty="0">
                <a:solidFill>
                  <a:schemeClr val="accent2"/>
                </a:solidFill>
              </a:rPr>
              <a:t>Left atrium</a:t>
            </a:r>
            <a:endParaRPr lang="en-US" sz="1400" dirty="0"/>
          </a:p>
          <a:p>
            <a:pPr indent="0" marL="0">
              <a:spcBef>
                <a:spcPts val="300"/>
              </a:spcBef>
              <a:buNone/>
            </a:pPr>
            <a:r>
              <a:rPr lang="en-US" sz="1300" dirty="0">
                <a:solidFill>
                  <a:schemeClr val="tx1"/>
                </a:solidFill>
              </a:rPr>
              <a:t>Fresh blood arrives through the pulmonary veins</a:t>
            </a:r>
            <a:endParaRPr lang="en-US" sz="1400" dirty="0"/>
          </a:p>
        </p:txBody>
      </p:sp>
      <p:sp>
        <p:nvSpPr>
          <p:cNvPr id="26" name="Shape 24"/>
          <p:cNvSpPr/>
          <p:nvPr/>
        </p:nvSpPr>
        <p:spPr>
          <a:xfrm>
            <a:off x="2322576" y="4178808"/>
            <a:ext cx="228600" cy="274320"/>
          </a:xfrm>
          <a:prstGeom prst="rightArrow">
            <a:avLst/>
          </a:prstGeom>
          <a:solidFill>
            <a:schemeClr val="tx2"/>
          </a:solidFill>
          <a:ln w="12700">
            <a:solidFill>
              <a:schemeClr val="tx2"/>
            </a:solidFill>
            <a:prstDash val="solid"/>
          </a:ln>
        </p:spPr>
      </p:sp>
      <p:sp>
        <p:nvSpPr>
          <p:cNvPr id="27" name="Shape 25"/>
          <p:cNvSpPr/>
          <p:nvPr/>
        </p:nvSpPr>
        <p:spPr>
          <a:xfrm>
            <a:off x="2587752" y="3429000"/>
            <a:ext cx="1828800" cy="1783080"/>
          </a:xfrm>
          <a:prstGeom prst="roundRect">
            <a:avLst>
              <a:gd name="adj" fmla="val 4103"/>
            </a:avLst>
          </a:prstGeom>
          <a:solidFill>
            <a:schemeClr val="accent2">
              <a:alpha val="12000"/>
            </a:schemeClr>
          </a:solidFill>
          <a:ln w="15875">
            <a:solidFill>
              <a:schemeClr val="accent2"/>
            </a:solidFill>
            <a:prstDash val="solid"/>
          </a:ln>
        </p:spPr>
      </p:sp>
      <p:sp>
        <p:nvSpPr>
          <p:cNvPr id="28" name="Shape 26"/>
          <p:cNvSpPr/>
          <p:nvPr/>
        </p:nvSpPr>
        <p:spPr>
          <a:xfrm>
            <a:off x="2697480" y="3538728"/>
            <a:ext cx="384048" cy="384048"/>
          </a:xfrm>
          <a:prstGeom prst="ellipse">
            <a:avLst/>
          </a:prstGeom>
          <a:solidFill>
            <a:schemeClr val="accent2"/>
          </a:solidFill>
          <a:ln w="12700">
            <a:solidFill>
              <a:schemeClr val="accent2"/>
            </a:solidFill>
            <a:prstDash val="solid"/>
          </a:ln>
        </p:spPr>
      </p:sp>
      <p:sp>
        <p:nvSpPr>
          <p:cNvPr id="29" name="Text 27"/>
          <p:cNvSpPr txBox="1"/>
          <p:nvPr/>
        </p:nvSpPr>
        <p:spPr>
          <a:xfrm>
            <a:off x="2697480" y="3538728"/>
            <a:ext cx="384048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1400" b="1" dirty="0">
                <a:solidFill>
                  <a:schemeClr val="bg1"/>
                </a:solidFill>
              </a:rPr>
              <a:t>6</a:t>
            </a:r>
            <a:endParaRPr lang="en-US" sz="1400" dirty="0"/>
          </a:p>
        </p:txBody>
      </p:sp>
      <p:sp>
        <p:nvSpPr>
          <p:cNvPr id="30" name="Text 28"/>
          <p:cNvSpPr txBox="1"/>
          <p:nvPr/>
        </p:nvSpPr>
        <p:spPr>
          <a:xfrm>
            <a:off x="2697480" y="3995928"/>
            <a:ext cx="1627632" cy="11704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buNone/>
            </a:pPr>
            <a:r>
              <a:rPr lang="en-US" sz="1400" b="1" dirty="0">
                <a:solidFill>
                  <a:schemeClr val="accent2"/>
                </a:solidFill>
              </a:rPr>
              <a:t>Left ventricle</a:t>
            </a:r>
            <a:endParaRPr lang="en-US" sz="1400" dirty="0"/>
          </a:p>
          <a:p>
            <a:pPr indent="0" marL="0">
              <a:spcBef>
                <a:spcPts val="300"/>
              </a:spcBef>
              <a:buNone/>
            </a:pPr>
            <a:r>
              <a:rPr lang="en-US" sz="1300" dirty="0">
                <a:solidFill>
                  <a:schemeClr val="tx1"/>
                </a:solidFill>
              </a:rPr>
              <a:t>Pumps it hard into the aorta</a:t>
            </a:r>
            <a:endParaRPr lang="en-US" sz="1400" dirty="0"/>
          </a:p>
        </p:txBody>
      </p:sp>
      <p:sp>
        <p:nvSpPr>
          <p:cNvPr id="31" name="Shape 29"/>
          <p:cNvSpPr/>
          <p:nvPr/>
        </p:nvSpPr>
        <p:spPr>
          <a:xfrm>
            <a:off x="4453128" y="4178808"/>
            <a:ext cx="228600" cy="274320"/>
          </a:xfrm>
          <a:prstGeom prst="rightArrow">
            <a:avLst/>
          </a:prstGeom>
          <a:solidFill>
            <a:schemeClr val="tx2"/>
          </a:solidFill>
          <a:ln w="12700">
            <a:solidFill>
              <a:schemeClr val="tx2"/>
            </a:solidFill>
            <a:prstDash val="solid"/>
          </a:ln>
        </p:spPr>
      </p:sp>
      <p:sp>
        <p:nvSpPr>
          <p:cNvPr id="32" name="Shape 30"/>
          <p:cNvSpPr/>
          <p:nvPr/>
        </p:nvSpPr>
        <p:spPr>
          <a:xfrm>
            <a:off x="4718304" y="3429000"/>
            <a:ext cx="1828800" cy="1783080"/>
          </a:xfrm>
          <a:prstGeom prst="roundRect">
            <a:avLst>
              <a:gd name="adj" fmla="val 4103"/>
            </a:avLst>
          </a:prstGeom>
          <a:solidFill>
            <a:schemeClr val="accent2">
              <a:alpha val="12000"/>
            </a:schemeClr>
          </a:solidFill>
          <a:ln w="15875">
            <a:solidFill>
              <a:schemeClr val="accent2"/>
            </a:solidFill>
            <a:prstDash val="solid"/>
          </a:ln>
        </p:spPr>
      </p:sp>
      <p:sp>
        <p:nvSpPr>
          <p:cNvPr id="33" name="Shape 31"/>
          <p:cNvSpPr/>
          <p:nvPr/>
        </p:nvSpPr>
        <p:spPr>
          <a:xfrm>
            <a:off x="4828032" y="3538728"/>
            <a:ext cx="384048" cy="384048"/>
          </a:xfrm>
          <a:prstGeom prst="ellipse">
            <a:avLst/>
          </a:prstGeom>
          <a:solidFill>
            <a:schemeClr val="accent2"/>
          </a:solidFill>
          <a:ln w="12700">
            <a:solidFill>
              <a:schemeClr val="accent2"/>
            </a:solidFill>
            <a:prstDash val="solid"/>
          </a:ln>
        </p:spPr>
      </p:sp>
      <p:sp>
        <p:nvSpPr>
          <p:cNvPr id="34" name="Text 32"/>
          <p:cNvSpPr txBox="1"/>
          <p:nvPr/>
        </p:nvSpPr>
        <p:spPr>
          <a:xfrm>
            <a:off x="4828032" y="3538728"/>
            <a:ext cx="384048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1400" b="1" dirty="0">
                <a:solidFill>
                  <a:schemeClr val="bg1"/>
                </a:solidFill>
              </a:rPr>
              <a:t>7</a:t>
            </a:r>
            <a:endParaRPr lang="en-US" sz="1400" dirty="0"/>
          </a:p>
        </p:txBody>
      </p:sp>
      <p:sp>
        <p:nvSpPr>
          <p:cNvPr id="35" name="Text 33"/>
          <p:cNvSpPr txBox="1"/>
          <p:nvPr/>
        </p:nvSpPr>
        <p:spPr>
          <a:xfrm>
            <a:off x="4828032" y="3995928"/>
            <a:ext cx="1627632" cy="11704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buNone/>
            </a:pPr>
            <a:r>
              <a:rPr lang="en-US" sz="1400" b="1" dirty="0">
                <a:solidFill>
                  <a:schemeClr val="accent2"/>
                </a:solidFill>
              </a:rPr>
              <a:t>Body capillaries</a:t>
            </a:r>
            <a:endParaRPr lang="en-US" sz="1400" dirty="0"/>
          </a:p>
          <a:p>
            <a:pPr indent="0" marL="0">
              <a:spcBef>
                <a:spcPts val="300"/>
              </a:spcBef>
              <a:buNone/>
            </a:pPr>
            <a:r>
              <a:rPr lang="en-US" sz="1300" dirty="0">
                <a:solidFill>
                  <a:schemeClr val="tx1"/>
                </a:solidFill>
              </a:rPr>
              <a:t>Oxygen and food pass into cells</a:t>
            </a:r>
            <a:endParaRPr lang="en-US" sz="1400" dirty="0"/>
          </a:p>
        </p:txBody>
      </p:sp>
      <p:sp>
        <p:nvSpPr>
          <p:cNvPr id="36" name="Shape 34"/>
          <p:cNvSpPr/>
          <p:nvPr/>
        </p:nvSpPr>
        <p:spPr>
          <a:xfrm>
            <a:off x="6583680" y="4178808"/>
            <a:ext cx="228600" cy="274320"/>
          </a:xfrm>
          <a:prstGeom prst="rightArrow">
            <a:avLst/>
          </a:prstGeom>
          <a:solidFill>
            <a:schemeClr val="tx2"/>
          </a:solidFill>
          <a:ln w="12700">
            <a:solidFill>
              <a:schemeClr val="tx2"/>
            </a:solidFill>
            <a:prstDash val="solid"/>
          </a:ln>
        </p:spPr>
      </p:sp>
      <p:sp>
        <p:nvSpPr>
          <p:cNvPr id="37" name="Shape 35"/>
          <p:cNvSpPr/>
          <p:nvPr/>
        </p:nvSpPr>
        <p:spPr>
          <a:xfrm>
            <a:off x="6848856" y="3429000"/>
            <a:ext cx="1828800" cy="1783080"/>
          </a:xfrm>
          <a:prstGeom prst="roundRect">
            <a:avLst>
              <a:gd name="adj" fmla="val 4103"/>
            </a:avLst>
          </a:prstGeom>
          <a:solidFill>
            <a:schemeClr val="accent3">
              <a:alpha val="12000"/>
            </a:schemeClr>
          </a:solidFill>
          <a:ln w="15875">
            <a:solidFill>
              <a:schemeClr val="accent3"/>
            </a:solidFill>
            <a:prstDash val="solid"/>
          </a:ln>
        </p:spPr>
      </p:sp>
      <p:sp>
        <p:nvSpPr>
          <p:cNvPr id="38" name="Shape 36"/>
          <p:cNvSpPr/>
          <p:nvPr/>
        </p:nvSpPr>
        <p:spPr>
          <a:xfrm>
            <a:off x="6958584" y="3538728"/>
            <a:ext cx="384048" cy="384048"/>
          </a:xfrm>
          <a:prstGeom prst="ellipse">
            <a:avLst/>
          </a:prstGeom>
          <a:solidFill>
            <a:schemeClr val="accent3"/>
          </a:solidFill>
          <a:ln w="12700">
            <a:solidFill>
              <a:schemeClr val="accent3"/>
            </a:solidFill>
            <a:prstDash val="solid"/>
          </a:ln>
        </p:spPr>
      </p:sp>
      <p:sp>
        <p:nvSpPr>
          <p:cNvPr id="39" name="Text 37"/>
          <p:cNvSpPr txBox="1"/>
          <p:nvPr/>
        </p:nvSpPr>
        <p:spPr>
          <a:xfrm>
            <a:off x="6958584" y="3538728"/>
            <a:ext cx="384048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1400" b="1" dirty="0">
                <a:solidFill>
                  <a:schemeClr val="bg1"/>
                </a:solidFill>
              </a:rPr>
              <a:t>8</a:t>
            </a:r>
            <a:endParaRPr lang="en-US" sz="1400" dirty="0"/>
          </a:p>
        </p:txBody>
      </p:sp>
      <p:sp>
        <p:nvSpPr>
          <p:cNvPr id="40" name="Text 38"/>
          <p:cNvSpPr txBox="1"/>
          <p:nvPr/>
        </p:nvSpPr>
        <p:spPr>
          <a:xfrm>
            <a:off x="6958584" y="3995928"/>
            <a:ext cx="1627632" cy="11704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buNone/>
            </a:pPr>
            <a:r>
              <a:rPr lang="en-US" sz="1400" b="1" dirty="0">
                <a:solidFill>
                  <a:schemeClr val="accent3"/>
                </a:solidFill>
              </a:rPr>
              <a:t>Back again</a:t>
            </a:r>
            <a:endParaRPr lang="en-US" sz="1400" dirty="0"/>
          </a:p>
          <a:p>
            <a:pPr indent="0" marL="0">
              <a:spcBef>
                <a:spcPts val="300"/>
              </a:spcBef>
              <a:buNone/>
            </a:pPr>
            <a:r>
              <a:rPr lang="en-US" sz="1300" dirty="0">
                <a:solidFill>
                  <a:schemeClr val="tx1"/>
                </a:solidFill>
              </a:rPr>
              <a:t>Blood returns to the heart, and it repeats</a:t>
            </a:r>
            <a:endParaRPr lang="en-US" sz="1400" dirty="0"/>
          </a:p>
        </p:txBody>
      </p:sp>
      <p:sp>
        <p:nvSpPr>
          <p:cNvPr id="41" name="Text 39"/>
          <p:cNvSpPr txBox="1"/>
          <p:nvPr/>
        </p:nvSpPr>
        <p:spPr>
          <a:xfrm>
            <a:off x="457200" y="5257800"/>
            <a:ext cx="822960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300" i="1" dirty="0">
                <a:solidFill>
                  <a:schemeClr val="tx1"/>
                </a:solidFill>
              </a:rPr>
              <a:t>Steps 1 to 4 = pulmonary loop (blue). Steps 5 to 8 = systemic loop (red).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>
            <p:ph idx="100" type="title" hasCustomPrompt="1"/>
          </p:nvPr>
        </p:nvSpPr>
        <p:spPr>
          <a:xfrm>
            <a:off x="457200" y="274320"/>
            <a:ext cx="8229600" cy="7315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buNone/>
            </a:pPr>
            <a:r>
              <a:rPr lang="en-US" sz="2800" b="1" dirty="0">
                <a:solidFill>
                  <a:schemeClr val="tx2"/>
                </a:solidFill>
              </a:rPr>
              <a:t>The three main types of blood vessel</a:t>
            </a:r>
            <a:endParaRPr lang="en-US" sz="2800" dirty="0"/>
          </a:p>
        </p:txBody>
      </p:sp>
      <p:sp>
        <p:nvSpPr>
          <p:cNvPr id="3" name="Shape 1"/>
          <p:cNvSpPr/>
          <p:nvPr/>
        </p:nvSpPr>
        <p:spPr>
          <a:xfrm>
            <a:off x="457200" y="1188720"/>
            <a:ext cx="2606040" cy="3657600"/>
          </a:xfrm>
          <a:prstGeom prst="roundRect">
            <a:avLst>
              <a:gd name="adj" fmla="val 2807"/>
            </a:avLst>
          </a:prstGeom>
          <a:solidFill>
            <a:schemeClr val="accent2">
              <a:alpha val="10000"/>
            </a:schemeClr>
          </a:solidFill>
          <a:ln w="12700">
            <a:solidFill>
              <a:schemeClr val="accent2">
                <a:alpha val="40000"/>
              </a:schemeClr>
            </a:solidFill>
            <a:prstDash val="solid"/>
          </a:ln>
        </p:spPr>
      </p:sp>
      <p:pic>
        <p:nvPicPr>
          <p:cNvPr id="4" name="Image 0" descr="img/c12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102995" y="1325880"/>
            <a:ext cx="1314450" cy="1051560"/>
          </a:xfrm>
          <a:prstGeom prst="rect">
            <a:avLst/>
          </a:prstGeom>
        </p:spPr>
      </p:pic>
      <p:sp>
        <p:nvSpPr>
          <p:cNvPr id="5" name="Text 2"/>
          <p:cNvSpPr txBox="1"/>
          <p:nvPr/>
        </p:nvSpPr>
        <p:spPr>
          <a:xfrm>
            <a:off x="594360" y="2468880"/>
            <a:ext cx="2331720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900" b="1" dirty="0">
                <a:solidFill>
                  <a:schemeClr val="accent2"/>
                </a:solidFill>
              </a:rPr>
              <a:t>Arteries</a:t>
            </a:r>
            <a:endParaRPr lang="en-US" sz="1900" dirty="0"/>
          </a:p>
        </p:txBody>
      </p:sp>
      <p:sp>
        <p:nvSpPr>
          <p:cNvPr id="6" name="Shape 3"/>
          <p:cNvSpPr/>
          <p:nvPr/>
        </p:nvSpPr>
        <p:spPr>
          <a:xfrm>
            <a:off x="594360" y="2880360"/>
            <a:ext cx="1920240" cy="329184"/>
          </a:xfrm>
          <a:prstGeom prst="roundRect">
            <a:avLst>
              <a:gd name="adj" fmla="val 50000"/>
            </a:avLst>
          </a:prstGeom>
          <a:solidFill>
            <a:schemeClr val="accent2"/>
          </a:solidFill>
          <a:ln w="12700">
            <a:solidFill>
              <a:schemeClr val="accent2"/>
            </a:solidFill>
            <a:prstDash val="solid"/>
          </a:ln>
        </p:spPr>
      </p:sp>
      <p:sp>
        <p:nvSpPr>
          <p:cNvPr id="7" name="Text 4"/>
          <p:cNvSpPr txBox="1"/>
          <p:nvPr/>
        </p:nvSpPr>
        <p:spPr>
          <a:xfrm>
            <a:off x="594360" y="2880360"/>
            <a:ext cx="1920240" cy="32918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1200" b="1" dirty="0">
                <a:solidFill>
                  <a:schemeClr val="bg1"/>
                </a:solidFill>
              </a:rPr>
              <a:t>Away from the heart</a:t>
            </a:r>
            <a:endParaRPr lang="en-US" sz="1200" dirty="0"/>
          </a:p>
        </p:txBody>
      </p:sp>
      <p:sp>
        <p:nvSpPr>
          <p:cNvPr id="8" name="Text 5"/>
          <p:cNvSpPr txBox="1"/>
          <p:nvPr/>
        </p:nvSpPr>
        <p:spPr>
          <a:xfrm>
            <a:off x="594360" y="3337560"/>
            <a:ext cx="2377440" cy="14630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190500" indent="-190500">
              <a:spcAft>
                <a:spcPts val="600"/>
              </a:spcAft>
              <a:buSzPct val="100000"/>
              <a:buChar char="•"/>
            </a:pPr>
            <a:r>
              <a:rPr lang="en-US" sz="1400" dirty="0">
                <a:solidFill>
                  <a:schemeClr val="tx1"/>
                </a:solidFill>
              </a:rPr>
              <a:t>Thick, muscular walls</a:t>
            </a:r>
            <a:endParaRPr lang="en-US" sz="1400" dirty="0"/>
          </a:p>
          <a:p>
            <a:pPr marL="190500" indent="-190500">
              <a:spcAft>
                <a:spcPts val="600"/>
              </a:spcAft>
              <a:buSzPct val="100000"/>
              <a:buChar char="•"/>
            </a:pPr>
            <a:r>
              <a:rPr lang="en-US" sz="1400" dirty="0">
                <a:solidFill>
                  <a:schemeClr val="tx1"/>
                </a:solidFill>
              </a:rPr>
              <a:t>Narrow tube inside</a:t>
            </a:r>
            <a:endParaRPr lang="en-US" sz="1400" dirty="0"/>
          </a:p>
          <a:p>
            <a:pPr marL="190500" indent="-190500">
              <a:spcAft>
                <a:spcPts val="600"/>
              </a:spcAft>
              <a:buSzPct val="100000"/>
              <a:buChar char="•"/>
            </a:pPr>
            <a:r>
              <a:rPr lang="en-US" sz="1400" dirty="0">
                <a:solidFill>
                  <a:schemeClr val="tx1"/>
                </a:solidFill>
              </a:rPr>
              <a:t>High pressure</a:t>
            </a:r>
            <a:endParaRPr lang="en-US" sz="1400" dirty="0"/>
          </a:p>
        </p:txBody>
      </p:sp>
      <p:sp>
        <p:nvSpPr>
          <p:cNvPr id="9" name="Shape 6"/>
          <p:cNvSpPr/>
          <p:nvPr/>
        </p:nvSpPr>
        <p:spPr>
          <a:xfrm>
            <a:off x="3246120" y="1188720"/>
            <a:ext cx="2606040" cy="3657600"/>
          </a:xfrm>
          <a:prstGeom prst="roundRect">
            <a:avLst>
              <a:gd name="adj" fmla="val 2807"/>
            </a:avLst>
          </a:prstGeom>
          <a:solidFill>
            <a:schemeClr val="accent3">
              <a:alpha val="10000"/>
            </a:schemeClr>
          </a:solidFill>
          <a:ln w="12700">
            <a:solidFill>
              <a:schemeClr val="accent3">
                <a:alpha val="40000"/>
              </a:schemeClr>
            </a:solidFill>
            <a:prstDash val="solid"/>
          </a:ln>
        </p:spPr>
      </p:sp>
      <p:pic>
        <p:nvPicPr>
          <p:cNvPr id="10" name="Image 1" descr="img/c13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600" y="1325880"/>
            <a:ext cx="1295079" cy="1051560"/>
          </a:xfrm>
          <a:prstGeom prst="rect">
            <a:avLst/>
          </a:prstGeom>
        </p:spPr>
      </p:pic>
      <p:sp>
        <p:nvSpPr>
          <p:cNvPr id="11" name="Text 7"/>
          <p:cNvSpPr txBox="1"/>
          <p:nvPr/>
        </p:nvSpPr>
        <p:spPr>
          <a:xfrm>
            <a:off x="3383280" y="2468880"/>
            <a:ext cx="2331720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900" b="1" dirty="0">
                <a:solidFill>
                  <a:schemeClr val="accent3"/>
                </a:solidFill>
              </a:rPr>
              <a:t>Veins</a:t>
            </a:r>
            <a:endParaRPr lang="en-US" sz="1900" dirty="0"/>
          </a:p>
        </p:txBody>
      </p:sp>
      <p:sp>
        <p:nvSpPr>
          <p:cNvPr id="12" name="Shape 8"/>
          <p:cNvSpPr/>
          <p:nvPr/>
        </p:nvSpPr>
        <p:spPr>
          <a:xfrm>
            <a:off x="3383280" y="2880360"/>
            <a:ext cx="1920240" cy="329184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  <a:ln w="12700">
            <a:solidFill>
              <a:schemeClr val="accent3"/>
            </a:solidFill>
            <a:prstDash val="solid"/>
          </a:ln>
        </p:spPr>
      </p:sp>
      <p:sp>
        <p:nvSpPr>
          <p:cNvPr id="13" name="Text 9"/>
          <p:cNvSpPr txBox="1"/>
          <p:nvPr/>
        </p:nvSpPr>
        <p:spPr>
          <a:xfrm>
            <a:off x="3383280" y="2880360"/>
            <a:ext cx="1920240" cy="32918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1200" b="1" dirty="0">
                <a:solidFill>
                  <a:schemeClr val="bg1"/>
                </a:solidFill>
              </a:rPr>
              <a:t>Back to the heart</a:t>
            </a:r>
            <a:endParaRPr lang="en-US" sz="1200" dirty="0"/>
          </a:p>
        </p:txBody>
      </p:sp>
      <p:sp>
        <p:nvSpPr>
          <p:cNvPr id="14" name="Text 10"/>
          <p:cNvSpPr txBox="1"/>
          <p:nvPr/>
        </p:nvSpPr>
        <p:spPr>
          <a:xfrm>
            <a:off x="3383280" y="3337560"/>
            <a:ext cx="2377440" cy="14630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190500" indent="-190500">
              <a:spcAft>
                <a:spcPts val="600"/>
              </a:spcAft>
              <a:buSzPct val="100000"/>
              <a:buChar char="•"/>
            </a:pPr>
            <a:r>
              <a:rPr lang="en-US" sz="1400" dirty="0">
                <a:solidFill>
                  <a:schemeClr val="tx1"/>
                </a:solidFill>
              </a:rPr>
              <a:t>Thinner walls</a:t>
            </a:r>
            <a:endParaRPr lang="en-US" sz="1400" dirty="0"/>
          </a:p>
          <a:p>
            <a:pPr marL="190500" indent="-190500">
              <a:spcAft>
                <a:spcPts val="600"/>
              </a:spcAft>
              <a:buSzPct val="100000"/>
              <a:buChar char="•"/>
            </a:pPr>
            <a:r>
              <a:rPr lang="en-US" sz="1400" dirty="0">
                <a:solidFill>
                  <a:schemeClr val="tx1"/>
                </a:solidFill>
              </a:rPr>
              <a:t>Wider tube inside</a:t>
            </a:r>
            <a:endParaRPr lang="en-US" sz="1400" dirty="0"/>
          </a:p>
          <a:p>
            <a:pPr marL="190500" indent="-190500">
              <a:spcAft>
                <a:spcPts val="600"/>
              </a:spcAft>
              <a:buSzPct val="100000"/>
              <a:buChar char="•"/>
            </a:pPr>
            <a:r>
              <a:rPr lang="en-US" sz="1400" dirty="0">
                <a:solidFill>
                  <a:schemeClr val="tx1"/>
                </a:solidFill>
              </a:rPr>
              <a:t>Valves stop backflow</a:t>
            </a:r>
            <a:endParaRPr lang="en-US" sz="1400" dirty="0"/>
          </a:p>
        </p:txBody>
      </p:sp>
      <p:sp>
        <p:nvSpPr>
          <p:cNvPr id="15" name="Shape 11"/>
          <p:cNvSpPr/>
          <p:nvPr/>
        </p:nvSpPr>
        <p:spPr>
          <a:xfrm>
            <a:off x="6035040" y="1188720"/>
            <a:ext cx="2606040" cy="3657600"/>
          </a:xfrm>
          <a:prstGeom prst="roundRect">
            <a:avLst>
              <a:gd name="adj" fmla="val 2807"/>
            </a:avLst>
          </a:prstGeom>
          <a:solidFill>
            <a:schemeClr val="accent6">
              <a:alpha val="10000"/>
            </a:schemeClr>
          </a:solidFill>
          <a:ln w="12700">
            <a:solidFill>
              <a:schemeClr val="accent6">
                <a:alpha val="40000"/>
              </a:schemeClr>
            </a:solidFill>
            <a:prstDash val="solid"/>
          </a:ln>
        </p:spPr>
      </p:sp>
      <p:pic>
        <p:nvPicPr>
          <p:cNvPr id="16" name="Image 2" descr="img/c14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83680" y="1414914"/>
            <a:ext cx="1508760" cy="873493"/>
          </a:xfrm>
          <a:prstGeom prst="rect">
            <a:avLst/>
          </a:prstGeom>
        </p:spPr>
      </p:pic>
      <p:sp>
        <p:nvSpPr>
          <p:cNvPr id="17" name="Text 12"/>
          <p:cNvSpPr txBox="1"/>
          <p:nvPr/>
        </p:nvSpPr>
        <p:spPr>
          <a:xfrm>
            <a:off x="6172200" y="2468880"/>
            <a:ext cx="2331720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900" b="1" dirty="0">
                <a:solidFill>
                  <a:schemeClr val="accent6"/>
                </a:solidFill>
              </a:rPr>
              <a:t>Capillaries</a:t>
            </a:r>
            <a:endParaRPr lang="en-US" sz="1900" dirty="0"/>
          </a:p>
        </p:txBody>
      </p:sp>
      <p:sp>
        <p:nvSpPr>
          <p:cNvPr id="18" name="Shape 13"/>
          <p:cNvSpPr/>
          <p:nvPr/>
        </p:nvSpPr>
        <p:spPr>
          <a:xfrm>
            <a:off x="6172200" y="2880360"/>
            <a:ext cx="1920240" cy="329184"/>
          </a:xfrm>
          <a:prstGeom prst="roundRect">
            <a:avLst>
              <a:gd name="adj" fmla="val 50000"/>
            </a:avLst>
          </a:prstGeom>
          <a:solidFill>
            <a:schemeClr val="accent6"/>
          </a:solidFill>
          <a:ln w="12700">
            <a:solidFill>
              <a:schemeClr val="accent6"/>
            </a:solidFill>
            <a:prstDash val="solid"/>
          </a:ln>
        </p:spPr>
      </p:sp>
      <p:sp>
        <p:nvSpPr>
          <p:cNvPr id="19" name="Text 14"/>
          <p:cNvSpPr txBox="1"/>
          <p:nvPr/>
        </p:nvSpPr>
        <p:spPr>
          <a:xfrm>
            <a:off x="6172200" y="2880360"/>
            <a:ext cx="1920240" cy="32918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1200" b="1" dirty="0">
                <a:solidFill>
                  <a:schemeClr val="bg1"/>
                </a:solidFill>
              </a:rPr>
              <a:t>The swap zone</a:t>
            </a:r>
            <a:endParaRPr lang="en-US" sz="1200" dirty="0"/>
          </a:p>
        </p:txBody>
      </p:sp>
      <p:sp>
        <p:nvSpPr>
          <p:cNvPr id="20" name="Text 15"/>
          <p:cNvSpPr txBox="1"/>
          <p:nvPr/>
        </p:nvSpPr>
        <p:spPr>
          <a:xfrm>
            <a:off x="6172200" y="3337560"/>
            <a:ext cx="2377440" cy="14630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190500" indent="-190500">
              <a:spcAft>
                <a:spcPts val="600"/>
              </a:spcAft>
              <a:buSzPct val="100000"/>
              <a:buChar char="•"/>
            </a:pPr>
            <a:r>
              <a:rPr lang="en-US" sz="1400" dirty="0">
                <a:solidFill>
                  <a:schemeClr val="tx1"/>
                </a:solidFill>
              </a:rPr>
              <a:t>Tiny: walls one cell thick</a:t>
            </a:r>
            <a:endParaRPr lang="en-US" sz="1400" dirty="0"/>
          </a:p>
          <a:p>
            <a:pPr marL="190500" indent="-190500">
              <a:spcAft>
                <a:spcPts val="600"/>
              </a:spcAft>
              <a:buSzPct val="100000"/>
              <a:buChar char="•"/>
            </a:pPr>
            <a:r>
              <a:rPr lang="en-US" sz="1400" dirty="0">
                <a:solidFill>
                  <a:schemeClr val="tx1"/>
                </a:solidFill>
              </a:rPr>
              <a:t>Found all over the body</a:t>
            </a:r>
            <a:endParaRPr lang="en-US" sz="1400" dirty="0"/>
          </a:p>
          <a:p>
            <a:pPr marL="190500" indent="-190500">
              <a:spcAft>
                <a:spcPts val="600"/>
              </a:spcAft>
              <a:buSzPct val="100000"/>
              <a:buChar char="•"/>
            </a:pPr>
            <a:r>
              <a:rPr lang="en-US" sz="1400" dirty="0">
                <a:solidFill>
                  <a:schemeClr val="tx1"/>
                </a:solidFill>
              </a:rPr>
              <a:t>Oxygen, food and waste pass through</a:t>
            </a:r>
            <a:endParaRPr lang="en-US" sz="1400" dirty="0"/>
          </a:p>
        </p:txBody>
      </p:sp>
      <p:sp>
        <p:nvSpPr>
          <p:cNvPr id="21" name="Shape 16"/>
          <p:cNvSpPr/>
          <p:nvPr/>
        </p:nvSpPr>
        <p:spPr>
          <a:xfrm>
            <a:off x="457200" y="4983480"/>
            <a:ext cx="8229600" cy="594360"/>
          </a:xfrm>
          <a:prstGeom prst="roundRect">
            <a:avLst>
              <a:gd name="adj" fmla="val 15385"/>
            </a:avLst>
          </a:prstGeom>
          <a:solidFill>
            <a:schemeClr val="bg2"/>
          </a:solidFill>
          <a:ln w="12700">
            <a:solidFill>
              <a:schemeClr val="accent1"/>
            </a:solidFill>
            <a:prstDash val="solid"/>
          </a:ln>
        </p:spPr>
      </p:sp>
      <p:sp>
        <p:nvSpPr>
          <p:cNvPr id="22" name="Text 17"/>
          <p:cNvSpPr txBox="1"/>
          <p:nvPr/>
        </p:nvSpPr>
        <p:spPr>
          <a:xfrm>
            <a:off x="594360" y="4983480"/>
            <a:ext cx="7955280" cy="5943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400" b="1" dirty="0">
                <a:solidFill>
                  <a:schemeClr val="accent1"/>
                </a:solidFill>
              </a:rPr>
              <a:t>In simple terms:  </a:t>
            </a:r>
            <a:pPr indent="0" marL="0">
              <a:buNone/>
            </a:pPr>
            <a:r>
              <a:rPr lang="en-US" sz="1400" dirty="0">
                <a:solidFill>
                  <a:schemeClr val="tx1"/>
                </a:solidFill>
              </a:rPr>
              <a:t>Arteries go Away, Veins go back (they have Valves), Capillaries are where the swap happens.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>
            <p:ph idx="100" type="title" hasCustomPrompt="1"/>
          </p:nvPr>
        </p:nvSpPr>
        <p:spPr>
          <a:xfrm>
            <a:off x="457200" y="274320"/>
            <a:ext cx="8229600" cy="7315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buNone/>
            </a:pPr>
            <a:r>
              <a:rPr lang="en-US" sz="2800" b="1" dirty="0">
                <a:solidFill>
                  <a:schemeClr val="tx2"/>
                </a:solidFill>
              </a:rPr>
              <a:t>Linking them up: arterioles and venules</a:t>
            </a:r>
            <a:endParaRPr lang="en-US" sz="2800" dirty="0"/>
          </a:p>
        </p:txBody>
      </p:sp>
      <p:pic>
        <p:nvPicPr>
          <p:cNvPr id="3" name="Image 0" descr="img/c15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200" y="1198838"/>
            <a:ext cx="4754880" cy="2494363"/>
          </a:xfrm>
          <a:prstGeom prst="rect">
            <a:avLst/>
          </a:prstGeom>
        </p:spPr>
      </p:pic>
      <p:sp>
        <p:nvSpPr>
          <p:cNvPr id="4" name="Shape 1"/>
          <p:cNvSpPr/>
          <p:nvPr/>
        </p:nvSpPr>
        <p:spPr>
          <a:xfrm>
            <a:off x="5486400" y="1234440"/>
            <a:ext cx="3200400" cy="1143000"/>
          </a:xfrm>
          <a:prstGeom prst="roundRect">
            <a:avLst>
              <a:gd name="adj" fmla="val 6400"/>
            </a:avLst>
          </a:prstGeom>
          <a:solidFill>
            <a:schemeClr val="accent2">
              <a:alpha val="12000"/>
            </a:schemeClr>
          </a:solidFill>
          <a:ln w="12700">
            <a:solidFill>
              <a:schemeClr val="accent2">
                <a:alpha val="40000"/>
              </a:schemeClr>
            </a:solidFill>
            <a:prstDash val="solid"/>
          </a:ln>
        </p:spPr>
      </p:sp>
      <p:sp>
        <p:nvSpPr>
          <p:cNvPr id="5" name="Text 2"/>
          <p:cNvSpPr txBox="1"/>
          <p:nvPr/>
        </p:nvSpPr>
        <p:spPr>
          <a:xfrm>
            <a:off x="5623560" y="1344168"/>
            <a:ext cx="2926080" cy="9601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buNone/>
            </a:pPr>
            <a:r>
              <a:rPr lang="en-US" sz="1600" b="1" dirty="0">
                <a:solidFill>
                  <a:schemeClr val="accent2"/>
                </a:solidFill>
              </a:rPr>
              <a:t>Arterioles</a:t>
            </a:r>
            <a:endParaRPr lang="en-US" sz="1600" dirty="0"/>
          </a:p>
          <a:p>
            <a:pPr indent="0" marL="0">
              <a:spcBef>
                <a:spcPts val="400"/>
              </a:spcBef>
              <a:buNone/>
            </a:pPr>
            <a:r>
              <a:rPr lang="en-US" sz="1400" dirty="0">
                <a:solidFill>
                  <a:schemeClr val="tx1"/>
                </a:solidFill>
              </a:rPr>
              <a:t>Small branches of arteries that feed into capillaries</a:t>
            </a:r>
            <a:endParaRPr lang="en-US" sz="1600" dirty="0"/>
          </a:p>
        </p:txBody>
      </p:sp>
      <p:sp>
        <p:nvSpPr>
          <p:cNvPr id="6" name="Shape 3"/>
          <p:cNvSpPr/>
          <p:nvPr/>
        </p:nvSpPr>
        <p:spPr>
          <a:xfrm>
            <a:off x="5486400" y="2560320"/>
            <a:ext cx="3200400" cy="1143000"/>
          </a:xfrm>
          <a:prstGeom prst="roundRect">
            <a:avLst>
              <a:gd name="adj" fmla="val 6400"/>
            </a:avLst>
          </a:prstGeom>
          <a:solidFill>
            <a:schemeClr val="accent3">
              <a:alpha val="12000"/>
            </a:schemeClr>
          </a:solidFill>
          <a:ln w="12700">
            <a:solidFill>
              <a:schemeClr val="accent3">
                <a:alpha val="40000"/>
              </a:schemeClr>
            </a:solidFill>
            <a:prstDash val="solid"/>
          </a:ln>
        </p:spPr>
      </p:sp>
      <p:sp>
        <p:nvSpPr>
          <p:cNvPr id="7" name="Text 4"/>
          <p:cNvSpPr txBox="1"/>
          <p:nvPr/>
        </p:nvSpPr>
        <p:spPr>
          <a:xfrm>
            <a:off x="5623560" y="2670048"/>
            <a:ext cx="2926080" cy="9601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buNone/>
            </a:pPr>
            <a:r>
              <a:rPr lang="en-US" sz="1600" b="1" dirty="0">
                <a:solidFill>
                  <a:schemeClr val="accent3"/>
                </a:solidFill>
              </a:rPr>
              <a:t>Venules</a:t>
            </a:r>
            <a:endParaRPr lang="en-US" sz="1600" dirty="0"/>
          </a:p>
          <a:p>
            <a:pPr indent="0" marL="0">
              <a:spcBef>
                <a:spcPts val="400"/>
              </a:spcBef>
              <a:buNone/>
            </a:pPr>
            <a:r>
              <a:rPr lang="en-US" sz="1400" dirty="0">
                <a:solidFill>
                  <a:schemeClr val="tx1"/>
                </a:solidFill>
              </a:rPr>
              <a:t>Small veins that collect blood from capillaries</a:t>
            </a:r>
            <a:endParaRPr lang="en-US" sz="1600" dirty="0"/>
          </a:p>
        </p:txBody>
      </p:sp>
      <p:sp>
        <p:nvSpPr>
          <p:cNvPr id="8" name="Shape 5"/>
          <p:cNvSpPr/>
          <p:nvPr/>
        </p:nvSpPr>
        <p:spPr>
          <a:xfrm>
            <a:off x="457200" y="4069080"/>
            <a:ext cx="1371600" cy="548640"/>
          </a:xfrm>
          <a:prstGeom prst="roundRect">
            <a:avLst>
              <a:gd name="adj" fmla="val 13333"/>
            </a:avLst>
          </a:prstGeom>
          <a:solidFill>
            <a:schemeClr val="accent2"/>
          </a:solidFill>
          <a:ln w="12700">
            <a:solidFill>
              <a:schemeClr val="accent2"/>
            </a:solidFill>
            <a:prstDash val="solid"/>
          </a:ln>
        </p:spPr>
      </p:sp>
      <p:sp>
        <p:nvSpPr>
          <p:cNvPr id="9" name="Text 6"/>
          <p:cNvSpPr txBox="1"/>
          <p:nvPr/>
        </p:nvSpPr>
        <p:spPr>
          <a:xfrm>
            <a:off x="457200" y="4069080"/>
            <a:ext cx="137160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1400" b="1" dirty="0">
                <a:solidFill>
                  <a:schemeClr val="bg1"/>
                </a:solidFill>
              </a:rPr>
              <a:t>Artery</a:t>
            </a:r>
            <a:endParaRPr lang="en-US" sz="1400" dirty="0"/>
          </a:p>
        </p:txBody>
      </p:sp>
      <p:sp>
        <p:nvSpPr>
          <p:cNvPr id="10" name="Shape 7"/>
          <p:cNvSpPr/>
          <p:nvPr/>
        </p:nvSpPr>
        <p:spPr>
          <a:xfrm>
            <a:off x="1856232" y="4206240"/>
            <a:ext cx="274320" cy="274320"/>
          </a:xfrm>
          <a:prstGeom prst="rightArrow">
            <a:avLst/>
          </a:prstGeom>
          <a:solidFill>
            <a:schemeClr val="tx2"/>
          </a:solidFill>
          <a:ln w="12700">
            <a:solidFill>
              <a:schemeClr val="tx2"/>
            </a:solidFill>
            <a:prstDash val="solid"/>
          </a:ln>
        </p:spPr>
      </p:sp>
      <p:sp>
        <p:nvSpPr>
          <p:cNvPr id="11" name="Shape 8"/>
          <p:cNvSpPr/>
          <p:nvPr/>
        </p:nvSpPr>
        <p:spPr>
          <a:xfrm>
            <a:off x="2157984" y="4069080"/>
            <a:ext cx="1371600" cy="548640"/>
          </a:xfrm>
          <a:prstGeom prst="roundRect">
            <a:avLst>
              <a:gd name="adj" fmla="val 13333"/>
            </a:avLst>
          </a:prstGeom>
          <a:solidFill>
            <a:schemeClr val="accent2"/>
          </a:solidFill>
          <a:ln w="12700">
            <a:solidFill>
              <a:schemeClr val="accent2"/>
            </a:solidFill>
            <a:prstDash val="solid"/>
          </a:ln>
        </p:spPr>
      </p:sp>
      <p:sp>
        <p:nvSpPr>
          <p:cNvPr id="12" name="Text 9"/>
          <p:cNvSpPr txBox="1"/>
          <p:nvPr/>
        </p:nvSpPr>
        <p:spPr>
          <a:xfrm>
            <a:off x="2157984" y="4069080"/>
            <a:ext cx="137160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1400" b="1" dirty="0">
                <a:solidFill>
                  <a:schemeClr val="bg1"/>
                </a:solidFill>
              </a:rPr>
              <a:t>Arteriole</a:t>
            </a:r>
            <a:endParaRPr lang="en-US" sz="1400" dirty="0"/>
          </a:p>
        </p:txBody>
      </p:sp>
      <p:sp>
        <p:nvSpPr>
          <p:cNvPr id="13" name="Shape 10"/>
          <p:cNvSpPr/>
          <p:nvPr/>
        </p:nvSpPr>
        <p:spPr>
          <a:xfrm>
            <a:off x="3557016" y="4206240"/>
            <a:ext cx="274320" cy="274320"/>
          </a:xfrm>
          <a:prstGeom prst="rightArrow">
            <a:avLst/>
          </a:prstGeom>
          <a:solidFill>
            <a:schemeClr val="tx2"/>
          </a:solidFill>
          <a:ln w="12700">
            <a:solidFill>
              <a:schemeClr val="tx2"/>
            </a:solidFill>
            <a:prstDash val="solid"/>
          </a:ln>
        </p:spPr>
      </p:sp>
      <p:sp>
        <p:nvSpPr>
          <p:cNvPr id="14" name="Shape 11"/>
          <p:cNvSpPr/>
          <p:nvPr/>
        </p:nvSpPr>
        <p:spPr>
          <a:xfrm>
            <a:off x="3858768" y="4069080"/>
            <a:ext cx="1371600" cy="548640"/>
          </a:xfrm>
          <a:prstGeom prst="roundRect">
            <a:avLst>
              <a:gd name="adj" fmla="val 13333"/>
            </a:avLst>
          </a:prstGeom>
          <a:solidFill>
            <a:schemeClr val="accent6"/>
          </a:solidFill>
          <a:ln w="12700">
            <a:solidFill>
              <a:schemeClr val="accent6"/>
            </a:solidFill>
            <a:prstDash val="solid"/>
          </a:ln>
        </p:spPr>
      </p:sp>
      <p:sp>
        <p:nvSpPr>
          <p:cNvPr id="15" name="Text 12"/>
          <p:cNvSpPr txBox="1"/>
          <p:nvPr/>
        </p:nvSpPr>
        <p:spPr>
          <a:xfrm>
            <a:off x="3858768" y="4069080"/>
            <a:ext cx="137160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1400" b="1" dirty="0">
                <a:solidFill>
                  <a:schemeClr val="bg1"/>
                </a:solidFill>
              </a:rPr>
              <a:t>Capillary</a:t>
            </a:r>
            <a:endParaRPr lang="en-US" sz="1400" dirty="0"/>
          </a:p>
        </p:txBody>
      </p:sp>
      <p:sp>
        <p:nvSpPr>
          <p:cNvPr id="16" name="Shape 13"/>
          <p:cNvSpPr/>
          <p:nvPr/>
        </p:nvSpPr>
        <p:spPr>
          <a:xfrm>
            <a:off x="5257800" y="4206240"/>
            <a:ext cx="274320" cy="274320"/>
          </a:xfrm>
          <a:prstGeom prst="rightArrow">
            <a:avLst/>
          </a:prstGeom>
          <a:solidFill>
            <a:schemeClr val="tx2"/>
          </a:solidFill>
          <a:ln w="12700">
            <a:solidFill>
              <a:schemeClr val="tx2"/>
            </a:solidFill>
            <a:prstDash val="solid"/>
          </a:ln>
        </p:spPr>
      </p:sp>
      <p:sp>
        <p:nvSpPr>
          <p:cNvPr id="17" name="Shape 14"/>
          <p:cNvSpPr/>
          <p:nvPr/>
        </p:nvSpPr>
        <p:spPr>
          <a:xfrm>
            <a:off x="5559552" y="4069080"/>
            <a:ext cx="1371600" cy="548640"/>
          </a:xfrm>
          <a:prstGeom prst="roundRect">
            <a:avLst>
              <a:gd name="adj" fmla="val 13333"/>
            </a:avLst>
          </a:prstGeom>
          <a:solidFill>
            <a:schemeClr val="accent3"/>
          </a:solidFill>
          <a:ln w="12700">
            <a:solidFill>
              <a:schemeClr val="accent3"/>
            </a:solidFill>
            <a:prstDash val="solid"/>
          </a:ln>
        </p:spPr>
      </p:sp>
      <p:sp>
        <p:nvSpPr>
          <p:cNvPr id="18" name="Text 15"/>
          <p:cNvSpPr txBox="1"/>
          <p:nvPr/>
        </p:nvSpPr>
        <p:spPr>
          <a:xfrm>
            <a:off x="5559552" y="4069080"/>
            <a:ext cx="137160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1400" b="1" dirty="0">
                <a:solidFill>
                  <a:schemeClr val="bg1"/>
                </a:solidFill>
              </a:rPr>
              <a:t>Venule</a:t>
            </a:r>
            <a:endParaRPr lang="en-US" sz="1400" dirty="0"/>
          </a:p>
        </p:txBody>
      </p:sp>
      <p:sp>
        <p:nvSpPr>
          <p:cNvPr id="19" name="Shape 16"/>
          <p:cNvSpPr/>
          <p:nvPr/>
        </p:nvSpPr>
        <p:spPr>
          <a:xfrm>
            <a:off x="6958584" y="4206240"/>
            <a:ext cx="274320" cy="274320"/>
          </a:xfrm>
          <a:prstGeom prst="rightArrow">
            <a:avLst/>
          </a:prstGeom>
          <a:solidFill>
            <a:schemeClr val="tx2"/>
          </a:solidFill>
          <a:ln w="12700">
            <a:solidFill>
              <a:schemeClr val="tx2"/>
            </a:solidFill>
            <a:prstDash val="solid"/>
          </a:ln>
        </p:spPr>
      </p:sp>
      <p:sp>
        <p:nvSpPr>
          <p:cNvPr id="20" name="Shape 17"/>
          <p:cNvSpPr/>
          <p:nvPr/>
        </p:nvSpPr>
        <p:spPr>
          <a:xfrm>
            <a:off x="7260336" y="4069080"/>
            <a:ext cx="1371600" cy="548640"/>
          </a:xfrm>
          <a:prstGeom prst="roundRect">
            <a:avLst>
              <a:gd name="adj" fmla="val 13333"/>
            </a:avLst>
          </a:prstGeom>
          <a:solidFill>
            <a:schemeClr val="accent3"/>
          </a:solidFill>
          <a:ln w="12700">
            <a:solidFill>
              <a:schemeClr val="accent3"/>
            </a:solidFill>
            <a:prstDash val="solid"/>
          </a:ln>
        </p:spPr>
      </p:sp>
      <p:sp>
        <p:nvSpPr>
          <p:cNvPr id="21" name="Text 18"/>
          <p:cNvSpPr txBox="1"/>
          <p:nvPr/>
        </p:nvSpPr>
        <p:spPr>
          <a:xfrm>
            <a:off x="7260336" y="4069080"/>
            <a:ext cx="137160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1400" b="1" dirty="0">
                <a:solidFill>
                  <a:schemeClr val="bg1"/>
                </a:solidFill>
              </a:rPr>
              <a:t>Vein</a:t>
            </a:r>
            <a:endParaRPr lang="en-US" sz="1400" dirty="0"/>
          </a:p>
        </p:txBody>
      </p:sp>
      <p:sp>
        <p:nvSpPr>
          <p:cNvPr id="22" name="Text 19"/>
          <p:cNvSpPr txBox="1"/>
          <p:nvPr/>
        </p:nvSpPr>
        <p:spPr>
          <a:xfrm>
            <a:off x="457200" y="4800600"/>
            <a:ext cx="822960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400" i="1" dirty="0">
                <a:solidFill>
                  <a:schemeClr val="tx1"/>
                </a:solidFill>
              </a:rPr>
              <a:t>Like roads: motorway, then A-road, then side street, then back again.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>
            <p:ph idx="100" type="title" hasCustomPrompt="1"/>
          </p:nvPr>
        </p:nvSpPr>
        <p:spPr>
          <a:xfrm>
            <a:off x="457200" y="274320"/>
            <a:ext cx="8229600" cy="7315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buNone/>
            </a:pPr>
            <a:r>
              <a:rPr lang="en-US" sz="2800" b="1" dirty="0">
                <a:solidFill>
                  <a:schemeClr val="tx2"/>
                </a:solidFill>
              </a:rPr>
              <a:t>How is heart rate controlled?</a:t>
            </a:r>
            <a:endParaRPr lang="en-US" sz="2800" dirty="0"/>
          </a:p>
        </p:txBody>
      </p:sp>
      <p:sp>
        <p:nvSpPr>
          <p:cNvPr id="3" name="Shape 1"/>
          <p:cNvSpPr/>
          <p:nvPr/>
        </p:nvSpPr>
        <p:spPr>
          <a:xfrm>
            <a:off x="457200" y="1234440"/>
            <a:ext cx="3246120" cy="4297680"/>
          </a:xfrm>
          <a:prstGeom prst="roundRect">
            <a:avLst>
              <a:gd name="adj" fmla="val 2254"/>
            </a:avLst>
          </a:prstGeom>
          <a:solidFill>
            <a:schemeClr val="accent2">
              <a:alpha val="12000"/>
            </a:schemeClr>
          </a:solidFill>
          <a:ln w="12700">
            <a:solidFill>
              <a:schemeClr val="accent2">
                <a:alpha val="40000"/>
              </a:schemeClr>
            </a:solidFill>
            <a:prstDash val="solid"/>
          </a:ln>
        </p:spPr>
      </p:sp>
      <p:sp>
        <p:nvSpPr>
          <p:cNvPr id="4" name="Shape 2"/>
          <p:cNvSpPr/>
          <p:nvPr/>
        </p:nvSpPr>
        <p:spPr>
          <a:xfrm>
            <a:off x="594360" y="1371600"/>
            <a:ext cx="594360" cy="594360"/>
          </a:xfrm>
          <a:prstGeom prst="ellipse">
            <a:avLst/>
          </a:prstGeom>
          <a:solidFill>
            <a:schemeClr val="accent2"/>
          </a:solidFill>
          <a:ln w="12700">
            <a:solidFill>
              <a:schemeClr val="accent2"/>
            </a:solidFill>
            <a:prstDash val="solid"/>
          </a:ln>
        </p:spPr>
      </p:sp>
      <p:pic>
        <p:nvPicPr>
          <p:cNvPr id="5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37006" y="1514246"/>
            <a:ext cx="309067" cy="309067"/>
          </a:xfrm>
          <a:prstGeom prst="rect">
            <a:avLst/>
          </a:prstGeom>
        </p:spPr>
      </p:pic>
      <p:sp>
        <p:nvSpPr>
          <p:cNvPr id="6" name="Text 3"/>
          <p:cNvSpPr txBox="1"/>
          <p:nvPr/>
        </p:nvSpPr>
        <p:spPr>
          <a:xfrm>
            <a:off x="594360" y="2039112"/>
            <a:ext cx="2971800" cy="341985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buNone/>
            </a:pPr>
            <a:r>
              <a:rPr lang="en-US" sz="1700" b="1" dirty="0">
                <a:solidFill>
                  <a:schemeClr val="accent2"/>
                </a:solidFill>
              </a:rPr>
              <a:t>Speeds up (accelerator)</a:t>
            </a:r>
            <a:endParaRPr lang="en-US" sz="1700" dirty="0"/>
          </a:p>
          <a:p>
            <a:pPr marL="152400" indent="-152400">
              <a:spcBef>
                <a:spcPts val="400"/>
              </a:spcBef>
              <a:buSzPct val="100000"/>
              <a:buChar char="•"/>
            </a:pPr>
            <a:r>
              <a:rPr lang="en-US" sz="1500" b="1" dirty="0">
                <a:solidFill>
                  <a:schemeClr val="tx1"/>
                </a:solidFill>
              </a:rPr>
              <a:t>Sympathetic nervous system: 'fight or flight'</a:t>
            </a:r>
            <a:endParaRPr lang="en-US" sz="1700" dirty="0"/>
          </a:p>
          <a:p>
            <a:pPr marL="152400" indent="-152400">
              <a:spcBef>
                <a:spcPts val="300"/>
              </a:spcBef>
              <a:buSzPct val="100000"/>
              <a:buChar char="•"/>
            </a:pPr>
            <a:r>
              <a:rPr lang="en-US" sz="1500" dirty="0">
                <a:solidFill>
                  <a:schemeClr val="tx1"/>
                </a:solidFill>
              </a:rPr>
              <a:t>A crisis or stress</a:t>
            </a:r>
            <a:endParaRPr lang="en-US" sz="1700" dirty="0"/>
          </a:p>
          <a:p>
            <a:pPr marL="152400" indent="-152400">
              <a:spcBef>
                <a:spcPts val="300"/>
              </a:spcBef>
              <a:buSzPct val="100000"/>
              <a:buChar char="•"/>
            </a:pPr>
            <a:r>
              <a:rPr lang="en-US" sz="1500" dirty="0">
                <a:solidFill>
                  <a:schemeClr val="tx1"/>
                </a:solidFill>
              </a:rPr>
              <a:t>Exercise</a:t>
            </a:r>
            <a:endParaRPr lang="en-US" sz="1700" dirty="0"/>
          </a:p>
          <a:p>
            <a:pPr marL="152400" indent="-152400">
              <a:spcBef>
                <a:spcPts val="300"/>
              </a:spcBef>
              <a:buSzPct val="100000"/>
              <a:buChar char="•"/>
            </a:pPr>
            <a:r>
              <a:rPr lang="en-US" sz="1500" dirty="0">
                <a:solidFill>
                  <a:schemeClr val="tx1"/>
                </a:solidFill>
              </a:rPr>
              <a:t>Low blood pressure or low blood volume</a:t>
            </a:r>
            <a:endParaRPr lang="en-US" sz="1700" dirty="0"/>
          </a:p>
          <a:p>
            <a:pPr marL="152400" indent="-152400">
              <a:spcBef>
                <a:spcPts val="300"/>
              </a:spcBef>
              <a:buSzPct val="100000"/>
              <a:buChar char="•"/>
            </a:pPr>
            <a:r>
              <a:rPr lang="en-US" sz="1500" dirty="0">
                <a:solidFill>
                  <a:schemeClr val="tx1"/>
                </a:solidFill>
              </a:rPr>
              <a:t>Hormones: adrenaline (epinephrine) and thyroxine</a:t>
            </a:r>
            <a:endParaRPr lang="en-US" sz="1700" dirty="0"/>
          </a:p>
        </p:txBody>
      </p:sp>
      <p:sp>
        <p:nvSpPr>
          <p:cNvPr id="7" name="Shape 4"/>
          <p:cNvSpPr/>
          <p:nvPr/>
        </p:nvSpPr>
        <p:spPr>
          <a:xfrm>
            <a:off x="3886200" y="1234440"/>
            <a:ext cx="2743200" cy="4297680"/>
          </a:xfrm>
          <a:prstGeom prst="roundRect">
            <a:avLst>
              <a:gd name="adj" fmla="val 2667"/>
            </a:avLst>
          </a:prstGeom>
          <a:solidFill>
            <a:schemeClr val="accent3">
              <a:alpha val="12000"/>
            </a:schemeClr>
          </a:solidFill>
          <a:ln w="12700">
            <a:solidFill>
              <a:schemeClr val="accent3">
                <a:alpha val="40000"/>
              </a:schemeClr>
            </a:solidFill>
            <a:prstDash val="solid"/>
          </a:ln>
        </p:spPr>
      </p:sp>
      <p:sp>
        <p:nvSpPr>
          <p:cNvPr id="8" name="Shape 5"/>
          <p:cNvSpPr/>
          <p:nvPr/>
        </p:nvSpPr>
        <p:spPr>
          <a:xfrm>
            <a:off x="4023360" y="1371600"/>
            <a:ext cx="594360" cy="594360"/>
          </a:xfrm>
          <a:prstGeom prst="ellipse">
            <a:avLst/>
          </a:prstGeom>
          <a:solidFill>
            <a:schemeClr val="accent3"/>
          </a:solidFill>
          <a:ln w="12700">
            <a:solidFill>
              <a:schemeClr val="accent3"/>
            </a:solidFill>
            <a:prstDash val="solid"/>
          </a:ln>
        </p:spPr>
      </p:sp>
      <p:pic>
        <p:nvPicPr>
          <p:cNvPr id="9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66006" y="1514246"/>
            <a:ext cx="309067" cy="309067"/>
          </a:xfrm>
          <a:prstGeom prst="rect">
            <a:avLst/>
          </a:prstGeom>
        </p:spPr>
      </p:pic>
      <p:sp>
        <p:nvSpPr>
          <p:cNvPr id="10" name="Text 6"/>
          <p:cNvSpPr txBox="1"/>
          <p:nvPr/>
        </p:nvSpPr>
        <p:spPr>
          <a:xfrm>
            <a:off x="4023360" y="2039112"/>
            <a:ext cx="2468880" cy="341985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buNone/>
            </a:pPr>
            <a:r>
              <a:rPr lang="en-US" sz="1700" b="1" dirty="0">
                <a:solidFill>
                  <a:schemeClr val="accent3"/>
                </a:solidFill>
              </a:rPr>
              <a:t>Slows down (brake)</a:t>
            </a:r>
            <a:endParaRPr lang="en-US" sz="1700" dirty="0"/>
          </a:p>
          <a:p>
            <a:pPr marL="152400" indent="-152400">
              <a:spcBef>
                <a:spcPts val="400"/>
              </a:spcBef>
              <a:buSzPct val="100000"/>
              <a:buChar char="•"/>
            </a:pPr>
            <a:r>
              <a:rPr lang="en-US" sz="1500" b="1" dirty="0">
                <a:solidFill>
                  <a:schemeClr val="tx1"/>
                </a:solidFill>
              </a:rPr>
              <a:t>Parasympathetic nervous system: 'rest and digest'</a:t>
            </a:r>
            <a:endParaRPr lang="en-US" sz="1700" dirty="0"/>
          </a:p>
          <a:p>
            <a:pPr marL="152400" indent="-152400">
              <a:spcBef>
                <a:spcPts val="300"/>
              </a:spcBef>
              <a:buSzPct val="100000"/>
              <a:buChar char="•"/>
            </a:pPr>
            <a:r>
              <a:rPr lang="en-US" sz="1500" dirty="0">
                <a:solidFill>
                  <a:schemeClr val="tx1"/>
                </a:solidFill>
              </a:rPr>
              <a:t>Resting and sleeping</a:t>
            </a:r>
            <a:endParaRPr lang="en-US" sz="1700" dirty="0"/>
          </a:p>
          <a:p>
            <a:pPr marL="152400" indent="-152400">
              <a:spcBef>
                <a:spcPts val="300"/>
              </a:spcBef>
              <a:buSzPct val="100000"/>
              <a:buChar char="•"/>
            </a:pPr>
            <a:r>
              <a:rPr lang="en-US" sz="1500" dirty="0">
                <a:solidFill>
                  <a:schemeClr val="tx1"/>
                </a:solidFill>
              </a:rPr>
              <a:t>High blood pressure or high blood volume</a:t>
            </a:r>
            <a:endParaRPr lang="en-US" sz="1700" dirty="0"/>
          </a:p>
        </p:txBody>
      </p:sp>
      <p:pic>
        <p:nvPicPr>
          <p:cNvPr id="11" name="Image 2" descr="img/c18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66560" y="2153126"/>
            <a:ext cx="1920240" cy="2460308"/>
          </a:xfrm>
          <a:prstGeom prst="rect">
            <a:avLst/>
          </a:prstGeom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>
            <p:ph idx="100" type="title" hasCustomPrompt="1"/>
          </p:nvPr>
        </p:nvSpPr>
        <p:spPr>
          <a:xfrm>
            <a:off x="457200" y="274320"/>
            <a:ext cx="8229600" cy="7315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buNone/>
            </a:pPr>
            <a:r>
              <a:rPr lang="en-US" sz="2800" b="1" dirty="0">
                <a:solidFill>
                  <a:schemeClr val="tx2"/>
                </a:solidFill>
              </a:rPr>
              <a:t>The heart's control centre in the brain</a:t>
            </a:r>
            <a:endParaRPr lang="en-US" sz="2800" dirty="0"/>
          </a:p>
        </p:txBody>
      </p:sp>
      <p:pic>
        <p:nvPicPr>
          <p:cNvPr id="3" name="Image 0" descr="img/c21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200" y="1200790"/>
            <a:ext cx="4206240" cy="2170420"/>
          </a:xfrm>
          <a:prstGeom prst="rect">
            <a:avLst/>
          </a:prstGeom>
        </p:spPr>
      </p:pic>
      <p:sp>
        <p:nvSpPr>
          <p:cNvPr id="4" name="Shape 1"/>
          <p:cNvSpPr/>
          <p:nvPr/>
        </p:nvSpPr>
        <p:spPr>
          <a:xfrm>
            <a:off x="4892040" y="1188720"/>
            <a:ext cx="3794760" cy="960120"/>
          </a:xfrm>
          <a:prstGeom prst="roundRect">
            <a:avLst>
              <a:gd name="adj" fmla="val 7619"/>
            </a:avLst>
          </a:prstGeom>
          <a:solidFill>
            <a:schemeClr val="accent1">
              <a:alpha val="12000"/>
            </a:schemeClr>
          </a:solidFill>
          <a:ln w="12700">
            <a:solidFill>
              <a:schemeClr val="accent1">
                <a:alpha val="40000"/>
              </a:schemeClr>
            </a:solidFill>
            <a:prstDash val="solid"/>
          </a:ln>
        </p:spPr>
      </p:sp>
      <p:sp>
        <p:nvSpPr>
          <p:cNvPr id="5" name="Shape 2"/>
          <p:cNvSpPr/>
          <p:nvPr/>
        </p:nvSpPr>
        <p:spPr>
          <a:xfrm>
            <a:off x="5029200" y="1325880"/>
            <a:ext cx="457200" cy="457200"/>
          </a:xfrm>
          <a:prstGeom prst="ellipse">
            <a:avLst/>
          </a:prstGeom>
          <a:solidFill>
            <a:schemeClr val="accent1"/>
          </a:solidFill>
          <a:ln w="12700">
            <a:solidFill>
              <a:schemeClr val="accent1"/>
            </a:solidFill>
            <a:prstDash val="solid"/>
          </a:ln>
        </p:spPr>
      </p:sp>
      <p:pic>
        <p:nvPicPr>
          <p:cNvPr id="6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38928" y="1435608"/>
            <a:ext cx="237744" cy="237744"/>
          </a:xfrm>
          <a:prstGeom prst="rect">
            <a:avLst/>
          </a:prstGeom>
        </p:spPr>
      </p:pic>
      <p:sp>
        <p:nvSpPr>
          <p:cNvPr id="7" name="Text 3"/>
          <p:cNvSpPr txBox="1"/>
          <p:nvPr/>
        </p:nvSpPr>
        <p:spPr>
          <a:xfrm>
            <a:off x="5623560" y="1298448"/>
            <a:ext cx="2926080" cy="7772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buNone/>
            </a:pPr>
            <a:r>
              <a:rPr lang="en-US" sz="1500" b="1" dirty="0">
                <a:solidFill>
                  <a:schemeClr val="accent1"/>
                </a:solidFill>
              </a:rPr>
              <a:t>1. Sensors notice a change</a:t>
            </a:r>
            <a:endParaRPr lang="en-US" sz="1500" dirty="0"/>
          </a:p>
          <a:p>
            <a:pPr indent="0" marL="0">
              <a:spcBef>
                <a:spcPts val="400"/>
              </a:spcBef>
              <a:buNone/>
            </a:pPr>
            <a:r>
              <a:rPr lang="en-US" sz="1300" dirty="0">
                <a:solidFill>
                  <a:schemeClr val="tx1"/>
                </a:solidFill>
              </a:rPr>
              <a:t>Blood pressure, oxygen or carbon dioxide levels change</a:t>
            </a:r>
            <a:endParaRPr lang="en-US" sz="1500" dirty="0"/>
          </a:p>
        </p:txBody>
      </p:sp>
      <p:sp>
        <p:nvSpPr>
          <p:cNvPr id="8" name="Shape 4"/>
          <p:cNvSpPr/>
          <p:nvPr/>
        </p:nvSpPr>
        <p:spPr>
          <a:xfrm>
            <a:off x="4892040" y="2267712"/>
            <a:ext cx="3794760" cy="960120"/>
          </a:xfrm>
          <a:prstGeom prst="roundRect">
            <a:avLst>
              <a:gd name="adj" fmla="val 7619"/>
            </a:avLst>
          </a:prstGeom>
          <a:solidFill>
            <a:schemeClr val="tx2">
              <a:alpha val="12000"/>
            </a:schemeClr>
          </a:solidFill>
          <a:ln w="12700">
            <a:solidFill>
              <a:schemeClr val="tx2">
                <a:alpha val="40000"/>
              </a:schemeClr>
            </a:solidFill>
            <a:prstDash val="solid"/>
          </a:ln>
        </p:spPr>
      </p:sp>
      <p:sp>
        <p:nvSpPr>
          <p:cNvPr id="9" name="Shape 5"/>
          <p:cNvSpPr/>
          <p:nvPr/>
        </p:nvSpPr>
        <p:spPr>
          <a:xfrm>
            <a:off x="5029200" y="2404872"/>
            <a:ext cx="457200" cy="457200"/>
          </a:xfrm>
          <a:prstGeom prst="ellipse">
            <a:avLst/>
          </a:prstGeom>
          <a:solidFill>
            <a:schemeClr val="tx2"/>
          </a:solidFill>
          <a:ln w="12700">
            <a:solidFill>
              <a:schemeClr val="tx2"/>
            </a:solidFill>
            <a:prstDash val="solid"/>
          </a:ln>
        </p:spPr>
      </p:sp>
      <p:pic>
        <p:nvPicPr>
          <p:cNvPr id="10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38928" y="2514600"/>
            <a:ext cx="237744" cy="237744"/>
          </a:xfrm>
          <a:prstGeom prst="rect">
            <a:avLst/>
          </a:prstGeom>
        </p:spPr>
      </p:pic>
      <p:sp>
        <p:nvSpPr>
          <p:cNvPr id="11" name="Text 6"/>
          <p:cNvSpPr txBox="1"/>
          <p:nvPr/>
        </p:nvSpPr>
        <p:spPr>
          <a:xfrm>
            <a:off x="5623560" y="2377440"/>
            <a:ext cx="2926080" cy="7772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buNone/>
            </a:pPr>
            <a:r>
              <a:rPr lang="en-US" sz="1500" b="1" dirty="0">
                <a:solidFill>
                  <a:schemeClr val="tx2"/>
                </a:solidFill>
              </a:rPr>
              <a:t>2. Brainstem decides</a:t>
            </a:r>
            <a:endParaRPr lang="en-US" sz="1500" dirty="0"/>
          </a:p>
          <a:p>
            <a:pPr indent="0" marL="0">
              <a:spcBef>
                <a:spcPts val="400"/>
              </a:spcBef>
              <a:buNone/>
            </a:pPr>
            <a:r>
              <a:rPr lang="en-US" sz="1300" dirty="0">
                <a:solidFill>
                  <a:schemeClr val="tx1"/>
                </a:solidFill>
              </a:rPr>
              <a:t>The medulla oblongata is the control centre</a:t>
            </a:r>
            <a:endParaRPr lang="en-US" sz="1500" dirty="0"/>
          </a:p>
        </p:txBody>
      </p:sp>
      <p:sp>
        <p:nvSpPr>
          <p:cNvPr id="12" name="Shape 7"/>
          <p:cNvSpPr/>
          <p:nvPr/>
        </p:nvSpPr>
        <p:spPr>
          <a:xfrm>
            <a:off x="4892040" y="3346704"/>
            <a:ext cx="3794760" cy="960120"/>
          </a:xfrm>
          <a:prstGeom prst="roundRect">
            <a:avLst>
              <a:gd name="adj" fmla="val 7619"/>
            </a:avLst>
          </a:prstGeom>
          <a:solidFill>
            <a:schemeClr val="accent2">
              <a:alpha val="12000"/>
            </a:schemeClr>
          </a:solidFill>
          <a:ln w="12700">
            <a:solidFill>
              <a:schemeClr val="accent2">
                <a:alpha val="40000"/>
              </a:schemeClr>
            </a:solidFill>
            <a:prstDash val="solid"/>
          </a:ln>
        </p:spPr>
      </p:sp>
      <p:sp>
        <p:nvSpPr>
          <p:cNvPr id="13" name="Shape 8"/>
          <p:cNvSpPr/>
          <p:nvPr/>
        </p:nvSpPr>
        <p:spPr>
          <a:xfrm>
            <a:off x="5029200" y="3483864"/>
            <a:ext cx="457200" cy="457200"/>
          </a:xfrm>
          <a:prstGeom prst="ellipse">
            <a:avLst/>
          </a:prstGeom>
          <a:solidFill>
            <a:schemeClr val="accent2"/>
          </a:solidFill>
          <a:ln w="12700">
            <a:solidFill>
              <a:schemeClr val="accent2"/>
            </a:solidFill>
            <a:prstDash val="solid"/>
          </a:ln>
        </p:spPr>
      </p:sp>
      <p:pic>
        <p:nvPicPr>
          <p:cNvPr id="14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38928" y="3593592"/>
            <a:ext cx="237744" cy="237744"/>
          </a:xfrm>
          <a:prstGeom prst="rect">
            <a:avLst/>
          </a:prstGeom>
        </p:spPr>
      </p:pic>
      <p:sp>
        <p:nvSpPr>
          <p:cNvPr id="15" name="Text 9"/>
          <p:cNvSpPr txBox="1"/>
          <p:nvPr/>
        </p:nvSpPr>
        <p:spPr>
          <a:xfrm>
            <a:off x="5623560" y="3456432"/>
            <a:ext cx="2926080" cy="7772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buNone/>
            </a:pPr>
            <a:r>
              <a:rPr lang="en-US" sz="1500" b="1" dirty="0">
                <a:solidFill>
                  <a:schemeClr val="accent2"/>
                </a:solidFill>
              </a:rPr>
              <a:t>3a. Speed up</a:t>
            </a:r>
            <a:endParaRPr lang="en-US" sz="1500" dirty="0"/>
          </a:p>
          <a:p>
            <a:pPr indent="0" marL="0">
              <a:spcBef>
                <a:spcPts val="400"/>
              </a:spcBef>
              <a:buNone/>
            </a:pPr>
            <a:r>
              <a:rPr lang="en-US" sz="1300" dirty="0">
                <a:solidFill>
                  <a:schemeClr val="tx1"/>
                </a:solidFill>
              </a:rPr>
              <a:t>Cardio-accelerator centre, via sympathetic nerves</a:t>
            </a:r>
            <a:endParaRPr lang="en-US" sz="1500" dirty="0"/>
          </a:p>
        </p:txBody>
      </p:sp>
      <p:sp>
        <p:nvSpPr>
          <p:cNvPr id="16" name="Shape 10"/>
          <p:cNvSpPr/>
          <p:nvPr/>
        </p:nvSpPr>
        <p:spPr>
          <a:xfrm>
            <a:off x="4892040" y="4425696"/>
            <a:ext cx="3794760" cy="960120"/>
          </a:xfrm>
          <a:prstGeom prst="roundRect">
            <a:avLst>
              <a:gd name="adj" fmla="val 7619"/>
            </a:avLst>
          </a:prstGeom>
          <a:solidFill>
            <a:schemeClr val="accent3">
              <a:alpha val="12000"/>
            </a:schemeClr>
          </a:solidFill>
          <a:ln w="12700">
            <a:solidFill>
              <a:schemeClr val="accent3">
                <a:alpha val="40000"/>
              </a:schemeClr>
            </a:solidFill>
            <a:prstDash val="solid"/>
          </a:ln>
        </p:spPr>
      </p:sp>
      <p:sp>
        <p:nvSpPr>
          <p:cNvPr id="17" name="Shape 11"/>
          <p:cNvSpPr/>
          <p:nvPr/>
        </p:nvSpPr>
        <p:spPr>
          <a:xfrm>
            <a:off x="5029200" y="4562856"/>
            <a:ext cx="457200" cy="457200"/>
          </a:xfrm>
          <a:prstGeom prst="ellipse">
            <a:avLst/>
          </a:prstGeom>
          <a:solidFill>
            <a:schemeClr val="accent3"/>
          </a:solidFill>
          <a:ln w="12700">
            <a:solidFill>
              <a:schemeClr val="accent3"/>
            </a:solidFill>
            <a:prstDash val="solid"/>
          </a:ln>
        </p:spPr>
      </p:sp>
      <p:pic>
        <p:nvPicPr>
          <p:cNvPr id="18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138928" y="4672584"/>
            <a:ext cx="237744" cy="237744"/>
          </a:xfrm>
          <a:prstGeom prst="rect">
            <a:avLst/>
          </a:prstGeom>
        </p:spPr>
      </p:pic>
      <p:sp>
        <p:nvSpPr>
          <p:cNvPr id="19" name="Text 12"/>
          <p:cNvSpPr txBox="1"/>
          <p:nvPr/>
        </p:nvSpPr>
        <p:spPr>
          <a:xfrm>
            <a:off x="5623560" y="4535424"/>
            <a:ext cx="2926080" cy="7772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buNone/>
            </a:pPr>
            <a:r>
              <a:rPr lang="en-US" sz="1500" b="1" dirty="0">
                <a:solidFill>
                  <a:schemeClr val="accent3"/>
                </a:solidFill>
              </a:rPr>
              <a:t>3b. Slow down</a:t>
            </a:r>
            <a:endParaRPr lang="en-US" sz="1500" dirty="0"/>
          </a:p>
          <a:p>
            <a:pPr indent="0" marL="0">
              <a:spcBef>
                <a:spcPts val="400"/>
              </a:spcBef>
              <a:buNone/>
            </a:pPr>
            <a:r>
              <a:rPr lang="en-US" sz="1300" dirty="0">
                <a:solidFill>
                  <a:schemeClr val="tx1"/>
                </a:solidFill>
              </a:rPr>
              <a:t>Cardio-inhibitor centre, via the vagus nerve</a:t>
            </a:r>
            <a:endParaRPr lang="en-US" sz="1500" dirty="0"/>
          </a:p>
        </p:txBody>
      </p:sp>
      <p:sp>
        <p:nvSpPr>
          <p:cNvPr id="20" name="Shape 13"/>
          <p:cNvSpPr/>
          <p:nvPr/>
        </p:nvSpPr>
        <p:spPr>
          <a:xfrm>
            <a:off x="457200" y="3657600"/>
            <a:ext cx="4206240" cy="1188720"/>
          </a:xfrm>
          <a:prstGeom prst="roundRect">
            <a:avLst>
              <a:gd name="adj" fmla="val 7692"/>
            </a:avLst>
          </a:prstGeom>
          <a:solidFill>
            <a:schemeClr val="bg2"/>
          </a:solidFill>
          <a:ln w="12700">
            <a:solidFill>
              <a:schemeClr val="accent1"/>
            </a:solidFill>
            <a:prstDash val="solid"/>
          </a:ln>
        </p:spPr>
      </p:sp>
      <p:sp>
        <p:nvSpPr>
          <p:cNvPr id="21" name="Text 14"/>
          <p:cNvSpPr txBox="1"/>
          <p:nvPr/>
        </p:nvSpPr>
        <p:spPr>
          <a:xfrm>
            <a:off x="594360" y="3657600"/>
            <a:ext cx="3931920" cy="11887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500" b="1" dirty="0">
                <a:solidFill>
                  <a:schemeClr val="accent1"/>
                </a:solidFill>
              </a:rPr>
              <a:t>In simple terms:  </a:t>
            </a:r>
            <a:pPr indent="0" marL="0">
              <a:buNone/>
            </a:pPr>
            <a:r>
              <a:rPr lang="en-US" sz="1500" dirty="0">
                <a:solidFill>
                  <a:schemeClr val="tx1"/>
                </a:solidFill>
              </a:rPr>
              <a:t>the brainstem watches the blood like a thermostat and turns the heart up or down.</a:t>
            </a:r>
            <a:endParaRPr lang="en-US" sz="15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>
            <p:ph idx="100" type="title" hasCustomPrompt="1"/>
          </p:nvPr>
        </p:nvSpPr>
        <p:spPr>
          <a:xfrm>
            <a:off x="457200" y="274320"/>
            <a:ext cx="8229600" cy="7315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buNone/>
            </a:pPr>
            <a:r>
              <a:rPr lang="en-US" sz="2800" b="1" dirty="0">
                <a:solidFill>
                  <a:schemeClr val="tx2"/>
                </a:solidFill>
              </a:rPr>
              <a:t>Working with other body systems</a:t>
            </a:r>
            <a:endParaRPr lang="en-US" sz="2800" dirty="0"/>
          </a:p>
        </p:txBody>
      </p:sp>
      <p:sp>
        <p:nvSpPr>
          <p:cNvPr id="3" name="Shape 1"/>
          <p:cNvSpPr/>
          <p:nvPr/>
        </p:nvSpPr>
        <p:spPr>
          <a:xfrm>
            <a:off x="457200" y="1234440"/>
            <a:ext cx="2606040" cy="3429000"/>
          </a:xfrm>
          <a:prstGeom prst="roundRect">
            <a:avLst>
              <a:gd name="adj" fmla="val 2807"/>
            </a:avLst>
          </a:prstGeom>
          <a:solidFill>
            <a:schemeClr val="accent6">
              <a:alpha val="12000"/>
            </a:schemeClr>
          </a:solidFill>
          <a:ln w="12700">
            <a:solidFill>
              <a:schemeClr val="accent6">
                <a:alpha val="40000"/>
              </a:schemeClr>
            </a:solidFill>
            <a:prstDash val="solid"/>
          </a:ln>
        </p:spPr>
      </p:sp>
      <p:sp>
        <p:nvSpPr>
          <p:cNvPr id="4" name="Shape 2"/>
          <p:cNvSpPr/>
          <p:nvPr/>
        </p:nvSpPr>
        <p:spPr>
          <a:xfrm>
            <a:off x="594360" y="1371600"/>
            <a:ext cx="640080" cy="640080"/>
          </a:xfrm>
          <a:prstGeom prst="ellipse">
            <a:avLst/>
          </a:prstGeom>
          <a:solidFill>
            <a:schemeClr val="accent6"/>
          </a:solidFill>
          <a:ln w="12700">
            <a:solidFill>
              <a:schemeClr val="accent6"/>
            </a:solidFill>
            <a:prstDash val="solid"/>
          </a:ln>
        </p:spPr>
      </p:sp>
      <p:pic>
        <p:nvPicPr>
          <p:cNvPr id="5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47979" y="1525219"/>
            <a:ext cx="332842" cy="332842"/>
          </a:xfrm>
          <a:prstGeom prst="rect">
            <a:avLst/>
          </a:prstGeom>
        </p:spPr>
      </p:pic>
      <p:sp>
        <p:nvSpPr>
          <p:cNvPr id="6" name="Text 3"/>
          <p:cNvSpPr txBox="1"/>
          <p:nvPr/>
        </p:nvSpPr>
        <p:spPr>
          <a:xfrm>
            <a:off x="594360" y="2084832"/>
            <a:ext cx="2331720" cy="250545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buNone/>
            </a:pPr>
            <a:r>
              <a:rPr lang="en-US" sz="1700" b="1" dirty="0">
                <a:solidFill>
                  <a:schemeClr val="accent6"/>
                </a:solidFill>
              </a:rPr>
              <a:t>Brain and nerves</a:t>
            </a:r>
            <a:endParaRPr lang="en-US" sz="1700" dirty="0"/>
          </a:p>
          <a:p>
            <a:pPr indent="0" marL="0">
              <a:spcBef>
                <a:spcPts val="400"/>
              </a:spcBef>
              <a:buNone/>
            </a:pPr>
            <a:r>
              <a:rPr lang="en-US" sz="1500" dirty="0">
                <a:solidFill>
                  <a:schemeClr val="tx1"/>
                </a:solidFill>
              </a:rPr>
              <a:t>The brain needs a steady supply of oxygen and glucose. Without oxygen, brain cells start dying within minutes, and the body can no longer stay balanced (homeostasis).</a:t>
            </a:r>
            <a:endParaRPr lang="en-US" sz="1700" dirty="0"/>
          </a:p>
        </p:txBody>
      </p:sp>
      <p:sp>
        <p:nvSpPr>
          <p:cNvPr id="7" name="Shape 4"/>
          <p:cNvSpPr/>
          <p:nvPr/>
        </p:nvSpPr>
        <p:spPr>
          <a:xfrm>
            <a:off x="3246120" y="1234440"/>
            <a:ext cx="2606040" cy="3429000"/>
          </a:xfrm>
          <a:prstGeom prst="roundRect">
            <a:avLst>
              <a:gd name="adj" fmla="val 2807"/>
            </a:avLst>
          </a:prstGeom>
          <a:solidFill>
            <a:schemeClr val="accent2">
              <a:alpha val="12000"/>
            </a:schemeClr>
          </a:solidFill>
          <a:ln w="12700">
            <a:solidFill>
              <a:schemeClr val="accent2">
                <a:alpha val="40000"/>
              </a:schemeClr>
            </a:solidFill>
            <a:prstDash val="solid"/>
          </a:ln>
        </p:spPr>
      </p:sp>
      <p:sp>
        <p:nvSpPr>
          <p:cNvPr id="8" name="Shape 5"/>
          <p:cNvSpPr/>
          <p:nvPr/>
        </p:nvSpPr>
        <p:spPr>
          <a:xfrm>
            <a:off x="3383280" y="1371600"/>
            <a:ext cx="640080" cy="640080"/>
          </a:xfrm>
          <a:prstGeom prst="ellipse">
            <a:avLst/>
          </a:prstGeom>
          <a:solidFill>
            <a:schemeClr val="accent2"/>
          </a:solidFill>
          <a:ln w="12700">
            <a:solidFill>
              <a:schemeClr val="accent2"/>
            </a:solidFill>
            <a:prstDash val="solid"/>
          </a:ln>
        </p:spPr>
      </p:sp>
      <p:pic>
        <p:nvPicPr>
          <p:cNvPr id="9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36899" y="1525219"/>
            <a:ext cx="332842" cy="332842"/>
          </a:xfrm>
          <a:prstGeom prst="rect">
            <a:avLst/>
          </a:prstGeom>
        </p:spPr>
      </p:pic>
      <p:sp>
        <p:nvSpPr>
          <p:cNvPr id="10" name="Text 6"/>
          <p:cNvSpPr txBox="1"/>
          <p:nvPr/>
        </p:nvSpPr>
        <p:spPr>
          <a:xfrm>
            <a:off x="3383280" y="2084832"/>
            <a:ext cx="2331720" cy="250545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buNone/>
            </a:pPr>
            <a:r>
              <a:rPr lang="en-US" sz="1700" b="1" dirty="0">
                <a:solidFill>
                  <a:schemeClr val="accent2"/>
                </a:solidFill>
              </a:rPr>
              <a:t>Muscles</a:t>
            </a:r>
            <a:endParaRPr lang="en-US" sz="1700" dirty="0"/>
          </a:p>
          <a:p>
            <a:pPr indent="0" marL="0">
              <a:spcBef>
                <a:spcPts val="400"/>
              </a:spcBef>
              <a:buNone/>
            </a:pPr>
            <a:r>
              <a:rPr lang="en-US" sz="1500" dirty="0">
                <a:solidFill>
                  <a:schemeClr val="tx1"/>
                </a:solidFill>
              </a:rPr>
              <a:t>Muscles need lots of oxygen. Without enough, they cramp and stop working, so the body cannot move.</a:t>
            </a:r>
            <a:endParaRPr lang="en-US" sz="1700" dirty="0"/>
          </a:p>
        </p:txBody>
      </p:sp>
      <p:sp>
        <p:nvSpPr>
          <p:cNvPr id="11" name="Shape 7"/>
          <p:cNvSpPr/>
          <p:nvPr/>
        </p:nvSpPr>
        <p:spPr>
          <a:xfrm>
            <a:off x="6035040" y="1234440"/>
            <a:ext cx="2606040" cy="3429000"/>
          </a:xfrm>
          <a:prstGeom prst="roundRect">
            <a:avLst>
              <a:gd name="adj" fmla="val 2807"/>
            </a:avLst>
          </a:prstGeom>
          <a:solidFill>
            <a:schemeClr val="accent1">
              <a:alpha val="12000"/>
            </a:schemeClr>
          </a:solidFill>
          <a:ln w="12700">
            <a:solidFill>
              <a:schemeClr val="accent1">
                <a:alpha val="40000"/>
              </a:schemeClr>
            </a:solidFill>
            <a:prstDash val="solid"/>
          </a:ln>
        </p:spPr>
      </p:sp>
      <p:sp>
        <p:nvSpPr>
          <p:cNvPr id="12" name="Shape 8"/>
          <p:cNvSpPr/>
          <p:nvPr/>
        </p:nvSpPr>
        <p:spPr>
          <a:xfrm>
            <a:off x="6172200" y="1371600"/>
            <a:ext cx="640080" cy="640080"/>
          </a:xfrm>
          <a:prstGeom prst="ellipse">
            <a:avLst/>
          </a:prstGeom>
          <a:solidFill>
            <a:schemeClr val="accent1"/>
          </a:solidFill>
          <a:ln w="12700">
            <a:solidFill>
              <a:schemeClr val="accent1"/>
            </a:solidFill>
            <a:prstDash val="solid"/>
          </a:ln>
        </p:spPr>
      </p:sp>
      <p:pic>
        <p:nvPicPr>
          <p:cNvPr id="13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25819" y="1525219"/>
            <a:ext cx="332842" cy="332842"/>
          </a:xfrm>
          <a:prstGeom prst="rect">
            <a:avLst/>
          </a:prstGeom>
        </p:spPr>
      </p:pic>
      <p:sp>
        <p:nvSpPr>
          <p:cNvPr id="14" name="Text 9"/>
          <p:cNvSpPr txBox="1"/>
          <p:nvPr/>
        </p:nvSpPr>
        <p:spPr>
          <a:xfrm>
            <a:off x="6172200" y="2084832"/>
            <a:ext cx="2331720" cy="250545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buNone/>
            </a:pPr>
            <a:r>
              <a:rPr lang="en-US" sz="1700" b="1" dirty="0">
                <a:solidFill>
                  <a:schemeClr val="accent1"/>
                </a:solidFill>
              </a:rPr>
              <a:t>Kidneys</a:t>
            </a:r>
            <a:endParaRPr lang="en-US" sz="1700" dirty="0"/>
          </a:p>
          <a:p>
            <a:pPr indent="0" marL="0">
              <a:spcBef>
                <a:spcPts val="400"/>
              </a:spcBef>
              <a:buNone/>
            </a:pPr>
            <a:r>
              <a:rPr lang="en-US" sz="1500" dirty="0">
                <a:solidFill>
                  <a:schemeClr val="tx1"/>
                </a:solidFill>
              </a:rPr>
              <a:t>Blood pressure lets the kidneys filter waste out of the blood. Together they keep blood volume right.</a:t>
            </a:r>
            <a:endParaRPr lang="en-US" sz="1700" dirty="0"/>
          </a:p>
        </p:txBody>
      </p:sp>
      <p:sp>
        <p:nvSpPr>
          <p:cNvPr id="15" name="Shape 10"/>
          <p:cNvSpPr/>
          <p:nvPr/>
        </p:nvSpPr>
        <p:spPr>
          <a:xfrm>
            <a:off x="457200" y="4846320"/>
            <a:ext cx="8229600" cy="640080"/>
          </a:xfrm>
          <a:prstGeom prst="roundRect">
            <a:avLst>
              <a:gd name="adj" fmla="val 14286"/>
            </a:avLst>
          </a:prstGeom>
          <a:solidFill>
            <a:schemeClr val="bg2"/>
          </a:solidFill>
          <a:ln w="12700">
            <a:solidFill>
              <a:schemeClr val="accent1"/>
            </a:solidFill>
            <a:prstDash val="solid"/>
          </a:ln>
        </p:spPr>
      </p:sp>
      <p:sp>
        <p:nvSpPr>
          <p:cNvPr id="16" name="Text 11"/>
          <p:cNvSpPr txBox="1"/>
          <p:nvPr/>
        </p:nvSpPr>
        <p:spPr>
          <a:xfrm>
            <a:off x="594360" y="4846320"/>
            <a:ext cx="795528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600" b="1" dirty="0">
                <a:solidFill>
                  <a:schemeClr val="accent1"/>
                </a:solidFill>
              </a:rPr>
              <a:t>In simple terms:  </a:t>
            </a:r>
            <a:pPr indent="0" marL="0">
              <a:buNone/>
            </a:pPr>
            <a:r>
              <a:rPr lang="en-US" sz="1600" dirty="0">
                <a:solidFill>
                  <a:schemeClr val="tx1"/>
                </a:solidFill>
              </a:rPr>
              <a:t>every organ depends on the heart for its supply of oxygen.</a:t>
            </a:r>
            <a:endParaRPr lang="en-US" sz="1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>
            <p:ph idx="100" type="title" hasCustomPrompt="1"/>
          </p:nvPr>
        </p:nvSpPr>
        <p:spPr>
          <a:xfrm>
            <a:off x="457200" y="274320"/>
            <a:ext cx="8229600" cy="7315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buNone/>
            </a:pPr>
            <a:r>
              <a:rPr lang="en-US" sz="2800" b="1" dirty="0">
                <a:solidFill>
                  <a:schemeClr val="tx2"/>
                </a:solidFill>
              </a:rPr>
              <a:t>Working with the skin: controlling temperature</a:t>
            </a:r>
            <a:endParaRPr lang="en-US" sz="2800" dirty="0"/>
          </a:p>
        </p:txBody>
      </p:sp>
      <p:sp>
        <p:nvSpPr>
          <p:cNvPr id="3" name="Shape 1"/>
          <p:cNvSpPr/>
          <p:nvPr/>
        </p:nvSpPr>
        <p:spPr>
          <a:xfrm>
            <a:off x="457200" y="1234440"/>
            <a:ext cx="3977640" cy="3520440"/>
          </a:xfrm>
          <a:prstGeom prst="roundRect">
            <a:avLst>
              <a:gd name="adj" fmla="val 2078"/>
            </a:avLst>
          </a:prstGeom>
          <a:solidFill>
            <a:schemeClr val="accent2">
              <a:alpha val="12000"/>
            </a:schemeClr>
          </a:solidFill>
          <a:ln w="12700">
            <a:solidFill>
              <a:schemeClr val="accent2">
                <a:alpha val="40000"/>
              </a:schemeClr>
            </a:solidFill>
            <a:prstDash val="solid"/>
          </a:ln>
        </p:spPr>
      </p:sp>
      <p:sp>
        <p:nvSpPr>
          <p:cNvPr id="4" name="Shape 2"/>
          <p:cNvSpPr/>
          <p:nvPr/>
        </p:nvSpPr>
        <p:spPr>
          <a:xfrm>
            <a:off x="594360" y="1371600"/>
            <a:ext cx="685800" cy="685800"/>
          </a:xfrm>
          <a:prstGeom prst="ellipse">
            <a:avLst/>
          </a:prstGeom>
          <a:solidFill>
            <a:schemeClr val="accent2"/>
          </a:solidFill>
          <a:ln w="12700">
            <a:solidFill>
              <a:schemeClr val="accent2"/>
            </a:solidFill>
            <a:prstDash val="solid"/>
          </a:ln>
        </p:spPr>
      </p:sp>
      <p:pic>
        <p:nvPicPr>
          <p:cNvPr id="5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58952" y="1536192"/>
            <a:ext cx="356616" cy="356616"/>
          </a:xfrm>
          <a:prstGeom prst="rect">
            <a:avLst/>
          </a:prstGeom>
        </p:spPr>
      </p:pic>
      <p:sp>
        <p:nvSpPr>
          <p:cNvPr id="6" name="Text 3"/>
          <p:cNvSpPr txBox="1"/>
          <p:nvPr/>
        </p:nvSpPr>
        <p:spPr>
          <a:xfrm>
            <a:off x="594360" y="2130552"/>
            <a:ext cx="3703320" cy="25511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buNone/>
            </a:pPr>
            <a:r>
              <a:rPr lang="en-US" sz="1900" b="1" dirty="0">
                <a:solidFill>
                  <a:schemeClr val="accent2"/>
                </a:solidFill>
              </a:rPr>
              <a:t>Too hot</a:t>
            </a:r>
            <a:endParaRPr lang="en-US" sz="1900" dirty="0"/>
          </a:p>
          <a:p>
            <a:pPr marL="152400" indent="-152400">
              <a:spcBef>
                <a:spcPts val="400"/>
              </a:spcBef>
              <a:buSzPct val="100000"/>
              <a:buChar char="•"/>
            </a:pPr>
            <a:r>
              <a:rPr lang="en-US" sz="1600" dirty="0">
                <a:solidFill>
                  <a:schemeClr val="tx1"/>
                </a:solidFill>
              </a:rPr>
              <a:t>Blood vessels in the skin widen (dilate)</a:t>
            </a:r>
            <a:endParaRPr lang="en-US" sz="1900" dirty="0"/>
          </a:p>
          <a:p>
            <a:pPr marL="152400" indent="-152400">
              <a:spcBef>
                <a:spcPts val="300"/>
              </a:spcBef>
              <a:buSzPct val="100000"/>
              <a:buChar char="•"/>
            </a:pPr>
            <a:r>
              <a:rPr lang="en-US" sz="1600" dirty="0">
                <a:solidFill>
                  <a:schemeClr val="tx1"/>
                </a:solidFill>
              </a:rPr>
              <a:t>More warm blood flows near the surface</a:t>
            </a:r>
            <a:endParaRPr lang="en-US" sz="1900" dirty="0"/>
          </a:p>
          <a:p>
            <a:pPr marL="152400" indent="-152400">
              <a:spcBef>
                <a:spcPts val="300"/>
              </a:spcBef>
              <a:buSzPct val="100000"/>
              <a:buChar char="•"/>
            </a:pPr>
            <a:r>
              <a:rPr lang="en-US" sz="1600" dirty="0">
                <a:solidFill>
                  <a:schemeClr val="tx1"/>
                </a:solidFill>
              </a:rPr>
              <a:t>Heat escapes through the skin, cooling the body</a:t>
            </a:r>
            <a:endParaRPr lang="en-US" sz="1900" dirty="0"/>
          </a:p>
          <a:p>
            <a:pPr marL="152400" indent="-152400">
              <a:spcBef>
                <a:spcPts val="300"/>
              </a:spcBef>
              <a:buSzPct val="100000"/>
              <a:buChar char="•"/>
            </a:pPr>
            <a:r>
              <a:rPr lang="en-US" sz="1600" i="1" dirty="0">
                <a:solidFill>
                  <a:schemeClr val="tx1"/>
                </a:solidFill>
              </a:rPr>
              <a:t>The person looks flushed or red</a:t>
            </a:r>
            <a:endParaRPr lang="en-US" sz="1900" dirty="0"/>
          </a:p>
        </p:txBody>
      </p:sp>
      <p:sp>
        <p:nvSpPr>
          <p:cNvPr id="7" name="Shape 4"/>
          <p:cNvSpPr/>
          <p:nvPr/>
        </p:nvSpPr>
        <p:spPr>
          <a:xfrm>
            <a:off x="4709160" y="1234440"/>
            <a:ext cx="3977640" cy="3520440"/>
          </a:xfrm>
          <a:prstGeom prst="roundRect">
            <a:avLst>
              <a:gd name="adj" fmla="val 2078"/>
            </a:avLst>
          </a:prstGeom>
          <a:solidFill>
            <a:schemeClr val="accent3">
              <a:alpha val="12000"/>
            </a:schemeClr>
          </a:solidFill>
          <a:ln w="12700">
            <a:solidFill>
              <a:schemeClr val="accent3">
                <a:alpha val="40000"/>
              </a:schemeClr>
            </a:solidFill>
            <a:prstDash val="solid"/>
          </a:ln>
        </p:spPr>
      </p:sp>
      <p:sp>
        <p:nvSpPr>
          <p:cNvPr id="8" name="Shape 5"/>
          <p:cNvSpPr/>
          <p:nvPr/>
        </p:nvSpPr>
        <p:spPr>
          <a:xfrm>
            <a:off x="4846320" y="1371600"/>
            <a:ext cx="685800" cy="685800"/>
          </a:xfrm>
          <a:prstGeom prst="ellipse">
            <a:avLst/>
          </a:prstGeom>
          <a:solidFill>
            <a:schemeClr val="accent3"/>
          </a:solidFill>
          <a:ln w="12700">
            <a:solidFill>
              <a:schemeClr val="accent3"/>
            </a:solidFill>
            <a:prstDash val="solid"/>
          </a:ln>
        </p:spPr>
      </p:sp>
      <p:pic>
        <p:nvPicPr>
          <p:cNvPr id="9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10912" y="1536192"/>
            <a:ext cx="356616" cy="356616"/>
          </a:xfrm>
          <a:prstGeom prst="rect">
            <a:avLst/>
          </a:prstGeom>
        </p:spPr>
      </p:pic>
      <p:sp>
        <p:nvSpPr>
          <p:cNvPr id="10" name="Text 6"/>
          <p:cNvSpPr txBox="1"/>
          <p:nvPr/>
        </p:nvSpPr>
        <p:spPr>
          <a:xfrm>
            <a:off x="4846320" y="2130552"/>
            <a:ext cx="3703320" cy="25511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buNone/>
            </a:pPr>
            <a:r>
              <a:rPr lang="en-US" sz="1900" b="1" dirty="0">
                <a:solidFill>
                  <a:schemeClr val="accent3"/>
                </a:solidFill>
              </a:rPr>
              <a:t>Too cold</a:t>
            </a:r>
            <a:endParaRPr lang="en-US" sz="1900" dirty="0"/>
          </a:p>
          <a:p>
            <a:pPr marL="152400" indent="-152400">
              <a:spcBef>
                <a:spcPts val="400"/>
              </a:spcBef>
              <a:buSzPct val="100000"/>
              <a:buChar char="•"/>
            </a:pPr>
            <a:r>
              <a:rPr lang="en-US" sz="1600" dirty="0">
                <a:solidFill>
                  <a:schemeClr val="tx1"/>
                </a:solidFill>
              </a:rPr>
              <a:t>Blood vessels in the skin narrow (constrict)</a:t>
            </a:r>
            <a:endParaRPr lang="en-US" sz="1900" dirty="0"/>
          </a:p>
          <a:p>
            <a:pPr marL="152400" indent="-152400">
              <a:spcBef>
                <a:spcPts val="300"/>
              </a:spcBef>
              <a:buSzPct val="100000"/>
              <a:buChar char="•"/>
            </a:pPr>
            <a:r>
              <a:rPr lang="en-US" sz="1600" dirty="0">
                <a:solidFill>
                  <a:schemeClr val="tx1"/>
                </a:solidFill>
              </a:rPr>
              <a:t>Less warm blood reaches the surface</a:t>
            </a:r>
            <a:endParaRPr lang="en-US" sz="1900" dirty="0"/>
          </a:p>
          <a:p>
            <a:pPr marL="152400" indent="-152400">
              <a:spcBef>
                <a:spcPts val="300"/>
              </a:spcBef>
              <a:buSzPct val="100000"/>
              <a:buChar char="•"/>
            </a:pPr>
            <a:r>
              <a:rPr lang="en-US" sz="1600" dirty="0">
                <a:solidFill>
                  <a:schemeClr val="tx1"/>
                </a:solidFill>
              </a:rPr>
              <a:t>The heart keeps blood deep around the vital organs</a:t>
            </a:r>
            <a:endParaRPr lang="en-US" sz="1900" dirty="0"/>
          </a:p>
          <a:p>
            <a:pPr marL="152400" indent="-152400">
              <a:spcBef>
                <a:spcPts val="300"/>
              </a:spcBef>
              <a:buSzPct val="100000"/>
              <a:buChar char="•"/>
            </a:pPr>
            <a:r>
              <a:rPr lang="en-US" sz="1600" i="1" dirty="0">
                <a:solidFill>
                  <a:schemeClr val="tx1"/>
                </a:solidFill>
              </a:rPr>
              <a:t>The person looks pale</a:t>
            </a:r>
            <a:endParaRPr lang="en-US" sz="1900" dirty="0"/>
          </a:p>
        </p:txBody>
      </p:sp>
      <p:sp>
        <p:nvSpPr>
          <p:cNvPr id="11" name="Shape 7"/>
          <p:cNvSpPr/>
          <p:nvPr/>
        </p:nvSpPr>
        <p:spPr>
          <a:xfrm>
            <a:off x="457200" y="4937760"/>
            <a:ext cx="8229600" cy="594360"/>
          </a:xfrm>
          <a:prstGeom prst="roundRect">
            <a:avLst>
              <a:gd name="adj" fmla="val 15385"/>
            </a:avLst>
          </a:prstGeom>
          <a:solidFill>
            <a:schemeClr val="bg2"/>
          </a:solidFill>
          <a:ln w="12700">
            <a:solidFill>
              <a:schemeClr val="accent1"/>
            </a:solidFill>
            <a:prstDash val="solid"/>
          </a:ln>
        </p:spPr>
      </p:sp>
      <p:sp>
        <p:nvSpPr>
          <p:cNvPr id="12" name="Text 8"/>
          <p:cNvSpPr txBox="1"/>
          <p:nvPr/>
        </p:nvSpPr>
        <p:spPr>
          <a:xfrm>
            <a:off x="594360" y="4937760"/>
            <a:ext cx="7955280" cy="5943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600" b="1" dirty="0">
                <a:solidFill>
                  <a:schemeClr val="accent1"/>
                </a:solidFill>
              </a:rPr>
              <a:t>In simple terms:  </a:t>
            </a:r>
            <a:pPr indent="0" marL="0">
              <a:buNone/>
            </a:pPr>
            <a:r>
              <a:rPr lang="en-US" sz="1600" dirty="0">
                <a:solidFill>
                  <a:schemeClr val="tx1"/>
                </a:solidFill>
              </a:rPr>
              <a:t>open the vessels to lose heat, close them to keep heat.</a:t>
            </a:r>
            <a:endParaRPr lang="en-US" sz="16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>
            <p:ph idx="100" type="title" hasCustomPrompt="1"/>
          </p:nvPr>
        </p:nvSpPr>
        <p:spPr>
          <a:xfrm>
            <a:off x="502920" y="2011680"/>
            <a:ext cx="5669280" cy="109728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buNone/>
            </a:pPr>
            <a:r>
              <a:rPr lang="en-US" sz="3600" b="1" dirty="0">
                <a:solidFill>
                  <a:schemeClr val="bg1"/>
                </a:solidFill>
              </a:rPr>
              <a:t>Case study 1: Joy's hot afternoon</a:t>
            </a:r>
            <a:endParaRPr lang="en-US" sz="3600" dirty="0"/>
          </a:p>
        </p:txBody>
      </p:sp>
      <p:sp>
        <p:nvSpPr>
          <p:cNvPr id="3" name="Text 0"/>
          <p:cNvSpPr/>
          <p:nvPr>
            <p:ph idx="101" type="body" hasCustomPrompt="1"/>
          </p:nvPr>
        </p:nvSpPr>
        <p:spPr>
          <a:xfrm>
            <a:off x="502920" y="3200400"/>
            <a:ext cx="5669280" cy="10972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buNone/>
            </a:pPr>
            <a:r>
              <a:rPr lang="en-US" sz="1800" dirty="0">
                <a:solidFill>
                  <a:schemeClr val="bg1"/>
                </a:solidFill>
              </a:rPr>
              <a:t>Group discussion: 15 minutes</a:t>
            </a:r>
            <a:endParaRPr lang="en-US" sz="1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>
            <p:ph idx="100" type="title" hasCustomPrompt="1"/>
          </p:nvPr>
        </p:nvSpPr>
        <p:spPr>
          <a:xfrm>
            <a:off x="457200" y="274320"/>
            <a:ext cx="8229600" cy="7315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buNone/>
            </a:pPr>
            <a:r>
              <a:rPr lang="en-US" sz="2800" b="1" dirty="0">
                <a:solidFill>
                  <a:schemeClr val="tx2"/>
                </a:solidFill>
              </a:rPr>
              <a:t>Case study 1: meet Joy</a:t>
            </a:r>
            <a:endParaRPr lang="en-US" sz="2800" dirty="0"/>
          </a:p>
        </p:txBody>
      </p:sp>
      <p:sp>
        <p:nvSpPr>
          <p:cNvPr id="3" name="Shape 1"/>
          <p:cNvSpPr/>
          <p:nvPr/>
        </p:nvSpPr>
        <p:spPr>
          <a:xfrm>
            <a:off x="7223760" y="475488"/>
            <a:ext cx="1463040" cy="329184"/>
          </a:xfrm>
          <a:prstGeom prst="roundRect">
            <a:avLst>
              <a:gd name="adj" fmla="val 50000"/>
            </a:avLst>
          </a:prstGeom>
          <a:solidFill>
            <a:schemeClr val="accent5"/>
          </a:solidFill>
          <a:ln w="12700">
            <a:solidFill>
              <a:schemeClr val="accent5"/>
            </a:solidFill>
            <a:prstDash val="solid"/>
          </a:ln>
        </p:spPr>
      </p:sp>
      <p:sp>
        <p:nvSpPr>
          <p:cNvPr id="4" name="Text 2"/>
          <p:cNvSpPr txBox="1"/>
          <p:nvPr/>
        </p:nvSpPr>
        <p:spPr>
          <a:xfrm>
            <a:off x="7223760" y="475488"/>
            <a:ext cx="1463040" cy="32918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1200" b="1" dirty="0">
                <a:solidFill>
                  <a:schemeClr val="bg1"/>
                </a:solidFill>
              </a:rPr>
              <a:t>15 minutes</a:t>
            </a:r>
            <a:endParaRPr lang="en-US" sz="1200" dirty="0"/>
          </a:p>
        </p:txBody>
      </p:sp>
      <p:sp>
        <p:nvSpPr>
          <p:cNvPr id="5" name="Shape 3"/>
          <p:cNvSpPr/>
          <p:nvPr/>
        </p:nvSpPr>
        <p:spPr>
          <a:xfrm>
            <a:off x="457200" y="1234440"/>
            <a:ext cx="2651760" cy="4297680"/>
          </a:xfrm>
          <a:prstGeom prst="roundRect">
            <a:avLst>
              <a:gd name="adj" fmla="val 2759"/>
            </a:avLst>
          </a:prstGeom>
          <a:solidFill>
            <a:schemeClr val="accent5">
              <a:alpha val="12000"/>
            </a:schemeClr>
          </a:solidFill>
          <a:ln w="12700">
            <a:solidFill>
              <a:schemeClr val="accent5">
                <a:alpha val="45000"/>
              </a:schemeClr>
            </a:solidFill>
            <a:prstDash val="solid"/>
          </a:ln>
        </p:spPr>
      </p:sp>
      <p:sp>
        <p:nvSpPr>
          <p:cNvPr id="6" name="Shape 4"/>
          <p:cNvSpPr/>
          <p:nvPr/>
        </p:nvSpPr>
        <p:spPr>
          <a:xfrm>
            <a:off x="1280160" y="1417320"/>
            <a:ext cx="1005840" cy="1005840"/>
          </a:xfrm>
          <a:prstGeom prst="ellipse">
            <a:avLst/>
          </a:prstGeom>
          <a:solidFill>
            <a:schemeClr val="accent5"/>
          </a:solidFill>
          <a:ln w="12700">
            <a:solidFill>
              <a:schemeClr val="accent5"/>
            </a:solidFill>
            <a:prstDash val="solid"/>
          </a:ln>
        </p:spPr>
      </p:sp>
      <p:pic>
        <p:nvPicPr>
          <p:cNvPr id="7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21562" y="1658722"/>
            <a:ext cx="523037" cy="523037"/>
          </a:xfrm>
          <a:prstGeom prst="rect">
            <a:avLst/>
          </a:prstGeom>
        </p:spPr>
      </p:pic>
      <p:sp>
        <p:nvSpPr>
          <p:cNvPr id="8" name="Text 5"/>
          <p:cNvSpPr txBox="1"/>
          <p:nvPr/>
        </p:nvSpPr>
        <p:spPr>
          <a:xfrm>
            <a:off x="548640" y="2514600"/>
            <a:ext cx="246888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2000" b="1" dirty="0">
                <a:solidFill>
                  <a:schemeClr val="accent5"/>
                </a:solidFill>
              </a:rPr>
              <a:t>Joy, 78</a:t>
            </a:r>
            <a:endParaRPr lang="en-US" sz="2000" dirty="0"/>
          </a:p>
        </p:txBody>
      </p:sp>
      <p:sp>
        <p:nvSpPr>
          <p:cNvPr id="9" name="Text 6"/>
          <p:cNvSpPr txBox="1"/>
          <p:nvPr/>
        </p:nvSpPr>
        <p:spPr>
          <a:xfrm>
            <a:off x="640080" y="3063240"/>
            <a:ext cx="2331720" cy="23774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buNone/>
            </a:pPr>
            <a:r>
              <a:rPr lang="en-US" sz="1400" b="1" dirty="0">
                <a:solidFill>
                  <a:schemeClr val="tx2"/>
                </a:solidFill>
              </a:rPr>
              <a:t>Lives in: </a:t>
            </a:r>
            <a:pPr indent="0" marL="0">
              <a:spcAft>
                <a:spcPts val="600"/>
              </a:spcAft>
              <a:buNone/>
            </a:pPr>
            <a:r>
              <a:rPr lang="en-US" sz="1400" dirty="0">
                <a:solidFill>
                  <a:schemeClr val="tx1"/>
                </a:solidFill>
              </a:rPr>
              <a:t>a residential care home</a:t>
            </a:r>
            <a:endParaRPr lang="en-US" sz="1400" dirty="0"/>
          </a:p>
          <a:p>
            <a:pPr indent="0" marL="0">
              <a:buNone/>
            </a:pPr>
            <a:r>
              <a:rPr lang="en-US" sz="1400" b="1" dirty="0">
                <a:solidFill>
                  <a:schemeClr val="tx2"/>
                </a:solidFill>
              </a:rPr>
              <a:t>Health: </a:t>
            </a:r>
            <a:pPr indent="0" marL="0">
              <a:spcAft>
                <a:spcPts val="600"/>
              </a:spcAft>
              <a:buNone/>
            </a:pPr>
            <a:r>
              <a:rPr lang="en-US" sz="1400" dirty="0">
                <a:solidFill>
                  <a:schemeClr val="tx1"/>
                </a:solidFill>
              </a:rPr>
              <a:t>takes tablets for high blood pressure</a:t>
            </a:r>
            <a:endParaRPr lang="en-US" sz="1400" dirty="0"/>
          </a:p>
          <a:p>
            <a:pPr indent="0" marL="0">
              <a:buNone/>
            </a:pPr>
            <a:r>
              <a:rPr lang="en-US" sz="1400" b="1" dirty="0">
                <a:solidFill>
                  <a:schemeClr val="tx2"/>
                </a:solidFill>
              </a:rPr>
              <a:t>Today: </a:t>
            </a:r>
            <a:pPr indent="0" marL="0">
              <a:spcAft>
                <a:spcPts val="600"/>
              </a:spcAft>
              <a:buNone/>
            </a:pPr>
            <a:r>
              <a:rPr lang="en-US" sz="1400" dirty="0">
                <a:solidFill>
                  <a:schemeClr val="tx1"/>
                </a:solidFill>
              </a:rPr>
              <a:t>a very hot summer day</a:t>
            </a:r>
            <a:endParaRPr lang="en-US" sz="1400" dirty="0"/>
          </a:p>
        </p:txBody>
      </p:sp>
      <p:sp>
        <p:nvSpPr>
          <p:cNvPr id="10" name="Shape 7"/>
          <p:cNvSpPr/>
          <p:nvPr/>
        </p:nvSpPr>
        <p:spPr>
          <a:xfrm>
            <a:off x="3337560" y="1234440"/>
            <a:ext cx="5349240" cy="4297680"/>
          </a:xfrm>
          <a:prstGeom prst="roundRect">
            <a:avLst>
              <a:gd name="adj" fmla="val 1702"/>
            </a:avLst>
          </a:prstGeom>
          <a:solidFill>
            <a:srgbClr val="FFFFFF"/>
          </a:solidFill>
          <a:ln w="15875">
            <a:solidFill>
              <a:schemeClr val="accent5"/>
            </a:solidFill>
            <a:prstDash val="solid"/>
          </a:ln>
        </p:spPr>
      </p:sp>
      <p:sp>
        <p:nvSpPr>
          <p:cNvPr id="11" name="Text 8"/>
          <p:cNvSpPr txBox="1"/>
          <p:nvPr/>
        </p:nvSpPr>
        <p:spPr>
          <a:xfrm>
            <a:off x="3520440" y="1371600"/>
            <a:ext cx="498348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700" b="1" dirty="0">
                <a:solidFill>
                  <a:schemeClr val="accent5"/>
                </a:solidFill>
              </a:rPr>
              <a:t>The situation</a:t>
            </a:r>
            <a:endParaRPr lang="en-US" sz="1700" dirty="0"/>
          </a:p>
        </p:txBody>
      </p:sp>
      <p:sp>
        <p:nvSpPr>
          <p:cNvPr id="12" name="Text 9"/>
          <p:cNvSpPr txBox="1"/>
          <p:nvPr/>
        </p:nvSpPr>
        <p:spPr>
          <a:xfrm>
            <a:off x="3520440" y="1783080"/>
            <a:ext cx="4983480" cy="365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spcAft>
                <a:spcPts val="1000"/>
              </a:spcAft>
              <a:buNone/>
            </a:pPr>
            <a:r>
              <a:rPr lang="en-US" sz="1700" dirty="0">
                <a:solidFill>
                  <a:schemeClr val="tx1"/>
                </a:solidFill>
              </a:rPr>
              <a:t>Joy has just come back inside after a slow walk around the garden on a very hot afternoon. She has not had much to drink today.</a:t>
            </a:r>
            <a:endParaRPr lang="en-US" sz="1700" dirty="0"/>
          </a:p>
          <a:p>
            <a:pPr indent="0" marL="0">
              <a:spcAft>
                <a:spcPts val="1000"/>
              </a:spcAft>
              <a:buNone/>
            </a:pPr>
            <a:r>
              <a:rPr lang="en-US" sz="1700" dirty="0">
                <a:solidFill>
                  <a:schemeClr val="tx1"/>
                </a:solidFill>
              </a:rPr>
              <a:t>As you help her sit down, you notice her face and arms look red and flushed. She says, "My heart is racing" and "I feel a bit dizzy."</a:t>
            </a:r>
            <a:endParaRPr lang="en-US" sz="1700" dirty="0"/>
          </a:p>
          <a:p>
            <a:pPr indent="0" marL="0">
              <a:spcAft>
                <a:spcPts val="1000"/>
              </a:spcAft>
              <a:buNone/>
            </a:pPr>
            <a:r>
              <a:rPr lang="en-US" sz="1700" dirty="0">
                <a:solidFill>
                  <a:schemeClr val="tx1"/>
                </a:solidFill>
              </a:rPr>
              <a:t>You check her pulse: it feels fast. Her skin is warm to touch.</a:t>
            </a:r>
            <a:endParaRPr lang="en-US" sz="1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>
            <p:ph idx="100" type="title" hasCustomPrompt="1"/>
          </p:nvPr>
        </p:nvSpPr>
        <p:spPr>
          <a:xfrm>
            <a:off x="457200" y="274320"/>
            <a:ext cx="8229600" cy="7315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buNone/>
            </a:pPr>
            <a:r>
              <a:rPr lang="en-US" sz="2800" b="1" dirty="0">
                <a:solidFill>
                  <a:schemeClr val="tx2"/>
                </a:solidFill>
              </a:rPr>
              <a:t>Case study 1: discuss in your group</a:t>
            </a:r>
            <a:endParaRPr lang="en-US" sz="2800" dirty="0"/>
          </a:p>
        </p:txBody>
      </p:sp>
      <p:sp>
        <p:nvSpPr>
          <p:cNvPr id="3" name="Shape 1"/>
          <p:cNvSpPr/>
          <p:nvPr/>
        </p:nvSpPr>
        <p:spPr>
          <a:xfrm>
            <a:off x="7223760" y="475488"/>
            <a:ext cx="1463040" cy="329184"/>
          </a:xfrm>
          <a:prstGeom prst="roundRect">
            <a:avLst>
              <a:gd name="adj" fmla="val 50000"/>
            </a:avLst>
          </a:prstGeom>
          <a:solidFill>
            <a:schemeClr val="accent5"/>
          </a:solidFill>
          <a:ln w="12700">
            <a:solidFill>
              <a:schemeClr val="accent5"/>
            </a:solidFill>
            <a:prstDash val="solid"/>
          </a:ln>
        </p:spPr>
      </p:sp>
      <p:sp>
        <p:nvSpPr>
          <p:cNvPr id="4" name="Text 2"/>
          <p:cNvSpPr txBox="1"/>
          <p:nvPr/>
        </p:nvSpPr>
        <p:spPr>
          <a:xfrm>
            <a:off x="7223760" y="475488"/>
            <a:ext cx="1463040" cy="32918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1200" b="1" dirty="0">
                <a:solidFill>
                  <a:schemeClr val="bg1"/>
                </a:solidFill>
              </a:rPr>
              <a:t>15 minutes</a:t>
            </a:r>
            <a:endParaRPr lang="en-US" sz="1200" dirty="0"/>
          </a:p>
        </p:txBody>
      </p:sp>
      <p:sp>
        <p:nvSpPr>
          <p:cNvPr id="5" name="Shape 3"/>
          <p:cNvSpPr/>
          <p:nvPr/>
        </p:nvSpPr>
        <p:spPr>
          <a:xfrm>
            <a:off x="457200" y="1188720"/>
            <a:ext cx="4023360" cy="1600200"/>
          </a:xfrm>
          <a:prstGeom prst="roundRect">
            <a:avLst>
              <a:gd name="adj" fmla="val 4571"/>
            </a:avLst>
          </a:prstGeom>
          <a:solidFill>
            <a:schemeClr val="accent5">
              <a:alpha val="10000"/>
            </a:schemeClr>
          </a:solidFill>
          <a:ln w="12700">
            <a:solidFill>
              <a:schemeClr val="accent5">
                <a:alpha val="50000"/>
              </a:schemeClr>
            </a:solidFill>
            <a:prstDash val="solid"/>
          </a:ln>
        </p:spPr>
      </p:sp>
      <p:sp>
        <p:nvSpPr>
          <p:cNvPr id="6" name="Shape 4"/>
          <p:cNvSpPr/>
          <p:nvPr/>
        </p:nvSpPr>
        <p:spPr>
          <a:xfrm>
            <a:off x="594360" y="1325880"/>
            <a:ext cx="502920" cy="502920"/>
          </a:xfrm>
          <a:prstGeom prst="ellipse">
            <a:avLst/>
          </a:prstGeom>
          <a:solidFill>
            <a:schemeClr val="accent5"/>
          </a:solidFill>
          <a:ln w="12700">
            <a:solidFill>
              <a:schemeClr val="accent5"/>
            </a:solidFill>
            <a:prstDash val="solid"/>
          </a:ln>
        </p:spPr>
      </p:sp>
      <p:sp>
        <p:nvSpPr>
          <p:cNvPr id="7" name="Text 5"/>
          <p:cNvSpPr txBox="1"/>
          <p:nvPr/>
        </p:nvSpPr>
        <p:spPr>
          <a:xfrm>
            <a:off x="594360" y="1325880"/>
            <a:ext cx="50292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1700" b="1" dirty="0">
                <a:solidFill>
                  <a:schemeClr val="bg1"/>
                </a:solidFill>
              </a:rPr>
              <a:t>1</a:t>
            </a:r>
            <a:endParaRPr lang="en-US" sz="1700" dirty="0"/>
          </a:p>
        </p:txBody>
      </p:sp>
      <p:sp>
        <p:nvSpPr>
          <p:cNvPr id="8" name="Text 6"/>
          <p:cNvSpPr txBox="1"/>
          <p:nvPr/>
        </p:nvSpPr>
        <p:spPr>
          <a:xfrm>
            <a:off x="1234440" y="1298448"/>
            <a:ext cx="3108960" cy="137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buNone/>
            </a:pPr>
            <a:r>
              <a:rPr lang="en-US" sz="1500" dirty="0">
                <a:solidFill>
                  <a:schemeClr val="tx1"/>
                </a:solidFill>
              </a:rPr>
              <a:t>Why do you think Joy's skin looks red and flushed? Use what you know about blood vessels in the skin.</a:t>
            </a:r>
            <a:endParaRPr lang="en-US" sz="1500" dirty="0"/>
          </a:p>
        </p:txBody>
      </p:sp>
      <p:sp>
        <p:nvSpPr>
          <p:cNvPr id="9" name="Shape 7"/>
          <p:cNvSpPr/>
          <p:nvPr/>
        </p:nvSpPr>
        <p:spPr>
          <a:xfrm>
            <a:off x="4663440" y="1188720"/>
            <a:ext cx="4023360" cy="1600200"/>
          </a:xfrm>
          <a:prstGeom prst="roundRect">
            <a:avLst>
              <a:gd name="adj" fmla="val 4571"/>
            </a:avLst>
          </a:prstGeom>
          <a:solidFill>
            <a:schemeClr val="accent5">
              <a:alpha val="10000"/>
            </a:schemeClr>
          </a:solidFill>
          <a:ln w="12700">
            <a:solidFill>
              <a:schemeClr val="accent5">
                <a:alpha val="50000"/>
              </a:schemeClr>
            </a:solidFill>
            <a:prstDash val="solid"/>
          </a:ln>
        </p:spPr>
      </p:sp>
      <p:sp>
        <p:nvSpPr>
          <p:cNvPr id="10" name="Shape 8"/>
          <p:cNvSpPr/>
          <p:nvPr/>
        </p:nvSpPr>
        <p:spPr>
          <a:xfrm>
            <a:off x="4800600" y="1325880"/>
            <a:ext cx="502920" cy="502920"/>
          </a:xfrm>
          <a:prstGeom prst="ellipse">
            <a:avLst/>
          </a:prstGeom>
          <a:solidFill>
            <a:schemeClr val="accent5"/>
          </a:solidFill>
          <a:ln w="12700">
            <a:solidFill>
              <a:schemeClr val="accent5"/>
            </a:solidFill>
            <a:prstDash val="solid"/>
          </a:ln>
        </p:spPr>
      </p:sp>
      <p:sp>
        <p:nvSpPr>
          <p:cNvPr id="11" name="Text 9"/>
          <p:cNvSpPr txBox="1"/>
          <p:nvPr/>
        </p:nvSpPr>
        <p:spPr>
          <a:xfrm>
            <a:off x="4800600" y="1325880"/>
            <a:ext cx="50292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1700" b="1" dirty="0">
                <a:solidFill>
                  <a:schemeClr val="bg1"/>
                </a:solidFill>
              </a:rPr>
              <a:t>2</a:t>
            </a:r>
            <a:endParaRPr lang="en-US" sz="1700" dirty="0"/>
          </a:p>
        </p:txBody>
      </p:sp>
      <p:sp>
        <p:nvSpPr>
          <p:cNvPr id="12" name="Text 10"/>
          <p:cNvSpPr txBox="1"/>
          <p:nvPr/>
        </p:nvSpPr>
        <p:spPr>
          <a:xfrm>
            <a:off x="5440680" y="1298448"/>
            <a:ext cx="3108960" cy="137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buNone/>
            </a:pPr>
            <a:r>
              <a:rPr lang="en-US" sz="1500" dirty="0">
                <a:solidFill>
                  <a:schemeClr val="tx1"/>
                </a:solidFill>
              </a:rPr>
              <a:t>Why might Joy's heart be beating faster? Which part of the nervous system is speeding it up?</a:t>
            </a:r>
            <a:endParaRPr lang="en-US" sz="1500" dirty="0"/>
          </a:p>
        </p:txBody>
      </p:sp>
      <p:sp>
        <p:nvSpPr>
          <p:cNvPr id="13" name="Shape 11"/>
          <p:cNvSpPr/>
          <p:nvPr/>
        </p:nvSpPr>
        <p:spPr>
          <a:xfrm>
            <a:off x="457200" y="2971800"/>
            <a:ext cx="4023360" cy="1600200"/>
          </a:xfrm>
          <a:prstGeom prst="roundRect">
            <a:avLst>
              <a:gd name="adj" fmla="val 4571"/>
            </a:avLst>
          </a:prstGeom>
          <a:solidFill>
            <a:schemeClr val="accent5">
              <a:alpha val="10000"/>
            </a:schemeClr>
          </a:solidFill>
          <a:ln w="12700">
            <a:solidFill>
              <a:schemeClr val="accent5">
                <a:alpha val="50000"/>
              </a:schemeClr>
            </a:solidFill>
            <a:prstDash val="solid"/>
          </a:ln>
        </p:spPr>
      </p:sp>
      <p:sp>
        <p:nvSpPr>
          <p:cNvPr id="14" name="Shape 12"/>
          <p:cNvSpPr/>
          <p:nvPr/>
        </p:nvSpPr>
        <p:spPr>
          <a:xfrm>
            <a:off x="594360" y="3108960"/>
            <a:ext cx="502920" cy="502920"/>
          </a:xfrm>
          <a:prstGeom prst="ellipse">
            <a:avLst/>
          </a:prstGeom>
          <a:solidFill>
            <a:schemeClr val="accent5"/>
          </a:solidFill>
          <a:ln w="12700">
            <a:solidFill>
              <a:schemeClr val="accent5"/>
            </a:solidFill>
            <a:prstDash val="solid"/>
          </a:ln>
        </p:spPr>
      </p:sp>
      <p:sp>
        <p:nvSpPr>
          <p:cNvPr id="15" name="Text 13"/>
          <p:cNvSpPr txBox="1"/>
          <p:nvPr/>
        </p:nvSpPr>
        <p:spPr>
          <a:xfrm>
            <a:off x="594360" y="3108960"/>
            <a:ext cx="50292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1700" b="1" dirty="0">
                <a:solidFill>
                  <a:schemeClr val="bg1"/>
                </a:solidFill>
              </a:rPr>
              <a:t>3</a:t>
            </a:r>
            <a:endParaRPr lang="en-US" sz="1700" dirty="0"/>
          </a:p>
        </p:txBody>
      </p:sp>
      <p:sp>
        <p:nvSpPr>
          <p:cNvPr id="16" name="Text 14"/>
          <p:cNvSpPr txBox="1"/>
          <p:nvPr/>
        </p:nvSpPr>
        <p:spPr>
          <a:xfrm>
            <a:off x="1234440" y="3081528"/>
            <a:ext cx="3108960" cy="137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buNone/>
            </a:pPr>
            <a:r>
              <a:rPr lang="en-US" sz="1500" dirty="0">
                <a:solidFill>
                  <a:schemeClr val="tx1"/>
                </a:solidFill>
              </a:rPr>
              <a:t>Trace the journey of oxygen-rich blood from Joy's heart to the skin on her arm. Which chamber and which big artery does it use?</a:t>
            </a:r>
            <a:endParaRPr lang="en-US" sz="1500" dirty="0"/>
          </a:p>
        </p:txBody>
      </p:sp>
      <p:sp>
        <p:nvSpPr>
          <p:cNvPr id="17" name="Shape 15"/>
          <p:cNvSpPr/>
          <p:nvPr/>
        </p:nvSpPr>
        <p:spPr>
          <a:xfrm>
            <a:off x="4663440" y="2971800"/>
            <a:ext cx="4023360" cy="1600200"/>
          </a:xfrm>
          <a:prstGeom prst="roundRect">
            <a:avLst>
              <a:gd name="adj" fmla="val 4571"/>
            </a:avLst>
          </a:prstGeom>
          <a:solidFill>
            <a:schemeClr val="accent5">
              <a:alpha val="10000"/>
            </a:schemeClr>
          </a:solidFill>
          <a:ln w="12700">
            <a:solidFill>
              <a:schemeClr val="accent5">
                <a:alpha val="50000"/>
              </a:schemeClr>
            </a:solidFill>
            <a:prstDash val="solid"/>
          </a:ln>
        </p:spPr>
      </p:sp>
      <p:sp>
        <p:nvSpPr>
          <p:cNvPr id="18" name="Shape 16"/>
          <p:cNvSpPr/>
          <p:nvPr/>
        </p:nvSpPr>
        <p:spPr>
          <a:xfrm>
            <a:off x="4800600" y="3108960"/>
            <a:ext cx="502920" cy="502920"/>
          </a:xfrm>
          <a:prstGeom prst="ellipse">
            <a:avLst/>
          </a:prstGeom>
          <a:solidFill>
            <a:schemeClr val="accent5"/>
          </a:solidFill>
          <a:ln w="12700">
            <a:solidFill>
              <a:schemeClr val="accent5"/>
            </a:solidFill>
            <a:prstDash val="solid"/>
          </a:ln>
        </p:spPr>
      </p:sp>
      <p:sp>
        <p:nvSpPr>
          <p:cNvPr id="19" name="Text 17"/>
          <p:cNvSpPr txBox="1"/>
          <p:nvPr/>
        </p:nvSpPr>
        <p:spPr>
          <a:xfrm>
            <a:off x="4800600" y="3108960"/>
            <a:ext cx="50292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1700" b="1" dirty="0">
                <a:solidFill>
                  <a:schemeClr val="bg1"/>
                </a:solidFill>
              </a:rPr>
              <a:t>4</a:t>
            </a:r>
            <a:endParaRPr lang="en-US" sz="1700" dirty="0"/>
          </a:p>
        </p:txBody>
      </p:sp>
      <p:sp>
        <p:nvSpPr>
          <p:cNvPr id="20" name="Text 18"/>
          <p:cNvSpPr txBox="1"/>
          <p:nvPr/>
        </p:nvSpPr>
        <p:spPr>
          <a:xfrm>
            <a:off x="5440680" y="3081528"/>
            <a:ext cx="3108960" cy="137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buNone/>
            </a:pPr>
            <a:r>
              <a:rPr lang="en-US" sz="1500" dirty="0">
                <a:solidFill>
                  <a:schemeClr val="tx1"/>
                </a:solidFill>
              </a:rPr>
              <a:t>As her care worker, what would you do now, and what would you record and report?</a:t>
            </a:r>
            <a:endParaRPr lang="en-US" sz="1500" dirty="0"/>
          </a:p>
        </p:txBody>
      </p:sp>
      <p:sp>
        <p:nvSpPr>
          <p:cNvPr id="21" name="Shape 19"/>
          <p:cNvSpPr/>
          <p:nvPr/>
        </p:nvSpPr>
        <p:spPr>
          <a:xfrm>
            <a:off x="457200" y="4846320"/>
            <a:ext cx="2606040" cy="640080"/>
          </a:xfrm>
          <a:prstGeom prst="roundRect">
            <a:avLst>
              <a:gd name="adj" fmla="val 11429"/>
            </a:avLst>
          </a:prstGeom>
          <a:solidFill>
            <a:schemeClr val="bg2"/>
          </a:solidFill>
          <a:ln w="12700">
            <a:solidFill>
              <a:schemeClr val="accent1"/>
            </a:solidFill>
            <a:prstDash val="solid"/>
          </a:ln>
        </p:spPr>
      </p:sp>
      <p:sp>
        <p:nvSpPr>
          <p:cNvPr id="22" name="Text 20"/>
          <p:cNvSpPr txBox="1"/>
          <p:nvPr/>
        </p:nvSpPr>
        <p:spPr>
          <a:xfrm>
            <a:off x="566928" y="4846320"/>
            <a:ext cx="242316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600" b="1" dirty="0">
                <a:solidFill>
                  <a:schemeClr val="accent1"/>
                </a:solidFill>
              </a:rPr>
              <a:t>5 min  </a:t>
            </a:r>
            <a:pPr indent="0" marL="0">
              <a:buNone/>
            </a:pPr>
            <a:r>
              <a:rPr lang="en-US" sz="1300" dirty="0">
                <a:solidFill>
                  <a:schemeClr val="tx1"/>
                </a:solidFill>
              </a:rPr>
              <a:t>Read and talk it through</a:t>
            </a:r>
            <a:endParaRPr lang="en-US" sz="1600" dirty="0"/>
          </a:p>
        </p:txBody>
      </p:sp>
      <p:sp>
        <p:nvSpPr>
          <p:cNvPr id="23" name="Shape 21"/>
          <p:cNvSpPr/>
          <p:nvPr/>
        </p:nvSpPr>
        <p:spPr>
          <a:xfrm>
            <a:off x="3246120" y="4846320"/>
            <a:ext cx="2606040" cy="640080"/>
          </a:xfrm>
          <a:prstGeom prst="roundRect">
            <a:avLst>
              <a:gd name="adj" fmla="val 11429"/>
            </a:avLst>
          </a:prstGeom>
          <a:solidFill>
            <a:schemeClr val="bg2"/>
          </a:solidFill>
          <a:ln w="12700">
            <a:solidFill>
              <a:schemeClr val="accent1"/>
            </a:solidFill>
            <a:prstDash val="solid"/>
          </a:ln>
        </p:spPr>
      </p:sp>
      <p:sp>
        <p:nvSpPr>
          <p:cNvPr id="24" name="Text 22"/>
          <p:cNvSpPr txBox="1"/>
          <p:nvPr/>
        </p:nvSpPr>
        <p:spPr>
          <a:xfrm>
            <a:off x="3355848" y="4846320"/>
            <a:ext cx="242316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600" b="1" dirty="0">
                <a:solidFill>
                  <a:schemeClr val="accent1"/>
                </a:solidFill>
              </a:rPr>
              <a:t>7 min  </a:t>
            </a:r>
            <a:pPr indent="0" marL="0">
              <a:buNone/>
            </a:pPr>
            <a:r>
              <a:rPr lang="en-US" sz="1300" dirty="0">
                <a:solidFill>
                  <a:schemeClr val="tx1"/>
                </a:solidFill>
              </a:rPr>
              <a:t>Answer the questions</a:t>
            </a:r>
            <a:endParaRPr lang="en-US" sz="1600" dirty="0"/>
          </a:p>
        </p:txBody>
      </p:sp>
      <p:sp>
        <p:nvSpPr>
          <p:cNvPr id="25" name="Shape 23"/>
          <p:cNvSpPr/>
          <p:nvPr/>
        </p:nvSpPr>
        <p:spPr>
          <a:xfrm>
            <a:off x="6035040" y="4846320"/>
            <a:ext cx="2606040" cy="640080"/>
          </a:xfrm>
          <a:prstGeom prst="roundRect">
            <a:avLst>
              <a:gd name="adj" fmla="val 11429"/>
            </a:avLst>
          </a:prstGeom>
          <a:solidFill>
            <a:schemeClr val="bg2"/>
          </a:solidFill>
          <a:ln w="12700">
            <a:solidFill>
              <a:schemeClr val="accent1"/>
            </a:solidFill>
            <a:prstDash val="solid"/>
          </a:ln>
        </p:spPr>
      </p:sp>
      <p:sp>
        <p:nvSpPr>
          <p:cNvPr id="26" name="Text 24"/>
          <p:cNvSpPr txBox="1"/>
          <p:nvPr/>
        </p:nvSpPr>
        <p:spPr>
          <a:xfrm>
            <a:off x="6144768" y="4846320"/>
            <a:ext cx="242316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600" b="1" dirty="0">
                <a:solidFill>
                  <a:schemeClr val="accent1"/>
                </a:solidFill>
              </a:rPr>
              <a:t>3 min  </a:t>
            </a:r>
            <a:pPr indent="0" marL="0">
              <a:buNone/>
            </a:pPr>
            <a:r>
              <a:rPr lang="en-US" sz="1300" dirty="0">
                <a:solidFill>
                  <a:schemeClr val="tx1"/>
                </a:solidFill>
              </a:rPr>
              <a:t>Feed back to the class</a:t>
            </a:r>
            <a:endParaRPr lang="en-US" sz="16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>
            <p:ph idx="100" type="title" hasCustomPrompt="1"/>
          </p:nvPr>
        </p:nvSpPr>
        <p:spPr>
          <a:xfrm>
            <a:off x="457200" y="274320"/>
            <a:ext cx="8229600" cy="7315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buNone/>
            </a:pPr>
            <a:r>
              <a:rPr lang="en-US" sz="2800" b="1" dirty="0">
                <a:solidFill>
                  <a:schemeClr val="tx2"/>
                </a:solidFill>
              </a:rPr>
              <a:t>What happens if the system fails?</a:t>
            </a:r>
            <a:endParaRPr lang="en-US" sz="2800" dirty="0"/>
          </a:p>
        </p:txBody>
      </p:sp>
      <p:sp>
        <p:nvSpPr>
          <p:cNvPr id="3" name="Shape 1"/>
          <p:cNvSpPr/>
          <p:nvPr/>
        </p:nvSpPr>
        <p:spPr>
          <a:xfrm>
            <a:off x="868680" y="1463040"/>
            <a:ext cx="1005840" cy="1005840"/>
          </a:xfrm>
          <a:prstGeom prst="ellipse">
            <a:avLst/>
          </a:prstGeom>
          <a:solidFill>
            <a:schemeClr val="accent2"/>
          </a:solidFill>
          <a:ln w="12700">
            <a:solidFill>
              <a:schemeClr val="accent2"/>
            </a:solidFill>
            <a:prstDash val="solid"/>
          </a:ln>
        </p:spPr>
      </p:sp>
      <p:pic>
        <p:nvPicPr>
          <p:cNvPr id="4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110082" y="1704442"/>
            <a:ext cx="523037" cy="523037"/>
          </a:xfrm>
          <a:prstGeom prst="rect">
            <a:avLst/>
          </a:prstGeom>
        </p:spPr>
      </p:pic>
      <p:sp>
        <p:nvSpPr>
          <p:cNvPr id="5" name="Text 2"/>
          <p:cNvSpPr txBox="1"/>
          <p:nvPr/>
        </p:nvSpPr>
        <p:spPr>
          <a:xfrm>
            <a:off x="457200" y="2606040"/>
            <a:ext cx="1828800" cy="8229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buNone/>
            </a:pPr>
            <a:r>
              <a:rPr lang="en-US" sz="1500" b="1" dirty="0">
                <a:solidFill>
                  <a:schemeClr val="accent2"/>
                </a:solidFill>
              </a:rPr>
              <a:t>Heart stops pumping</a:t>
            </a:r>
            <a:endParaRPr lang="en-US" sz="1500" dirty="0"/>
          </a:p>
        </p:txBody>
      </p:sp>
      <p:sp>
        <p:nvSpPr>
          <p:cNvPr id="6" name="Shape 3"/>
          <p:cNvSpPr/>
          <p:nvPr/>
        </p:nvSpPr>
        <p:spPr>
          <a:xfrm>
            <a:off x="2057400" y="1828800"/>
            <a:ext cx="411480" cy="320040"/>
          </a:xfrm>
          <a:prstGeom prst="rightArrow">
            <a:avLst/>
          </a:prstGeom>
          <a:solidFill>
            <a:schemeClr val="tx2"/>
          </a:solidFill>
          <a:ln w="12700">
            <a:solidFill>
              <a:schemeClr val="tx2"/>
            </a:solidFill>
            <a:prstDash val="solid"/>
          </a:ln>
        </p:spPr>
      </p:sp>
      <p:sp>
        <p:nvSpPr>
          <p:cNvPr id="7" name="Shape 4"/>
          <p:cNvSpPr/>
          <p:nvPr/>
        </p:nvSpPr>
        <p:spPr>
          <a:xfrm>
            <a:off x="3017520" y="1463040"/>
            <a:ext cx="1005840" cy="1005840"/>
          </a:xfrm>
          <a:prstGeom prst="ellipse">
            <a:avLst/>
          </a:prstGeom>
          <a:solidFill>
            <a:schemeClr val="accent6"/>
          </a:solidFill>
          <a:ln w="12700">
            <a:solidFill>
              <a:schemeClr val="accent6"/>
            </a:solidFill>
            <a:prstDash val="solid"/>
          </a:ln>
        </p:spPr>
      </p:sp>
      <p:pic>
        <p:nvPicPr>
          <p:cNvPr id="8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58922" y="1704442"/>
            <a:ext cx="523037" cy="523037"/>
          </a:xfrm>
          <a:prstGeom prst="rect">
            <a:avLst/>
          </a:prstGeom>
        </p:spPr>
      </p:pic>
      <p:sp>
        <p:nvSpPr>
          <p:cNvPr id="9" name="Text 5"/>
          <p:cNvSpPr txBox="1"/>
          <p:nvPr/>
        </p:nvSpPr>
        <p:spPr>
          <a:xfrm>
            <a:off x="2606040" y="2606040"/>
            <a:ext cx="1828800" cy="8229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buNone/>
            </a:pPr>
            <a:r>
              <a:rPr lang="en-US" sz="1500" b="1" dirty="0">
                <a:solidFill>
                  <a:schemeClr val="accent6"/>
                </a:solidFill>
              </a:rPr>
              <a:t>Blood stops flowing</a:t>
            </a:r>
            <a:endParaRPr lang="en-US" sz="1500" dirty="0"/>
          </a:p>
        </p:txBody>
      </p:sp>
      <p:sp>
        <p:nvSpPr>
          <p:cNvPr id="10" name="Shape 6"/>
          <p:cNvSpPr/>
          <p:nvPr/>
        </p:nvSpPr>
        <p:spPr>
          <a:xfrm>
            <a:off x="4206240" y="1828800"/>
            <a:ext cx="411480" cy="320040"/>
          </a:xfrm>
          <a:prstGeom prst="rightArrow">
            <a:avLst/>
          </a:prstGeom>
          <a:solidFill>
            <a:schemeClr val="tx2"/>
          </a:solidFill>
          <a:ln w="12700">
            <a:solidFill>
              <a:schemeClr val="tx2"/>
            </a:solidFill>
            <a:prstDash val="solid"/>
          </a:ln>
        </p:spPr>
      </p:sp>
      <p:sp>
        <p:nvSpPr>
          <p:cNvPr id="11" name="Shape 7"/>
          <p:cNvSpPr/>
          <p:nvPr/>
        </p:nvSpPr>
        <p:spPr>
          <a:xfrm>
            <a:off x="5166360" y="1463040"/>
            <a:ext cx="1005840" cy="1005840"/>
          </a:xfrm>
          <a:prstGeom prst="ellipse">
            <a:avLst/>
          </a:prstGeom>
          <a:solidFill>
            <a:schemeClr val="accent5"/>
          </a:solidFill>
          <a:ln w="12700">
            <a:solidFill>
              <a:schemeClr val="accent5"/>
            </a:solidFill>
            <a:prstDash val="solid"/>
          </a:ln>
        </p:spPr>
      </p:sp>
      <p:pic>
        <p:nvPicPr>
          <p:cNvPr id="12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07762" y="1704442"/>
            <a:ext cx="523037" cy="523037"/>
          </a:xfrm>
          <a:prstGeom prst="rect">
            <a:avLst/>
          </a:prstGeom>
        </p:spPr>
      </p:pic>
      <p:sp>
        <p:nvSpPr>
          <p:cNvPr id="13" name="Text 8"/>
          <p:cNvSpPr txBox="1"/>
          <p:nvPr/>
        </p:nvSpPr>
        <p:spPr>
          <a:xfrm>
            <a:off x="4754880" y="2606040"/>
            <a:ext cx="1828800" cy="8229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buNone/>
            </a:pPr>
            <a:r>
              <a:rPr lang="en-US" sz="1500" b="1" dirty="0">
                <a:solidFill>
                  <a:schemeClr val="accent5"/>
                </a:solidFill>
              </a:rPr>
              <a:t>Cells get no oxygen or glucose</a:t>
            </a:r>
            <a:endParaRPr lang="en-US" sz="1500" dirty="0"/>
          </a:p>
        </p:txBody>
      </p:sp>
      <p:sp>
        <p:nvSpPr>
          <p:cNvPr id="14" name="Shape 9"/>
          <p:cNvSpPr/>
          <p:nvPr/>
        </p:nvSpPr>
        <p:spPr>
          <a:xfrm>
            <a:off x="6355080" y="1828800"/>
            <a:ext cx="411480" cy="320040"/>
          </a:xfrm>
          <a:prstGeom prst="rightArrow">
            <a:avLst/>
          </a:prstGeom>
          <a:solidFill>
            <a:schemeClr val="tx2"/>
          </a:solidFill>
          <a:ln w="12700">
            <a:solidFill>
              <a:schemeClr val="tx2"/>
            </a:solidFill>
            <a:prstDash val="solid"/>
          </a:ln>
        </p:spPr>
      </p:sp>
      <p:sp>
        <p:nvSpPr>
          <p:cNvPr id="15" name="Shape 10"/>
          <p:cNvSpPr/>
          <p:nvPr/>
        </p:nvSpPr>
        <p:spPr>
          <a:xfrm>
            <a:off x="7315200" y="1463040"/>
            <a:ext cx="1005840" cy="1005840"/>
          </a:xfrm>
          <a:prstGeom prst="ellipse">
            <a:avLst/>
          </a:prstGeom>
          <a:solidFill>
            <a:schemeClr val="tx2"/>
          </a:solidFill>
          <a:ln w="12700">
            <a:solidFill>
              <a:schemeClr val="tx2"/>
            </a:solidFill>
            <a:prstDash val="solid"/>
          </a:ln>
        </p:spPr>
      </p:sp>
      <p:pic>
        <p:nvPicPr>
          <p:cNvPr id="16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556602" y="1704442"/>
            <a:ext cx="523037" cy="523037"/>
          </a:xfrm>
          <a:prstGeom prst="rect">
            <a:avLst/>
          </a:prstGeom>
        </p:spPr>
      </p:pic>
      <p:sp>
        <p:nvSpPr>
          <p:cNvPr id="17" name="Text 11"/>
          <p:cNvSpPr txBox="1"/>
          <p:nvPr/>
        </p:nvSpPr>
        <p:spPr>
          <a:xfrm>
            <a:off x="6903720" y="2606040"/>
            <a:ext cx="1828800" cy="8229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buNone/>
            </a:pPr>
            <a:r>
              <a:rPr lang="en-US" sz="1500" b="1" dirty="0">
                <a:solidFill>
                  <a:schemeClr val="tx2"/>
                </a:solidFill>
              </a:rPr>
              <a:t>Cells die and organs fail</a:t>
            </a:r>
            <a:endParaRPr lang="en-US" sz="1500" dirty="0"/>
          </a:p>
        </p:txBody>
      </p:sp>
      <p:sp>
        <p:nvSpPr>
          <p:cNvPr id="18" name="Shape 12"/>
          <p:cNvSpPr/>
          <p:nvPr/>
        </p:nvSpPr>
        <p:spPr>
          <a:xfrm>
            <a:off x="457200" y="3840480"/>
            <a:ext cx="8229600" cy="914400"/>
          </a:xfrm>
          <a:prstGeom prst="roundRect">
            <a:avLst>
              <a:gd name="adj" fmla="val 10000"/>
            </a:avLst>
          </a:prstGeom>
          <a:solidFill>
            <a:schemeClr val="bg2"/>
          </a:solidFill>
          <a:ln w="12700">
            <a:solidFill>
              <a:schemeClr val="accent1"/>
            </a:solidFill>
            <a:prstDash val="solid"/>
          </a:ln>
        </p:spPr>
      </p:sp>
      <p:sp>
        <p:nvSpPr>
          <p:cNvPr id="19" name="Text 13"/>
          <p:cNvSpPr txBox="1"/>
          <p:nvPr/>
        </p:nvSpPr>
        <p:spPr>
          <a:xfrm>
            <a:off x="594360" y="3840480"/>
            <a:ext cx="7955280" cy="9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500" b="1" dirty="0">
                <a:solidFill>
                  <a:schemeClr val="accent1"/>
                </a:solidFill>
              </a:rPr>
              <a:t>In simple terms:  </a:t>
            </a:r>
            <a:pPr indent="0" marL="0">
              <a:buNone/>
            </a:pPr>
            <a:r>
              <a:rPr lang="en-US" sz="1500" dirty="0">
                <a:solidFill>
                  <a:schemeClr val="tx1"/>
                </a:solidFill>
              </a:rPr>
              <a:t>cells need oxygen and glucose to make energy. No blood flow means no energy, and cells cannot survive.</a:t>
            </a:r>
            <a:endParaRPr lang="en-US" sz="15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>
            <p:ph idx="100" type="title" hasCustomPrompt="1"/>
          </p:nvPr>
        </p:nvSpPr>
        <p:spPr>
          <a:xfrm>
            <a:off x="457200" y="274320"/>
            <a:ext cx="8229600" cy="7315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buNone/>
            </a:pPr>
            <a:r>
              <a:rPr lang="en-US" sz="2800" b="1" dirty="0">
                <a:solidFill>
                  <a:schemeClr val="tx2"/>
                </a:solidFill>
              </a:rPr>
              <a:t>Common heart and circulation conditions</a:t>
            </a:r>
            <a:endParaRPr lang="en-US" sz="2800" dirty="0"/>
          </a:p>
        </p:txBody>
      </p:sp>
      <p:sp>
        <p:nvSpPr>
          <p:cNvPr id="3" name="Shape 1"/>
          <p:cNvSpPr/>
          <p:nvPr/>
        </p:nvSpPr>
        <p:spPr>
          <a:xfrm>
            <a:off x="457200" y="1188720"/>
            <a:ext cx="2606040" cy="4389120"/>
          </a:xfrm>
          <a:prstGeom prst="roundRect">
            <a:avLst>
              <a:gd name="adj" fmla="val 2807"/>
            </a:avLst>
          </a:prstGeom>
          <a:solidFill>
            <a:schemeClr val="accent2">
              <a:alpha val="10000"/>
            </a:schemeClr>
          </a:solidFill>
          <a:ln w="12700">
            <a:solidFill>
              <a:schemeClr val="accent2">
                <a:alpha val="40000"/>
              </a:schemeClr>
            </a:solidFill>
            <a:prstDash val="solid"/>
          </a:ln>
        </p:spPr>
      </p:sp>
      <p:pic>
        <p:nvPicPr>
          <p:cNvPr id="4" name="Image 0" descr="img/c22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13724" y="1298448"/>
            <a:ext cx="1692992" cy="1325880"/>
          </a:xfrm>
          <a:prstGeom prst="rect">
            <a:avLst/>
          </a:prstGeom>
        </p:spPr>
      </p:pic>
      <p:sp>
        <p:nvSpPr>
          <p:cNvPr id="5" name="Text 2"/>
          <p:cNvSpPr txBox="1"/>
          <p:nvPr/>
        </p:nvSpPr>
        <p:spPr>
          <a:xfrm>
            <a:off x="594360" y="2715768"/>
            <a:ext cx="233172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buNone/>
            </a:pPr>
            <a:r>
              <a:rPr lang="en-US" sz="1500" b="1" dirty="0">
                <a:solidFill>
                  <a:schemeClr val="accent2"/>
                </a:solidFill>
              </a:rPr>
              <a:t>Coronary heart disease (CHD)</a:t>
            </a:r>
            <a:endParaRPr lang="en-US" sz="1500" dirty="0"/>
          </a:p>
        </p:txBody>
      </p:sp>
      <p:sp>
        <p:nvSpPr>
          <p:cNvPr id="6" name="Text 3"/>
          <p:cNvSpPr txBox="1"/>
          <p:nvPr/>
        </p:nvSpPr>
        <p:spPr>
          <a:xfrm>
            <a:off x="594360" y="3246120"/>
            <a:ext cx="2331720" cy="14630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buNone/>
            </a:pPr>
            <a:r>
              <a:rPr lang="en-US" sz="1500" dirty="0">
                <a:solidFill>
                  <a:schemeClr val="tx1"/>
                </a:solidFill>
              </a:rPr>
              <a:t>Arteries feeding the heart narrow and harden, so the heart muscle cannot get enough oxygen.</a:t>
            </a:r>
            <a:endParaRPr lang="en-US" sz="1500" dirty="0"/>
          </a:p>
        </p:txBody>
      </p:sp>
      <p:sp>
        <p:nvSpPr>
          <p:cNvPr id="7" name="Text 4"/>
          <p:cNvSpPr txBox="1"/>
          <p:nvPr/>
        </p:nvSpPr>
        <p:spPr>
          <a:xfrm>
            <a:off x="594360" y="4846320"/>
            <a:ext cx="233172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buNone/>
            </a:pPr>
            <a:r>
              <a:rPr lang="en-US" sz="1300" i="1" dirty="0">
                <a:solidFill>
                  <a:schemeClr val="accent2"/>
                </a:solidFill>
              </a:rPr>
              <a:t>Like a furred-up pipe</a:t>
            </a:r>
            <a:endParaRPr lang="en-US" sz="1300" dirty="0"/>
          </a:p>
        </p:txBody>
      </p:sp>
      <p:sp>
        <p:nvSpPr>
          <p:cNvPr id="8" name="Shape 5"/>
          <p:cNvSpPr/>
          <p:nvPr/>
        </p:nvSpPr>
        <p:spPr>
          <a:xfrm>
            <a:off x="3246120" y="1188720"/>
            <a:ext cx="2606040" cy="4389120"/>
          </a:xfrm>
          <a:prstGeom prst="roundRect">
            <a:avLst>
              <a:gd name="adj" fmla="val 2807"/>
            </a:avLst>
          </a:prstGeom>
          <a:solidFill>
            <a:schemeClr val="accent5">
              <a:alpha val="10000"/>
            </a:schemeClr>
          </a:solidFill>
          <a:ln w="12700">
            <a:solidFill>
              <a:schemeClr val="accent5">
                <a:alpha val="40000"/>
              </a:schemeClr>
            </a:solidFill>
            <a:prstDash val="solid"/>
          </a:ln>
        </p:spPr>
      </p:sp>
      <p:pic>
        <p:nvPicPr>
          <p:cNvPr id="9" name="Image 1" descr="img/c23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45268" y="1298448"/>
            <a:ext cx="2207744" cy="1325880"/>
          </a:xfrm>
          <a:prstGeom prst="rect">
            <a:avLst/>
          </a:prstGeom>
        </p:spPr>
      </p:pic>
      <p:sp>
        <p:nvSpPr>
          <p:cNvPr id="10" name="Text 6"/>
          <p:cNvSpPr txBox="1"/>
          <p:nvPr/>
        </p:nvSpPr>
        <p:spPr>
          <a:xfrm>
            <a:off x="3383280" y="2715768"/>
            <a:ext cx="233172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buNone/>
            </a:pPr>
            <a:r>
              <a:rPr lang="en-US" sz="1500" b="1" dirty="0">
                <a:solidFill>
                  <a:schemeClr val="accent5"/>
                </a:solidFill>
              </a:rPr>
              <a:t>Hypertension (high blood pressure)</a:t>
            </a:r>
            <a:endParaRPr lang="en-US" sz="1500" dirty="0"/>
          </a:p>
        </p:txBody>
      </p:sp>
      <p:sp>
        <p:nvSpPr>
          <p:cNvPr id="11" name="Text 7"/>
          <p:cNvSpPr txBox="1"/>
          <p:nvPr/>
        </p:nvSpPr>
        <p:spPr>
          <a:xfrm>
            <a:off x="3383280" y="3246120"/>
            <a:ext cx="2331720" cy="14630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buNone/>
            </a:pPr>
            <a:r>
              <a:rPr lang="en-US" sz="1500" dirty="0">
                <a:solidFill>
                  <a:schemeClr val="tx1"/>
                </a:solidFill>
              </a:rPr>
              <a:t>Narrow or stiff arteries make the heart work harder to push blood through.</a:t>
            </a:r>
            <a:endParaRPr lang="en-US" sz="1500" dirty="0"/>
          </a:p>
        </p:txBody>
      </p:sp>
      <p:sp>
        <p:nvSpPr>
          <p:cNvPr id="12" name="Text 8"/>
          <p:cNvSpPr txBox="1"/>
          <p:nvPr/>
        </p:nvSpPr>
        <p:spPr>
          <a:xfrm>
            <a:off x="3383280" y="4846320"/>
            <a:ext cx="233172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buNone/>
            </a:pPr>
            <a:r>
              <a:rPr lang="en-US" sz="1300" i="1" dirty="0">
                <a:solidFill>
                  <a:schemeClr val="accent5"/>
                </a:solidFill>
              </a:rPr>
              <a:t>Like a hose with a narrow nozzle</a:t>
            </a:r>
            <a:endParaRPr lang="en-US" sz="1300" dirty="0"/>
          </a:p>
        </p:txBody>
      </p:sp>
      <p:sp>
        <p:nvSpPr>
          <p:cNvPr id="13" name="Shape 9"/>
          <p:cNvSpPr/>
          <p:nvPr/>
        </p:nvSpPr>
        <p:spPr>
          <a:xfrm>
            <a:off x="6035040" y="1188720"/>
            <a:ext cx="2606040" cy="4389120"/>
          </a:xfrm>
          <a:prstGeom prst="roundRect">
            <a:avLst>
              <a:gd name="adj" fmla="val 2807"/>
            </a:avLst>
          </a:prstGeom>
          <a:solidFill>
            <a:schemeClr val="accent6">
              <a:alpha val="10000"/>
            </a:schemeClr>
          </a:solidFill>
          <a:ln w="12700">
            <a:solidFill>
              <a:schemeClr val="accent6">
                <a:alpha val="40000"/>
              </a:schemeClr>
            </a:solidFill>
            <a:prstDash val="solid"/>
          </a:ln>
        </p:spPr>
      </p:sp>
      <p:pic>
        <p:nvPicPr>
          <p:cNvPr id="14" name="Image 2" descr="img/c24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77356" y="1298448"/>
            <a:ext cx="2121408" cy="1325880"/>
          </a:xfrm>
          <a:prstGeom prst="rect">
            <a:avLst/>
          </a:prstGeom>
        </p:spPr>
      </p:pic>
      <p:sp>
        <p:nvSpPr>
          <p:cNvPr id="15" name="Text 10"/>
          <p:cNvSpPr txBox="1"/>
          <p:nvPr/>
        </p:nvSpPr>
        <p:spPr>
          <a:xfrm>
            <a:off x="6172200" y="2715768"/>
            <a:ext cx="233172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buNone/>
            </a:pPr>
            <a:r>
              <a:rPr lang="en-US" sz="1500" b="1" dirty="0">
                <a:solidFill>
                  <a:schemeClr val="accent6"/>
                </a:solidFill>
              </a:rPr>
              <a:t>Stroke</a:t>
            </a:r>
            <a:endParaRPr lang="en-US" sz="1500" dirty="0"/>
          </a:p>
        </p:txBody>
      </p:sp>
      <p:sp>
        <p:nvSpPr>
          <p:cNvPr id="16" name="Text 11"/>
          <p:cNvSpPr txBox="1"/>
          <p:nvPr/>
        </p:nvSpPr>
        <p:spPr>
          <a:xfrm>
            <a:off x="6172200" y="3246120"/>
            <a:ext cx="2331720" cy="14630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buNone/>
            </a:pPr>
            <a:r>
              <a:rPr lang="en-US" sz="1500" dirty="0">
                <a:solidFill>
                  <a:schemeClr val="tx1"/>
                </a:solidFill>
              </a:rPr>
              <a:t>A blood vessel to the brain is blocked, so brain cells die. Raises the risk of vascular dementia.</a:t>
            </a:r>
            <a:endParaRPr lang="en-US" sz="1500" dirty="0"/>
          </a:p>
        </p:txBody>
      </p:sp>
      <p:sp>
        <p:nvSpPr>
          <p:cNvPr id="17" name="Text 12"/>
          <p:cNvSpPr txBox="1"/>
          <p:nvPr/>
        </p:nvSpPr>
        <p:spPr>
          <a:xfrm>
            <a:off x="6172200" y="4846320"/>
            <a:ext cx="233172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buNone/>
            </a:pPr>
            <a:r>
              <a:rPr lang="en-US" sz="1300" i="1" dirty="0">
                <a:solidFill>
                  <a:schemeClr val="accent6"/>
                </a:solidFill>
              </a:rPr>
              <a:t>Like a road closure to the brain</a:t>
            </a:r>
            <a:endParaRPr lang="en-US" sz="1300" dirty="0"/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>
            <p:ph idx="100" type="title" hasCustomPrompt="1"/>
          </p:nvPr>
        </p:nvSpPr>
        <p:spPr>
          <a:xfrm>
            <a:off x="457200" y="274320"/>
            <a:ext cx="8229600" cy="7315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buNone/>
            </a:pPr>
            <a:r>
              <a:rPr lang="en-US" sz="2800" b="1" dirty="0">
                <a:solidFill>
                  <a:schemeClr val="tx2"/>
                </a:solidFill>
              </a:rPr>
              <a:t>Role of the care professional: lifestyle advice</a:t>
            </a:r>
            <a:endParaRPr lang="en-US" sz="2800" dirty="0"/>
          </a:p>
        </p:txBody>
      </p:sp>
      <p:sp>
        <p:nvSpPr>
          <p:cNvPr id="3" name="Text 1"/>
          <p:cNvSpPr txBox="1"/>
          <p:nvPr/>
        </p:nvSpPr>
        <p:spPr>
          <a:xfrm>
            <a:off x="457200" y="1097280"/>
            <a:ext cx="822960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600" dirty="0">
                <a:solidFill>
                  <a:schemeClr val="tx1"/>
                </a:solidFill>
              </a:rPr>
              <a:t>A healthy lifestyle lowers the risk of cardiovascular disease (CVD). Encourage people to:</a:t>
            </a:r>
            <a:endParaRPr lang="en-US" sz="1600" dirty="0"/>
          </a:p>
        </p:txBody>
      </p:sp>
      <p:sp>
        <p:nvSpPr>
          <p:cNvPr id="4" name="Shape 2"/>
          <p:cNvSpPr/>
          <p:nvPr/>
        </p:nvSpPr>
        <p:spPr>
          <a:xfrm>
            <a:off x="457200" y="1828800"/>
            <a:ext cx="1517904" cy="2377440"/>
          </a:xfrm>
          <a:prstGeom prst="roundRect">
            <a:avLst>
              <a:gd name="adj" fmla="val 4819"/>
            </a:avLst>
          </a:prstGeom>
          <a:solidFill>
            <a:schemeClr val="accent2">
              <a:alpha val="12000"/>
            </a:schemeClr>
          </a:solidFill>
          <a:ln w="12700">
            <a:solidFill>
              <a:schemeClr val="accent2">
                <a:alpha val="40000"/>
              </a:schemeClr>
            </a:solidFill>
            <a:prstDash val="solid"/>
          </a:ln>
        </p:spPr>
      </p:sp>
      <p:sp>
        <p:nvSpPr>
          <p:cNvPr id="5" name="Shape 3"/>
          <p:cNvSpPr/>
          <p:nvPr/>
        </p:nvSpPr>
        <p:spPr>
          <a:xfrm>
            <a:off x="804672" y="2057400"/>
            <a:ext cx="822960" cy="822960"/>
          </a:xfrm>
          <a:prstGeom prst="ellipse">
            <a:avLst/>
          </a:prstGeom>
          <a:solidFill>
            <a:schemeClr val="accent2"/>
          </a:solidFill>
          <a:ln w="12700">
            <a:solidFill>
              <a:schemeClr val="accent2"/>
            </a:solidFill>
            <a:prstDash val="solid"/>
          </a:ln>
        </p:spPr>
      </p:sp>
      <p:pic>
        <p:nvPicPr>
          <p:cNvPr id="6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02182" y="2254910"/>
            <a:ext cx="427939" cy="427939"/>
          </a:xfrm>
          <a:prstGeom prst="rect">
            <a:avLst/>
          </a:prstGeom>
        </p:spPr>
      </p:pic>
      <p:sp>
        <p:nvSpPr>
          <p:cNvPr id="7" name="Text 4"/>
          <p:cNvSpPr txBox="1"/>
          <p:nvPr/>
        </p:nvSpPr>
        <p:spPr>
          <a:xfrm>
            <a:off x="530352" y="3063240"/>
            <a:ext cx="1371600" cy="1005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buNone/>
            </a:pPr>
            <a:r>
              <a:rPr lang="en-US" sz="1500" b="1" dirty="0">
                <a:solidFill>
                  <a:schemeClr val="accent2"/>
                </a:solidFill>
              </a:rPr>
              <a:t>Stop smoking</a:t>
            </a:r>
            <a:endParaRPr lang="en-US" sz="1500" dirty="0"/>
          </a:p>
        </p:txBody>
      </p:sp>
      <p:sp>
        <p:nvSpPr>
          <p:cNvPr id="8" name="Shape 5"/>
          <p:cNvSpPr/>
          <p:nvPr/>
        </p:nvSpPr>
        <p:spPr>
          <a:xfrm>
            <a:off x="2139696" y="1828800"/>
            <a:ext cx="1517904" cy="2377440"/>
          </a:xfrm>
          <a:prstGeom prst="roundRect">
            <a:avLst>
              <a:gd name="adj" fmla="val 4819"/>
            </a:avLst>
          </a:prstGeom>
          <a:solidFill>
            <a:schemeClr val="accent4">
              <a:alpha val="12000"/>
            </a:schemeClr>
          </a:solidFill>
          <a:ln w="12700">
            <a:solidFill>
              <a:schemeClr val="accent4">
                <a:alpha val="40000"/>
              </a:schemeClr>
            </a:solidFill>
            <a:prstDash val="solid"/>
          </a:ln>
        </p:spPr>
      </p:sp>
      <p:sp>
        <p:nvSpPr>
          <p:cNvPr id="9" name="Shape 6"/>
          <p:cNvSpPr/>
          <p:nvPr/>
        </p:nvSpPr>
        <p:spPr>
          <a:xfrm>
            <a:off x="2487168" y="2057400"/>
            <a:ext cx="822960" cy="822960"/>
          </a:xfrm>
          <a:prstGeom prst="ellipse">
            <a:avLst/>
          </a:prstGeom>
          <a:solidFill>
            <a:schemeClr val="accent4"/>
          </a:solidFill>
          <a:ln w="12700">
            <a:solidFill>
              <a:schemeClr val="accent4"/>
            </a:solidFill>
            <a:prstDash val="solid"/>
          </a:ln>
        </p:spPr>
      </p:sp>
      <p:pic>
        <p:nvPicPr>
          <p:cNvPr id="10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84678" y="2254910"/>
            <a:ext cx="427939" cy="427939"/>
          </a:xfrm>
          <a:prstGeom prst="rect">
            <a:avLst/>
          </a:prstGeom>
        </p:spPr>
      </p:pic>
      <p:sp>
        <p:nvSpPr>
          <p:cNvPr id="11" name="Text 7"/>
          <p:cNvSpPr txBox="1"/>
          <p:nvPr/>
        </p:nvSpPr>
        <p:spPr>
          <a:xfrm>
            <a:off x="2212848" y="3063240"/>
            <a:ext cx="1371600" cy="1005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buNone/>
            </a:pPr>
            <a:r>
              <a:rPr lang="en-US" sz="1500" b="1" dirty="0">
                <a:solidFill>
                  <a:schemeClr val="accent4"/>
                </a:solidFill>
              </a:rPr>
              <a:t>Exercise regularly</a:t>
            </a:r>
            <a:endParaRPr lang="en-US" sz="1500" dirty="0"/>
          </a:p>
        </p:txBody>
      </p:sp>
      <p:sp>
        <p:nvSpPr>
          <p:cNvPr id="12" name="Shape 8"/>
          <p:cNvSpPr/>
          <p:nvPr/>
        </p:nvSpPr>
        <p:spPr>
          <a:xfrm>
            <a:off x="3822192" y="1828800"/>
            <a:ext cx="1517904" cy="2377440"/>
          </a:xfrm>
          <a:prstGeom prst="roundRect">
            <a:avLst>
              <a:gd name="adj" fmla="val 4819"/>
            </a:avLst>
          </a:prstGeom>
          <a:solidFill>
            <a:schemeClr val="accent1">
              <a:alpha val="12000"/>
            </a:schemeClr>
          </a:solidFill>
          <a:ln w="12700">
            <a:solidFill>
              <a:schemeClr val="accent1">
                <a:alpha val="40000"/>
              </a:schemeClr>
            </a:solidFill>
            <a:prstDash val="solid"/>
          </a:ln>
        </p:spPr>
      </p:sp>
      <p:sp>
        <p:nvSpPr>
          <p:cNvPr id="13" name="Shape 9"/>
          <p:cNvSpPr/>
          <p:nvPr/>
        </p:nvSpPr>
        <p:spPr>
          <a:xfrm>
            <a:off x="4169664" y="2057400"/>
            <a:ext cx="822960" cy="822960"/>
          </a:xfrm>
          <a:prstGeom prst="ellipse">
            <a:avLst/>
          </a:prstGeom>
          <a:solidFill>
            <a:schemeClr val="accent1"/>
          </a:solidFill>
          <a:ln w="12700">
            <a:solidFill>
              <a:schemeClr val="accent1"/>
            </a:solidFill>
            <a:prstDash val="solid"/>
          </a:ln>
        </p:spPr>
      </p:sp>
      <p:pic>
        <p:nvPicPr>
          <p:cNvPr id="1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67174" y="2254910"/>
            <a:ext cx="427939" cy="427939"/>
          </a:xfrm>
          <a:prstGeom prst="rect">
            <a:avLst/>
          </a:prstGeom>
        </p:spPr>
      </p:pic>
      <p:sp>
        <p:nvSpPr>
          <p:cNvPr id="15" name="Text 10"/>
          <p:cNvSpPr txBox="1"/>
          <p:nvPr/>
        </p:nvSpPr>
        <p:spPr>
          <a:xfrm>
            <a:off x="3895344" y="3063240"/>
            <a:ext cx="1371600" cy="1005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buNone/>
            </a:pPr>
            <a:r>
              <a:rPr lang="en-US" sz="1500" b="1" dirty="0">
                <a:solidFill>
                  <a:schemeClr val="accent1"/>
                </a:solidFill>
              </a:rPr>
              <a:t>Keep a healthy weight</a:t>
            </a:r>
            <a:endParaRPr lang="en-US" sz="1500" dirty="0"/>
          </a:p>
        </p:txBody>
      </p:sp>
      <p:sp>
        <p:nvSpPr>
          <p:cNvPr id="16" name="Shape 11"/>
          <p:cNvSpPr/>
          <p:nvPr/>
        </p:nvSpPr>
        <p:spPr>
          <a:xfrm>
            <a:off x="5504688" y="1828800"/>
            <a:ext cx="1517904" cy="2377440"/>
          </a:xfrm>
          <a:prstGeom prst="roundRect">
            <a:avLst>
              <a:gd name="adj" fmla="val 4819"/>
            </a:avLst>
          </a:prstGeom>
          <a:solidFill>
            <a:schemeClr val="accent6">
              <a:alpha val="12000"/>
            </a:schemeClr>
          </a:solidFill>
          <a:ln w="12700">
            <a:solidFill>
              <a:schemeClr val="accent6">
                <a:alpha val="40000"/>
              </a:schemeClr>
            </a:solidFill>
            <a:prstDash val="solid"/>
          </a:ln>
        </p:spPr>
      </p:sp>
      <p:sp>
        <p:nvSpPr>
          <p:cNvPr id="17" name="Shape 12"/>
          <p:cNvSpPr/>
          <p:nvPr/>
        </p:nvSpPr>
        <p:spPr>
          <a:xfrm>
            <a:off x="5852160" y="2057400"/>
            <a:ext cx="822960" cy="822960"/>
          </a:xfrm>
          <a:prstGeom prst="ellipse">
            <a:avLst/>
          </a:prstGeom>
          <a:solidFill>
            <a:schemeClr val="accent6"/>
          </a:solidFill>
          <a:ln w="12700">
            <a:solidFill>
              <a:schemeClr val="accent6"/>
            </a:solidFill>
            <a:prstDash val="solid"/>
          </a:ln>
        </p:spPr>
      </p:sp>
      <p:pic>
        <p:nvPicPr>
          <p:cNvPr id="18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49670" y="2254910"/>
            <a:ext cx="427939" cy="427939"/>
          </a:xfrm>
          <a:prstGeom prst="rect">
            <a:avLst/>
          </a:prstGeom>
        </p:spPr>
      </p:pic>
      <p:sp>
        <p:nvSpPr>
          <p:cNvPr id="19" name="Text 13"/>
          <p:cNvSpPr txBox="1"/>
          <p:nvPr/>
        </p:nvSpPr>
        <p:spPr>
          <a:xfrm>
            <a:off x="5577840" y="3063240"/>
            <a:ext cx="1371600" cy="1005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buNone/>
            </a:pPr>
            <a:r>
              <a:rPr lang="en-US" sz="1500" b="1" dirty="0">
                <a:solidFill>
                  <a:schemeClr val="accent6"/>
                </a:solidFill>
              </a:rPr>
              <a:t>Cut down on alcohol</a:t>
            </a:r>
            <a:endParaRPr lang="en-US" sz="1500" dirty="0"/>
          </a:p>
        </p:txBody>
      </p:sp>
      <p:sp>
        <p:nvSpPr>
          <p:cNvPr id="20" name="Shape 14"/>
          <p:cNvSpPr/>
          <p:nvPr/>
        </p:nvSpPr>
        <p:spPr>
          <a:xfrm>
            <a:off x="7187184" y="1828800"/>
            <a:ext cx="1517904" cy="2377440"/>
          </a:xfrm>
          <a:prstGeom prst="roundRect">
            <a:avLst>
              <a:gd name="adj" fmla="val 4819"/>
            </a:avLst>
          </a:prstGeom>
          <a:solidFill>
            <a:schemeClr val="accent5">
              <a:alpha val="12000"/>
            </a:schemeClr>
          </a:solidFill>
          <a:ln w="12700">
            <a:solidFill>
              <a:schemeClr val="accent5">
                <a:alpha val="40000"/>
              </a:schemeClr>
            </a:solidFill>
            <a:prstDash val="solid"/>
          </a:ln>
        </p:spPr>
      </p:sp>
      <p:sp>
        <p:nvSpPr>
          <p:cNvPr id="21" name="Shape 15"/>
          <p:cNvSpPr/>
          <p:nvPr/>
        </p:nvSpPr>
        <p:spPr>
          <a:xfrm>
            <a:off x="7534656" y="2057400"/>
            <a:ext cx="822960" cy="822960"/>
          </a:xfrm>
          <a:prstGeom prst="ellipse">
            <a:avLst/>
          </a:prstGeom>
          <a:solidFill>
            <a:schemeClr val="accent5"/>
          </a:solidFill>
          <a:ln w="12700">
            <a:solidFill>
              <a:schemeClr val="accent5"/>
            </a:solidFill>
            <a:prstDash val="solid"/>
          </a:ln>
        </p:spPr>
      </p:sp>
      <p:pic>
        <p:nvPicPr>
          <p:cNvPr id="22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732166" y="2254910"/>
            <a:ext cx="427939" cy="427939"/>
          </a:xfrm>
          <a:prstGeom prst="rect">
            <a:avLst/>
          </a:prstGeom>
        </p:spPr>
      </p:pic>
      <p:sp>
        <p:nvSpPr>
          <p:cNvPr id="23" name="Text 16"/>
          <p:cNvSpPr txBox="1"/>
          <p:nvPr/>
        </p:nvSpPr>
        <p:spPr>
          <a:xfrm>
            <a:off x="7260336" y="3063240"/>
            <a:ext cx="1371600" cy="1005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buNone/>
            </a:pPr>
            <a:r>
              <a:rPr lang="en-US" sz="1500" b="1" dirty="0">
                <a:solidFill>
                  <a:schemeClr val="accent5"/>
                </a:solidFill>
              </a:rPr>
              <a:t>Eat a balanced diet</a:t>
            </a:r>
            <a:endParaRPr lang="en-US" sz="1500" dirty="0"/>
          </a:p>
        </p:txBody>
      </p:sp>
      <p:sp>
        <p:nvSpPr>
          <p:cNvPr id="24" name="Text 17"/>
          <p:cNvSpPr txBox="1"/>
          <p:nvPr/>
        </p:nvSpPr>
        <p:spPr>
          <a:xfrm>
            <a:off x="457200" y="5120640"/>
            <a:ext cx="822960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100" dirty="0">
                <a:solidFill>
                  <a:schemeClr val="tx1"/>
                </a:solidFill>
              </a:rPr>
              <a:t>Source: NHS (2022) Cardiovascular disease. nhs.uk/conditions/cardiovascular-disease</a:t>
            </a:r>
            <a:endParaRPr lang="en-US" sz="1100" dirty="0"/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>
            <p:ph idx="100" type="title" hasCustomPrompt="1"/>
          </p:nvPr>
        </p:nvSpPr>
        <p:spPr>
          <a:xfrm>
            <a:off x="457200" y="274320"/>
            <a:ext cx="8229600" cy="7315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buNone/>
            </a:pPr>
            <a:r>
              <a:rPr lang="en-US" sz="2800" b="1" dirty="0">
                <a:solidFill>
                  <a:schemeClr val="tx2"/>
                </a:solidFill>
              </a:rPr>
              <a:t>A heart-healthy diet</a:t>
            </a:r>
            <a:endParaRPr lang="en-US" sz="2800" dirty="0"/>
          </a:p>
        </p:txBody>
      </p:sp>
      <p:sp>
        <p:nvSpPr>
          <p:cNvPr id="3" name="Shape 1"/>
          <p:cNvSpPr/>
          <p:nvPr/>
        </p:nvSpPr>
        <p:spPr>
          <a:xfrm>
            <a:off x="457200" y="1234440"/>
            <a:ext cx="2651760" cy="2011680"/>
          </a:xfrm>
          <a:prstGeom prst="roundRect">
            <a:avLst>
              <a:gd name="adj" fmla="val 3636"/>
            </a:avLst>
          </a:prstGeom>
          <a:solidFill>
            <a:schemeClr val="accent2">
              <a:alpha val="12000"/>
            </a:schemeClr>
          </a:solidFill>
          <a:ln w="12700">
            <a:solidFill>
              <a:schemeClr val="accent2">
                <a:alpha val="40000"/>
              </a:schemeClr>
            </a:solidFill>
            <a:prstDash val="solid"/>
          </a:ln>
        </p:spPr>
      </p:sp>
      <p:sp>
        <p:nvSpPr>
          <p:cNvPr id="4" name="Text 2"/>
          <p:cNvSpPr txBox="1"/>
          <p:nvPr/>
        </p:nvSpPr>
        <p:spPr>
          <a:xfrm>
            <a:off x="548640" y="1280160"/>
            <a:ext cx="2468880" cy="19202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5000" b="1" dirty="0">
                <a:solidFill>
                  <a:schemeClr val="accent2"/>
                </a:solidFill>
              </a:rPr>
              <a:t>&lt; 6g</a:t>
            </a:r>
            <a:endParaRPr lang="en-US" sz="5000" dirty="0"/>
          </a:p>
          <a:p>
            <a:pPr algn="ctr" indent="0" marL="0">
              <a:buNone/>
            </a:pPr>
            <a:r>
              <a:rPr lang="en-US" sz="1500" dirty="0">
                <a:solidFill>
                  <a:schemeClr val="tx1"/>
                </a:solidFill>
              </a:rPr>
              <a:t>salt a day (about 1 teaspoon)</a:t>
            </a:r>
            <a:endParaRPr lang="en-US" sz="5000" dirty="0"/>
          </a:p>
        </p:txBody>
      </p:sp>
      <p:sp>
        <p:nvSpPr>
          <p:cNvPr id="5" name="Shape 3"/>
          <p:cNvSpPr/>
          <p:nvPr/>
        </p:nvSpPr>
        <p:spPr>
          <a:xfrm>
            <a:off x="457200" y="3474720"/>
            <a:ext cx="2651760" cy="2011680"/>
          </a:xfrm>
          <a:prstGeom prst="roundRect">
            <a:avLst>
              <a:gd name="adj" fmla="val 3636"/>
            </a:avLst>
          </a:prstGeom>
          <a:solidFill>
            <a:schemeClr val="accent4">
              <a:alpha val="12000"/>
            </a:schemeClr>
          </a:solidFill>
          <a:ln w="12700">
            <a:solidFill>
              <a:schemeClr val="accent4">
                <a:alpha val="40000"/>
              </a:schemeClr>
            </a:solidFill>
            <a:prstDash val="solid"/>
          </a:ln>
        </p:spPr>
      </p:sp>
      <p:sp>
        <p:nvSpPr>
          <p:cNvPr id="6" name="Text 4"/>
          <p:cNvSpPr txBox="1"/>
          <p:nvPr/>
        </p:nvSpPr>
        <p:spPr>
          <a:xfrm>
            <a:off x="548640" y="3520440"/>
            <a:ext cx="2468880" cy="19202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4400" b="1" dirty="0">
                <a:solidFill>
                  <a:schemeClr val="accent4"/>
                </a:solidFill>
              </a:rPr>
              <a:t>5 a day</a:t>
            </a:r>
            <a:endParaRPr lang="en-US" sz="4400" dirty="0"/>
          </a:p>
          <a:p>
            <a:pPr algn="ctr" indent="0" marL="0">
              <a:buNone/>
            </a:pPr>
            <a:r>
              <a:rPr lang="en-US" sz="1500" dirty="0">
                <a:solidFill>
                  <a:schemeClr val="tx1"/>
                </a:solidFill>
              </a:rPr>
              <a:t>portions of fruit and vegetables, at least</a:t>
            </a:r>
            <a:endParaRPr lang="en-US" sz="4400" dirty="0"/>
          </a:p>
        </p:txBody>
      </p:sp>
      <p:sp>
        <p:nvSpPr>
          <p:cNvPr id="7" name="Shape 5"/>
          <p:cNvSpPr/>
          <p:nvPr/>
        </p:nvSpPr>
        <p:spPr>
          <a:xfrm>
            <a:off x="3383280" y="1234440"/>
            <a:ext cx="5303520" cy="1325880"/>
          </a:xfrm>
          <a:prstGeom prst="roundRect">
            <a:avLst>
              <a:gd name="adj" fmla="val 5517"/>
            </a:avLst>
          </a:prstGeom>
          <a:solidFill>
            <a:schemeClr val="accent5">
              <a:alpha val="12000"/>
            </a:schemeClr>
          </a:solidFill>
          <a:ln w="12700">
            <a:solidFill>
              <a:schemeClr val="accent5">
                <a:alpha val="40000"/>
              </a:schemeClr>
            </a:solidFill>
            <a:prstDash val="solid"/>
          </a:ln>
        </p:spPr>
      </p:sp>
      <p:sp>
        <p:nvSpPr>
          <p:cNvPr id="8" name="Shape 6"/>
          <p:cNvSpPr/>
          <p:nvPr/>
        </p:nvSpPr>
        <p:spPr>
          <a:xfrm>
            <a:off x="3520440" y="1371600"/>
            <a:ext cx="502920" cy="502920"/>
          </a:xfrm>
          <a:prstGeom prst="ellipse">
            <a:avLst/>
          </a:prstGeom>
          <a:solidFill>
            <a:schemeClr val="accent5"/>
          </a:solidFill>
          <a:ln w="12700">
            <a:solidFill>
              <a:schemeClr val="accent5"/>
            </a:solidFill>
            <a:prstDash val="solid"/>
          </a:ln>
        </p:spPr>
      </p:sp>
      <p:pic>
        <p:nvPicPr>
          <p:cNvPr id="9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41141" y="1492301"/>
            <a:ext cx="261518" cy="261518"/>
          </a:xfrm>
          <a:prstGeom prst="rect">
            <a:avLst/>
          </a:prstGeom>
        </p:spPr>
      </p:pic>
      <p:sp>
        <p:nvSpPr>
          <p:cNvPr id="10" name="Text 7"/>
          <p:cNvSpPr txBox="1"/>
          <p:nvPr/>
        </p:nvSpPr>
        <p:spPr>
          <a:xfrm>
            <a:off x="4160520" y="1344168"/>
            <a:ext cx="4389120" cy="11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buNone/>
            </a:pPr>
            <a:r>
              <a:rPr lang="en-US" sz="1600" b="1" dirty="0">
                <a:solidFill>
                  <a:schemeClr val="accent5"/>
                </a:solidFill>
              </a:rPr>
              <a:t>Eat less</a:t>
            </a:r>
            <a:endParaRPr lang="en-US" sz="1600" dirty="0"/>
          </a:p>
          <a:p>
            <a:pPr indent="0" marL="0">
              <a:spcBef>
                <a:spcPts val="400"/>
              </a:spcBef>
              <a:buNone/>
            </a:pPr>
            <a:r>
              <a:rPr lang="en-US" sz="1500" dirty="0">
                <a:solidFill>
                  <a:schemeClr val="tx1"/>
                </a:solidFill>
              </a:rPr>
              <a:t>Saturated fat (fatty meat, cream, cakes, biscuits), salt and sugar</a:t>
            </a:r>
            <a:endParaRPr lang="en-US" sz="1600" dirty="0"/>
          </a:p>
        </p:txBody>
      </p:sp>
      <p:sp>
        <p:nvSpPr>
          <p:cNvPr id="11" name="Shape 8"/>
          <p:cNvSpPr/>
          <p:nvPr/>
        </p:nvSpPr>
        <p:spPr>
          <a:xfrm>
            <a:off x="3383280" y="2715768"/>
            <a:ext cx="5303520" cy="1325880"/>
          </a:xfrm>
          <a:prstGeom prst="roundRect">
            <a:avLst>
              <a:gd name="adj" fmla="val 5517"/>
            </a:avLst>
          </a:prstGeom>
          <a:solidFill>
            <a:schemeClr val="accent4">
              <a:alpha val="12000"/>
            </a:schemeClr>
          </a:solidFill>
          <a:ln w="12700">
            <a:solidFill>
              <a:schemeClr val="accent4">
                <a:alpha val="40000"/>
              </a:schemeClr>
            </a:solidFill>
            <a:prstDash val="solid"/>
          </a:ln>
        </p:spPr>
      </p:sp>
      <p:sp>
        <p:nvSpPr>
          <p:cNvPr id="12" name="Shape 9"/>
          <p:cNvSpPr/>
          <p:nvPr/>
        </p:nvSpPr>
        <p:spPr>
          <a:xfrm>
            <a:off x="3520440" y="2852928"/>
            <a:ext cx="502920" cy="502920"/>
          </a:xfrm>
          <a:prstGeom prst="ellipse">
            <a:avLst/>
          </a:prstGeom>
          <a:solidFill>
            <a:schemeClr val="accent4"/>
          </a:solidFill>
          <a:ln w="12700">
            <a:solidFill>
              <a:schemeClr val="accent4"/>
            </a:solidFill>
            <a:prstDash val="solid"/>
          </a:ln>
        </p:spPr>
      </p:sp>
      <p:pic>
        <p:nvPicPr>
          <p:cNvPr id="1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41141" y="2973629"/>
            <a:ext cx="261518" cy="261518"/>
          </a:xfrm>
          <a:prstGeom prst="rect">
            <a:avLst/>
          </a:prstGeom>
        </p:spPr>
      </p:pic>
      <p:sp>
        <p:nvSpPr>
          <p:cNvPr id="14" name="Text 10"/>
          <p:cNvSpPr txBox="1"/>
          <p:nvPr/>
        </p:nvSpPr>
        <p:spPr>
          <a:xfrm>
            <a:off x="4160520" y="2825496"/>
            <a:ext cx="4389120" cy="11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buNone/>
            </a:pPr>
            <a:r>
              <a:rPr lang="en-US" sz="1600" b="1" dirty="0">
                <a:solidFill>
                  <a:schemeClr val="accent4"/>
                </a:solidFill>
              </a:rPr>
              <a:t>Eat more</a:t>
            </a:r>
            <a:endParaRPr lang="en-US" sz="1600" dirty="0"/>
          </a:p>
          <a:p>
            <a:pPr indent="0" marL="0">
              <a:spcBef>
                <a:spcPts val="400"/>
              </a:spcBef>
              <a:buNone/>
            </a:pPr>
            <a:r>
              <a:rPr lang="en-US" sz="1500" dirty="0">
                <a:solidFill>
                  <a:schemeClr val="tx1"/>
                </a:solidFill>
              </a:rPr>
              <a:t>Fibre, wholegrains, fruit and vegetables</a:t>
            </a:r>
            <a:endParaRPr lang="en-US" sz="1600" dirty="0"/>
          </a:p>
        </p:txBody>
      </p:sp>
      <p:sp>
        <p:nvSpPr>
          <p:cNvPr id="15" name="Shape 11"/>
          <p:cNvSpPr/>
          <p:nvPr/>
        </p:nvSpPr>
        <p:spPr>
          <a:xfrm>
            <a:off x="3383280" y="4197096"/>
            <a:ext cx="5303520" cy="1289304"/>
          </a:xfrm>
          <a:prstGeom prst="roundRect">
            <a:avLst>
              <a:gd name="adj" fmla="val 5674"/>
            </a:avLst>
          </a:prstGeom>
          <a:solidFill>
            <a:schemeClr val="accent1">
              <a:alpha val="12000"/>
            </a:schemeClr>
          </a:solidFill>
          <a:ln w="12700">
            <a:solidFill>
              <a:schemeClr val="accent1">
                <a:alpha val="40000"/>
              </a:schemeClr>
            </a:solidFill>
            <a:prstDash val="solid"/>
          </a:ln>
        </p:spPr>
      </p:sp>
      <p:sp>
        <p:nvSpPr>
          <p:cNvPr id="16" name="Shape 12"/>
          <p:cNvSpPr/>
          <p:nvPr/>
        </p:nvSpPr>
        <p:spPr>
          <a:xfrm>
            <a:off x="3520440" y="4334256"/>
            <a:ext cx="502920" cy="502920"/>
          </a:xfrm>
          <a:prstGeom prst="ellipse">
            <a:avLst/>
          </a:prstGeom>
          <a:solidFill>
            <a:schemeClr val="accent1"/>
          </a:solidFill>
          <a:ln w="12700">
            <a:solidFill>
              <a:schemeClr val="accent1"/>
            </a:solidFill>
            <a:prstDash val="solid"/>
          </a:ln>
        </p:spPr>
      </p:sp>
      <p:pic>
        <p:nvPicPr>
          <p:cNvPr id="17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41141" y="4454957"/>
            <a:ext cx="261518" cy="261518"/>
          </a:xfrm>
          <a:prstGeom prst="rect">
            <a:avLst/>
          </a:prstGeom>
        </p:spPr>
      </p:pic>
      <p:sp>
        <p:nvSpPr>
          <p:cNvPr id="18" name="Text 13"/>
          <p:cNvSpPr txBox="1"/>
          <p:nvPr/>
        </p:nvSpPr>
        <p:spPr>
          <a:xfrm>
            <a:off x="4160520" y="4306824"/>
            <a:ext cx="4389120" cy="11064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buNone/>
            </a:pPr>
            <a:r>
              <a:rPr lang="en-US" sz="1600" b="1" dirty="0">
                <a:solidFill>
                  <a:schemeClr val="accent1"/>
                </a:solidFill>
              </a:rPr>
              <a:t>Swap to healthier fats</a:t>
            </a:r>
            <a:endParaRPr lang="en-US" sz="1600" dirty="0"/>
          </a:p>
          <a:p>
            <a:pPr indent="0" marL="0">
              <a:spcBef>
                <a:spcPts val="400"/>
              </a:spcBef>
              <a:buNone/>
            </a:pPr>
            <a:r>
              <a:rPr lang="en-US" sz="1500" dirty="0">
                <a:solidFill>
                  <a:schemeClr val="tx1"/>
                </a:solidFill>
              </a:rPr>
              <a:t>Oily fish, nuts and seeds, olive oil</a:t>
            </a:r>
            <a:endParaRPr lang="en-US" sz="1600" dirty="0"/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>
            <p:ph idx="100" type="title" hasCustomPrompt="1"/>
          </p:nvPr>
        </p:nvSpPr>
        <p:spPr>
          <a:xfrm>
            <a:off x="457200" y="274320"/>
            <a:ext cx="8229600" cy="7315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buNone/>
            </a:pPr>
            <a:r>
              <a:rPr lang="en-US" sz="2800" b="1" dirty="0">
                <a:solidFill>
                  <a:schemeClr val="tx2"/>
                </a:solidFill>
              </a:rPr>
              <a:t>UK strategies to prevent heart disease</a:t>
            </a:r>
            <a:endParaRPr lang="en-US" sz="2800" dirty="0"/>
          </a:p>
        </p:txBody>
      </p:sp>
      <p:sp>
        <p:nvSpPr>
          <p:cNvPr id="3" name="Shape 1"/>
          <p:cNvSpPr/>
          <p:nvPr/>
        </p:nvSpPr>
        <p:spPr>
          <a:xfrm>
            <a:off x="457200" y="1234440"/>
            <a:ext cx="3977640" cy="3383280"/>
          </a:xfrm>
          <a:prstGeom prst="roundRect">
            <a:avLst>
              <a:gd name="adj" fmla="val 2162"/>
            </a:avLst>
          </a:prstGeom>
          <a:solidFill>
            <a:schemeClr val="tx2">
              <a:alpha val="12000"/>
            </a:schemeClr>
          </a:solidFill>
          <a:ln w="12700">
            <a:solidFill>
              <a:schemeClr val="tx2">
                <a:alpha val="40000"/>
              </a:schemeClr>
            </a:solidFill>
            <a:prstDash val="solid"/>
          </a:ln>
        </p:spPr>
      </p:sp>
      <p:sp>
        <p:nvSpPr>
          <p:cNvPr id="4" name="Shape 2"/>
          <p:cNvSpPr/>
          <p:nvPr/>
        </p:nvSpPr>
        <p:spPr>
          <a:xfrm>
            <a:off x="594360" y="1371600"/>
            <a:ext cx="594360" cy="594360"/>
          </a:xfrm>
          <a:prstGeom prst="ellipse">
            <a:avLst/>
          </a:prstGeom>
          <a:solidFill>
            <a:schemeClr val="tx2"/>
          </a:solidFill>
          <a:ln w="12700">
            <a:solidFill>
              <a:schemeClr val="tx2"/>
            </a:solidFill>
            <a:prstDash val="solid"/>
          </a:ln>
        </p:spPr>
      </p:sp>
      <p:pic>
        <p:nvPicPr>
          <p:cNvPr id="5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37006" y="1514246"/>
            <a:ext cx="309067" cy="309067"/>
          </a:xfrm>
          <a:prstGeom prst="rect">
            <a:avLst/>
          </a:prstGeom>
        </p:spPr>
      </p:pic>
      <p:sp>
        <p:nvSpPr>
          <p:cNvPr id="6" name="Text 3"/>
          <p:cNvSpPr txBox="1"/>
          <p:nvPr/>
        </p:nvSpPr>
        <p:spPr>
          <a:xfrm>
            <a:off x="594360" y="2039112"/>
            <a:ext cx="3703320" cy="250545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buNone/>
            </a:pPr>
            <a:r>
              <a:rPr lang="en-US" sz="1700" b="1" dirty="0">
                <a:solidFill>
                  <a:schemeClr val="tx2"/>
                </a:solidFill>
              </a:rPr>
              <a:t>Public Health England: Health Matters</a:t>
            </a:r>
            <a:endParaRPr lang="en-US" sz="1700" dirty="0"/>
          </a:p>
          <a:p>
            <a:pPr marL="152400" indent="-152400">
              <a:spcBef>
                <a:spcPts val="400"/>
              </a:spcBef>
              <a:buSzPct val="100000"/>
              <a:buChar char="•"/>
            </a:pPr>
            <a:r>
              <a:rPr lang="en-US" sz="1500" dirty="0">
                <a:solidFill>
                  <a:schemeClr val="tx1"/>
                </a:solidFill>
              </a:rPr>
              <a:t>Focus on prevention, before disease starts</a:t>
            </a:r>
            <a:endParaRPr lang="en-US" sz="1700" dirty="0"/>
          </a:p>
          <a:p>
            <a:pPr marL="152400" indent="-152400">
              <a:spcBef>
                <a:spcPts val="300"/>
              </a:spcBef>
              <a:buSzPct val="100000"/>
              <a:buChar char="•"/>
            </a:pPr>
            <a:r>
              <a:rPr lang="en-US" sz="1500" dirty="0">
                <a:solidFill>
                  <a:schemeClr val="tx1"/>
                </a:solidFill>
              </a:rPr>
              <a:t>NHS England and public health bodies run prevention projects</a:t>
            </a:r>
            <a:endParaRPr lang="en-US" sz="1700" dirty="0"/>
          </a:p>
          <a:p>
            <a:pPr marL="152400" indent="-152400">
              <a:spcBef>
                <a:spcPts val="300"/>
              </a:spcBef>
              <a:buSzPct val="100000"/>
              <a:buChar char="•"/>
            </a:pPr>
            <a:r>
              <a:rPr lang="en-US" sz="1500" dirty="0">
                <a:solidFill>
                  <a:schemeClr val="tx1"/>
                </a:solidFill>
              </a:rPr>
              <a:t>Government targets to cut salt, sugar and calories in food</a:t>
            </a:r>
            <a:endParaRPr lang="en-US" sz="1700" dirty="0"/>
          </a:p>
          <a:p>
            <a:pPr marL="152400" indent="-152400">
              <a:spcBef>
                <a:spcPts val="300"/>
              </a:spcBef>
              <a:buSzPct val="100000"/>
              <a:buChar char="•"/>
            </a:pPr>
            <a:r>
              <a:rPr lang="en-US" sz="1500" i="1" dirty="0">
                <a:solidFill>
                  <a:schemeClr val="tx1"/>
                </a:solidFill>
              </a:rPr>
              <a:t>PHE's role now sits with OHID (since 2021)</a:t>
            </a:r>
            <a:endParaRPr lang="en-US" sz="1700" dirty="0"/>
          </a:p>
        </p:txBody>
      </p:sp>
      <p:sp>
        <p:nvSpPr>
          <p:cNvPr id="7" name="Shape 4"/>
          <p:cNvSpPr/>
          <p:nvPr/>
        </p:nvSpPr>
        <p:spPr>
          <a:xfrm>
            <a:off x="4709160" y="1234440"/>
            <a:ext cx="3977640" cy="3383280"/>
          </a:xfrm>
          <a:prstGeom prst="roundRect">
            <a:avLst>
              <a:gd name="adj" fmla="val 2162"/>
            </a:avLst>
          </a:prstGeom>
          <a:solidFill>
            <a:schemeClr val="accent1">
              <a:alpha val="12000"/>
            </a:schemeClr>
          </a:solidFill>
          <a:ln w="12700">
            <a:solidFill>
              <a:schemeClr val="accent1">
                <a:alpha val="40000"/>
              </a:schemeClr>
            </a:solidFill>
            <a:prstDash val="solid"/>
          </a:ln>
        </p:spPr>
      </p:sp>
      <p:sp>
        <p:nvSpPr>
          <p:cNvPr id="8" name="Shape 5"/>
          <p:cNvSpPr/>
          <p:nvPr/>
        </p:nvSpPr>
        <p:spPr>
          <a:xfrm>
            <a:off x="4846320" y="1371600"/>
            <a:ext cx="594360" cy="594360"/>
          </a:xfrm>
          <a:prstGeom prst="ellipse">
            <a:avLst/>
          </a:prstGeom>
          <a:solidFill>
            <a:schemeClr val="accent1"/>
          </a:solidFill>
          <a:ln w="12700">
            <a:solidFill>
              <a:schemeClr val="accent1"/>
            </a:solidFill>
            <a:prstDash val="solid"/>
          </a:ln>
        </p:spPr>
      </p:sp>
      <p:pic>
        <p:nvPicPr>
          <p:cNvPr id="9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88966" y="1514246"/>
            <a:ext cx="309067" cy="309067"/>
          </a:xfrm>
          <a:prstGeom prst="rect">
            <a:avLst/>
          </a:prstGeom>
        </p:spPr>
      </p:pic>
      <p:sp>
        <p:nvSpPr>
          <p:cNvPr id="10" name="Text 6"/>
          <p:cNvSpPr txBox="1"/>
          <p:nvPr/>
        </p:nvSpPr>
        <p:spPr>
          <a:xfrm>
            <a:off x="4846320" y="2039112"/>
            <a:ext cx="3703320" cy="250545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buNone/>
            </a:pPr>
            <a:r>
              <a:rPr lang="en-US" sz="1700" b="1" dirty="0">
                <a:solidFill>
                  <a:schemeClr val="accent1"/>
                </a:solidFill>
              </a:rPr>
              <a:t>NICE guideline PH25</a:t>
            </a:r>
            <a:endParaRPr lang="en-US" sz="1700" dirty="0"/>
          </a:p>
          <a:p>
            <a:pPr marL="152400" indent="-152400">
              <a:spcBef>
                <a:spcPts val="400"/>
              </a:spcBef>
              <a:buSzPct val="100000"/>
              <a:buChar char="•"/>
            </a:pPr>
            <a:r>
              <a:rPr lang="en-US" sz="1500" dirty="0">
                <a:solidFill>
                  <a:schemeClr val="tx1"/>
                </a:solidFill>
              </a:rPr>
              <a:t>Targets the main risk factors: poor diet, inactivity, smoking and alcohol</a:t>
            </a:r>
            <a:endParaRPr lang="en-US" sz="1700" dirty="0"/>
          </a:p>
          <a:p>
            <a:pPr marL="152400" indent="-152400">
              <a:spcBef>
                <a:spcPts val="300"/>
              </a:spcBef>
              <a:buSzPct val="100000"/>
              <a:buChar char="•"/>
            </a:pPr>
            <a:r>
              <a:rPr lang="en-US" sz="1500" dirty="0">
                <a:solidFill>
                  <a:schemeClr val="tx1"/>
                </a:solidFill>
              </a:rPr>
              <a:t>Aims to reduce how many people get CVD</a:t>
            </a:r>
            <a:endParaRPr lang="en-US" sz="1700" dirty="0"/>
          </a:p>
          <a:p>
            <a:pPr marL="152400" indent="-152400">
              <a:spcBef>
                <a:spcPts val="300"/>
              </a:spcBef>
              <a:buSzPct val="100000"/>
              <a:buChar char="•"/>
            </a:pPr>
            <a:r>
              <a:rPr lang="en-US" sz="1500" dirty="0">
                <a:solidFill>
                  <a:schemeClr val="tx1"/>
                </a:solidFill>
              </a:rPr>
              <a:t>Also helps prevent type 2 diabetes and many cancers</a:t>
            </a:r>
            <a:endParaRPr lang="en-US" sz="1700" dirty="0"/>
          </a:p>
        </p:txBody>
      </p:sp>
      <p:sp>
        <p:nvSpPr>
          <p:cNvPr id="11" name="Text 7"/>
          <p:cNvSpPr txBox="1"/>
          <p:nvPr/>
        </p:nvSpPr>
        <p:spPr>
          <a:xfrm>
            <a:off x="457200" y="4754880"/>
            <a:ext cx="822960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100" dirty="0">
                <a:solidFill>
                  <a:schemeClr val="tx1"/>
                </a:solidFill>
              </a:rPr>
              <a:t>Sources: GOV.UK (2019) Health matters: preventing CVD; NICE (2010) PH25.</a:t>
            </a:r>
            <a:endParaRPr lang="en-US" sz="1100" dirty="0"/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>
            <p:ph idx="100" type="title" hasCustomPrompt="1"/>
          </p:nvPr>
        </p:nvSpPr>
        <p:spPr>
          <a:xfrm>
            <a:off x="457200" y="274320"/>
            <a:ext cx="8229600" cy="7315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buNone/>
            </a:pPr>
            <a:r>
              <a:rPr lang="en-US" sz="2800" b="1" dirty="0">
                <a:solidFill>
                  <a:schemeClr val="tx2"/>
                </a:solidFill>
              </a:rPr>
              <a:t>Care: monitoring, planning and routines</a:t>
            </a:r>
            <a:endParaRPr lang="en-US" sz="2800" dirty="0"/>
          </a:p>
        </p:txBody>
      </p:sp>
      <p:sp>
        <p:nvSpPr>
          <p:cNvPr id="3" name="Shape 1"/>
          <p:cNvSpPr/>
          <p:nvPr/>
        </p:nvSpPr>
        <p:spPr>
          <a:xfrm>
            <a:off x="457200" y="1234440"/>
            <a:ext cx="2606040" cy="2926080"/>
          </a:xfrm>
          <a:prstGeom prst="roundRect">
            <a:avLst>
              <a:gd name="adj" fmla="val 2807"/>
            </a:avLst>
          </a:prstGeom>
          <a:solidFill>
            <a:schemeClr val="accent6">
              <a:alpha val="12000"/>
            </a:schemeClr>
          </a:solidFill>
          <a:ln w="12700">
            <a:solidFill>
              <a:schemeClr val="accent6">
                <a:alpha val="40000"/>
              </a:schemeClr>
            </a:solidFill>
            <a:prstDash val="solid"/>
          </a:ln>
        </p:spPr>
      </p:sp>
      <p:sp>
        <p:nvSpPr>
          <p:cNvPr id="4" name="Shape 2"/>
          <p:cNvSpPr/>
          <p:nvPr/>
        </p:nvSpPr>
        <p:spPr>
          <a:xfrm>
            <a:off x="594360" y="1371600"/>
            <a:ext cx="594360" cy="594360"/>
          </a:xfrm>
          <a:prstGeom prst="ellipse">
            <a:avLst/>
          </a:prstGeom>
          <a:solidFill>
            <a:schemeClr val="accent6"/>
          </a:solidFill>
          <a:ln w="12700">
            <a:solidFill>
              <a:schemeClr val="accent6"/>
            </a:solidFill>
            <a:prstDash val="solid"/>
          </a:ln>
        </p:spPr>
      </p:sp>
      <p:pic>
        <p:nvPicPr>
          <p:cNvPr id="5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37006" y="1514246"/>
            <a:ext cx="309067" cy="309067"/>
          </a:xfrm>
          <a:prstGeom prst="rect">
            <a:avLst/>
          </a:prstGeom>
        </p:spPr>
      </p:pic>
      <p:sp>
        <p:nvSpPr>
          <p:cNvPr id="6" name="Text 3"/>
          <p:cNvSpPr txBox="1"/>
          <p:nvPr/>
        </p:nvSpPr>
        <p:spPr>
          <a:xfrm>
            <a:off x="594360" y="2039112"/>
            <a:ext cx="2331720" cy="204825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buNone/>
            </a:pPr>
            <a:r>
              <a:rPr lang="en-US" sz="1700" b="1" dirty="0">
                <a:solidFill>
                  <a:schemeClr val="accent6"/>
                </a:solidFill>
              </a:rPr>
              <a:t>Support</a:t>
            </a:r>
            <a:endParaRPr lang="en-US" sz="1700" dirty="0"/>
          </a:p>
          <a:p>
            <a:pPr marL="152400" indent="-152400">
              <a:spcBef>
                <a:spcPts val="400"/>
              </a:spcBef>
              <a:buSzPct val="100000"/>
              <a:buChar char="•"/>
            </a:pPr>
            <a:r>
              <a:rPr lang="en-US" sz="1500" dirty="0">
                <a:solidFill>
                  <a:schemeClr val="tx1"/>
                </a:solidFill>
              </a:rPr>
              <a:t>Encourage self-care</a:t>
            </a:r>
            <a:endParaRPr lang="en-US" sz="1700" dirty="0"/>
          </a:p>
          <a:p>
            <a:pPr marL="152400" indent="-152400">
              <a:spcBef>
                <a:spcPts val="300"/>
              </a:spcBef>
              <a:buSzPct val="100000"/>
              <a:buChar char="•"/>
            </a:pPr>
            <a:r>
              <a:rPr lang="en-US" sz="1500" dirty="0">
                <a:solidFill>
                  <a:schemeClr val="tx1"/>
                </a:solidFill>
              </a:rPr>
              <a:t>Support groups</a:t>
            </a:r>
            <a:endParaRPr lang="en-US" sz="1700" dirty="0"/>
          </a:p>
          <a:p>
            <a:pPr marL="152400" indent="-152400">
              <a:spcBef>
                <a:spcPts val="300"/>
              </a:spcBef>
              <a:buSzPct val="100000"/>
              <a:buChar char="•"/>
            </a:pPr>
            <a:r>
              <a:rPr lang="en-US" sz="1500" dirty="0">
                <a:solidFill>
                  <a:schemeClr val="tx1"/>
                </a:solidFill>
              </a:rPr>
              <a:t>Talking to health professionals</a:t>
            </a:r>
            <a:endParaRPr lang="en-US" sz="1700" dirty="0"/>
          </a:p>
        </p:txBody>
      </p:sp>
      <p:sp>
        <p:nvSpPr>
          <p:cNvPr id="7" name="Shape 4"/>
          <p:cNvSpPr/>
          <p:nvPr/>
        </p:nvSpPr>
        <p:spPr>
          <a:xfrm>
            <a:off x="3246120" y="1234440"/>
            <a:ext cx="2606040" cy="2926080"/>
          </a:xfrm>
          <a:prstGeom prst="roundRect">
            <a:avLst>
              <a:gd name="adj" fmla="val 2807"/>
            </a:avLst>
          </a:prstGeom>
          <a:solidFill>
            <a:schemeClr val="accent2">
              <a:alpha val="12000"/>
            </a:schemeClr>
          </a:solidFill>
          <a:ln w="12700">
            <a:solidFill>
              <a:schemeClr val="accent2">
                <a:alpha val="40000"/>
              </a:schemeClr>
            </a:solidFill>
            <a:prstDash val="solid"/>
          </a:ln>
        </p:spPr>
      </p:sp>
      <p:sp>
        <p:nvSpPr>
          <p:cNvPr id="8" name="Shape 5"/>
          <p:cNvSpPr/>
          <p:nvPr/>
        </p:nvSpPr>
        <p:spPr>
          <a:xfrm>
            <a:off x="3383280" y="1371600"/>
            <a:ext cx="594360" cy="594360"/>
          </a:xfrm>
          <a:prstGeom prst="ellipse">
            <a:avLst/>
          </a:prstGeom>
          <a:solidFill>
            <a:schemeClr val="accent2"/>
          </a:solidFill>
          <a:ln w="12700">
            <a:solidFill>
              <a:schemeClr val="accent2"/>
            </a:solidFill>
            <a:prstDash val="solid"/>
          </a:ln>
        </p:spPr>
      </p:sp>
      <p:pic>
        <p:nvPicPr>
          <p:cNvPr id="9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25926" y="1514246"/>
            <a:ext cx="309067" cy="309067"/>
          </a:xfrm>
          <a:prstGeom prst="rect">
            <a:avLst/>
          </a:prstGeom>
        </p:spPr>
      </p:pic>
      <p:sp>
        <p:nvSpPr>
          <p:cNvPr id="10" name="Text 6"/>
          <p:cNvSpPr txBox="1"/>
          <p:nvPr/>
        </p:nvSpPr>
        <p:spPr>
          <a:xfrm>
            <a:off x="3383280" y="2039112"/>
            <a:ext cx="2331720" cy="204825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buNone/>
            </a:pPr>
            <a:r>
              <a:rPr lang="en-US" sz="1700" b="1" dirty="0">
                <a:solidFill>
                  <a:schemeClr val="accent2"/>
                </a:solidFill>
              </a:rPr>
              <a:t>Health tasks</a:t>
            </a:r>
            <a:endParaRPr lang="en-US" sz="1700" dirty="0"/>
          </a:p>
          <a:p>
            <a:pPr marL="152400" indent="-152400">
              <a:spcBef>
                <a:spcPts val="400"/>
              </a:spcBef>
              <a:buSzPct val="100000"/>
              <a:buChar char="•"/>
            </a:pPr>
            <a:r>
              <a:rPr lang="en-US" sz="1500" dirty="0">
                <a:solidFill>
                  <a:schemeClr val="tx1"/>
                </a:solidFill>
              </a:rPr>
              <a:t>Reminders to take prescribed medication</a:t>
            </a:r>
            <a:endParaRPr lang="en-US" sz="1700" dirty="0"/>
          </a:p>
          <a:p>
            <a:pPr marL="152400" indent="-152400">
              <a:spcBef>
                <a:spcPts val="300"/>
              </a:spcBef>
              <a:buSzPct val="100000"/>
              <a:buChar char="•"/>
            </a:pPr>
            <a:r>
              <a:rPr lang="en-US" sz="1500" dirty="0">
                <a:solidFill>
                  <a:schemeClr val="tx1"/>
                </a:solidFill>
              </a:rPr>
              <a:t>Changing dressings if needed</a:t>
            </a:r>
            <a:endParaRPr lang="en-US" sz="1700" dirty="0"/>
          </a:p>
        </p:txBody>
      </p:sp>
      <p:sp>
        <p:nvSpPr>
          <p:cNvPr id="11" name="Shape 7"/>
          <p:cNvSpPr/>
          <p:nvPr/>
        </p:nvSpPr>
        <p:spPr>
          <a:xfrm>
            <a:off x="6035040" y="1234440"/>
            <a:ext cx="2651760" cy="2926080"/>
          </a:xfrm>
          <a:prstGeom prst="roundRect">
            <a:avLst>
              <a:gd name="adj" fmla="val 2759"/>
            </a:avLst>
          </a:prstGeom>
          <a:solidFill>
            <a:schemeClr val="accent4">
              <a:alpha val="12000"/>
            </a:schemeClr>
          </a:solidFill>
          <a:ln w="12700">
            <a:solidFill>
              <a:schemeClr val="accent4">
                <a:alpha val="40000"/>
              </a:schemeClr>
            </a:solidFill>
            <a:prstDash val="solid"/>
          </a:ln>
        </p:spPr>
      </p:sp>
      <p:sp>
        <p:nvSpPr>
          <p:cNvPr id="12" name="Shape 8"/>
          <p:cNvSpPr/>
          <p:nvPr/>
        </p:nvSpPr>
        <p:spPr>
          <a:xfrm>
            <a:off x="6172200" y="1371600"/>
            <a:ext cx="594360" cy="594360"/>
          </a:xfrm>
          <a:prstGeom prst="ellipse">
            <a:avLst/>
          </a:prstGeom>
          <a:solidFill>
            <a:schemeClr val="accent4"/>
          </a:solidFill>
          <a:ln w="12700">
            <a:solidFill>
              <a:schemeClr val="accent4"/>
            </a:solidFill>
            <a:prstDash val="solid"/>
          </a:ln>
        </p:spPr>
      </p:sp>
      <p:pic>
        <p:nvPicPr>
          <p:cNvPr id="13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14846" y="1514246"/>
            <a:ext cx="309067" cy="309067"/>
          </a:xfrm>
          <a:prstGeom prst="rect">
            <a:avLst/>
          </a:prstGeom>
        </p:spPr>
      </p:pic>
      <p:sp>
        <p:nvSpPr>
          <p:cNvPr id="14" name="Text 9"/>
          <p:cNvSpPr txBox="1"/>
          <p:nvPr/>
        </p:nvSpPr>
        <p:spPr>
          <a:xfrm>
            <a:off x="6172200" y="2039112"/>
            <a:ext cx="2377440" cy="204825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buNone/>
            </a:pPr>
            <a:r>
              <a:rPr lang="en-US" sz="1700" b="1" dirty="0">
                <a:solidFill>
                  <a:schemeClr val="accent4"/>
                </a:solidFill>
              </a:rPr>
              <a:t>Daily living</a:t>
            </a:r>
            <a:endParaRPr lang="en-US" sz="1700" dirty="0"/>
          </a:p>
          <a:p>
            <a:pPr marL="152400" indent="-152400">
              <a:spcBef>
                <a:spcPts val="400"/>
              </a:spcBef>
              <a:buSzPct val="100000"/>
              <a:buChar char="•"/>
            </a:pPr>
            <a:r>
              <a:rPr lang="en-US" sz="1500" dirty="0">
                <a:solidFill>
                  <a:schemeClr val="tx1"/>
                </a:solidFill>
              </a:rPr>
              <a:t>Help with washing and dressing</a:t>
            </a:r>
            <a:endParaRPr lang="en-US" sz="1700" dirty="0"/>
          </a:p>
          <a:p>
            <a:pPr marL="152400" indent="-152400">
              <a:spcBef>
                <a:spcPts val="300"/>
              </a:spcBef>
              <a:buSzPct val="100000"/>
              <a:buChar char="•"/>
            </a:pPr>
            <a:r>
              <a:rPr lang="en-US" sz="1500" dirty="0">
                <a:solidFill>
                  <a:schemeClr val="tx1"/>
                </a:solidFill>
              </a:rPr>
              <a:t>Chores and paying bills</a:t>
            </a:r>
            <a:endParaRPr lang="en-US" sz="1700" dirty="0"/>
          </a:p>
          <a:p>
            <a:pPr marL="152400" indent="-152400">
              <a:spcBef>
                <a:spcPts val="300"/>
              </a:spcBef>
              <a:buSzPct val="100000"/>
              <a:buChar char="•"/>
            </a:pPr>
            <a:r>
              <a:rPr lang="en-US" sz="1500" dirty="0">
                <a:solidFill>
                  <a:schemeClr val="tx1"/>
                </a:solidFill>
              </a:rPr>
              <a:t>Cooking heart-healthy meals (BHF recipe finder)</a:t>
            </a:r>
            <a:endParaRPr lang="en-US" sz="1700" dirty="0"/>
          </a:p>
        </p:txBody>
      </p:sp>
      <p:sp>
        <p:nvSpPr>
          <p:cNvPr id="15" name="Shape 10"/>
          <p:cNvSpPr/>
          <p:nvPr/>
        </p:nvSpPr>
        <p:spPr>
          <a:xfrm>
            <a:off x="457200" y="4343400"/>
            <a:ext cx="8229600" cy="731520"/>
          </a:xfrm>
          <a:prstGeom prst="roundRect">
            <a:avLst>
              <a:gd name="adj" fmla="val 12500"/>
            </a:avLst>
          </a:prstGeom>
          <a:solidFill>
            <a:schemeClr val="bg2"/>
          </a:solidFill>
          <a:ln w="12700">
            <a:solidFill>
              <a:schemeClr val="accent1"/>
            </a:solidFill>
            <a:prstDash val="solid"/>
          </a:ln>
        </p:spPr>
      </p:sp>
      <p:sp>
        <p:nvSpPr>
          <p:cNvPr id="16" name="Text 11"/>
          <p:cNvSpPr txBox="1"/>
          <p:nvPr/>
        </p:nvSpPr>
        <p:spPr>
          <a:xfrm>
            <a:off x="594360" y="4343400"/>
            <a:ext cx="7955280" cy="7315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500" b="1" dirty="0">
                <a:solidFill>
                  <a:schemeClr val="accent1"/>
                </a:solidFill>
              </a:rPr>
              <a:t>In simple terms:  </a:t>
            </a:r>
            <a:pPr indent="0" marL="0">
              <a:buNone/>
            </a:pPr>
            <a:r>
              <a:rPr lang="en-US" sz="1500" dirty="0">
                <a:solidFill>
                  <a:schemeClr val="tx1"/>
                </a:solidFill>
              </a:rPr>
              <a:t>help the person manage their condition and live as normally and independently as possible.</a:t>
            </a:r>
            <a:endParaRPr lang="en-US" sz="1500" dirty="0"/>
          </a:p>
        </p:txBody>
      </p:sp>
      <p:sp>
        <p:nvSpPr>
          <p:cNvPr id="17" name="Text 12"/>
          <p:cNvSpPr txBox="1"/>
          <p:nvPr/>
        </p:nvSpPr>
        <p:spPr>
          <a:xfrm>
            <a:off x="457200" y="5212080"/>
            <a:ext cx="822960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100" dirty="0">
                <a:solidFill>
                  <a:schemeClr val="tx1"/>
                </a:solidFill>
              </a:rPr>
              <a:t>Source: British Heart Foundation (2020).</a:t>
            </a:r>
            <a:endParaRPr lang="en-US" sz="1100" dirty="0"/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>
            <p:ph idx="100" type="title" hasCustomPrompt="1"/>
          </p:nvPr>
        </p:nvSpPr>
        <p:spPr>
          <a:xfrm>
            <a:off x="457200" y="274320"/>
            <a:ext cx="8229600" cy="7315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buNone/>
            </a:pPr>
            <a:r>
              <a:rPr lang="en-US" sz="2800" b="1" dirty="0">
                <a:solidFill>
                  <a:schemeClr val="tx2"/>
                </a:solidFill>
              </a:rPr>
              <a:t>Ethics in heart care</a:t>
            </a:r>
            <a:endParaRPr lang="en-US" sz="2800" dirty="0"/>
          </a:p>
        </p:txBody>
      </p:sp>
      <p:sp>
        <p:nvSpPr>
          <p:cNvPr id="3" name="Shape 1"/>
          <p:cNvSpPr/>
          <p:nvPr/>
        </p:nvSpPr>
        <p:spPr>
          <a:xfrm>
            <a:off x="457200" y="1234440"/>
            <a:ext cx="2606040" cy="2743200"/>
          </a:xfrm>
          <a:prstGeom prst="roundRect">
            <a:avLst>
              <a:gd name="adj" fmla="val 2807"/>
            </a:avLst>
          </a:prstGeom>
          <a:solidFill>
            <a:schemeClr val="accent2">
              <a:alpha val="12000"/>
            </a:schemeClr>
          </a:solidFill>
          <a:ln w="12700">
            <a:solidFill>
              <a:schemeClr val="accent2">
                <a:alpha val="40000"/>
              </a:schemeClr>
            </a:solidFill>
            <a:prstDash val="solid"/>
          </a:ln>
        </p:spPr>
      </p:sp>
      <p:sp>
        <p:nvSpPr>
          <p:cNvPr id="4" name="Shape 2"/>
          <p:cNvSpPr/>
          <p:nvPr/>
        </p:nvSpPr>
        <p:spPr>
          <a:xfrm>
            <a:off x="594360" y="1371600"/>
            <a:ext cx="640080" cy="640080"/>
          </a:xfrm>
          <a:prstGeom prst="ellipse">
            <a:avLst/>
          </a:prstGeom>
          <a:solidFill>
            <a:schemeClr val="accent2"/>
          </a:solidFill>
          <a:ln w="12700">
            <a:solidFill>
              <a:schemeClr val="accent2"/>
            </a:solidFill>
            <a:prstDash val="solid"/>
          </a:ln>
        </p:spPr>
      </p:sp>
      <p:pic>
        <p:nvPicPr>
          <p:cNvPr id="5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47979" y="1525219"/>
            <a:ext cx="332842" cy="332842"/>
          </a:xfrm>
          <a:prstGeom prst="rect">
            <a:avLst/>
          </a:prstGeom>
        </p:spPr>
      </p:pic>
      <p:sp>
        <p:nvSpPr>
          <p:cNvPr id="6" name="Text 3"/>
          <p:cNvSpPr txBox="1"/>
          <p:nvPr/>
        </p:nvSpPr>
        <p:spPr>
          <a:xfrm>
            <a:off x="594360" y="2084832"/>
            <a:ext cx="2331720" cy="181965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buNone/>
            </a:pPr>
            <a:r>
              <a:rPr lang="en-US" sz="1700" b="1" dirty="0">
                <a:solidFill>
                  <a:schemeClr val="accent2"/>
                </a:solidFill>
              </a:rPr>
              <a:t>Do what is best</a:t>
            </a:r>
            <a:endParaRPr lang="en-US" sz="1700" dirty="0"/>
          </a:p>
          <a:p>
            <a:pPr indent="0" marL="0">
              <a:spcBef>
                <a:spcPts val="400"/>
              </a:spcBef>
              <a:buNone/>
            </a:pPr>
            <a:r>
              <a:rPr lang="en-US" sz="1600" dirty="0">
                <a:solidFill>
                  <a:schemeClr val="tx1"/>
                </a:solidFill>
              </a:rPr>
              <a:t>Act in the patient's best interests</a:t>
            </a:r>
            <a:endParaRPr lang="en-US" sz="1700" dirty="0"/>
          </a:p>
        </p:txBody>
      </p:sp>
      <p:sp>
        <p:nvSpPr>
          <p:cNvPr id="7" name="Shape 4"/>
          <p:cNvSpPr/>
          <p:nvPr/>
        </p:nvSpPr>
        <p:spPr>
          <a:xfrm>
            <a:off x="3246120" y="1234440"/>
            <a:ext cx="2606040" cy="2743200"/>
          </a:xfrm>
          <a:prstGeom prst="roundRect">
            <a:avLst>
              <a:gd name="adj" fmla="val 2807"/>
            </a:avLst>
          </a:prstGeom>
          <a:solidFill>
            <a:schemeClr val="accent1">
              <a:alpha val="12000"/>
            </a:schemeClr>
          </a:solidFill>
          <a:ln w="12700">
            <a:solidFill>
              <a:schemeClr val="accent1">
                <a:alpha val="40000"/>
              </a:schemeClr>
            </a:solidFill>
            <a:prstDash val="solid"/>
          </a:ln>
        </p:spPr>
      </p:sp>
      <p:sp>
        <p:nvSpPr>
          <p:cNvPr id="8" name="Shape 5"/>
          <p:cNvSpPr/>
          <p:nvPr/>
        </p:nvSpPr>
        <p:spPr>
          <a:xfrm>
            <a:off x="3383280" y="1371600"/>
            <a:ext cx="640080" cy="640080"/>
          </a:xfrm>
          <a:prstGeom prst="ellipse">
            <a:avLst/>
          </a:prstGeom>
          <a:solidFill>
            <a:schemeClr val="accent1"/>
          </a:solidFill>
          <a:ln w="12700">
            <a:solidFill>
              <a:schemeClr val="accent1"/>
            </a:solidFill>
            <a:prstDash val="solid"/>
          </a:ln>
        </p:spPr>
      </p:sp>
      <p:pic>
        <p:nvPicPr>
          <p:cNvPr id="9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36899" y="1525219"/>
            <a:ext cx="332842" cy="332842"/>
          </a:xfrm>
          <a:prstGeom prst="rect">
            <a:avLst/>
          </a:prstGeom>
        </p:spPr>
      </p:pic>
      <p:sp>
        <p:nvSpPr>
          <p:cNvPr id="10" name="Text 6"/>
          <p:cNvSpPr txBox="1"/>
          <p:nvPr/>
        </p:nvSpPr>
        <p:spPr>
          <a:xfrm>
            <a:off x="3383280" y="2084832"/>
            <a:ext cx="2331720" cy="181965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buNone/>
            </a:pPr>
            <a:r>
              <a:rPr lang="en-US" sz="1700" b="1" dirty="0">
                <a:solidFill>
                  <a:schemeClr val="accent1"/>
                </a:solidFill>
              </a:rPr>
              <a:t>Decide together</a:t>
            </a:r>
            <a:endParaRPr lang="en-US" sz="1700" dirty="0"/>
          </a:p>
          <a:p>
            <a:pPr indent="0" marL="0">
              <a:spcBef>
                <a:spcPts val="400"/>
              </a:spcBef>
              <a:buNone/>
            </a:pPr>
            <a:r>
              <a:rPr lang="en-US" sz="1600" dirty="0">
                <a:solidFill>
                  <a:schemeClr val="tx1"/>
                </a:solidFill>
              </a:rPr>
              <a:t>Involve the person in decisions about their care (shared decision-making)</a:t>
            </a:r>
            <a:endParaRPr lang="en-US" sz="1700" dirty="0"/>
          </a:p>
        </p:txBody>
      </p:sp>
      <p:sp>
        <p:nvSpPr>
          <p:cNvPr id="11" name="Shape 7"/>
          <p:cNvSpPr/>
          <p:nvPr/>
        </p:nvSpPr>
        <p:spPr>
          <a:xfrm>
            <a:off x="6035040" y="1234440"/>
            <a:ext cx="2606040" cy="2743200"/>
          </a:xfrm>
          <a:prstGeom prst="roundRect">
            <a:avLst>
              <a:gd name="adj" fmla="val 2807"/>
            </a:avLst>
          </a:prstGeom>
          <a:solidFill>
            <a:schemeClr val="tx2">
              <a:alpha val="12000"/>
            </a:schemeClr>
          </a:solidFill>
          <a:ln w="12700">
            <a:solidFill>
              <a:schemeClr val="tx2">
                <a:alpha val="40000"/>
              </a:schemeClr>
            </a:solidFill>
            <a:prstDash val="solid"/>
          </a:ln>
        </p:spPr>
      </p:sp>
      <p:sp>
        <p:nvSpPr>
          <p:cNvPr id="12" name="Shape 8"/>
          <p:cNvSpPr/>
          <p:nvPr/>
        </p:nvSpPr>
        <p:spPr>
          <a:xfrm>
            <a:off x="6172200" y="1371600"/>
            <a:ext cx="640080" cy="640080"/>
          </a:xfrm>
          <a:prstGeom prst="ellipse">
            <a:avLst/>
          </a:prstGeom>
          <a:solidFill>
            <a:schemeClr val="tx2"/>
          </a:solidFill>
          <a:ln w="12700">
            <a:solidFill>
              <a:schemeClr val="tx2"/>
            </a:solidFill>
            <a:prstDash val="solid"/>
          </a:ln>
        </p:spPr>
      </p:sp>
      <p:pic>
        <p:nvPicPr>
          <p:cNvPr id="13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25819" y="1525219"/>
            <a:ext cx="332842" cy="332842"/>
          </a:xfrm>
          <a:prstGeom prst="rect">
            <a:avLst/>
          </a:prstGeom>
        </p:spPr>
      </p:pic>
      <p:sp>
        <p:nvSpPr>
          <p:cNvPr id="14" name="Text 9"/>
          <p:cNvSpPr txBox="1"/>
          <p:nvPr/>
        </p:nvSpPr>
        <p:spPr>
          <a:xfrm>
            <a:off x="6172200" y="2084832"/>
            <a:ext cx="2331720" cy="181965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buNone/>
            </a:pPr>
            <a:r>
              <a:rPr lang="en-US" sz="1700" b="1" dirty="0">
                <a:solidFill>
                  <a:schemeClr val="tx2"/>
                </a:solidFill>
              </a:rPr>
              <a:t>Stay within the law</a:t>
            </a:r>
            <a:endParaRPr lang="en-US" sz="1700" dirty="0"/>
          </a:p>
          <a:p>
            <a:pPr indent="0" marL="0">
              <a:spcBef>
                <a:spcPts val="400"/>
              </a:spcBef>
              <a:buNone/>
            </a:pPr>
            <a:r>
              <a:rPr lang="en-US" sz="1600" dirty="0">
                <a:solidFill>
                  <a:schemeClr val="tx1"/>
                </a:solidFill>
              </a:rPr>
              <a:t>Avoid anything that could break the law or raise legal concerns</a:t>
            </a:r>
            <a:endParaRPr lang="en-US" sz="1700" dirty="0"/>
          </a:p>
        </p:txBody>
      </p:sp>
      <p:sp>
        <p:nvSpPr>
          <p:cNvPr id="15" name="Shape 10"/>
          <p:cNvSpPr/>
          <p:nvPr/>
        </p:nvSpPr>
        <p:spPr>
          <a:xfrm>
            <a:off x="457200" y="4206240"/>
            <a:ext cx="8229600" cy="868680"/>
          </a:xfrm>
          <a:prstGeom prst="roundRect">
            <a:avLst>
              <a:gd name="adj" fmla="val 10526"/>
            </a:avLst>
          </a:prstGeom>
          <a:solidFill>
            <a:schemeClr val="bg2"/>
          </a:solidFill>
          <a:ln w="12700">
            <a:solidFill>
              <a:schemeClr val="accent1"/>
            </a:solidFill>
            <a:prstDash val="solid"/>
          </a:ln>
        </p:spPr>
      </p:sp>
      <p:sp>
        <p:nvSpPr>
          <p:cNvPr id="16" name="Text 11"/>
          <p:cNvSpPr txBox="1"/>
          <p:nvPr/>
        </p:nvSpPr>
        <p:spPr>
          <a:xfrm>
            <a:off x="594360" y="4206240"/>
            <a:ext cx="7955280" cy="8686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500" b="1" dirty="0">
                <a:solidFill>
                  <a:schemeClr val="accent1"/>
                </a:solidFill>
              </a:rPr>
              <a:t>In simple terms:  </a:t>
            </a:r>
            <a:pPr indent="0" marL="0">
              <a:buNone/>
            </a:pPr>
            <a:r>
              <a:rPr lang="en-US" sz="1500" dirty="0">
                <a:solidFill>
                  <a:schemeClr val="tx1"/>
                </a:solidFill>
              </a:rPr>
              <a:t>end-of-life heart care can be hard. Balance what is best for the person with what they want, and stay within the law.</a:t>
            </a:r>
            <a:endParaRPr lang="en-US" sz="1500" dirty="0"/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>
            <p:ph idx="100" type="title" hasCustomPrompt="1"/>
          </p:nvPr>
        </p:nvSpPr>
        <p:spPr>
          <a:xfrm>
            <a:off x="457200" y="274320"/>
            <a:ext cx="8229600" cy="7315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buNone/>
            </a:pPr>
            <a:r>
              <a:rPr lang="en-US" sz="2800" b="1" dirty="0">
                <a:solidFill>
                  <a:schemeClr val="tx2"/>
                </a:solidFill>
              </a:rPr>
              <a:t>Health promotion for a healthy heart</a:t>
            </a:r>
            <a:endParaRPr lang="en-US" sz="2800" dirty="0"/>
          </a:p>
        </p:txBody>
      </p:sp>
      <p:pic>
        <p:nvPicPr>
          <p:cNvPr id="3" name="Image 0" descr="img/c25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200" y="1204498"/>
            <a:ext cx="3383280" cy="4311843"/>
          </a:xfrm>
          <a:prstGeom prst="rect">
            <a:avLst/>
          </a:prstGeom>
        </p:spPr>
      </p:pic>
      <p:sp>
        <p:nvSpPr>
          <p:cNvPr id="4" name="Shape 1"/>
          <p:cNvSpPr/>
          <p:nvPr/>
        </p:nvSpPr>
        <p:spPr>
          <a:xfrm>
            <a:off x="4114800" y="1234440"/>
            <a:ext cx="4572000" cy="1965960"/>
          </a:xfrm>
          <a:prstGeom prst="roundRect">
            <a:avLst>
              <a:gd name="adj" fmla="val 3721"/>
            </a:avLst>
          </a:prstGeom>
          <a:solidFill>
            <a:schemeClr val="accent2">
              <a:alpha val="12000"/>
            </a:schemeClr>
          </a:solidFill>
          <a:ln w="12700">
            <a:solidFill>
              <a:schemeClr val="accent2">
                <a:alpha val="40000"/>
              </a:schemeClr>
            </a:solidFill>
            <a:prstDash val="solid"/>
          </a:ln>
        </p:spPr>
      </p:sp>
      <p:sp>
        <p:nvSpPr>
          <p:cNvPr id="5" name="Shape 2"/>
          <p:cNvSpPr/>
          <p:nvPr/>
        </p:nvSpPr>
        <p:spPr>
          <a:xfrm>
            <a:off x="4251960" y="1371600"/>
            <a:ext cx="502920" cy="502920"/>
          </a:xfrm>
          <a:prstGeom prst="ellipse">
            <a:avLst/>
          </a:prstGeom>
          <a:solidFill>
            <a:schemeClr val="accent2"/>
          </a:solidFill>
          <a:ln w="12700">
            <a:solidFill>
              <a:schemeClr val="accent2"/>
            </a:solidFill>
            <a:prstDash val="solid"/>
          </a:ln>
        </p:spPr>
      </p:sp>
      <p:pic>
        <p:nvPicPr>
          <p:cNvPr id="6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72661" y="1492301"/>
            <a:ext cx="261518" cy="261518"/>
          </a:xfrm>
          <a:prstGeom prst="rect">
            <a:avLst/>
          </a:prstGeom>
        </p:spPr>
      </p:pic>
      <p:sp>
        <p:nvSpPr>
          <p:cNvPr id="7" name="Text 3"/>
          <p:cNvSpPr txBox="1"/>
          <p:nvPr/>
        </p:nvSpPr>
        <p:spPr>
          <a:xfrm>
            <a:off x="4892040" y="1344168"/>
            <a:ext cx="3657600" cy="17830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buNone/>
            </a:pPr>
            <a:r>
              <a:rPr lang="en-US" sz="1600" b="1" dirty="0">
                <a:solidFill>
                  <a:schemeClr val="accent2"/>
                </a:solidFill>
              </a:rPr>
              <a:t>10 tips for heart health</a:t>
            </a:r>
            <a:endParaRPr lang="en-US" sz="1600" dirty="0"/>
          </a:p>
          <a:p>
            <a:pPr indent="0" marL="0">
              <a:spcBef>
                <a:spcPts val="400"/>
              </a:spcBef>
              <a:buNone/>
            </a:pPr>
            <a:r>
              <a:rPr lang="en-US" sz="1500" dirty="0">
                <a:solidFill>
                  <a:schemeClr val="tx1"/>
                </a:solidFill>
              </a:rPr>
              <a:t>Simple, everyday messages: move more, stop smoking, eat well, cut salt and alcohol, sleep well and manage stress.</a:t>
            </a:r>
            <a:endParaRPr lang="en-US" sz="1600" dirty="0"/>
          </a:p>
        </p:txBody>
      </p:sp>
      <p:sp>
        <p:nvSpPr>
          <p:cNvPr id="8" name="Shape 4"/>
          <p:cNvSpPr/>
          <p:nvPr/>
        </p:nvSpPr>
        <p:spPr>
          <a:xfrm>
            <a:off x="4114800" y="3383280"/>
            <a:ext cx="4572000" cy="1965960"/>
          </a:xfrm>
          <a:prstGeom prst="roundRect">
            <a:avLst>
              <a:gd name="adj" fmla="val 3721"/>
            </a:avLst>
          </a:prstGeom>
          <a:solidFill>
            <a:schemeClr val="accent1">
              <a:alpha val="12000"/>
            </a:schemeClr>
          </a:solidFill>
          <a:ln w="12700">
            <a:solidFill>
              <a:schemeClr val="accent1">
                <a:alpha val="40000"/>
              </a:schemeClr>
            </a:solidFill>
            <a:prstDash val="solid"/>
          </a:ln>
        </p:spPr>
      </p:sp>
      <p:sp>
        <p:nvSpPr>
          <p:cNvPr id="9" name="Shape 5"/>
          <p:cNvSpPr/>
          <p:nvPr/>
        </p:nvSpPr>
        <p:spPr>
          <a:xfrm>
            <a:off x="4251960" y="3520440"/>
            <a:ext cx="502920" cy="502920"/>
          </a:xfrm>
          <a:prstGeom prst="ellipse">
            <a:avLst/>
          </a:prstGeom>
          <a:solidFill>
            <a:schemeClr val="accent1"/>
          </a:solidFill>
          <a:ln w="12700">
            <a:solidFill>
              <a:schemeClr val="accent1"/>
            </a:solidFill>
            <a:prstDash val="solid"/>
          </a:ln>
        </p:spPr>
      </p:sp>
      <p:pic>
        <p:nvPicPr>
          <p:cNvPr id="10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72661" y="3641141"/>
            <a:ext cx="261518" cy="261518"/>
          </a:xfrm>
          <a:prstGeom prst="rect">
            <a:avLst/>
          </a:prstGeom>
        </p:spPr>
      </p:pic>
      <p:sp>
        <p:nvSpPr>
          <p:cNvPr id="11" name="Text 6"/>
          <p:cNvSpPr txBox="1"/>
          <p:nvPr/>
        </p:nvSpPr>
        <p:spPr>
          <a:xfrm>
            <a:off x="4892040" y="3493008"/>
            <a:ext cx="3657600" cy="17830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buNone/>
            </a:pPr>
            <a:r>
              <a:rPr lang="en-US" sz="1600" b="1" dirty="0">
                <a:solidFill>
                  <a:schemeClr val="accent1"/>
                </a:solidFill>
              </a:rPr>
              <a:t>NHS Heart Age tool</a:t>
            </a:r>
            <a:endParaRPr lang="en-US" sz="1600" dirty="0"/>
          </a:p>
          <a:p>
            <a:pPr indent="0" marL="0">
              <a:spcBef>
                <a:spcPts val="400"/>
              </a:spcBef>
              <a:buNone/>
            </a:pPr>
            <a:r>
              <a:rPr lang="en-US" sz="1500" dirty="0">
                <a:solidFill>
                  <a:schemeClr val="tx1"/>
                </a:solidFill>
              </a:rPr>
              <a:t>A free online check that estimates a person's 'heart age'. Useful for starting conversations about risk.</a:t>
            </a:r>
            <a:endParaRPr lang="en-US" sz="1600" dirty="0"/>
          </a:p>
        </p:txBody>
      </p: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>
            <p:ph idx="100" type="title" hasCustomPrompt="1"/>
          </p:nvPr>
        </p:nvSpPr>
        <p:spPr>
          <a:xfrm>
            <a:off x="502920" y="2011680"/>
            <a:ext cx="5669280" cy="109728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buNone/>
            </a:pPr>
            <a:r>
              <a:rPr lang="en-US" sz="3600" b="1" dirty="0">
                <a:solidFill>
                  <a:schemeClr val="bg1"/>
                </a:solidFill>
              </a:rPr>
              <a:t>Case study 2: Mr Patel's chest pain</a:t>
            </a:r>
            <a:endParaRPr lang="en-US" sz="3600" dirty="0"/>
          </a:p>
        </p:txBody>
      </p:sp>
      <p:sp>
        <p:nvSpPr>
          <p:cNvPr id="3" name="Text 0"/>
          <p:cNvSpPr/>
          <p:nvPr>
            <p:ph idx="101" type="body" hasCustomPrompt="1"/>
          </p:nvPr>
        </p:nvSpPr>
        <p:spPr>
          <a:xfrm>
            <a:off x="502920" y="3200400"/>
            <a:ext cx="5669280" cy="10972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buNone/>
            </a:pPr>
            <a:r>
              <a:rPr lang="en-US" sz="1800" dirty="0">
                <a:solidFill>
                  <a:schemeClr val="bg1"/>
                </a:solidFill>
              </a:rPr>
              <a:t>Group discussion: 15 minutes</a:t>
            </a:r>
            <a:endParaRPr lang="en-US" sz="1800" dirty="0"/>
          </a:p>
        </p:txBody>
      </p:sp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>
            <p:ph idx="100" type="title" hasCustomPrompt="1"/>
          </p:nvPr>
        </p:nvSpPr>
        <p:spPr>
          <a:xfrm>
            <a:off x="457200" y="274320"/>
            <a:ext cx="8229600" cy="7315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buNone/>
            </a:pPr>
            <a:r>
              <a:rPr lang="en-US" sz="2800" b="1" dirty="0">
                <a:solidFill>
                  <a:schemeClr val="tx2"/>
                </a:solidFill>
              </a:rPr>
              <a:t>Case study 2: meet Mr Patel</a:t>
            </a:r>
            <a:endParaRPr lang="en-US" sz="2800" dirty="0"/>
          </a:p>
        </p:txBody>
      </p:sp>
      <p:sp>
        <p:nvSpPr>
          <p:cNvPr id="3" name="Shape 1"/>
          <p:cNvSpPr/>
          <p:nvPr/>
        </p:nvSpPr>
        <p:spPr>
          <a:xfrm>
            <a:off x="7223760" y="475488"/>
            <a:ext cx="1463040" cy="329184"/>
          </a:xfrm>
          <a:prstGeom prst="roundRect">
            <a:avLst>
              <a:gd name="adj" fmla="val 50000"/>
            </a:avLst>
          </a:prstGeom>
          <a:solidFill>
            <a:schemeClr val="accent2"/>
          </a:solidFill>
          <a:ln w="12700">
            <a:solidFill>
              <a:schemeClr val="accent2"/>
            </a:solidFill>
            <a:prstDash val="solid"/>
          </a:ln>
        </p:spPr>
      </p:sp>
      <p:sp>
        <p:nvSpPr>
          <p:cNvPr id="4" name="Text 2"/>
          <p:cNvSpPr txBox="1"/>
          <p:nvPr/>
        </p:nvSpPr>
        <p:spPr>
          <a:xfrm>
            <a:off x="7223760" y="475488"/>
            <a:ext cx="1463040" cy="32918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1200" b="1" dirty="0">
                <a:solidFill>
                  <a:schemeClr val="bg1"/>
                </a:solidFill>
              </a:rPr>
              <a:t>15 minutes</a:t>
            </a:r>
            <a:endParaRPr lang="en-US" sz="1200" dirty="0"/>
          </a:p>
        </p:txBody>
      </p:sp>
      <p:sp>
        <p:nvSpPr>
          <p:cNvPr id="5" name="Shape 3"/>
          <p:cNvSpPr/>
          <p:nvPr/>
        </p:nvSpPr>
        <p:spPr>
          <a:xfrm>
            <a:off x="457200" y="1234440"/>
            <a:ext cx="2651760" cy="4297680"/>
          </a:xfrm>
          <a:prstGeom prst="roundRect">
            <a:avLst>
              <a:gd name="adj" fmla="val 2759"/>
            </a:avLst>
          </a:prstGeom>
          <a:solidFill>
            <a:schemeClr val="accent2">
              <a:alpha val="12000"/>
            </a:schemeClr>
          </a:solidFill>
          <a:ln w="12700">
            <a:solidFill>
              <a:schemeClr val="accent2">
                <a:alpha val="45000"/>
              </a:schemeClr>
            </a:solidFill>
            <a:prstDash val="solid"/>
          </a:ln>
        </p:spPr>
      </p:sp>
      <p:sp>
        <p:nvSpPr>
          <p:cNvPr id="6" name="Shape 4"/>
          <p:cNvSpPr/>
          <p:nvPr/>
        </p:nvSpPr>
        <p:spPr>
          <a:xfrm>
            <a:off x="1280160" y="1417320"/>
            <a:ext cx="1005840" cy="1005840"/>
          </a:xfrm>
          <a:prstGeom prst="ellipse">
            <a:avLst/>
          </a:prstGeom>
          <a:solidFill>
            <a:schemeClr val="accent2"/>
          </a:solidFill>
          <a:ln w="12700">
            <a:solidFill>
              <a:schemeClr val="accent2"/>
            </a:solidFill>
            <a:prstDash val="solid"/>
          </a:ln>
        </p:spPr>
      </p:sp>
      <p:pic>
        <p:nvPicPr>
          <p:cNvPr id="7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21562" y="1658722"/>
            <a:ext cx="523037" cy="523037"/>
          </a:xfrm>
          <a:prstGeom prst="rect">
            <a:avLst/>
          </a:prstGeom>
        </p:spPr>
      </p:pic>
      <p:sp>
        <p:nvSpPr>
          <p:cNvPr id="8" name="Text 5"/>
          <p:cNvSpPr txBox="1"/>
          <p:nvPr/>
        </p:nvSpPr>
        <p:spPr>
          <a:xfrm>
            <a:off x="548640" y="2514600"/>
            <a:ext cx="246888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2000" b="1" dirty="0">
                <a:solidFill>
                  <a:schemeClr val="accent2"/>
                </a:solidFill>
              </a:rPr>
              <a:t>Mr Patel, 58</a:t>
            </a:r>
            <a:endParaRPr lang="en-US" sz="2000" dirty="0"/>
          </a:p>
        </p:txBody>
      </p:sp>
      <p:sp>
        <p:nvSpPr>
          <p:cNvPr id="9" name="Text 6"/>
          <p:cNvSpPr txBox="1"/>
          <p:nvPr/>
        </p:nvSpPr>
        <p:spPr>
          <a:xfrm>
            <a:off x="640080" y="3063240"/>
            <a:ext cx="2331720" cy="23774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buNone/>
            </a:pPr>
            <a:r>
              <a:rPr lang="en-US" sz="1400" b="1" dirty="0">
                <a:solidFill>
                  <a:schemeClr val="tx2"/>
                </a:solidFill>
              </a:rPr>
              <a:t>Lives: </a:t>
            </a:r>
            <a:pPr indent="0" marL="0">
              <a:spcAft>
                <a:spcPts val="600"/>
              </a:spcAft>
              <a:buNone/>
            </a:pPr>
            <a:r>
              <a:rPr lang="en-US" sz="1400" dirty="0">
                <a:solidFill>
                  <a:schemeClr val="tx1"/>
                </a:solidFill>
              </a:rPr>
              <a:t>alone, works as a taxi driver</a:t>
            </a:r>
            <a:endParaRPr lang="en-US" sz="1400" dirty="0"/>
          </a:p>
          <a:p>
            <a:pPr indent="0" marL="0">
              <a:buNone/>
            </a:pPr>
            <a:r>
              <a:rPr lang="en-US" sz="1400" b="1" dirty="0">
                <a:solidFill>
                  <a:schemeClr val="tx2"/>
                </a:solidFill>
              </a:rPr>
              <a:t>Lifestyle: </a:t>
            </a:r>
            <a:pPr indent="0" marL="0">
              <a:spcAft>
                <a:spcPts val="600"/>
              </a:spcAft>
              <a:buNone/>
            </a:pPr>
            <a:r>
              <a:rPr lang="en-US" sz="1400" dirty="0">
                <a:solidFill>
                  <a:schemeClr val="tx1"/>
                </a:solidFill>
              </a:rPr>
              <a:t>smokes 20 a day, eats takeaways most nights, little exercise</a:t>
            </a:r>
            <a:endParaRPr lang="en-US" sz="1400" dirty="0"/>
          </a:p>
          <a:p>
            <a:pPr indent="0" marL="0">
              <a:buNone/>
            </a:pPr>
            <a:r>
              <a:rPr lang="en-US" sz="1400" b="1" dirty="0">
                <a:solidFill>
                  <a:schemeClr val="tx2"/>
                </a:solidFill>
              </a:rPr>
              <a:t>Recent check: </a:t>
            </a:r>
            <a:pPr indent="0" marL="0">
              <a:spcAft>
                <a:spcPts val="600"/>
              </a:spcAft>
              <a:buNone/>
            </a:pPr>
            <a:r>
              <a:rPr lang="en-US" sz="1400" dirty="0">
                <a:solidFill>
                  <a:schemeClr val="tx1"/>
                </a:solidFill>
              </a:rPr>
              <a:t>blood pressure 165/100</a:t>
            </a:r>
            <a:endParaRPr lang="en-US" sz="1400" dirty="0"/>
          </a:p>
        </p:txBody>
      </p:sp>
      <p:sp>
        <p:nvSpPr>
          <p:cNvPr id="10" name="Shape 7"/>
          <p:cNvSpPr/>
          <p:nvPr/>
        </p:nvSpPr>
        <p:spPr>
          <a:xfrm>
            <a:off x="3337560" y="1234440"/>
            <a:ext cx="5349240" cy="4297680"/>
          </a:xfrm>
          <a:prstGeom prst="roundRect">
            <a:avLst>
              <a:gd name="adj" fmla="val 1702"/>
            </a:avLst>
          </a:prstGeom>
          <a:solidFill>
            <a:srgbClr val="FFFFFF"/>
          </a:solidFill>
          <a:ln w="15875">
            <a:solidFill>
              <a:schemeClr val="accent2"/>
            </a:solidFill>
            <a:prstDash val="solid"/>
          </a:ln>
        </p:spPr>
      </p:sp>
      <p:sp>
        <p:nvSpPr>
          <p:cNvPr id="11" name="Text 8"/>
          <p:cNvSpPr txBox="1"/>
          <p:nvPr/>
        </p:nvSpPr>
        <p:spPr>
          <a:xfrm>
            <a:off x="3520440" y="1371600"/>
            <a:ext cx="498348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700" b="1" dirty="0">
                <a:solidFill>
                  <a:schemeClr val="accent2"/>
                </a:solidFill>
              </a:rPr>
              <a:t>The situation</a:t>
            </a:r>
            <a:endParaRPr lang="en-US" sz="1700" dirty="0"/>
          </a:p>
        </p:txBody>
      </p:sp>
      <p:sp>
        <p:nvSpPr>
          <p:cNvPr id="12" name="Text 9"/>
          <p:cNvSpPr txBox="1"/>
          <p:nvPr/>
        </p:nvSpPr>
        <p:spPr>
          <a:xfrm>
            <a:off x="3520440" y="1783080"/>
            <a:ext cx="4983480" cy="365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spcAft>
                <a:spcPts val="1000"/>
              </a:spcAft>
              <a:buNone/>
            </a:pPr>
            <a:r>
              <a:rPr lang="en-US" sz="1700" dirty="0">
                <a:solidFill>
                  <a:schemeClr val="tx1"/>
                </a:solidFill>
              </a:rPr>
              <a:t>Mr Patel has been told by his GP that he has high blood pressure (hypertension). He sometimes gets a tight pain in his chest when he walks up hills, which goes away when he rests.</a:t>
            </a:r>
            <a:endParaRPr lang="en-US" sz="1700" dirty="0"/>
          </a:p>
          <a:p>
            <a:pPr indent="0" marL="0">
              <a:spcAft>
                <a:spcPts val="1000"/>
              </a:spcAft>
              <a:buNone/>
            </a:pPr>
            <a:r>
              <a:rPr lang="en-US" sz="1700" dirty="0">
                <a:solidFill>
                  <a:schemeClr val="tx1"/>
                </a:solidFill>
              </a:rPr>
              <a:t>His GP says this may be coronary heart disease. Mr Patel says, "I feel fine most of the time. I don't want to give up smoking, it's the only thing that relaxes me."</a:t>
            </a:r>
            <a:endParaRPr lang="en-US" sz="1700" dirty="0"/>
          </a:p>
          <a:p>
            <a:pPr indent="0" marL="0">
              <a:spcAft>
                <a:spcPts val="1000"/>
              </a:spcAft>
              <a:buNone/>
            </a:pPr>
            <a:r>
              <a:rPr lang="en-US" sz="1700" dirty="0">
                <a:solidFill>
                  <a:schemeClr val="tx1"/>
                </a:solidFill>
              </a:rPr>
              <a:t>You are a health and social care worker supporting him at home.</a:t>
            </a:r>
            <a:endParaRPr lang="en-US" sz="1700" dirty="0"/>
          </a:p>
        </p:txBody>
      </p:sp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>
            <p:ph idx="100" type="title" hasCustomPrompt="1"/>
          </p:nvPr>
        </p:nvSpPr>
        <p:spPr>
          <a:xfrm>
            <a:off x="457200" y="274320"/>
            <a:ext cx="8229600" cy="7315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buNone/>
            </a:pPr>
            <a:r>
              <a:rPr lang="en-US" sz="2800" b="1" dirty="0">
                <a:solidFill>
                  <a:schemeClr val="tx2"/>
                </a:solidFill>
              </a:rPr>
              <a:t>Case study 2: discuss in your group</a:t>
            </a:r>
            <a:endParaRPr lang="en-US" sz="2800" dirty="0"/>
          </a:p>
        </p:txBody>
      </p:sp>
      <p:sp>
        <p:nvSpPr>
          <p:cNvPr id="3" name="Shape 1"/>
          <p:cNvSpPr/>
          <p:nvPr/>
        </p:nvSpPr>
        <p:spPr>
          <a:xfrm>
            <a:off x="7223760" y="475488"/>
            <a:ext cx="1463040" cy="329184"/>
          </a:xfrm>
          <a:prstGeom prst="roundRect">
            <a:avLst>
              <a:gd name="adj" fmla="val 50000"/>
            </a:avLst>
          </a:prstGeom>
          <a:solidFill>
            <a:schemeClr val="accent2"/>
          </a:solidFill>
          <a:ln w="12700">
            <a:solidFill>
              <a:schemeClr val="accent2"/>
            </a:solidFill>
            <a:prstDash val="solid"/>
          </a:ln>
        </p:spPr>
      </p:sp>
      <p:sp>
        <p:nvSpPr>
          <p:cNvPr id="4" name="Text 2"/>
          <p:cNvSpPr txBox="1"/>
          <p:nvPr/>
        </p:nvSpPr>
        <p:spPr>
          <a:xfrm>
            <a:off x="7223760" y="475488"/>
            <a:ext cx="1463040" cy="32918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1200" b="1" dirty="0">
                <a:solidFill>
                  <a:schemeClr val="bg1"/>
                </a:solidFill>
              </a:rPr>
              <a:t>15 minutes</a:t>
            </a:r>
            <a:endParaRPr lang="en-US" sz="1200" dirty="0"/>
          </a:p>
        </p:txBody>
      </p:sp>
      <p:sp>
        <p:nvSpPr>
          <p:cNvPr id="5" name="Shape 3"/>
          <p:cNvSpPr/>
          <p:nvPr/>
        </p:nvSpPr>
        <p:spPr>
          <a:xfrm>
            <a:off x="457200" y="1188720"/>
            <a:ext cx="4023360" cy="1600200"/>
          </a:xfrm>
          <a:prstGeom prst="roundRect">
            <a:avLst>
              <a:gd name="adj" fmla="val 4571"/>
            </a:avLst>
          </a:prstGeom>
          <a:solidFill>
            <a:schemeClr val="accent2">
              <a:alpha val="10000"/>
            </a:schemeClr>
          </a:solidFill>
          <a:ln w="12700">
            <a:solidFill>
              <a:schemeClr val="accent2">
                <a:alpha val="50000"/>
              </a:schemeClr>
            </a:solidFill>
            <a:prstDash val="solid"/>
          </a:ln>
        </p:spPr>
      </p:sp>
      <p:sp>
        <p:nvSpPr>
          <p:cNvPr id="6" name="Shape 4"/>
          <p:cNvSpPr/>
          <p:nvPr/>
        </p:nvSpPr>
        <p:spPr>
          <a:xfrm>
            <a:off x="594360" y="1325880"/>
            <a:ext cx="502920" cy="502920"/>
          </a:xfrm>
          <a:prstGeom prst="ellipse">
            <a:avLst/>
          </a:prstGeom>
          <a:solidFill>
            <a:schemeClr val="accent2"/>
          </a:solidFill>
          <a:ln w="12700">
            <a:solidFill>
              <a:schemeClr val="accent2"/>
            </a:solidFill>
            <a:prstDash val="solid"/>
          </a:ln>
        </p:spPr>
      </p:sp>
      <p:sp>
        <p:nvSpPr>
          <p:cNvPr id="7" name="Text 5"/>
          <p:cNvSpPr txBox="1"/>
          <p:nvPr/>
        </p:nvSpPr>
        <p:spPr>
          <a:xfrm>
            <a:off x="594360" y="1325880"/>
            <a:ext cx="50292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1700" b="1" dirty="0">
                <a:solidFill>
                  <a:schemeClr val="bg1"/>
                </a:solidFill>
              </a:rPr>
              <a:t>1</a:t>
            </a:r>
            <a:endParaRPr lang="en-US" sz="1700" dirty="0"/>
          </a:p>
        </p:txBody>
      </p:sp>
      <p:sp>
        <p:nvSpPr>
          <p:cNvPr id="8" name="Text 6"/>
          <p:cNvSpPr txBox="1"/>
          <p:nvPr/>
        </p:nvSpPr>
        <p:spPr>
          <a:xfrm>
            <a:off x="1234440" y="1298448"/>
            <a:ext cx="3108960" cy="137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buNone/>
            </a:pPr>
            <a:r>
              <a:rPr lang="en-US" sz="1500" dirty="0">
                <a:solidFill>
                  <a:schemeClr val="tx1"/>
                </a:solidFill>
              </a:rPr>
              <a:t>What is happening inside Mr Patel's arteries? Explain coronary heart disease and hypertension in simple words.</a:t>
            </a:r>
            <a:endParaRPr lang="en-US" sz="1500" dirty="0"/>
          </a:p>
        </p:txBody>
      </p:sp>
      <p:sp>
        <p:nvSpPr>
          <p:cNvPr id="9" name="Shape 7"/>
          <p:cNvSpPr/>
          <p:nvPr/>
        </p:nvSpPr>
        <p:spPr>
          <a:xfrm>
            <a:off x="4663440" y="1188720"/>
            <a:ext cx="4023360" cy="1600200"/>
          </a:xfrm>
          <a:prstGeom prst="roundRect">
            <a:avLst>
              <a:gd name="adj" fmla="val 4571"/>
            </a:avLst>
          </a:prstGeom>
          <a:solidFill>
            <a:schemeClr val="accent2">
              <a:alpha val="10000"/>
            </a:schemeClr>
          </a:solidFill>
          <a:ln w="12700">
            <a:solidFill>
              <a:schemeClr val="accent2">
                <a:alpha val="50000"/>
              </a:schemeClr>
            </a:solidFill>
            <a:prstDash val="solid"/>
          </a:ln>
        </p:spPr>
      </p:sp>
      <p:sp>
        <p:nvSpPr>
          <p:cNvPr id="10" name="Shape 8"/>
          <p:cNvSpPr/>
          <p:nvPr/>
        </p:nvSpPr>
        <p:spPr>
          <a:xfrm>
            <a:off x="4800600" y="1325880"/>
            <a:ext cx="502920" cy="502920"/>
          </a:xfrm>
          <a:prstGeom prst="ellipse">
            <a:avLst/>
          </a:prstGeom>
          <a:solidFill>
            <a:schemeClr val="accent2"/>
          </a:solidFill>
          <a:ln w="12700">
            <a:solidFill>
              <a:schemeClr val="accent2"/>
            </a:solidFill>
            <a:prstDash val="solid"/>
          </a:ln>
        </p:spPr>
      </p:sp>
      <p:sp>
        <p:nvSpPr>
          <p:cNvPr id="11" name="Text 9"/>
          <p:cNvSpPr txBox="1"/>
          <p:nvPr/>
        </p:nvSpPr>
        <p:spPr>
          <a:xfrm>
            <a:off x="4800600" y="1325880"/>
            <a:ext cx="50292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1700" b="1" dirty="0">
                <a:solidFill>
                  <a:schemeClr val="bg1"/>
                </a:solidFill>
              </a:rPr>
              <a:t>2</a:t>
            </a:r>
            <a:endParaRPr lang="en-US" sz="1700" dirty="0"/>
          </a:p>
        </p:txBody>
      </p:sp>
      <p:sp>
        <p:nvSpPr>
          <p:cNvPr id="12" name="Text 10"/>
          <p:cNvSpPr txBox="1"/>
          <p:nvPr/>
        </p:nvSpPr>
        <p:spPr>
          <a:xfrm>
            <a:off x="5440680" y="1298448"/>
            <a:ext cx="3108960" cy="137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buNone/>
            </a:pPr>
            <a:r>
              <a:rPr lang="en-US" sz="1500" dirty="0">
                <a:solidFill>
                  <a:schemeClr val="tx1"/>
                </a:solidFill>
              </a:rPr>
              <a:t>Why does the chest pain come on when he walks uphill and go away when he rests?</a:t>
            </a:r>
            <a:endParaRPr lang="en-US" sz="1500" dirty="0"/>
          </a:p>
        </p:txBody>
      </p:sp>
      <p:sp>
        <p:nvSpPr>
          <p:cNvPr id="13" name="Shape 11"/>
          <p:cNvSpPr/>
          <p:nvPr/>
        </p:nvSpPr>
        <p:spPr>
          <a:xfrm>
            <a:off x="457200" y="2971800"/>
            <a:ext cx="4023360" cy="1600200"/>
          </a:xfrm>
          <a:prstGeom prst="roundRect">
            <a:avLst>
              <a:gd name="adj" fmla="val 4571"/>
            </a:avLst>
          </a:prstGeom>
          <a:solidFill>
            <a:schemeClr val="accent2">
              <a:alpha val="10000"/>
            </a:schemeClr>
          </a:solidFill>
          <a:ln w="12700">
            <a:solidFill>
              <a:schemeClr val="accent2">
                <a:alpha val="50000"/>
              </a:schemeClr>
            </a:solidFill>
            <a:prstDash val="solid"/>
          </a:ln>
        </p:spPr>
      </p:sp>
      <p:sp>
        <p:nvSpPr>
          <p:cNvPr id="14" name="Shape 12"/>
          <p:cNvSpPr/>
          <p:nvPr/>
        </p:nvSpPr>
        <p:spPr>
          <a:xfrm>
            <a:off x="594360" y="3108960"/>
            <a:ext cx="502920" cy="502920"/>
          </a:xfrm>
          <a:prstGeom prst="ellipse">
            <a:avLst/>
          </a:prstGeom>
          <a:solidFill>
            <a:schemeClr val="accent2"/>
          </a:solidFill>
          <a:ln w="12700">
            <a:solidFill>
              <a:schemeClr val="accent2"/>
            </a:solidFill>
            <a:prstDash val="solid"/>
          </a:ln>
        </p:spPr>
      </p:sp>
      <p:sp>
        <p:nvSpPr>
          <p:cNvPr id="15" name="Text 13"/>
          <p:cNvSpPr txBox="1"/>
          <p:nvPr/>
        </p:nvSpPr>
        <p:spPr>
          <a:xfrm>
            <a:off x="594360" y="3108960"/>
            <a:ext cx="50292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1700" b="1" dirty="0">
                <a:solidFill>
                  <a:schemeClr val="bg1"/>
                </a:solidFill>
              </a:rPr>
              <a:t>3</a:t>
            </a:r>
            <a:endParaRPr lang="en-US" sz="1700" dirty="0"/>
          </a:p>
        </p:txBody>
      </p:sp>
      <p:sp>
        <p:nvSpPr>
          <p:cNvPr id="16" name="Text 14"/>
          <p:cNvSpPr txBox="1"/>
          <p:nvPr/>
        </p:nvSpPr>
        <p:spPr>
          <a:xfrm>
            <a:off x="1234440" y="3081528"/>
            <a:ext cx="3108960" cy="137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buNone/>
            </a:pPr>
            <a:r>
              <a:rPr lang="en-US" sz="1500" dirty="0">
                <a:solidFill>
                  <a:schemeClr val="tx1"/>
                </a:solidFill>
              </a:rPr>
              <a:t>List his risk factors. What lifestyle advice could you give, and which national guidance supports it?</a:t>
            </a:r>
            <a:endParaRPr lang="en-US" sz="1500" dirty="0"/>
          </a:p>
        </p:txBody>
      </p:sp>
      <p:sp>
        <p:nvSpPr>
          <p:cNvPr id="17" name="Shape 15"/>
          <p:cNvSpPr/>
          <p:nvPr/>
        </p:nvSpPr>
        <p:spPr>
          <a:xfrm>
            <a:off x="4663440" y="2971800"/>
            <a:ext cx="4023360" cy="1600200"/>
          </a:xfrm>
          <a:prstGeom prst="roundRect">
            <a:avLst>
              <a:gd name="adj" fmla="val 4571"/>
            </a:avLst>
          </a:prstGeom>
          <a:solidFill>
            <a:schemeClr val="accent2">
              <a:alpha val="10000"/>
            </a:schemeClr>
          </a:solidFill>
          <a:ln w="12700">
            <a:solidFill>
              <a:schemeClr val="accent2">
                <a:alpha val="50000"/>
              </a:schemeClr>
            </a:solidFill>
            <a:prstDash val="solid"/>
          </a:ln>
        </p:spPr>
      </p:sp>
      <p:sp>
        <p:nvSpPr>
          <p:cNvPr id="18" name="Shape 16"/>
          <p:cNvSpPr/>
          <p:nvPr/>
        </p:nvSpPr>
        <p:spPr>
          <a:xfrm>
            <a:off x="4800600" y="3108960"/>
            <a:ext cx="502920" cy="502920"/>
          </a:xfrm>
          <a:prstGeom prst="ellipse">
            <a:avLst/>
          </a:prstGeom>
          <a:solidFill>
            <a:schemeClr val="accent2"/>
          </a:solidFill>
          <a:ln w="12700">
            <a:solidFill>
              <a:schemeClr val="accent2"/>
            </a:solidFill>
            <a:prstDash val="solid"/>
          </a:ln>
        </p:spPr>
      </p:sp>
      <p:sp>
        <p:nvSpPr>
          <p:cNvPr id="19" name="Text 17"/>
          <p:cNvSpPr txBox="1"/>
          <p:nvPr/>
        </p:nvSpPr>
        <p:spPr>
          <a:xfrm>
            <a:off x="4800600" y="3108960"/>
            <a:ext cx="50292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1700" b="1" dirty="0">
                <a:solidFill>
                  <a:schemeClr val="bg1"/>
                </a:solidFill>
              </a:rPr>
              <a:t>4</a:t>
            </a:r>
            <a:endParaRPr lang="en-US" sz="1700" dirty="0"/>
          </a:p>
        </p:txBody>
      </p:sp>
      <p:sp>
        <p:nvSpPr>
          <p:cNvPr id="20" name="Text 18"/>
          <p:cNvSpPr txBox="1"/>
          <p:nvPr/>
        </p:nvSpPr>
        <p:spPr>
          <a:xfrm>
            <a:off x="5440680" y="3081528"/>
            <a:ext cx="3108960" cy="137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buNone/>
            </a:pPr>
            <a:r>
              <a:rPr lang="en-US" sz="1500" dirty="0">
                <a:solidFill>
                  <a:schemeClr val="tx1"/>
                </a:solidFill>
              </a:rPr>
              <a:t>He does not want to stop smoking. How do you respect his choice while still supporting his health? Think about ethics.</a:t>
            </a:r>
            <a:endParaRPr lang="en-US" sz="1500" dirty="0"/>
          </a:p>
        </p:txBody>
      </p:sp>
      <p:sp>
        <p:nvSpPr>
          <p:cNvPr id="21" name="Shape 19"/>
          <p:cNvSpPr/>
          <p:nvPr/>
        </p:nvSpPr>
        <p:spPr>
          <a:xfrm>
            <a:off x="457200" y="4846320"/>
            <a:ext cx="2606040" cy="640080"/>
          </a:xfrm>
          <a:prstGeom prst="roundRect">
            <a:avLst>
              <a:gd name="adj" fmla="val 11429"/>
            </a:avLst>
          </a:prstGeom>
          <a:solidFill>
            <a:schemeClr val="bg2"/>
          </a:solidFill>
          <a:ln w="12700">
            <a:solidFill>
              <a:schemeClr val="accent1"/>
            </a:solidFill>
            <a:prstDash val="solid"/>
          </a:ln>
        </p:spPr>
      </p:sp>
      <p:sp>
        <p:nvSpPr>
          <p:cNvPr id="22" name="Text 20"/>
          <p:cNvSpPr txBox="1"/>
          <p:nvPr/>
        </p:nvSpPr>
        <p:spPr>
          <a:xfrm>
            <a:off x="566928" y="4846320"/>
            <a:ext cx="242316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600" b="1" dirty="0">
                <a:solidFill>
                  <a:schemeClr val="accent1"/>
                </a:solidFill>
              </a:rPr>
              <a:t>5 min  </a:t>
            </a:r>
            <a:pPr indent="0" marL="0">
              <a:buNone/>
            </a:pPr>
            <a:r>
              <a:rPr lang="en-US" sz="1300" dirty="0">
                <a:solidFill>
                  <a:schemeClr val="tx1"/>
                </a:solidFill>
              </a:rPr>
              <a:t>Read and talk it through</a:t>
            </a:r>
            <a:endParaRPr lang="en-US" sz="1600" dirty="0"/>
          </a:p>
        </p:txBody>
      </p:sp>
      <p:sp>
        <p:nvSpPr>
          <p:cNvPr id="23" name="Shape 21"/>
          <p:cNvSpPr/>
          <p:nvPr/>
        </p:nvSpPr>
        <p:spPr>
          <a:xfrm>
            <a:off x="3246120" y="4846320"/>
            <a:ext cx="2606040" cy="640080"/>
          </a:xfrm>
          <a:prstGeom prst="roundRect">
            <a:avLst>
              <a:gd name="adj" fmla="val 11429"/>
            </a:avLst>
          </a:prstGeom>
          <a:solidFill>
            <a:schemeClr val="bg2"/>
          </a:solidFill>
          <a:ln w="12700">
            <a:solidFill>
              <a:schemeClr val="accent1"/>
            </a:solidFill>
            <a:prstDash val="solid"/>
          </a:ln>
        </p:spPr>
      </p:sp>
      <p:sp>
        <p:nvSpPr>
          <p:cNvPr id="24" name="Text 22"/>
          <p:cNvSpPr txBox="1"/>
          <p:nvPr/>
        </p:nvSpPr>
        <p:spPr>
          <a:xfrm>
            <a:off x="3355848" y="4846320"/>
            <a:ext cx="242316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600" b="1" dirty="0">
                <a:solidFill>
                  <a:schemeClr val="accent1"/>
                </a:solidFill>
              </a:rPr>
              <a:t>7 min  </a:t>
            </a:r>
            <a:pPr indent="0" marL="0">
              <a:buNone/>
            </a:pPr>
            <a:r>
              <a:rPr lang="en-US" sz="1300" dirty="0">
                <a:solidFill>
                  <a:schemeClr val="tx1"/>
                </a:solidFill>
              </a:rPr>
              <a:t>Answer the questions</a:t>
            </a:r>
            <a:endParaRPr lang="en-US" sz="1600" dirty="0"/>
          </a:p>
        </p:txBody>
      </p:sp>
      <p:sp>
        <p:nvSpPr>
          <p:cNvPr id="25" name="Shape 23"/>
          <p:cNvSpPr/>
          <p:nvPr/>
        </p:nvSpPr>
        <p:spPr>
          <a:xfrm>
            <a:off x="6035040" y="4846320"/>
            <a:ext cx="2606040" cy="640080"/>
          </a:xfrm>
          <a:prstGeom prst="roundRect">
            <a:avLst>
              <a:gd name="adj" fmla="val 11429"/>
            </a:avLst>
          </a:prstGeom>
          <a:solidFill>
            <a:schemeClr val="bg2"/>
          </a:solidFill>
          <a:ln w="12700">
            <a:solidFill>
              <a:schemeClr val="accent1"/>
            </a:solidFill>
            <a:prstDash val="solid"/>
          </a:ln>
        </p:spPr>
      </p:sp>
      <p:sp>
        <p:nvSpPr>
          <p:cNvPr id="26" name="Text 24"/>
          <p:cNvSpPr txBox="1"/>
          <p:nvPr/>
        </p:nvSpPr>
        <p:spPr>
          <a:xfrm>
            <a:off x="6144768" y="4846320"/>
            <a:ext cx="242316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600" b="1" dirty="0">
                <a:solidFill>
                  <a:schemeClr val="accent1"/>
                </a:solidFill>
              </a:rPr>
              <a:t>3 min  </a:t>
            </a:r>
            <a:pPr indent="0" marL="0">
              <a:buNone/>
            </a:pPr>
            <a:r>
              <a:rPr lang="en-US" sz="1300" dirty="0">
                <a:solidFill>
                  <a:schemeClr val="tx1"/>
                </a:solidFill>
              </a:rPr>
              <a:t>Feed back to the class</a:t>
            </a:r>
            <a:endParaRPr lang="en-US" sz="1600" dirty="0"/>
          </a:p>
        </p:txBody>
      </p:sp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>
            <p:ph idx="100" type="title" hasCustomPrompt="1"/>
          </p:nvPr>
        </p:nvSpPr>
        <p:spPr>
          <a:xfrm>
            <a:off x="457200" y="274320"/>
            <a:ext cx="8229600" cy="7315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buNone/>
            </a:pPr>
            <a:r>
              <a:rPr lang="en-US" sz="2800" b="1" dirty="0">
                <a:solidFill>
                  <a:schemeClr val="tx2"/>
                </a:solidFill>
              </a:rPr>
              <a:t>Videos to watch</a:t>
            </a:r>
            <a:endParaRPr lang="en-US" sz="2800" dirty="0"/>
          </a:p>
        </p:txBody>
      </p:sp>
      <p:sp>
        <p:nvSpPr>
          <p:cNvPr id="3" name="Shape 1"/>
          <p:cNvSpPr/>
          <p:nvPr/>
        </p:nvSpPr>
        <p:spPr>
          <a:xfrm>
            <a:off x="457200" y="1371600"/>
            <a:ext cx="8229600" cy="1463040"/>
          </a:xfrm>
          <a:prstGeom prst="roundRect">
            <a:avLst>
              <a:gd name="adj" fmla="val 5000"/>
            </a:avLst>
          </a:prstGeom>
          <a:solidFill>
            <a:schemeClr val="accent2">
              <a:alpha val="10000"/>
            </a:schemeClr>
          </a:solidFill>
          <a:ln w="12700">
            <a:solidFill>
              <a:schemeClr val="accent2">
                <a:alpha val="40000"/>
              </a:schemeClr>
            </a:solidFill>
            <a:prstDash val="solid"/>
          </a:ln>
        </p:spPr>
      </p:sp>
      <p:sp>
        <p:nvSpPr>
          <p:cNvPr id="4" name="Shape 2"/>
          <p:cNvSpPr/>
          <p:nvPr/>
        </p:nvSpPr>
        <p:spPr>
          <a:xfrm>
            <a:off x="685800" y="1691640"/>
            <a:ext cx="822960" cy="822960"/>
          </a:xfrm>
          <a:prstGeom prst="ellipse">
            <a:avLst/>
          </a:prstGeom>
          <a:solidFill>
            <a:schemeClr val="accent2"/>
          </a:solidFill>
          <a:ln w="12700">
            <a:solidFill>
              <a:schemeClr val="accent2"/>
            </a:solidFill>
            <a:prstDash val="solid"/>
          </a:ln>
        </p:spPr>
      </p:sp>
      <p:pic>
        <p:nvPicPr>
          <p:cNvPr id="5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83310" y="1889150"/>
            <a:ext cx="427939" cy="427939"/>
          </a:xfrm>
          <a:prstGeom prst="rect">
            <a:avLst/>
          </a:prstGeom>
        </p:spPr>
      </p:pic>
      <p:sp>
        <p:nvSpPr>
          <p:cNvPr id="6" name="Text 3"/>
          <p:cNvSpPr txBox="1"/>
          <p:nvPr/>
        </p:nvSpPr>
        <p:spPr>
          <a:xfrm>
            <a:off x="1737360" y="1554480"/>
            <a:ext cx="6766560" cy="10972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800" b="1" dirty="0">
                <a:solidFill>
                  <a:schemeClr val="tx2"/>
                </a:solidFill>
              </a:rPr>
              <a:t>Cardiovascular system in under 10 minutes</a:t>
            </a:r>
            <a:endParaRPr lang="en-US" sz="1800" dirty="0"/>
          </a:p>
          <a:p>
            <a:pPr indent="0" marL="0">
              <a:buNone/>
            </a:pPr>
            <a:r>
              <a:rPr lang="en-US" sz="1400" u="sng" dirty="0">
                <a:solidFill>
                  <a:schemeClr val="accent3"/>
                </a:solidFill>
                <a:hlinkClick r:id="rId2" invalidUrl="" action="" tgtFrame="" tooltip="" history="1" highlightClick="0" endSnd="0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https://www.youtube.com/watch?v=_lgd03h3te8</a:t>
            </a:r>
            <a:endParaRPr lang="en-US" sz="1800" dirty="0"/>
          </a:p>
        </p:txBody>
      </p:sp>
      <p:sp>
        <p:nvSpPr>
          <p:cNvPr id="7" name="Shape 4"/>
          <p:cNvSpPr/>
          <p:nvPr/>
        </p:nvSpPr>
        <p:spPr>
          <a:xfrm>
            <a:off x="457200" y="3108960"/>
            <a:ext cx="8229600" cy="1463040"/>
          </a:xfrm>
          <a:prstGeom prst="roundRect">
            <a:avLst>
              <a:gd name="adj" fmla="val 5000"/>
            </a:avLst>
          </a:prstGeom>
          <a:solidFill>
            <a:schemeClr val="accent2">
              <a:alpha val="10000"/>
            </a:schemeClr>
          </a:solidFill>
          <a:ln w="12700">
            <a:solidFill>
              <a:schemeClr val="accent2">
                <a:alpha val="40000"/>
              </a:schemeClr>
            </a:solidFill>
            <a:prstDash val="solid"/>
          </a:ln>
        </p:spPr>
      </p:sp>
      <p:sp>
        <p:nvSpPr>
          <p:cNvPr id="8" name="Shape 5"/>
          <p:cNvSpPr/>
          <p:nvPr/>
        </p:nvSpPr>
        <p:spPr>
          <a:xfrm>
            <a:off x="685800" y="3429000"/>
            <a:ext cx="822960" cy="822960"/>
          </a:xfrm>
          <a:prstGeom prst="ellipse">
            <a:avLst/>
          </a:prstGeom>
          <a:solidFill>
            <a:schemeClr val="accent2"/>
          </a:solidFill>
          <a:ln w="12700">
            <a:solidFill>
              <a:schemeClr val="accent2"/>
            </a:solidFill>
            <a:prstDash val="solid"/>
          </a:ln>
        </p:spPr>
      </p:sp>
      <p:pic>
        <p:nvPicPr>
          <p:cNvPr id="9" name="Image 1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83310" y="3626510"/>
            <a:ext cx="427939" cy="427939"/>
          </a:xfrm>
          <a:prstGeom prst="rect">
            <a:avLst/>
          </a:prstGeom>
        </p:spPr>
      </p:pic>
      <p:sp>
        <p:nvSpPr>
          <p:cNvPr id="10" name="Text 6"/>
          <p:cNvSpPr txBox="1"/>
          <p:nvPr/>
        </p:nvSpPr>
        <p:spPr>
          <a:xfrm>
            <a:off x="1737360" y="3291840"/>
            <a:ext cx="6766560" cy="10972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800" b="1" dirty="0">
                <a:solidFill>
                  <a:schemeClr val="tx2"/>
                </a:solidFill>
              </a:rPr>
              <a:t>Summary: the blood circulatory system</a:t>
            </a:r>
            <a:endParaRPr lang="en-US" sz="1800" dirty="0"/>
          </a:p>
          <a:p>
            <a:pPr indent="0" marL="0">
              <a:buNone/>
            </a:pPr>
            <a:r>
              <a:rPr lang="en-US" sz="1400" u="sng" dirty="0">
                <a:solidFill>
                  <a:schemeClr val="accent3"/>
                </a:solidFill>
                <a:hlinkClick r:id="rId4" invalidUrl="" action="" tgtFrame="" tooltip="" history="1" highlightClick="0" endSnd="0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https://www.youtube.com/watch?v=NJzJKvkWWDc</a:t>
            </a:r>
            <a:endParaRPr lang="en-US" sz="1800" dirty="0"/>
          </a:p>
        </p:txBody>
      </p:sp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>
            <p:ph idx="100" type="title" hasCustomPrompt="1"/>
          </p:nvPr>
        </p:nvSpPr>
        <p:spPr>
          <a:xfrm>
            <a:off x="457200" y="274320"/>
            <a:ext cx="8229600" cy="7315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buNone/>
            </a:pPr>
            <a:r>
              <a:rPr lang="en-US" sz="2800" b="1" dirty="0">
                <a:solidFill>
                  <a:schemeClr val="tx2"/>
                </a:solidFill>
              </a:rPr>
              <a:t>In-class activity</a:t>
            </a:r>
            <a:endParaRPr lang="en-US" sz="2800" dirty="0"/>
          </a:p>
        </p:txBody>
      </p:sp>
      <p:sp>
        <p:nvSpPr>
          <p:cNvPr id="3" name="Shape 1"/>
          <p:cNvSpPr/>
          <p:nvPr/>
        </p:nvSpPr>
        <p:spPr>
          <a:xfrm>
            <a:off x="457200" y="1234440"/>
            <a:ext cx="8229600" cy="1188720"/>
          </a:xfrm>
          <a:prstGeom prst="roundRect">
            <a:avLst>
              <a:gd name="adj" fmla="val 6154"/>
            </a:avLst>
          </a:prstGeom>
          <a:solidFill>
            <a:schemeClr val="accent2">
              <a:alpha val="12000"/>
            </a:schemeClr>
          </a:solidFill>
          <a:ln w="12700">
            <a:solidFill>
              <a:schemeClr val="accent2">
                <a:alpha val="40000"/>
              </a:schemeClr>
            </a:solidFill>
            <a:prstDash val="solid"/>
          </a:ln>
        </p:spPr>
      </p:sp>
      <p:sp>
        <p:nvSpPr>
          <p:cNvPr id="4" name="Shape 2"/>
          <p:cNvSpPr/>
          <p:nvPr/>
        </p:nvSpPr>
        <p:spPr>
          <a:xfrm>
            <a:off x="594360" y="1371600"/>
            <a:ext cx="640080" cy="640080"/>
          </a:xfrm>
          <a:prstGeom prst="ellipse">
            <a:avLst/>
          </a:prstGeom>
          <a:solidFill>
            <a:schemeClr val="accent2"/>
          </a:solidFill>
          <a:ln w="12700">
            <a:solidFill>
              <a:schemeClr val="accent2"/>
            </a:solidFill>
            <a:prstDash val="solid"/>
          </a:ln>
        </p:spPr>
      </p:sp>
      <p:pic>
        <p:nvPicPr>
          <p:cNvPr id="5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47979" y="1525219"/>
            <a:ext cx="332842" cy="332842"/>
          </a:xfrm>
          <a:prstGeom prst="rect">
            <a:avLst/>
          </a:prstGeom>
        </p:spPr>
      </p:pic>
      <p:sp>
        <p:nvSpPr>
          <p:cNvPr id="6" name="Text 3"/>
          <p:cNvSpPr txBox="1"/>
          <p:nvPr/>
        </p:nvSpPr>
        <p:spPr>
          <a:xfrm>
            <a:off x="1371600" y="1344168"/>
            <a:ext cx="7178040" cy="1005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buNone/>
            </a:pPr>
            <a:r>
              <a:rPr lang="en-US" sz="1700" b="1" dirty="0">
                <a:solidFill>
                  <a:schemeClr val="accent2"/>
                </a:solidFill>
              </a:rPr>
              <a:t>Label the heart</a:t>
            </a:r>
            <a:endParaRPr lang="en-US" sz="1700" dirty="0"/>
          </a:p>
          <a:p>
            <a:pPr indent="0" marL="0">
              <a:spcBef>
                <a:spcPts val="400"/>
              </a:spcBef>
              <a:buNone/>
            </a:pPr>
            <a:r>
              <a:rPr lang="en-US" sz="1500" dirty="0">
                <a:solidFill>
                  <a:schemeClr val="tx1"/>
                </a:solidFill>
              </a:rPr>
              <a:t>Name the four chambers, the aorta, the vena cava and the pulmonary artery and veins</a:t>
            </a:r>
            <a:endParaRPr lang="en-US" sz="1700" dirty="0"/>
          </a:p>
        </p:txBody>
      </p:sp>
      <p:sp>
        <p:nvSpPr>
          <p:cNvPr id="7" name="Shape 4"/>
          <p:cNvSpPr/>
          <p:nvPr/>
        </p:nvSpPr>
        <p:spPr>
          <a:xfrm>
            <a:off x="457200" y="2560320"/>
            <a:ext cx="8229600" cy="1188720"/>
          </a:xfrm>
          <a:prstGeom prst="roundRect">
            <a:avLst>
              <a:gd name="adj" fmla="val 6154"/>
            </a:avLst>
          </a:prstGeom>
          <a:solidFill>
            <a:schemeClr val="accent3">
              <a:alpha val="12000"/>
            </a:schemeClr>
          </a:solidFill>
          <a:ln w="12700">
            <a:solidFill>
              <a:schemeClr val="accent3">
                <a:alpha val="40000"/>
              </a:schemeClr>
            </a:solidFill>
            <a:prstDash val="solid"/>
          </a:ln>
        </p:spPr>
      </p:sp>
      <p:sp>
        <p:nvSpPr>
          <p:cNvPr id="8" name="Shape 5"/>
          <p:cNvSpPr/>
          <p:nvPr/>
        </p:nvSpPr>
        <p:spPr>
          <a:xfrm>
            <a:off x="594360" y="2697480"/>
            <a:ext cx="640080" cy="640080"/>
          </a:xfrm>
          <a:prstGeom prst="ellipse">
            <a:avLst/>
          </a:prstGeom>
          <a:solidFill>
            <a:schemeClr val="accent3"/>
          </a:solidFill>
          <a:ln w="12700">
            <a:solidFill>
              <a:schemeClr val="accent3"/>
            </a:solidFill>
            <a:prstDash val="solid"/>
          </a:ln>
        </p:spPr>
      </p:sp>
      <p:pic>
        <p:nvPicPr>
          <p:cNvPr id="9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7979" y="2851099"/>
            <a:ext cx="332842" cy="332842"/>
          </a:xfrm>
          <a:prstGeom prst="rect">
            <a:avLst/>
          </a:prstGeom>
        </p:spPr>
      </p:pic>
      <p:sp>
        <p:nvSpPr>
          <p:cNvPr id="10" name="Text 6"/>
          <p:cNvSpPr txBox="1"/>
          <p:nvPr/>
        </p:nvSpPr>
        <p:spPr>
          <a:xfrm>
            <a:off x="1371600" y="2670048"/>
            <a:ext cx="7178040" cy="1005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buNone/>
            </a:pPr>
            <a:r>
              <a:rPr lang="en-US" sz="1700" b="1" dirty="0">
                <a:solidFill>
                  <a:schemeClr val="accent3"/>
                </a:solidFill>
              </a:rPr>
              <a:t>Match the chambers</a:t>
            </a:r>
            <a:endParaRPr lang="en-US" sz="1700" dirty="0"/>
          </a:p>
          <a:p>
            <a:pPr indent="0" marL="0">
              <a:spcBef>
                <a:spcPts val="400"/>
              </a:spcBef>
              <a:buNone/>
            </a:pPr>
            <a:r>
              <a:rPr lang="en-US" sz="1500" dirty="0">
                <a:solidFill>
                  <a:schemeClr val="tx1"/>
                </a:solidFill>
              </a:rPr>
              <a:t>Match each chamber to its job: receive or pump, lungs or body</a:t>
            </a:r>
            <a:endParaRPr lang="en-US" sz="1700" dirty="0"/>
          </a:p>
        </p:txBody>
      </p:sp>
      <p:sp>
        <p:nvSpPr>
          <p:cNvPr id="11" name="Shape 7"/>
          <p:cNvSpPr/>
          <p:nvPr/>
        </p:nvSpPr>
        <p:spPr>
          <a:xfrm>
            <a:off x="457200" y="3886200"/>
            <a:ext cx="8229600" cy="1188720"/>
          </a:xfrm>
          <a:prstGeom prst="roundRect">
            <a:avLst>
              <a:gd name="adj" fmla="val 6154"/>
            </a:avLst>
          </a:prstGeom>
          <a:solidFill>
            <a:schemeClr val="accent1">
              <a:alpha val="12000"/>
            </a:schemeClr>
          </a:solidFill>
          <a:ln w="12700">
            <a:solidFill>
              <a:schemeClr val="accent1">
                <a:alpha val="40000"/>
              </a:schemeClr>
            </a:solidFill>
            <a:prstDash val="solid"/>
          </a:ln>
        </p:spPr>
      </p:sp>
      <p:sp>
        <p:nvSpPr>
          <p:cNvPr id="12" name="Shape 8"/>
          <p:cNvSpPr/>
          <p:nvPr/>
        </p:nvSpPr>
        <p:spPr>
          <a:xfrm>
            <a:off x="594360" y="4023360"/>
            <a:ext cx="640080" cy="640080"/>
          </a:xfrm>
          <a:prstGeom prst="ellipse">
            <a:avLst/>
          </a:prstGeom>
          <a:solidFill>
            <a:schemeClr val="accent1"/>
          </a:solidFill>
          <a:ln w="12700">
            <a:solidFill>
              <a:schemeClr val="accent1"/>
            </a:solidFill>
            <a:prstDash val="solid"/>
          </a:ln>
        </p:spPr>
      </p:sp>
      <p:pic>
        <p:nvPicPr>
          <p:cNvPr id="13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47979" y="4176979"/>
            <a:ext cx="332842" cy="332842"/>
          </a:xfrm>
          <a:prstGeom prst="rect">
            <a:avLst/>
          </a:prstGeom>
        </p:spPr>
      </p:pic>
      <p:sp>
        <p:nvSpPr>
          <p:cNvPr id="14" name="Text 9"/>
          <p:cNvSpPr txBox="1"/>
          <p:nvPr/>
        </p:nvSpPr>
        <p:spPr>
          <a:xfrm>
            <a:off x="1371600" y="3995928"/>
            <a:ext cx="7178040" cy="1005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buNone/>
            </a:pPr>
            <a:r>
              <a:rPr lang="en-US" sz="1700" b="1" dirty="0">
                <a:solidFill>
                  <a:schemeClr val="accent1"/>
                </a:solidFill>
              </a:rPr>
              <a:t>Explain it in your own words</a:t>
            </a:r>
            <a:endParaRPr lang="en-US" sz="1700" dirty="0"/>
          </a:p>
          <a:p>
            <a:pPr indent="0" marL="0">
              <a:spcBef>
                <a:spcPts val="400"/>
              </a:spcBef>
              <a:buNone/>
            </a:pPr>
            <a:r>
              <a:rPr lang="en-US" sz="1500" dirty="0">
                <a:solidFill>
                  <a:schemeClr val="tx1"/>
                </a:solidFill>
              </a:rPr>
              <a:t>The difference between the pulmonary and systemic loops</a:t>
            </a:r>
            <a:endParaRPr lang="en-US" sz="1700" dirty="0"/>
          </a:p>
        </p:txBody>
      </p:sp>
      <p:sp>
        <p:nvSpPr>
          <p:cNvPr id="15" name="Text 10"/>
          <p:cNvSpPr txBox="1"/>
          <p:nvPr/>
        </p:nvSpPr>
        <p:spPr>
          <a:xfrm>
            <a:off x="457200" y="5257800"/>
            <a:ext cx="822960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400" i="1" dirty="0">
                <a:solidFill>
                  <a:schemeClr val="tx2"/>
                </a:solidFill>
              </a:rPr>
              <a:t>Use your workbook for Week 4 Session 1. We will go through the answers together.</a:t>
            </a:r>
            <a:endParaRPr lang="en-US" sz="1400" dirty="0"/>
          </a:p>
        </p:txBody>
      </p:sp>
    </p:spTree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>
            <p:ph idx="100" type="title" hasCustomPrompt="1"/>
          </p:nvPr>
        </p:nvSpPr>
        <p:spPr>
          <a:xfrm>
            <a:off x="457200" y="274320"/>
            <a:ext cx="8229600" cy="7315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buNone/>
            </a:pPr>
            <a:r>
              <a:rPr lang="en-US" sz="2800" b="1" dirty="0">
                <a:solidFill>
                  <a:schemeClr val="tx2"/>
                </a:solidFill>
              </a:rPr>
              <a:t>Check your understanding</a:t>
            </a:r>
            <a:endParaRPr lang="en-US" sz="2800" dirty="0"/>
          </a:p>
        </p:txBody>
      </p:sp>
      <p:sp>
        <p:nvSpPr>
          <p:cNvPr id="3" name="Shape 1"/>
          <p:cNvSpPr/>
          <p:nvPr/>
        </p:nvSpPr>
        <p:spPr>
          <a:xfrm>
            <a:off x="457200" y="1234440"/>
            <a:ext cx="4023360" cy="1234440"/>
          </a:xfrm>
          <a:prstGeom prst="roundRect">
            <a:avLst>
              <a:gd name="adj" fmla="val 5926"/>
            </a:avLst>
          </a:prstGeom>
          <a:solidFill>
            <a:schemeClr val="bg2"/>
          </a:solidFill>
          <a:ln w="12700">
            <a:solidFill>
              <a:schemeClr val="accent1"/>
            </a:solidFill>
            <a:prstDash val="solid"/>
          </a:ln>
        </p:spPr>
      </p:sp>
      <p:sp>
        <p:nvSpPr>
          <p:cNvPr id="4" name="Shape 2"/>
          <p:cNvSpPr/>
          <p:nvPr/>
        </p:nvSpPr>
        <p:spPr>
          <a:xfrm>
            <a:off x="594360" y="1600200"/>
            <a:ext cx="502920" cy="502920"/>
          </a:xfrm>
          <a:prstGeom prst="ellipse">
            <a:avLst/>
          </a:prstGeom>
          <a:solidFill>
            <a:schemeClr val="accent1"/>
          </a:solidFill>
          <a:ln w="12700">
            <a:solidFill>
              <a:schemeClr val="accent1"/>
            </a:solidFill>
            <a:prstDash val="solid"/>
          </a:ln>
        </p:spPr>
      </p:sp>
      <p:sp>
        <p:nvSpPr>
          <p:cNvPr id="5" name="Text 3"/>
          <p:cNvSpPr txBox="1"/>
          <p:nvPr/>
        </p:nvSpPr>
        <p:spPr>
          <a:xfrm>
            <a:off x="594360" y="1600200"/>
            <a:ext cx="50292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1600" b="1" dirty="0">
                <a:solidFill>
                  <a:schemeClr val="bg1"/>
                </a:solidFill>
              </a:rPr>
              <a:t>1</a:t>
            </a:r>
            <a:endParaRPr lang="en-US" sz="1600" dirty="0"/>
          </a:p>
        </p:txBody>
      </p:sp>
      <p:sp>
        <p:nvSpPr>
          <p:cNvPr id="6" name="Text 4"/>
          <p:cNvSpPr txBox="1"/>
          <p:nvPr/>
        </p:nvSpPr>
        <p:spPr>
          <a:xfrm>
            <a:off x="1234440" y="1325880"/>
            <a:ext cx="3108960" cy="10515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500" dirty="0">
                <a:solidFill>
                  <a:schemeClr val="tx1"/>
                </a:solidFill>
              </a:rPr>
              <a:t>Which side of the chest is the heart mostly on?</a:t>
            </a:r>
            <a:endParaRPr lang="en-US" sz="1500" dirty="0"/>
          </a:p>
        </p:txBody>
      </p:sp>
      <p:sp>
        <p:nvSpPr>
          <p:cNvPr id="7" name="Shape 5"/>
          <p:cNvSpPr/>
          <p:nvPr/>
        </p:nvSpPr>
        <p:spPr>
          <a:xfrm>
            <a:off x="4663440" y="1234440"/>
            <a:ext cx="4023360" cy="1234440"/>
          </a:xfrm>
          <a:prstGeom prst="roundRect">
            <a:avLst>
              <a:gd name="adj" fmla="val 5926"/>
            </a:avLst>
          </a:prstGeom>
          <a:solidFill>
            <a:schemeClr val="bg2"/>
          </a:solidFill>
          <a:ln w="12700">
            <a:solidFill>
              <a:schemeClr val="accent1"/>
            </a:solidFill>
            <a:prstDash val="solid"/>
          </a:ln>
        </p:spPr>
      </p:sp>
      <p:sp>
        <p:nvSpPr>
          <p:cNvPr id="8" name="Shape 6"/>
          <p:cNvSpPr/>
          <p:nvPr/>
        </p:nvSpPr>
        <p:spPr>
          <a:xfrm>
            <a:off x="4800600" y="1600200"/>
            <a:ext cx="502920" cy="502920"/>
          </a:xfrm>
          <a:prstGeom prst="ellipse">
            <a:avLst/>
          </a:prstGeom>
          <a:solidFill>
            <a:schemeClr val="accent1"/>
          </a:solidFill>
          <a:ln w="12700">
            <a:solidFill>
              <a:schemeClr val="accent1"/>
            </a:solidFill>
            <a:prstDash val="solid"/>
          </a:ln>
        </p:spPr>
      </p:sp>
      <p:sp>
        <p:nvSpPr>
          <p:cNvPr id="9" name="Text 7"/>
          <p:cNvSpPr txBox="1"/>
          <p:nvPr/>
        </p:nvSpPr>
        <p:spPr>
          <a:xfrm>
            <a:off x="4800600" y="1600200"/>
            <a:ext cx="50292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1600" b="1" dirty="0">
                <a:solidFill>
                  <a:schemeClr val="bg1"/>
                </a:solidFill>
              </a:rPr>
              <a:t>2</a:t>
            </a:r>
            <a:endParaRPr lang="en-US" sz="1600" dirty="0"/>
          </a:p>
        </p:txBody>
      </p:sp>
      <p:sp>
        <p:nvSpPr>
          <p:cNvPr id="10" name="Text 8"/>
          <p:cNvSpPr txBox="1"/>
          <p:nvPr/>
        </p:nvSpPr>
        <p:spPr>
          <a:xfrm>
            <a:off x="5440680" y="1325880"/>
            <a:ext cx="3108960" cy="10515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500" dirty="0">
                <a:solidFill>
                  <a:schemeClr val="tx1"/>
                </a:solidFill>
              </a:rPr>
              <a:t>What are the three parts of the cardiovascular system?</a:t>
            </a:r>
            <a:endParaRPr lang="en-US" sz="1500" dirty="0"/>
          </a:p>
        </p:txBody>
      </p:sp>
      <p:sp>
        <p:nvSpPr>
          <p:cNvPr id="11" name="Shape 9"/>
          <p:cNvSpPr/>
          <p:nvPr/>
        </p:nvSpPr>
        <p:spPr>
          <a:xfrm>
            <a:off x="457200" y="2651760"/>
            <a:ext cx="4023360" cy="1234440"/>
          </a:xfrm>
          <a:prstGeom prst="roundRect">
            <a:avLst>
              <a:gd name="adj" fmla="val 5926"/>
            </a:avLst>
          </a:prstGeom>
          <a:solidFill>
            <a:schemeClr val="bg2"/>
          </a:solidFill>
          <a:ln w="12700">
            <a:solidFill>
              <a:schemeClr val="accent1"/>
            </a:solidFill>
            <a:prstDash val="solid"/>
          </a:ln>
        </p:spPr>
      </p:sp>
      <p:sp>
        <p:nvSpPr>
          <p:cNvPr id="12" name="Shape 10"/>
          <p:cNvSpPr/>
          <p:nvPr/>
        </p:nvSpPr>
        <p:spPr>
          <a:xfrm>
            <a:off x="594360" y="3017520"/>
            <a:ext cx="502920" cy="502920"/>
          </a:xfrm>
          <a:prstGeom prst="ellipse">
            <a:avLst/>
          </a:prstGeom>
          <a:solidFill>
            <a:schemeClr val="accent1"/>
          </a:solidFill>
          <a:ln w="12700">
            <a:solidFill>
              <a:schemeClr val="accent1"/>
            </a:solidFill>
            <a:prstDash val="solid"/>
          </a:ln>
        </p:spPr>
      </p:sp>
      <p:sp>
        <p:nvSpPr>
          <p:cNvPr id="13" name="Text 11"/>
          <p:cNvSpPr txBox="1"/>
          <p:nvPr/>
        </p:nvSpPr>
        <p:spPr>
          <a:xfrm>
            <a:off x="594360" y="3017520"/>
            <a:ext cx="50292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1600" b="1" dirty="0">
                <a:solidFill>
                  <a:schemeClr val="bg1"/>
                </a:solidFill>
              </a:rPr>
              <a:t>3</a:t>
            </a:r>
            <a:endParaRPr lang="en-US" sz="1600" dirty="0"/>
          </a:p>
        </p:txBody>
      </p:sp>
      <p:sp>
        <p:nvSpPr>
          <p:cNvPr id="14" name="Text 12"/>
          <p:cNvSpPr txBox="1"/>
          <p:nvPr/>
        </p:nvSpPr>
        <p:spPr>
          <a:xfrm>
            <a:off x="1234440" y="2743200"/>
            <a:ext cx="3108960" cy="10515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500" dirty="0">
                <a:solidFill>
                  <a:schemeClr val="tx1"/>
                </a:solidFill>
              </a:rPr>
              <a:t>What is the difference between the pulmonary and systemic loops?</a:t>
            </a:r>
            <a:endParaRPr lang="en-US" sz="1500" dirty="0"/>
          </a:p>
        </p:txBody>
      </p:sp>
      <p:sp>
        <p:nvSpPr>
          <p:cNvPr id="15" name="Shape 13"/>
          <p:cNvSpPr/>
          <p:nvPr/>
        </p:nvSpPr>
        <p:spPr>
          <a:xfrm>
            <a:off x="4663440" y="2651760"/>
            <a:ext cx="4023360" cy="1234440"/>
          </a:xfrm>
          <a:prstGeom prst="roundRect">
            <a:avLst>
              <a:gd name="adj" fmla="val 5926"/>
            </a:avLst>
          </a:prstGeom>
          <a:solidFill>
            <a:schemeClr val="bg2"/>
          </a:solidFill>
          <a:ln w="12700">
            <a:solidFill>
              <a:schemeClr val="accent1"/>
            </a:solidFill>
            <a:prstDash val="solid"/>
          </a:ln>
        </p:spPr>
      </p:sp>
      <p:sp>
        <p:nvSpPr>
          <p:cNvPr id="16" name="Shape 14"/>
          <p:cNvSpPr/>
          <p:nvPr/>
        </p:nvSpPr>
        <p:spPr>
          <a:xfrm>
            <a:off x="4800600" y="3017520"/>
            <a:ext cx="502920" cy="502920"/>
          </a:xfrm>
          <a:prstGeom prst="ellipse">
            <a:avLst/>
          </a:prstGeom>
          <a:solidFill>
            <a:schemeClr val="accent1"/>
          </a:solidFill>
          <a:ln w="12700">
            <a:solidFill>
              <a:schemeClr val="accent1"/>
            </a:solidFill>
            <a:prstDash val="solid"/>
          </a:ln>
        </p:spPr>
      </p:sp>
      <p:sp>
        <p:nvSpPr>
          <p:cNvPr id="17" name="Text 15"/>
          <p:cNvSpPr txBox="1"/>
          <p:nvPr/>
        </p:nvSpPr>
        <p:spPr>
          <a:xfrm>
            <a:off x="4800600" y="3017520"/>
            <a:ext cx="50292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1600" b="1" dirty="0">
                <a:solidFill>
                  <a:schemeClr val="bg1"/>
                </a:solidFill>
              </a:rPr>
              <a:t>4</a:t>
            </a:r>
            <a:endParaRPr lang="en-US" sz="1600" dirty="0"/>
          </a:p>
        </p:txBody>
      </p:sp>
      <p:sp>
        <p:nvSpPr>
          <p:cNvPr id="18" name="Text 16"/>
          <p:cNvSpPr txBox="1"/>
          <p:nvPr/>
        </p:nvSpPr>
        <p:spPr>
          <a:xfrm>
            <a:off x="5440680" y="2743200"/>
            <a:ext cx="3108960" cy="10515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500" dirty="0">
                <a:solidFill>
                  <a:schemeClr val="tx1"/>
                </a:solidFill>
              </a:rPr>
              <a:t>Name the three main blood vessels and what each one does.</a:t>
            </a:r>
            <a:endParaRPr lang="en-US" sz="1500" dirty="0"/>
          </a:p>
        </p:txBody>
      </p:sp>
      <p:sp>
        <p:nvSpPr>
          <p:cNvPr id="19" name="Shape 17"/>
          <p:cNvSpPr/>
          <p:nvPr/>
        </p:nvSpPr>
        <p:spPr>
          <a:xfrm>
            <a:off x="457200" y="4069080"/>
            <a:ext cx="4023360" cy="1234440"/>
          </a:xfrm>
          <a:prstGeom prst="roundRect">
            <a:avLst>
              <a:gd name="adj" fmla="val 5926"/>
            </a:avLst>
          </a:prstGeom>
          <a:solidFill>
            <a:schemeClr val="bg2"/>
          </a:solidFill>
          <a:ln w="12700">
            <a:solidFill>
              <a:schemeClr val="accent1"/>
            </a:solidFill>
            <a:prstDash val="solid"/>
          </a:ln>
        </p:spPr>
      </p:sp>
      <p:sp>
        <p:nvSpPr>
          <p:cNvPr id="20" name="Shape 18"/>
          <p:cNvSpPr/>
          <p:nvPr/>
        </p:nvSpPr>
        <p:spPr>
          <a:xfrm>
            <a:off x="594360" y="4434840"/>
            <a:ext cx="502920" cy="502920"/>
          </a:xfrm>
          <a:prstGeom prst="ellipse">
            <a:avLst/>
          </a:prstGeom>
          <a:solidFill>
            <a:schemeClr val="accent1"/>
          </a:solidFill>
          <a:ln w="12700">
            <a:solidFill>
              <a:schemeClr val="accent1"/>
            </a:solidFill>
            <a:prstDash val="solid"/>
          </a:ln>
        </p:spPr>
      </p:sp>
      <p:sp>
        <p:nvSpPr>
          <p:cNvPr id="21" name="Text 19"/>
          <p:cNvSpPr txBox="1"/>
          <p:nvPr/>
        </p:nvSpPr>
        <p:spPr>
          <a:xfrm>
            <a:off x="594360" y="4434840"/>
            <a:ext cx="50292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1600" b="1" dirty="0">
                <a:solidFill>
                  <a:schemeClr val="bg1"/>
                </a:solidFill>
              </a:rPr>
              <a:t>5</a:t>
            </a:r>
            <a:endParaRPr lang="en-US" sz="1600" dirty="0"/>
          </a:p>
        </p:txBody>
      </p:sp>
      <p:sp>
        <p:nvSpPr>
          <p:cNvPr id="22" name="Text 20"/>
          <p:cNvSpPr txBox="1"/>
          <p:nvPr/>
        </p:nvSpPr>
        <p:spPr>
          <a:xfrm>
            <a:off x="1234440" y="4160520"/>
            <a:ext cx="3108960" cy="10515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500" dirty="0">
                <a:solidFill>
                  <a:schemeClr val="tx1"/>
                </a:solidFill>
              </a:rPr>
              <a:t>What speeds the heart up, and what slows it down?</a:t>
            </a:r>
            <a:endParaRPr lang="en-US" sz="1500" dirty="0"/>
          </a:p>
        </p:txBody>
      </p:sp>
      <p:sp>
        <p:nvSpPr>
          <p:cNvPr id="23" name="Shape 21"/>
          <p:cNvSpPr/>
          <p:nvPr/>
        </p:nvSpPr>
        <p:spPr>
          <a:xfrm>
            <a:off x="4663440" y="4069080"/>
            <a:ext cx="4023360" cy="1234440"/>
          </a:xfrm>
          <a:prstGeom prst="roundRect">
            <a:avLst>
              <a:gd name="adj" fmla="val 5926"/>
            </a:avLst>
          </a:prstGeom>
          <a:solidFill>
            <a:schemeClr val="bg2"/>
          </a:solidFill>
          <a:ln w="12700">
            <a:solidFill>
              <a:schemeClr val="accent1"/>
            </a:solidFill>
            <a:prstDash val="solid"/>
          </a:ln>
        </p:spPr>
      </p:sp>
      <p:sp>
        <p:nvSpPr>
          <p:cNvPr id="24" name="Shape 22"/>
          <p:cNvSpPr/>
          <p:nvPr/>
        </p:nvSpPr>
        <p:spPr>
          <a:xfrm>
            <a:off x="4800600" y="4434840"/>
            <a:ext cx="502920" cy="502920"/>
          </a:xfrm>
          <a:prstGeom prst="ellipse">
            <a:avLst/>
          </a:prstGeom>
          <a:solidFill>
            <a:schemeClr val="accent1"/>
          </a:solidFill>
          <a:ln w="12700">
            <a:solidFill>
              <a:schemeClr val="accent1"/>
            </a:solidFill>
            <a:prstDash val="solid"/>
          </a:ln>
        </p:spPr>
      </p:sp>
      <p:sp>
        <p:nvSpPr>
          <p:cNvPr id="25" name="Text 23"/>
          <p:cNvSpPr txBox="1"/>
          <p:nvPr/>
        </p:nvSpPr>
        <p:spPr>
          <a:xfrm>
            <a:off x="4800600" y="4434840"/>
            <a:ext cx="50292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1600" b="1" dirty="0">
                <a:solidFill>
                  <a:schemeClr val="bg1"/>
                </a:solidFill>
              </a:rPr>
              <a:t>6</a:t>
            </a:r>
            <a:endParaRPr lang="en-US" sz="1600" dirty="0"/>
          </a:p>
        </p:txBody>
      </p:sp>
      <p:sp>
        <p:nvSpPr>
          <p:cNvPr id="26" name="Text 24"/>
          <p:cNvSpPr txBox="1"/>
          <p:nvPr/>
        </p:nvSpPr>
        <p:spPr>
          <a:xfrm>
            <a:off x="5440680" y="4160520"/>
            <a:ext cx="3108960" cy="10515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500" dirty="0">
                <a:solidFill>
                  <a:schemeClr val="tx1"/>
                </a:solidFill>
              </a:rPr>
              <a:t>How does blood flow in the skin help control temperature?</a:t>
            </a:r>
            <a:endParaRPr lang="en-US" sz="1500" dirty="0"/>
          </a:p>
        </p:txBody>
      </p:sp>
    </p:spTree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>
            <p:ph idx="100" type="title" hasCustomPrompt="1"/>
          </p:nvPr>
        </p:nvSpPr>
        <p:spPr>
          <a:xfrm>
            <a:off x="457200" y="274320"/>
            <a:ext cx="8229600" cy="7315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buNone/>
            </a:pPr>
            <a:r>
              <a:rPr lang="en-US" sz="2800" b="1" dirty="0">
                <a:solidFill>
                  <a:schemeClr val="tx2"/>
                </a:solidFill>
              </a:rPr>
              <a:t>Key words in plain English</a:t>
            </a:r>
            <a:endParaRPr lang="en-US" sz="2800" dirty="0"/>
          </a:p>
        </p:txBody>
      </p:sp>
      <p:graphicFrame>
        <p:nvGraphicFramePr>
          <p:cNvPr id="34" name="Table 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79011935"/>
              </p:ext>
            </p:extLst>
          </p:nvPr>
        </p:nvGraphicFramePr>
        <p:xfrm>
          <a:off x="457200" y="1188720"/>
          <a:ext cx="8229600" cy="914400"/>
        </p:xfrm>
        <a:graphic>
          <a:graphicData uri="http://schemas.openxmlformats.org/drawingml/2006/table">
            <a:tbl>
              <a:tblPr/>
              <a:tblGrid>
                <a:gridCol w="2926080"/>
                <a:gridCol w="5303520"/>
              </a:tblGrid>
              <a:tr h="420624">
                <a:tc>
                  <a:txBody>
                    <a:bodyPr/>
                    <a:lstStyle/>
                    <a:p>
                      <a:pPr indent="0" marL="0">
                        <a:buNone/>
                      </a:pPr>
                      <a:r>
                        <a:rPr lang="en-US" sz="1400" b="1" dirty="0">
                          <a:solidFill>
                            <a:schemeClr val="tx2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Atrium (atria)</a:t>
                      </a:r>
                      <a:endParaRPr lang="en-US" sz="14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91440" marR="91440" marT="0" marB="0" anchor="ctr">
                    <a:lnL w="6350" cap="flat" cmpd="sng" algn="ctr">
                      <a:solidFill>
                        <a:srgbClr val="D5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5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5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5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AF6FA"/>
                    </a:solidFill>
                  </a:tcPr>
                </a:tc>
                <a:tc>
                  <a:txBody>
                    <a:bodyPr/>
                    <a:lstStyle/>
                    <a:p>
                      <a:pPr indent="0" marL="0">
                        <a:buNone/>
                      </a:pPr>
                      <a:r>
                        <a:rPr lang="en-US" sz="1400" dirty="0">
                          <a:solidFill>
                            <a:srgbClr val="1F2937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Top chamber: receives blood</a:t>
                      </a:r>
                      <a:endParaRPr lang="en-US" sz="14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91440" marR="91440" marT="0" marB="0" anchor="ctr">
                    <a:lnL w="6350" cap="flat" cmpd="sng" algn="ctr">
                      <a:solidFill>
                        <a:srgbClr val="D5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5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5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5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AF6FA"/>
                    </a:solidFill>
                  </a:tcPr>
                </a:tc>
              </a:tr>
              <a:tr h="420624">
                <a:tc>
                  <a:txBody>
                    <a:bodyPr/>
                    <a:lstStyle/>
                    <a:p>
                      <a:pPr indent="0" marL="0">
                        <a:buNone/>
                      </a:pPr>
                      <a:r>
                        <a:rPr lang="en-US" sz="1400" b="1" dirty="0">
                          <a:solidFill>
                            <a:schemeClr val="tx2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Ventricle</a:t>
                      </a:r>
                      <a:endParaRPr lang="en-US" sz="14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91440" marR="91440" marT="0" marB="0" anchor="ctr">
                    <a:lnL w="6350" cap="flat" cmpd="sng" algn="ctr">
                      <a:solidFill>
                        <a:srgbClr val="D5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5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5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5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indent="0" marL="0">
                        <a:buNone/>
                      </a:pPr>
                      <a:r>
                        <a:rPr lang="en-US" sz="1400" dirty="0">
                          <a:solidFill>
                            <a:srgbClr val="1F2937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Bottom chamber: pumps blood out</a:t>
                      </a:r>
                      <a:endParaRPr lang="en-US" sz="14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91440" marR="91440" marT="0" marB="0" anchor="ctr">
                    <a:lnL w="6350" cap="flat" cmpd="sng" algn="ctr">
                      <a:solidFill>
                        <a:srgbClr val="D5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5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5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5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420624">
                <a:tc>
                  <a:txBody>
                    <a:bodyPr/>
                    <a:lstStyle/>
                    <a:p>
                      <a:pPr indent="0" marL="0">
                        <a:buNone/>
                      </a:pPr>
                      <a:r>
                        <a:rPr lang="en-US" sz="1400" b="1" dirty="0">
                          <a:solidFill>
                            <a:schemeClr val="tx2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Aorta</a:t>
                      </a:r>
                      <a:endParaRPr lang="en-US" sz="14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91440" marR="91440" marT="0" marB="0" anchor="ctr">
                    <a:lnL w="6350" cap="flat" cmpd="sng" algn="ctr">
                      <a:solidFill>
                        <a:srgbClr val="D5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5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5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5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AF6FA"/>
                    </a:solidFill>
                  </a:tcPr>
                </a:tc>
                <a:tc>
                  <a:txBody>
                    <a:bodyPr/>
                    <a:lstStyle/>
                    <a:p>
                      <a:pPr indent="0" marL="0">
                        <a:buNone/>
                      </a:pPr>
                      <a:r>
                        <a:rPr lang="en-US" sz="1400" dirty="0">
                          <a:solidFill>
                            <a:srgbClr val="1F2937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Biggest artery: carries blood from the heart to the body</a:t>
                      </a:r>
                      <a:endParaRPr lang="en-US" sz="14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91440" marR="91440" marT="0" marB="0" anchor="ctr">
                    <a:lnL w="6350" cap="flat" cmpd="sng" algn="ctr">
                      <a:solidFill>
                        <a:srgbClr val="D5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5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5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5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AF6FA"/>
                    </a:solidFill>
                  </a:tcPr>
                </a:tc>
              </a:tr>
              <a:tr h="420624">
                <a:tc>
                  <a:txBody>
                    <a:bodyPr/>
                    <a:lstStyle/>
                    <a:p>
                      <a:pPr indent="0" marL="0">
                        <a:buNone/>
                      </a:pPr>
                      <a:r>
                        <a:rPr lang="en-US" sz="1400" b="1" dirty="0">
                          <a:solidFill>
                            <a:schemeClr val="tx2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Vena cava</a:t>
                      </a:r>
                      <a:endParaRPr lang="en-US" sz="14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91440" marR="91440" marT="0" marB="0" anchor="ctr">
                    <a:lnL w="6350" cap="flat" cmpd="sng" algn="ctr">
                      <a:solidFill>
                        <a:srgbClr val="D5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5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5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5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indent="0" marL="0">
                        <a:buNone/>
                      </a:pPr>
                      <a:r>
                        <a:rPr lang="en-US" sz="1400" dirty="0">
                          <a:solidFill>
                            <a:srgbClr val="1F2937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Biggest veins: bring blood back to the heart</a:t>
                      </a:r>
                      <a:endParaRPr lang="en-US" sz="14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91440" marR="91440" marT="0" marB="0" anchor="ctr">
                    <a:lnL w="6350" cap="flat" cmpd="sng" algn="ctr">
                      <a:solidFill>
                        <a:srgbClr val="D5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5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5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5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420624">
                <a:tc>
                  <a:txBody>
                    <a:bodyPr/>
                    <a:lstStyle/>
                    <a:p>
                      <a:pPr indent="0" marL="0">
                        <a:buNone/>
                      </a:pPr>
                      <a:r>
                        <a:rPr lang="en-US" sz="1400" b="1" dirty="0">
                          <a:solidFill>
                            <a:schemeClr val="tx2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Pulmonary</a:t>
                      </a:r>
                      <a:endParaRPr lang="en-US" sz="14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91440" marR="91440" marT="0" marB="0" anchor="ctr">
                    <a:lnL w="6350" cap="flat" cmpd="sng" algn="ctr">
                      <a:solidFill>
                        <a:srgbClr val="D5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5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5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5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AF6FA"/>
                    </a:solidFill>
                  </a:tcPr>
                </a:tc>
                <a:tc>
                  <a:txBody>
                    <a:bodyPr/>
                    <a:lstStyle/>
                    <a:p>
                      <a:pPr indent="0" marL="0">
                        <a:buNone/>
                      </a:pPr>
                      <a:r>
                        <a:rPr lang="en-US" sz="1400" dirty="0">
                          <a:solidFill>
                            <a:srgbClr val="1F2937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To do with the lungs</a:t>
                      </a:r>
                      <a:endParaRPr lang="en-US" sz="14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91440" marR="91440" marT="0" marB="0" anchor="ctr">
                    <a:lnL w="6350" cap="flat" cmpd="sng" algn="ctr">
                      <a:solidFill>
                        <a:srgbClr val="D5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5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5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5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AF6FA"/>
                    </a:solidFill>
                  </a:tcPr>
                </a:tc>
              </a:tr>
              <a:tr h="420624">
                <a:tc>
                  <a:txBody>
                    <a:bodyPr/>
                    <a:lstStyle/>
                    <a:p>
                      <a:pPr indent="0" marL="0">
                        <a:buNone/>
                      </a:pPr>
                      <a:r>
                        <a:rPr lang="en-US" sz="1400" b="1" dirty="0">
                          <a:solidFill>
                            <a:schemeClr val="tx2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Systemic</a:t>
                      </a:r>
                      <a:endParaRPr lang="en-US" sz="14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91440" marR="91440" marT="0" marB="0" anchor="ctr">
                    <a:lnL w="6350" cap="flat" cmpd="sng" algn="ctr">
                      <a:solidFill>
                        <a:srgbClr val="D5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5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5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5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indent="0" marL="0">
                        <a:buNone/>
                      </a:pPr>
                      <a:r>
                        <a:rPr lang="en-US" sz="1400" dirty="0">
                          <a:solidFill>
                            <a:srgbClr val="1F2937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To do with the whole body</a:t>
                      </a:r>
                      <a:endParaRPr lang="en-US" sz="14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91440" marR="91440" marT="0" marB="0" anchor="ctr">
                    <a:lnL w="6350" cap="flat" cmpd="sng" algn="ctr">
                      <a:solidFill>
                        <a:srgbClr val="D5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5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5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5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420624">
                <a:tc>
                  <a:txBody>
                    <a:bodyPr/>
                    <a:lstStyle/>
                    <a:p>
                      <a:pPr indent="0" marL="0">
                        <a:buNone/>
                      </a:pPr>
                      <a:r>
                        <a:rPr lang="en-US" sz="1400" b="1" dirty="0">
                          <a:solidFill>
                            <a:schemeClr val="tx2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Oxygenated</a:t>
                      </a:r>
                      <a:endParaRPr lang="en-US" sz="14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91440" marR="91440" marT="0" marB="0" anchor="ctr">
                    <a:lnL w="6350" cap="flat" cmpd="sng" algn="ctr">
                      <a:solidFill>
                        <a:srgbClr val="D5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5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5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5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AF6FA"/>
                    </a:solidFill>
                  </a:tcPr>
                </a:tc>
                <a:tc>
                  <a:txBody>
                    <a:bodyPr/>
                    <a:lstStyle/>
                    <a:p>
                      <a:pPr indent="0" marL="0">
                        <a:buNone/>
                      </a:pPr>
                      <a:r>
                        <a:rPr lang="en-US" sz="1400" dirty="0">
                          <a:solidFill>
                            <a:srgbClr val="1F2937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Rich in oxygen (shown in red)</a:t>
                      </a:r>
                      <a:endParaRPr lang="en-US" sz="14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91440" marR="91440" marT="0" marB="0" anchor="ctr">
                    <a:lnL w="6350" cap="flat" cmpd="sng" algn="ctr">
                      <a:solidFill>
                        <a:srgbClr val="D5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5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5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5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AF6FA"/>
                    </a:solidFill>
                  </a:tcPr>
                </a:tc>
              </a:tr>
              <a:tr h="420624">
                <a:tc>
                  <a:txBody>
                    <a:bodyPr/>
                    <a:lstStyle/>
                    <a:p>
                      <a:pPr indent="0" marL="0">
                        <a:buNone/>
                      </a:pPr>
                      <a:r>
                        <a:rPr lang="en-US" sz="1400" b="1" dirty="0">
                          <a:solidFill>
                            <a:schemeClr val="tx2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Deoxygenated</a:t>
                      </a:r>
                      <a:endParaRPr lang="en-US" sz="14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91440" marR="91440" marT="0" marB="0" anchor="ctr">
                    <a:lnL w="6350" cap="flat" cmpd="sng" algn="ctr">
                      <a:solidFill>
                        <a:srgbClr val="D5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5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5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5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indent="0" marL="0">
                        <a:buNone/>
                      </a:pPr>
                      <a:r>
                        <a:rPr lang="en-US" sz="1400" dirty="0">
                          <a:solidFill>
                            <a:srgbClr val="1F2937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Low in oxygen (shown in blue)</a:t>
                      </a:r>
                      <a:endParaRPr lang="en-US" sz="14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91440" marR="91440" marT="0" marB="0" anchor="ctr">
                    <a:lnL w="6350" cap="flat" cmpd="sng" algn="ctr">
                      <a:solidFill>
                        <a:srgbClr val="D5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5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5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5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420624">
                <a:tc>
                  <a:txBody>
                    <a:bodyPr/>
                    <a:lstStyle/>
                    <a:p>
                      <a:pPr indent="0" marL="0">
                        <a:buNone/>
                      </a:pPr>
                      <a:r>
                        <a:rPr lang="en-US" sz="1400" b="1" dirty="0">
                          <a:solidFill>
                            <a:schemeClr val="tx2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Homeostasis</a:t>
                      </a:r>
                      <a:endParaRPr lang="en-US" sz="14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91440" marR="91440" marT="0" marB="0" anchor="ctr">
                    <a:lnL w="6350" cap="flat" cmpd="sng" algn="ctr">
                      <a:solidFill>
                        <a:srgbClr val="D5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5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5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5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AF6FA"/>
                    </a:solidFill>
                  </a:tcPr>
                </a:tc>
                <a:tc>
                  <a:txBody>
                    <a:bodyPr/>
                    <a:lstStyle/>
                    <a:p>
                      <a:pPr indent="0" marL="0">
                        <a:buNone/>
                      </a:pPr>
                      <a:r>
                        <a:rPr lang="en-US" sz="1400" dirty="0">
                          <a:solidFill>
                            <a:srgbClr val="1F2937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Keeping the inside of the body steady</a:t>
                      </a:r>
                      <a:endParaRPr lang="en-US" sz="14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91440" marR="91440" marT="0" marB="0" anchor="ctr">
                    <a:lnL w="6350" cap="flat" cmpd="sng" algn="ctr">
                      <a:solidFill>
                        <a:srgbClr val="D5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5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5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5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AF6FA"/>
                    </a:solidFill>
                  </a:tcPr>
                </a:tc>
              </a:tr>
              <a:tr h="420624">
                <a:tc>
                  <a:txBody>
                    <a:bodyPr/>
                    <a:lstStyle/>
                    <a:p>
                      <a:pPr indent="0" marL="0">
                        <a:buNone/>
                      </a:pPr>
                      <a:r>
                        <a:rPr lang="en-US" sz="1400" b="1" dirty="0">
                          <a:solidFill>
                            <a:schemeClr val="tx2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Sympathetic / parasympathetic</a:t>
                      </a:r>
                      <a:endParaRPr lang="en-US" sz="14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91440" marR="91440" marT="0" marB="0" anchor="ctr">
                    <a:lnL w="6350" cap="flat" cmpd="sng" algn="ctr">
                      <a:solidFill>
                        <a:srgbClr val="D5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5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5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5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indent="0" marL="0">
                        <a:buNone/>
                      </a:pPr>
                      <a:r>
                        <a:rPr lang="en-US" sz="1400" dirty="0">
                          <a:solidFill>
                            <a:srgbClr val="1F2937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Nerves that speed up / slow down the heart</a:t>
                      </a:r>
                      <a:endParaRPr lang="en-US" sz="14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91440" marR="91440" marT="0" marB="0" anchor="ctr">
                    <a:lnL w="6350" cap="flat" cmpd="sng" algn="ctr">
                      <a:solidFill>
                        <a:srgbClr val="D5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5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5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5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>
            <p:ph idx="100" type="title" hasCustomPrompt="1"/>
          </p:nvPr>
        </p:nvSpPr>
        <p:spPr>
          <a:xfrm>
            <a:off x="457200" y="274320"/>
            <a:ext cx="8229600" cy="7315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buNone/>
            </a:pPr>
            <a:r>
              <a:rPr lang="en-US" sz="2800" b="1" dirty="0">
                <a:solidFill>
                  <a:schemeClr val="tx2"/>
                </a:solidFill>
              </a:rPr>
              <a:t>References</a:t>
            </a:r>
            <a:endParaRPr lang="en-US" sz="2800" dirty="0"/>
          </a:p>
        </p:txBody>
      </p:sp>
      <p:sp>
        <p:nvSpPr>
          <p:cNvPr id="3" name="Text 1"/>
          <p:cNvSpPr txBox="1"/>
          <p:nvPr/>
        </p:nvSpPr>
        <p:spPr>
          <a:xfrm>
            <a:off x="457200" y="1188720"/>
            <a:ext cx="8229600" cy="43891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190500" indent="-190500">
              <a:spcAft>
                <a:spcPts val="600"/>
              </a:spcAft>
              <a:buSzPct val="100000"/>
              <a:buChar char="•"/>
            </a:pPr>
            <a:r>
              <a:rPr lang="en-US" sz="1300" dirty="0">
                <a:solidFill>
                  <a:schemeClr val="tx1"/>
                </a:solidFill>
              </a:rPr>
              <a:t>British Heart Foundation (2020) Caring for a heart patient. Available at: https://www.bhf.org.uk/informationsupport/support/support-for-carers/caring-for-a-heart-patient</a:t>
            </a:r>
            <a:endParaRPr lang="en-US" sz="1300" dirty="0"/>
          </a:p>
          <a:p>
            <a:pPr marL="190500" indent="-190500">
              <a:spcAft>
                <a:spcPts val="600"/>
              </a:spcAft>
              <a:buSzPct val="100000"/>
              <a:buChar char="•"/>
            </a:pPr>
            <a:r>
              <a:rPr lang="en-US" sz="1300" dirty="0">
                <a:solidFill>
                  <a:schemeClr val="tx1"/>
                </a:solidFill>
              </a:rPr>
              <a:t>GOV.UK (2019) Health matters: preventing cardiovascular disease. Available at: https://www.gov.uk/government/publications/health-matters-preventing-cardiovascular-disease</a:t>
            </a:r>
            <a:endParaRPr lang="en-US" sz="1300" dirty="0"/>
          </a:p>
          <a:p>
            <a:pPr marL="190500" indent="-190500">
              <a:spcAft>
                <a:spcPts val="600"/>
              </a:spcAft>
              <a:buSzPct val="100000"/>
              <a:buChar char="•"/>
            </a:pPr>
            <a:r>
              <a:rPr lang="en-US" sz="1300" dirty="0">
                <a:solidFill>
                  <a:schemeClr val="tx1"/>
                </a:solidFill>
              </a:rPr>
              <a:t>NHS (2022) Cardiovascular disease. Available at: https://www.nhs.uk/conditions/cardiovascular-disease/</a:t>
            </a:r>
            <a:endParaRPr lang="en-US" sz="1300" dirty="0"/>
          </a:p>
          <a:p>
            <a:pPr marL="190500" indent="-190500">
              <a:spcAft>
                <a:spcPts val="600"/>
              </a:spcAft>
              <a:buSzPct val="100000"/>
              <a:buChar char="•"/>
            </a:pPr>
            <a:r>
              <a:rPr lang="en-US" sz="1300" dirty="0">
                <a:solidFill>
                  <a:schemeClr val="tx1"/>
                </a:solidFill>
              </a:rPr>
              <a:t>NHS (2022) Heart age calculator. Available at: https://www.nhs.uk/health-assessment-tools/calculate-your-heart-age</a:t>
            </a:r>
            <a:endParaRPr lang="en-US" sz="1300" dirty="0"/>
          </a:p>
          <a:p>
            <a:pPr marL="190500" indent="-190500">
              <a:spcAft>
                <a:spcPts val="600"/>
              </a:spcAft>
              <a:buSzPct val="100000"/>
              <a:buChar char="•"/>
            </a:pPr>
            <a:r>
              <a:rPr lang="en-US" sz="1300" dirty="0">
                <a:solidFill>
                  <a:schemeClr val="tx1"/>
                </a:solidFill>
              </a:rPr>
              <a:t>NICE (2010) Cardiovascular disease prevention (PH25). Available at: https://www.nice.org.uk/guidance/ph25</a:t>
            </a:r>
            <a:endParaRPr lang="en-US" sz="1300" dirty="0"/>
          </a:p>
          <a:p>
            <a:pPr marL="190500" indent="-190500">
              <a:spcAft>
                <a:spcPts val="600"/>
              </a:spcAft>
              <a:buSzPct val="100000"/>
              <a:buChar char="•"/>
            </a:pPr>
            <a:r>
              <a:rPr lang="en-US" sz="1300" dirty="0">
                <a:solidFill>
                  <a:schemeClr val="tx1"/>
                </a:solidFill>
              </a:rPr>
              <a:t>Thirumalaikolundusubramanian, P., Meenakshisundaram, R. and Senthilkumaran, S. (2015) 'Ethics, legality, and education in the practice of cardiology', in Heart and toxins. Academic Press, pp. 595-623.</a:t>
            </a:r>
            <a:endParaRPr lang="en-US" sz="1300" dirty="0"/>
          </a:p>
        </p:txBody>
      </p:sp>
    </p:spTree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>
            <p:ph idx="100" type="title" hasCustomPrompt="1"/>
          </p:nvPr>
        </p:nvSpPr>
        <p:spPr>
          <a:xfrm>
            <a:off x="502920" y="2011680"/>
            <a:ext cx="5669280" cy="109728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buNone/>
            </a:pPr>
            <a:r>
              <a:rPr lang="en-US" sz="3600" b="1" dirty="0">
                <a:solidFill>
                  <a:schemeClr val="bg1"/>
                </a:solidFill>
              </a:rPr>
              <a:t>Any questions?</a:t>
            </a:r>
            <a:endParaRPr lang="en-US" sz="3600" dirty="0"/>
          </a:p>
        </p:txBody>
      </p:sp>
      <p:sp>
        <p:nvSpPr>
          <p:cNvPr id="3" name="Text 0"/>
          <p:cNvSpPr/>
          <p:nvPr>
            <p:ph idx="101" type="body" hasCustomPrompt="1"/>
          </p:nvPr>
        </p:nvSpPr>
        <p:spPr>
          <a:xfrm>
            <a:off x="502920" y="3200400"/>
            <a:ext cx="5669280" cy="10972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buNone/>
            </a:pPr>
            <a:r>
              <a:rPr lang="en-US" sz="1800" dirty="0">
                <a:solidFill>
                  <a:schemeClr val="bg1"/>
                </a:solidFill>
              </a:rPr>
              <a:t>Next session: the respiratory system</a:t>
            </a:r>
            <a:endParaRPr lang="en-US" sz="1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UWTSD Physiology">
  <a:themeElements>
    <a:clrScheme name="UWTSD Physiology">
      <a:dk1>
        <a:srgbClr val="1F2937"/>
      </a:dk1>
      <a:lt1>
        <a:srgbClr val="FFFFFF"/>
      </a:lt1>
      <a:dk2>
        <a:srgbClr val="023B59"/>
      </a:dk2>
      <a:lt2>
        <a:srgbClr val="EAF6FA"/>
      </a:lt2>
      <a:accent1>
        <a:srgbClr val="1A9BBE"/>
      </a:accent1>
      <a:accent2>
        <a:srgbClr val="C62828"/>
      </a:accent2>
      <a:accent3>
        <a:srgbClr val="1E4E9C"/>
      </a:accent3>
      <a:accent4>
        <a:srgbClr val="2E7D32"/>
      </a:accent4>
      <a:accent5>
        <a:srgbClr val="E08E00"/>
      </a:accent5>
      <a:accent6>
        <a:srgbClr val="6A1B9A"/>
      </a:accent6>
      <a:hlink>
        <a:srgbClr val="1A6FBF"/>
      </a:hlink>
      <a:folHlink>
        <a:srgbClr val="6A1B9A"/>
      </a:folHlink>
    </a:clrScheme>
    <a:fontScheme name="UWTSD Physiology">
      <a:majorFont>
        <a:latin typeface="Arial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35</Slides>
  <Notes>35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35</vt:i4>
      </vt:variant>
    </vt:vector>
  </HeadingPairs>
  <TitlesOfParts>
    <vt:vector size="38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  <vt:lpstr>Slide 21</vt:lpstr>
      <vt:lpstr>Slide 22</vt:lpstr>
      <vt:lpstr>Slide 23</vt:lpstr>
      <vt:lpstr>Slide 24</vt:lpstr>
      <vt:lpstr>Slide 25</vt:lpstr>
      <vt:lpstr>Slide 26</vt:lpstr>
      <vt:lpstr>Slide 27</vt:lpstr>
      <vt:lpstr>Slide 28</vt:lpstr>
      <vt:lpstr>Slide 29</vt:lpstr>
      <vt:lpstr>Slide 30</vt:lpstr>
      <vt:lpstr>Slide 31</vt:lpstr>
      <vt:lpstr>Slide 32</vt:lpstr>
      <vt:lpstr>Slide 33</vt:lpstr>
      <vt:lpstr>Slide 34</vt:lpstr>
      <vt:lpstr>Slide 35</vt:lpstr>
    </vt:vector>
  </TitlesOfParts>
  <Company>UWTSD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Week 4 Session 1 - The Cardiovascular System</dc:title>
  <dc:subject>PptxGenJS Presentation</dc:subject>
  <dc:creator>Shaila Hussain</dc:creator>
  <cp:lastModifiedBy>Shaila Hussain</cp:lastModifiedBy>
  <cp:revision>1</cp:revision>
  <dcterms:created xsi:type="dcterms:W3CDTF">2026-10-22T20:24:35Z</dcterms:created>
  <dcterms:modified xsi:type="dcterms:W3CDTF">2026-10-22T20:24:35Z</dcterms:modified>
</cp:coreProperties>
</file>