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E5F7A"/>
    <a:srgbClr val="22C55E"/>
    <a:srgbClr val="A8E6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95" d="100"/>
          <a:sy n="95" d="100"/>
        </p:scale>
        <p:origin x="6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435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5F7A"/>
        </a:solidFill>
        <a:effectLst/>
      </p:bgPr>
    </p:bg>
    <p:spTree>
      <p:nvGrpSpPr>
        <p:cNvPr id="1" name=""/>
        <p:cNvGrpSpPr/>
        <p:nvPr/>
      </p:nvGrpSpPr>
      <p:grpSpPr>
        <a:xfrm>
          <a:off x="0" y="0"/>
          <a:ext cx="0" cy="0"/>
          <a:chOff x="0" y="0"/>
          <a:chExt cx="0" cy="0"/>
        </a:xfrm>
      </p:grpSpPr>
      <p:sp>
        <p:nvSpPr>
          <p:cNvPr id="2" name="Text 0"/>
          <p:cNvSpPr/>
          <p:nvPr/>
        </p:nvSpPr>
        <p:spPr>
          <a:xfrm>
            <a:off x="457200" y="1097280"/>
            <a:ext cx="8229600" cy="548640"/>
          </a:xfrm>
          <a:prstGeom prst="rect">
            <a:avLst/>
          </a:prstGeom>
          <a:noFill/>
          <a:ln/>
        </p:spPr>
        <p:txBody>
          <a:bodyPr wrap="square" rtlCol="0" anchor="ctr"/>
          <a:lstStyle/>
          <a:p>
            <a:pPr marL="0" indent="0" algn="ctr">
              <a:buNone/>
            </a:pPr>
            <a:r>
              <a:rPr lang="en-US" sz="5400" b="1" dirty="0">
                <a:solidFill>
                  <a:srgbClr val="FFFFFF"/>
                </a:solidFill>
                <a:latin typeface="Calibri" pitchFamily="34" charset="0"/>
                <a:ea typeface="Calibri" pitchFamily="34" charset="-122"/>
                <a:cs typeface="Calibri" pitchFamily="34" charset="-120"/>
              </a:rPr>
              <a:t>ERIKSON'S</a:t>
            </a:r>
            <a:endParaRPr lang="en-US" sz="5400" dirty="0"/>
          </a:p>
        </p:txBody>
      </p:sp>
      <p:sp>
        <p:nvSpPr>
          <p:cNvPr id="3" name="Text 1"/>
          <p:cNvSpPr/>
          <p:nvPr/>
        </p:nvSpPr>
        <p:spPr>
          <a:xfrm>
            <a:off x="457200" y="1737360"/>
            <a:ext cx="8229600" cy="731520"/>
          </a:xfrm>
          <a:prstGeom prst="rect">
            <a:avLst/>
          </a:prstGeom>
          <a:noFill/>
          <a:ln/>
        </p:spPr>
        <p:txBody>
          <a:bodyPr wrap="square" rtlCol="0" anchor="ctr"/>
          <a:lstStyle/>
          <a:p>
            <a:pPr marL="0" indent="0" algn="ctr">
              <a:buNone/>
            </a:pPr>
            <a:r>
              <a:rPr lang="en-US" sz="3600" dirty="0">
                <a:solidFill>
                  <a:srgbClr val="A8E6DB"/>
                </a:solidFill>
                <a:latin typeface="Calibri" pitchFamily="34" charset="0"/>
                <a:ea typeface="Calibri" pitchFamily="34" charset="-122"/>
                <a:cs typeface="Calibri" pitchFamily="34" charset="-120"/>
              </a:rPr>
              <a:t>PSYCHOSOCIAL DEVELOPMENT THEORY</a:t>
            </a:r>
            <a:endParaRPr lang="en-US" sz="3600" dirty="0"/>
          </a:p>
        </p:txBody>
      </p:sp>
      <p:sp>
        <p:nvSpPr>
          <p:cNvPr id="4" name="Text 2"/>
          <p:cNvSpPr/>
          <p:nvPr/>
        </p:nvSpPr>
        <p:spPr>
          <a:xfrm>
            <a:off x="457200" y="2743200"/>
            <a:ext cx="8229600" cy="457200"/>
          </a:xfrm>
          <a:prstGeom prst="rect">
            <a:avLst/>
          </a:prstGeom>
          <a:noFill/>
          <a:ln/>
        </p:spPr>
        <p:txBody>
          <a:bodyPr wrap="square" rtlCol="0" anchor="ctr"/>
          <a:lstStyle/>
          <a:p>
            <a:pPr marL="0" indent="0" algn="ctr">
              <a:buNone/>
            </a:pPr>
            <a:r>
              <a:rPr lang="en-US" sz="2400" i="1" dirty="0">
                <a:solidFill>
                  <a:srgbClr val="FFFFFF"/>
                </a:solidFill>
                <a:latin typeface="Calibri" pitchFamily="34" charset="0"/>
                <a:ea typeface="Calibri" pitchFamily="34" charset="-122"/>
                <a:cs typeface="Calibri" pitchFamily="34" charset="-120"/>
              </a:rPr>
              <a:t>Understanding Isaac's Development</a:t>
            </a:r>
            <a:endParaRPr lang="en-US" sz="2400" dirty="0"/>
          </a:p>
        </p:txBody>
      </p:sp>
      <p:sp>
        <p:nvSpPr>
          <p:cNvPr id="5" name="Shape 3"/>
          <p:cNvSpPr/>
          <p:nvPr/>
        </p:nvSpPr>
        <p:spPr>
          <a:xfrm>
            <a:off x="1828800" y="3383280"/>
            <a:ext cx="5486400" cy="45720"/>
          </a:xfrm>
          <a:prstGeom prst="rect">
            <a:avLst/>
          </a:prstGeom>
          <a:solidFill>
            <a:srgbClr val="A8E6DB"/>
          </a:solidFill>
          <a:ln/>
        </p:spPr>
        <p:txBody>
          <a:bodyPr/>
          <a:lstStyle/>
          <a:p>
            <a:endParaRPr lang="en-US"/>
          </a:p>
        </p:txBody>
      </p:sp>
      <p:sp>
        <p:nvSpPr>
          <p:cNvPr id="6" name="Text 4"/>
          <p:cNvSpPr/>
          <p:nvPr/>
        </p:nvSpPr>
        <p:spPr>
          <a:xfrm>
            <a:off x="914400" y="3931920"/>
            <a:ext cx="7315200" cy="914400"/>
          </a:xfrm>
          <a:prstGeom prst="rect">
            <a:avLst/>
          </a:prstGeom>
          <a:noFill/>
          <a:ln/>
        </p:spPr>
        <p:txBody>
          <a:bodyPr wrap="square" rtlCol="0" anchor="b"/>
          <a:lstStyle/>
          <a:p>
            <a:pPr algn="ctr"/>
            <a:r>
              <a:rPr lang="en-US" sz="1200" dirty="0">
                <a:solidFill>
                  <a:srgbClr val="FFFFFF"/>
                </a:solidFill>
                <a:latin typeface="Calibri" pitchFamily="34" charset="0"/>
                <a:ea typeface="Calibri" pitchFamily="34" charset="-122"/>
                <a:cs typeface="Calibri" pitchFamily="34" charset="-120"/>
              </a:rPr>
              <a:t>Module: Psychology in Health and Social Care
Code: LCHS4010 | Programme: Certificate of Higher Education
</a:t>
            </a:r>
            <a:r>
              <a:rPr lang="en-US" sz="1100" dirty="0">
                <a:solidFill>
                  <a:srgbClr val="FFFFFF"/>
                </a:solidFill>
                <a:latin typeface="Calibri" pitchFamily="34" charset="0"/>
                <a:ea typeface="Calibri" pitchFamily="34" charset="-122"/>
                <a:cs typeface="Calibri" pitchFamily="34" charset="-120"/>
              </a:rPr>
              <a:t>Student Name: __________</a:t>
            </a:r>
            <a:r>
              <a:rPr lang="en-US" sz="1100">
                <a:solidFill>
                  <a:srgbClr val="FFFFFF"/>
                </a:solidFill>
                <a:latin typeface="Calibri" pitchFamily="34" charset="0"/>
                <a:ea typeface="Calibri" pitchFamily="34" charset="-122"/>
                <a:cs typeface="Calibri" pitchFamily="34" charset="-120"/>
              </a:rPr>
              <a:t>Samera Mehmood _________     </a:t>
            </a:r>
            <a:r>
              <a:rPr lang="en-US" sz="1100" dirty="0">
                <a:solidFill>
                  <a:srgbClr val="FFFFFF"/>
                </a:solidFill>
                <a:latin typeface="Calibri" pitchFamily="34" charset="0"/>
                <a:ea typeface="Calibri" pitchFamily="34" charset="-122"/>
                <a:cs typeface="Calibri" pitchFamily="34" charset="-120"/>
              </a:rPr>
              <a:t>Student ID</a:t>
            </a:r>
            <a:r>
              <a:rPr lang="en-US" sz="1100">
                <a:solidFill>
                  <a:srgbClr val="FFFFFF"/>
                </a:solidFill>
                <a:latin typeface="Calibri" pitchFamily="34" charset="0"/>
                <a:ea typeface="Calibri" pitchFamily="34" charset="-122"/>
                <a:cs typeface="Calibri" pitchFamily="34" charset="-120"/>
              </a:rPr>
              <a:t>: ____2509932_______________</a:t>
            </a:r>
            <a:r>
              <a:rPr lang="en-US" sz="1100" dirty="0">
                <a:solidFill>
                  <a:srgbClr val="FFFFFF"/>
                </a:solidFill>
                <a:latin typeface="Calibri" pitchFamily="34" charset="0"/>
                <a:ea typeface="Calibri" pitchFamily="34" charset="-122"/>
                <a:cs typeface="Calibri" pitchFamily="34" charset="-120"/>
              </a:rPr>
              <a:t>
</a:t>
            </a:r>
            <a:r>
              <a:rPr lang="en-US" sz="1100" i="1" dirty="0">
                <a:solidFill>
                  <a:srgbClr val="FFFFFF"/>
                </a:solidFill>
                <a:latin typeface="Calibri" pitchFamily="34" charset="0"/>
                <a:ea typeface="Calibri" pitchFamily="34" charset="-122"/>
                <a:cs typeface="Calibri" pitchFamily="34" charset="-120"/>
              </a:rPr>
              <a:t>Lecturer: Neale Haddon | Children's Centre, London |  June 2026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WHO IS ISAAC? – Case Background</a:t>
            </a:r>
            <a:endParaRPr lang="en-US" sz="2800" dirty="0"/>
          </a:p>
        </p:txBody>
      </p:sp>
      <p:pic>
        <p:nvPicPr>
          <p:cNvPr id="4" name="Image 0" descr="/mnt/user-data/uploads/MaternalBond_jpg.jpeg"/>
          <p:cNvPicPr>
            <a:picLocks noChangeAspect="1"/>
          </p:cNvPicPr>
          <p:nvPr/>
        </p:nvPicPr>
        <p:blipFill>
          <a:blip r:embed="rId3"/>
          <a:stretch>
            <a:fillRect/>
          </a:stretch>
        </p:blipFill>
        <p:spPr>
          <a:xfrm>
            <a:off x="5029200" y="914400"/>
            <a:ext cx="3657600" cy="3840480"/>
          </a:xfrm>
          <a:prstGeom prst="ellipse">
            <a:avLst/>
          </a:prstGeom>
        </p:spPr>
      </p:pic>
      <p:sp>
        <p:nvSpPr>
          <p:cNvPr id="5" name="Text 2"/>
          <p:cNvSpPr/>
          <p:nvPr/>
        </p:nvSpPr>
        <p:spPr>
          <a:xfrm>
            <a:off x="128016" y="816864"/>
            <a:ext cx="4114800" cy="320040"/>
          </a:xfrm>
          <a:prstGeom prst="rect">
            <a:avLst/>
          </a:prstGeom>
          <a:noFill/>
          <a:ln/>
        </p:spPr>
        <p:txBody>
          <a:bodyPr wrap="square" rtlCol="0" anchor="ctr"/>
          <a:lstStyle/>
          <a:p>
            <a:pPr marL="0" indent="0">
              <a:buNone/>
            </a:pPr>
            <a:r>
              <a:rPr lang="en-US" sz="1600" b="1" dirty="0">
                <a:solidFill>
                  <a:srgbClr val="1E5F7A"/>
                </a:solidFill>
                <a:latin typeface="Calibri" pitchFamily="34" charset="0"/>
                <a:ea typeface="Calibri" pitchFamily="34" charset="-122"/>
                <a:cs typeface="Calibri" pitchFamily="34" charset="-120"/>
              </a:rPr>
              <a:t>👦 ISAAC</a:t>
            </a:r>
            <a:endParaRPr lang="en-US" sz="1600" dirty="0"/>
          </a:p>
        </p:txBody>
      </p:sp>
      <p:sp>
        <p:nvSpPr>
          <p:cNvPr id="6" name="Text 3"/>
          <p:cNvSpPr/>
          <p:nvPr/>
        </p:nvSpPr>
        <p:spPr>
          <a:xfrm>
            <a:off x="445008" y="999744"/>
            <a:ext cx="4114800" cy="950976"/>
          </a:xfrm>
          <a:prstGeom prst="rect">
            <a:avLst/>
          </a:prstGeom>
          <a:noFill/>
          <a:ln/>
        </p:spPr>
        <p:txBody>
          <a:bodyPr wrap="square" rtlCol="0" anchor="ctr"/>
          <a:lstStyle/>
          <a:p>
            <a:pPr marL="342900" indent="-342900">
              <a:buSzPct val="100000"/>
              <a:buChar char="•"/>
            </a:pPr>
            <a:r>
              <a:rPr lang="en-US" sz="1000" dirty="0">
                <a:solidFill>
                  <a:srgbClr val="1A1A1A"/>
                </a:solidFill>
                <a:latin typeface="Calibri" pitchFamily="34" charset="0"/>
                <a:ea typeface="Calibri" pitchFamily="34" charset="-122"/>
                <a:cs typeface="Calibri" pitchFamily="34" charset="-120"/>
              </a:rPr>
              <a:t>Four-Year-Old Boy at Children’s Centre</a:t>
            </a:r>
          </a:p>
          <a:p>
            <a:pPr marL="342900" indent="-342900">
              <a:buSzPct val="100000"/>
              <a:buChar char="•"/>
            </a:pPr>
            <a:r>
              <a:rPr lang="en-US" sz="1000" dirty="0">
                <a:solidFill>
                  <a:srgbClr val="1A1A1A"/>
                </a:solidFill>
                <a:latin typeface="Calibri" pitchFamily="34" charset="0"/>
                <a:ea typeface="Calibri" pitchFamily="34" charset="-122"/>
                <a:cs typeface="Calibri" pitchFamily="34" charset="-120"/>
              </a:rPr>
              <a:t>Shows Withdrawing Behavior While Playing</a:t>
            </a:r>
          </a:p>
          <a:p>
            <a:pPr marL="342900" indent="-342900">
              <a:buSzPct val="100000"/>
              <a:buChar char="•"/>
            </a:pPr>
            <a:r>
              <a:rPr lang="en-US" sz="1000" dirty="0">
                <a:solidFill>
                  <a:srgbClr val="1A1A1A"/>
                </a:solidFill>
                <a:latin typeface="Calibri" pitchFamily="34" charset="0"/>
                <a:ea typeface="Calibri" pitchFamily="34" charset="-122"/>
                <a:cs typeface="Calibri" pitchFamily="34" charset="-120"/>
              </a:rPr>
              <a:t>Experiences Separation Anxiety</a:t>
            </a:r>
          </a:p>
          <a:p>
            <a:pPr marL="342900" indent="-342900">
              <a:buSzPct val="100000"/>
              <a:buChar char="•"/>
            </a:pPr>
            <a:r>
              <a:rPr lang="en-US" sz="1000" dirty="0">
                <a:solidFill>
                  <a:srgbClr val="1A1A1A"/>
                </a:solidFill>
                <a:latin typeface="Calibri" pitchFamily="34" charset="0"/>
                <a:ea typeface="Calibri" pitchFamily="34" charset="-122"/>
                <a:cs typeface="Calibri" pitchFamily="34" charset="-120"/>
              </a:rPr>
              <a:t>Late in His Language Development</a:t>
            </a:r>
          </a:p>
          <a:p>
            <a:pPr marL="342900" indent="-342900">
              <a:buSzPct val="100000"/>
              <a:buChar char="•"/>
            </a:pPr>
            <a:r>
              <a:rPr lang="en-US" sz="1000" dirty="0">
                <a:solidFill>
                  <a:srgbClr val="1A1A1A"/>
                </a:solidFill>
                <a:latin typeface="Calibri" pitchFamily="34" charset="0"/>
                <a:ea typeface="Calibri" pitchFamily="34" charset="-122"/>
                <a:cs typeface="Calibri" pitchFamily="34" charset="-120"/>
              </a:rPr>
              <a:t>Cannot Communicate With Other Children</a:t>
            </a:r>
            <a:endParaRPr lang="en-US" sz="1050" dirty="0"/>
          </a:p>
        </p:txBody>
      </p:sp>
      <p:sp>
        <p:nvSpPr>
          <p:cNvPr id="7" name="Text 4"/>
          <p:cNvSpPr/>
          <p:nvPr/>
        </p:nvSpPr>
        <p:spPr>
          <a:xfrm>
            <a:off x="128016" y="1786128"/>
            <a:ext cx="4114800" cy="320040"/>
          </a:xfrm>
          <a:prstGeom prst="rect">
            <a:avLst/>
          </a:prstGeom>
          <a:noFill/>
          <a:ln/>
        </p:spPr>
        <p:txBody>
          <a:bodyPr wrap="square" rtlCol="0" anchor="ctr"/>
          <a:lstStyle/>
          <a:p>
            <a:pPr marL="0" indent="0">
              <a:buNone/>
            </a:pPr>
            <a:r>
              <a:rPr lang="en-US" sz="1600" b="1" dirty="0">
                <a:solidFill>
                  <a:srgbClr val="0891B2"/>
                </a:solidFill>
                <a:latin typeface="Calibri" pitchFamily="34" charset="0"/>
                <a:ea typeface="Calibri" pitchFamily="34" charset="-122"/>
                <a:cs typeface="Calibri" pitchFamily="34" charset="-120"/>
              </a:rPr>
              <a:t>👩 MOTHER</a:t>
            </a:r>
            <a:endParaRPr lang="en-US" sz="1600" dirty="0"/>
          </a:p>
        </p:txBody>
      </p:sp>
      <p:sp>
        <p:nvSpPr>
          <p:cNvPr id="8" name="Text 5"/>
          <p:cNvSpPr/>
          <p:nvPr/>
        </p:nvSpPr>
        <p:spPr>
          <a:xfrm>
            <a:off x="457200" y="2048256"/>
            <a:ext cx="4114800" cy="865632"/>
          </a:xfrm>
          <a:prstGeom prst="rect">
            <a:avLst/>
          </a:prstGeom>
          <a:noFill/>
          <a:ln/>
        </p:spPr>
        <p:txBody>
          <a:bodyPr wrap="square" rtlCol="0" anchor="ctr"/>
          <a:lstStyle/>
          <a:p>
            <a:pPr>
              <a:buSzPct val="100000"/>
            </a:pPr>
            <a:r>
              <a:rPr lang="en-US" sz="1000" dirty="0">
                <a:solidFill>
                  <a:srgbClr val="2F2F2F"/>
                </a:solidFill>
                <a:latin typeface="Calibri" pitchFamily="34" charset="0"/>
                <a:ea typeface="Calibri" pitchFamily="34" charset="-122"/>
                <a:cs typeface="Calibri" pitchFamily="34" charset="-120"/>
              </a:rPr>
              <a:t>Single mother with:</a:t>
            </a:r>
          </a:p>
          <a:p>
            <a:pPr>
              <a:buSzPct val="100000"/>
            </a:pPr>
            <a:r>
              <a:rPr lang="en-US" sz="1000" dirty="0">
                <a:solidFill>
                  <a:srgbClr val="2F2F2F"/>
                </a:solidFill>
                <a:latin typeface="Calibri" pitchFamily="34" charset="0"/>
                <a:ea typeface="Calibri" pitchFamily="34" charset="-122"/>
                <a:cs typeface="Calibri" pitchFamily="34" charset="-120"/>
              </a:rPr>
              <a:t>• PND</a:t>
            </a:r>
          </a:p>
          <a:p>
            <a:pPr>
              <a:buSzPct val="100000"/>
            </a:pPr>
            <a:r>
              <a:rPr lang="en-US" sz="1000" dirty="0">
                <a:solidFill>
                  <a:srgbClr val="2F2F2F"/>
                </a:solidFill>
                <a:latin typeface="Calibri" pitchFamily="34" charset="0"/>
                <a:ea typeface="Calibri" pitchFamily="34" charset="-122"/>
                <a:cs typeface="Calibri" pitchFamily="34" charset="-120"/>
              </a:rPr>
              <a:t>• Low Self-Esteem</a:t>
            </a:r>
          </a:p>
          <a:p>
            <a:pPr>
              <a:buSzPct val="100000"/>
            </a:pPr>
            <a:r>
              <a:rPr lang="en-US" sz="1000" dirty="0">
                <a:solidFill>
                  <a:srgbClr val="2F2F2F"/>
                </a:solidFill>
                <a:latin typeface="Calibri" pitchFamily="34" charset="0"/>
                <a:ea typeface="Calibri" pitchFamily="34" charset="-122"/>
                <a:cs typeface="Calibri" pitchFamily="34" charset="-120"/>
              </a:rPr>
              <a:t>• Lack of Social Support</a:t>
            </a:r>
          </a:p>
          <a:p>
            <a:pPr>
              <a:buSzPct val="100000"/>
            </a:pPr>
            <a:r>
              <a:rPr lang="en-US" sz="1000" dirty="0">
                <a:solidFill>
                  <a:srgbClr val="2F2F2F"/>
                </a:solidFill>
                <a:latin typeface="Calibri" pitchFamily="34" charset="0"/>
                <a:ea typeface="Calibri" pitchFamily="34" charset="-122"/>
                <a:cs typeface="Calibri" pitchFamily="34" charset="-120"/>
              </a:rPr>
              <a:t>• Difficulty Maintaining Continuous Attention on ISAAC</a:t>
            </a:r>
          </a:p>
        </p:txBody>
      </p:sp>
      <p:sp>
        <p:nvSpPr>
          <p:cNvPr id="9" name="Rectangle 8">
            <a:extLst>
              <a:ext uri="{FF2B5EF4-FFF2-40B4-BE49-F238E27FC236}">
                <a16:creationId xmlns:a16="http://schemas.microsoft.com/office/drawing/2014/main" id="{5529484A-A0B4-41B8-AEA0-21EFFCE3EB73}"/>
              </a:ext>
            </a:extLst>
          </p:cNvPr>
          <p:cNvSpPr/>
          <p:nvPr/>
        </p:nvSpPr>
        <p:spPr>
          <a:xfrm>
            <a:off x="2855068" y="4732020"/>
            <a:ext cx="3064213" cy="32004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dirty="0"/>
              <a:t>(Assessment Scenario, 2026)</a:t>
            </a:r>
          </a:p>
        </p:txBody>
      </p:sp>
      <p:sp>
        <p:nvSpPr>
          <p:cNvPr id="11" name="Text 4">
            <a:extLst>
              <a:ext uri="{FF2B5EF4-FFF2-40B4-BE49-F238E27FC236}">
                <a16:creationId xmlns:a16="http://schemas.microsoft.com/office/drawing/2014/main" id="{3C2D74E8-15ED-19B7-41E8-5575339156C9}"/>
              </a:ext>
            </a:extLst>
          </p:cNvPr>
          <p:cNvSpPr/>
          <p:nvPr/>
        </p:nvSpPr>
        <p:spPr>
          <a:xfrm>
            <a:off x="121920" y="2840736"/>
            <a:ext cx="4114800" cy="320040"/>
          </a:xfrm>
          <a:prstGeom prst="rect">
            <a:avLst/>
          </a:prstGeom>
          <a:noFill/>
          <a:ln/>
        </p:spPr>
        <p:txBody>
          <a:bodyPr wrap="square" rtlCol="0" anchor="ctr"/>
          <a:lstStyle/>
          <a:p>
            <a:pPr marL="0" indent="0">
              <a:buNone/>
            </a:pPr>
            <a:r>
              <a:rPr lang="en-US" sz="1600" b="1" dirty="0">
                <a:solidFill>
                  <a:srgbClr val="0891B2"/>
                </a:solidFill>
                <a:latin typeface="Calibri" pitchFamily="34" charset="0"/>
                <a:ea typeface="Calibri" pitchFamily="34" charset="-122"/>
                <a:cs typeface="Calibri" pitchFamily="34" charset="-120"/>
              </a:rPr>
              <a:t>🏠 TRANSITIONS</a:t>
            </a:r>
          </a:p>
        </p:txBody>
      </p:sp>
      <p:sp>
        <p:nvSpPr>
          <p:cNvPr id="12" name="Text 5">
            <a:extLst>
              <a:ext uri="{FF2B5EF4-FFF2-40B4-BE49-F238E27FC236}">
                <a16:creationId xmlns:a16="http://schemas.microsoft.com/office/drawing/2014/main" id="{394C887A-D86B-57D5-C966-C339431858EB}"/>
              </a:ext>
            </a:extLst>
          </p:cNvPr>
          <p:cNvSpPr/>
          <p:nvPr/>
        </p:nvSpPr>
        <p:spPr>
          <a:xfrm>
            <a:off x="457200" y="3067812"/>
            <a:ext cx="4114800" cy="865632"/>
          </a:xfrm>
          <a:prstGeom prst="rect">
            <a:avLst/>
          </a:prstGeom>
          <a:noFill/>
          <a:ln/>
        </p:spPr>
        <p:txBody>
          <a:bodyPr wrap="square" rtlCol="0" anchor="ctr"/>
          <a:lstStyle/>
          <a:p>
            <a:r>
              <a:rPr lang="en-US" sz="1000" dirty="0">
                <a:solidFill>
                  <a:srgbClr val="2F2F2F"/>
                </a:solidFill>
                <a:latin typeface="Calibri" pitchFamily="34" charset="0"/>
                <a:ea typeface="Calibri" pitchFamily="34" charset="-122"/>
                <a:cs typeface="Calibri" pitchFamily="34" charset="-120"/>
              </a:rPr>
              <a:t>Moved from somewhere else to London, having:</a:t>
            </a:r>
          </a:p>
          <a:p>
            <a:r>
              <a:rPr lang="en-US" sz="1000" dirty="0">
                <a:solidFill>
                  <a:srgbClr val="2F2F2F"/>
                </a:solidFill>
                <a:latin typeface="Calibri" pitchFamily="34" charset="0"/>
                <a:ea typeface="Calibri" pitchFamily="34" charset="-122"/>
                <a:cs typeface="Calibri" pitchFamily="34" charset="-120"/>
              </a:rPr>
              <a:t>• No consistent childcare for two years</a:t>
            </a:r>
          </a:p>
          <a:p>
            <a:r>
              <a:rPr lang="en-US" sz="1000" dirty="0">
                <a:solidFill>
                  <a:srgbClr val="2F2F2F"/>
                </a:solidFill>
                <a:latin typeface="Calibri" pitchFamily="34" charset="0"/>
                <a:ea typeface="Calibri" pitchFamily="34" charset="-122"/>
                <a:cs typeface="Calibri" pitchFamily="34" charset="-120"/>
              </a:rPr>
              <a:t>• Lots of care providers</a:t>
            </a:r>
          </a:p>
          <a:p>
            <a:r>
              <a:rPr lang="en-US" sz="1000" dirty="0">
                <a:solidFill>
                  <a:srgbClr val="2F2F2F"/>
                </a:solidFill>
                <a:latin typeface="Calibri" pitchFamily="34" charset="0"/>
                <a:ea typeface="Calibri" pitchFamily="34" charset="-122"/>
                <a:cs typeface="Calibri" pitchFamily="34" charset="-120"/>
              </a:rPr>
              <a:t>• Limited contact with other children</a:t>
            </a:r>
            <a:endParaRPr lang="en-US" sz="1100" dirty="0"/>
          </a:p>
        </p:txBody>
      </p:sp>
      <p:sp>
        <p:nvSpPr>
          <p:cNvPr id="13" name="Text 4">
            <a:extLst>
              <a:ext uri="{FF2B5EF4-FFF2-40B4-BE49-F238E27FC236}">
                <a16:creationId xmlns:a16="http://schemas.microsoft.com/office/drawing/2014/main" id="{E962D24B-04DF-9812-4FAB-E99936208223}"/>
              </a:ext>
            </a:extLst>
          </p:cNvPr>
          <p:cNvSpPr/>
          <p:nvPr/>
        </p:nvSpPr>
        <p:spPr>
          <a:xfrm>
            <a:off x="115824" y="3846576"/>
            <a:ext cx="4114800" cy="320040"/>
          </a:xfrm>
          <a:prstGeom prst="rect">
            <a:avLst/>
          </a:prstGeom>
          <a:noFill/>
          <a:ln/>
        </p:spPr>
        <p:txBody>
          <a:bodyPr wrap="square" rtlCol="0" anchor="ctr"/>
          <a:lstStyle/>
          <a:p>
            <a:pPr marL="0" indent="0">
              <a:buNone/>
            </a:pPr>
            <a:r>
              <a:rPr lang="en-US" sz="1600" b="1" dirty="0">
                <a:solidFill>
                  <a:srgbClr val="0891B2"/>
                </a:solidFill>
                <a:latin typeface="Calibri" pitchFamily="34" charset="0"/>
                <a:ea typeface="Calibri" pitchFamily="34" charset="-122"/>
                <a:cs typeface="Calibri" pitchFamily="34" charset="-120"/>
              </a:rPr>
              <a:t>⚠️ INDICATORS</a:t>
            </a:r>
          </a:p>
        </p:txBody>
      </p:sp>
      <p:sp>
        <p:nvSpPr>
          <p:cNvPr id="14" name="Text 5">
            <a:extLst>
              <a:ext uri="{FF2B5EF4-FFF2-40B4-BE49-F238E27FC236}">
                <a16:creationId xmlns:a16="http://schemas.microsoft.com/office/drawing/2014/main" id="{05E14765-57D4-AF17-29A7-2876C59CCEB9}"/>
              </a:ext>
            </a:extLst>
          </p:cNvPr>
          <p:cNvSpPr/>
          <p:nvPr/>
        </p:nvSpPr>
        <p:spPr>
          <a:xfrm>
            <a:off x="451104" y="4098036"/>
            <a:ext cx="4114800" cy="865632"/>
          </a:xfrm>
          <a:prstGeom prst="rect">
            <a:avLst/>
          </a:prstGeom>
          <a:noFill/>
          <a:ln/>
        </p:spPr>
        <p:txBody>
          <a:bodyPr wrap="square" rtlCol="0" anchor="ctr"/>
          <a:lstStyle/>
          <a:p>
            <a:r>
              <a:rPr lang="en-US" sz="1000" dirty="0">
                <a:solidFill>
                  <a:srgbClr val="2F2F2F"/>
                </a:solidFill>
                <a:latin typeface="Calibri" pitchFamily="34" charset="0"/>
                <a:ea typeface="Calibri" pitchFamily="34" charset="-122"/>
                <a:cs typeface="Calibri" pitchFamily="34" charset="-120"/>
              </a:rPr>
              <a:t>Problems noted after psychosocial assessment that show:</a:t>
            </a:r>
          </a:p>
          <a:p>
            <a:r>
              <a:rPr lang="en-US" sz="1000" dirty="0">
                <a:solidFill>
                  <a:srgbClr val="2F2F2F"/>
                </a:solidFill>
                <a:latin typeface="Calibri" pitchFamily="34" charset="0"/>
                <a:ea typeface="Calibri" pitchFamily="34" charset="-122"/>
                <a:cs typeface="Calibri" pitchFamily="34" charset="-120"/>
              </a:rPr>
              <a:t>• Crisis of Initiative v. Guilt</a:t>
            </a:r>
          </a:p>
          <a:p>
            <a:r>
              <a:rPr lang="en-US" sz="1000" dirty="0">
                <a:solidFill>
                  <a:srgbClr val="2F2F2F"/>
                </a:solidFill>
                <a:latin typeface="Calibri" pitchFamily="34" charset="0"/>
                <a:ea typeface="Calibri" pitchFamily="34" charset="-122"/>
                <a:cs typeface="Calibri" pitchFamily="34" charset="-120"/>
              </a:rPr>
              <a:t>• Stage of Trust v. Mistrust</a:t>
            </a:r>
          </a:p>
          <a:p>
            <a:r>
              <a:rPr lang="en-US" sz="1000" dirty="0">
                <a:solidFill>
                  <a:srgbClr val="2F2F2F"/>
                </a:solidFill>
                <a:latin typeface="Calibri" pitchFamily="34" charset="0"/>
                <a:ea typeface="Calibri" pitchFamily="34" charset="-122"/>
                <a:cs typeface="Calibri" pitchFamily="34" charset="-120"/>
              </a:rPr>
              <a:t>• Issues with autonomy</a:t>
            </a:r>
          </a:p>
          <a:p>
            <a:r>
              <a:rPr lang="en-US" sz="1000" dirty="0">
                <a:solidFill>
                  <a:srgbClr val="2F2F2F"/>
                </a:solidFill>
                <a:latin typeface="Calibri" pitchFamily="34" charset="0"/>
                <a:ea typeface="Calibri" pitchFamily="34" charset="-122"/>
                <a:cs typeface="Calibri" pitchFamily="34" charset="-120"/>
              </a:rPr>
              <a:t>• Inability to regulate emotions</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WHAT IS ERIKSON'S PSYCHOSOCIAL DEVELOPMENT THEORY?</a:t>
            </a:r>
            <a:endParaRPr lang="en-US" sz="2800" dirty="0"/>
          </a:p>
        </p:txBody>
      </p:sp>
      <p:pic>
        <p:nvPicPr>
          <p:cNvPr id="4" name="Image 0" descr="/mnt/user-data/uploads/Erik-Erikson_jpg.jpeg"/>
          <p:cNvPicPr>
            <a:picLocks noChangeAspect="1"/>
          </p:cNvPicPr>
          <p:nvPr/>
        </p:nvPicPr>
        <p:blipFill>
          <a:blip r:embed="rId3"/>
          <a:stretch>
            <a:fillRect/>
          </a:stretch>
        </p:blipFill>
        <p:spPr>
          <a:xfrm>
            <a:off x="298704" y="2468880"/>
            <a:ext cx="2011680" cy="2494788"/>
          </a:xfrm>
          <a:prstGeom prst="ellipse">
            <a:avLst/>
          </a:prstGeom>
        </p:spPr>
      </p:pic>
      <p:sp>
        <p:nvSpPr>
          <p:cNvPr id="5" name="Shape 2"/>
          <p:cNvSpPr/>
          <p:nvPr/>
        </p:nvSpPr>
        <p:spPr>
          <a:xfrm>
            <a:off x="2743200" y="914400"/>
            <a:ext cx="2743200" cy="1554480"/>
          </a:xfrm>
          <a:prstGeom prst="rect">
            <a:avLst/>
          </a:prstGeom>
          <a:solidFill>
            <a:srgbClr val="FFFFFF"/>
          </a:solidFill>
          <a:ln w="25400">
            <a:solidFill>
              <a:srgbClr val="0891B2"/>
            </a:solidFill>
            <a:prstDash val="solid"/>
          </a:ln>
          <a:effectLst>
            <a:outerShdw blurRad="38100" dist="25400" dir="16200000" algn="bl" rotWithShape="0">
              <a:srgbClr val="000000">
                <a:alpha val="10000"/>
              </a:srgbClr>
            </a:outerShdw>
          </a:effectLst>
        </p:spPr>
        <p:txBody>
          <a:bodyPr/>
          <a:lstStyle/>
          <a:p>
            <a:endParaRPr lang="en-US"/>
          </a:p>
        </p:txBody>
      </p:sp>
      <p:sp>
        <p:nvSpPr>
          <p:cNvPr id="6" name="Text 3"/>
          <p:cNvSpPr/>
          <p:nvPr/>
        </p:nvSpPr>
        <p:spPr>
          <a:xfrm>
            <a:off x="2926080" y="1097280"/>
            <a:ext cx="2377440" cy="457200"/>
          </a:xfrm>
          <a:prstGeom prst="rect">
            <a:avLst/>
          </a:prstGeom>
          <a:noFill/>
          <a:ln/>
        </p:spPr>
        <p:txBody>
          <a:bodyPr wrap="square" rtlCol="0" anchor="ctr"/>
          <a:lstStyle/>
          <a:p>
            <a:pPr marL="0" indent="0">
              <a:buNone/>
            </a:pPr>
            <a:r>
              <a:rPr lang="en-US" sz="1200" b="1" dirty="0">
                <a:solidFill>
                  <a:srgbClr val="1E5F7A"/>
                </a:solidFill>
                <a:latin typeface="Calibri" pitchFamily="34" charset="0"/>
                <a:ea typeface="Calibri" pitchFamily="34" charset="-122"/>
                <a:cs typeface="Calibri" pitchFamily="34" charset="-120"/>
              </a:rPr>
              <a:t>Eight Psychosocial Stages</a:t>
            </a:r>
          </a:p>
        </p:txBody>
      </p:sp>
      <p:sp>
        <p:nvSpPr>
          <p:cNvPr id="7" name="Text 4"/>
          <p:cNvSpPr/>
          <p:nvPr/>
        </p:nvSpPr>
        <p:spPr>
          <a:xfrm>
            <a:off x="2926080" y="1554480"/>
            <a:ext cx="2377440" cy="731520"/>
          </a:xfrm>
          <a:prstGeom prst="rect">
            <a:avLst/>
          </a:prstGeom>
          <a:noFill/>
          <a:ln/>
        </p:spPr>
        <p:txBody>
          <a:bodyPr wrap="square" rtlCol="0" anchor="t"/>
          <a:lstStyle/>
          <a:p>
            <a:pPr marL="0" indent="0">
              <a:buNone/>
            </a:pPr>
            <a:r>
              <a:rPr lang="en-US" sz="1000" dirty="0">
                <a:solidFill>
                  <a:srgbClr val="64748B"/>
                </a:solidFill>
                <a:latin typeface="Calibri" pitchFamily="34" charset="0"/>
                <a:ea typeface="Calibri" pitchFamily="34" charset="-122"/>
                <a:cs typeface="Calibri" pitchFamily="34" charset="-120"/>
              </a:rPr>
              <a:t>Individuals develop throughout their lifetime, and they face specific challenges at each stage (Erikson, 1950).</a:t>
            </a:r>
          </a:p>
        </p:txBody>
      </p:sp>
      <p:sp>
        <p:nvSpPr>
          <p:cNvPr id="8" name="Shape 5"/>
          <p:cNvSpPr/>
          <p:nvPr/>
        </p:nvSpPr>
        <p:spPr>
          <a:xfrm>
            <a:off x="5760720" y="914400"/>
            <a:ext cx="2743200" cy="1554480"/>
          </a:xfrm>
          <a:prstGeom prst="rect">
            <a:avLst/>
          </a:prstGeom>
          <a:solidFill>
            <a:srgbClr val="FFFFFF"/>
          </a:solidFill>
          <a:ln w="25400">
            <a:solidFill>
              <a:srgbClr val="0891B2"/>
            </a:solidFill>
            <a:prstDash val="solid"/>
          </a:ln>
          <a:effectLst>
            <a:outerShdw blurRad="38100" dist="25400" dir="16200000" algn="bl" rotWithShape="0">
              <a:srgbClr val="000000">
                <a:alpha val="10000"/>
              </a:srgbClr>
            </a:outerShdw>
          </a:effectLst>
        </p:spPr>
        <p:txBody>
          <a:bodyPr/>
          <a:lstStyle/>
          <a:p>
            <a:endParaRPr lang="en-US"/>
          </a:p>
        </p:txBody>
      </p:sp>
      <p:sp>
        <p:nvSpPr>
          <p:cNvPr id="9" name="Text 6"/>
          <p:cNvSpPr/>
          <p:nvPr/>
        </p:nvSpPr>
        <p:spPr>
          <a:xfrm>
            <a:off x="5943600" y="1097280"/>
            <a:ext cx="2377440" cy="457200"/>
          </a:xfrm>
          <a:prstGeom prst="rect">
            <a:avLst/>
          </a:prstGeom>
          <a:noFill/>
          <a:ln/>
        </p:spPr>
        <p:txBody>
          <a:bodyPr wrap="square" rtlCol="0" anchor="ctr"/>
          <a:lstStyle/>
          <a:p>
            <a:pPr marL="0" indent="0">
              <a:buNone/>
            </a:pPr>
            <a:r>
              <a:rPr lang="en-US" sz="1200" b="1" dirty="0">
                <a:solidFill>
                  <a:srgbClr val="1E5F7A"/>
                </a:solidFill>
                <a:latin typeface="Calibri" pitchFamily="34" charset="0"/>
                <a:ea typeface="Calibri" pitchFamily="34" charset="-122"/>
                <a:cs typeface="Calibri" pitchFamily="34" charset="-120"/>
              </a:rPr>
              <a:t>Epigenetic Principle</a:t>
            </a:r>
          </a:p>
        </p:txBody>
      </p:sp>
      <p:sp>
        <p:nvSpPr>
          <p:cNvPr id="10" name="Text 7"/>
          <p:cNvSpPr/>
          <p:nvPr/>
        </p:nvSpPr>
        <p:spPr>
          <a:xfrm>
            <a:off x="5943600" y="1554480"/>
            <a:ext cx="2377440" cy="731520"/>
          </a:xfrm>
          <a:prstGeom prst="rect">
            <a:avLst/>
          </a:prstGeom>
          <a:noFill/>
          <a:ln/>
        </p:spPr>
        <p:txBody>
          <a:bodyPr wrap="square" rtlCol="0" anchor="t"/>
          <a:lstStyle/>
          <a:p>
            <a:r>
              <a:rPr lang="en-US" sz="1000" dirty="0">
                <a:solidFill>
                  <a:srgbClr val="64748B"/>
                </a:solidFill>
                <a:latin typeface="Calibri" pitchFamily="34" charset="0"/>
                <a:ea typeface="Calibri" pitchFamily="34" charset="-122"/>
                <a:cs typeface="Calibri" pitchFamily="34" charset="-120"/>
              </a:rPr>
              <a:t>Individuals' identity formation occurs due to conflict resolution at each stage (Marcia, 2020).</a:t>
            </a:r>
          </a:p>
        </p:txBody>
      </p:sp>
      <p:sp>
        <p:nvSpPr>
          <p:cNvPr id="11" name="Shape 8"/>
          <p:cNvSpPr/>
          <p:nvPr/>
        </p:nvSpPr>
        <p:spPr>
          <a:xfrm>
            <a:off x="2743200" y="2834640"/>
            <a:ext cx="2743200" cy="1554480"/>
          </a:xfrm>
          <a:prstGeom prst="rect">
            <a:avLst/>
          </a:prstGeom>
          <a:solidFill>
            <a:srgbClr val="FFFFFF"/>
          </a:solidFill>
          <a:ln w="25400">
            <a:solidFill>
              <a:srgbClr val="0891B2"/>
            </a:solidFill>
            <a:prstDash val="solid"/>
          </a:ln>
          <a:effectLst>
            <a:outerShdw blurRad="38100" dist="25400" dir="16200000" algn="bl" rotWithShape="0">
              <a:srgbClr val="000000">
                <a:alpha val="10000"/>
              </a:srgbClr>
            </a:outerShdw>
          </a:effectLst>
        </p:spPr>
        <p:txBody>
          <a:bodyPr/>
          <a:lstStyle/>
          <a:p>
            <a:endParaRPr lang="en-US"/>
          </a:p>
        </p:txBody>
      </p:sp>
      <p:sp>
        <p:nvSpPr>
          <p:cNvPr id="12" name="Text 9"/>
          <p:cNvSpPr/>
          <p:nvPr/>
        </p:nvSpPr>
        <p:spPr>
          <a:xfrm>
            <a:off x="2926080" y="3017520"/>
            <a:ext cx="2377440" cy="457200"/>
          </a:xfrm>
          <a:prstGeom prst="rect">
            <a:avLst/>
          </a:prstGeom>
          <a:noFill/>
          <a:ln/>
        </p:spPr>
        <p:txBody>
          <a:bodyPr wrap="square" rtlCol="0" anchor="ctr"/>
          <a:lstStyle/>
          <a:p>
            <a:pPr marL="0" indent="0">
              <a:buNone/>
            </a:pPr>
            <a:r>
              <a:rPr lang="en-US" sz="1200" b="1" dirty="0">
                <a:solidFill>
                  <a:srgbClr val="1E5F7A"/>
                </a:solidFill>
                <a:latin typeface="Calibri" pitchFamily="34" charset="0"/>
                <a:ea typeface="Calibri" pitchFamily="34" charset="-122"/>
                <a:cs typeface="Calibri" pitchFamily="34" charset="-120"/>
              </a:rPr>
              <a:t>Social &amp; Cultural Context</a:t>
            </a:r>
          </a:p>
        </p:txBody>
      </p:sp>
      <p:sp>
        <p:nvSpPr>
          <p:cNvPr id="13" name="Text 10"/>
          <p:cNvSpPr/>
          <p:nvPr/>
        </p:nvSpPr>
        <p:spPr>
          <a:xfrm>
            <a:off x="2926080" y="3566160"/>
            <a:ext cx="2377440" cy="731520"/>
          </a:xfrm>
          <a:prstGeom prst="rect">
            <a:avLst/>
          </a:prstGeom>
          <a:noFill/>
          <a:ln/>
        </p:spPr>
        <p:txBody>
          <a:bodyPr wrap="square" rtlCol="0" anchor="t"/>
          <a:lstStyle/>
          <a:p>
            <a:r>
              <a:rPr lang="en-US" sz="1000" dirty="0">
                <a:solidFill>
                  <a:srgbClr val="64748B"/>
                </a:solidFill>
                <a:latin typeface="Calibri" pitchFamily="34" charset="0"/>
                <a:ea typeface="Calibri" pitchFamily="34" charset="-122"/>
                <a:cs typeface="Calibri" pitchFamily="34" charset="-120"/>
              </a:rPr>
              <a:t>The process of development is influenced by social interactions and cultural influences (McAdams &amp; Pals, 2023).</a:t>
            </a:r>
          </a:p>
        </p:txBody>
      </p:sp>
      <p:sp>
        <p:nvSpPr>
          <p:cNvPr id="14" name="Shape 11"/>
          <p:cNvSpPr/>
          <p:nvPr/>
        </p:nvSpPr>
        <p:spPr>
          <a:xfrm>
            <a:off x="5760720" y="2834640"/>
            <a:ext cx="2743200" cy="1554480"/>
          </a:xfrm>
          <a:prstGeom prst="rect">
            <a:avLst/>
          </a:prstGeom>
          <a:solidFill>
            <a:srgbClr val="FFFFFF"/>
          </a:solidFill>
          <a:ln w="25400">
            <a:solidFill>
              <a:srgbClr val="0891B2"/>
            </a:solidFill>
            <a:prstDash val="solid"/>
          </a:ln>
          <a:effectLst>
            <a:outerShdw blurRad="38100" dist="25400" dir="16200000" algn="bl" rotWithShape="0">
              <a:srgbClr val="000000">
                <a:alpha val="10000"/>
              </a:srgbClr>
            </a:outerShdw>
          </a:effectLst>
        </p:spPr>
        <p:txBody>
          <a:bodyPr/>
          <a:lstStyle/>
          <a:p>
            <a:endParaRPr lang="en-US"/>
          </a:p>
        </p:txBody>
      </p:sp>
      <p:sp>
        <p:nvSpPr>
          <p:cNvPr id="15" name="Text 12"/>
          <p:cNvSpPr/>
          <p:nvPr/>
        </p:nvSpPr>
        <p:spPr>
          <a:xfrm>
            <a:off x="5943600" y="3017520"/>
            <a:ext cx="2377440" cy="457200"/>
          </a:xfrm>
          <a:prstGeom prst="rect">
            <a:avLst/>
          </a:prstGeom>
          <a:noFill/>
          <a:ln/>
        </p:spPr>
        <p:txBody>
          <a:bodyPr wrap="square" rtlCol="0" anchor="ctr"/>
          <a:lstStyle/>
          <a:p>
            <a:pPr marL="0" indent="0">
              <a:buNone/>
            </a:pPr>
            <a:r>
              <a:rPr lang="en-US" sz="1200" b="1" dirty="0">
                <a:solidFill>
                  <a:srgbClr val="1E5F7A"/>
                </a:solidFill>
                <a:latin typeface="Calibri" pitchFamily="34" charset="0"/>
                <a:ea typeface="Calibri" pitchFamily="34" charset="-122"/>
                <a:cs typeface="Calibri" pitchFamily="34" charset="-120"/>
              </a:rPr>
              <a:t>Virtue Development</a:t>
            </a:r>
            <a:endParaRPr lang="en-US" sz="1200" dirty="0"/>
          </a:p>
        </p:txBody>
      </p:sp>
      <p:sp>
        <p:nvSpPr>
          <p:cNvPr id="16" name="Text 13"/>
          <p:cNvSpPr/>
          <p:nvPr/>
        </p:nvSpPr>
        <p:spPr>
          <a:xfrm>
            <a:off x="5943600" y="3566160"/>
            <a:ext cx="2377440" cy="731520"/>
          </a:xfrm>
          <a:prstGeom prst="rect">
            <a:avLst/>
          </a:prstGeom>
          <a:noFill/>
          <a:ln/>
        </p:spPr>
        <p:txBody>
          <a:bodyPr wrap="square" rtlCol="0" anchor="t"/>
          <a:lstStyle/>
          <a:p>
            <a:r>
              <a:rPr lang="en-US" sz="1000" dirty="0">
                <a:solidFill>
                  <a:srgbClr val="64748B"/>
                </a:solidFill>
                <a:latin typeface="Calibri" pitchFamily="34" charset="0"/>
                <a:ea typeface="Calibri" pitchFamily="34" charset="-122"/>
                <a:cs typeface="Calibri" pitchFamily="34" charset="-120"/>
              </a:rPr>
              <a:t>Resolution of crises results in the formation of certain virtues or skills (Dunkel &amp; </a:t>
            </a:r>
            <a:r>
              <a:rPr lang="en-US" sz="1000" dirty="0" err="1">
                <a:solidFill>
                  <a:srgbClr val="64748B"/>
                </a:solidFill>
                <a:latin typeface="Calibri" pitchFamily="34" charset="0"/>
                <a:ea typeface="Calibri" pitchFamily="34" charset="-122"/>
                <a:cs typeface="Calibri" pitchFamily="34" charset="-120"/>
              </a:rPr>
              <a:t>Harbke</a:t>
            </a:r>
            <a:r>
              <a:rPr lang="en-US" sz="1000" dirty="0">
                <a:solidFill>
                  <a:srgbClr val="64748B"/>
                </a:solidFill>
                <a:latin typeface="Calibri" pitchFamily="34" charset="0"/>
                <a:ea typeface="Calibri" pitchFamily="34" charset="-122"/>
                <a:cs typeface="Calibri" pitchFamily="34" charset="-120"/>
              </a:rPr>
              <a:t>, 2021).</a:t>
            </a:r>
          </a:p>
        </p:txBody>
      </p:sp>
      <p:sp>
        <p:nvSpPr>
          <p:cNvPr id="17" name="Rectangle: Rounded Corners 16">
            <a:extLst>
              <a:ext uri="{FF2B5EF4-FFF2-40B4-BE49-F238E27FC236}">
                <a16:creationId xmlns:a16="http://schemas.microsoft.com/office/drawing/2014/main" id="{C7BE96D5-3468-A1F0-9C7F-939B5F506B90}"/>
              </a:ext>
            </a:extLst>
          </p:cNvPr>
          <p:cNvSpPr/>
          <p:nvPr/>
        </p:nvSpPr>
        <p:spPr>
          <a:xfrm>
            <a:off x="134112" y="914400"/>
            <a:ext cx="2334768" cy="1371600"/>
          </a:xfrm>
          <a:prstGeom prst="roundRect">
            <a:avLst/>
          </a:prstGeom>
          <a:solidFill>
            <a:srgbClr val="1E5F7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b="1" dirty="0">
              <a:solidFill>
                <a:schemeClr val="accent1">
                  <a:lumMod val="50000"/>
                </a:schemeClr>
              </a:solidFill>
              <a:latin typeface="Cambria" pitchFamily="34" charset="0"/>
              <a:ea typeface="Cambria" pitchFamily="34" charset="-122"/>
              <a:cs typeface="Cambria" pitchFamily="34" charset="-120"/>
            </a:endParaRPr>
          </a:p>
          <a:p>
            <a:pPr algn="ctr"/>
            <a:r>
              <a:rPr lang="en-US" sz="1400" b="1" dirty="0">
                <a:solidFill>
                  <a:schemeClr val="bg1"/>
                </a:solidFill>
                <a:latin typeface="Cambria" pitchFamily="34" charset="0"/>
                <a:ea typeface="Cambria" pitchFamily="34" charset="-122"/>
                <a:cs typeface="Cambria" pitchFamily="34" charset="-120"/>
              </a:rPr>
              <a:t>Erik Erikson</a:t>
            </a:r>
            <a:r>
              <a:rPr lang="en-US" sz="1400" dirty="0">
                <a:solidFill>
                  <a:schemeClr val="bg1"/>
                </a:solidFill>
              </a:rPr>
              <a:t> </a:t>
            </a:r>
            <a:r>
              <a:rPr lang="en-US" sz="1400" b="1" dirty="0">
                <a:solidFill>
                  <a:schemeClr val="bg1"/>
                </a:solidFill>
                <a:latin typeface="Cambria" pitchFamily="34" charset="0"/>
                <a:ea typeface="Cambria" pitchFamily="34" charset="-122"/>
                <a:cs typeface="Cambria" pitchFamily="34" charset="-120"/>
              </a:rPr>
              <a:t>(1902–1994)</a:t>
            </a:r>
          </a:p>
          <a:p>
            <a:pPr algn="ctr"/>
            <a:r>
              <a:rPr lang="en-US" sz="1000" dirty="0"/>
              <a:t>German-American psychologist and psychiatrist.</a:t>
            </a:r>
          </a:p>
          <a:p>
            <a:pPr algn="ctr"/>
            <a:endParaRPr lang="en-US" sz="1000" dirty="0"/>
          </a:p>
          <a:p>
            <a:pPr algn="ctr"/>
            <a:r>
              <a:rPr lang="en-US" sz="1000" dirty="0"/>
              <a:t>Theory developed during the 1950s</a:t>
            </a:r>
          </a:p>
          <a:p>
            <a:pPr algn="ctr"/>
            <a:r>
              <a:rPr lang="en-US" sz="1000" dirty="0"/>
              <a:t>and 1960s.</a:t>
            </a:r>
          </a:p>
          <a:p>
            <a:pPr algn="ct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ERIKSON'S EIGHT PSYCHOSOCIAL STAGES</a:t>
            </a:r>
            <a:endParaRPr lang="en-US" sz="2800" dirty="0"/>
          </a:p>
        </p:txBody>
      </p:sp>
      <p:sp>
        <p:nvSpPr>
          <p:cNvPr id="4" name="Text 2"/>
          <p:cNvSpPr/>
          <p:nvPr/>
        </p:nvSpPr>
        <p:spPr>
          <a:xfrm>
            <a:off x="457200" y="960120"/>
            <a:ext cx="8229600" cy="274320"/>
          </a:xfrm>
          <a:prstGeom prst="rect">
            <a:avLst/>
          </a:prstGeom>
          <a:noFill/>
          <a:ln/>
        </p:spPr>
        <p:txBody>
          <a:bodyPr wrap="square" rtlCol="0" anchor="ctr"/>
          <a:lstStyle/>
          <a:p>
            <a:pPr marL="0" indent="0">
              <a:buNone/>
            </a:pPr>
            <a:r>
              <a:rPr lang="en-US" sz="1200" i="1">
                <a:solidFill>
                  <a:srgbClr val="64748B"/>
                </a:solidFill>
                <a:latin typeface="Calibri" pitchFamily="34" charset="0"/>
                <a:ea typeface="Calibri" pitchFamily="34" charset="-122"/>
                <a:cs typeface="Calibri" pitchFamily="34" charset="-120"/>
              </a:rPr>
              <a:t>Focusing on Early Childhood Developmental Stages (Ages 0-5)</a:t>
            </a:r>
            <a:endParaRPr lang="en-US" sz="1200" i="1" dirty="0">
              <a:solidFill>
                <a:srgbClr val="64748B"/>
              </a:solidFill>
              <a:latin typeface="Calibri" pitchFamily="34" charset="0"/>
              <a:ea typeface="Calibri" pitchFamily="34" charset="-122"/>
              <a:cs typeface="Calibri" pitchFamily="34" charset="-120"/>
            </a:endParaRPr>
          </a:p>
        </p:txBody>
      </p:sp>
      <p:sp>
        <p:nvSpPr>
          <p:cNvPr id="5" name="Shape 3"/>
          <p:cNvSpPr/>
          <p:nvPr/>
        </p:nvSpPr>
        <p:spPr>
          <a:xfrm>
            <a:off x="457200" y="1371600"/>
            <a:ext cx="2743200" cy="3291840"/>
          </a:xfrm>
          <a:prstGeom prst="rect">
            <a:avLst/>
          </a:prstGeom>
          <a:solidFill>
            <a:srgbClr val="1E5F7A"/>
          </a:solidFill>
          <a:ln/>
          <a:effectLst>
            <a:outerShdw blurRad="50800" dist="25400" dir="16200000" algn="bl" rotWithShape="0">
              <a:srgbClr val="000000">
                <a:alpha val="15000"/>
              </a:srgbClr>
            </a:outerShdw>
          </a:effectLst>
        </p:spPr>
        <p:txBody>
          <a:bodyPr/>
          <a:lstStyle/>
          <a:p>
            <a:endParaRPr lang="en-US"/>
          </a:p>
        </p:txBody>
      </p:sp>
      <p:sp>
        <p:nvSpPr>
          <p:cNvPr id="6" name="Text 4"/>
          <p:cNvSpPr/>
          <p:nvPr/>
        </p:nvSpPr>
        <p:spPr>
          <a:xfrm>
            <a:off x="1530096" y="1508760"/>
            <a:ext cx="45720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1</a:t>
            </a:r>
            <a:endParaRPr lang="en-US" sz="2800" dirty="0"/>
          </a:p>
        </p:txBody>
      </p:sp>
      <p:sp>
        <p:nvSpPr>
          <p:cNvPr id="7" name="Text 5"/>
          <p:cNvSpPr/>
          <p:nvPr/>
        </p:nvSpPr>
        <p:spPr>
          <a:xfrm>
            <a:off x="640080" y="2011680"/>
            <a:ext cx="2377440" cy="320040"/>
          </a:xfrm>
          <a:prstGeom prst="rect">
            <a:avLst/>
          </a:prstGeom>
          <a:noFill/>
          <a:ln/>
        </p:spPr>
        <p:txBody>
          <a:bodyPr wrap="square" rtlCol="0" anchor="ctr"/>
          <a:lstStyle/>
          <a:p>
            <a:pPr marL="0" indent="0" algn="ctr">
              <a:buNone/>
            </a:pPr>
            <a:r>
              <a:rPr lang="en-US" sz="1000" b="1" dirty="0">
                <a:solidFill>
                  <a:srgbClr val="A8E6DB"/>
                </a:solidFill>
                <a:latin typeface="Calibri" pitchFamily="34" charset="0"/>
                <a:ea typeface="Calibri" pitchFamily="34" charset="-122"/>
                <a:cs typeface="Calibri" pitchFamily="34" charset="-120"/>
              </a:rPr>
              <a:t>0-18 months</a:t>
            </a:r>
            <a:endParaRPr lang="en-US" sz="1000" dirty="0"/>
          </a:p>
        </p:txBody>
      </p:sp>
      <p:sp>
        <p:nvSpPr>
          <p:cNvPr id="8" name="Text 6"/>
          <p:cNvSpPr/>
          <p:nvPr/>
        </p:nvSpPr>
        <p:spPr>
          <a:xfrm>
            <a:off x="640080" y="2423160"/>
            <a:ext cx="2377440" cy="73152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Trust vs. Mistrust</a:t>
            </a:r>
            <a:endParaRPr lang="en-US" sz="1200" dirty="0"/>
          </a:p>
        </p:txBody>
      </p:sp>
      <p:sp>
        <p:nvSpPr>
          <p:cNvPr id="9" name="Text 7"/>
          <p:cNvSpPr/>
          <p:nvPr/>
        </p:nvSpPr>
        <p:spPr>
          <a:xfrm>
            <a:off x="640080" y="3246120"/>
            <a:ext cx="2377440" cy="320040"/>
          </a:xfrm>
          <a:prstGeom prst="rect">
            <a:avLst/>
          </a:prstGeom>
          <a:noFill/>
          <a:ln/>
        </p:spPr>
        <p:txBody>
          <a:bodyPr wrap="square" rtlCol="0" anchor="ctr"/>
          <a:lstStyle/>
          <a:p>
            <a:pPr marL="0" indent="0" algn="ctr">
              <a:buNone/>
            </a:pPr>
            <a:r>
              <a:rPr lang="en-US" sz="1100" i="1" dirty="0">
                <a:solidFill>
                  <a:srgbClr val="A8E6DB"/>
                </a:solidFill>
                <a:latin typeface="Calibri" pitchFamily="34" charset="0"/>
                <a:ea typeface="Calibri" pitchFamily="34" charset="-122"/>
                <a:cs typeface="Calibri" pitchFamily="34" charset="-120"/>
              </a:rPr>
              <a:t>Virtue: Hope</a:t>
            </a:r>
            <a:endParaRPr lang="en-US" sz="1100" dirty="0"/>
          </a:p>
        </p:txBody>
      </p:sp>
      <p:sp>
        <p:nvSpPr>
          <p:cNvPr id="10" name="Text 8"/>
          <p:cNvSpPr/>
          <p:nvPr/>
        </p:nvSpPr>
        <p:spPr>
          <a:xfrm>
            <a:off x="640080" y="3703320"/>
            <a:ext cx="2377440" cy="64008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Early disruptions</a:t>
            </a:r>
            <a:endParaRPr lang="en-US" sz="1000" dirty="0"/>
          </a:p>
        </p:txBody>
      </p:sp>
      <p:sp>
        <p:nvSpPr>
          <p:cNvPr id="11" name="Shape 9"/>
          <p:cNvSpPr/>
          <p:nvPr/>
        </p:nvSpPr>
        <p:spPr>
          <a:xfrm>
            <a:off x="3383280" y="1371600"/>
            <a:ext cx="2743200" cy="3291840"/>
          </a:xfrm>
          <a:prstGeom prst="rect">
            <a:avLst/>
          </a:prstGeom>
          <a:solidFill>
            <a:srgbClr val="1E5F7A"/>
          </a:solidFill>
          <a:ln/>
          <a:effectLst>
            <a:outerShdw blurRad="50800" dist="25400" dir="16200000" algn="bl" rotWithShape="0">
              <a:srgbClr val="000000">
                <a:alpha val="15000"/>
              </a:srgbClr>
            </a:outerShdw>
          </a:effectLst>
        </p:spPr>
        <p:txBody>
          <a:bodyPr/>
          <a:lstStyle/>
          <a:p>
            <a:endParaRPr lang="en-US"/>
          </a:p>
        </p:txBody>
      </p:sp>
      <p:sp>
        <p:nvSpPr>
          <p:cNvPr id="12" name="Text 10"/>
          <p:cNvSpPr/>
          <p:nvPr/>
        </p:nvSpPr>
        <p:spPr>
          <a:xfrm>
            <a:off x="4456176" y="1508760"/>
            <a:ext cx="45720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2</a:t>
            </a:r>
            <a:endParaRPr lang="en-US" sz="2800" dirty="0"/>
          </a:p>
        </p:txBody>
      </p:sp>
      <p:sp>
        <p:nvSpPr>
          <p:cNvPr id="13" name="Text 11"/>
          <p:cNvSpPr/>
          <p:nvPr/>
        </p:nvSpPr>
        <p:spPr>
          <a:xfrm>
            <a:off x="3566160" y="2011680"/>
            <a:ext cx="2377440" cy="320040"/>
          </a:xfrm>
          <a:prstGeom prst="rect">
            <a:avLst/>
          </a:prstGeom>
          <a:noFill/>
          <a:ln/>
        </p:spPr>
        <p:txBody>
          <a:bodyPr wrap="square" rtlCol="0" anchor="ctr"/>
          <a:lstStyle/>
          <a:p>
            <a:pPr marL="0" indent="0" algn="ctr">
              <a:buNone/>
            </a:pPr>
            <a:r>
              <a:rPr lang="en-US" sz="1000" b="1" dirty="0">
                <a:solidFill>
                  <a:srgbClr val="A8E6DB"/>
                </a:solidFill>
                <a:latin typeface="Calibri" pitchFamily="34" charset="0"/>
                <a:ea typeface="Calibri" pitchFamily="34" charset="-122"/>
                <a:cs typeface="Calibri" pitchFamily="34" charset="-120"/>
              </a:rPr>
              <a:t>18 months-3 yrs</a:t>
            </a:r>
            <a:endParaRPr lang="en-US" sz="1000" dirty="0"/>
          </a:p>
        </p:txBody>
      </p:sp>
      <p:sp>
        <p:nvSpPr>
          <p:cNvPr id="14" name="Text 12"/>
          <p:cNvSpPr/>
          <p:nvPr/>
        </p:nvSpPr>
        <p:spPr>
          <a:xfrm>
            <a:off x="3566160" y="2423160"/>
            <a:ext cx="2377440" cy="73152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Autonomy vs. Shame/Doubt</a:t>
            </a:r>
            <a:endParaRPr lang="en-US" sz="1200" dirty="0"/>
          </a:p>
        </p:txBody>
      </p:sp>
      <p:sp>
        <p:nvSpPr>
          <p:cNvPr id="15" name="Text 13"/>
          <p:cNvSpPr/>
          <p:nvPr/>
        </p:nvSpPr>
        <p:spPr>
          <a:xfrm>
            <a:off x="3566160" y="3246120"/>
            <a:ext cx="2377440" cy="320040"/>
          </a:xfrm>
          <a:prstGeom prst="rect">
            <a:avLst/>
          </a:prstGeom>
          <a:noFill/>
          <a:ln/>
        </p:spPr>
        <p:txBody>
          <a:bodyPr wrap="square" rtlCol="0" anchor="ctr"/>
          <a:lstStyle/>
          <a:p>
            <a:pPr marL="0" indent="0" algn="ctr">
              <a:buNone/>
            </a:pPr>
            <a:r>
              <a:rPr lang="en-US" sz="1100" i="1" dirty="0">
                <a:solidFill>
                  <a:srgbClr val="A8E6DB"/>
                </a:solidFill>
                <a:latin typeface="Calibri" pitchFamily="34" charset="0"/>
                <a:ea typeface="Calibri" pitchFamily="34" charset="-122"/>
                <a:cs typeface="Calibri" pitchFamily="34" charset="-120"/>
              </a:rPr>
              <a:t>Virtue: Will</a:t>
            </a:r>
            <a:endParaRPr lang="en-US" sz="1100" dirty="0"/>
          </a:p>
        </p:txBody>
      </p:sp>
      <p:sp>
        <p:nvSpPr>
          <p:cNvPr id="16" name="Text 14"/>
          <p:cNvSpPr/>
          <p:nvPr/>
        </p:nvSpPr>
        <p:spPr>
          <a:xfrm>
            <a:off x="3566160" y="3703320"/>
            <a:ext cx="2377440" cy="64008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Limited exploration</a:t>
            </a:r>
            <a:endParaRPr lang="en-US" sz="1000" dirty="0"/>
          </a:p>
        </p:txBody>
      </p:sp>
      <p:sp>
        <p:nvSpPr>
          <p:cNvPr id="17" name="Shape 15"/>
          <p:cNvSpPr/>
          <p:nvPr/>
        </p:nvSpPr>
        <p:spPr>
          <a:xfrm>
            <a:off x="6309360" y="1371600"/>
            <a:ext cx="2743200" cy="3291840"/>
          </a:xfrm>
          <a:prstGeom prst="rect">
            <a:avLst/>
          </a:prstGeom>
          <a:solidFill>
            <a:srgbClr val="0891B2"/>
          </a:solidFill>
          <a:ln/>
          <a:effectLst>
            <a:outerShdw blurRad="50800" dist="25400" dir="16200000" algn="bl" rotWithShape="0">
              <a:srgbClr val="000000">
                <a:alpha val="15000"/>
              </a:srgbClr>
            </a:outerShdw>
          </a:effectLst>
        </p:spPr>
        <p:txBody>
          <a:bodyPr/>
          <a:lstStyle/>
          <a:p>
            <a:endParaRPr lang="en-US"/>
          </a:p>
        </p:txBody>
      </p:sp>
      <p:sp>
        <p:nvSpPr>
          <p:cNvPr id="18" name="Text 16"/>
          <p:cNvSpPr/>
          <p:nvPr/>
        </p:nvSpPr>
        <p:spPr>
          <a:xfrm>
            <a:off x="7382256" y="1508760"/>
            <a:ext cx="457200" cy="45720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3</a:t>
            </a:r>
            <a:endParaRPr lang="en-US" sz="2800" dirty="0"/>
          </a:p>
        </p:txBody>
      </p:sp>
      <p:sp>
        <p:nvSpPr>
          <p:cNvPr id="19" name="Text 17"/>
          <p:cNvSpPr/>
          <p:nvPr/>
        </p:nvSpPr>
        <p:spPr>
          <a:xfrm>
            <a:off x="6492240" y="2011680"/>
            <a:ext cx="2377440" cy="320040"/>
          </a:xfrm>
          <a:prstGeom prst="rect">
            <a:avLst/>
          </a:prstGeom>
          <a:noFill/>
          <a:ln/>
        </p:spPr>
        <p:txBody>
          <a:bodyPr wrap="square" rtlCol="0" anchor="ctr"/>
          <a:lstStyle/>
          <a:p>
            <a:pPr marL="0" indent="0" algn="ctr">
              <a:buNone/>
            </a:pPr>
            <a:r>
              <a:rPr lang="en-US" sz="1000" b="1" dirty="0">
                <a:solidFill>
                  <a:srgbClr val="A8E6DB"/>
                </a:solidFill>
                <a:latin typeface="Calibri" pitchFamily="34" charset="0"/>
                <a:ea typeface="Calibri" pitchFamily="34" charset="-122"/>
                <a:cs typeface="Calibri" pitchFamily="34" charset="-120"/>
              </a:rPr>
              <a:t>3-5 years</a:t>
            </a:r>
            <a:endParaRPr lang="en-US" sz="1000" dirty="0"/>
          </a:p>
        </p:txBody>
      </p:sp>
      <p:sp>
        <p:nvSpPr>
          <p:cNvPr id="20" name="Text 18"/>
          <p:cNvSpPr/>
          <p:nvPr/>
        </p:nvSpPr>
        <p:spPr>
          <a:xfrm>
            <a:off x="6492240" y="2423160"/>
            <a:ext cx="2377440" cy="73152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Initiative vs. Guilt</a:t>
            </a:r>
            <a:endParaRPr lang="en-US" sz="1200" dirty="0"/>
          </a:p>
        </p:txBody>
      </p:sp>
      <p:sp>
        <p:nvSpPr>
          <p:cNvPr id="21" name="Text 19"/>
          <p:cNvSpPr/>
          <p:nvPr/>
        </p:nvSpPr>
        <p:spPr>
          <a:xfrm>
            <a:off x="6492240" y="3246120"/>
            <a:ext cx="2377440" cy="320040"/>
          </a:xfrm>
          <a:prstGeom prst="rect">
            <a:avLst/>
          </a:prstGeom>
          <a:noFill/>
          <a:ln/>
        </p:spPr>
        <p:txBody>
          <a:bodyPr wrap="square" rtlCol="0" anchor="ctr"/>
          <a:lstStyle/>
          <a:p>
            <a:pPr marL="0" indent="0" algn="ctr">
              <a:buNone/>
            </a:pPr>
            <a:r>
              <a:rPr lang="en-US" sz="1100" i="1" dirty="0">
                <a:solidFill>
                  <a:srgbClr val="A8E6DB"/>
                </a:solidFill>
                <a:latin typeface="Calibri" pitchFamily="34" charset="0"/>
                <a:ea typeface="Calibri" pitchFamily="34" charset="-122"/>
                <a:cs typeface="Calibri" pitchFamily="34" charset="-120"/>
              </a:rPr>
              <a:t>Virtue: Purpose</a:t>
            </a:r>
            <a:endParaRPr lang="en-US" sz="1100" dirty="0"/>
          </a:p>
        </p:txBody>
      </p:sp>
      <p:sp>
        <p:nvSpPr>
          <p:cNvPr id="22" name="Text 20"/>
          <p:cNvSpPr/>
          <p:nvPr/>
        </p:nvSpPr>
        <p:spPr>
          <a:xfrm>
            <a:off x="6492240" y="3703320"/>
            <a:ext cx="2377440" cy="64008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CURRENT STAGE</a:t>
            </a:r>
            <a:endParaRPr lang="en-US" sz="1000" dirty="0"/>
          </a:p>
        </p:txBody>
      </p:sp>
      <p:sp>
        <p:nvSpPr>
          <p:cNvPr id="23" name="Text 2">
            <a:extLst>
              <a:ext uri="{FF2B5EF4-FFF2-40B4-BE49-F238E27FC236}">
                <a16:creationId xmlns:a16="http://schemas.microsoft.com/office/drawing/2014/main" id="{35A8B9B2-5B51-55C2-EF04-AF3C3F1B9F84}"/>
              </a:ext>
            </a:extLst>
          </p:cNvPr>
          <p:cNvSpPr/>
          <p:nvPr/>
        </p:nvSpPr>
        <p:spPr>
          <a:xfrm>
            <a:off x="554480" y="4685978"/>
            <a:ext cx="8229600" cy="274320"/>
          </a:xfrm>
          <a:prstGeom prst="rect">
            <a:avLst/>
          </a:prstGeom>
          <a:noFill/>
          <a:ln/>
        </p:spPr>
        <p:txBody>
          <a:bodyPr wrap="square" rtlCol="0" anchor="ctr"/>
          <a:lstStyle/>
          <a:p>
            <a:pPr marL="0" indent="0" algn="ctr">
              <a:buNone/>
            </a:pPr>
            <a:r>
              <a:rPr lang="en-US" sz="1200" i="1" dirty="0">
                <a:solidFill>
                  <a:srgbClr val="64748B"/>
                </a:solidFill>
                <a:latin typeface="Calibri" pitchFamily="34" charset="0"/>
                <a:ea typeface="Calibri" pitchFamily="34" charset="-122"/>
                <a:cs typeface="Calibri" pitchFamily="34" charset="-120"/>
              </a:rPr>
              <a:t>(Erikson, 1950; Marcia, 2020)</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INITIATIVE VS. GUILT (Ages 3-5) – ISAAC'S CURRENT STAGE</a:t>
            </a:r>
            <a:endParaRPr lang="en-US" sz="2800" dirty="0"/>
          </a:p>
        </p:txBody>
      </p:sp>
      <p:sp>
        <p:nvSpPr>
          <p:cNvPr id="4" name="Shape 2"/>
          <p:cNvSpPr/>
          <p:nvPr/>
        </p:nvSpPr>
        <p:spPr>
          <a:xfrm>
            <a:off x="457200" y="859536"/>
            <a:ext cx="4114800" cy="2967001"/>
          </a:xfrm>
          <a:prstGeom prst="rect">
            <a:avLst/>
          </a:prstGeom>
          <a:solidFill>
            <a:srgbClr val="FFFFFF"/>
          </a:solidFill>
          <a:ln w="25400">
            <a:solidFill>
              <a:srgbClr val="22C55E"/>
            </a:solidFill>
            <a:prstDash val="solid"/>
          </a:ln>
        </p:spPr>
        <p:txBody>
          <a:bodyPr/>
          <a:lstStyle/>
          <a:p>
            <a:endParaRPr lang="en-US"/>
          </a:p>
        </p:txBody>
      </p:sp>
      <p:sp>
        <p:nvSpPr>
          <p:cNvPr id="5" name="Text 3"/>
          <p:cNvSpPr/>
          <p:nvPr/>
        </p:nvSpPr>
        <p:spPr>
          <a:xfrm>
            <a:off x="640080" y="996696"/>
            <a:ext cx="3749040" cy="274320"/>
          </a:xfrm>
          <a:prstGeom prst="rect">
            <a:avLst/>
          </a:prstGeom>
          <a:noFill/>
          <a:ln/>
        </p:spPr>
        <p:txBody>
          <a:bodyPr wrap="square" rtlCol="0" anchor="ctr"/>
          <a:lstStyle/>
          <a:p>
            <a:pPr marL="0" indent="0">
              <a:buNone/>
            </a:pPr>
            <a:r>
              <a:rPr lang="en-US" sz="1400" b="1" dirty="0">
                <a:solidFill>
                  <a:srgbClr val="22C55E"/>
                </a:solidFill>
                <a:latin typeface="Calibri" pitchFamily="34" charset="0"/>
                <a:ea typeface="Calibri" pitchFamily="34" charset="-122"/>
                <a:cs typeface="Calibri" pitchFamily="34" charset="-120"/>
              </a:rPr>
              <a:t>✓ HEALTHY INITIATIVE</a:t>
            </a:r>
            <a:endParaRPr lang="en-US" sz="1400" dirty="0"/>
          </a:p>
        </p:txBody>
      </p:sp>
      <p:sp>
        <p:nvSpPr>
          <p:cNvPr id="6" name="Text 4"/>
          <p:cNvSpPr/>
          <p:nvPr/>
        </p:nvSpPr>
        <p:spPr>
          <a:xfrm>
            <a:off x="640080" y="1362456"/>
            <a:ext cx="3749040" cy="2012653"/>
          </a:xfrm>
          <a:prstGeom prst="rect">
            <a:avLst/>
          </a:prstGeom>
          <a:noFill/>
          <a:ln/>
        </p:spPr>
        <p:txBody>
          <a:bodyPr wrap="square" rtlCol="0" anchor="ctr"/>
          <a:lstStyle/>
          <a:p>
            <a:pPr>
              <a:buSzPct val="100000"/>
            </a:pPr>
            <a:r>
              <a:rPr lang="en-US" sz="1000" dirty="0"/>
              <a:t>The child demonstrates:</a:t>
            </a:r>
          </a:p>
          <a:p>
            <a:pPr marL="342900" indent="-342900">
              <a:buSzPct val="100000"/>
              <a:buChar char="•"/>
            </a:pPr>
            <a:r>
              <a:rPr lang="en-US" sz="1000" dirty="0"/>
              <a:t>Initiations for doing something: motivation for action</a:t>
            </a:r>
          </a:p>
          <a:p>
            <a:pPr marL="342900" indent="-342900">
              <a:buSzPct val="100000"/>
              <a:buChar char="•"/>
            </a:pPr>
            <a:r>
              <a:rPr lang="en-US" sz="1000" dirty="0"/>
              <a:t>Intentional actions towards a target</a:t>
            </a:r>
          </a:p>
          <a:p>
            <a:pPr marL="342900" indent="-342900">
              <a:buSzPct val="100000"/>
              <a:buChar char="•"/>
            </a:pPr>
            <a:r>
              <a:rPr lang="en-US" sz="1000" dirty="0"/>
              <a:t>Creativity and imagination in playing</a:t>
            </a:r>
          </a:p>
          <a:p>
            <a:pPr marL="342900" indent="-342900">
              <a:buSzPct val="100000"/>
              <a:buChar char="•"/>
            </a:pPr>
            <a:r>
              <a:rPr lang="en-US" sz="1000" dirty="0"/>
              <a:t>Independent exploration</a:t>
            </a:r>
          </a:p>
          <a:p>
            <a:pPr marL="342900" indent="-342900">
              <a:buSzPct val="100000"/>
              <a:buChar char="•"/>
            </a:pPr>
            <a:r>
              <a:rPr lang="en-US" sz="1000" dirty="0"/>
              <a:t>Initiative in assuming responsibilities (Erikson, 1950)</a:t>
            </a:r>
          </a:p>
          <a:p>
            <a:pPr marL="342900" indent="-342900">
              <a:buSzPct val="100000"/>
              <a:buChar char="•"/>
            </a:pPr>
            <a:r>
              <a:rPr lang="en-US" sz="1000" dirty="0"/>
              <a:t>Healthy guilt that produces changes</a:t>
            </a:r>
          </a:p>
          <a:p>
            <a:pPr marL="342900" indent="-342900">
              <a:buSzPct val="100000"/>
              <a:buChar char="•"/>
            </a:pPr>
            <a:r>
              <a:rPr lang="en-US" sz="1000" dirty="0"/>
              <a:t>Ethical development</a:t>
            </a:r>
          </a:p>
          <a:p>
            <a:pPr marL="342900" indent="-342900">
              <a:buSzPct val="100000"/>
              <a:buChar char="•"/>
            </a:pPr>
            <a:r>
              <a:rPr lang="en-US" sz="1000" dirty="0"/>
              <a:t>Virtue: PURPOSE</a:t>
            </a:r>
          </a:p>
          <a:p>
            <a:pPr>
              <a:buSzPct val="100000"/>
            </a:pPr>
            <a:r>
              <a:rPr lang="en-US" sz="1000" dirty="0"/>
              <a:t>Outcome: Self-confidence, competency, and leadership qualities (Marcia, 2020)</a:t>
            </a:r>
          </a:p>
        </p:txBody>
      </p:sp>
      <p:sp>
        <p:nvSpPr>
          <p:cNvPr id="7" name="Shape 5"/>
          <p:cNvSpPr/>
          <p:nvPr/>
        </p:nvSpPr>
        <p:spPr>
          <a:xfrm>
            <a:off x="4754880" y="859536"/>
            <a:ext cx="4114800" cy="2967001"/>
          </a:xfrm>
          <a:prstGeom prst="rect">
            <a:avLst/>
          </a:prstGeom>
          <a:solidFill>
            <a:srgbClr val="FFFFFF"/>
          </a:solidFill>
          <a:ln w="25400">
            <a:solidFill>
              <a:srgbClr val="EF4444"/>
            </a:solidFill>
            <a:prstDash val="solid"/>
          </a:ln>
        </p:spPr>
        <p:txBody>
          <a:bodyPr/>
          <a:lstStyle/>
          <a:p>
            <a:endParaRPr lang="en-US"/>
          </a:p>
        </p:txBody>
      </p:sp>
      <p:sp>
        <p:nvSpPr>
          <p:cNvPr id="8" name="Text 6"/>
          <p:cNvSpPr/>
          <p:nvPr/>
        </p:nvSpPr>
        <p:spPr>
          <a:xfrm>
            <a:off x="4937760" y="996696"/>
            <a:ext cx="3749040" cy="274320"/>
          </a:xfrm>
          <a:prstGeom prst="rect">
            <a:avLst/>
          </a:prstGeom>
          <a:noFill/>
          <a:ln/>
        </p:spPr>
        <p:txBody>
          <a:bodyPr wrap="square" rtlCol="0" anchor="ctr"/>
          <a:lstStyle/>
          <a:p>
            <a:pPr marL="0" indent="0">
              <a:buNone/>
            </a:pPr>
            <a:r>
              <a:rPr lang="en-US" sz="1400" b="1" dirty="0">
                <a:solidFill>
                  <a:srgbClr val="EF4444"/>
                </a:solidFill>
                <a:latin typeface="Calibri" pitchFamily="34" charset="0"/>
                <a:ea typeface="Calibri" pitchFamily="34" charset="-122"/>
                <a:cs typeface="Calibri" pitchFamily="34" charset="-120"/>
              </a:rPr>
              <a:t>✘ EXCESSIVE GUILT</a:t>
            </a:r>
            <a:endParaRPr lang="en-US" sz="1400" dirty="0"/>
          </a:p>
        </p:txBody>
      </p:sp>
      <p:sp>
        <p:nvSpPr>
          <p:cNvPr id="9" name="Text 7"/>
          <p:cNvSpPr/>
          <p:nvPr/>
        </p:nvSpPr>
        <p:spPr>
          <a:xfrm>
            <a:off x="4937760" y="1268616"/>
            <a:ext cx="3749040" cy="2466707"/>
          </a:xfrm>
          <a:prstGeom prst="rect">
            <a:avLst/>
          </a:prstGeom>
          <a:noFill/>
          <a:ln/>
        </p:spPr>
        <p:txBody>
          <a:bodyPr wrap="square" rtlCol="0" anchor="ctr"/>
          <a:lstStyle/>
          <a:p>
            <a:pPr>
              <a:buSzPct val="100000"/>
            </a:pPr>
            <a:r>
              <a:rPr lang="en-US" sz="1000" dirty="0"/>
              <a:t>In case of critical and strict upbringing:</a:t>
            </a:r>
          </a:p>
          <a:p>
            <a:pPr>
              <a:buSzPct val="100000"/>
            </a:pPr>
            <a:r>
              <a:rPr lang="en-US" sz="1000" dirty="0"/>
              <a:t>• Initiative is overly controlled</a:t>
            </a:r>
          </a:p>
          <a:p>
            <a:pPr>
              <a:buSzPct val="100000"/>
            </a:pPr>
            <a:r>
              <a:rPr lang="en-US" sz="1000" dirty="0"/>
              <a:t>• Does not respond to goal-oriented actions</a:t>
            </a:r>
          </a:p>
          <a:p>
            <a:pPr>
              <a:buSzPct val="100000"/>
            </a:pPr>
            <a:r>
              <a:rPr lang="en-US" sz="1000" dirty="0"/>
              <a:t>• Lack of creativity and exploratory disposition</a:t>
            </a:r>
          </a:p>
          <a:p>
            <a:pPr>
              <a:buSzPct val="100000"/>
            </a:pPr>
            <a:r>
              <a:rPr lang="en-US" sz="1000" dirty="0"/>
              <a:t>• Anxiety and doubt</a:t>
            </a:r>
          </a:p>
          <a:p>
            <a:pPr>
              <a:buSzPct val="100000"/>
            </a:pPr>
            <a:r>
              <a:rPr lang="en-US" sz="1000" dirty="0"/>
              <a:t>• Does not take up any responsibilities</a:t>
            </a:r>
          </a:p>
          <a:p>
            <a:pPr>
              <a:buSzPct val="100000"/>
            </a:pPr>
            <a:r>
              <a:rPr lang="en-US" sz="1000" dirty="0"/>
              <a:t>• Peer relations problems (Erikson, 1950)</a:t>
            </a:r>
          </a:p>
          <a:p>
            <a:pPr>
              <a:buSzPct val="100000"/>
            </a:pPr>
            <a:r>
              <a:rPr lang="en-US" sz="1000" dirty="0"/>
              <a:t>• Passive behavior</a:t>
            </a:r>
          </a:p>
          <a:p>
            <a:pPr>
              <a:buSzPct val="100000"/>
            </a:pPr>
            <a:r>
              <a:rPr lang="en-US" sz="1000" b="1" dirty="0"/>
              <a:t>ISAAC'S CURRENT BEHAVIOR:</a:t>
            </a:r>
          </a:p>
          <a:p>
            <a:pPr>
              <a:buSzPct val="100000"/>
            </a:pPr>
            <a:r>
              <a:rPr lang="en-US" sz="1000" dirty="0"/>
              <a:t>• Is hesitant to indulge in free playing</a:t>
            </a:r>
          </a:p>
          <a:p>
            <a:pPr>
              <a:buSzPct val="100000"/>
            </a:pPr>
            <a:r>
              <a:rPr lang="en-US" sz="1000" dirty="0"/>
              <a:t>• Social interaction with other children is prevented owing to his/her behavior</a:t>
            </a:r>
          </a:p>
          <a:p>
            <a:pPr>
              <a:buSzPct val="100000"/>
            </a:pPr>
            <a:r>
              <a:rPr lang="en-US" sz="1000" dirty="0"/>
              <a:t>• Does not indulge in independent playing (Erikson, 1950; McAdams &amp; Pals, 2023)</a:t>
            </a:r>
          </a:p>
          <a:p>
            <a:pPr>
              <a:buSzPct val="100000"/>
            </a:pPr>
            <a:r>
              <a:rPr lang="en-US" sz="1000" dirty="0"/>
              <a:t>(Erikson, 1950; Brown &amp; Wright, 2022)</a:t>
            </a:r>
          </a:p>
        </p:txBody>
      </p:sp>
      <p:sp>
        <p:nvSpPr>
          <p:cNvPr id="10" name="Rectangle 9">
            <a:extLst>
              <a:ext uri="{FF2B5EF4-FFF2-40B4-BE49-F238E27FC236}">
                <a16:creationId xmlns:a16="http://schemas.microsoft.com/office/drawing/2014/main" id="{D0F429CA-AE21-3413-6F34-AF795DE4AE35}"/>
              </a:ext>
            </a:extLst>
          </p:cNvPr>
          <p:cNvSpPr/>
          <p:nvPr/>
        </p:nvSpPr>
        <p:spPr>
          <a:xfrm>
            <a:off x="457200" y="4756826"/>
            <a:ext cx="8412480" cy="249514"/>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t>(Erikson, 1950; Brown &amp; Wright, 2022)</a:t>
            </a:r>
          </a:p>
        </p:txBody>
      </p:sp>
      <p:sp>
        <p:nvSpPr>
          <p:cNvPr id="11" name="Shape 2">
            <a:extLst>
              <a:ext uri="{FF2B5EF4-FFF2-40B4-BE49-F238E27FC236}">
                <a16:creationId xmlns:a16="http://schemas.microsoft.com/office/drawing/2014/main" id="{A38206A5-0CBB-D78D-3D57-A520C2D333FF}"/>
              </a:ext>
            </a:extLst>
          </p:cNvPr>
          <p:cNvSpPr/>
          <p:nvPr/>
        </p:nvSpPr>
        <p:spPr>
          <a:xfrm>
            <a:off x="457200" y="3963697"/>
            <a:ext cx="8412480" cy="793129"/>
          </a:xfrm>
          <a:prstGeom prst="rect">
            <a:avLst/>
          </a:prstGeom>
          <a:solidFill>
            <a:srgbClr val="FFFFFF"/>
          </a:solidFill>
          <a:ln w="25400">
            <a:solidFill>
              <a:srgbClr val="22C55E"/>
            </a:solidFill>
            <a:prstDash val="solid"/>
          </a:ln>
        </p:spPr>
        <p:txBody>
          <a:bodyPr/>
          <a:lstStyle/>
          <a:p>
            <a:r>
              <a:rPr lang="en-US" dirty="0">
                <a:solidFill>
                  <a:srgbClr val="22C55E"/>
                </a:solidFill>
              </a:rPr>
              <a:t>Application to Isaac</a:t>
            </a:r>
          </a:p>
          <a:p>
            <a:pPr marL="171450" indent="-171450">
              <a:buFont typeface="Arial" panose="020B0604020202020204" pitchFamily="34" charset="0"/>
              <a:buChar char="•"/>
            </a:pPr>
            <a:r>
              <a:rPr lang="en-US" sz="1000" dirty="0"/>
              <a:t>Isaac could be hesitating from playing because of a lack of initiative.</a:t>
            </a:r>
          </a:p>
          <a:p>
            <a:pPr marL="171450" indent="-171450">
              <a:buFont typeface="Arial" panose="020B0604020202020204" pitchFamily="34" charset="0"/>
              <a:buChar char="•"/>
            </a:pPr>
            <a:r>
              <a:rPr lang="en-US" sz="1000" dirty="0"/>
              <a:t>Separation anxiety can cause more insecurity.</a:t>
            </a:r>
          </a:p>
          <a:p>
            <a:pPr marL="171450" indent="-171450">
              <a:buFont typeface="Arial" panose="020B0604020202020204" pitchFamily="34" charset="0"/>
              <a:buChar char="•"/>
            </a:pPr>
            <a:r>
              <a:rPr lang="en-US" sz="1000" dirty="0"/>
              <a:t>Restriction in independent play means that he has problems in developing purpose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BRAIN DEVELOPMENT &amp; BIOLOGICAL FACTORS (Nature)</a:t>
            </a:r>
            <a:endParaRPr lang="en-US" sz="2800" dirty="0"/>
          </a:p>
        </p:txBody>
      </p:sp>
      <p:sp>
        <p:nvSpPr>
          <p:cNvPr id="5" name="Shape 2"/>
          <p:cNvSpPr/>
          <p:nvPr/>
        </p:nvSpPr>
        <p:spPr>
          <a:xfrm>
            <a:off x="457200" y="896112"/>
            <a:ext cx="4114800" cy="848060"/>
          </a:xfrm>
          <a:prstGeom prst="rect">
            <a:avLst/>
          </a:prstGeom>
          <a:solidFill>
            <a:srgbClr val="1E5F7A"/>
          </a:solidFill>
          <a:ln/>
        </p:spPr>
        <p:txBody>
          <a:bodyPr/>
          <a:lstStyle/>
          <a:p>
            <a:endParaRPr lang="en-US"/>
          </a:p>
        </p:txBody>
      </p:sp>
      <p:sp>
        <p:nvSpPr>
          <p:cNvPr id="6" name="Text 3"/>
          <p:cNvSpPr/>
          <p:nvPr/>
        </p:nvSpPr>
        <p:spPr>
          <a:xfrm>
            <a:off x="640080" y="896112"/>
            <a:ext cx="3749040" cy="243392"/>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Temperament &amp; Neurological Predisposition</a:t>
            </a:r>
          </a:p>
        </p:txBody>
      </p:sp>
      <p:sp>
        <p:nvSpPr>
          <p:cNvPr id="7" name="Text 4"/>
          <p:cNvSpPr/>
          <p:nvPr/>
        </p:nvSpPr>
        <p:spPr>
          <a:xfrm>
            <a:off x="640080" y="1191767"/>
            <a:ext cx="3749040" cy="438105"/>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Isaac’s sensitive temperament is linked to reactivity to stimuli due to early life experiences of unpredictable parenting, which influenced the development of inhibitory neurological patterns as opposed to initiating (Shonkoff &amp; Pears, 2021).</a:t>
            </a:r>
          </a:p>
        </p:txBody>
      </p:sp>
      <p:sp>
        <p:nvSpPr>
          <p:cNvPr id="8" name="Shape 5"/>
          <p:cNvSpPr/>
          <p:nvPr/>
        </p:nvSpPr>
        <p:spPr>
          <a:xfrm>
            <a:off x="457200" y="1813559"/>
            <a:ext cx="4114800" cy="848059"/>
          </a:xfrm>
          <a:prstGeom prst="rect">
            <a:avLst/>
          </a:prstGeom>
          <a:solidFill>
            <a:srgbClr val="1E5F7A"/>
          </a:solidFill>
          <a:ln/>
        </p:spPr>
        <p:txBody>
          <a:bodyPr/>
          <a:lstStyle/>
          <a:p>
            <a:endParaRPr lang="en-US"/>
          </a:p>
        </p:txBody>
      </p:sp>
      <p:sp>
        <p:nvSpPr>
          <p:cNvPr id="9" name="Text 6"/>
          <p:cNvSpPr/>
          <p:nvPr/>
        </p:nvSpPr>
        <p:spPr>
          <a:xfrm>
            <a:off x="640080" y="1837944"/>
            <a:ext cx="3749040" cy="243392"/>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Brain Development &amp; Stress Response</a:t>
            </a:r>
          </a:p>
        </p:txBody>
      </p:sp>
      <p:sp>
        <p:nvSpPr>
          <p:cNvPr id="10" name="Text 7"/>
          <p:cNvSpPr/>
          <p:nvPr/>
        </p:nvSpPr>
        <p:spPr>
          <a:xfrm>
            <a:off x="640080" y="2109215"/>
            <a:ext cx="3749040" cy="438105"/>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Maternal stress and depression lead to high levels of cortisol secretion that adversely affect the growth of prefrontal cortex, responsible for higher-level functions like executive functioning, planning, and intention (Calkins &amp; </a:t>
            </a:r>
            <a:r>
              <a:rPr lang="en-US" sz="1000" dirty="0" err="1">
                <a:solidFill>
                  <a:srgbClr val="FFFFFF"/>
                </a:solidFill>
                <a:latin typeface="Calibri" pitchFamily="34" charset="0"/>
                <a:ea typeface="Calibri" pitchFamily="34" charset="-122"/>
                <a:cs typeface="Calibri" pitchFamily="34" charset="-120"/>
              </a:rPr>
              <a:t>Leerkes</a:t>
            </a:r>
            <a:r>
              <a:rPr lang="en-US" sz="1000" dirty="0">
                <a:solidFill>
                  <a:srgbClr val="FFFFFF"/>
                </a:solidFill>
                <a:latin typeface="Calibri" pitchFamily="34" charset="0"/>
                <a:ea typeface="Calibri" pitchFamily="34" charset="-122"/>
                <a:cs typeface="Calibri" pitchFamily="34" charset="-120"/>
              </a:rPr>
              <a:t>, 2020).</a:t>
            </a:r>
          </a:p>
        </p:txBody>
      </p:sp>
      <p:sp>
        <p:nvSpPr>
          <p:cNvPr id="11" name="Shape 8"/>
          <p:cNvSpPr/>
          <p:nvPr/>
        </p:nvSpPr>
        <p:spPr>
          <a:xfrm>
            <a:off x="457200" y="2731007"/>
            <a:ext cx="4114800" cy="1011490"/>
          </a:xfrm>
          <a:prstGeom prst="rect">
            <a:avLst/>
          </a:prstGeom>
          <a:solidFill>
            <a:srgbClr val="1E5F7A"/>
          </a:solidFill>
          <a:ln/>
        </p:spPr>
        <p:txBody>
          <a:bodyPr/>
          <a:lstStyle/>
          <a:p>
            <a:endParaRPr lang="en-US"/>
          </a:p>
        </p:txBody>
      </p:sp>
      <p:sp>
        <p:nvSpPr>
          <p:cNvPr id="12" name="Text 9"/>
          <p:cNvSpPr/>
          <p:nvPr/>
        </p:nvSpPr>
        <p:spPr>
          <a:xfrm>
            <a:off x="640080" y="2755392"/>
            <a:ext cx="3749040" cy="243392"/>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Language Delay as Neurological Impact</a:t>
            </a:r>
          </a:p>
        </p:txBody>
      </p:sp>
      <p:sp>
        <p:nvSpPr>
          <p:cNvPr id="13" name="Text 10"/>
          <p:cNvSpPr/>
          <p:nvPr/>
        </p:nvSpPr>
        <p:spPr>
          <a:xfrm>
            <a:off x="640080" y="2941319"/>
            <a:ext cx="3749040" cy="803150"/>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Adverse experiences during early childhood affect language development; however, language is vital to Initiative stage. Language allows one to share their thoughts and plans, indicating possible issues with neurodevelopment in Isaac’s case (Goldin-Meadow, 2023).</a:t>
            </a:r>
          </a:p>
        </p:txBody>
      </p:sp>
      <p:sp>
        <p:nvSpPr>
          <p:cNvPr id="14" name="Shape 11"/>
          <p:cNvSpPr/>
          <p:nvPr/>
        </p:nvSpPr>
        <p:spPr>
          <a:xfrm>
            <a:off x="457200" y="3806952"/>
            <a:ext cx="4114800" cy="848058"/>
          </a:xfrm>
          <a:prstGeom prst="rect">
            <a:avLst/>
          </a:prstGeom>
          <a:solidFill>
            <a:srgbClr val="1E5F7A"/>
          </a:solidFill>
          <a:ln/>
        </p:spPr>
        <p:txBody>
          <a:bodyPr/>
          <a:lstStyle/>
          <a:p>
            <a:endParaRPr lang="en-US"/>
          </a:p>
        </p:txBody>
      </p:sp>
      <p:sp>
        <p:nvSpPr>
          <p:cNvPr id="15" name="Text 12"/>
          <p:cNvSpPr/>
          <p:nvPr/>
        </p:nvSpPr>
        <p:spPr>
          <a:xfrm>
            <a:off x="640080" y="3806952"/>
            <a:ext cx="3749040" cy="243392"/>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Sleep Disruption Affects Psychosocial Development</a:t>
            </a:r>
          </a:p>
        </p:txBody>
      </p:sp>
      <p:sp>
        <p:nvSpPr>
          <p:cNvPr id="16" name="Text 13"/>
          <p:cNvSpPr/>
          <p:nvPr/>
        </p:nvSpPr>
        <p:spPr>
          <a:xfrm>
            <a:off x="640080" y="3968495"/>
            <a:ext cx="3931920" cy="713233"/>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Childhood disturbances in sleep are detrimental to the development of emotional regulation and the prefrontal cortex, which in turn limits one’s ability to engage in goal-directed behaviors and hinders Initiative (Walker &amp; van der Helm, 2023).</a:t>
            </a:r>
          </a:p>
        </p:txBody>
      </p:sp>
      <p:pic>
        <p:nvPicPr>
          <p:cNvPr id="18" name="Picture 17">
            <a:extLst>
              <a:ext uri="{FF2B5EF4-FFF2-40B4-BE49-F238E27FC236}">
                <a16:creationId xmlns:a16="http://schemas.microsoft.com/office/drawing/2014/main" id="{F791CF09-70AF-082B-43E5-CEBA2AE776D0}"/>
              </a:ext>
            </a:extLst>
          </p:cNvPr>
          <p:cNvPicPr>
            <a:picLocks noChangeAspect="1"/>
          </p:cNvPicPr>
          <p:nvPr/>
        </p:nvPicPr>
        <p:blipFill>
          <a:blip r:embed="rId3"/>
          <a:stretch>
            <a:fillRect/>
          </a:stretch>
        </p:blipFill>
        <p:spPr>
          <a:xfrm>
            <a:off x="4899746" y="1156716"/>
            <a:ext cx="4038322" cy="3172968"/>
          </a:xfrm>
          <a:prstGeom prst="rect">
            <a:avLst/>
          </a:prstGeom>
        </p:spPr>
      </p:pic>
      <p:sp>
        <p:nvSpPr>
          <p:cNvPr id="4" name="Rectangle 3">
            <a:extLst>
              <a:ext uri="{FF2B5EF4-FFF2-40B4-BE49-F238E27FC236}">
                <a16:creationId xmlns:a16="http://schemas.microsoft.com/office/drawing/2014/main" id="{9810301D-2DD4-CD6F-E8A9-6D39744E93FE}"/>
              </a:ext>
            </a:extLst>
          </p:cNvPr>
          <p:cNvSpPr/>
          <p:nvPr/>
        </p:nvSpPr>
        <p:spPr>
          <a:xfrm>
            <a:off x="457200" y="4815840"/>
            <a:ext cx="8480868" cy="19050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i="1" dirty="0">
                <a:solidFill>
                  <a:srgbClr val="1E5F7A"/>
                </a:solidFill>
                <a:latin typeface="Calibri" pitchFamily="34" charset="0"/>
                <a:ea typeface="Calibri" pitchFamily="34" charset="-122"/>
                <a:cs typeface="Calibri" pitchFamily="34" charset="-120"/>
              </a:rPr>
              <a:t>(Shonkoff &amp; Pears, 2021; Calkins &amp; </a:t>
            </a:r>
            <a:r>
              <a:rPr lang="en-US" sz="1200" i="1" dirty="0" err="1">
                <a:solidFill>
                  <a:srgbClr val="1E5F7A"/>
                </a:solidFill>
                <a:latin typeface="Calibri" pitchFamily="34" charset="0"/>
                <a:ea typeface="Calibri" pitchFamily="34" charset="-122"/>
                <a:cs typeface="Calibri" pitchFamily="34" charset="-120"/>
              </a:rPr>
              <a:t>Leerkes</a:t>
            </a:r>
            <a:r>
              <a:rPr lang="en-US" sz="1200" i="1" dirty="0">
                <a:solidFill>
                  <a:srgbClr val="1E5F7A"/>
                </a:solidFill>
                <a:latin typeface="Calibri" pitchFamily="34" charset="0"/>
                <a:ea typeface="Calibri" pitchFamily="34" charset="-122"/>
                <a:cs typeface="Calibri" pitchFamily="34" charset="-120"/>
              </a:rPr>
              <a:t>, 2020; Goldin-Meadow, 2023; Walker &amp; van der Helm, 2023)</a:t>
            </a:r>
            <a:endParaRPr lang="en-US" sz="1200" dirty="0">
              <a:solidFill>
                <a:srgbClr val="1E5F7A"/>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ENVIRONMENTAL FACTORS (Nurture)</a:t>
            </a:r>
            <a:endParaRPr lang="en-US" sz="2800" dirty="0"/>
          </a:p>
        </p:txBody>
      </p:sp>
      <p:pic>
        <p:nvPicPr>
          <p:cNvPr id="4" name="Image 0" descr="/mnt/user-data/uploads/istockphoto-1705236667-612x612_jpg.jpeg"/>
          <p:cNvPicPr>
            <a:picLocks noChangeAspect="1"/>
          </p:cNvPicPr>
          <p:nvPr/>
        </p:nvPicPr>
        <p:blipFill>
          <a:blip r:embed="rId3"/>
          <a:stretch>
            <a:fillRect/>
          </a:stretch>
        </p:blipFill>
        <p:spPr>
          <a:xfrm>
            <a:off x="4754880" y="914400"/>
            <a:ext cx="4114800" cy="3840480"/>
          </a:xfrm>
          <a:prstGeom prst="ellipse">
            <a:avLst/>
          </a:prstGeom>
        </p:spPr>
      </p:pic>
      <p:sp>
        <p:nvSpPr>
          <p:cNvPr id="5" name="Shape 2"/>
          <p:cNvSpPr/>
          <p:nvPr/>
        </p:nvSpPr>
        <p:spPr>
          <a:xfrm>
            <a:off x="457200" y="914400"/>
            <a:ext cx="4114800" cy="868680"/>
          </a:xfrm>
          <a:prstGeom prst="rect">
            <a:avLst/>
          </a:prstGeom>
          <a:solidFill>
            <a:srgbClr val="0891B2"/>
          </a:solidFill>
          <a:ln/>
        </p:spPr>
        <p:txBody>
          <a:bodyPr/>
          <a:lstStyle/>
          <a:p>
            <a:endParaRPr lang="en-US"/>
          </a:p>
        </p:txBody>
      </p:sp>
      <p:sp>
        <p:nvSpPr>
          <p:cNvPr id="6" name="Text 3"/>
          <p:cNvSpPr/>
          <p:nvPr/>
        </p:nvSpPr>
        <p:spPr>
          <a:xfrm>
            <a:off x="640080" y="957072"/>
            <a:ext cx="3749040" cy="22860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Maternal Psychological Health &amp; Parenting</a:t>
            </a:r>
          </a:p>
        </p:txBody>
      </p:sp>
      <p:sp>
        <p:nvSpPr>
          <p:cNvPr id="7" name="Text 4"/>
          <p:cNvSpPr/>
          <p:nvPr/>
        </p:nvSpPr>
        <p:spPr>
          <a:xfrm>
            <a:off x="640080" y="1228344"/>
            <a:ext cx="3749040" cy="411480"/>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The mother’s post-natal depression makes it harder for her to encourage, praise, and support Isaac’s initiative. Depression makes people critical and unresponsive, thereby nurturing feelings of guilt rather than initiative (Cox et al., 2021).</a:t>
            </a:r>
          </a:p>
        </p:txBody>
      </p:sp>
      <p:sp>
        <p:nvSpPr>
          <p:cNvPr id="8" name="Shape 5"/>
          <p:cNvSpPr/>
          <p:nvPr/>
        </p:nvSpPr>
        <p:spPr>
          <a:xfrm>
            <a:off x="457200" y="1825752"/>
            <a:ext cx="4114800" cy="826008"/>
          </a:xfrm>
          <a:prstGeom prst="rect">
            <a:avLst/>
          </a:prstGeom>
          <a:solidFill>
            <a:srgbClr val="0891B2"/>
          </a:solidFill>
          <a:ln/>
        </p:spPr>
        <p:txBody>
          <a:bodyPr/>
          <a:lstStyle/>
          <a:p>
            <a:endParaRPr lang="en-US"/>
          </a:p>
        </p:txBody>
      </p:sp>
      <p:sp>
        <p:nvSpPr>
          <p:cNvPr id="9" name="Text 6"/>
          <p:cNvSpPr/>
          <p:nvPr/>
        </p:nvSpPr>
        <p:spPr>
          <a:xfrm>
            <a:off x="640080" y="1850136"/>
            <a:ext cx="3749040" cy="228600"/>
          </a:xfrm>
          <a:prstGeom prst="rect">
            <a:avLst/>
          </a:prstGeom>
          <a:noFill/>
          <a:ln/>
        </p:spPr>
        <p:txBody>
          <a:bodyPr wrap="square" rtlCol="0" anchor="ctr"/>
          <a:lstStyle/>
          <a:p>
            <a:r>
              <a:rPr lang="en-US" sz="1200" b="1" dirty="0">
                <a:solidFill>
                  <a:srgbClr val="A8E6DB"/>
                </a:solidFill>
                <a:latin typeface="Calibri" pitchFamily="34" charset="0"/>
                <a:ea typeface="Calibri" pitchFamily="34" charset="-122"/>
                <a:cs typeface="Calibri" pitchFamily="34" charset="-120"/>
              </a:rPr>
              <a:t>Inconsistency in the Care-Giving Environment</a:t>
            </a:r>
          </a:p>
        </p:txBody>
      </p:sp>
      <p:sp>
        <p:nvSpPr>
          <p:cNvPr id="10" name="Text 7"/>
          <p:cNvSpPr/>
          <p:nvPr/>
        </p:nvSpPr>
        <p:spPr>
          <a:xfrm>
            <a:off x="640080" y="2078736"/>
            <a:ext cx="3749040" cy="527304"/>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With many caregivers over two years, no predictable expectations could be formed. Since responses from various people are unpredictable, Isaac does not have the confidence to act on his own due to inhibition (Sroufe et al., 2020).</a:t>
            </a:r>
          </a:p>
        </p:txBody>
      </p:sp>
      <p:sp>
        <p:nvSpPr>
          <p:cNvPr id="11" name="Shape 8"/>
          <p:cNvSpPr/>
          <p:nvPr/>
        </p:nvSpPr>
        <p:spPr>
          <a:xfrm>
            <a:off x="457200" y="2694432"/>
            <a:ext cx="4114800" cy="944880"/>
          </a:xfrm>
          <a:prstGeom prst="rect">
            <a:avLst/>
          </a:prstGeom>
          <a:solidFill>
            <a:srgbClr val="0891B2"/>
          </a:solidFill>
          <a:ln/>
        </p:spPr>
        <p:txBody>
          <a:bodyPr/>
          <a:lstStyle/>
          <a:p>
            <a:endParaRPr lang="en-US"/>
          </a:p>
        </p:txBody>
      </p:sp>
      <p:sp>
        <p:nvSpPr>
          <p:cNvPr id="12" name="Text 9"/>
          <p:cNvSpPr/>
          <p:nvPr/>
        </p:nvSpPr>
        <p:spPr>
          <a:xfrm>
            <a:off x="640080" y="2706624"/>
            <a:ext cx="3749040" cy="228600"/>
          </a:xfrm>
          <a:prstGeom prst="rect">
            <a:avLst/>
          </a:prstGeom>
          <a:noFill/>
          <a:ln/>
        </p:spPr>
        <p:txBody>
          <a:bodyPr wrap="square" rtlCol="0" anchor="ctr"/>
          <a:lstStyle/>
          <a:p>
            <a:r>
              <a:rPr lang="en-US" sz="1200" b="1" dirty="0">
                <a:solidFill>
                  <a:srgbClr val="A8E6DB"/>
                </a:solidFill>
                <a:latin typeface="Calibri" pitchFamily="34" charset="0"/>
                <a:ea typeface="Calibri" pitchFamily="34" charset="-122"/>
                <a:cs typeface="Calibri" pitchFamily="34" charset="-120"/>
              </a:rPr>
              <a:t>Limited Social Opportunity &amp; Peer Interaction</a:t>
            </a:r>
            <a:endParaRPr lang="en-US" sz="1200" dirty="0"/>
          </a:p>
        </p:txBody>
      </p:sp>
      <p:sp>
        <p:nvSpPr>
          <p:cNvPr id="13" name="Text 10"/>
          <p:cNvSpPr/>
          <p:nvPr/>
        </p:nvSpPr>
        <p:spPr>
          <a:xfrm>
            <a:off x="640080" y="2935224"/>
            <a:ext cx="3749040" cy="539496"/>
          </a:xfrm>
          <a:prstGeom prst="rect">
            <a:avLst/>
          </a:prstGeom>
          <a:noFill/>
          <a:ln/>
        </p:spPr>
        <p:txBody>
          <a:bodyPr wrap="square" rtlCol="0" anchor="ctr"/>
          <a:lstStyle/>
          <a:p>
            <a:pPr algn="just"/>
            <a:r>
              <a:rPr lang="en-US" sz="1050" dirty="0">
                <a:solidFill>
                  <a:srgbClr val="FFFFFF"/>
                </a:solidFill>
                <a:latin typeface="Calibri" pitchFamily="34" charset="0"/>
                <a:ea typeface="Calibri" pitchFamily="34" charset="-122"/>
                <a:cs typeface="Calibri" pitchFamily="34" charset="-120"/>
              </a:rPr>
              <a:t>Initiation demands opportunities to practice purposefully among other children and adults. Because of the recent move by the family and the mother’s loneliness, Isaac does not get enough chance to interact socially (Brown &amp; Wright, 2022).</a:t>
            </a:r>
          </a:p>
        </p:txBody>
      </p:sp>
      <p:sp>
        <p:nvSpPr>
          <p:cNvPr id="14" name="Shape 11"/>
          <p:cNvSpPr/>
          <p:nvPr/>
        </p:nvSpPr>
        <p:spPr>
          <a:xfrm>
            <a:off x="457200" y="3685032"/>
            <a:ext cx="4114800" cy="944880"/>
          </a:xfrm>
          <a:prstGeom prst="rect">
            <a:avLst/>
          </a:prstGeom>
          <a:solidFill>
            <a:srgbClr val="0891B2"/>
          </a:solidFill>
          <a:ln/>
        </p:spPr>
        <p:txBody>
          <a:bodyPr/>
          <a:lstStyle/>
          <a:p>
            <a:endParaRPr lang="en-US"/>
          </a:p>
        </p:txBody>
      </p:sp>
      <p:sp>
        <p:nvSpPr>
          <p:cNvPr id="15" name="Text 12"/>
          <p:cNvSpPr/>
          <p:nvPr/>
        </p:nvSpPr>
        <p:spPr>
          <a:xfrm>
            <a:off x="640080" y="3685032"/>
            <a:ext cx="3749040" cy="228600"/>
          </a:xfrm>
          <a:prstGeom prst="rect">
            <a:avLst/>
          </a:prstGeom>
          <a:noFill/>
          <a:ln/>
        </p:spPr>
        <p:txBody>
          <a:bodyPr wrap="square" rtlCol="0" anchor="ctr"/>
          <a:lstStyle/>
          <a:p>
            <a:r>
              <a:rPr lang="en-US" sz="1200" b="1" dirty="0">
                <a:solidFill>
                  <a:srgbClr val="A8E6DB"/>
                </a:solidFill>
                <a:latin typeface="Calibri" pitchFamily="34" charset="0"/>
                <a:ea typeface="Calibri" pitchFamily="34" charset="-122"/>
                <a:cs typeface="Calibri" pitchFamily="34" charset="-120"/>
              </a:rPr>
              <a:t>Restriction Rather Than Guidance</a:t>
            </a:r>
            <a:endParaRPr lang="en-US" sz="1200" dirty="0"/>
          </a:p>
        </p:txBody>
      </p:sp>
      <p:sp>
        <p:nvSpPr>
          <p:cNvPr id="16" name="Text 13"/>
          <p:cNvSpPr/>
          <p:nvPr/>
        </p:nvSpPr>
        <p:spPr>
          <a:xfrm>
            <a:off x="640080" y="3913632"/>
            <a:ext cx="3749040" cy="621792"/>
          </a:xfrm>
          <a:prstGeom prst="rect">
            <a:avLst/>
          </a:prstGeom>
          <a:noFill/>
          <a:ln/>
        </p:spPr>
        <p:txBody>
          <a:bodyPr wrap="square" rtlCol="0" anchor="ctr"/>
          <a:lstStyle/>
          <a:p>
            <a:pPr algn="just"/>
            <a:r>
              <a:rPr lang="en-US" sz="1000" dirty="0">
                <a:solidFill>
                  <a:srgbClr val="FFFFFF"/>
                </a:solidFill>
                <a:latin typeface="Calibri" pitchFamily="34" charset="0"/>
                <a:ea typeface="Calibri" pitchFamily="34" charset="-122"/>
                <a:cs typeface="Calibri" pitchFamily="34" charset="-120"/>
              </a:rPr>
              <a:t>If the child receives discouragement from caregivers when exercising initiative, the feeling of guilt and shame results in the behavior Isaac shows. These are signs that Isaac feels ashamed of initiating any activity (McAdams &amp; Pals, 2023).</a:t>
            </a:r>
            <a:endParaRPr lang="en-US" sz="1000" dirty="0">
              <a:solidFill>
                <a:schemeClr val="bg1"/>
              </a:solidFill>
            </a:endParaRPr>
          </a:p>
        </p:txBody>
      </p:sp>
      <p:sp>
        <p:nvSpPr>
          <p:cNvPr id="18" name="TextBox 17">
            <a:extLst>
              <a:ext uri="{FF2B5EF4-FFF2-40B4-BE49-F238E27FC236}">
                <a16:creationId xmlns:a16="http://schemas.microsoft.com/office/drawing/2014/main" id="{425410F9-2063-2C5B-A2E6-5CA0CDC2040E}"/>
              </a:ext>
            </a:extLst>
          </p:cNvPr>
          <p:cNvSpPr txBox="1"/>
          <p:nvPr/>
        </p:nvSpPr>
        <p:spPr>
          <a:xfrm>
            <a:off x="457200" y="4773091"/>
            <a:ext cx="8412480" cy="276999"/>
          </a:xfrm>
          <a:prstGeom prst="rect">
            <a:avLst/>
          </a:prstGeom>
          <a:noFill/>
        </p:spPr>
        <p:txBody>
          <a:bodyPr wrap="square">
            <a:spAutoFit/>
          </a:bodyPr>
          <a:lstStyle/>
          <a:p>
            <a:pPr marL="0" indent="0" algn="ctr">
              <a:buNone/>
            </a:pPr>
            <a:r>
              <a:rPr lang="en-US" sz="1200" i="1" dirty="0">
                <a:solidFill>
                  <a:srgbClr val="1E5F7A"/>
                </a:solidFill>
                <a:latin typeface="Calibri" pitchFamily="34" charset="0"/>
                <a:ea typeface="Calibri" pitchFamily="34" charset="-122"/>
                <a:cs typeface="Calibri" pitchFamily="34" charset="-120"/>
              </a:rPr>
              <a:t>(Cox et al., 2021; Sroufe et al., 2020; Brown &amp; Wright, 2022; McAdams &amp; Pals, 2023)</a:t>
            </a:r>
            <a:endParaRPr lang="en-US" sz="1200" dirty="0">
              <a:solidFill>
                <a:srgbClr val="1E5F7A"/>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NATURE VS. NURTURE – Interactionist Perspective</a:t>
            </a:r>
            <a:endParaRPr lang="en-US" sz="2800" dirty="0"/>
          </a:p>
        </p:txBody>
      </p:sp>
      <p:pic>
        <p:nvPicPr>
          <p:cNvPr id="4" name="Image 0" descr="/mnt/user-data/uploads/Screenshot_2026-06-02_170538.png"/>
          <p:cNvPicPr>
            <a:picLocks noChangeAspect="1"/>
          </p:cNvPicPr>
          <p:nvPr/>
        </p:nvPicPr>
        <p:blipFill>
          <a:blip r:embed="rId3"/>
          <a:stretch>
            <a:fillRect/>
          </a:stretch>
        </p:blipFill>
        <p:spPr>
          <a:xfrm>
            <a:off x="5029200" y="1005840"/>
            <a:ext cx="3840480" cy="3566160"/>
          </a:xfrm>
          <a:prstGeom prst="ellipse">
            <a:avLst/>
          </a:prstGeom>
        </p:spPr>
      </p:pic>
      <p:sp>
        <p:nvSpPr>
          <p:cNvPr id="5" name="Shape 2"/>
          <p:cNvSpPr/>
          <p:nvPr/>
        </p:nvSpPr>
        <p:spPr>
          <a:xfrm>
            <a:off x="457200" y="859536"/>
            <a:ext cx="4480560" cy="1417320"/>
          </a:xfrm>
          <a:prstGeom prst="rect">
            <a:avLst/>
          </a:prstGeom>
          <a:solidFill>
            <a:srgbClr val="1E5F7A"/>
          </a:solidFill>
          <a:ln/>
        </p:spPr>
        <p:txBody>
          <a:bodyPr/>
          <a:lstStyle/>
          <a:p>
            <a:endParaRPr lang="en-US"/>
          </a:p>
        </p:txBody>
      </p:sp>
      <p:sp>
        <p:nvSpPr>
          <p:cNvPr id="6" name="Text 3"/>
          <p:cNvSpPr/>
          <p:nvPr/>
        </p:nvSpPr>
        <p:spPr>
          <a:xfrm>
            <a:off x="640080" y="886968"/>
            <a:ext cx="4023360" cy="27432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 NATURE</a:t>
            </a:r>
            <a:r>
              <a:rPr lang="en-US" sz="1200" dirty="0"/>
              <a:t> </a:t>
            </a:r>
            <a:r>
              <a:rPr lang="en-US" sz="1200" b="1" dirty="0">
                <a:solidFill>
                  <a:srgbClr val="A8E6DB"/>
                </a:solidFill>
                <a:latin typeface="Calibri" pitchFamily="34" charset="0"/>
                <a:ea typeface="Calibri" pitchFamily="34" charset="-122"/>
                <a:cs typeface="Calibri" pitchFamily="34" charset="-120"/>
              </a:rPr>
              <a:t>(Biological)</a:t>
            </a:r>
            <a:endParaRPr lang="en-US" sz="1200" dirty="0"/>
          </a:p>
        </p:txBody>
      </p:sp>
      <p:sp>
        <p:nvSpPr>
          <p:cNvPr id="7" name="Text 4"/>
          <p:cNvSpPr/>
          <p:nvPr/>
        </p:nvSpPr>
        <p:spPr>
          <a:xfrm>
            <a:off x="640080" y="1161288"/>
            <a:ext cx="4206240" cy="978408"/>
          </a:xfrm>
          <a:prstGeom prst="rect">
            <a:avLst/>
          </a:prstGeom>
          <a:noFill/>
          <a:ln/>
        </p:spPr>
        <p:txBody>
          <a:bodyPr wrap="square" rtlCol="0" anchor="ctr"/>
          <a:lstStyle/>
          <a:p>
            <a:r>
              <a:rPr lang="en-US" sz="1000" dirty="0">
                <a:solidFill>
                  <a:srgbClr val="FFFFFF"/>
                </a:solidFill>
                <a:latin typeface="Calibri" pitchFamily="34" charset="0"/>
                <a:ea typeface="Calibri" pitchFamily="34" charset="-122"/>
                <a:cs typeface="Calibri" pitchFamily="34" charset="-120"/>
              </a:rPr>
              <a:t>• Innate biological tendency towards sensitive personality traits and anxiety (Erikson, 1950)</a:t>
            </a:r>
          </a:p>
          <a:p>
            <a:r>
              <a:rPr lang="en-US" sz="1000" dirty="0">
                <a:solidFill>
                  <a:srgbClr val="FFFFFF"/>
                </a:solidFill>
                <a:latin typeface="Calibri" pitchFamily="34" charset="0"/>
                <a:ea typeface="Calibri" pitchFamily="34" charset="-122"/>
                <a:cs typeface="Calibri" pitchFamily="34" charset="-120"/>
              </a:rPr>
              <a:t>• Brain development due to early life experiences</a:t>
            </a:r>
          </a:p>
          <a:p>
            <a:r>
              <a:rPr lang="en-US" sz="1000" dirty="0">
                <a:solidFill>
                  <a:srgbClr val="FFFFFF"/>
                </a:solidFill>
                <a:latin typeface="Calibri" pitchFamily="34" charset="0"/>
                <a:ea typeface="Calibri" pitchFamily="34" charset="-122"/>
                <a:cs typeface="Calibri" pitchFamily="34" charset="-120"/>
              </a:rPr>
              <a:t>• Unusual brain wiring in the neurological mechanisms related to executive functioning</a:t>
            </a:r>
          </a:p>
          <a:p>
            <a:r>
              <a:rPr lang="en-US" sz="1000" dirty="0">
                <a:solidFill>
                  <a:srgbClr val="FFFFFF"/>
                </a:solidFill>
                <a:latin typeface="Calibri" pitchFamily="34" charset="0"/>
                <a:ea typeface="Calibri" pitchFamily="34" charset="-122"/>
                <a:cs typeface="Calibri" pitchFamily="34" charset="-120"/>
              </a:rPr>
              <a:t>• High level of activation of biological stress responses</a:t>
            </a:r>
          </a:p>
          <a:p>
            <a:r>
              <a:rPr lang="en-US" sz="1000" dirty="0">
                <a:solidFill>
                  <a:srgbClr val="FFFFFF"/>
                </a:solidFill>
                <a:latin typeface="Calibri" pitchFamily="34" charset="0"/>
                <a:ea typeface="Calibri" pitchFamily="34" charset="-122"/>
                <a:cs typeface="Calibri" pitchFamily="34" charset="-120"/>
              </a:rPr>
              <a:t>(Shonkoff &amp; Pears, 2021)</a:t>
            </a:r>
            <a:endParaRPr lang="en-US" sz="1000" dirty="0"/>
          </a:p>
        </p:txBody>
      </p:sp>
      <p:sp>
        <p:nvSpPr>
          <p:cNvPr id="8" name="Shape 5"/>
          <p:cNvSpPr/>
          <p:nvPr/>
        </p:nvSpPr>
        <p:spPr>
          <a:xfrm>
            <a:off x="457200" y="2414016"/>
            <a:ext cx="4480560" cy="1280160"/>
          </a:xfrm>
          <a:prstGeom prst="rect">
            <a:avLst/>
          </a:prstGeom>
          <a:solidFill>
            <a:srgbClr val="0891B2"/>
          </a:solidFill>
          <a:ln/>
        </p:spPr>
        <p:txBody>
          <a:bodyPr/>
          <a:lstStyle/>
          <a:p>
            <a:endParaRPr lang="en-US"/>
          </a:p>
        </p:txBody>
      </p:sp>
      <p:sp>
        <p:nvSpPr>
          <p:cNvPr id="9" name="Text 6"/>
          <p:cNvSpPr/>
          <p:nvPr/>
        </p:nvSpPr>
        <p:spPr>
          <a:xfrm>
            <a:off x="640080" y="2441448"/>
            <a:ext cx="4023360" cy="27432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 NURTURE (Environmental)</a:t>
            </a:r>
            <a:endParaRPr lang="en-US" sz="1200" dirty="0"/>
          </a:p>
        </p:txBody>
      </p:sp>
      <p:sp>
        <p:nvSpPr>
          <p:cNvPr id="10" name="Text 7"/>
          <p:cNvSpPr/>
          <p:nvPr/>
        </p:nvSpPr>
        <p:spPr>
          <a:xfrm>
            <a:off x="640080" y="2578608"/>
            <a:ext cx="4206240" cy="1115568"/>
          </a:xfrm>
          <a:prstGeom prst="rect">
            <a:avLst/>
          </a:prstGeom>
          <a:noFill/>
          <a:ln/>
        </p:spPr>
        <p:txBody>
          <a:bodyPr wrap="square" rtlCol="0" anchor="ctr"/>
          <a:lstStyle/>
          <a:p>
            <a:r>
              <a:rPr lang="en-US" sz="1000" dirty="0">
                <a:solidFill>
                  <a:srgbClr val="FFFFFF"/>
                </a:solidFill>
                <a:latin typeface="Calibri" pitchFamily="34" charset="0"/>
                <a:ea typeface="Calibri" pitchFamily="34" charset="-122"/>
                <a:cs typeface="Calibri" pitchFamily="34" charset="-120"/>
              </a:rPr>
              <a:t>• Depression of the mother prevents emotional responsiveness and support</a:t>
            </a:r>
          </a:p>
          <a:p>
            <a:r>
              <a:rPr lang="en-US" sz="1000" dirty="0">
                <a:solidFill>
                  <a:srgbClr val="FFFFFF"/>
                </a:solidFill>
                <a:latin typeface="Calibri" pitchFamily="34" charset="0"/>
                <a:ea typeface="Calibri" pitchFamily="34" charset="-122"/>
                <a:cs typeface="Calibri" pitchFamily="34" charset="-120"/>
              </a:rPr>
              <a:t>• Disrupted caregiver relationship leading to failure to provide secure attachment</a:t>
            </a:r>
          </a:p>
          <a:p>
            <a:r>
              <a:rPr lang="en-US" sz="1000" dirty="0">
                <a:solidFill>
                  <a:srgbClr val="FFFFFF"/>
                </a:solidFill>
                <a:latin typeface="Calibri" pitchFamily="34" charset="0"/>
                <a:ea typeface="Calibri" pitchFamily="34" charset="-122"/>
                <a:cs typeface="Calibri" pitchFamily="34" charset="-120"/>
              </a:rPr>
              <a:t>• Lack of guidance in engaging in initiatives and exploring surroundings</a:t>
            </a:r>
          </a:p>
          <a:p>
            <a:r>
              <a:rPr lang="en-US" sz="1000" dirty="0">
                <a:solidFill>
                  <a:srgbClr val="FFFFFF"/>
                </a:solidFill>
                <a:latin typeface="Calibri" pitchFamily="34" charset="0"/>
                <a:ea typeface="Calibri" pitchFamily="34" charset="-122"/>
                <a:cs typeface="Calibri" pitchFamily="34" charset="-120"/>
              </a:rPr>
              <a:t>• Reduced interaction with peers for social development</a:t>
            </a:r>
          </a:p>
          <a:p>
            <a:r>
              <a:rPr lang="en-US" sz="1000" dirty="0">
                <a:solidFill>
                  <a:srgbClr val="FFFFFF"/>
                </a:solidFill>
                <a:latin typeface="Calibri" pitchFamily="34" charset="0"/>
                <a:ea typeface="Calibri" pitchFamily="34" charset="-122"/>
                <a:cs typeface="Calibri" pitchFamily="34" charset="-120"/>
              </a:rPr>
              <a:t>(Cox et al., 2021; Sroufe et al., 2020)</a:t>
            </a:r>
            <a:endParaRPr lang="en-US" sz="1000" dirty="0"/>
          </a:p>
        </p:txBody>
      </p:sp>
      <p:sp>
        <p:nvSpPr>
          <p:cNvPr id="11" name="Shape 8"/>
          <p:cNvSpPr/>
          <p:nvPr/>
        </p:nvSpPr>
        <p:spPr>
          <a:xfrm>
            <a:off x="457200" y="3831336"/>
            <a:ext cx="4480560" cy="1152144"/>
          </a:xfrm>
          <a:prstGeom prst="rect">
            <a:avLst/>
          </a:prstGeom>
          <a:solidFill>
            <a:srgbClr val="FCD34D"/>
          </a:solidFill>
          <a:ln/>
        </p:spPr>
        <p:txBody>
          <a:bodyPr/>
          <a:lstStyle/>
          <a:p>
            <a:endParaRPr lang="en-US"/>
          </a:p>
        </p:txBody>
      </p:sp>
      <p:sp>
        <p:nvSpPr>
          <p:cNvPr id="12" name="Text 9"/>
          <p:cNvSpPr/>
          <p:nvPr/>
        </p:nvSpPr>
        <p:spPr>
          <a:xfrm>
            <a:off x="640080" y="3860292"/>
            <a:ext cx="4023360" cy="182880"/>
          </a:xfrm>
          <a:prstGeom prst="rect">
            <a:avLst/>
          </a:prstGeom>
          <a:noFill/>
          <a:ln/>
        </p:spPr>
        <p:txBody>
          <a:bodyPr wrap="square" rtlCol="0" anchor="ctr"/>
          <a:lstStyle/>
          <a:p>
            <a:pPr marL="0" indent="0">
              <a:buNone/>
            </a:pPr>
            <a:r>
              <a:rPr lang="en-US" sz="1200" b="1" dirty="0">
                <a:solidFill>
                  <a:srgbClr val="78350F"/>
                </a:solidFill>
                <a:latin typeface="Calibri" pitchFamily="34" charset="0"/>
                <a:ea typeface="Calibri" pitchFamily="34" charset="-122"/>
                <a:cs typeface="Calibri" pitchFamily="34" charset="-120"/>
              </a:rPr>
              <a:t>⚡ INTEGRATION (Transactional)</a:t>
            </a:r>
            <a:endParaRPr lang="en-US" sz="1200" dirty="0"/>
          </a:p>
        </p:txBody>
      </p:sp>
      <p:sp>
        <p:nvSpPr>
          <p:cNvPr id="13" name="Text 10"/>
          <p:cNvSpPr/>
          <p:nvPr/>
        </p:nvSpPr>
        <p:spPr>
          <a:xfrm>
            <a:off x="432816" y="4002024"/>
            <a:ext cx="4614672" cy="960120"/>
          </a:xfrm>
          <a:prstGeom prst="rect">
            <a:avLst/>
          </a:prstGeom>
          <a:noFill/>
          <a:ln/>
        </p:spPr>
        <p:txBody>
          <a:bodyPr wrap="square" rtlCol="0" anchor="ctr"/>
          <a:lstStyle/>
          <a:p>
            <a:r>
              <a:rPr lang="en-US" sz="1000" dirty="0">
                <a:solidFill>
                  <a:srgbClr val="78350F"/>
                </a:solidFill>
                <a:latin typeface="Calibri" pitchFamily="34" charset="0"/>
                <a:ea typeface="Calibri" pitchFamily="34" charset="-122"/>
                <a:cs typeface="Calibri" pitchFamily="34" charset="-120"/>
              </a:rPr>
              <a:t>• Temperament that makes the individual more anxious + inconsistent care = anxiety</a:t>
            </a:r>
          </a:p>
          <a:p>
            <a:r>
              <a:rPr lang="en-US" sz="1000" dirty="0">
                <a:solidFill>
                  <a:srgbClr val="78350F"/>
                </a:solidFill>
                <a:latin typeface="Calibri" pitchFamily="34" charset="0"/>
                <a:ea typeface="Calibri" pitchFamily="34" charset="-122"/>
                <a:cs typeface="Calibri" pitchFamily="34" charset="-120"/>
              </a:rPr>
              <a:t>• Biological predisposition affects environmental factors</a:t>
            </a:r>
          </a:p>
          <a:p>
            <a:r>
              <a:rPr lang="en-US" sz="1000" dirty="0">
                <a:solidFill>
                  <a:srgbClr val="78350F"/>
                </a:solidFill>
                <a:latin typeface="Calibri" pitchFamily="34" charset="0"/>
                <a:ea typeface="Calibri" pitchFamily="34" charset="-122"/>
                <a:cs typeface="Calibri" pitchFamily="34" charset="-120"/>
              </a:rPr>
              <a:t>• An individual cannot be explained through one perspective only</a:t>
            </a:r>
          </a:p>
          <a:p>
            <a:r>
              <a:rPr lang="en-US" sz="1000" dirty="0">
                <a:solidFill>
                  <a:srgbClr val="78350F"/>
                </a:solidFill>
                <a:latin typeface="Calibri" pitchFamily="34" charset="0"/>
                <a:ea typeface="Calibri" pitchFamily="34" charset="-122"/>
                <a:cs typeface="Calibri" pitchFamily="34" charset="-120"/>
              </a:rPr>
              <a:t>• The two need to be addressed together for successful intervention</a:t>
            </a:r>
          </a:p>
          <a:p>
            <a:r>
              <a:rPr lang="en-US" sz="1000" dirty="0">
                <a:solidFill>
                  <a:srgbClr val="78350F"/>
                </a:solidFill>
                <a:latin typeface="Calibri" pitchFamily="34" charset="0"/>
                <a:ea typeface="Calibri" pitchFamily="34" charset="-122"/>
                <a:cs typeface="Calibri" pitchFamily="34" charset="-120"/>
              </a:rPr>
              <a:t>• Environmental changes may alter brain structure (neuroplasticity)</a:t>
            </a:r>
          </a:p>
          <a:p>
            <a:r>
              <a:rPr lang="en-US" sz="1000" dirty="0">
                <a:solidFill>
                  <a:srgbClr val="78350F"/>
                </a:solidFill>
                <a:latin typeface="Calibri" pitchFamily="34" charset="0"/>
                <a:ea typeface="Calibri" pitchFamily="34" charset="-122"/>
                <a:cs typeface="Calibri" pitchFamily="34" charset="-120"/>
              </a:rPr>
              <a:t>(McAdams &amp; Pals, 2023)</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9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THEORY-INFORMED SUPPORT PLAN FOR ISAAC</a:t>
            </a:r>
            <a:endParaRPr lang="en-US" sz="2800" dirty="0"/>
          </a:p>
        </p:txBody>
      </p:sp>
      <p:pic>
        <p:nvPicPr>
          <p:cNvPr id="4" name="Image 0" descr="/mnt/user-data/uploads/images__1__jfif.jpeg"/>
          <p:cNvPicPr>
            <a:picLocks noChangeAspect="1"/>
          </p:cNvPicPr>
          <p:nvPr/>
        </p:nvPicPr>
        <p:blipFill>
          <a:blip r:embed="rId3"/>
          <a:stretch>
            <a:fillRect/>
          </a:stretch>
        </p:blipFill>
        <p:spPr>
          <a:xfrm>
            <a:off x="4754880" y="960120"/>
            <a:ext cx="2011680" cy="1965960"/>
          </a:xfrm>
          <a:prstGeom prst="ellipse">
            <a:avLst/>
          </a:prstGeom>
        </p:spPr>
      </p:pic>
      <p:pic>
        <p:nvPicPr>
          <p:cNvPr id="5" name="Image 1" descr="/mnt/user-data/uploads/images__2__jfif.jpeg"/>
          <p:cNvPicPr>
            <a:picLocks noChangeAspect="1"/>
          </p:cNvPicPr>
          <p:nvPr/>
        </p:nvPicPr>
        <p:blipFill>
          <a:blip r:embed="rId4"/>
          <a:stretch>
            <a:fillRect/>
          </a:stretch>
        </p:blipFill>
        <p:spPr>
          <a:xfrm>
            <a:off x="6858000" y="960120"/>
            <a:ext cx="2011680" cy="1965960"/>
          </a:xfrm>
          <a:prstGeom prst="ellipse">
            <a:avLst/>
          </a:prstGeom>
        </p:spPr>
      </p:pic>
      <p:pic>
        <p:nvPicPr>
          <p:cNvPr id="6" name="Image 2" descr="/mnt/user-data/uploads/images_jfif.jpeg"/>
          <p:cNvPicPr>
            <a:picLocks noChangeAspect="1"/>
          </p:cNvPicPr>
          <p:nvPr/>
        </p:nvPicPr>
        <p:blipFill>
          <a:blip r:embed="rId5"/>
          <a:stretch>
            <a:fillRect/>
          </a:stretch>
        </p:blipFill>
        <p:spPr>
          <a:xfrm>
            <a:off x="4754880" y="3017520"/>
            <a:ext cx="2011680" cy="1965960"/>
          </a:xfrm>
          <a:prstGeom prst="ellipse">
            <a:avLst/>
          </a:prstGeom>
        </p:spPr>
      </p:pic>
      <p:pic>
        <p:nvPicPr>
          <p:cNvPr id="7" name="Image 3" descr="/mnt/user-data/uploads/Screenshot_2026-06-02_170554.png"/>
          <p:cNvPicPr>
            <a:picLocks noChangeAspect="1"/>
          </p:cNvPicPr>
          <p:nvPr/>
        </p:nvPicPr>
        <p:blipFill>
          <a:blip r:embed="rId6"/>
          <a:stretch>
            <a:fillRect/>
          </a:stretch>
        </p:blipFill>
        <p:spPr>
          <a:xfrm>
            <a:off x="6858000" y="3017520"/>
            <a:ext cx="2011680" cy="1965960"/>
          </a:xfrm>
          <a:prstGeom prst="ellipse">
            <a:avLst/>
          </a:prstGeom>
        </p:spPr>
      </p:pic>
      <p:sp>
        <p:nvSpPr>
          <p:cNvPr id="8" name="Shape 2"/>
          <p:cNvSpPr/>
          <p:nvPr/>
        </p:nvSpPr>
        <p:spPr>
          <a:xfrm>
            <a:off x="457200" y="986384"/>
            <a:ext cx="4114800" cy="382198"/>
          </a:xfrm>
          <a:prstGeom prst="rect">
            <a:avLst/>
          </a:prstGeom>
          <a:solidFill>
            <a:srgbClr val="1E5F7A"/>
          </a:solidFill>
          <a:ln/>
        </p:spPr>
        <p:txBody>
          <a:bodyPr/>
          <a:lstStyle/>
          <a:p>
            <a:r>
              <a:rPr lang="en-US" b="1" dirty="0">
                <a:solidFill>
                  <a:srgbClr val="A8E6DB"/>
                </a:solidFill>
                <a:latin typeface="Calibri" pitchFamily="34" charset="0"/>
                <a:ea typeface="Calibri" pitchFamily="34" charset="-122"/>
                <a:cs typeface="Calibri" pitchFamily="34" charset="-120"/>
              </a:rPr>
              <a:t>1. Consistent Key Person Approach</a:t>
            </a:r>
            <a:endParaRPr lang="en-US" dirty="0"/>
          </a:p>
        </p:txBody>
      </p:sp>
      <p:sp>
        <p:nvSpPr>
          <p:cNvPr id="10" name="Shape 4"/>
          <p:cNvSpPr/>
          <p:nvPr/>
        </p:nvSpPr>
        <p:spPr>
          <a:xfrm>
            <a:off x="457200" y="1458168"/>
            <a:ext cx="4114800" cy="382198"/>
          </a:xfrm>
          <a:prstGeom prst="rect">
            <a:avLst/>
          </a:prstGeom>
          <a:solidFill>
            <a:srgbClr val="1E5F7A"/>
          </a:solidFill>
          <a:ln/>
        </p:spPr>
        <p:txBody>
          <a:bodyPr/>
          <a:lstStyle/>
          <a:p>
            <a:r>
              <a:rPr lang="en-US" b="1" dirty="0">
                <a:solidFill>
                  <a:srgbClr val="A8E6DB"/>
                </a:solidFill>
                <a:latin typeface="Calibri" pitchFamily="34" charset="0"/>
                <a:ea typeface="Calibri" pitchFamily="34" charset="-122"/>
                <a:cs typeface="Calibri" pitchFamily="34" charset="-120"/>
              </a:rPr>
              <a:t>2. Initiative-Promoting Play Therapy</a:t>
            </a:r>
            <a:endParaRPr lang="en-US" dirty="0"/>
          </a:p>
        </p:txBody>
      </p:sp>
      <p:sp>
        <p:nvSpPr>
          <p:cNvPr id="12" name="Shape 6"/>
          <p:cNvSpPr/>
          <p:nvPr/>
        </p:nvSpPr>
        <p:spPr>
          <a:xfrm>
            <a:off x="457200" y="1920230"/>
            <a:ext cx="4114800" cy="382198"/>
          </a:xfrm>
          <a:prstGeom prst="rect">
            <a:avLst/>
          </a:prstGeom>
          <a:solidFill>
            <a:srgbClr val="1E5F7A"/>
          </a:solidFill>
          <a:ln/>
        </p:spPr>
        <p:txBody>
          <a:bodyPr/>
          <a:lstStyle/>
          <a:p>
            <a:r>
              <a:rPr lang="en-US" b="1">
                <a:solidFill>
                  <a:srgbClr val="A8E6DB"/>
                </a:solidFill>
                <a:latin typeface="Calibri" pitchFamily="34" charset="0"/>
                <a:ea typeface="Calibri" pitchFamily="34" charset="-122"/>
                <a:cs typeface="Calibri" pitchFamily="34" charset="-120"/>
              </a:rPr>
              <a:t>3. Guided Planning &amp; Goal-Setting</a:t>
            </a:r>
            <a:endParaRPr lang="en-US" dirty="0"/>
          </a:p>
        </p:txBody>
      </p:sp>
      <p:sp>
        <p:nvSpPr>
          <p:cNvPr id="14" name="Shape 8"/>
          <p:cNvSpPr/>
          <p:nvPr/>
        </p:nvSpPr>
        <p:spPr>
          <a:xfrm>
            <a:off x="457200" y="2401747"/>
            <a:ext cx="4114800" cy="382198"/>
          </a:xfrm>
          <a:prstGeom prst="rect">
            <a:avLst/>
          </a:prstGeom>
          <a:solidFill>
            <a:srgbClr val="1E5F7A"/>
          </a:solidFill>
          <a:ln/>
        </p:spPr>
        <p:txBody>
          <a:bodyPr/>
          <a:lstStyle/>
          <a:p>
            <a:r>
              <a:rPr lang="en-US" b="1">
                <a:solidFill>
                  <a:srgbClr val="A8E6DB"/>
                </a:solidFill>
                <a:latin typeface="Calibri" pitchFamily="34" charset="0"/>
                <a:ea typeface="Calibri" pitchFamily="34" charset="-122"/>
                <a:cs typeface="Calibri" pitchFamily="34" charset="-120"/>
              </a:rPr>
              <a:t>4. Language Development Intervention</a:t>
            </a:r>
            <a:endParaRPr lang="en-US" dirty="0"/>
          </a:p>
        </p:txBody>
      </p:sp>
      <p:sp>
        <p:nvSpPr>
          <p:cNvPr id="16" name="Shape 10"/>
          <p:cNvSpPr/>
          <p:nvPr/>
        </p:nvSpPr>
        <p:spPr>
          <a:xfrm>
            <a:off x="457200" y="2873543"/>
            <a:ext cx="4114800" cy="382198"/>
          </a:xfrm>
          <a:prstGeom prst="rect">
            <a:avLst/>
          </a:prstGeom>
          <a:solidFill>
            <a:srgbClr val="1E5F7A"/>
          </a:solidFill>
          <a:ln/>
        </p:spPr>
        <p:txBody>
          <a:bodyPr/>
          <a:lstStyle/>
          <a:p>
            <a:r>
              <a:rPr lang="en-US" b="1" dirty="0">
                <a:solidFill>
                  <a:srgbClr val="A8E6DB"/>
                </a:solidFill>
                <a:latin typeface="Calibri" pitchFamily="34" charset="0"/>
                <a:ea typeface="Calibri" pitchFamily="34" charset="-122"/>
                <a:cs typeface="Calibri" pitchFamily="34" charset="-120"/>
              </a:rPr>
              <a:t>5. Parental </a:t>
            </a:r>
            <a:r>
              <a:rPr lang="en-US" b="1" dirty="0">
                <a:solidFill>
                  <a:srgbClr val="A8E6DB"/>
                </a:solidFill>
                <a:latin typeface="Calibri" panose="020F0502020204030204" pitchFamily="34" charset="0"/>
                <a:ea typeface="Calibri" panose="020F0502020204030204" pitchFamily="34" charset="0"/>
                <a:cs typeface="Calibri" panose="020F0502020204030204" pitchFamily="34" charset="0"/>
              </a:rPr>
              <a:t>Mental</a:t>
            </a:r>
            <a:r>
              <a:rPr lang="en-US" b="1" dirty="0">
                <a:solidFill>
                  <a:srgbClr val="A8E6DB"/>
                </a:solidFill>
                <a:latin typeface="Calibri" pitchFamily="34" charset="0"/>
                <a:ea typeface="Calibri" pitchFamily="34" charset="-122"/>
                <a:cs typeface="Calibri" pitchFamily="34" charset="-120"/>
              </a:rPr>
              <a:t> Health Support</a:t>
            </a:r>
            <a:endParaRPr lang="en-US" dirty="0"/>
          </a:p>
        </p:txBody>
      </p:sp>
      <p:sp>
        <p:nvSpPr>
          <p:cNvPr id="20" name="Shape 10">
            <a:extLst>
              <a:ext uri="{FF2B5EF4-FFF2-40B4-BE49-F238E27FC236}">
                <a16:creationId xmlns:a16="http://schemas.microsoft.com/office/drawing/2014/main" id="{E9642A5D-8D34-F438-8610-D0D03A2E7BA5}"/>
              </a:ext>
            </a:extLst>
          </p:cNvPr>
          <p:cNvSpPr/>
          <p:nvPr/>
        </p:nvSpPr>
        <p:spPr>
          <a:xfrm>
            <a:off x="457200" y="3353015"/>
            <a:ext cx="4114800" cy="382198"/>
          </a:xfrm>
          <a:prstGeom prst="rect">
            <a:avLst/>
          </a:prstGeom>
          <a:solidFill>
            <a:srgbClr val="1E5F7A"/>
          </a:solidFill>
          <a:ln/>
        </p:spPr>
        <p:txBody>
          <a:bodyPr/>
          <a:lstStyle/>
          <a:p>
            <a:r>
              <a:rPr lang="en-US" b="1" dirty="0">
                <a:solidFill>
                  <a:srgbClr val="A8E6DB"/>
                </a:solidFill>
              </a:rPr>
              <a:t>6. Multi-Agency Collaboration</a:t>
            </a:r>
          </a:p>
        </p:txBody>
      </p:sp>
      <p:sp>
        <p:nvSpPr>
          <p:cNvPr id="21" name="Shape 10">
            <a:extLst>
              <a:ext uri="{FF2B5EF4-FFF2-40B4-BE49-F238E27FC236}">
                <a16:creationId xmlns:a16="http://schemas.microsoft.com/office/drawing/2014/main" id="{C3FF5330-C19D-4E39-C964-BFF7C054D57E}"/>
              </a:ext>
            </a:extLst>
          </p:cNvPr>
          <p:cNvSpPr/>
          <p:nvPr/>
        </p:nvSpPr>
        <p:spPr>
          <a:xfrm>
            <a:off x="457200" y="3826015"/>
            <a:ext cx="4114800" cy="382198"/>
          </a:xfrm>
          <a:prstGeom prst="rect">
            <a:avLst/>
          </a:prstGeom>
          <a:solidFill>
            <a:srgbClr val="1E5F7A"/>
          </a:solidFill>
          <a:ln/>
        </p:spPr>
        <p:txBody>
          <a:bodyPr/>
          <a:lstStyle/>
          <a:p>
            <a:r>
              <a:rPr lang="en-US" b="1" dirty="0">
                <a:solidFill>
                  <a:srgbClr val="A8E6DB"/>
                </a:solidFill>
              </a:rPr>
              <a:t>7. Emotional Regulation Activities</a:t>
            </a:r>
          </a:p>
        </p:txBody>
      </p:sp>
      <p:sp>
        <p:nvSpPr>
          <p:cNvPr id="22" name="Rectangle 21">
            <a:extLst>
              <a:ext uri="{FF2B5EF4-FFF2-40B4-BE49-F238E27FC236}">
                <a16:creationId xmlns:a16="http://schemas.microsoft.com/office/drawing/2014/main" id="{96E2C41A-0747-8741-D5B1-15E2D7965AA2}"/>
              </a:ext>
            </a:extLst>
          </p:cNvPr>
          <p:cNvSpPr/>
          <p:nvPr/>
        </p:nvSpPr>
        <p:spPr>
          <a:xfrm>
            <a:off x="1180937" y="4225258"/>
            <a:ext cx="3239311" cy="38219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(Department for Education, 2021)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CRITICAL EVALUATION OF ERIKSON'S THEORY</a:t>
            </a:r>
            <a:endParaRPr lang="en-US" sz="2800" dirty="0"/>
          </a:p>
        </p:txBody>
      </p:sp>
      <p:sp>
        <p:nvSpPr>
          <p:cNvPr id="4" name="Shape 2"/>
          <p:cNvSpPr/>
          <p:nvPr/>
        </p:nvSpPr>
        <p:spPr>
          <a:xfrm>
            <a:off x="457200" y="1005840"/>
            <a:ext cx="4114800" cy="3474720"/>
          </a:xfrm>
          <a:prstGeom prst="rect">
            <a:avLst/>
          </a:prstGeom>
          <a:solidFill>
            <a:srgbClr val="FFFFFF"/>
          </a:solidFill>
          <a:ln w="25400">
            <a:solidFill>
              <a:srgbClr val="22C55E"/>
            </a:solidFill>
            <a:prstDash val="solid"/>
          </a:ln>
        </p:spPr>
        <p:txBody>
          <a:bodyPr/>
          <a:lstStyle/>
          <a:p>
            <a:endParaRPr lang="en-US"/>
          </a:p>
        </p:txBody>
      </p:sp>
      <p:sp>
        <p:nvSpPr>
          <p:cNvPr id="5" name="Text 3"/>
          <p:cNvSpPr/>
          <p:nvPr/>
        </p:nvSpPr>
        <p:spPr>
          <a:xfrm>
            <a:off x="640080" y="1188720"/>
            <a:ext cx="3749040" cy="274320"/>
          </a:xfrm>
          <a:prstGeom prst="rect">
            <a:avLst/>
          </a:prstGeom>
          <a:noFill/>
          <a:ln/>
        </p:spPr>
        <p:txBody>
          <a:bodyPr wrap="square" rtlCol="0" anchor="ctr"/>
          <a:lstStyle/>
          <a:p>
            <a:pPr marL="0" indent="0">
              <a:buNone/>
            </a:pPr>
            <a:r>
              <a:rPr lang="en-US" sz="1400" b="1" dirty="0">
                <a:solidFill>
                  <a:srgbClr val="22C55E"/>
                </a:solidFill>
                <a:latin typeface="Calibri" pitchFamily="34" charset="0"/>
                <a:ea typeface="Calibri" pitchFamily="34" charset="-122"/>
                <a:cs typeface="Calibri" pitchFamily="34" charset="-120"/>
              </a:rPr>
              <a:t>✔ STRENGTHS</a:t>
            </a:r>
            <a:endParaRPr lang="en-US" sz="1400" dirty="0"/>
          </a:p>
        </p:txBody>
      </p:sp>
      <p:sp>
        <p:nvSpPr>
          <p:cNvPr id="6" name="Text 4"/>
          <p:cNvSpPr/>
          <p:nvPr/>
        </p:nvSpPr>
        <p:spPr>
          <a:xfrm>
            <a:off x="640080" y="1600200"/>
            <a:ext cx="3749040" cy="2743200"/>
          </a:xfrm>
          <a:prstGeom prst="rect">
            <a:avLst/>
          </a:prstGeom>
          <a:noFill/>
          <a:ln/>
        </p:spPr>
        <p:txBody>
          <a:bodyPr wrap="square" rtlCol="0" anchor="ctr"/>
          <a:lstStyle/>
          <a:p>
            <a:pPr>
              <a:buSzPct val="100000"/>
            </a:pPr>
            <a:r>
              <a:rPr lang="en-US" sz="1000" dirty="0"/>
              <a:t>Helps professionals working in early year’s setting since it is useful in identifying development needs and opportunities for intervention.</a:t>
            </a:r>
          </a:p>
          <a:p>
            <a:pPr>
              <a:buSzPct val="100000"/>
            </a:pPr>
            <a:endParaRPr lang="en-US" sz="1000" dirty="0"/>
          </a:p>
          <a:p>
            <a:pPr marL="171450" indent="-171450">
              <a:buSzPct val="100000"/>
              <a:buFont typeface="Arial" panose="020B0604020202020204" pitchFamily="34" charset="0"/>
              <a:buChar char="•"/>
            </a:pPr>
            <a:r>
              <a:rPr lang="en-US" sz="1000" dirty="0"/>
              <a:t>Life-span perspective approach</a:t>
            </a:r>
          </a:p>
          <a:p>
            <a:pPr marL="171450" indent="-171450">
              <a:buSzPct val="100000"/>
              <a:buFont typeface="Arial" panose="020B0604020202020204" pitchFamily="34" charset="0"/>
              <a:buChar char="•"/>
            </a:pPr>
            <a:r>
              <a:rPr lang="en-US" sz="1000" dirty="0"/>
              <a:t>Socio-cultural perspective</a:t>
            </a:r>
          </a:p>
          <a:p>
            <a:pPr marL="171450" indent="-171450">
              <a:buSzPct val="100000"/>
              <a:buFont typeface="Arial" panose="020B0604020202020204" pitchFamily="34" charset="0"/>
              <a:buChar char="•"/>
            </a:pPr>
            <a:r>
              <a:rPr lang="en-US" sz="1000" dirty="0"/>
              <a:t>Application in Early Years Foundation Stage</a:t>
            </a:r>
          </a:p>
          <a:p>
            <a:pPr marL="171450" indent="-171450">
              <a:buSzPct val="100000"/>
              <a:buFont typeface="Arial" panose="020B0604020202020204" pitchFamily="34" charset="0"/>
              <a:buChar char="•"/>
            </a:pPr>
            <a:r>
              <a:rPr lang="en-US" sz="1000" dirty="0"/>
              <a:t>Emphasis on balance</a:t>
            </a:r>
          </a:p>
          <a:p>
            <a:pPr marL="171450" indent="-171450">
              <a:buSzPct val="100000"/>
              <a:buFont typeface="Arial" panose="020B0604020202020204" pitchFamily="34" charset="0"/>
              <a:buChar char="•"/>
            </a:pPr>
            <a:r>
              <a:rPr lang="en-US" sz="1000" dirty="0"/>
              <a:t>Research-supported</a:t>
            </a:r>
          </a:p>
        </p:txBody>
      </p:sp>
      <p:sp>
        <p:nvSpPr>
          <p:cNvPr id="7" name="Shape 5"/>
          <p:cNvSpPr/>
          <p:nvPr/>
        </p:nvSpPr>
        <p:spPr>
          <a:xfrm>
            <a:off x="4754880" y="1005840"/>
            <a:ext cx="4114800" cy="3474720"/>
          </a:xfrm>
          <a:prstGeom prst="rect">
            <a:avLst/>
          </a:prstGeom>
          <a:solidFill>
            <a:srgbClr val="FFFFFF"/>
          </a:solidFill>
          <a:ln w="25400">
            <a:solidFill>
              <a:srgbClr val="EF4444"/>
            </a:solidFill>
            <a:prstDash val="solid"/>
          </a:ln>
        </p:spPr>
        <p:txBody>
          <a:bodyPr/>
          <a:lstStyle/>
          <a:p>
            <a:endParaRPr lang="en-US"/>
          </a:p>
        </p:txBody>
      </p:sp>
      <p:sp>
        <p:nvSpPr>
          <p:cNvPr id="8" name="Text 6"/>
          <p:cNvSpPr/>
          <p:nvPr/>
        </p:nvSpPr>
        <p:spPr>
          <a:xfrm>
            <a:off x="4937760" y="1188720"/>
            <a:ext cx="3749040" cy="274320"/>
          </a:xfrm>
          <a:prstGeom prst="rect">
            <a:avLst/>
          </a:prstGeom>
          <a:noFill/>
          <a:ln/>
        </p:spPr>
        <p:txBody>
          <a:bodyPr wrap="square" rtlCol="0" anchor="ctr"/>
          <a:lstStyle/>
          <a:p>
            <a:pPr marL="0" indent="0">
              <a:buNone/>
            </a:pPr>
            <a:r>
              <a:rPr lang="en-US" sz="1400" b="1" dirty="0">
                <a:solidFill>
                  <a:srgbClr val="EF4444"/>
                </a:solidFill>
                <a:latin typeface="Calibri" pitchFamily="34" charset="0"/>
                <a:ea typeface="Calibri" pitchFamily="34" charset="-122"/>
                <a:cs typeface="Calibri" pitchFamily="34" charset="-120"/>
              </a:rPr>
              <a:t>✘ LIMITATIONS</a:t>
            </a:r>
            <a:endParaRPr lang="en-US" sz="1400" dirty="0"/>
          </a:p>
        </p:txBody>
      </p:sp>
      <p:sp>
        <p:nvSpPr>
          <p:cNvPr id="9" name="Text 7"/>
          <p:cNvSpPr/>
          <p:nvPr/>
        </p:nvSpPr>
        <p:spPr>
          <a:xfrm>
            <a:off x="4937760" y="1600200"/>
            <a:ext cx="3749040" cy="2743200"/>
          </a:xfrm>
          <a:prstGeom prst="rect">
            <a:avLst/>
          </a:prstGeom>
          <a:noFill/>
          <a:ln/>
        </p:spPr>
        <p:txBody>
          <a:bodyPr wrap="square" rtlCol="0" anchor="ctr"/>
          <a:lstStyle/>
          <a:p>
            <a:pPr>
              <a:buSzPct val="100000"/>
            </a:pPr>
            <a:r>
              <a:rPr lang="en-US" sz="1000" dirty="0"/>
              <a:t>The theory does not entirely recognize the cultural diversity among the children brought up in London communities, whereby their upbringing differs greatly.</a:t>
            </a:r>
          </a:p>
          <a:p>
            <a:pPr>
              <a:buSzPct val="100000"/>
            </a:pPr>
            <a:endParaRPr lang="en-US" sz="1000" dirty="0"/>
          </a:p>
          <a:p>
            <a:pPr marL="171450" indent="-171450">
              <a:buSzPct val="100000"/>
              <a:buFont typeface="Arial" panose="020B0604020202020204" pitchFamily="34" charset="0"/>
              <a:buChar char="•"/>
            </a:pPr>
            <a:r>
              <a:rPr lang="en-US" sz="1000" dirty="0"/>
              <a:t>Cultural bias (Western values)</a:t>
            </a:r>
          </a:p>
          <a:p>
            <a:pPr marL="171450" indent="-171450">
              <a:buSzPct val="100000"/>
              <a:buFont typeface="Arial" panose="020B0604020202020204" pitchFamily="34" charset="0"/>
              <a:buChar char="•"/>
            </a:pPr>
            <a:r>
              <a:rPr lang="en-US" sz="1000" dirty="0"/>
              <a:t>Vagueness of stages</a:t>
            </a:r>
          </a:p>
          <a:p>
            <a:pPr marL="171450" indent="-171450">
              <a:buSzPct val="100000"/>
              <a:buFont typeface="Arial" panose="020B0604020202020204" pitchFamily="34" charset="0"/>
              <a:buChar char="•"/>
            </a:pPr>
            <a:r>
              <a:rPr lang="en-US" sz="1000" dirty="0"/>
              <a:t>Little emphasis on differences</a:t>
            </a:r>
          </a:p>
          <a:p>
            <a:pPr marL="171450" indent="-171450">
              <a:buSzPct val="100000"/>
              <a:buFont typeface="Arial" panose="020B0604020202020204" pitchFamily="34" charset="0"/>
              <a:buChar char="•"/>
            </a:pPr>
            <a:r>
              <a:rPr lang="en-US" sz="1000" dirty="0"/>
              <a:t>Inadequate virtue testing</a:t>
            </a:r>
          </a:p>
          <a:p>
            <a:pPr marL="171450" indent="-171450">
              <a:buSzPct val="100000"/>
              <a:buFont typeface="Arial" panose="020B0604020202020204" pitchFamily="34" charset="0"/>
              <a:buChar char="•"/>
            </a:pPr>
            <a:r>
              <a:rPr lang="en-US" sz="1000" dirty="0"/>
              <a:t>Underemphasis on socio-economic factors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E5F7A"/>
        </a:solidFill>
        <a:effectLst/>
      </p:bgPr>
    </p:bg>
    <p:spTree>
      <p:nvGrpSpPr>
        <p:cNvPr id="1" name=""/>
        <p:cNvGrpSpPr/>
        <p:nvPr/>
      </p:nvGrpSpPr>
      <p:grpSpPr>
        <a:xfrm>
          <a:off x="0" y="0"/>
          <a:ext cx="0" cy="0"/>
          <a:chOff x="0" y="0"/>
          <a:chExt cx="0" cy="0"/>
        </a:xfrm>
      </p:grpSpPr>
      <p:sp>
        <p:nvSpPr>
          <p:cNvPr id="2" name="Text 0"/>
          <p:cNvSpPr/>
          <p:nvPr/>
        </p:nvSpPr>
        <p:spPr>
          <a:xfrm>
            <a:off x="457200" y="457200"/>
            <a:ext cx="8229600" cy="365760"/>
          </a:xfrm>
          <a:prstGeom prst="rect">
            <a:avLst/>
          </a:prstGeom>
          <a:noFill/>
          <a:ln/>
        </p:spPr>
        <p:txBody>
          <a:bodyPr wrap="square" rtlCol="0" anchor="ctr"/>
          <a:lstStyle/>
          <a:p>
            <a:pPr marL="0" indent="0" algn="ctr">
              <a:buNone/>
            </a:pPr>
            <a:r>
              <a:rPr lang="en-US" sz="3200" b="1" dirty="0">
                <a:solidFill>
                  <a:srgbClr val="A8E6DB"/>
                </a:solidFill>
                <a:latin typeface="Calibri" pitchFamily="34" charset="0"/>
                <a:ea typeface="Calibri" pitchFamily="34" charset="-122"/>
                <a:cs typeface="Calibri" pitchFamily="34" charset="-120"/>
              </a:rPr>
              <a:t>CONCLUSION</a:t>
            </a:r>
            <a:endParaRPr lang="en-US" sz="3200" dirty="0"/>
          </a:p>
        </p:txBody>
      </p:sp>
      <p:sp>
        <p:nvSpPr>
          <p:cNvPr id="3" name="Text 1"/>
          <p:cNvSpPr/>
          <p:nvPr/>
        </p:nvSpPr>
        <p:spPr>
          <a:xfrm>
            <a:off x="731520" y="1097280"/>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1.</a:t>
            </a:r>
            <a:endParaRPr lang="en-US" sz="1200" dirty="0"/>
          </a:p>
        </p:txBody>
      </p:sp>
      <p:sp>
        <p:nvSpPr>
          <p:cNvPr id="4" name="Text 2"/>
          <p:cNvSpPr/>
          <p:nvPr/>
        </p:nvSpPr>
        <p:spPr>
          <a:xfrm>
            <a:off x="1188720" y="1097280"/>
            <a:ext cx="7315200" cy="320040"/>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The Initiation versus Guilt model by Erikson explains adequately why Isaac is a shy child.</a:t>
            </a:r>
          </a:p>
        </p:txBody>
      </p:sp>
      <p:sp>
        <p:nvSpPr>
          <p:cNvPr id="5" name="Text 3"/>
          <p:cNvSpPr/>
          <p:nvPr/>
        </p:nvSpPr>
        <p:spPr>
          <a:xfrm>
            <a:off x="731520" y="1645920"/>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2.</a:t>
            </a:r>
            <a:endParaRPr lang="en-US" sz="1200" dirty="0"/>
          </a:p>
        </p:txBody>
      </p:sp>
      <p:sp>
        <p:nvSpPr>
          <p:cNvPr id="6" name="Text 4"/>
          <p:cNvSpPr/>
          <p:nvPr/>
        </p:nvSpPr>
        <p:spPr>
          <a:xfrm>
            <a:off x="1188720" y="1645920"/>
            <a:ext cx="7315200" cy="320040"/>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Isaac's dilemma about finding purpose while having too much guilt due to biological and environmental factors has been adequately explained.</a:t>
            </a:r>
          </a:p>
        </p:txBody>
      </p:sp>
      <p:sp>
        <p:nvSpPr>
          <p:cNvPr id="7" name="Text 5"/>
          <p:cNvSpPr/>
          <p:nvPr/>
        </p:nvSpPr>
        <p:spPr>
          <a:xfrm>
            <a:off x="731520" y="2194560"/>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3.</a:t>
            </a:r>
            <a:endParaRPr lang="en-US" sz="1200" dirty="0"/>
          </a:p>
        </p:txBody>
      </p:sp>
      <p:sp>
        <p:nvSpPr>
          <p:cNvPr id="8" name="Text 6"/>
          <p:cNvSpPr/>
          <p:nvPr/>
        </p:nvSpPr>
        <p:spPr>
          <a:xfrm>
            <a:off x="1188720" y="2194560"/>
            <a:ext cx="7315200" cy="320040"/>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3. Early intervention to develop Isaac's ability to take initiative and reduce his shame should be considered.</a:t>
            </a:r>
          </a:p>
        </p:txBody>
      </p:sp>
      <p:sp>
        <p:nvSpPr>
          <p:cNvPr id="9" name="Text 7"/>
          <p:cNvSpPr/>
          <p:nvPr/>
        </p:nvSpPr>
        <p:spPr>
          <a:xfrm>
            <a:off x="731520" y="2743200"/>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4.</a:t>
            </a:r>
            <a:endParaRPr lang="en-US" sz="1200" dirty="0"/>
          </a:p>
        </p:txBody>
      </p:sp>
      <p:sp>
        <p:nvSpPr>
          <p:cNvPr id="10" name="Text 8"/>
          <p:cNvSpPr/>
          <p:nvPr/>
        </p:nvSpPr>
        <p:spPr>
          <a:xfrm>
            <a:off x="1188720" y="2743200"/>
            <a:ext cx="7315200" cy="320040"/>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A transactional view of nature and nurture allows one to understand that changes in the environment can transform neurobiological development (Shonkoff &amp; Pears, 2021).</a:t>
            </a:r>
          </a:p>
        </p:txBody>
      </p:sp>
      <p:sp>
        <p:nvSpPr>
          <p:cNvPr id="11" name="Text 9"/>
          <p:cNvSpPr/>
          <p:nvPr/>
        </p:nvSpPr>
        <p:spPr>
          <a:xfrm>
            <a:off x="731520" y="3291840"/>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5.</a:t>
            </a:r>
            <a:endParaRPr lang="en-US" sz="1200" dirty="0"/>
          </a:p>
        </p:txBody>
      </p:sp>
      <p:sp>
        <p:nvSpPr>
          <p:cNvPr id="12" name="Text 10"/>
          <p:cNvSpPr/>
          <p:nvPr/>
        </p:nvSpPr>
        <p:spPr>
          <a:xfrm>
            <a:off x="1188720" y="3291840"/>
            <a:ext cx="7315200" cy="320040"/>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Despite its limitations and biases, Erikson's theory is applicable and evidence-based to early years settings within the UK setting.</a:t>
            </a:r>
          </a:p>
        </p:txBody>
      </p:sp>
      <p:sp>
        <p:nvSpPr>
          <p:cNvPr id="13" name="Text 11"/>
          <p:cNvSpPr/>
          <p:nvPr/>
        </p:nvSpPr>
        <p:spPr>
          <a:xfrm>
            <a:off x="457200" y="4480560"/>
            <a:ext cx="8229600" cy="548640"/>
          </a:xfrm>
          <a:prstGeom prst="rect">
            <a:avLst/>
          </a:prstGeom>
          <a:noFill/>
          <a:ln/>
        </p:spPr>
        <p:txBody>
          <a:bodyPr wrap="square" rtlCol="0" anchor="ctr"/>
          <a:lstStyle/>
          <a:p>
            <a:pPr algn="ctr"/>
            <a:r>
              <a:rPr lang="en-US" sz="1400" i="1" dirty="0">
                <a:solidFill>
                  <a:srgbClr val="A8E6DB"/>
                </a:solidFill>
                <a:latin typeface="Calibri" pitchFamily="34" charset="0"/>
                <a:ea typeface="Calibri" pitchFamily="34" charset="-122"/>
                <a:cs typeface="Calibri" pitchFamily="34" charset="-120"/>
              </a:rPr>
              <a:t>Thank you for your attention. Now I am ready to answer all your questions.</a:t>
            </a:r>
            <a:endParaRPr lang="en-US" sz="1400" dirty="0"/>
          </a:p>
        </p:txBody>
      </p:sp>
      <p:sp>
        <p:nvSpPr>
          <p:cNvPr id="14" name="Text 10">
            <a:extLst>
              <a:ext uri="{FF2B5EF4-FFF2-40B4-BE49-F238E27FC236}">
                <a16:creationId xmlns:a16="http://schemas.microsoft.com/office/drawing/2014/main" id="{4E6AB7A6-9134-9FFD-ACDB-6CE1FFCE9F25}"/>
              </a:ext>
            </a:extLst>
          </p:cNvPr>
          <p:cNvSpPr/>
          <p:nvPr/>
        </p:nvSpPr>
        <p:spPr>
          <a:xfrm>
            <a:off x="1188720" y="3764928"/>
            <a:ext cx="7315200" cy="456875"/>
          </a:xfrm>
          <a:prstGeom prst="rect">
            <a:avLst/>
          </a:prstGeom>
          <a:noFill/>
          <a:ln/>
        </p:spPr>
        <p:txBody>
          <a:bodyPr wrap="square" rtlCol="0" anchor="t"/>
          <a:lstStyle/>
          <a:p>
            <a:r>
              <a:rPr lang="en-US" sz="1200" dirty="0">
                <a:solidFill>
                  <a:srgbClr val="FFFFFF"/>
                </a:solidFill>
                <a:latin typeface="Calibri" pitchFamily="34" charset="0"/>
                <a:ea typeface="Calibri" pitchFamily="34" charset="-122"/>
                <a:cs typeface="Calibri" pitchFamily="34" charset="-120"/>
              </a:rPr>
              <a:t>In conclusion, Erikson's theory serves as an excellent theoretical basis when dealing with Isaac’s developmental issues.</a:t>
            </a:r>
          </a:p>
        </p:txBody>
      </p:sp>
      <p:sp>
        <p:nvSpPr>
          <p:cNvPr id="17" name="Text 9">
            <a:extLst>
              <a:ext uri="{FF2B5EF4-FFF2-40B4-BE49-F238E27FC236}">
                <a16:creationId xmlns:a16="http://schemas.microsoft.com/office/drawing/2014/main" id="{467F3160-CCBB-A54C-5DFA-19008224992D}"/>
              </a:ext>
            </a:extLst>
          </p:cNvPr>
          <p:cNvSpPr/>
          <p:nvPr/>
        </p:nvSpPr>
        <p:spPr>
          <a:xfrm>
            <a:off x="731520" y="3813246"/>
            <a:ext cx="365760" cy="320040"/>
          </a:xfrm>
          <a:prstGeom prst="rect">
            <a:avLst/>
          </a:prstGeom>
          <a:noFill/>
          <a:ln/>
        </p:spPr>
        <p:txBody>
          <a:bodyPr wrap="square" rtlCol="0" anchor="ctr"/>
          <a:lstStyle/>
          <a:p>
            <a:pPr marL="0" indent="0">
              <a:buNone/>
            </a:pPr>
            <a:r>
              <a:rPr lang="en-US" sz="1200" b="1" dirty="0">
                <a:solidFill>
                  <a:srgbClr val="A8E6DB"/>
                </a:solidFill>
                <a:latin typeface="Calibri" pitchFamily="34" charset="0"/>
                <a:ea typeface="Calibri" pitchFamily="34" charset="-122"/>
                <a:cs typeface="Calibri" pitchFamily="34" charset="-120"/>
              </a:rPr>
              <a:t>6.</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1E5F7A"/>
          </a:solidFill>
          <a:ln/>
        </p:spPr>
        <p:txBody>
          <a:bodyPr/>
          <a:lstStyle/>
          <a:p>
            <a:endParaRPr lang="en-US"/>
          </a:p>
        </p:txBody>
      </p:sp>
      <p:sp>
        <p:nvSpPr>
          <p:cNvPr id="3" name="Text 1"/>
          <p:cNvSpPr/>
          <p:nvPr/>
        </p:nvSpPr>
        <p:spPr>
          <a:xfrm>
            <a:off x="457200" y="137160"/>
            <a:ext cx="8229600" cy="457200"/>
          </a:xfrm>
          <a:prstGeom prst="rect">
            <a:avLst/>
          </a:prstGeom>
          <a:noFill/>
          <a:ln/>
        </p:spPr>
        <p:txBody>
          <a:bodyPr wrap="square" rtlCol="0" anchor="ctr"/>
          <a:lstStyle/>
          <a:p>
            <a:pPr marL="0" indent="0" algn="l">
              <a:buNone/>
            </a:pPr>
            <a:r>
              <a:rPr lang="en-US" sz="2800" b="1" dirty="0">
                <a:solidFill>
                  <a:srgbClr val="FFFFFF"/>
                </a:solidFill>
                <a:latin typeface="Calibri" pitchFamily="34" charset="0"/>
                <a:ea typeface="Calibri" pitchFamily="34" charset="-122"/>
                <a:cs typeface="Calibri" pitchFamily="34" charset="-120"/>
              </a:rPr>
              <a:t>REFERENCES</a:t>
            </a:r>
            <a:endParaRPr lang="en-US" sz="2800" dirty="0"/>
          </a:p>
        </p:txBody>
      </p:sp>
      <p:sp>
        <p:nvSpPr>
          <p:cNvPr id="4" name="Text 2"/>
          <p:cNvSpPr/>
          <p:nvPr/>
        </p:nvSpPr>
        <p:spPr>
          <a:xfrm>
            <a:off x="457200" y="1005840"/>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1. Brown, C. P. and Wright, K. (2022) 'Peer interaction and social-emotional development in early childhood'</a:t>
            </a:r>
            <a:endParaRPr lang="en-US" sz="900" dirty="0"/>
          </a:p>
        </p:txBody>
      </p:sp>
      <p:sp>
        <p:nvSpPr>
          <p:cNvPr id="5" name="Text 3"/>
          <p:cNvSpPr/>
          <p:nvPr/>
        </p:nvSpPr>
        <p:spPr>
          <a:xfrm>
            <a:off x="457200" y="1353312"/>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2. Calkins, S. D. and Leerkes, E. M. (2020) 'Early development of emotion regulation and the emergence of psychopathology'</a:t>
            </a:r>
            <a:endParaRPr lang="en-US" sz="900" dirty="0"/>
          </a:p>
        </p:txBody>
      </p:sp>
      <p:sp>
        <p:nvSpPr>
          <p:cNvPr id="6" name="Text 4"/>
          <p:cNvSpPr/>
          <p:nvPr/>
        </p:nvSpPr>
        <p:spPr>
          <a:xfrm>
            <a:off x="457200" y="1700784"/>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3. Cox, A. D., Pound, A. and Mills, M. (2021) 'Postpartum depression and parenting: a systematic review'</a:t>
            </a:r>
            <a:endParaRPr lang="en-US" sz="900" dirty="0"/>
          </a:p>
        </p:txBody>
      </p:sp>
      <p:sp>
        <p:nvSpPr>
          <p:cNvPr id="7" name="Text 5"/>
          <p:cNvSpPr/>
          <p:nvPr/>
        </p:nvSpPr>
        <p:spPr>
          <a:xfrm>
            <a:off x="457200" y="2048256"/>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4. Department for Education (2021) Statutory Framework for the Early Years Foundation Stage</a:t>
            </a:r>
            <a:endParaRPr lang="en-US" sz="900" dirty="0"/>
          </a:p>
        </p:txBody>
      </p:sp>
      <p:sp>
        <p:nvSpPr>
          <p:cNvPr id="8" name="Text 6"/>
          <p:cNvSpPr/>
          <p:nvPr/>
        </p:nvSpPr>
        <p:spPr>
          <a:xfrm>
            <a:off x="457200" y="2395728"/>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5. Erikson, E. H. (1950) Childhood and Society. New York: W.W. Norton &amp; Company</a:t>
            </a:r>
            <a:endParaRPr lang="en-US" sz="900" dirty="0"/>
          </a:p>
        </p:txBody>
      </p:sp>
      <p:sp>
        <p:nvSpPr>
          <p:cNvPr id="9" name="Text 7"/>
          <p:cNvSpPr/>
          <p:nvPr/>
        </p:nvSpPr>
        <p:spPr>
          <a:xfrm>
            <a:off x="457200" y="2743200"/>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6. Goldin-Meadow, S. (2023) 'Language and cognitive development'</a:t>
            </a:r>
            <a:endParaRPr lang="en-US" sz="900" dirty="0"/>
          </a:p>
        </p:txBody>
      </p:sp>
      <p:sp>
        <p:nvSpPr>
          <p:cNvPr id="10" name="Text 8"/>
          <p:cNvSpPr/>
          <p:nvPr/>
        </p:nvSpPr>
        <p:spPr>
          <a:xfrm>
            <a:off x="457200" y="3090672"/>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7. Marcia, J. E. (2020) 'Erikson, identity, and identity status'</a:t>
            </a:r>
            <a:endParaRPr lang="en-US" sz="900" dirty="0"/>
          </a:p>
        </p:txBody>
      </p:sp>
      <p:sp>
        <p:nvSpPr>
          <p:cNvPr id="11" name="Text 9"/>
          <p:cNvSpPr/>
          <p:nvPr/>
        </p:nvSpPr>
        <p:spPr>
          <a:xfrm>
            <a:off x="457200" y="3438144"/>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8. McAdams, D. P. and Pals, J. L. (2023) 'A new framework for understanding personality development'</a:t>
            </a:r>
            <a:endParaRPr lang="en-US" sz="900" dirty="0"/>
          </a:p>
        </p:txBody>
      </p:sp>
      <p:sp>
        <p:nvSpPr>
          <p:cNvPr id="12" name="Text 10"/>
          <p:cNvSpPr/>
          <p:nvPr/>
        </p:nvSpPr>
        <p:spPr>
          <a:xfrm>
            <a:off x="457200" y="3785616"/>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9. NICE (2021) Perinatal Mental Health Quality Standard</a:t>
            </a:r>
            <a:endParaRPr lang="en-US" sz="900" dirty="0"/>
          </a:p>
        </p:txBody>
      </p:sp>
      <p:sp>
        <p:nvSpPr>
          <p:cNvPr id="13" name="Text 11"/>
          <p:cNvSpPr/>
          <p:nvPr/>
        </p:nvSpPr>
        <p:spPr>
          <a:xfrm>
            <a:off x="457200" y="4133088"/>
            <a:ext cx="8412480" cy="320040"/>
          </a:xfrm>
          <a:prstGeom prst="rect">
            <a:avLst/>
          </a:prstGeom>
          <a:noFill/>
          <a:ln/>
        </p:spPr>
        <p:txBody>
          <a:bodyPr wrap="square" rtlCol="0" anchor="ctr"/>
          <a:lstStyle/>
          <a:p>
            <a:pPr marL="0" indent="0">
              <a:buNone/>
            </a:pPr>
            <a:r>
              <a:rPr lang="en-US" sz="900" dirty="0">
                <a:solidFill>
                  <a:srgbClr val="1A1A1A"/>
                </a:solidFill>
                <a:latin typeface="Calibri" pitchFamily="34" charset="0"/>
                <a:ea typeface="Calibri" pitchFamily="34" charset="-122"/>
                <a:cs typeface="Calibri" pitchFamily="34" charset="-120"/>
              </a:rPr>
              <a:t>10. Shonkoff, J. P. and Pears, K. C. (2021) 'The lifelong effects of early childhood adversity'</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236</TotalTime>
  <Words>1706</Words>
  <Application>Microsoft Office PowerPoint</Application>
  <PresentationFormat>On-screen Show (16:9)</PresentationFormat>
  <Paragraphs>196</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Erikson's Psychosocial Development Theory</dc:title>
  <dc:subject>PptxGenJS Presentation</dc:subject>
  <dc:creator>Neale Haddon</dc:creator>
  <cp:lastModifiedBy>kainat ajaz</cp:lastModifiedBy>
  <cp:revision>9</cp:revision>
  <dcterms:created xsi:type="dcterms:W3CDTF">2026-06-02T12:13:48Z</dcterms:created>
  <dcterms:modified xsi:type="dcterms:W3CDTF">2026-06-15T08:43:23Z</dcterms:modified>
</cp:coreProperties>
</file>