
<file path=[Content_Types].xml><?xml version="1.0" encoding="utf-8"?>
<Types xmlns="http://schemas.openxmlformats.org/package/2006/content-types">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2"/>
  </p:notesMasterIdLst>
  <p:sldIdLst>
    <p:sldId id="256" r:id="rId2"/>
    <p:sldId id="257" r:id="rId3"/>
    <p:sldId id="259" r:id="rId4"/>
    <p:sldId id="260" r:id="rId5"/>
    <p:sldId id="262" r:id="rId6"/>
    <p:sldId id="261" r:id="rId7"/>
    <p:sldId id="263" r:id="rId8"/>
    <p:sldId id="264" r:id="rId9"/>
    <p:sldId id="265" r:id="rId10"/>
    <p:sldId id="25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66359" autoAdjust="0"/>
  </p:normalViewPr>
  <p:slideViewPr>
    <p:cSldViewPr snapToGrid="0">
      <p:cViewPr varScale="1">
        <p:scale>
          <a:sx n="42" d="100"/>
          <a:sy n="42" d="100"/>
        </p:scale>
        <p:origin x="72" y="1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r>
              <a:rPr lang="en-GB"/>
              <a:t>Sources</a:t>
            </a:r>
            <a:r>
              <a:rPr lang="en-GB" baseline="0"/>
              <a:t> of finance: Ceres</a:t>
            </a:r>
            <a:endParaRPr lang="en-GB"/>
          </a:p>
        </c:rich>
      </c:tx>
      <c:overlay val="0"/>
      <c:spPr>
        <a:noFill/>
        <a:ln>
          <a:noFill/>
        </a:ln>
        <a:effectLst/>
      </c:spPr>
      <c:txPr>
        <a:bodyPr rot="0" spcFirstLastPara="1" vertOverflow="ellipsis" vert="horz" wrap="square" anchor="ctr" anchorCtr="1"/>
        <a:lstStyle/>
        <a:p>
          <a:pPr>
            <a:defRPr sz="1400"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w="19050">
                <a:solidFill>
                  <a:schemeClr val="lt1"/>
                </a:solidFill>
              </a:ln>
              <a:effectLst/>
            </c:spPr>
            <c:extLst>
              <c:ext xmlns:c16="http://schemas.microsoft.com/office/drawing/2014/chart" uri="{C3380CC4-5D6E-409C-BE32-E72D297353CC}">
                <c16:uniqueId val="{00000001-BCC4-4B81-9DF9-0A365BB1ECAC}"/>
              </c:ext>
            </c:extLst>
          </c:dPt>
          <c:dPt>
            <c:idx val="1"/>
            <c:bubble3D val="0"/>
            <c:spPr>
              <a:solidFill>
                <a:schemeClr val="accent2"/>
              </a:solidFill>
              <a:ln w="19050">
                <a:solidFill>
                  <a:schemeClr val="lt1"/>
                </a:solidFill>
              </a:ln>
              <a:effectLst/>
            </c:spPr>
            <c:extLst>
              <c:ext xmlns:c16="http://schemas.microsoft.com/office/drawing/2014/chart" uri="{C3380CC4-5D6E-409C-BE32-E72D297353CC}">
                <c16:uniqueId val="{00000003-BCC4-4B81-9DF9-0A365BB1ECAC}"/>
              </c:ext>
            </c:extLst>
          </c:dPt>
          <c:dPt>
            <c:idx val="2"/>
            <c:bubble3D val="0"/>
            <c:spPr>
              <a:solidFill>
                <a:schemeClr val="accent3"/>
              </a:solidFill>
              <a:ln w="19050">
                <a:solidFill>
                  <a:schemeClr val="lt1"/>
                </a:solidFill>
              </a:ln>
              <a:effectLst/>
            </c:spPr>
            <c:extLst>
              <c:ext xmlns:c16="http://schemas.microsoft.com/office/drawing/2014/chart" uri="{C3380CC4-5D6E-409C-BE32-E72D297353CC}">
                <c16:uniqueId val="{00000005-BCC4-4B81-9DF9-0A365BB1ECAC}"/>
              </c:ext>
            </c:extLst>
          </c:dPt>
          <c:dPt>
            <c:idx val="3"/>
            <c:bubble3D val="0"/>
            <c:spPr>
              <a:solidFill>
                <a:schemeClr val="accent4"/>
              </a:solidFill>
              <a:ln w="19050">
                <a:solidFill>
                  <a:schemeClr val="lt1"/>
                </a:solidFill>
              </a:ln>
              <a:effectLst/>
            </c:spPr>
            <c:extLst>
              <c:ext xmlns:c16="http://schemas.microsoft.com/office/drawing/2014/chart" uri="{C3380CC4-5D6E-409C-BE32-E72D297353CC}">
                <c16:uniqueId val="{00000007-BCC4-4B81-9DF9-0A365BB1ECAC}"/>
              </c:ext>
            </c:extLst>
          </c:dPt>
          <c:dPt>
            <c:idx val="4"/>
            <c:bubble3D val="0"/>
            <c:spPr>
              <a:solidFill>
                <a:schemeClr val="accent5"/>
              </a:solidFill>
              <a:ln w="19050">
                <a:solidFill>
                  <a:schemeClr val="lt1"/>
                </a:solidFill>
              </a:ln>
              <a:effectLst/>
            </c:spPr>
            <c:extLst>
              <c:ext xmlns:c16="http://schemas.microsoft.com/office/drawing/2014/chart" uri="{C3380CC4-5D6E-409C-BE32-E72D297353CC}">
                <c16:uniqueId val="{00000009-BCC4-4B81-9DF9-0A365BB1ECAC}"/>
              </c:ext>
            </c:extLst>
          </c:dPt>
          <c:dPt>
            <c:idx val="5"/>
            <c:bubble3D val="0"/>
            <c:spPr>
              <a:solidFill>
                <a:schemeClr val="accent6"/>
              </a:solidFill>
              <a:ln w="19050">
                <a:solidFill>
                  <a:schemeClr val="lt1"/>
                </a:solidFill>
              </a:ln>
              <a:effectLst/>
            </c:spPr>
            <c:extLst>
              <c:ext xmlns:c16="http://schemas.microsoft.com/office/drawing/2014/chart" uri="{C3380CC4-5D6E-409C-BE32-E72D297353CC}">
                <c16:uniqueId val="{0000000B-BCC4-4B81-9DF9-0A365BB1ECAC}"/>
              </c:ext>
            </c:extLst>
          </c:dPt>
          <c:dLbls>
            <c:spPr>
              <a:noFill/>
              <a:ln>
                <a:noFill/>
              </a:ln>
              <a:effectLst/>
            </c:spPr>
            <c:txPr>
              <a:bodyPr rot="0" spcFirstLastPara="1" vertOverflow="ellipsis" vert="horz" wrap="square" lIns="38100" tIns="19050" rIns="38100" bIns="19050" anchor="ctr" anchorCtr="1">
                <a:spAutoFit/>
              </a:bodyPr>
              <a:lstStyle/>
              <a:p>
                <a:pPr>
                  <a:defRPr sz="900" b="0" i="0" u="none" strike="noStrike" kern="1200" baseline="0">
                    <a:solidFill>
                      <a:schemeClr val="tx1">
                        <a:lumMod val="75000"/>
                        <a:lumOff val="25000"/>
                      </a:schemeClr>
                    </a:solidFill>
                    <a:latin typeface="+mn-lt"/>
                    <a:ea typeface="+mn-ea"/>
                    <a:cs typeface="+mn-cs"/>
                  </a:defRPr>
                </a:pPr>
                <a:endParaRPr lang="en-US"/>
              </a:p>
            </c:txPr>
            <c:dLblPos val="bestFit"/>
            <c:showLegendKey val="0"/>
            <c:showVal val="1"/>
            <c:showCatName val="0"/>
            <c:showSerName val="0"/>
            <c:showPercent val="0"/>
            <c:showBubbleSize val="0"/>
            <c:showLeaderLines val="1"/>
            <c:leaderLines>
              <c:spPr>
                <a:ln w="9525" cap="flat" cmpd="sng" algn="ctr">
                  <a:solidFill>
                    <a:schemeClr val="tx1">
                      <a:lumMod val="35000"/>
                      <a:lumOff val="65000"/>
                    </a:schemeClr>
                  </a:solidFill>
                  <a:round/>
                </a:ln>
                <a:effectLst/>
              </c:spPr>
            </c:leaderLines>
            <c:extLst>
              <c:ext xmlns:c15="http://schemas.microsoft.com/office/drawing/2012/chart" uri="{CE6537A1-D6FC-4f65-9D91-7224C49458BB}"/>
            </c:extLst>
          </c:dLbls>
          <c:cat>
            <c:strRef>
              <c:f>Sheet1!$B$3:$B$8</c:f>
              <c:strCache>
                <c:ptCount val="6"/>
                <c:pt idx="0">
                  <c:v>Private Foundations</c:v>
                </c:pt>
                <c:pt idx="1">
                  <c:v>Events, sponsorships</c:v>
                </c:pt>
                <c:pt idx="2">
                  <c:v>Network member dues</c:v>
                </c:pt>
                <c:pt idx="3">
                  <c:v>Individual giving</c:v>
                </c:pt>
                <c:pt idx="4">
                  <c:v>Corporate foundations</c:v>
                </c:pt>
                <c:pt idx="5">
                  <c:v>Other Revenues</c:v>
                </c:pt>
              </c:strCache>
            </c:strRef>
          </c:cat>
          <c:val>
            <c:numRef>
              <c:f>Sheet1!$C$3:$C$8</c:f>
              <c:numCache>
                <c:formatCode>0%</c:formatCode>
                <c:ptCount val="6"/>
                <c:pt idx="0">
                  <c:v>0.57999999999999996</c:v>
                </c:pt>
                <c:pt idx="1">
                  <c:v>0.18</c:v>
                </c:pt>
                <c:pt idx="2">
                  <c:v>0.15</c:v>
                </c:pt>
                <c:pt idx="3">
                  <c:v>0.09</c:v>
                </c:pt>
                <c:pt idx="4">
                  <c:v>0.09</c:v>
                </c:pt>
                <c:pt idx="5">
                  <c:v>0.02</c:v>
                </c:pt>
              </c:numCache>
            </c:numRef>
          </c:val>
          <c:extLst>
            <c:ext xmlns:c16="http://schemas.microsoft.com/office/drawing/2014/chart" uri="{C3380CC4-5D6E-409C-BE32-E72D297353CC}">
              <c16:uniqueId val="{0000000C-BCC4-4B81-9DF9-0A365BB1ECAC}"/>
            </c:ext>
          </c:extLst>
        </c:ser>
        <c:dLbls>
          <c:dLblPos val="bestFit"/>
          <c:showLegendKey val="0"/>
          <c:showVal val="1"/>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spPr>
      <a:ln w="19050">
        <a:solidFill>
          <a:schemeClr val="lt1"/>
        </a:solidFill>
      </a:ln>
    </cs:spPr>
  </cs:dataPoint>
  <cs:dataPoint3D>
    <cs:lnRef idx="0"/>
    <cs:fillRef idx="1">
      <cs:styleClr val="auto"/>
    </cs:fillRef>
    <cs:effectRef idx="0"/>
    <cs:fontRef idx="minor">
      <a:schemeClr val="tx1"/>
    </cs:fontRef>
    <cs:spPr>
      <a:ln w="25400">
        <a:solidFill>
          <a:schemeClr val="lt1"/>
        </a:solidFill>
      </a:ln>
    </cs:spPr>
  </cs:dataPoint3D>
  <cs:dataPointLine>
    <cs:lnRef idx="0">
      <cs:styleClr val="auto"/>
    </cs:lnRef>
    <cs:fillRef idx="0"/>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0"/>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tx1"/>
    </cs:fontRef>
    <cs:spPr>
      <a:solidFill>
        <a:schemeClr val="dk1">
          <a:lumMod val="75000"/>
          <a:lumOff val="25000"/>
        </a:schemeClr>
      </a:solidFill>
      <a:ln w="9525" cap="flat" cmpd="sng" algn="ctr">
        <a:solidFill>
          <a:schemeClr val="tx1">
            <a:lumMod val="65000"/>
            <a:lumOff val="35000"/>
          </a:schemeClr>
        </a:solidFill>
        <a:round/>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50000"/>
            <a:lumOff val="50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tx1"/>
    </cs:fontRef>
    <cs:spPr>
      <a:solidFill>
        <a:schemeClr val="lt1"/>
      </a:solidFill>
      <a:ln w="9525" cap="flat" cmpd="sng" algn="ctr">
        <a:solidFill>
          <a:schemeClr val="tx1">
            <a:lumMod val="65000"/>
            <a:lumOff val="35000"/>
          </a:schemeClr>
        </a:solidFill>
        <a:round/>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422256-FC3B-4409-A458-CA5E56EB5838}" type="datetimeFigureOut">
              <a:rPr lang="en-GB" smtClean="0"/>
              <a:t>03/12/2018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BE98C9D-9D5A-4AF2-91F0-24E03B920B62}" type="slidenum">
              <a:rPr lang="en-GB" smtClean="0"/>
              <a:t>‹#›</a:t>
            </a:fld>
            <a:endParaRPr lang="en-GB"/>
          </a:p>
        </p:txBody>
      </p:sp>
    </p:spTree>
    <p:extLst>
      <p:ext uri="{BB962C8B-B14F-4D97-AF65-F5344CB8AC3E}">
        <p14:creationId xmlns:p14="http://schemas.microsoft.com/office/powerpoint/2010/main" val="19786295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Ceres was founded in 1989 by Joan Bavaria. At the time, Joan was president and CEO of the Trillium Asset Management Corporation, an investment management firm who are the “oldest and largest independent investment advisor devoted exclusively to sustainable and responsible investing.” </a:t>
            </a:r>
          </a:p>
          <a:p>
            <a:endParaRPr lang="en-GB" dirty="0"/>
          </a:p>
          <a:p>
            <a:r>
              <a:rPr lang="en-GB" dirty="0"/>
              <a:t>Joan had formed alliances with leading environmentalists from around the world all with a common goal of changing corporate environmental practises. </a:t>
            </a:r>
          </a:p>
        </p:txBody>
      </p:sp>
      <p:sp>
        <p:nvSpPr>
          <p:cNvPr id="4" name="Slide Number Placeholder 3"/>
          <p:cNvSpPr>
            <a:spLocks noGrp="1"/>
          </p:cNvSpPr>
          <p:nvPr>
            <p:ph type="sldNum" sz="quarter" idx="5"/>
          </p:nvPr>
        </p:nvSpPr>
        <p:spPr/>
        <p:txBody>
          <a:bodyPr/>
          <a:lstStyle/>
          <a:p>
            <a:fld id="{EBE98C9D-9D5A-4AF2-91F0-24E03B920B62}" type="slidenum">
              <a:rPr lang="en-GB" smtClean="0"/>
              <a:t>2</a:t>
            </a:fld>
            <a:endParaRPr lang="en-GB"/>
          </a:p>
        </p:txBody>
      </p:sp>
    </p:spTree>
    <p:extLst>
      <p:ext uri="{BB962C8B-B14F-4D97-AF65-F5344CB8AC3E}">
        <p14:creationId xmlns:p14="http://schemas.microsoft.com/office/powerpoint/2010/main" val="6488250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Ceres- Who are they?</a:t>
            </a:r>
          </a:p>
          <a:p>
            <a:r>
              <a:rPr lang="en-GB" dirty="0" err="1"/>
              <a:t>Fristly</a:t>
            </a:r>
            <a:r>
              <a:rPr lang="en-GB" dirty="0"/>
              <a:t>, Ceres stands for Coalition for Environmentally Responsible Economies.</a:t>
            </a:r>
          </a:p>
          <a:p>
            <a:r>
              <a:rPr lang="en-GB" dirty="0"/>
              <a:t>“</a:t>
            </a:r>
            <a:r>
              <a:rPr lang="en-GB" sz="1200" b="0" i="0" u="none" strike="noStrike" kern="1200" dirty="0">
                <a:solidFill>
                  <a:schemeClr val="tx1"/>
                </a:solidFill>
                <a:effectLst/>
                <a:latin typeface="+mn-lt"/>
                <a:ea typeface="+mn-ea"/>
                <a:cs typeface="+mn-cs"/>
              </a:rPr>
              <a:t>Ceres is a sustainability </a:t>
            </a:r>
            <a:r>
              <a:rPr lang="en-GB" sz="1200" b="0" i="0" u="none" strike="noStrike" kern="1200" dirty="0" err="1">
                <a:solidFill>
                  <a:schemeClr val="tx1"/>
                </a:solidFill>
                <a:effectLst/>
                <a:latin typeface="+mn-lt"/>
                <a:ea typeface="+mn-ea"/>
                <a:cs typeface="+mn-cs"/>
              </a:rPr>
              <a:t>nonprofit</a:t>
            </a:r>
            <a:r>
              <a:rPr lang="en-GB" sz="1200" b="0" i="0" u="none" strike="noStrike" kern="1200" dirty="0">
                <a:solidFill>
                  <a:schemeClr val="tx1"/>
                </a:solidFill>
                <a:effectLst/>
                <a:latin typeface="+mn-lt"/>
                <a:ea typeface="+mn-ea"/>
                <a:cs typeface="+mn-cs"/>
              </a:rPr>
              <a:t> organization working with the most influential investors and companies to build leadership and drive solutions throughout the economy.” Ceres (2018). </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Ceres are using their powerful networks and advocacy in order to tackle the world’s most substantial sustainability challenges. Some examples of these challenges include pollution, climate change, human rights abuses and water scarcity.</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Their mission statement is: Ceres is transforming the economy to build a sustainable future for people and the planet. </a:t>
            </a:r>
          </a:p>
        </p:txBody>
      </p:sp>
      <p:sp>
        <p:nvSpPr>
          <p:cNvPr id="4" name="Slide Number Placeholder 3"/>
          <p:cNvSpPr>
            <a:spLocks noGrp="1"/>
          </p:cNvSpPr>
          <p:nvPr>
            <p:ph type="sldNum" sz="quarter" idx="5"/>
          </p:nvPr>
        </p:nvSpPr>
        <p:spPr/>
        <p:txBody>
          <a:bodyPr/>
          <a:lstStyle/>
          <a:p>
            <a:fld id="{EBE98C9D-9D5A-4AF2-91F0-24E03B920B62}" type="slidenum">
              <a:rPr lang="en-GB" smtClean="0"/>
              <a:t>3</a:t>
            </a:fld>
            <a:endParaRPr lang="en-GB"/>
          </a:p>
        </p:txBody>
      </p:sp>
    </p:spTree>
    <p:extLst>
      <p:ext uri="{BB962C8B-B14F-4D97-AF65-F5344CB8AC3E}">
        <p14:creationId xmlns:p14="http://schemas.microsoft.com/office/powerpoint/2010/main" val="1561182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918FDC3-2003-4470-855E-8E1DCA634C72}" type="datetimeFigureOut">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C41DAE-7E4D-45EA-AA4D-1D5A4EA6165F}" type="slidenum">
              <a:rPr lang="en-GB" smtClean="0"/>
              <a:t>‹#›</a:t>
            </a:fld>
            <a:endParaRPr lang="en-GB"/>
          </a:p>
        </p:txBody>
      </p:sp>
    </p:spTree>
    <p:extLst>
      <p:ext uri="{BB962C8B-B14F-4D97-AF65-F5344CB8AC3E}">
        <p14:creationId xmlns:p14="http://schemas.microsoft.com/office/powerpoint/2010/main" val="17724261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918FDC3-2003-4470-855E-8E1DCA634C72}" type="datetimeFigureOut">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C41DAE-7E4D-45EA-AA4D-1D5A4EA6165F}" type="slidenum">
              <a:rPr lang="en-GB" smtClean="0"/>
              <a:t>‹#›</a:t>
            </a:fld>
            <a:endParaRPr lang="en-GB"/>
          </a:p>
        </p:txBody>
      </p:sp>
    </p:spTree>
    <p:extLst>
      <p:ext uri="{BB962C8B-B14F-4D97-AF65-F5344CB8AC3E}">
        <p14:creationId xmlns:p14="http://schemas.microsoft.com/office/powerpoint/2010/main" val="7138399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918FDC3-2003-4470-855E-8E1DCA634C72}" type="datetimeFigureOut">
              <a:rPr lang="en-GB" smtClean="0"/>
              <a:t>03/12/2018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C41DAE-7E4D-45EA-AA4D-1D5A4EA6165F}" type="slidenum">
              <a:rPr lang="en-GB" smtClean="0"/>
              <a:t>‹#›</a:t>
            </a:fld>
            <a:endParaRPr lang="en-GB"/>
          </a:p>
        </p:txBody>
      </p:sp>
    </p:spTree>
    <p:extLst>
      <p:ext uri="{BB962C8B-B14F-4D97-AF65-F5344CB8AC3E}">
        <p14:creationId xmlns:p14="http://schemas.microsoft.com/office/powerpoint/2010/main" val="12874477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918FDC3-2003-4470-855E-8E1DCA634C72}" type="datetimeFigureOut">
              <a:rPr lang="en-GB" smtClean="0"/>
              <a:t>03/12/2018</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C4C41DAE-7E4D-45EA-AA4D-1D5A4EA6165F}" type="slidenum">
              <a:rPr lang="en-GB" smtClean="0"/>
              <a:t>‹#›</a:t>
            </a:fld>
            <a:endParaRPr lang="en-GB"/>
          </a:p>
        </p:txBody>
      </p:sp>
    </p:spTree>
    <p:extLst>
      <p:ext uri="{BB962C8B-B14F-4D97-AF65-F5344CB8AC3E}">
        <p14:creationId xmlns:p14="http://schemas.microsoft.com/office/powerpoint/2010/main" val="1760079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A918FDC3-2003-4470-855E-8E1DCA634C72}" type="datetimeFigureOut">
              <a:rPr lang="en-GB" smtClean="0"/>
              <a:t>03/12/2018</a:t>
            </a:fld>
            <a:endParaRPr lang="en-GB"/>
          </a:p>
        </p:txBody>
      </p:sp>
      <p:sp>
        <p:nvSpPr>
          <p:cNvPr id="11" name="Footer Placeholder 10"/>
          <p:cNvSpPr>
            <a:spLocks noGrp="1"/>
          </p:cNvSpPr>
          <p:nvPr>
            <p:ph type="ftr" sz="quarter" idx="11"/>
          </p:nvPr>
        </p:nvSpPr>
        <p:spPr/>
        <p:txBody>
          <a:bodyPr/>
          <a:lstStyle/>
          <a:p>
            <a:endParaRPr lang="en-GB"/>
          </a:p>
        </p:txBody>
      </p:sp>
      <p:sp>
        <p:nvSpPr>
          <p:cNvPr id="12" name="Slide Number Placeholder 11"/>
          <p:cNvSpPr>
            <a:spLocks noGrp="1"/>
          </p:cNvSpPr>
          <p:nvPr>
            <p:ph type="sldNum" sz="quarter" idx="12"/>
          </p:nvPr>
        </p:nvSpPr>
        <p:spPr/>
        <p:txBody>
          <a:bodyPr/>
          <a:lstStyle/>
          <a:p>
            <a:fld id="{C4C41DAE-7E4D-45EA-AA4D-1D5A4EA6165F}" type="slidenum">
              <a:rPr lang="en-GB" smtClean="0"/>
              <a:t>‹#›</a:t>
            </a:fld>
            <a:endParaRPr lang="en-GB"/>
          </a:p>
        </p:txBody>
      </p:sp>
    </p:spTree>
    <p:extLst>
      <p:ext uri="{BB962C8B-B14F-4D97-AF65-F5344CB8AC3E}">
        <p14:creationId xmlns:p14="http://schemas.microsoft.com/office/powerpoint/2010/main" val="36292941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A918FDC3-2003-4470-855E-8E1DCA634C72}" type="datetimeFigureOut">
              <a:rPr lang="en-GB" smtClean="0"/>
              <a:t>03/12/2018</a:t>
            </a:fld>
            <a:endParaRPr lang="en-GB"/>
          </a:p>
        </p:txBody>
      </p:sp>
      <p:sp>
        <p:nvSpPr>
          <p:cNvPr id="7" name="Footer Placeholder 6"/>
          <p:cNvSpPr>
            <a:spLocks noGrp="1"/>
          </p:cNvSpPr>
          <p:nvPr>
            <p:ph type="ftr" sz="quarter" idx="11"/>
          </p:nvPr>
        </p:nvSpPr>
        <p:spPr/>
        <p:txBody>
          <a:bodyPr/>
          <a:lstStyle/>
          <a:p>
            <a:endParaRPr lang="en-GB"/>
          </a:p>
        </p:txBody>
      </p:sp>
      <p:sp>
        <p:nvSpPr>
          <p:cNvPr id="8" name="Slide Number Placeholder 7"/>
          <p:cNvSpPr>
            <a:spLocks noGrp="1"/>
          </p:cNvSpPr>
          <p:nvPr>
            <p:ph type="sldNum" sz="quarter" idx="12"/>
          </p:nvPr>
        </p:nvSpPr>
        <p:spPr/>
        <p:txBody>
          <a:bodyPr/>
          <a:lstStyle/>
          <a:p>
            <a:fld id="{C4C41DAE-7E4D-45EA-AA4D-1D5A4EA6165F}" type="slidenum">
              <a:rPr lang="en-GB" smtClean="0"/>
              <a:t>‹#›</a:t>
            </a:fld>
            <a:endParaRPr lang="en-GB"/>
          </a:p>
        </p:txBody>
      </p:sp>
    </p:spTree>
    <p:extLst>
      <p:ext uri="{BB962C8B-B14F-4D97-AF65-F5344CB8AC3E}">
        <p14:creationId xmlns:p14="http://schemas.microsoft.com/office/powerpoint/2010/main" val="30271709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A918FDC3-2003-4470-855E-8E1DCA634C72}" type="datetimeFigureOut">
              <a:rPr lang="en-GB" smtClean="0"/>
              <a:t>03/12/2018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C41DAE-7E4D-45EA-AA4D-1D5A4EA6165F}" type="slidenum">
              <a:rPr lang="en-GB" smtClean="0"/>
              <a:t>‹#›</a:t>
            </a:fld>
            <a:endParaRPr lang="en-GB"/>
          </a:p>
        </p:txBody>
      </p:sp>
    </p:spTree>
    <p:extLst>
      <p:ext uri="{BB962C8B-B14F-4D97-AF65-F5344CB8AC3E}">
        <p14:creationId xmlns:p14="http://schemas.microsoft.com/office/powerpoint/2010/main" val="26678682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A918FDC3-2003-4470-855E-8E1DCA634C72}" type="datetimeFigureOut">
              <a:rPr lang="en-GB" smtClean="0"/>
              <a:t>03/12/2018</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C4C41DAE-7E4D-45EA-AA4D-1D5A4EA6165F}" type="slidenum">
              <a:rPr lang="en-GB" smtClean="0"/>
              <a:t>‹#›</a:t>
            </a:fld>
            <a:endParaRPr lang="en-GB"/>
          </a:p>
        </p:txBody>
      </p:sp>
    </p:spTree>
    <p:extLst>
      <p:ext uri="{BB962C8B-B14F-4D97-AF65-F5344CB8AC3E}">
        <p14:creationId xmlns:p14="http://schemas.microsoft.com/office/powerpoint/2010/main" val="5668641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8" name="Date Placeholder 7"/>
          <p:cNvSpPr>
            <a:spLocks noGrp="1"/>
          </p:cNvSpPr>
          <p:nvPr>
            <p:ph type="dt" sz="half" idx="10"/>
          </p:nvPr>
        </p:nvSpPr>
        <p:spPr/>
        <p:txBody>
          <a:bodyPr/>
          <a:lstStyle/>
          <a:p>
            <a:fld id="{A918FDC3-2003-4470-855E-8E1DCA634C72}" type="datetimeFigureOut">
              <a:rPr lang="en-GB" smtClean="0"/>
              <a:t>03/12/2018</a:t>
            </a:fld>
            <a:endParaRPr lang="en-GB"/>
          </a:p>
        </p:txBody>
      </p:sp>
      <p:sp>
        <p:nvSpPr>
          <p:cNvPr id="9" name="Footer Placeholder 8"/>
          <p:cNvSpPr>
            <a:spLocks noGrp="1"/>
          </p:cNvSpPr>
          <p:nvPr>
            <p:ph type="ftr" sz="quarter" idx="11"/>
          </p:nvPr>
        </p:nvSpPr>
        <p:spPr>
          <a:xfrm>
            <a:off x="3499101" y="6356350"/>
            <a:ext cx="5911517" cy="365125"/>
          </a:xfrm>
        </p:spPr>
        <p:txBody>
          <a:bodyPr/>
          <a:lstStyle/>
          <a:p>
            <a:endParaRPr lang="en-GB"/>
          </a:p>
        </p:txBody>
      </p:sp>
      <p:sp>
        <p:nvSpPr>
          <p:cNvPr id="10" name="Slide Number Placeholder 9"/>
          <p:cNvSpPr>
            <a:spLocks noGrp="1"/>
          </p:cNvSpPr>
          <p:nvPr>
            <p:ph type="sldNum" sz="quarter" idx="12"/>
          </p:nvPr>
        </p:nvSpPr>
        <p:spPr/>
        <p:txBody>
          <a:bodyPr/>
          <a:lstStyle/>
          <a:p>
            <a:fld id="{C4C41DAE-7E4D-45EA-AA4D-1D5A4EA6165F}" type="slidenum">
              <a:rPr lang="en-GB" smtClean="0"/>
              <a:t>‹#›</a:t>
            </a:fld>
            <a:endParaRPr lang="en-GB"/>
          </a:p>
        </p:txBody>
      </p:sp>
    </p:spTree>
    <p:extLst>
      <p:ext uri="{BB962C8B-B14F-4D97-AF65-F5344CB8AC3E}">
        <p14:creationId xmlns:p14="http://schemas.microsoft.com/office/powerpoint/2010/main" val="29063711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918FDC3-2003-4470-855E-8E1DCA634C72}" type="datetimeFigureOut">
              <a:rPr lang="en-GB" smtClean="0"/>
              <a:t>03/12/2018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4C41DAE-7E4D-45EA-AA4D-1D5A4EA6165F}" type="slidenum">
              <a:rPr lang="en-GB" smtClean="0"/>
              <a:t>‹#›</a:t>
            </a:fld>
            <a:endParaRPr lang="en-GB"/>
          </a:p>
        </p:txBody>
      </p:sp>
    </p:spTree>
    <p:extLst>
      <p:ext uri="{BB962C8B-B14F-4D97-AF65-F5344CB8AC3E}">
        <p14:creationId xmlns:p14="http://schemas.microsoft.com/office/powerpoint/2010/main" val="3503050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918FDC3-2003-4470-855E-8E1DCA634C72}" type="datetimeFigureOut">
              <a:rPr lang="en-GB" smtClean="0"/>
              <a:t>03/12/2018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4C41DAE-7E4D-45EA-AA4D-1D5A4EA6165F}" type="slidenum">
              <a:rPr lang="en-GB" smtClean="0"/>
              <a:t>‹#›</a:t>
            </a:fld>
            <a:endParaRPr lang="en-GB"/>
          </a:p>
        </p:txBody>
      </p:sp>
    </p:spTree>
    <p:extLst>
      <p:ext uri="{BB962C8B-B14F-4D97-AF65-F5344CB8AC3E}">
        <p14:creationId xmlns:p14="http://schemas.microsoft.com/office/powerpoint/2010/main" val="26865955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A918FDC3-2003-4470-855E-8E1DCA634C72}" type="datetimeFigureOut">
              <a:rPr lang="en-GB" smtClean="0"/>
              <a:t>03/12/2018</a:t>
            </a:fld>
            <a:endParaRPr lang="en-GB"/>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GB"/>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C4C41DAE-7E4D-45EA-AA4D-1D5A4EA6165F}" type="slidenum">
              <a:rPr lang="en-GB" smtClean="0"/>
              <a:t>‹#›</a:t>
            </a:fld>
            <a:endParaRPr lang="en-GB"/>
          </a:p>
        </p:txBody>
      </p:sp>
    </p:spTree>
    <p:extLst>
      <p:ext uri="{BB962C8B-B14F-4D97-AF65-F5344CB8AC3E}">
        <p14:creationId xmlns:p14="http://schemas.microsoft.com/office/powerpoint/2010/main" val="3687030506"/>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ceres.org/about-us" TargetMode="External"/><Relationship Id="rId2" Type="http://schemas.openxmlformats.org/officeDocument/2006/relationships/hyperlink" Target="http://www.thrivemovement.com/pioneer/joan-bavaria"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4D9EA-A32B-4A05-AB5E-4166E9DF1513}"/>
              </a:ext>
            </a:extLst>
          </p:cNvPr>
          <p:cNvSpPr>
            <a:spLocks noGrp="1"/>
          </p:cNvSpPr>
          <p:nvPr>
            <p:ph type="ctrTitle"/>
          </p:nvPr>
        </p:nvSpPr>
        <p:spPr/>
        <p:txBody>
          <a:bodyPr>
            <a:normAutofit fontScale="90000"/>
          </a:bodyPr>
          <a:lstStyle/>
          <a:p>
            <a:r>
              <a:rPr lang="en-GB" dirty="0"/>
              <a:t>Ceres- tackling the worlds biggest sustainability challenges</a:t>
            </a:r>
          </a:p>
        </p:txBody>
      </p:sp>
      <p:sp>
        <p:nvSpPr>
          <p:cNvPr id="3" name="Subtitle 2">
            <a:extLst>
              <a:ext uri="{FF2B5EF4-FFF2-40B4-BE49-F238E27FC236}">
                <a16:creationId xmlns:a16="http://schemas.microsoft.com/office/drawing/2014/main" id="{4FDB3AC1-D81B-4993-8444-A29AEFC8F543}"/>
              </a:ext>
            </a:extLst>
          </p:cNvPr>
          <p:cNvSpPr>
            <a:spLocks noGrp="1"/>
          </p:cNvSpPr>
          <p:nvPr>
            <p:ph type="subTitle" idx="1"/>
          </p:nvPr>
        </p:nvSpPr>
        <p:spPr/>
        <p:txBody>
          <a:bodyPr/>
          <a:lstStyle/>
          <a:p>
            <a:r>
              <a:rPr lang="en-GB" dirty="0"/>
              <a:t>By Jordan Evans</a:t>
            </a:r>
          </a:p>
        </p:txBody>
      </p:sp>
    </p:spTree>
    <p:extLst>
      <p:ext uri="{BB962C8B-B14F-4D97-AF65-F5344CB8AC3E}">
        <p14:creationId xmlns:p14="http://schemas.microsoft.com/office/powerpoint/2010/main" val="16172284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84C9F231-0461-4078-87E5-4547DB733F39}"/>
              </a:ext>
            </a:extLst>
          </p:cNvPr>
          <p:cNvSpPr>
            <a:spLocks noGrp="1"/>
          </p:cNvSpPr>
          <p:nvPr>
            <p:ph type="title"/>
          </p:nvPr>
        </p:nvSpPr>
        <p:spPr>
          <a:xfrm>
            <a:off x="1600754" y="1087374"/>
            <a:ext cx="8983489" cy="1000978"/>
          </a:xfrm>
        </p:spPr>
        <p:txBody>
          <a:bodyPr>
            <a:normAutofit/>
          </a:bodyPr>
          <a:lstStyle/>
          <a:p>
            <a:r>
              <a:rPr lang="en-GB" dirty="0"/>
              <a:t>History</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DB1A162F-6C22-45EE-96F7-49C38394AED2}"/>
              </a:ext>
            </a:extLst>
          </p:cNvPr>
          <p:cNvSpPr>
            <a:spLocks noGrp="1"/>
          </p:cNvSpPr>
          <p:nvPr>
            <p:ph idx="1"/>
          </p:nvPr>
        </p:nvSpPr>
        <p:spPr>
          <a:xfrm>
            <a:off x="1600753" y="2535446"/>
            <a:ext cx="8983489" cy="3554457"/>
          </a:xfrm>
        </p:spPr>
        <p:txBody>
          <a:bodyPr>
            <a:normAutofit/>
          </a:bodyPr>
          <a:lstStyle/>
          <a:p>
            <a:r>
              <a:rPr lang="en-GB" dirty="0">
                <a:solidFill>
                  <a:srgbClr val="000000"/>
                </a:solidFill>
              </a:rPr>
              <a:t>Ceres was founded in 1989 by Joan Bavaria, President and CEO of Trillium Asset Management Corporation.</a:t>
            </a:r>
          </a:p>
          <a:p>
            <a:r>
              <a:rPr lang="en-GB" dirty="0">
                <a:solidFill>
                  <a:srgbClr val="000000"/>
                </a:solidFill>
              </a:rPr>
              <a:t>“Oldest and largest independent investment advisor devoted exclusively to sustainable and responsible investing”</a:t>
            </a:r>
          </a:p>
          <a:p>
            <a:r>
              <a:rPr lang="en-GB" dirty="0">
                <a:solidFill>
                  <a:srgbClr val="000000"/>
                </a:solidFill>
              </a:rPr>
              <a:t>Formed alliances with leading environmentalists with a common goal</a:t>
            </a:r>
          </a:p>
          <a:p>
            <a:endParaRPr lang="en-GB" dirty="0">
              <a:solidFill>
                <a:srgbClr val="000000"/>
              </a:solidFill>
            </a:endParaRPr>
          </a:p>
        </p:txBody>
      </p:sp>
    </p:spTree>
    <p:extLst>
      <p:ext uri="{BB962C8B-B14F-4D97-AF65-F5344CB8AC3E}">
        <p14:creationId xmlns:p14="http://schemas.microsoft.com/office/powerpoint/2010/main" val="38403483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263DBAE4-4CF5-479F-8147-05FFEB0CC728}"/>
              </a:ext>
            </a:extLst>
          </p:cNvPr>
          <p:cNvSpPr>
            <a:spLocks noGrp="1"/>
          </p:cNvSpPr>
          <p:nvPr>
            <p:ph type="title"/>
          </p:nvPr>
        </p:nvSpPr>
        <p:spPr>
          <a:xfrm>
            <a:off x="1600754" y="1087374"/>
            <a:ext cx="8983489" cy="1000978"/>
          </a:xfrm>
        </p:spPr>
        <p:txBody>
          <a:bodyPr>
            <a:normAutofit/>
          </a:bodyPr>
          <a:lstStyle/>
          <a:p>
            <a:r>
              <a:rPr lang="en-GB" dirty="0"/>
              <a:t>Ceres- Who are they?</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A8C903B0-6E04-4109-B783-AB1B17556772}"/>
              </a:ext>
            </a:extLst>
          </p:cNvPr>
          <p:cNvSpPr>
            <a:spLocks noGrp="1"/>
          </p:cNvSpPr>
          <p:nvPr>
            <p:ph idx="1"/>
          </p:nvPr>
        </p:nvSpPr>
        <p:spPr>
          <a:xfrm>
            <a:off x="1600753" y="2535446"/>
            <a:ext cx="8983489" cy="3554457"/>
          </a:xfrm>
        </p:spPr>
        <p:txBody>
          <a:bodyPr>
            <a:normAutofit/>
          </a:bodyPr>
          <a:lstStyle/>
          <a:p>
            <a:r>
              <a:rPr lang="en-GB" b="1" dirty="0">
                <a:solidFill>
                  <a:srgbClr val="000000"/>
                </a:solidFill>
              </a:rPr>
              <a:t>C</a:t>
            </a:r>
            <a:r>
              <a:rPr lang="en-GB" dirty="0">
                <a:solidFill>
                  <a:srgbClr val="000000"/>
                </a:solidFill>
              </a:rPr>
              <a:t>oalition for </a:t>
            </a:r>
            <a:r>
              <a:rPr lang="en-GB" b="1" dirty="0">
                <a:solidFill>
                  <a:srgbClr val="000000"/>
                </a:solidFill>
              </a:rPr>
              <a:t>E</a:t>
            </a:r>
            <a:r>
              <a:rPr lang="en-GB" dirty="0">
                <a:solidFill>
                  <a:srgbClr val="000000"/>
                </a:solidFill>
              </a:rPr>
              <a:t>nvironmentally </a:t>
            </a:r>
            <a:r>
              <a:rPr lang="en-GB" b="1" dirty="0">
                <a:solidFill>
                  <a:srgbClr val="000000"/>
                </a:solidFill>
              </a:rPr>
              <a:t>R</a:t>
            </a:r>
            <a:r>
              <a:rPr lang="en-GB" dirty="0">
                <a:solidFill>
                  <a:srgbClr val="000000"/>
                </a:solidFill>
              </a:rPr>
              <a:t>esponsible </a:t>
            </a:r>
            <a:r>
              <a:rPr lang="en-GB" b="1" dirty="0" err="1">
                <a:solidFill>
                  <a:srgbClr val="000000"/>
                </a:solidFill>
              </a:rPr>
              <a:t>E</a:t>
            </a:r>
            <a:r>
              <a:rPr lang="en-GB" dirty="0" err="1">
                <a:solidFill>
                  <a:srgbClr val="000000"/>
                </a:solidFill>
              </a:rPr>
              <a:t>conomie</a:t>
            </a:r>
            <a:r>
              <a:rPr lang="en-GB" b="1" dirty="0" err="1">
                <a:solidFill>
                  <a:srgbClr val="000000"/>
                </a:solidFill>
              </a:rPr>
              <a:t>S</a:t>
            </a:r>
            <a:endParaRPr lang="en-GB" b="1" dirty="0">
              <a:solidFill>
                <a:srgbClr val="000000"/>
              </a:solidFill>
            </a:endParaRPr>
          </a:p>
          <a:p>
            <a:r>
              <a:rPr lang="en-GB" dirty="0">
                <a:solidFill>
                  <a:srgbClr val="000000"/>
                </a:solidFill>
              </a:rPr>
              <a:t>Sustainability non profit organisation</a:t>
            </a:r>
          </a:p>
          <a:p>
            <a:r>
              <a:rPr lang="en-GB" dirty="0">
                <a:solidFill>
                  <a:srgbClr val="000000"/>
                </a:solidFill>
              </a:rPr>
              <a:t>Tackling the world’s most substantial sustainability challenges</a:t>
            </a:r>
          </a:p>
          <a:p>
            <a:r>
              <a:rPr lang="en-GB" dirty="0">
                <a:solidFill>
                  <a:schemeClr val="tx1"/>
                </a:solidFill>
              </a:rPr>
              <a:t>Pollution, climate change, human rights abuses and water scarcity.</a:t>
            </a:r>
          </a:p>
          <a:p>
            <a:r>
              <a:rPr lang="en-GB" dirty="0">
                <a:solidFill>
                  <a:schemeClr val="tx1"/>
                </a:solidFill>
              </a:rPr>
              <a:t>Mission: Ceres is transforming the economy to build a sustainable future for people and the planet</a:t>
            </a:r>
            <a:endParaRPr lang="en-GB" dirty="0">
              <a:solidFill>
                <a:srgbClr val="000000"/>
              </a:solidFill>
            </a:endParaRPr>
          </a:p>
        </p:txBody>
      </p:sp>
    </p:spTree>
    <p:extLst>
      <p:ext uri="{BB962C8B-B14F-4D97-AF65-F5344CB8AC3E}">
        <p14:creationId xmlns:p14="http://schemas.microsoft.com/office/powerpoint/2010/main" val="26727871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263DBAE4-4CF5-479F-8147-05FFEB0CC728}"/>
              </a:ext>
            </a:extLst>
          </p:cNvPr>
          <p:cNvSpPr>
            <a:spLocks noGrp="1"/>
          </p:cNvSpPr>
          <p:nvPr>
            <p:ph type="title"/>
          </p:nvPr>
        </p:nvSpPr>
        <p:spPr>
          <a:xfrm>
            <a:off x="1600754" y="1087374"/>
            <a:ext cx="8983489" cy="1000978"/>
          </a:xfrm>
        </p:spPr>
        <p:txBody>
          <a:bodyPr>
            <a:normAutofit/>
          </a:bodyPr>
          <a:lstStyle/>
          <a:p>
            <a:r>
              <a:rPr lang="en-GB" dirty="0"/>
              <a:t>Principles</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A8C903B0-6E04-4109-B783-AB1B17556772}"/>
              </a:ext>
            </a:extLst>
          </p:cNvPr>
          <p:cNvSpPr>
            <a:spLocks noGrp="1"/>
          </p:cNvSpPr>
          <p:nvPr>
            <p:ph idx="1"/>
          </p:nvPr>
        </p:nvSpPr>
        <p:spPr>
          <a:xfrm>
            <a:off x="1600754" y="1391808"/>
            <a:ext cx="8983489" cy="3554457"/>
          </a:xfrm>
        </p:spPr>
        <p:txBody>
          <a:bodyPr>
            <a:normAutofit/>
          </a:bodyPr>
          <a:lstStyle/>
          <a:p>
            <a:r>
              <a:rPr lang="en-GB" dirty="0">
                <a:solidFill>
                  <a:srgbClr val="000000"/>
                </a:solidFill>
              </a:rPr>
              <a:t>10 main principles that they aim to accomplish</a:t>
            </a:r>
          </a:p>
          <a:p>
            <a:endParaRPr lang="en-GB" dirty="0">
              <a:solidFill>
                <a:srgbClr val="000000"/>
              </a:solidFill>
            </a:endParaRPr>
          </a:p>
        </p:txBody>
      </p:sp>
      <p:pic>
        <p:nvPicPr>
          <p:cNvPr id="5" name="Picture 4">
            <a:extLst>
              <a:ext uri="{FF2B5EF4-FFF2-40B4-BE49-F238E27FC236}">
                <a16:creationId xmlns:a16="http://schemas.microsoft.com/office/drawing/2014/main" id="{63DFC64E-699F-4CD7-95D1-4B38CC11EED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07757" y="3212803"/>
            <a:ext cx="4808397" cy="3466924"/>
          </a:xfrm>
          <a:prstGeom prst="rect">
            <a:avLst/>
          </a:prstGeom>
        </p:spPr>
      </p:pic>
      <p:sp>
        <p:nvSpPr>
          <p:cNvPr id="6" name="Rectangle 5">
            <a:extLst>
              <a:ext uri="{FF2B5EF4-FFF2-40B4-BE49-F238E27FC236}">
                <a16:creationId xmlns:a16="http://schemas.microsoft.com/office/drawing/2014/main" id="{3110D2FA-E92B-4415-8E1C-DE2B264EED7F}"/>
              </a:ext>
            </a:extLst>
          </p:cNvPr>
          <p:cNvSpPr/>
          <p:nvPr/>
        </p:nvSpPr>
        <p:spPr>
          <a:xfrm>
            <a:off x="6739465" y="5776556"/>
            <a:ext cx="5167613" cy="923330"/>
          </a:xfrm>
          <a:prstGeom prst="rect">
            <a:avLst/>
          </a:prstGeom>
        </p:spPr>
        <p:txBody>
          <a:bodyPr wrap="square">
            <a:spAutoFit/>
          </a:bodyPr>
          <a:lstStyle/>
          <a:p>
            <a:r>
              <a:rPr lang="en-GB" dirty="0"/>
              <a:t>https://image.slidesharecdn.com/triple-bottom-line-of-businessppt2114/95/triple-bottom-line-of-businessppt-8-728.jpg?cb=1281085508</a:t>
            </a:r>
          </a:p>
        </p:txBody>
      </p:sp>
    </p:spTree>
    <p:extLst>
      <p:ext uri="{BB962C8B-B14F-4D97-AF65-F5344CB8AC3E}">
        <p14:creationId xmlns:p14="http://schemas.microsoft.com/office/powerpoint/2010/main" val="30365361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263DBAE4-4CF5-479F-8147-05FFEB0CC728}"/>
              </a:ext>
            </a:extLst>
          </p:cNvPr>
          <p:cNvSpPr>
            <a:spLocks noGrp="1"/>
          </p:cNvSpPr>
          <p:nvPr>
            <p:ph type="title"/>
          </p:nvPr>
        </p:nvSpPr>
        <p:spPr>
          <a:xfrm>
            <a:off x="1600754" y="1087374"/>
            <a:ext cx="8983489" cy="1000978"/>
          </a:xfrm>
        </p:spPr>
        <p:txBody>
          <a:bodyPr>
            <a:normAutofit/>
          </a:bodyPr>
          <a:lstStyle/>
          <a:p>
            <a:r>
              <a:rPr lang="en-GB" dirty="0"/>
              <a:t>Climate Change</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A8C903B0-6E04-4109-B783-AB1B17556772}"/>
              </a:ext>
            </a:extLst>
          </p:cNvPr>
          <p:cNvSpPr>
            <a:spLocks noGrp="1"/>
          </p:cNvSpPr>
          <p:nvPr>
            <p:ph idx="1"/>
          </p:nvPr>
        </p:nvSpPr>
        <p:spPr>
          <a:xfrm>
            <a:off x="1600753" y="2535446"/>
            <a:ext cx="8983489" cy="3554457"/>
          </a:xfrm>
        </p:spPr>
        <p:txBody>
          <a:bodyPr>
            <a:normAutofit/>
          </a:bodyPr>
          <a:lstStyle/>
          <a:p>
            <a:r>
              <a:rPr lang="en-GB" dirty="0">
                <a:solidFill>
                  <a:srgbClr val="000000"/>
                </a:solidFill>
              </a:rPr>
              <a:t>Biggest sustainability challenge of all time</a:t>
            </a:r>
          </a:p>
          <a:p>
            <a:r>
              <a:rPr lang="en-GB" dirty="0">
                <a:solidFill>
                  <a:schemeClr val="tx1"/>
                </a:solidFill>
              </a:rPr>
              <a:t>“solutions that promote clean energy and climate change resilience will help build a low-carbon economy while protecting out planet for current and future generations” Ceres (2018). </a:t>
            </a:r>
          </a:p>
          <a:p>
            <a:r>
              <a:rPr lang="en-GB" dirty="0">
                <a:solidFill>
                  <a:schemeClr val="tx1"/>
                </a:solidFill>
              </a:rPr>
              <a:t>Work closely with fortune 500 companies to increase sustainability</a:t>
            </a:r>
          </a:p>
        </p:txBody>
      </p:sp>
    </p:spTree>
    <p:extLst>
      <p:ext uri="{BB962C8B-B14F-4D97-AF65-F5344CB8AC3E}">
        <p14:creationId xmlns:p14="http://schemas.microsoft.com/office/powerpoint/2010/main" val="39524590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263DBAE4-4CF5-479F-8147-05FFEB0CC728}"/>
              </a:ext>
            </a:extLst>
          </p:cNvPr>
          <p:cNvSpPr>
            <a:spLocks noGrp="1"/>
          </p:cNvSpPr>
          <p:nvPr>
            <p:ph type="title"/>
          </p:nvPr>
        </p:nvSpPr>
        <p:spPr>
          <a:xfrm>
            <a:off x="1600754" y="1087374"/>
            <a:ext cx="8983489" cy="1000978"/>
          </a:xfrm>
        </p:spPr>
        <p:txBody>
          <a:bodyPr>
            <a:normAutofit/>
          </a:bodyPr>
          <a:lstStyle/>
          <a:p>
            <a:r>
              <a:rPr lang="en-GB" dirty="0"/>
              <a:t>Carbon Asset Risk</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A8C903B0-6E04-4109-B783-AB1B17556772}"/>
              </a:ext>
            </a:extLst>
          </p:cNvPr>
          <p:cNvSpPr>
            <a:spLocks noGrp="1"/>
          </p:cNvSpPr>
          <p:nvPr>
            <p:ph idx="1"/>
          </p:nvPr>
        </p:nvSpPr>
        <p:spPr>
          <a:xfrm>
            <a:off x="1600753" y="2535446"/>
            <a:ext cx="8983489" cy="3554457"/>
          </a:xfrm>
        </p:spPr>
        <p:txBody>
          <a:bodyPr>
            <a:normAutofit/>
          </a:bodyPr>
          <a:lstStyle/>
          <a:p>
            <a:r>
              <a:rPr lang="en-GB" dirty="0">
                <a:solidFill>
                  <a:srgbClr val="000000"/>
                </a:solidFill>
              </a:rPr>
              <a:t>Researching methods to help decrease carbon dioxide emissions</a:t>
            </a:r>
          </a:p>
          <a:p>
            <a:r>
              <a:rPr lang="en-GB" dirty="0">
                <a:solidFill>
                  <a:srgbClr val="000000"/>
                </a:solidFill>
              </a:rPr>
              <a:t>Assessing the ways businesses function</a:t>
            </a:r>
          </a:p>
          <a:p>
            <a:r>
              <a:rPr lang="en-GB" dirty="0">
                <a:solidFill>
                  <a:srgbClr val="000000"/>
                </a:solidFill>
              </a:rPr>
              <a:t>Look for different strategies they could use</a:t>
            </a:r>
          </a:p>
        </p:txBody>
      </p:sp>
    </p:spTree>
    <p:extLst>
      <p:ext uri="{BB962C8B-B14F-4D97-AF65-F5344CB8AC3E}">
        <p14:creationId xmlns:p14="http://schemas.microsoft.com/office/powerpoint/2010/main" val="42448261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263DBAE4-4CF5-479F-8147-05FFEB0CC728}"/>
              </a:ext>
            </a:extLst>
          </p:cNvPr>
          <p:cNvSpPr>
            <a:spLocks noGrp="1"/>
          </p:cNvSpPr>
          <p:nvPr>
            <p:ph type="title"/>
          </p:nvPr>
        </p:nvSpPr>
        <p:spPr>
          <a:xfrm>
            <a:off x="1600754" y="1087374"/>
            <a:ext cx="8983489" cy="1000978"/>
          </a:xfrm>
        </p:spPr>
        <p:txBody>
          <a:bodyPr>
            <a:normAutofit/>
          </a:bodyPr>
          <a:lstStyle/>
          <a:p>
            <a:r>
              <a:rPr lang="en-GB" dirty="0"/>
              <a:t>How are they funded?</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graphicFrame>
        <p:nvGraphicFramePr>
          <p:cNvPr id="9" name="Content Placeholder 8">
            <a:extLst>
              <a:ext uri="{FF2B5EF4-FFF2-40B4-BE49-F238E27FC236}">
                <a16:creationId xmlns:a16="http://schemas.microsoft.com/office/drawing/2014/main" id="{8994B496-7046-45DC-B1E6-21BBFCA1E73B}"/>
              </a:ext>
            </a:extLst>
          </p:cNvPr>
          <p:cNvGraphicFramePr>
            <a:graphicFrameLocks noGrp="1"/>
          </p:cNvGraphicFramePr>
          <p:nvPr>
            <p:ph idx="1"/>
          </p:nvPr>
        </p:nvGraphicFramePr>
        <p:xfrm>
          <a:off x="1600200" y="2535238"/>
          <a:ext cx="8983663" cy="3554412"/>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38180707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263DBAE4-4CF5-479F-8147-05FFEB0CC728}"/>
              </a:ext>
            </a:extLst>
          </p:cNvPr>
          <p:cNvSpPr>
            <a:spLocks noGrp="1"/>
          </p:cNvSpPr>
          <p:nvPr>
            <p:ph type="title"/>
          </p:nvPr>
        </p:nvSpPr>
        <p:spPr>
          <a:xfrm>
            <a:off x="1600754" y="1087374"/>
            <a:ext cx="8983489" cy="1000978"/>
          </a:xfrm>
        </p:spPr>
        <p:txBody>
          <a:bodyPr>
            <a:normAutofit/>
          </a:bodyPr>
          <a:lstStyle/>
          <a:p>
            <a:r>
              <a:rPr lang="en-GB" dirty="0"/>
              <a:t>Importance of Ceres</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9A9EB04E-D037-493F-A4C6-15ABD46D0856}"/>
              </a:ext>
            </a:extLst>
          </p:cNvPr>
          <p:cNvSpPr>
            <a:spLocks noGrp="1"/>
          </p:cNvSpPr>
          <p:nvPr>
            <p:ph idx="1"/>
          </p:nvPr>
        </p:nvSpPr>
        <p:spPr>
          <a:xfrm>
            <a:off x="1286023" y="2738506"/>
            <a:ext cx="9898445" cy="3246241"/>
          </a:xfrm>
        </p:spPr>
        <p:txBody>
          <a:bodyPr/>
          <a:lstStyle/>
          <a:p>
            <a:r>
              <a:rPr lang="en-GB" dirty="0"/>
              <a:t>Daunting challenges we face on earth</a:t>
            </a:r>
          </a:p>
          <a:p>
            <a:r>
              <a:rPr lang="en-GB" dirty="0"/>
              <a:t>Supported by many powerful people</a:t>
            </a:r>
          </a:p>
          <a:p>
            <a:r>
              <a:rPr lang="en-GB" dirty="0"/>
              <a:t>Greatest networks created in the world</a:t>
            </a:r>
          </a:p>
          <a:p>
            <a:r>
              <a:rPr lang="en-GB" dirty="0"/>
              <a:t>Paris Climate Agreement</a:t>
            </a:r>
          </a:p>
        </p:txBody>
      </p:sp>
    </p:spTree>
    <p:extLst>
      <p:ext uri="{BB962C8B-B14F-4D97-AF65-F5344CB8AC3E}">
        <p14:creationId xmlns:p14="http://schemas.microsoft.com/office/powerpoint/2010/main" val="29788061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263DBAE4-4CF5-479F-8147-05FFEB0CC728}"/>
              </a:ext>
            </a:extLst>
          </p:cNvPr>
          <p:cNvSpPr>
            <a:spLocks noGrp="1"/>
          </p:cNvSpPr>
          <p:nvPr>
            <p:ph type="title"/>
          </p:nvPr>
        </p:nvSpPr>
        <p:spPr>
          <a:xfrm>
            <a:off x="1600754" y="1087374"/>
            <a:ext cx="8983489" cy="1000978"/>
          </a:xfrm>
        </p:spPr>
        <p:txBody>
          <a:bodyPr>
            <a:normAutofit/>
          </a:bodyPr>
          <a:lstStyle/>
          <a:p>
            <a:r>
              <a:rPr lang="en-GB" dirty="0"/>
              <a:t>How do they communicate?</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9A9EB04E-D037-493F-A4C6-15ABD46D0856}"/>
              </a:ext>
            </a:extLst>
          </p:cNvPr>
          <p:cNvSpPr>
            <a:spLocks noGrp="1"/>
          </p:cNvSpPr>
          <p:nvPr>
            <p:ph idx="1"/>
          </p:nvPr>
        </p:nvSpPr>
        <p:spPr>
          <a:xfrm>
            <a:off x="1286023" y="2738506"/>
            <a:ext cx="9898445" cy="3246241"/>
          </a:xfrm>
        </p:spPr>
        <p:txBody>
          <a:bodyPr/>
          <a:lstStyle/>
          <a:p>
            <a:r>
              <a:rPr lang="en-GB" dirty="0"/>
              <a:t>User friendly website</a:t>
            </a:r>
          </a:p>
          <a:p>
            <a:r>
              <a:rPr lang="en-GB" dirty="0"/>
              <a:t>Create annual reports</a:t>
            </a:r>
          </a:p>
        </p:txBody>
      </p:sp>
    </p:spTree>
    <p:extLst>
      <p:ext uri="{BB962C8B-B14F-4D97-AF65-F5344CB8AC3E}">
        <p14:creationId xmlns:p14="http://schemas.microsoft.com/office/powerpoint/2010/main" val="27443176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2C19D245-63A9-447D-9123-2135C522D5AF}"/>
              </a:ext>
            </a:extLst>
          </p:cNvPr>
          <p:cNvSpPr>
            <a:spLocks noGrp="1"/>
          </p:cNvSpPr>
          <p:nvPr>
            <p:ph type="title"/>
          </p:nvPr>
        </p:nvSpPr>
        <p:spPr>
          <a:xfrm>
            <a:off x="1600754" y="1087374"/>
            <a:ext cx="8983489" cy="1000978"/>
          </a:xfrm>
        </p:spPr>
        <p:txBody>
          <a:bodyPr>
            <a:normAutofit/>
          </a:bodyPr>
          <a:lstStyle/>
          <a:p>
            <a:r>
              <a:rPr lang="en-GB" dirty="0"/>
              <a:t>References</a:t>
            </a:r>
          </a:p>
        </p:txBody>
      </p:sp>
      <p:sp>
        <p:nvSpPr>
          <p:cNvPr id="12" name="Rectangle 11">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E8CEFECE-DBD6-4A5C-A46A-A8A890404718}"/>
              </a:ext>
            </a:extLst>
          </p:cNvPr>
          <p:cNvSpPr>
            <a:spLocks noGrp="1"/>
          </p:cNvSpPr>
          <p:nvPr>
            <p:ph idx="1"/>
          </p:nvPr>
        </p:nvSpPr>
        <p:spPr>
          <a:xfrm>
            <a:off x="1600753" y="2535446"/>
            <a:ext cx="8983489" cy="3554457"/>
          </a:xfrm>
        </p:spPr>
        <p:txBody>
          <a:bodyPr>
            <a:normAutofit/>
          </a:bodyPr>
          <a:lstStyle/>
          <a:p>
            <a:r>
              <a:rPr lang="en-GB" dirty="0">
                <a:solidFill>
                  <a:srgbClr val="000000"/>
                </a:solidFill>
              </a:rPr>
              <a:t>Thrive (2018) Accessed on 03/12/18 Available at </a:t>
            </a:r>
            <a:r>
              <a:rPr lang="en-GB" dirty="0">
                <a:solidFill>
                  <a:srgbClr val="000000"/>
                </a:solidFill>
                <a:hlinkClick r:id="rId2"/>
              </a:rPr>
              <a:t>http://www.thrivemovement.com/pioneer/joan-bavaria</a:t>
            </a:r>
            <a:endParaRPr lang="en-GB" dirty="0">
              <a:solidFill>
                <a:srgbClr val="000000"/>
              </a:solidFill>
            </a:endParaRPr>
          </a:p>
          <a:p>
            <a:r>
              <a:rPr lang="en-GB" dirty="0">
                <a:solidFill>
                  <a:srgbClr val="000000"/>
                </a:solidFill>
              </a:rPr>
              <a:t>Ceres (2018) Accessed on 03/12/18 Available at </a:t>
            </a:r>
            <a:r>
              <a:rPr lang="en-GB" dirty="0">
                <a:solidFill>
                  <a:srgbClr val="000000"/>
                </a:solidFill>
                <a:hlinkClick r:id="rId3"/>
              </a:rPr>
              <a:t>https://www.ceres.org/about-us</a:t>
            </a:r>
            <a:endParaRPr lang="en-GB" dirty="0">
              <a:solidFill>
                <a:srgbClr val="000000"/>
              </a:solidFill>
            </a:endParaRPr>
          </a:p>
          <a:p>
            <a:endParaRPr lang="en-GB" dirty="0">
              <a:solidFill>
                <a:srgbClr val="000000"/>
              </a:solidFill>
            </a:endParaRPr>
          </a:p>
        </p:txBody>
      </p:sp>
    </p:spTree>
    <p:extLst>
      <p:ext uri="{BB962C8B-B14F-4D97-AF65-F5344CB8AC3E}">
        <p14:creationId xmlns:p14="http://schemas.microsoft.com/office/powerpoint/2010/main" val="1042952086"/>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184</TotalTime>
  <Words>378</Words>
  <Application>Microsoft Office PowerPoint</Application>
  <PresentationFormat>Widescreen</PresentationFormat>
  <Paragraphs>48</Paragraphs>
  <Slides>10</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Calibri</vt:lpstr>
      <vt:lpstr>Corbel</vt:lpstr>
      <vt:lpstr>Wingdings 2</vt:lpstr>
      <vt:lpstr>Frame</vt:lpstr>
      <vt:lpstr>Ceres- tackling the worlds biggest sustainability challenges</vt:lpstr>
      <vt:lpstr>History</vt:lpstr>
      <vt:lpstr>Ceres- Who are they?</vt:lpstr>
      <vt:lpstr>Principles</vt:lpstr>
      <vt:lpstr>Climate Change</vt:lpstr>
      <vt:lpstr>Carbon Asset Risk</vt:lpstr>
      <vt:lpstr>How are they funded?</vt:lpstr>
      <vt:lpstr>Importance of Ceres</vt:lpstr>
      <vt:lpstr>How do they communicate?</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Ceres- tackling the worlds biggest sustainability challenges</dc:title>
  <dc:creator>Jordan Hitchcock (1808395)</dc:creator>
  <cp:lastModifiedBy>Jordan Hitchcock (1808395)</cp:lastModifiedBy>
  <cp:revision>7</cp:revision>
  <dcterms:created xsi:type="dcterms:W3CDTF">2018-12-03T20:52:42Z</dcterms:created>
  <dcterms:modified xsi:type="dcterms:W3CDTF">2018-12-03T23:57:14Z</dcterms:modified>
</cp:coreProperties>
</file>