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00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7" r:id="rId6"/>
    <p:sldId id="271" r:id="rId7"/>
    <p:sldId id="269" r:id="rId8"/>
    <p:sldId id="270" r:id="rId9"/>
    <p:sldId id="272" r:id="rId10"/>
    <p:sldId id="273" r:id="rId11"/>
    <p:sldId id="276" r:id="rId12"/>
    <p:sldId id="277" r:id="rId13"/>
    <p:sldId id="278" r:id="rId14"/>
    <p:sldId id="279" r:id="rId15"/>
    <p:sldId id="300" r:id="rId16"/>
    <p:sldId id="301" r:id="rId17"/>
    <p:sldId id="302" r:id="rId18"/>
    <p:sldId id="303" r:id="rId19"/>
    <p:sldId id="304" r:id="rId20"/>
    <p:sldId id="305" r:id="rId21"/>
    <p:sldId id="298" r:id="rId22"/>
    <p:sldId id="280" r:id="rId23"/>
    <p:sldId id="281" r:id="rId24"/>
    <p:sldId id="282" r:id="rId25"/>
    <p:sldId id="283" r:id="rId26"/>
    <p:sldId id="284" r:id="rId27"/>
    <p:sldId id="285" r:id="rId28"/>
    <p:sldId id="286" r:id="rId2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01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26B0C149-A789-47CF-A5D3-335E23BB3C80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16BC3F8A-4645-4B45-8C92-53807ECAD8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880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F6C0827F-159B-44C3-B34B-5BD92C7F2D7B}" type="datetimeFigureOut">
              <a:rPr lang="en-US" smtClean="0"/>
              <a:pPr/>
              <a:t>11/19/2018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40ACD488-750E-4EA1-BEE5-BD3213C6C41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381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4A8DF7-71F3-420C-82B9-7D6E162481BC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People will often see what they want to see</a:t>
            </a:r>
          </a:p>
          <a:p>
            <a:pPr eaLnBrk="1" hangingPunct="1">
              <a:buFontTx/>
              <a:buChar char="•"/>
            </a:pPr>
            <a:endParaRPr lang="en-GB" altLang="en-US" sz="180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The way we look, our body language, our words communicate our view of the world</a:t>
            </a:r>
          </a:p>
          <a:p>
            <a:pPr eaLnBrk="1" hangingPunct="1">
              <a:buFontTx/>
              <a:buChar char="•"/>
            </a:pPr>
            <a:endParaRPr lang="en-GB" altLang="en-US" sz="1800">
              <a:latin typeface="Tahoma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We must become aware of the process and its complexities</a:t>
            </a:r>
          </a:p>
          <a:p>
            <a:pPr eaLnBrk="1" hangingPunct="1"/>
            <a:endParaRPr lang="en-GB" altLang="en-US" sz="180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7585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3E792-C588-4371-8BA7-D8447078660E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633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7404D4-F682-491A-8ECA-6402AF5C6FE9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-"/>
            </a:pPr>
            <a:r>
              <a:rPr lang="en-GB" altLang="en-US" sz="1800">
                <a:latin typeface="Tahoma" pitchFamily="34" charset="0"/>
              </a:rPr>
              <a:t>Might be easier said than done – we need a heightened sense of critical reflection</a:t>
            </a:r>
          </a:p>
          <a:p>
            <a:pPr eaLnBrk="1" hangingPunct="1">
              <a:buFontTx/>
              <a:buChar char="-"/>
            </a:pPr>
            <a:r>
              <a:rPr lang="en-GB" altLang="en-US" sz="1800">
                <a:latin typeface="Tahoma" pitchFamily="34" charset="0"/>
              </a:rPr>
              <a:t>Having an understanding of the perception process is essential if we are to get on with others</a:t>
            </a:r>
          </a:p>
        </p:txBody>
      </p:sp>
    </p:spTree>
    <p:extLst>
      <p:ext uri="{BB962C8B-B14F-4D97-AF65-F5344CB8AC3E}">
        <p14:creationId xmlns:p14="http://schemas.microsoft.com/office/powerpoint/2010/main" val="42052678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2B4B8-D398-4E7C-9921-3D9AD419E845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Count the number of Fs and when you have an answer put your hand up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This exercise is often used to demonstrate the point that 100% inspection doesn’t work</a:t>
            </a:r>
          </a:p>
        </p:txBody>
      </p:sp>
    </p:spTree>
    <p:extLst>
      <p:ext uri="{BB962C8B-B14F-4D97-AF65-F5344CB8AC3E}">
        <p14:creationId xmlns:p14="http://schemas.microsoft.com/office/powerpoint/2010/main" val="2268711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419AD2-1036-4D1C-A259-D3D1C4E8DE51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What do you see here?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Do you see a letter B or the number 13?</a:t>
            </a:r>
          </a:p>
          <a:p>
            <a:pPr eaLnBrk="1" hangingPunct="1">
              <a:buFontTx/>
              <a:buChar char="•"/>
            </a:pPr>
            <a:r>
              <a:rPr lang="en-GB" altLang="en-US" sz="1800">
                <a:latin typeface="Tahoma" pitchFamily="34" charset="0"/>
              </a:rPr>
              <a:t>There is a tendency to compete an incomplete figure –min order to create an overall and meaningful image</a:t>
            </a:r>
          </a:p>
        </p:txBody>
      </p:sp>
    </p:spTree>
    <p:extLst>
      <p:ext uri="{BB962C8B-B14F-4D97-AF65-F5344CB8AC3E}">
        <p14:creationId xmlns:p14="http://schemas.microsoft.com/office/powerpoint/2010/main" val="1440079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B10D3E-BFDE-4BD0-8657-C6854491EE60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altLang="en-US" dirty="0">
              <a:latin typeface="Times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373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2233D26B-DFC2-4248-8ED0-AD3E108CBDD7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749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835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60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014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64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882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9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543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8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11/19/2018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121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474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1" r:id="rId1"/>
    <p:sldLayoutId id="2147484802" r:id="rId2"/>
    <p:sldLayoutId id="2147484803" r:id="rId3"/>
    <p:sldLayoutId id="2147484804" r:id="rId4"/>
    <p:sldLayoutId id="2147484805" r:id="rId5"/>
    <p:sldLayoutId id="2147484806" r:id="rId6"/>
    <p:sldLayoutId id="2147484807" r:id="rId7"/>
    <p:sldLayoutId id="2147484808" r:id="rId8"/>
    <p:sldLayoutId id="2147484809" r:id="rId9"/>
    <p:sldLayoutId id="2147484810" r:id="rId10"/>
    <p:sldLayoutId id="214748481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nonverbal-communication.html" TargetMode="External"/><Relationship Id="rId2" Type="http://schemas.openxmlformats.org/officeDocument/2006/relationships/hyperlink" Target="http://www.skillsyouneed.com/ips/verbal-communication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nonverbal-communication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apboxorations.com/copyright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%11PE2508%20ch04-3.gif%20%20%20%20%20%20%20%20%20%20%20%20%20%20%20%20%20%20%20%20%20%20%20%20%20%20%20%20%20%20%20%20%20%20%20%20%20%20%20%20%20%20%20%20%20%200001C7A5%10ScanStation%20work%20%20%20%20%20%20%20%20%20%20%20%20%20%20%20B4DAF7D1: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empathy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reflecting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listening-skills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339602" y="852729"/>
            <a:ext cx="7772400" cy="2160240"/>
          </a:xfrm>
        </p:spPr>
        <p:txBody>
          <a:bodyPr>
            <a:normAutofit/>
          </a:bodyPr>
          <a:lstStyle/>
          <a:p>
            <a:r>
              <a:rPr lang="en-GB" sz="4000" cap="none" dirty="0"/>
              <a:t>BMSK4001</a:t>
            </a:r>
            <a:br>
              <a:rPr lang="en-GB" sz="4000" cap="none" dirty="0"/>
            </a:br>
            <a:r>
              <a:rPr lang="en-GB" sz="4000" dirty="0"/>
              <a:t>Academic and Employability Skills</a:t>
            </a:r>
            <a:endParaRPr lang="en-GB" sz="4000" cap="none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45840" y="3501008"/>
            <a:ext cx="7272808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Inter-personal Communication 1</a:t>
            </a:r>
          </a:p>
        </p:txBody>
      </p:sp>
    </p:spTree>
    <p:extLst>
      <p:ext uri="{BB962C8B-B14F-4D97-AF65-F5344CB8AC3E}">
        <p14:creationId xmlns:p14="http://schemas.microsoft.com/office/powerpoint/2010/main" val="1502232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35113"/>
            <a:ext cx="7924800" cy="56886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4200" b="1" dirty="0"/>
              <a:t>The process </a:t>
            </a:r>
            <a:r>
              <a:rPr lang="en-GB" sz="4200" dirty="0"/>
              <a:t>by which people exchange information, feelings, and meaning through </a:t>
            </a:r>
            <a:r>
              <a:rPr lang="en-GB" sz="4200" b="1" u="sng" dirty="0">
                <a:hlinkClick r:id="rId2"/>
              </a:rPr>
              <a:t>verbal</a:t>
            </a:r>
            <a:r>
              <a:rPr lang="en-GB" sz="4200" dirty="0"/>
              <a:t> and </a:t>
            </a:r>
            <a:r>
              <a:rPr lang="en-GB" sz="4200" b="1" u="sng" dirty="0">
                <a:hlinkClick r:id="rId3"/>
              </a:rPr>
              <a:t>non-verbal</a:t>
            </a:r>
            <a:r>
              <a:rPr lang="en-GB" sz="4200" dirty="0"/>
              <a:t> messages </a:t>
            </a:r>
          </a:p>
          <a:p>
            <a:pPr>
              <a:lnSpc>
                <a:spcPct val="120000"/>
              </a:lnSpc>
            </a:pPr>
            <a:r>
              <a:rPr lang="en-GB" sz="4200" b="1" dirty="0"/>
              <a:t>Face-to-face communication</a:t>
            </a:r>
            <a:r>
              <a:rPr lang="en-GB" sz="4200" dirty="0"/>
              <a:t> </a:t>
            </a:r>
            <a:br>
              <a:rPr lang="en-GB" sz="4200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630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412776"/>
            <a:ext cx="7924800" cy="5688632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9600" b="1"/>
              <a:t>Not </a:t>
            </a:r>
            <a:r>
              <a:rPr lang="en-GB" sz="9600" b="1" dirty="0"/>
              <a:t>just about what is actually said </a:t>
            </a:r>
            <a:r>
              <a:rPr lang="en-GB" sz="9600" dirty="0"/>
              <a:t>- the language used - but </a:t>
            </a:r>
            <a:r>
              <a:rPr lang="en-GB" sz="9600" b="1" dirty="0"/>
              <a:t>how</a:t>
            </a:r>
            <a:r>
              <a:rPr lang="en-GB" sz="9600" dirty="0"/>
              <a:t> it is said and the non-verbal messages sent through tone of voice, facial expressions, gestures and body language</a:t>
            </a:r>
            <a:br>
              <a:rPr lang="en-GB" sz="9600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477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421383"/>
            <a:ext cx="7924800" cy="460851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8600" dirty="0"/>
              <a:t>When two or more people are in the same place and are aware of each other's presence, then communication is taking place, no matter how subtle or unintentional. </a:t>
            </a:r>
            <a:br>
              <a:rPr lang="en-GB" sz="8600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052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  <a:t>What is Interpersonal Communication?</a:t>
            </a:r>
            <a:br>
              <a:rPr lang="en-GB" sz="3200" cap="none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sz="3200" cap="none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96" y="1163688"/>
            <a:ext cx="7924800" cy="5688632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/>
              <a:t>Without speech, an observer may be using cues of posture, facial expression, and dress to form an impression of the other's role, emotional state, personality and/or intentions. </a:t>
            </a:r>
          </a:p>
          <a:p>
            <a:pPr>
              <a:lnSpc>
                <a:spcPct val="120000"/>
              </a:lnSpc>
              <a:buFont typeface="Arial" charset="0"/>
              <a:buChar char="•"/>
            </a:pPr>
            <a:r>
              <a:rPr lang="en-GB" sz="9600" dirty="0"/>
              <a:t>Although no communication may be intended, people receive messages through such forms of </a:t>
            </a:r>
            <a:r>
              <a:rPr lang="en-GB" sz="9600" b="1" u="sng" dirty="0">
                <a:hlinkClick r:id="rId2"/>
              </a:rPr>
              <a:t>non-verbal</a:t>
            </a:r>
            <a:r>
              <a:rPr lang="en-GB" sz="9600" dirty="0"/>
              <a:t> behaviour.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242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265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inescapable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341" y="1268760"/>
            <a:ext cx="7924800" cy="4248472"/>
          </a:xfrm>
        </p:spPr>
        <p:txBody>
          <a:bodyPr>
            <a:noAutofit/>
          </a:bodyPr>
          <a:lstStyle/>
          <a:p>
            <a:r>
              <a:rPr lang="en-GB" sz="2800" dirty="0"/>
              <a:t>We can't </a:t>
            </a:r>
            <a:r>
              <a:rPr lang="en-GB" sz="2800" b="1" dirty="0"/>
              <a:t>not</a:t>
            </a:r>
            <a:r>
              <a:rPr lang="en-GB" sz="2800" dirty="0"/>
              <a:t> communicate. Through words, tone of voice, gestures, posture, facial expression etc., we constantly communicate and receive communication from others. </a:t>
            </a:r>
          </a:p>
          <a:p>
            <a:endParaRPr lang="en-GB" sz="2800" dirty="0"/>
          </a:p>
          <a:p>
            <a:r>
              <a:rPr lang="en-GB" sz="2800" dirty="0"/>
              <a:t>Remember a basic principle of communication in general: people are not mind readers. Another way to put this is: people judge you by your behaviour, not your intent.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59911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568952" cy="11521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irreversible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2776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300" dirty="0"/>
              <a:t>You can't really take back something once it has been said. The effect must inevitably remain.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3300" dirty="0"/>
              <a:t>A Russian proverb says, "</a:t>
            </a:r>
            <a:r>
              <a:rPr lang="en-GB" sz="3300" i="1" dirty="0"/>
              <a:t>Once a word goes out of your mouth, you can never swallow it again</a:t>
            </a:r>
            <a:r>
              <a:rPr lang="en-GB" sz="3300" dirty="0"/>
              <a:t>."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661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complicated</a:t>
            </a:r>
            <a:endParaRPr lang="en-GB" sz="2800" b="1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052736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If a message can be understood in different ways, it will be understood in just that way which does the most harm.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There is always somebody who knows better than you what you meant by your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 more communication there is, the more difficult it is for communication to succeed.</a:t>
            </a:r>
          </a:p>
          <a:p>
            <a:pPr>
              <a:lnSpc>
                <a:spcPct val="150000"/>
              </a:lnSpc>
            </a:pP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648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604" y="1268760"/>
            <a:ext cx="7924800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In other words, communication does not happen in isolation. There is: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Psychological context</a:t>
            </a:r>
            <a:r>
              <a:rPr lang="en-GB" sz="2800" dirty="0"/>
              <a:t>: who you are and what you bring to the interaction.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Relational context</a:t>
            </a:r>
            <a:r>
              <a:rPr lang="en-GB" sz="2800" dirty="0"/>
              <a:t>: your reactions to the other person - the "mix."</a:t>
            </a:r>
          </a:p>
          <a:p>
            <a:pPr>
              <a:lnSpc>
                <a:spcPct val="120000"/>
              </a:lnSpc>
            </a:pPr>
            <a:r>
              <a:rPr lang="en-GB" sz="2800" i="1" dirty="0"/>
              <a:t>Situational context</a:t>
            </a:r>
            <a:r>
              <a:rPr lang="en-GB" sz="2800" dirty="0"/>
              <a:t>: An interaction that takes place in a classroom will be very different from one that takes place in a bar.</a:t>
            </a:r>
          </a:p>
          <a:p>
            <a:pPr>
              <a:lnSpc>
                <a:spcPct val="150000"/>
              </a:lnSpc>
            </a:pP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689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Interpersonal communication is contextual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169368"/>
            <a:ext cx="7924800" cy="5688632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sz="2800" i="1" dirty="0"/>
              <a:t>Environmental context</a:t>
            </a:r>
            <a:r>
              <a:rPr lang="en-GB" sz="2800" dirty="0"/>
              <a:t>: Location, noise level, temperature, season, time of day are all examples of factors in the environmental context.</a:t>
            </a:r>
            <a:br>
              <a:rPr lang="en-GB" sz="2800" dirty="0"/>
            </a:br>
            <a:br>
              <a:rPr lang="en-GB" sz="2800" dirty="0"/>
            </a:br>
            <a:r>
              <a:rPr lang="en-GB" sz="2800" i="1" dirty="0"/>
              <a:t>Cultural context</a:t>
            </a:r>
            <a:r>
              <a:rPr lang="en-GB" sz="2800" dirty="0"/>
              <a:t> includes all the learned behaviours and rules that affect the interaction. </a:t>
            </a:r>
            <a:br>
              <a:rPr lang="en-GB" sz="2800" dirty="0"/>
            </a:br>
            <a:r>
              <a:rPr lang="en-GB" sz="2800" dirty="0"/>
              <a:t>If you and the other person come from different cultures there is in the cultural context, a possible basis for misunderstanding.</a:t>
            </a:r>
            <a:br>
              <a:rPr lang="en-GB" sz="2800" dirty="0"/>
            </a:br>
            <a:r>
              <a:rPr lang="en-GB" sz="1400" dirty="0">
                <a:hlinkClick r:id="rId2"/>
              </a:rPr>
              <a:t>Copyright © 2000 by Donnell King</a:t>
            </a:r>
            <a:r>
              <a:rPr lang="en-GB" sz="1400" dirty="0"/>
              <a:t>. All rights reserved </a:t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314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It is all about Communication!!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96752"/>
            <a:ext cx="6676930" cy="4114800"/>
          </a:xfrm>
        </p:spPr>
      </p:pic>
    </p:spTree>
    <p:extLst>
      <p:ext uri="{BB962C8B-B14F-4D97-AF65-F5344CB8AC3E}">
        <p14:creationId xmlns:p14="http://schemas.microsoft.com/office/powerpoint/2010/main" val="759334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>
                <a:latin typeface="Arial" charset="0"/>
                <a:cs typeface="Arial" charset="0"/>
              </a:rPr>
              <a:t>We all see things in different ways</a:t>
            </a:r>
          </a:p>
          <a:p>
            <a:pPr eaLnBrk="1" hangingPunct="1"/>
            <a:r>
              <a:rPr lang="en-GB" altLang="en-US">
                <a:latin typeface="Arial" charset="0"/>
                <a:cs typeface="Arial" charset="0"/>
              </a:rPr>
              <a:t>We all have our own version of how we see the real world</a:t>
            </a:r>
          </a:p>
          <a:p>
            <a:pPr eaLnBrk="1" hangingPunct="1"/>
            <a:r>
              <a:rPr lang="en-GB" altLang="en-US">
                <a:latin typeface="Arial" charset="0"/>
                <a:cs typeface="Arial" charset="0"/>
              </a:rPr>
              <a:t>Information received via our senses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>
                <a:latin typeface="Arial" charset="0"/>
                <a:cs typeface="Arial" charset="0"/>
              </a:rPr>
              <a:t>	we analyse it and judge it </a:t>
            </a:r>
          </a:p>
          <a:p>
            <a:pPr eaLnBrk="1" hangingPunct="1"/>
            <a:r>
              <a:rPr lang="en-GB" altLang="en-US">
                <a:latin typeface="Arial" charset="0"/>
                <a:cs typeface="Arial" charset="0"/>
              </a:rPr>
              <a:t>Perceived reality, not actual reality,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>
                <a:latin typeface="Arial" charset="0"/>
                <a:cs typeface="Arial" charset="0"/>
              </a:rPr>
              <a:t>	is the key to understanding behaviour</a:t>
            </a:r>
          </a:p>
        </p:txBody>
      </p:sp>
      <p:pic>
        <p:nvPicPr>
          <p:cNvPr id="12292" name="Picture 4" descr="MCj0425820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20272" y="3432794"/>
            <a:ext cx="140811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GB" altLang="en-US">
                <a:latin typeface="Arial" charset="0"/>
                <a:cs typeface="Arial" charset="0"/>
              </a:rPr>
              <a:t>How we perceive others and ourselves is the root of our actions and intentions</a:t>
            </a:r>
          </a:p>
          <a:p>
            <a:pPr eaLnBrk="1" hangingPunct="1"/>
            <a:r>
              <a:rPr lang="en-GB" altLang="en-US">
                <a:latin typeface="Arial" charset="0"/>
                <a:cs typeface="Arial" charset="0"/>
              </a:rPr>
              <a:t>We need to understand the process in order to develop effective relationships with others </a:t>
            </a:r>
          </a:p>
          <a:p>
            <a:pPr eaLnBrk="1" hangingPunct="1"/>
            <a:r>
              <a:rPr lang="en-GB" altLang="en-US">
                <a:latin typeface="Arial" charset="0"/>
                <a:cs typeface="Arial" charset="0"/>
              </a:rPr>
              <a:t>Lack of understanding can lead to misunderstandings and conflict</a:t>
            </a:r>
          </a:p>
          <a:p>
            <a:pPr eaLnBrk="1" hangingPunct="1"/>
            <a:endParaRPr lang="en-GB" altLang="en-US"/>
          </a:p>
        </p:txBody>
      </p:sp>
      <p:pic>
        <p:nvPicPr>
          <p:cNvPr id="14340" name="Picture 6" descr="MCj0299129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03975" y="214290"/>
            <a:ext cx="2740025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>
          <a:xfrm>
            <a:off x="250825" y="260350"/>
            <a:ext cx="7772400" cy="9366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Issues Arising</a:t>
            </a:r>
          </a:p>
        </p:txBody>
      </p:sp>
      <p:sp>
        <p:nvSpPr>
          <p:cNvPr id="32771" name="Rectangle 4"/>
          <p:cNvSpPr>
            <a:spLocks noGrp="1" noChangeArrowheads="1"/>
          </p:cNvSpPr>
          <p:nvPr>
            <p:ph sz="quarter" idx="1"/>
          </p:nvPr>
        </p:nvSpPr>
        <p:spPr>
          <a:xfrm>
            <a:off x="357158" y="1214423"/>
            <a:ext cx="8786842" cy="5238766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Take time and avoid making hasty judgements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Consider when you might be misinterpreting situations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Try and see things through the eyes of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Develop self awareness and understand personal biases and blind spots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Verify judgements with others</a:t>
            </a:r>
          </a:p>
          <a:p>
            <a:pPr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Be aware of clashes or perceptions at work</a:t>
            </a:r>
          </a:p>
        </p:txBody>
      </p:sp>
      <p:pic>
        <p:nvPicPr>
          <p:cNvPr id="32772" name="Picture 2" descr="C:\Documents and Settings\hpstacey\Local Settings\Temporary Internet Files\Content.IE5\S7BRZT0W\MC9001406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161925"/>
            <a:ext cx="1385888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itchFamily="34" charset="0"/>
                <a:cs typeface="Arial" pitchFamily="34" charset="0"/>
              </a:rPr>
              <a:t>Count the F’s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619250" y="1989138"/>
            <a:ext cx="6121400" cy="39925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3200" b="1">
                <a:latin typeface="Arial" charset="0"/>
                <a:cs typeface="Arial" charset="0"/>
              </a:rPr>
              <a:t>FEATURE FILMS ARE THE RE-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>
                <a:latin typeface="Arial" charset="0"/>
                <a:cs typeface="Arial" charset="0"/>
              </a:rPr>
              <a:t>SULT OF YEARS OF SCIENTI-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>
                <a:latin typeface="Arial" charset="0"/>
                <a:cs typeface="Arial" charset="0"/>
              </a:rPr>
              <a:t>FIC STUDY COMBINED WITH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200" b="1">
                <a:latin typeface="Arial" charset="0"/>
                <a:cs typeface="Arial" charset="0"/>
              </a:rPr>
              <a:t>THE EXPERIENCE OF YEARS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2708275"/>
            <a:ext cx="8226425" cy="4497388"/>
          </a:xfrm>
        </p:spPr>
        <p:txBody>
          <a:bodyPr/>
          <a:lstStyle/>
          <a:p>
            <a:pPr eaLnBrk="1" hangingPunct="1"/>
            <a:endParaRPr lang="en-GB" altLang="en-US" b="1"/>
          </a:p>
          <a:p>
            <a:pPr lvl="2" eaLnBrk="1" hangingPunct="1">
              <a:spcBef>
                <a:spcPct val="0"/>
              </a:spcBef>
              <a:buFont typeface="Wingdings" pitchFamily="2" charset="2"/>
              <a:buNone/>
            </a:pPr>
            <a:endParaRPr lang="en-GB" altLang="en-US" sz="2000" b="1"/>
          </a:p>
        </p:txBody>
      </p:sp>
      <p:pic>
        <p:nvPicPr>
          <p:cNvPr id="46083" name="Picture 5" descr="Untitled-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1557338"/>
            <a:ext cx="3787775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5" descr="PE2508 ch04-3.gif                                              0001C7A5ScanStation work               B4DAF7D1:"/>
          <p:cNvPicPr>
            <a:picLocks noChangeAspect="1" noChangeArrowheads="1"/>
          </p:cNvPicPr>
          <p:nvPr/>
        </p:nvPicPr>
        <p:blipFill>
          <a:blip r:embed="rId3" r:link="rId4"/>
          <a:srcRect l="19394" t="18288" r="19394" b="16763"/>
          <a:stretch>
            <a:fillRect/>
          </a:stretch>
        </p:blipFill>
        <p:spPr bwMode="auto">
          <a:xfrm>
            <a:off x="1258888" y="836613"/>
            <a:ext cx="6545262" cy="491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8429684" cy="4844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r>
              <a:rPr lang="en-GB" sz="2800" dirty="0"/>
              <a:t>As we have seen in the previous slides, interpersonal communication can be a something of a minefield for the unprepared.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The most effective way to avoid the mines is to work on your own interpersonal skills which will  help you recognise and defuse difficult situations - hopefully before they arise.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60914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Empathise</a:t>
            </a:r>
            <a:endParaRPr lang="en-GB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sz="2800" u="sng" dirty="0">
                <a:hlinkClick r:id="rId2"/>
              </a:rPr>
              <a:t>Empathy</a:t>
            </a:r>
            <a:r>
              <a:rPr lang="en-GB" sz="2800" dirty="0"/>
              <a:t> is trying to see things from the point-of-view of others. 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When communicating with others, try not to be judgemental or biased by preconceived ideas or beliefs - try to view situations and responses from the other person’s perspective instead. </a:t>
            </a:r>
          </a:p>
        </p:txBody>
      </p:sp>
    </p:spTree>
    <p:extLst>
      <p:ext uri="{BB962C8B-B14F-4D97-AF65-F5344CB8AC3E}">
        <p14:creationId xmlns:p14="http://schemas.microsoft.com/office/powerpoint/2010/main" val="182839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268760"/>
            <a:ext cx="7924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Listen</a:t>
            </a:r>
            <a:endParaRPr lang="en-GB" sz="31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Listening is not the same as hearing; learn to listen not only to the words being spoken but how they are being spoken and the non-verbal messages sent with them.  </a:t>
            </a:r>
            <a:br>
              <a:rPr lang="en-GB" sz="2800" dirty="0"/>
            </a:br>
            <a:r>
              <a:rPr lang="en-GB" sz="2800" dirty="0"/>
              <a:t>Use the techniques of </a:t>
            </a:r>
            <a:r>
              <a:rPr lang="en-GB" sz="2800" u="sng" dirty="0">
                <a:hlinkClick r:id="rId2"/>
              </a:rPr>
              <a:t>clarification and reflection</a:t>
            </a:r>
            <a:r>
              <a:rPr lang="en-GB" sz="2800" dirty="0"/>
              <a:t> to confirm what the other person has said and avoid any confusion.  </a:t>
            </a:r>
          </a:p>
        </p:txBody>
      </p:sp>
    </p:spTree>
    <p:extLst>
      <p:ext uri="{BB962C8B-B14F-4D97-AF65-F5344CB8AC3E}">
        <p14:creationId xmlns:p14="http://schemas.microsoft.com/office/powerpoint/2010/main" val="1386704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48" y="1351657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Learn to Listen</a:t>
            </a:r>
            <a:b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2800" dirty="0"/>
              <a:t>Try not to think about what to say next whilst listening; clear your mind and focus on the message being received instead.  </a:t>
            </a:r>
            <a:br>
              <a:rPr lang="en-GB" sz="2800" dirty="0"/>
            </a:br>
            <a:r>
              <a:rPr lang="en-GB" sz="2800" dirty="0"/>
              <a:t>Your friends, colleagues and other acquaintances will appreciate good </a:t>
            </a:r>
            <a:r>
              <a:rPr lang="en-GB" sz="2800" u="sng" dirty="0">
                <a:hlinkClick r:id="rId2"/>
              </a:rPr>
              <a:t>listening skills</a:t>
            </a:r>
            <a:r>
              <a:rPr lang="en-GB" sz="2800" dirty="0"/>
              <a:t>.  </a:t>
            </a:r>
          </a:p>
        </p:txBody>
      </p:sp>
    </p:spTree>
    <p:extLst>
      <p:ext uri="{BB962C8B-B14F-4D97-AF65-F5344CB8AC3E}">
        <p14:creationId xmlns:p14="http://schemas.microsoft.com/office/powerpoint/2010/main" val="1844458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Do not say the first thing that comes into your mind but instead take a moment and pay close attention to what you say and how you say it.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 Focus on the meaning of what you want to communicate.</a:t>
            </a:r>
          </a:p>
        </p:txBody>
      </p:sp>
    </p:spTree>
    <p:extLst>
      <p:ext uri="{BB962C8B-B14F-4D97-AF65-F5344CB8AC3E}">
        <p14:creationId xmlns:p14="http://schemas.microsoft.com/office/powerpoint/2010/main" val="545758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r>
              <a:rPr lang="en-GB" sz="2800" dirty="0"/>
              <a:t>Aim to increase understanding by considering how your message might be received by the other person.</a:t>
            </a:r>
          </a:p>
          <a:p>
            <a:r>
              <a:rPr lang="en-GB" sz="2800" dirty="0"/>
              <a:t>Present information in a way that its meaning can be clearly understood.</a:t>
            </a:r>
          </a:p>
          <a:p>
            <a:r>
              <a:rPr lang="en-GB" sz="2800" dirty="0"/>
              <a:t>Avoid jargon and over-complicated language. 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204434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2" y="116632"/>
            <a:ext cx="8568952" cy="115212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Developing your Inter-personal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9368"/>
            <a:ext cx="7924800" cy="56886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latin typeface="Arial Rounded MT Bold" charset="0"/>
                <a:ea typeface="Arial Rounded MT Bold" charset="0"/>
                <a:cs typeface="Arial Rounded MT Bold" charset="0"/>
              </a:rPr>
              <a:t>Communicate Effectively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Explain things as simply as possible. 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Request clarification if unclear about a message.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Make eye contact and avoid defensive body language.</a:t>
            </a:r>
          </a:p>
          <a:p>
            <a:pPr>
              <a:lnSpc>
                <a:spcPct val="150000"/>
              </a:lnSpc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89455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C64DB47-1B1A-41B6-9348-3DDBAC3A07DB}">
  <ds:schemaRefs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a908d394-d138-480e-87a3-ff44c37f991a"/>
    <ds:schemaRef ds:uri="http://purl.org/dc/dcmitype/"/>
    <ds:schemaRef ds:uri="http://schemas.openxmlformats.org/package/2006/metadata/core-properties"/>
    <ds:schemaRef ds:uri="http://purl.org/dc/elements/1.1/"/>
    <ds:schemaRef ds:uri="f66716c4-314f-46c1-b01e-5a44c61897d8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8EE18A8-FE5C-4D57-A799-102B247321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C37B431-D20A-462A-A49C-34C611ACCA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284</TotalTime>
  <Words>845</Words>
  <Application>Microsoft Office PowerPoint</Application>
  <PresentationFormat>On-screen Show (4:3)</PresentationFormat>
  <Paragraphs>97</Paragraphs>
  <Slides>25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Arial Rounded MT Bold</vt:lpstr>
      <vt:lpstr>Calibri</vt:lpstr>
      <vt:lpstr>Myriad Pro</vt:lpstr>
      <vt:lpstr>Tahoma</vt:lpstr>
      <vt:lpstr>Times</vt:lpstr>
      <vt:lpstr>Wingdings</vt:lpstr>
      <vt:lpstr>20140311PresentationUWTSDTemplate</vt:lpstr>
      <vt:lpstr>BMSK4001 Academic and Employability Skills</vt:lpstr>
      <vt:lpstr>What is Interpersonal Communication? </vt:lpstr>
      <vt:lpstr>What is Interpersonal Communication? </vt:lpstr>
      <vt:lpstr>What is Interpersonal Communication? </vt:lpstr>
      <vt:lpstr>What is Interpersonal Communication? </vt:lpstr>
      <vt:lpstr>Interpersonal communication is inescapable</vt:lpstr>
      <vt:lpstr>Interpersonal communication is irreversible</vt:lpstr>
      <vt:lpstr>Interpersonal communication is complicated</vt:lpstr>
      <vt:lpstr>Interpersonal communication is contextual</vt:lpstr>
      <vt:lpstr>Interpersonal communication is contextual</vt:lpstr>
      <vt:lpstr>It is all about Communication!!</vt:lpstr>
      <vt:lpstr>PowerPoint Presentation</vt:lpstr>
      <vt:lpstr>PowerPoint Presentation</vt:lpstr>
      <vt:lpstr>Issues Arising</vt:lpstr>
      <vt:lpstr>Count the F’s</vt:lpstr>
      <vt:lpstr>PowerPoint Presentation</vt:lpstr>
      <vt:lpstr>PowerPoint Presentation</vt:lpstr>
      <vt:lpstr>PowerPoint Presentation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  <vt:lpstr>Developing your Inter-personal skills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EMPL4006  Inter-personal Communication</dc:title>
  <dc:creator>Julia Ault</dc:creator>
  <cp:lastModifiedBy>Admin</cp:lastModifiedBy>
  <cp:revision>31</cp:revision>
  <cp:lastPrinted>2017-09-26T06:43:39Z</cp:lastPrinted>
  <dcterms:created xsi:type="dcterms:W3CDTF">2013-04-11T14:22:44Z</dcterms:created>
  <dcterms:modified xsi:type="dcterms:W3CDTF">2018-11-19T17:19:05Z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  <property fmtid="{D5CDD505-2E9C-101B-9397-08002B2CF9AE}" pid="3" name="IsMyDocuments">
    <vt:bool>true</vt:bool>
  </property>
</Properties>
</file>