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handoutMasterIdLst>
    <p:handoutMasterId r:id="rId15"/>
  </p:handoutMasterIdLst>
  <p:sldIdLst>
    <p:sldId id="284" r:id="rId2"/>
    <p:sldId id="257" r:id="rId3"/>
    <p:sldId id="263" r:id="rId4"/>
    <p:sldId id="264" r:id="rId5"/>
    <p:sldId id="285" r:id="rId6"/>
    <p:sldId id="286" r:id="rId7"/>
    <p:sldId id="287" r:id="rId8"/>
    <p:sldId id="288" r:id="rId9"/>
    <p:sldId id="289" r:id="rId10"/>
    <p:sldId id="290" r:id="rId11"/>
    <p:sldId id="291" r:id="rId12"/>
    <p:sldId id="282" r:id="rId13"/>
  </p:sldIdLst>
  <p:sldSz cx="9144000" cy="6858000" type="screen4x3"/>
  <p:notesSz cx="6954838" cy="93091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32">
          <p15:clr>
            <a:srgbClr val="A4A3A4"/>
          </p15:clr>
        </p15:guide>
        <p15:guide id="2" pos="219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p:cViewPr varScale="1">
        <p:scale>
          <a:sx n="70" d="100"/>
          <a:sy n="70" d="100"/>
        </p:scale>
        <p:origin x="1386" y="78"/>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932"/>
        <p:guide pos="219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handoutMaster" Target="handoutMasters/handout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3013763" cy="465455"/>
          </a:xfrm>
          <a:prstGeom prst="rect">
            <a:avLst/>
          </a:prstGeom>
        </p:spPr>
        <p:txBody>
          <a:bodyPr vert="horz" lIns="92930" tIns="46465" rIns="92930" bIns="46465" rtlCol="0"/>
          <a:lstStyle>
            <a:lvl1pPr algn="l">
              <a:defRPr sz="1200"/>
            </a:lvl1pPr>
          </a:lstStyle>
          <a:p>
            <a:endParaRPr lang="en-GB"/>
          </a:p>
        </p:txBody>
      </p:sp>
      <p:sp>
        <p:nvSpPr>
          <p:cNvPr id="3" name="Date Placeholder 2"/>
          <p:cNvSpPr>
            <a:spLocks noGrp="1"/>
          </p:cNvSpPr>
          <p:nvPr>
            <p:ph type="dt" sz="quarter" idx="1"/>
          </p:nvPr>
        </p:nvSpPr>
        <p:spPr>
          <a:xfrm>
            <a:off x="3939467" y="0"/>
            <a:ext cx="3013763" cy="465455"/>
          </a:xfrm>
          <a:prstGeom prst="rect">
            <a:avLst/>
          </a:prstGeom>
        </p:spPr>
        <p:txBody>
          <a:bodyPr vert="horz" lIns="92930" tIns="46465" rIns="92930" bIns="46465" rtlCol="0"/>
          <a:lstStyle>
            <a:lvl1pPr algn="r">
              <a:defRPr sz="1200"/>
            </a:lvl1pPr>
          </a:lstStyle>
          <a:p>
            <a:fld id="{96D292DE-8B7A-4254-AA83-74C1F4DD4AF0}" type="datetimeFigureOut">
              <a:rPr lang="en-GB" smtClean="0"/>
              <a:pPr/>
              <a:t>30/10/2016</a:t>
            </a:fld>
            <a:endParaRPr lang="en-GB"/>
          </a:p>
        </p:txBody>
      </p:sp>
      <p:sp>
        <p:nvSpPr>
          <p:cNvPr id="4" name="Footer Placeholder 3"/>
          <p:cNvSpPr>
            <a:spLocks noGrp="1"/>
          </p:cNvSpPr>
          <p:nvPr>
            <p:ph type="ftr" sz="quarter" idx="2"/>
          </p:nvPr>
        </p:nvSpPr>
        <p:spPr>
          <a:xfrm>
            <a:off x="2" y="8842029"/>
            <a:ext cx="3013763" cy="465455"/>
          </a:xfrm>
          <a:prstGeom prst="rect">
            <a:avLst/>
          </a:prstGeom>
        </p:spPr>
        <p:txBody>
          <a:bodyPr vert="horz" lIns="92930" tIns="46465" rIns="92930" bIns="46465" rtlCol="0" anchor="b"/>
          <a:lstStyle>
            <a:lvl1pPr algn="l">
              <a:defRPr sz="1200"/>
            </a:lvl1pPr>
          </a:lstStyle>
          <a:p>
            <a:endParaRPr lang="en-GB"/>
          </a:p>
        </p:txBody>
      </p:sp>
      <p:sp>
        <p:nvSpPr>
          <p:cNvPr id="5" name="Slide Number Placeholder 4"/>
          <p:cNvSpPr>
            <a:spLocks noGrp="1"/>
          </p:cNvSpPr>
          <p:nvPr>
            <p:ph type="sldNum" sz="quarter" idx="3"/>
          </p:nvPr>
        </p:nvSpPr>
        <p:spPr>
          <a:xfrm>
            <a:off x="3939467" y="8842029"/>
            <a:ext cx="3013763" cy="465455"/>
          </a:xfrm>
          <a:prstGeom prst="rect">
            <a:avLst/>
          </a:prstGeom>
        </p:spPr>
        <p:txBody>
          <a:bodyPr vert="horz" lIns="92930" tIns="46465" rIns="92930" bIns="46465"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2" y="0"/>
            <a:ext cx="3013763" cy="465455"/>
          </a:xfrm>
          <a:prstGeom prst="rect">
            <a:avLst/>
          </a:prstGeom>
        </p:spPr>
        <p:txBody>
          <a:bodyPr vert="horz" lIns="92930" tIns="46465" rIns="92930" bIns="46465" rtlCol="0"/>
          <a:lstStyle>
            <a:lvl1pPr algn="l">
              <a:defRPr sz="1200"/>
            </a:lvl1pPr>
          </a:lstStyle>
          <a:p>
            <a:endParaRPr lang="en-GB"/>
          </a:p>
        </p:txBody>
      </p:sp>
      <p:sp>
        <p:nvSpPr>
          <p:cNvPr id="3" name="Date Placeholder 2"/>
          <p:cNvSpPr>
            <a:spLocks noGrp="1"/>
          </p:cNvSpPr>
          <p:nvPr>
            <p:ph type="dt" idx="1"/>
          </p:nvPr>
        </p:nvSpPr>
        <p:spPr>
          <a:xfrm>
            <a:off x="3939467" y="0"/>
            <a:ext cx="3013763" cy="465455"/>
          </a:xfrm>
          <a:prstGeom prst="rect">
            <a:avLst/>
          </a:prstGeom>
        </p:spPr>
        <p:txBody>
          <a:bodyPr vert="horz" lIns="92930" tIns="46465" rIns="92930" bIns="46465" rtlCol="0"/>
          <a:lstStyle>
            <a:lvl1pPr algn="r">
              <a:defRPr sz="1200"/>
            </a:lvl1pPr>
          </a:lstStyle>
          <a:p>
            <a:fld id="{A3DC972A-A66E-413C-933B-475328AA4A7D}" type="datetimeFigureOut">
              <a:rPr lang="en-US" smtClean="0"/>
              <a:t>10/30/2016</a:t>
            </a:fld>
            <a:endParaRPr lang="en-GB"/>
          </a:p>
        </p:txBody>
      </p:sp>
      <p:sp>
        <p:nvSpPr>
          <p:cNvPr id="4" name="Slide Image Placeholder 3"/>
          <p:cNvSpPr>
            <a:spLocks noGrp="1" noRot="1" noChangeAspect="1"/>
          </p:cNvSpPr>
          <p:nvPr>
            <p:ph type="sldImg" idx="2"/>
          </p:nvPr>
        </p:nvSpPr>
        <p:spPr>
          <a:xfrm>
            <a:off x="1149350" y="698500"/>
            <a:ext cx="4656138" cy="3490913"/>
          </a:xfrm>
          <a:prstGeom prst="rect">
            <a:avLst/>
          </a:prstGeom>
          <a:noFill/>
          <a:ln w="12700">
            <a:solidFill>
              <a:prstClr val="black"/>
            </a:solidFill>
          </a:ln>
        </p:spPr>
        <p:txBody>
          <a:bodyPr vert="horz" lIns="92930" tIns="46465" rIns="92930" bIns="46465" rtlCol="0" anchor="ctr"/>
          <a:lstStyle/>
          <a:p>
            <a:endParaRPr lang="en-GB"/>
          </a:p>
        </p:txBody>
      </p:sp>
      <p:sp>
        <p:nvSpPr>
          <p:cNvPr id="5" name="Notes Placeholder 4"/>
          <p:cNvSpPr>
            <a:spLocks noGrp="1"/>
          </p:cNvSpPr>
          <p:nvPr>
            <p:ph type="body" sz="quarter" idx="3"/>
          </p:nvPr>
        </p:nvSpPr>
        <p:spPr>
          <a:xfrm>
            <a:off x="695485" y="4421824"/>
            <a:ext cx="5563870" cy="4189095"/>
          </a:xfrm>
          <a:prstGeom prst="rect">
            <a:avLst/>
          </a:prstGeom>
        </p:spPr>
        <p:txBody>
          <a:bodyPr vert="horz" lIns="92930" tIns="46465" rIns="92930" bIns="46465"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2" y="8842029"/>
            <a:ext cx="3013763" cy="465455"/>
          </a:xfrm>
          <a:prstGeom prst="rect">
            <a:avLst/>
          </a:prstGeom>
        </p:spPr>
        <p:txBody>
          <a:bodyPr vert="horz" lIns="92930" tIns="46465" rIns="92930" bIns="46465" rtlCol="0" anchor="b"/>
          <a:lstStyle>
            <a:lvl1pPr algn="l">
              <a:defRPr sz="1200"/>
            </a:lvl1pPr>
          </a:lstStyle>
          <a:p>
            <a:endParaRPr lang="en-GB"/>
          </a:p>
        </p:txBody>
      </p:sp>
      <p:sp>
        <p:nvSpPr>
          <p:cNvPr id="7" name="Slide Number Placeholder 6"/>
          <p:cNvSpPr>
            <a:spLocks noGrp="1"/>
          </p:cNvSpPr>
          <p:nvPr>
            <p:ph type="sldNum" sz="quarter" idx="5"/>
          </p:nvPr>
        </p:nvSpPr>
        <p:spPr>
          <a:xfrm>
            <a:off x="3939467" y="8842029"/>
            <a:ext cx="3013763" cy="465455"/>
          </a:xfrm>
          <a:prstGeom prst="rect">
            <a:avLst/>
          </a:prstGeom>
        </p:spPr>
        <p:txBody>
          <a:bodyPr vert="horz" lIns="92930" tIns="46465" rIns="92930" bIns="46465" rtlCol="0" anchor="b"/>
          <a:lstStyle>
            <a:lvl1pPr algn="r">
              <a:defRPr sz="1200"/>
            </a:lvl1pPr>
          </a:lstStyle>
          <a:p>
            <a:fld id="{6D64A178-5180-4603-A24A-61F11D08BB05}" type="slidenum">
              <a:rPr lang="en-GB" smtClean="0"/>
              <a:t>‹#›</a:t>
            </a:fld>
            <a:endParaRPr lang="en-GB"/>
          </a:p>
        </p:txBody>
      </p:sp>
    </p:spTree>
    <p:extLst>
      <p:ext uri="{BB962C8B-B14F-4D97-AF65-F5344CB8AC3E}">
        <p14:creationId xmlns:p14="http://schemas.microsoft.com/office/powerpoint/2010/main" val="2858740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smtClean="0"/>
          </a:p>
        </p:txBody>
      </p:sp>
      <p:sp>
        <p:nvSpPr>
          <p:cNvPr id="4" name="Slide Number Placeholder 3"/>
          <p:cNvSpPr>
            <a:spLocks noGrp="1"/>
          </p:cNvSpPr>
          <p:nvPr>
            <p:ph type="sldNum" sz="quarter" idx="10"/>
          </p:nvPr>
        </p:nvSpPr>
        <p:spPr/>
        <p:txBody>
          <a:bodyPr/>
          <a:lstStyle/>
          <a:p>
            <a:fld id="{63DD9E69-FD10-4042-8F48-7EFEA51AADC4}" type="slidenum">
              <a:rPr lang="en-GB" smtClean="0">
                <a:solidFill>
                  <a:prstClr val="black"/>
                </a:solidFill>
              </a:rPr>
              <a:pPr/>
              <a:t>1</a:t>
            </a:fld>
            <a:endParaRPr lang="en-GB">
              <a:solidFill>
                <a:prstClr val="black"/>
              </a:solidFill>
            </a:endParaRPr>
          </a:p>
        </p:txBody>
      </p:sp>
    </p:spTree>
    <p:extLst>
      <p:ext uri="{BB962C8B-B14F-4D97-AF65-F5344CB8AC3E}">
        <p14:creationId xmlns:p14="http://schemas.microsoft.com/office/powerpoint/2010/main" val="97635964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aseline="0" dirty="0" smtClean="0"/>
              <a:t> </a:t>
            </a:r>
            <a:endParaRPr lang="en-GB" dirty="0"/>
          </a:p>
        </p:txBody>
      </p:sp>
      <p:sp>
        <p:nvSpPr>
          <p:cNvPr id="4" name="Slide Number Placeholder 3"/>
          <p:cNvSpPr>
            <a:spLocks noGrp="1"/>
          </p:cNvSpPr>
          <p:nvPr>
            <p:ph type="sldNum" sz="quarter" idx="10"/>
          </p:nvPr>
        </p:nvSpPr>
        <p:spPr/>
        <p:txBody>
          <a:bodyPr/>
          <a:lstStyle/>
          <a:p>
            <a:fld id="{268E45CF-C564-49F4-993B-F065EFC43C3F}" type="slidenum">
              <a:rPr lang="en-GB" smtClean="0"/>
              <a:pPr/>
              <a:t>5</a:t>
            </a:fld>
            <a:endParaRPr lang="en-GB"/>
          </a:p>
        </p:txBody>
      </p:sp>
    </p:spTree>
    <p:extLst>
      <p:ext uri="{BB962C8B-B14F-4D97-AF65-F5344CB8AC3E}">
        <p14:creationId xmlns:p14="http://schemas.microsoft.com/office/powerpoint/2010/main" val="398207323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8E45CF-C564-49F4-993B-F065EFC43C3F}" type="slidenum">
              <a:rPr lang="en-GB" smtClean="0"/>
              <a:pPr/>
              <a:t>9</a:t>
            </a:fld>
            <a:endParaRPr lang="en-GB"/>
          </a:p>
        </p:txBody>
      </p:sp>
    </p:spTree>
    <p:extLst>
      <p:ext uri="{BB962C8B-B14F-4D97-AF65-F5344CB8AC3E}">
        <p14:creationId xmlns:p14="http://schemas.microsoft.com/office/powerpoint/2010/main" val="37890410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68E45CF-C564-49F4-993B-F065EFC43C3F}" type="slidenum">
              <a:rPr lang="en-GB" smtClean="0"/>
              <a:pPr/>
              <a:t>10</a:t>
            </a:fld>
            <a:endParaRPr lang="en-GB"/>
          </a:p>
        </p:txBody>
      </p:sp>
    </p:spTree>
    <p:extLst>
      <p:ext uri="{BB962C8B-B14F-4D97-AF65-F5344CB8AC3E}">
        <p14:creationId xmlns:p14="http://schemas.microsoft.com/office/powerpoint/2010/main" val="13653378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30/10/2016</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30/10/2016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30/10/2016</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Title 5"/>
          <p:cNvSpPr>
            <a:spLocks noGrp="1"/>
          </p:cNvSpPr>
          <p:nvPr>
            <p:ph type="ctrTitle"/>
          </p:nvPr>
        </p:nvSpPr>
        <p:spPr>
          <a:xfrm>
            <a:off x="685800" y="1268413"/>
            <a:ext cx="7772400" cy="3600450"/>
          </a:xfrm>
        </p:spPr>
        <p:txBody>
          <a:bodyPr>
            <a:normAutofit fontScale="90000"/>
          </a:bodyPr>
          <a:lstStyle/>
          <a:p>
            <a:pPr lvl="0">
              <a:spcBef>
                <a:spcPct val="20000"/>
              </a:spcBef>
            </a:pPr>
            <a:r>
              <a:rPr lang="en-US" altLang="en-US" dirty="0" smtClean="0">
                <a:solidFill>
                  <a:schemeClr val="bg1"/>
                </a:solidFill>
              </a:rPr>
              <a:t>EAEC6010-C</a:t>
            </a:r>
            <a:br>
              <a:rPr lang="en-US" altLang="en-US" dirty="0" smtClean="0">
                <a:solidFill>
                  <a:schemeClr val="bg1"/>
                </a:solidFill>
              </a:rPr>
            </a:br>
            <a:r>
              <a:rPr lang="en-US" altLang="en-US" dirty="0" err="1" smtClean="0">
                <a:solidFill>
                  <a:schemeClr val="bg1"/>
                </a:solidFill>
              </a:rPr>
              <a:t>Plentyndod</a:t>
            </a:r>
            <a:r>
              <a:rPr lang="en-US" altLang="en-US" dirty="0" smtClean="0">
                <a:solidFill>
                  <a:schemeClr val="bg1"/>
                </a:solidFill>
              </a:rPr>
              <a:t> </a:t>
            </a:r>
            <a:r>
              <a:rPr lang="en-US" altLang="en-US" dirty="0" err="1" smtClean="0">
                <a:solidFill>
                  <a:schemeClr val="bg1"/>
                </a:solidFill>
              </a:rPr>
              <a:t>Gwyrdd</a:t>
            </a:r>
            <a:r>
              <a:rPr lang="en-US" altLang="en-US" dirty="0" smtClean="0">
                <a:solidFill>
                  <a:schemeClr val="bg1"/>
                </a:solidFill>
              </a:rPr>
              <a:t/>
            </a:r>
            <a:br>
              <a:rPr lang="en-US" altLang="en-US" dirty="0" smtClean="0">
                <a:solidFill>
                  <a:schemeClr val="bg1"/>
                </a:solidFill>
              </a:rPr>
            </a:br>
            <a:r>
              <a:rPr lang="en-US" altLang="en-US" dirty="0" smtClean="0">
                <a:solidFill>
                  <a:schemeClr val="bg1"/>
                </a:solidFill>
              </a:rPr>
              <a:t>Green Childhood</a:t>
            </a:r>
            <a:br>
              <a:rPr lang="en-US" altLang="en-US" dirty="0" smtClean="0">
                <a:solidFill>
                  <a:schemeClr val="bg1"/>
                </a:solidFill>
              </a:rPr>
            </a:br>
            <a:r>
              <a:rPr lang="en-US" altLang="en-US" i="1" dirty="0" err="1" smtClean="0">
                <a:solidFill>
                  <a:schemeClr val="bg1"/>
                </a:solidFill>
              </a:rPr>
              <a:t>Meini</a:t>
            </a:r>
            <a:r>
              <a:rPr lang="en-US" altLang="en-US" i="1" dirty="0" smtClean="0">
                <a:solidFill>
                  <a:schemeClr val="bg1"/>
                </a:solidFill>
              </a:rPr>
              <a:t> </a:t>
            </a:r>
            <a:r>
              <a:rPr lang="en-US" altLang="en-US" i="1" dirty="0" err="1" smtClean="0">
                <a:solidFill>
                  <a:schemeClr val="bg1"/>
                </a:solidFill>
              </a:rPr>
              <a:t>Prawf</a:t>
            </a:r>
            <a:r>
              <a:rPr lang="en-US" altLang="en-US" i="1" dirty="0" smtClean="0">
                <a:solidFill>
                  <a:schemeClr val="bg1"/>
                </a:solidFill>
              </a:rPr>
              <a:t> </a:t>
            </a:r>
            <a:r>
              <a:rPr lang="en-US" altLang="en-US" i="1" dirty="0" err="1" smtClean="0">
                <a:solidFill>
                  <a:schemeClr val="bg1"/>
                </a:solidFill>
              </a:rPr>
              <a:t>Asesu</a:t>
            </a:r>
            <a:r>
              <a:rPr lang="en-US" altLang="en-US" i="1" dirty="0" smtClean="0">
                <a:solidFill>
                  <a:schemeClr val="bg1"/>
                </a:solidFill>
              </a:rPr>
              <a:t/>
            </a:r>
            <a:br>
              <a:rPr lang="en-US" altLang="en-US" i="1" dirty="0" smtClean="0">
                <a:solidFill>
                  <a:schemeClr val="bg1"/>
                </a:solidFill>
              </a:rPr>
            </a:br>
            <a:r>
              <a:rPr lang="en-US" altLang="en-US" i="1" dirty="0" smtClean="0">
                <a:solidFill>
                  <a:schemeClr val="bg1"/>
                </a:solidFill>
              </a:rPr>
              <a:t>Assessment marking criteria</a:t>
            </a:r>
            <a:br>
              <a:rPr lang="en-US" altLang="en-US" i="1" dirty="0" smtClean="0">
                <a:solidFill>
                  <a:schemeClr val="bg1"/>
                </a:solidFill>
              </a:rPr>
            </a:br>
            <a:r>
              <a:rPr lang="cy-GB" sz="1700" dirty="0">
                <a:solidFill>
                  <a:prstClr val="white"/>
                </a:solidFill>
                <a:ea typeface="+mn-ea"/>
                <a:cs typeface="+mn-cs"/>
              </a:rPr>
              <a:t>Poster Grŵp  (50%) </a:t>
            </a:r>
            <a:br>
              <a:rPr lang="cy-GB" sz="1700" dirty="0">
                <a:solidFill>
                  <a:prstClr val="white"/>
                </a:solidFill>
                <a:ea typeface="+mn-ea"/>
                <a:cs typeface="+mn-cs"/>
              </a:rPr>
            </a:br>
            <a:r>
              <a:rPr lang="en-GB" sz="1700" dirty="0">
                <a:solidFill>
                  <a:prstClr val="white"/>
                </a:solidFill>
                <a:ea typeface="+mn-ea"/>
                <a:cs typeface="+mn-cs"/>
              </a:rPr>
              <a:t>Group Poster (50%)</a:t>
            </a:r>
            <a:br>
              <a:rPr lang="en-GB" sz="1700" dirty="0">
                <a:solidFill>
                  <a:prstClr val="white"/>
                </a:solidFill>
                <a:ea typeface="+mn-ea"/>
                <a:cs typeface="+mn-cs"/>
              </a:rPr>
            </a:br>
            <a:endParaRPr lang="en-US" altLang="en-US" dirty="0" smtClean="0">
              <a:solidFill>
                <a:schemeClr val="bg1"/>
              </a:solidFill>
            </a:endParaRPr>
          </a:p>
        </p:txBody>
      </p:sp>
    </p:spTree>
    <p:extLst>
      <p:ext uri="{BB962C8B-B14F-4D97-AF65-F5344CB8AC3E}">
        <p14:creationId xmlns:p14="http://schemas.microsoft.com/office/powerpoint/2010/main" val="921182528"/>
      </p:ext>
    </p:extLst>
  </p:cSld>
  <p:clrMapOvr>
    <a:masterClrMapping/>
  </p:clrMapOv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smtClean="0"/>
              <a:t>Y </a:t>
            </a:r>
            <a:r>
              <a:rPr lang="en-GB" dirty="0" err="1" smtClean="0"/>
              <a:t>Dasg</a:t>
            </a:r>
            <a:r>
              <a:rPr lang="en-GB" dirty="0" smtClean="0"/>
              <a:t> / The Task </a:t>
            </a:r>
            <a:endParaRPr lang="en-GB" dirty="0"/>
          </a:p>
        </p:txBody>
      </p:sp>
      <p:sp>
        <p:nvSpPr>
          <p:cNvPr id="5" name="Content Placeholder 4"/>
          <p:cNvSpPr>
            <a:spLocks noGrp="1"/>
          </p:cNvSpPr>
          <p:nvPr>
            <p:ph sz="half" idx="1"/>
          </p:nvPr>
        </p:nvSpPr>
        <p:spPr/>
        <p:txBody>
          <a:bodyPr>
            <a:normAutofit fontScale="85000" lnSpcReduction="20000"/>
          </a:bodyPr>
          <a:lstStyle/>
          <a:p>
            <a:r>
              <a:rPr lang="cy-GB" dirty="0"/>
              <a:t>Mewn </a:t>
            </a:r>
            <a:r>
              <a:rPr lang="cy-GB" dirty="0" smtClean="0"/>
              <a:t>grwpiau o 4 </a:t>
            </a:r>
            <a:r>
              <a:rPr lang="cy-GB" dirty="0"/>
              <a:t>dyluniwch boster academaidd sy’n archwilio sut y gall un sefydliad, rhaglen neu brosiect gynorthwyo ymarferwyr plentyndod cynnar i gyflwyno Addysg ar gyfer Datblygu Cynaliadwy a Dinasyddiaeth Fyd-eang (ADCDF). </a:t>
            </a:r>
            <a:endParaRPr lang="en-GB" dirty="0"/>
          </a:p>
          <a:p>
            <a:endParaRPr lang="en-GB" dirty="0"/>
          </a:p>
        </p:txBody>
      </p:sp>
      <p:sp>
        <p:nvSpPr>
          <p:cNvPr id="6" name="Content Placeholder 5"/>
          <p:cNvSpPr>
            <a:spLocks noGrp="1"/>
          </p:cNvSpPr>
          <p:nvPr>
            <p:ph sz="half" idx="2"/>
          </p:nvPr>
        </p:nvSpPr>
        <p:spPr/>
        <p:txBody>
          <a:bodyPr>
            <a:normAutofit fontScale="85000" lnSpcReduction="20000"/>
          </a:bodyPr>
          <a:lstStyle/>
          <a:p>
            <a:r>
              <a:rPr lang="en-GB" dirty="0"/>
              <a:t>In groups </a:t>
            </a:r>
            <a:r>
              <a:rPr lang="en-GB" dirty="0" smtClean="0"/>
              <a:t>of 4 design </a:t>
            </a:r>
            <a:r>
              <a:rPr lang="en-GB" dirty="0"/>
              <a:t>an academic poster which explores how one organisation, programme or project can support early childhood practitioners to deliver Education for Sustainable Development and Global Citizenship (ESDGC). </a:t>
            </a:r>
          </a:p>
          <a:p>
            <a:r>
              <a:rPr lang="en-GB" dirty="0"/>
              <a:t> </a:t>
            </a:r>
          </a:p>
          <a:p>
            <a:pPr marL="0" indent="0">
              <a:buNone/>
            </a:pPr>
            <a:endParaRPr lang="en-GB" dirty="0"/>
          </a:p>
        </p:txBody>
      </p:sp>
    </p:spTree>
    <p:extLst>
      <p:ext uri="{BB962C8B-B14F-4D97-AF65-F5344CB8AC3E}">
        <p14:creationId xmlns:p14="http://schemas.microsoft.com/office/powerpoint/2010/main" val="19474632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Sut</a:t>
            </a:r>
            <a:r>
              <a:rPr lang="en-GB" dirty="0" smtClean="0"/>
              <a:t>? / How?</a:t>
            </a:r>
            <a:endParaRPr lang="en-GB" dirty="0"/>
          </a:p>
        </p:txBody>
      </p:sp>
      <p:sp>
        <p:nvSpPr>
          <p:cNvPr id="3" name="Content Placeholder 2"/>
          <p:cNvSpPr>
            <a:spLocks noGrp="1"/>
          </p:cNvSpPr>
          <p:nvPr>
            <p:ph sz="half" idx="1"/>
          </p:nvPr>
        </p:nvSpPr>
        <p:spPr/>
        <p:txBody>
          <a:bodyPr>
            <a:normAutofit fontScale="77500" lnSpcReduction="20000"/>
          </a:bodyPr>
          <a:lstStyle/>
          <a:p>
            <a:pPr lvl="0"/>
            <a:r>
              <a:rPr lang="cy-GB" dirty="0"/>
              <a:t>Rhaid i gynnwys y poster werthuso’n feirniadol y sefydliad a ddewiswyd o ran ei ddull a’i ethos mewn perthynas ag ADCDF. </a:t>
            </a:r>
            <a:endParaRPr lang="cy-GB" dirty="0" smtClean="0"/>
          </a:p>
          <a:p>
            <a:pPr lvl="0"/>
            <a:r>
              <a:rPr lang="cy-GB" dirty="0" smtClean="0"/>
              <a:t>Yn </a:t>
            </a:r>
            <a:r>
              <a:rPr lang="cy-GB" dirty="0"/>
              <a:t>ogystal dylai’r cynnwys ddadansoddi'r heriau a’r cyfleoedd a </a:t>
            </a:r>
            <a:r>
              <a:rPr lang="cy-GB" dirty="0" smtClean="0"/>
              <a:t>gynhigir </a:t>
            </a:r>
            <a:r>
              <a:rPr lang="cy-GB" dirty="0"/>
              <a:t>gan y sefydliad i fynd i’r afael â theori ac arfer plentyndod cynnar ac i ddatblygu arfer cynaliadwy o fewn lleoliadau plentyndod cynnar yng Nghymru</a:t>
            </a:r>
            <a:endParaRPr lang="en-GB" dirty="0"/>
          </a:p>
        </p:txBody>
      </p:sp>
      <p:sp>
        <p:nvSpPr>
          <p:cNvPr id="4" name="Content Placeholder 3"/>
          <p:cNvSpPr>
            <a:spLocks noGrp="1"/>
          </p:cNvSpPr>
          <p:nvPr>
            <p:ph sz="half" idx="2"/>
          </p:nvPr>
        </p:nvSpPr>
        <p:spPr/>
        <p:txBody>
          <a:bodyPr>
            <a:normAutofit fontScale="77500" lnSpcReduction="20000"/>
          </a:bodyPr>
          <a:lstStyle/>
          <a:p>
            <a:r>
              <a:rPr lang="en-GB" dirty="0"/>
              <a:t>The poster content must critically evaluate the organisation chosen in terms of its approach and ethos in relation to </a:t>
            </a:r>
            <a:r>
              <a:rPr lang="en-GB" dirty="0" smtClean="0"/>
              <a:t>ESDGC.</a:t>
            </a:r>
          </a:p>
          <a:p>
            <a:r>
              <a:rPr lang="en-GB" dirty="0" smtClean="0"/>
              <a:t>The </a:t>
            </a:r>
            <a:r>
              <a:rPr lang="en-GB" dirty="0"/>
              <a:t>content should also analyse the challenges and opportunities provided by the organisation to engage with early childhood practice and theory and to develop sustainable practice within the early childhood settings in Wales. </a:t>
            </a:r>
          </a:p>
          <a:p>
            <a:pPr lvl="0"/>
            <a:endParaRPr lang="en-GB" dirty="0"/>
          </a:p>
          <a:p>
            <a:pPr marL="0" indent="0">
              <a:buNone/>
            </a:pPr>
            <a:endParaRPr lang="en-GB" dirty="0"/>
          </a:p>
        </p:txBody>
      </p:sp>
    </p:spTree>
    <p:extLst>
      <p:ext uri="{BB962C8B-B14F-4D97-AF65-F5344CB8AC3E}">
        <p14:creationId xmlns:p14="http://schemas.microsoft.com/office/powerpoint/2010/main" val="405375245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err="1" smtClean="0"/>
              <a:t>Sut</a:t>
            </a:r>
            <a:r>
              <a:rPr lang="en-GB" dirty="0" smtClean="0"/>
              <a:t>? / How?</a:t>
            </a:r>
            <a:endParaRPr lang="en-GB" dirty="0"/>
          </a:p>
        </p:txBody>
      </p:sp>
      <p:sp>
        <p:nvSpPr>
          <p:cNvPr id="3" name="Content Placeholder 2"/>
          <p:cNvSpPr>
            <a:spLocks noGrp="1"/>
          </p:cNvSpPr>
          <p:nvPr>
            <p:ph sz="half" idx="1"/>
          </p:nvPr>
        </p:nvSpPr>
        <p:spPr/>
        <p:txBody>
          <a:bodyPr>
            <a:normAutofit fontScale="92500" lnSpcReduction="20000"/>
          </a:bodyPr>
          <a:lstStyle/>
          <a:p>
            <a:r>
              <a:rPr lang="cy-GB" dirty="0"/>
              <a:t>Yna gofynnir ichi fel grŵp drafod eich poster fel rhan o drafodaeth grŵp </a:t>
            </a:r>
            <a:r>
              <a:rPr lang="cy-GB" dirty="0" smtClean="0"/>
              <a:t>20 </a:t>
            </a:r>
            <a:r>
              <a:rPr lang="cy-GB" dirty="0"/>
              <a:t>munud. Bydd y drafodaeth hon yn asesu eich gallu i ymateb i gwestiynau tiwtoriaid am y wybodaeth o fewn eich poster.</a:t>
            </a:r>
            <a:r>
              <a:rPr lang="en-GB" dirty="0"/>
              <a:t> </a:t>
            </a:r>
          </a:p>
          <a:p>
            <a:pPr marL="0" indent="0">
              <a:buNone/>
            </a:pPr>
            <a:r>
              <a:rPr lang="en-GB" dirty="0"/>
              <a:t> </a:t>
            </a:r>
          </a:p>
          <a:p>
            <a:endParaRPr lang="en-GB" dirty="0"/>
          </a:p>
        </p:txBody>
      </p:sp>
      <p:sp>
        <p:nvSpPr>
          <p:cNvPr id="4" name="Content Placeholder 3"/>
          <p:cNvSpPr>
            <a:spLocks noGrp="1"/>
          </p:cNvSpPr>
          <p:nvPr>
            <p:ph sz="half" idx="2"/>
          </p:nvPr>
        </p:nvSpPr>
        <p:spPr/>
        <p:txBody>
          <a:bodyPr>
            <a:normAutofit fontScale="92500" lnSpcReduction="20000"/>
          </a:bodyPr>
          <a:lstStyle/>
          <a:p>
            <a:r>
              <a:rPr lang="en-GB" dirty="0"/>
              <a:t>You will, as a group, then be asked to discuss your poster as part of a </a:t>
            </a:r>
            <a:r>
              <a:rPr lang="en-GB" dirty="0" smtClean="0"/>
              <a:t>20 </a:t>
            </a:r>
            <a:r>
              <a:rPr lang="en-GB" dirty="0"/>
              <a:t>minute group discussion. This discussion will assess your ability to respond to tutors questions about the information within your poster. </a:t>
            </a:r>
          </a:p>
          <a:p>
            <a:pPr marL="0" lvl="0" indent="0">
              <a:buNone/>
            </a:pPr>
            <a:endParaRPr lang="en-GB" dirty="0"/>
          </a:p>
          <a:p>
            <a:endParaRPr lang="en-GB" dirty="0"/>
          </a:p>
        </p:txBody>
      </p:sp>
    </p:spTree>
    <p:extLst>
      <p:ext uri="{BB962C8B-B14F-4D97-AF65-F5344CB8AC3E}">
        <p14:creationId xmlns:p14="http://schemas.microsoft.com/office/powerpoint/2010/main" val="42723584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908720"/>
          </a:xfrm>
        </p:spPr>
        <p:txBody>
          <a:bodyPr/>
          <a:lstStyle/>
          <a:p>
            <a:r>
              <a:rPr lang="en-GB" dirty="0" err="1" smtClean="0"/>
              <a:t>Anfoddhaol</a:t>
            </a:r>
            <a:r>
              <a:rPr lang="en-GB" dirty="0" smtClean="0"/>
              <a:t>      </a:t>
            </a:r>
            <a:r>
              <a:rPr lang="en-GB" i="1" dirty="0" smtClean="0">
                <a:solidFill>
                  <a:schemeClr val="accent1"/>
                </a:solidFill>
              </a:rPr>
              <a:t>Unsatisfactory</a:t>
            </a:r>
            <a:endParaRPr lang="en-GB" dirty="0">
              <a:solidFill>
                <a:schemeClr val="accent1"/>
              </a:solidFill>
            </a:endParaRPr>
          </a:p>
        </p:txBody>
      </p:sp>
      <p:sp>
        <p:nvSpPr>
          <p:cNvPr id="3" name="Content Placeholder 2"/>
          <p:cNvSpPr>
            <a:spLocks noGrp="1"/>
          </p:cNvSpPr>
          <p:nvPr>
            <p:ph sz="half" idx="1"/>
          </p:nvPr>
        </p:nvSpPr>
        <p:spPr>
          <a:xfrm>
            <a:off x="457200" y="980728"/>
            <a:ext cx="4038600" cy="4608513"/>
          </a:xfrm>
        </p:spPr>
        <p:txBody>
          <a:bodyPr>
            <a:normAutofit fontScale="62500" lnSpcReduction="20000"/>
          </a:bodyPr>
          <a:lstStyle/>
          <a:p>
            <a:pPr>
              <a:buNone/>
            </a:pPr>
            <a:r>
              <a:rPr lang="en-GB" b="1" dirty="0" smtClean="0"/>
              <a:t>Marc o 39% </a:t>
            </a:r>
            <a:r>
              <a:rPr lang="en-GB" b="1" dirty="0" err="1" smtClean="0"/>
              <a:t>neu</a:t>
            </a:r>
            <a:r>
              <a:rPr lang="en-GB" b="1" dirty="0" smtClean="0"/>
              <a:t> </a:t>
            </a:r>
            <a:r>
              <a:rPr lang="en-GB" b="1" dirty="0" err="1" smtClean="0"/>
              <a:t>lai</a:t>
            </a:r>
            <a:endParaRPr lang="en-GB" b="1" dirty="0" smtClean="0"/>
          </a:p>
          <a:p>
            <a:r>
              <a:rPr lang="cy-GB" dirty="0"/>
              <a:t>Ystyriaeth gyfyngedig iawn </a:t>
            </a:r>
            <a:r>
              <a:rPr lang="cy-GB" dirty="0" smtClean="0"/>
              <a:t>o’r meini prawf penodol.</a:t>
            </a:r>
          </a:p>
          <a:p>
            <a:r>
              <a:rPr lang="cy-GB" dirty="0" smtClean="0"/>
              <a:t>Dim trafodaeth </a:t>
            </a:r>
            <a:r>
              <a:rPr lang="cy-GB" dirty="0"/>
              <a:t>neu drafodaeth gyfyngedig iawn </a:t>
            </a:r>
            <a:r>
              <a:rPr lang="cy-GB" dirty="0" smtClean="0"/>
              <a:t>o’r pwnc. Tystiolaeth </a:t>
            </a:r>
            <a:r>
              <a:rPr lang="cy-GB" dirty="0"/>
              <a:t>o gynllunio gyfyngedig iawn a strwythur </a:t>
            </a:r>
            <a:r>
              <a:rPr lang="cy-GB" dirty="0" smtClean="0"/>
              <a:t>gwan i’r poster.</a:t>
            </a:r>
            <a:endParaRPr lang="cy-GB" dirty="0"/>
          </a:p>
          <a:p>
            <a:r>
              <a:rPr lang="cy-GB" dirty="0" smtClean="0"/>
              <a:t>Nifer </a:t>
            </a:r>
            <a:r>
              <a:rPr lang="cy-GB" dirty="0"/>
              <a:t>o wallau teipio a gramadeg, sgiliau iaith </a:t>
            </a:r>
            <a:r>
              <a:rPr lang="cy-GB" dirty="0" smtClean="0"/>
              <a:t>gwan iawn.</a:t>
            </a:r>
            <a:r>
              <a:rPr lang="cy-GB" dirty="0"/>
              <a:t/>
            </a:r>
            <a:br>
              <a:rPr lang="cy-GB" dirty="0"/>
            </a:br>
            <a:r>
              <a:rPr lang="cy-GB" dirty="0"/>
              <a:t>Dim </a:t>
            </a:r>
            <a:r>
              <a:rPr lang="cy-GB" dirty="0" smtClean="0"/>
              <a:t>cysylltiadau </a:t>
            </a:r>
            <a:r>
              <a:rPr lang="cy-GB" dirty="0"/>
              <a:t>i </a:t>
            </a:r>
            <a:r>
              <a:rPr lang="cy-GB" dirty="0" smtClean="0"/>
              <a:t>dystiolaeth.</a:t>
            </a:r>
          </a:p>
          <a:p>
            <a:r>
              <a:rPr lang="cy-GB" dirty="0" smtClean="0"/>
              <a:t>Dim </a:t>
            </a:r>
            <a:r>
              <a:rPr lang="cy-GB" dirty="0"/>
              <a:t>rhestr </a:t>
            </a:r>
            <a:r>
              <a:rPr lang="cy-GB" dirty="0" smtClean="0"/>
              <a:t>cyfeirnodau.</a:t>
            </a:r>
          </a:p>
          <a:p>
            <a:r>
              <a:rPr lang="en-GB" dirty="0" smtClean="0"/>
              <a:t>Dim </a:t>
            </a:r>
            <a:r>
              <a:rPr lang="en-GB" dirty="0" err="1"/>
              <a:t>ymgais</a:t>
            </a:r>
            <a:r>
              <a:rPr lang="en-GB" dirty="0"/>
              <a:t> o </a:t>
            </a:r>
            <a:r>
              <a:rPr lang="en-GB" dirty="0" err="1"/>
              <a:t>gwbl</a:t>
            </a:r>
            <a:r>
              <a:rPr lang="en-GB" dirty="0"/>
              <a:t> </a:t>
            </a:r>
            <a:r>
              <a:rPr lang="en-GB" dirty="0" err="1"/>
              <a:t>i</a:t>
            </a:r>
            <a:r>
              <a:rPr lang="en-GB" dirty="0"/>
              <a:t> </a:t>
            </a:r>
            <a:r>
              <a:rPr lang="en-GB" dirty="0" err="1" smtClean="0"/>
              <a:t>ymgysylltu</a:t>
            </a:r>
            <a:r>
              <a:rPr lang="en-GB" dirty="0" smtClean="0"/>
              <a:t>, pan </a:t>
            </a:r>
            <a:r>
              <a:rPr lang="en-GB" dirty="0" err="1" smtClean="0"/>
              <a:t>yn</a:t>
            </a:r>
            <a:r>
              <a:rPr lang="en-GB" dirty="0" smtClean="0"/>
              <a:t> </a:t>
            </a:r>
            <a:r>
              <a:rPr lang="en-GB" dirty="0" err="1" smtClean="0"/>
              <a:t>ateb</a:t>
            </a:r>
            <a:r>
              <a:rPr lang="en-GB" dirty="0" smtClean="0"/>
              <a:t> </a:t>
            </a:r>
            <a:r>
              <a:rPr lang="en-GB" dirty="0" err="1" smtClean="0"/>
              <a:t>cwestiynau</a:t>
            </a:r>
            <a:r>
              <a:rPr lang="en-GB" dirty="0" smtClean="0"/>
              <a:t>, </a:t>
            </a:r>
            <a:r>
              <a:rPr lang="en-GB" dirty="0"/>
              <a:t>d</a:t>
            </a:r>
            <a:r>
              <a:rPr lang="en-GB" dirty="0" smtClean="0"/>
              <a:t>im </a:t>
            </a:r>
            <a:r>
              <a:rPr lang="en-GB" dirty="0" err="1" smtClean="0"/>
              <a:t>cyswllt</a:t>
            </a:r>
            <a:r>
              <a:rPr lang="en-GB" dirty="0" smtClean="0"/>
              <a:t> </a:t>
            </a:r>
            <a:r>
              <a:rPr lang="en-GB" dirty="0" err="1" smtClean="0"/>
              <a:t>llygad</a:t>
            </a:r>
            <a:r>
              <a:rPr lang="en-GB" dirty="0" smtClean="0"/>
              <a:t>.</a:t>
            </a:r>
            <a:endParaRPr lang="en-GB" dirty="0"/>
          </a:p>
          <a:p>
            <a:endParaRPr lang="cy-GB" dirty="0" smtClean="0"/>
          </a:p>
          <a:p>
            <a:endParaRPr lang="en-GB" dirty="0"/>
          </a:p>
        </p:txBody>
      </p:sp>
      <p:sp>
        <p:nvSpPr>
          <p:cNvPr id="4" name="Content Placeholder 3"/>
          <p:cNvSpPr>
            <a:spLocks noGrp="1"/>
          </p:cNvSpPr>
          <p:nvPr>
            <p:ph sz="half" idx="2"/>
          </p:nvPr>
        </p:nvSpPr>
        <p:spPr>
          <a:xfrm>
            <a:off x="4648200" y="980728"/>
            <a:ext cx="4038600" cy="4608513"/>
          </a:xfrm>
        </p:spPr>
        <p:txBody>
          <a:bodyPr>
            <a:normAutofit fontScale="62500" lnSpcReduction="20000"/>
          </a:bodyPr>
          <a:lstStyle/>
          <a:p>
            <a:pPr>
              <a:buNone/>
            </a:pPr>
            <a:r>
              <a:rPr lang="en-GB" b="1" dirty="0" smtClean="0">
                <a:solidFill>
                  <a:schemeClr val="accent1"/>
                </a:solidFill>
              </a:rPr>
              <a:t>Mark of 39% or less</a:t>
            </a:r>
          </a:p>
          <a:p>
            <a:r>
              <a:rPr lang="en-GB" i="1" dirty="0" smtClean="0">
                <a:solidFill>
                  <a:schemeClr val="accent1"/>
                </a:solidFill>
              </a:rPr>
              <a:t>Very limited consideration of the specific assessment criteria.</a:t>
            </a:r>
          </a:p>
          <a:p>
            <a:r>
              <a:rPr lang="en-GB" i="1" dirty="0" smtClean="0">
                <a:solidFill>
                  <a:schemeClr val="accent1"/>
                </a:solidFill>
              </a:rPr>
              <a:t>No or very limited discussion of the subject.</a:t>
            </a:r>
            <a:endParaRPr lang="en-GB" i="1" dirty="0">
              <a:solidFill>
                <a:schemeClr val="accent1"/>
              </a:solidFill>
            </a:endParaRPr>
          </a:p>
          <a:p>
            <a:r>
              <a:rPr lang="en-GB" i="1" dirty="0" smtClean="0">
                <a:solidFill>
                  <a:schemeClr val="accent1"/>
                </a:solidFill>
              </a:rPr>
              <a:t>Evidence of very limited planning and weak poster structure. </a:t>
            </a:r>
          </a:p>
          <a:p>
            <a:r>
              <a:rPr lang="en-GB" i="1" dirty="0" smtClean="0">
                <a:solidFill>
                  <a:schemeClr val="accent1"/>
                </a:solidFill>
              </a:rPr>
              <a:t>Several typing and grammar errors, very weak language skills.</a:t>
            </a:r>
            <a:endParaRPr lang="en-GB" i="1" dirty="0">
              <a:solidFill>
                <a:schemeClr val="accent1"/>
              </a:solidFill>
            </a:endParaRPr>
          </a:p>
          <a:p>
            <a:r>
              <a:rPr lang="en-GB" i="1" dirty="0" smtClean="0">
                <a:solidFill>
                  <a:schemeClr val="accent1"/>
                </a:solidFill>
              </a:rPr>
              <a:t>No links to evidence.</a:t>
            </a:r>
          </a:p>
          <a:p>
            <a:r>
              <a:rPr lang="en-GB" i="1" dirty="0" smtClean="0">
                <a:solidFill>
                  <a:schemeClr val="accent1"/>
                </a:solidFill>
              </a:rPr>
              <a:t>No reference list.</a:t>
            </a:r>
          </a:p>
          <a:p>
            <a:r>
              <a:rPr lang="en-GB" i="1" dirty="0">
                <a:solidFill>
                  <a:schemeClr val="accent1"/>
                </a:solidFill>
              </a:rPr>
              <a:t>No attempt to </a:t>
            </a:r>
            <a:r>
              <a:rPr lang="en-GB" i="1" dirty="0" smtClean="0">
                <a:solidFill>
                  <a:schemeClr val="accent1"/>
                </a:solidFill>
              </a:rPr>
              <a:t>engage when answering questions, no eye contact</a:t>
            </a:r>
            <a:r>
              <a:rPr lang="en-GB" i="1" dirty="0" smtClean="0">
                <a:solidFill>
                  <a:schemeClr val="tx2"/>
                </a:solidFill>
              </a:rPr>
              <a:t>.</a:t>
            </a:r>
            <a:endParaRPr lang="en-GB" i="1" dirty="0">
              <a:solidFill>
                <a:schemeClr val="tx2"/>
              </a:solidFill>
            </a:endParaRPr>
          </a:p>
          <a:p>
            <a:endParaRPr lang="en-GB" i="1" dirty="0">
              <a:solidFill>
                <a:schemeClr val="accent1"/>
              </a:solidFill>
            </a:endParaRPr>
          </a:p>
        </p:txBody>
      </p:sp>
    </p:spTree>
    <p:extLst>
      <p:ext uri="{BB962C8B-B14F-4D97-AF65-F5344CB8AC3E}">
        <p14:creationId xmlns:p14="http://schemas.microsoft.com/office/powerpoint/2010/main" val="42271565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lstStyle/>
          <a:p>
            <a:r>
              <a:rPr lang="en-GB" dirty="0" err="1" smtClean="0"/>
              <a:t>Boddhaol</a:t>
            </a:r>
            <a:r>
              <a:rPr lang="en-GB" dirty="0" smtClean="0"/>
              <a:t>         </a:t>
            </a:r>
            <a:r>
              <a:rPr lang="en-GB" i="1" dirty="0" smtClean="0">
                <a:solidFill>
                  <a:schemeClr val="accent1"/>
                </a:solidFill>
              </a:rPr>
              <a:t>Satisfactory</a:t>
            </a:r>
            <a:endParaRPr lang="en-GB" dirty="0">
              <a:solidFill>
                <a:schemeClr val="accent1"/>
              </a:solidFill>
            </a:endParaRPr>
          </a:p>
        </p:txBody>
      </p:sp>
      <p:sp>
        <p:nvSpPr>
          <p:cNvPr id="3" name="Content Placeholder 2"/>
          <p:cNvSpPr>
            <a:spLocks noGrp="1"/>
          </p:cNvSpPr>
          <p:nvPr>
            <p:ph sz="half" idx="1"/>
          </p:nvPr>
        </p:nvSpPr>
        <p:spPr>
          <a:xfrm>
            <a:off x="179512" y="908720"/>
            <a:ext cx="4316288" cy="4680521"/>
          </a:xfrm>
        </p:spPr>
        <p:txBody>
          <a:bodyPr>
            <a:normAutofit fontScale="70000" lnSpcReduction="20000"/>
          </a:bodyPr>
          <a:lstStyle/>
          <a:p>
            <a:pPr>
              <a:buNone/>
            </a:pPr>
            <a:r>
              <a:rPr lang="en-GB" b="1" dirty="0" smtClean="0"/>
              <a:t>Marc o 40-49%</a:t>
            </a:r>
          </a:p>
          <a:p>
            <a:r>
              <a:rPr lang="cy-GB" sz="2600" dirty="0"/>
              <a:t>Trafodaeth gyfyngedig o faterion </a:t>
            </a:r>
            <a:r>
              <a:rPr lang="cy-GB" sz="2600" dirty="0" smtClean="0"/>
              <a:t>priodol y meini prawf.</a:t>
            </a:r>
          </a:p>
          <a:p>
            <a:r>
              <a:rPr lang="cy-GB" sz="2600" dirty="0" smtClean="0"/>
              <a:t>Trafodaeth gyfyngedig o’r pwnc.</a:t>
            </a:r>
          </a:p>
          <a:p>
            <a:r>
              <a:rPr lang="cy-GB" sz="2600" dirty="0" smtClean="0"/>
              <a:t>Mae </a:t>
            </a:r>
            <a:r>
              <a:rPr lang="cy-GB" sz="2600" dirty="0"/>
              <a:t>ychydig o </a:t>
            </a:r>
            <a:r>
              <a:rPr lang="cy-GB" sz="2600" dirty="0" smtClean="0"/>
              <a:t>gysylltiadau i'r tystiolaeth briodol.</a:t>
            </a:r>
          </a:p>
          <a:p>
            <a:r>
              <a:rPr lang="cy-GB" sz="2600" dirty="0" smtClean="0"/>
              <a:t>Tystiolaeth </a:t>
            </a:r>
            <a:r>
              <a:rPr lang="cy-GB" sz="2600" dirty="0"/>
              <a:t>o </a:t>
            </a:r>
            <a:r>
              <a:rPr lang="cy-GB" sz="2600" dirty="0" smtClean="0"/>
              <a:t>rywfaint </a:t>
            </a:r>
            <a:r>
              <a:rPr lang="cy-GB" sz="2600" dirty="0"/>
              <a:t>o gynllunio a strwythur </a:t>
            </a:r>
            <a:r>
              <a:rPr lang="cy-GB" sz="2600" dirty="0" smtClean="0"/>
              <a:t>priodol i’r poster.</a:t>
            </a:r>
          </a:p>
          <a:p>
            <a:r>
              <a:rPr lang="cy-GB" sz="2600" dirty="0" smtClean="0"/>
              <a:t>Rhai </a:t>
            </a:r>
            <a:r>
              <a:rPr lang="cy-GB" sz="2600" dirty="0"/>
              <a:t>gwallau teipio a gramadeg a rhai sgiliau iaith </a:t>
            </a:r>
            <a:r>
              <a:rPr lang="cy-GB" sz="2600" dirty="0" smtClean="0"/>
              <a:t>gwan.</a:t>
            </a:r>
          </a:p>
          <a:p>
            <a:r>
              <a:rPr lang="cy-GB" sz="2600" dirty="0" smtClean="0"/>
              <a:t>Ychydig </a:t>
            </a:r>
            <a:r>
              <a:rPr lang="cy-GB" sz="2600" dirty="0"/>
              <a:t>iawn o gysylltiadau at dystiolaeth </a:t>
            </a:r>
            <a:r>
              <a:rPr lang="cy-GB" sz="2600" dirty="0" smtClean="0"/>
              <a:t>ddilys.</a:t>
            </a:r>
          </a:p>
          <a:p>
            <a:r>
              <a:rPr lang="cy-GB" sz="2600" dirty="0" smtClean="0"/>
              <a:t>Rhestr cyfeiriadau byr</a:t>
            </a:r>
          </a:p>
          <a:p>
            <a:r>
              <a:rPr lang="cy-GB" sz="2600" dirty="0" smtClean="0"/>
              <a:t>Disgrifiadol iawn </a:t>
            </a:r>
            <a:r>
              <a:rPr lang="cy-GB" sz="2600" dirty="0" err="1" smtClean="0"/>
              <a:t>drwy’r</a:t>
            </a:r>
            <a:r>
              <a:rPr lang="cy-GB" sz="2600" dirty="0" smtClean="0"/>
              <a:t> gwaith poster a’r trafodaeth llafar.</a:t>
            </a:r>
          </a:p>
          <a:p>
            <a:r>
              <a:rPr lang="cy-GB" sz="2600" dirty="0" smtClean="0"/>
              <a:t>Peth </a:t>
            </a:r>
            <a:r>
              <a:rPr lang="cy-GB" sz="2600" dirty="0"/>
              <a:t>cyswllt llygad ac </a:t>
            </a:r>
            <a:r>
              <a:rPr lang="cy-GB" sz="2600" dirty="0" smtClean="0"/>
              <a:t>ymrwymiad.</a:t>
            </a:r>
          </a:p>
          <a:p>
            <a:r>
              <a:rPr lang="cy-GB" sz="2600" dirty="0" smtClean="0"/>
              <a:t> Atebion </a:t>
            </a:r>
            <a:r>
              <a:rPr lang="cy-GB" sz="2600" dirty="0"/>
              <a:t>arwynebol</a:t>
            </a:r>
          </a:p>
          <a:p>
            <a:endParaRPr lang="cy-GB" sz="2600" dirty="0" smtClean="0"/>
          </a:p>
        </p:txBody>
      </p:sp>
      <p:sp>
        <p:nvSpPr>
          <p:cNvPr id="4" name="Content Placeholder 3"/>
          <p:cNvSpPr>
            <a:spLocks noGrp="1"/>
          </p:cNvSpPr>
          <p:nvPr>
            <p:ph sz="half" idx="2"/>
          </p:nvPr>
        </p:nvSpPr>
        <p:spPr>
          <a:xfrm>
            <a:off x="4648200" y="908720"/>
            <a:ext cx="4100264" cy="4896544"/>
          </a:xfrm>
        </p:spPr>
        <p:txBody>
          <a:bodyPr>
            <a:normAutofit fontScale="70000" lnSpcReduction="20000"/>
          </a:bodyPr>
          <a:lstStyle/>
          <a:p>
            <a:pPr>
              <a:buNone/>
            </a:pPr>
            <a:r>
              <a:rPr lang="en-GB" b="1" dirty="0" smtClean="0">
                <a:solidFill>
                  <a:schemeClr val="accent1"/>
                </a:solidFill>
              </a:rPr>
              <a:t>Mark of 40-49%</a:t>
            </a:r>
          </a:p>
          <a:p>
            <a:pPr lvl="0"/>
            <a:r>
              <a:rPr lang="en-GB" sz="2600" i="1" dirty="0" smtClean="0">
                <a:solidFill>
                  <a:schemeClr val="accent1"/>
                </a:solidFill>
              </a:rPr>
              <a:t>Limited discussion of appropriate issues linked to assessment criteria .</a:t>
            </a:r>
            <a:endParaRPr lang="en-GB" sz="2600" i="1" dirty="0">
              <a:solidFill>
                <a:schemeClr val="accent1"/>
              </a:solidFill>
            </a:endParaRPr>
          </a:p>
          <a:p>
            <a:pPr lvl="0"/>
            <a:r>
              <a:rPr lang="en-GB" sz="2600" i="1" dirty="0">
                <a:solidFill>
                  <a:schemeClr val="accent1"/>
                </a:solidFill>
              </a:rPr>
              <a:t>L</a:t>
            </a:r>
            <a:r>
              <a:rPr lang="en-GB" sz="2600" i="1" dirty="0" smtClean="0">
                <a:solidFill>
                  <a:schemeClr val="accent1"/>
                </a:solidFill>
              </a:rPr>
              <a:t>imited  discussion of the subject.</a:t>
            </a:r>
          </a:p>
          <a:p>
            <a:pPr lvl="0"/>
            <a:r>
              <a:rPr lang="en-GB" sz="2600" i="1" dirty="0" smtClean="0">
                <a:solidFill>
                  <a:schemeClr val="accent1"/>
                </a:solidFill>
              </a:rPr>
              <a:t>A few links made to appropriate evidence.</a:t>
            </a:r>
          </a:p>
          <a:p>
            <a:pPr lvl="0"/>
            <a:r>
              <a:rPr lang="en-GB" sz="2600" i="1" dirty="0" smtClean="0">
                <a:solidFill>
                  <a:schemeClr val="accent1"/>
                </a:solidFill>
              </a:rPr>
              <a:t>Evidence  of some planning and appropriate structure for poster.</a:t>
            </a:r>
            <a:endParaRPr lang="en-GB" sz="2600" i="1" dirty="0">
              <a:solidFill>
                <a:schemeClr val="accent1"/>
              </a:solidFill>
            </a:endParaRPr>
          </a:p>
          <a:p>
            <a:pPr lvl="0"/>
            <a:r>
              <a:rPr lang="en-GB" sz="2600" i="1" dirty="0" smtClean="0">
                <a:solidFill>
                  <a:schemeClr val="accent1"/>
                </a:solidFill>
              </a:rPr>
              <a:t>Some </a:t>
            </a:r>
            <a:r>
              <a:rPr lang="en-GB" sz="2600" i="1" dirty="0">
                <a:solidFill>
                  <a:schemeClr val="accent1"/>
                </a:solidFill>
              </a:rPr>
              <a:t>typing and grammar </a:t>
            </a:r>
            <a:r>
              <a:rPr lang="en-GB" sz="2600" i="1" dirty="0" smtClean="0">
                <a:solidFill>
                  <a:schemeClr val="accent1"/>
                </a:solidFill>
              </a:rPr>
              <a:t>errors and some weak </a:t>
            </a:r>
            <a:r>
              <a:rPr lang="en-GB" sz="2600" i="1" dirty="0">
                <a:solidFill>
                  <a:schemeClr val="accent1"/>
                </a:solidFill>
              </a:rPr>
              <a:t>language </a:t>
            </a:r>
            <a:r>
              <a:rPr lang="en-GB" sz="2600" i="1" dirty="0" smtClean="0">
                <a:solidFill>
                  <a:schemeClr val="accent1"/>
                </a:solidFill>
              </a:rPr>
              <a:t>skills.</a:t>
            </a:r>
            <a:endParaRPr lang="en-GB" sz="2600" i="1" dirty="0">
              <a:solidFill>
                <a:schemeClr val="accent1"/>
              </a:solidFill>
            </a:endParaRPr>
          </a:p>
          <a:p>
            <a:pPr lvl="0"/>
            <a:r>
              <a:rPr lang="en-GB" sz="2600" i="1" dirty="0" smtClean="0">
                <a:solidFill>
                  <a:schemeClr val="accent1"/>
                </a:solidFill>
              </a:rPr>
              <a:t>Very few links to valid evidence</a:t>
            </a:r>
            <a:endParaRPr lang="en-GB" sz="2600" i="1" dirty="0">
              <a:solidFill>
                <a:schemeClr val="accent1"/>
              </a:solidFill>
            </a:endParaRPr>
          </a:p>
          <a:p>
            <a:r>
              <a:rPr lang="en-GB" sz="2600" i="1" dirty="0" smtClean="0">
                <a:solidFill>
                  <a:schemeClr val="accent1"/>
                </a:solidFill>
              </a:rPr>
              <a:t>A brief  reference list </a:t>
            </a:r>
          </a:p>
          <a:p>
            <a:r>
              <a:rPr lang="cy-GB" sz="2600" dirty="0" smtClean="0">
                <a:solidFill>
                  <a:schemeClr val="accent1"/>
                </a:solidFill>
              </a:rPr>
              <a:t>Very </a:t>
            </a:r>
            <a:r>
              <a:rPr lang="cy-GB" sz="2600" dirty="0" err="1" smtClean="0">
                <a:solidFill>
                  <a:schemeClr val="accent1"/>
                </a:solidFill>
              </a:rPr>
              <a:t>descriptive</a:t>
            </a:r>
            <a:r>
              <a:rPr lang="cy-GB" sz="2600" dirty="0" smtClean="0">
                <a:solidFill>
                  <a:schemeClr val="accent1"/>
                </a:solidFill>
              </a:rPr>
              <a:t> </a:t>
            </a:r>
            <a:r>
              <a:rPr lang="cy-GB" sz="2600" dirty="0" err="1" smtClean="0">
                <a:solidFill>
                  <a:schemeClr val="accent1"/>
                </a:solidFill>
              </a:rPr>
              <a:t>throughout</a:t>
            </a:r>
            <a:r>
              <a:rPr lang="cy-GB" sz="2600" dirty="0" smtClean="0">
                <a:solidFill>
                  <a:schemeClr val="accent1"/>
                </a:solidFill>
              </a:rPr>
              <a:t> poster </a:t>
            </a:r>
            <a:r>
              <a:rPr lang="cy-GB" sz="2600" dirty="0" err="1" smtClean="0">
                <a:solidFill>
                  <a:schemeClr val="accent1"/>
                </a:solidFill>
              </a:rPr>
              <a:t>work</a:t>
            </a:r>
            <a:r>
              <a:rPr lang="cy-GB" sz="2600" dirty="0" smtClean="0">
                <a:solidFill>
                  <a:schemeClr val="accent1"/>
                </a:solidFill>
              </a:rPr>
              <a:t> </a:t>
            </a:r>
            <a:r>
              <a:rPr lang="cy-GB" sz="2600" dirty="0" err="1" smtClean="0">
                <a:solidFill>
                  <a:schemeClr val="accent1"/>
                </a:solidFill>
              </a:rPr>
              <a:t>and</a:t>
            </a:r>
            <a:r>
              <a:rPr lang="cy-GB" sz="2600" dirty="0" smtClean="0">
                <a:solidFill>
                  <a:schemeClr val="accent1"/>
                </a:solidFill>
              </a:rPr>
              <a:t> </a:t>
            </a:r>
            <a:r>
              <a:rPr lang="cy-GB" sz="2600" dirty="0" err="1" smtClean="0">
                <a:solidFill>
                  <a:schemeClr val="accent1"/>
                </a:solidFill>
              </a:rPr>
              <a:t>oral</a:t>
            </a:r>
            <a:r>
              <a:rPr lang="cy-GB" sz="2600" dirty="0" smtClean="0">
                <a:solidFill>
                  <a:schemeClr val="accent1"/>
                </a:solidFill>
              </a:rPr>
              <a:t> </a:t>
            </a:r>
            <a:r>
              <a:rPr lang="cy-GB" sz="2600" dirty="0" err="1" smtClean="0">
                <a:solidFill>
                  <a:schemeClr val="accent1"/>
                </a:solidFill>
              </a:rPr>
              <a:t>discussion</a:t>
            </a:r>
            <a:r>
              <a:rPr lang="cy-GB" sz="2600" dirty="0" smtClean="0">
                <a:solidFill>
                  <a:schemeClr val="accent1"/>
                </a:solidFill>
              </a:rPr>
              <a:t>.</a:t>
            </a:r>
          </a:p>
          <a:p>
            <a:r>
              <a:rPr lang="en-GB" sz="2600" i="1" dirty="0">
                <a:solidFill>
                  <a:schemeClr val="accent1"/>
                </a:solidFill>
              </a:rPr>
              <a:t>Some eye contact and </a:t>
            </a:r>
            <a:r>
              <a:rPr lang="en-GB" sz="2600" i="1" dirty="0" smtClean="0">
                <a:solidFill>
                  <a:schemeClr val="accent1"/>
                </a:solidFill>
              </a:rPr>
              <a:t>engagement.</a:t>
            </a:r>
          </a:p>
          <a:p>
            <a:r>
              <a:rPr lang="en-GB" sz="2600" i="1" dirty="0" smtClean="0">
                <a:solidFill>
                  <a:schemeClr val="accent1"/>
                </a:solidFill>
              </a:rPr>
              <a:t>Superficial </a:t>
            </a:r>
            <a:r>
              <a:rPr lang="en-GB" sz="2600" i="1" dirty="0">
                <a:solidFill>
                  <a:schemeClr val="accent1"/>
                </a:solidFill>
              </a:rPr>
              <a:t>answers</a:t>
            </a:r>
          </a:p>
          <a:p>
            <a:endParaRPr lang="en-GB" sz="2600" dirty="0" smtClean="0">
              <a:solidFill>
                <a:schemeClr val="accent1"/>
              </a:solidFill>
            </a:endParaRPr>
          </a:p>
          <a:p>
            <a:pPr lvl="0"/>
            <a:endParaRPr lang="en-GB" sz="2600" i="1" dirty="0" smtClean="0">
              <a:solidFill>
                <a:schemeClr val="accent1"/>
              </a:solidFill>
            </a:endParaRPr>
          </a:p>
          <a:p>
            <a:pPr lvl="0"/>
            <a:endParaRPr lang="en-GB" sz="2600" i="1" dirty="0">
              <a:solidFill>
                <a:schemeClr val="accent1"/>
              </a:solidFill>
            </a:endParaRPr>
          </a:p>
          <a:p>
            <a:endParaRPr lang="en-GB" i="1" dirty="0" smtClean="0">
              <a:solidFill>
                <a:schemeClr val="accent1"/>
              </a:solidFill>
            </a:endParaRPr>
          </a:p>
        </p:txBody>
      </p:sp>
    </p:spTree>
    <p:extLst>
      <p:ext uri="{BB962C8B-B14F-4D97-AF65-F5344CB8AC3E}">
        <p14:creationId xmlns:p14="http://schemas.microsoft.com/office/powerpoint/2010/main" val="2108728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368280"/>
          </a:xfrm>
        </p:spPr>
        <p:txBody>
          <a:bodyPr>
            <a:noAutofit/>
          </a:bodyPr>
          <a:lstStyle/>
          <a:p>
            <a:r>
              <a:rPr lang="en-GB" sz="3200" dirty="0" smtClean="0"/>
              <a:t>Da                    </a:t>
            </a:r>
            <a:r>
              <a:rPr lang="en-GB" sz="3200" i="1" dirty="0" smtClean="0">
                <a:solidFill>
                  <a:schemeClr val="accent1"/>
                </a:solidFill>
              </a:rPr>
              <a:t>Good</a:t>
            </a:r>
            <a:endParaRPr lang="en-GB" sz="3200" dirty="0">
              <a:solidFill>
                <a:schemeClr val="accent1"/>
              </a:solidFill>
            </a:endParaRPr>
          </a:p>
        </p:txBody>
      </p:sp>
      <p:sp>
        <p:nvSpPr>
          <p:cNvPr id="3" name="Content Placeholder 2"/>
          <p:cNvSpPr>
            <a:spLocks noGrp="1"/>
          </p:cNvSpPr>
          <p:nvPr>
            <p:ph sz="half" idx="1"/>
          </p:nvPr>
        </p:nvSpPr>
        <p:spPr>
          <a:xfrm>
            <a:off x="0" y="642918"/>
            <a:ext cx="4714908" cy="5091478"/>
          </a:xfrm>
        </p:spPr>
        <p:txBody>
          <a:bodyPr>
            <a:noAutofit/>
          </a:bodyPr>
          <a:lstStyle/>
          <a:p>
            <a:pPr>
              <a:buNone/>
            </a:pPr>
            <a:r>
              <a:rPr lang="en-GB" sz="1400" b="1" dirty="0" smtClean="0"/>
              <a:t>Marc o 50-59%</a:t>
            </a:r>
          </a:p>
          <a:p>
            <a:r>
              <a:rPr lang="cy-GB" sz="1400" dirty="0"/>
              <a:t>Trafodaeth </a:t>
            </a:r>
            <a:r>
              <a:rPr lang="cy-GB" sz="1400" dirty="0" smtClean="0"/>
              <a:t>am </a:t>
            </a:r>
            <a:r>
              <a:rPr lang="cy-GB" sz="1400" dirty="0"/>
              <a:t>nifer </a:t>
            </a:r>
            <a:r>
              <a:rPr lang="cy-GB" sz="1400" dirty="0" smtClean="0"/>
              <a:t>o faterion priodol y meini prawf</a:t>
            </a:r>
          </a:p>
          <a:p>
            <a:r>
              <a:rPr lang="cy-GB" sz="1400" dirty="0" smtClean="0"/>
              <a:t>Trafod </a:t>
            </a:r>
            <a:r>
              <a:rPr lang="cy-GB" sz="1400" dirty="0"/>
              <a:t>ac </a:t>
            </a:r>
            <a:r>
              <a:rPr lang="cy-GB" sz="1400" dirty="0" smtClean="0"/>
              <a:t>egluro o’r pwnc. </a:t>
            </a:r>
          </a:p>
          <a:p>
            <a:r>
              <a:rPr lang="cy-GB" sz="1400" dirty="0" smtClean="0"/>
              <a:t>Rhai </a:t>
            </a:r>
            <a:r>
              <a:rPr lang="cy-GB" sz="1400" dirty="0"/>
              <a:t>cysylltiadau a </a:t>
            </a:r>
            <a:r>
              <a:rPr lang="cy-GB" sz="1400" dirty="0" smtClean="0"/>
              <a:t>thystiolaeth briodol.</a:t>
            </a:r>
          </a:p>
          <a:p>
            <a:r>
              <a:rPr lang="cy-GB" sz="1400" dirty="0" smtClean="0"/>
              <a:t>Strwythur </a:t>
            </a:r>
            <a:r>
              <a:rPr lang="cy-GB" sz="1400" dirty="0"/>
              <a:t>priodol a </a:t>
            </a:r>
            <a:r>
              <a:rPr lang="cy-GB" sz="1400" dirty="0" smtClean="0"/>
              <a:t>rhesymegol i’r poster </a:t>
            </a:r>
            <a:r>
              <a:rPr lang="cy-GB" sz="1400" dirty="0"/>
              <a:t>gyda thystiolaeth o </a:t>
            </a:r>
            <a:r>
              <a:rPr lang="cy-GB" sz="1400" dirty="0" smtClean="0"/>
              <a:t>gynllunio’r cynnwys a  </a:t>
            </a:r>
            <a:r>
              <a:rPr lang="cy-GB" sz="1400" dirty="0"/>
              <a:t>chyflwyniad </a:t>
            </a:r>
            <a:r>
              <a:rPr lang="cy-GB" sz="1400" dirty="0" smtClean="0"/>
              <a:t>byr i’r poster.</a:t>
            </a:r>
          </a:p>
          <a:p>
            <a:r>
              <a:rPr lang="cy-GB" sz="1400" dirty="0" smtClean="0"/>
              <a:t>Defnyddir delweddau </a:t>
            </a:r>
            <a:r>
              <a:rPr lang="cy-GB" sz="1400" dirty="0"/>
              <a:t>a ffynonellau </a:t>
            </a:r>
            <a:r>
              <a:rPr lang="cy-GB" sz="1400" dirty="0" smtClean="0"/>
              <a:t>eraill  i helpu’r </a:t>
            </a:r>
            <a:r>
              <a:rPr lang="cy-GB" sz="1400" dirty="0"/>
              <a:t>darllenydd i ddeall y </a:t>
            </a:r>
            <a:r>
              <a:rPr lang="cy-GB" sz="1400" dirty="0" smtClean="0"/>
              <a:t>testun.</a:t>
            </a:r>
          </a:p>
          <a:p>
            <a:r>
              <a:rPr lang="cy-GB" sz="1400" dirty="0"/>
              <a:t>R</a:t>
            </a:r>
            <a:r>
              <a:rPr lang="cy-GB" sz="1400" dirty="0" smtClean="0"/>
              <a:t>hestr  yn cynnwys amrywiaeth o gyfeiriadau, </a:t>
            </a:r>
            <a:r>
              <a:rPr lang="cy-GB" sz="1400" dirty="0"/>
              <a:t>ond nid o reidrwydd </a:t>
            </a:r>
            <a:r>
              <a:rPr lang="cy-GB" sz="1400" dirty="0" smtClean="0"/>
              <a:t>yn estynedig.</a:t>
            </a:r>
          </a:p>
          <a:p>
            <a:r>
              <a:rPr lang="cy-GB" sz="1400" dirty="0" smtClean="0"/>
              <a:t>Mae </a:t>
            </a:r>
            <a:r>
              <a:rPr lang="cy-GB" sz="1400" dirty="0"/>
              <a:t>rhai enghreifftiau o wallau teipio a gramadeg a rhai sgiliau iaith </a:t>
            </a:r>
            <a:r>
              <a:rPr lang="cy-GB" sz="1400" dirty="0" smtClean="0"/>
              <a:t>gwan.</a:t>
            </a:r>
          </a:p>
          <a:p>
            <a:r>
              <a:rPr lang="cy-GB" sz="1400" dirty="0" smtClean="0"/>
              <a:t>Rhai darnau disgirfiadol ond rhai  engheifftiau o werthuso a dadansoddi yn ystod y gwaith.</a:t>
            </a:r>
          </a:p>
          <a:p>
            <a:pPr lvl="0"/>
            <a:r>
              <a:rPr lang="en-GB" sz="1400" dirty="0" err="1">
                <a:solidFill>
                  <a:prstClr val="black"/>
                </a:solidFill>
              </a:rPr>
              <a:t>Atebion</a:t>
            </a:r>
            <a:r>
              <a:rPr lang="en-GB" sz="1400" dirty="0">
                <a:solidFill>
                  <a:prstClr val="black"/>
                </a:solidFill>
              </a:rPr>
              <a:t> </a:t>
            </a:r>
            <a:r>
              <a:rPr lang="en-GB" sz="1400" dirty="0" err="1">
                <a:solidFill>
                  <a:prstClr val="black"/>
                </a:solidFill>
              </a:rPr>
              <a:t>addas</a:t>
            </a:r>
            <a:r>
              <a:rPr lang="en-GB" sz="1400" dirty="0">
                <a:solidFill>
                  <a:prstClr val="black"/>
                </a:solidFill>
              </a:rPr>
              <a:t> </a:t>
            </a:r>
            <a:r>
              <a:rPr lang="en-GB" sz="1400" dirty="0" err="1">
                <a:solidFill>
                  <a:prstClr val="black"/>
                </a:solidFill>
              </a:rPr>
              <a:t>estynedig</a:t>
            </a:r>
            <a:r>
              <a:rPr lang="en-GB" sz="1400" dirty="0">
                <a:solidFill>
                  <a:prstClr val="black"/>
                </a:solidFill>
              </a:rPr>
              <a:t> </a:t>
            </a:r>
            <a:r>
              <a:rPr lang="en-GB" sz="1400" dirty="0" err="1">
                <a:solidFill>
                  <a:prstClr val="black"/>
                </a:solidFill>
              </a:rPr>
              <a:t>ond</a:t>
            </a:r>
            <a:r>
              <a:rPr lang="en-GB" sz="1400" dirty="0">
                <a:solidFill>
                  <a:prstClr val="black"/>
                </a:solidFill>
              </a:rPr>
              <a:t> </a:t>
            </a:r>
            <a:r>
              <a:rPr lang="en-GB" sz="1400" dirty="0" err="1">
                <a:solidFill>
                  <a:prstClr val="black"/>
                </a:solidFill>
              </a:rPr>
              <a:t>ni</a:t>
            </a:r>
            <a:r>
              <a:rPr lang="en-GB" sz="1400" dirty="0">
                <a:solidFill>
                  <a:prstClr val="black"/>
                </a:solidFill>
              </a:rPr>
              <a:t> </a:t>
            </a:r>
            <a:r>
              <a:rPr lang="en-GB" sz="1400" dirty="0" err="1">
                <a:solidFill>
                  <a:prstClr val="black"/>
                </a:solidFill>
              </a:rPr>
              <a:t>cheir</a:t>
            </a:r>
            <a:r>
              <a:rPr lang="en-GB" sz="1400" dirty="0">
                <a:solidFill>
                  <a:prstClr val="black"/>
                </a:solidFill>
              </a:rPr>
              <a:t> </a:t>
            </a:r>
            <a:r>
              <a:rPr lang="en-GB" sz="1400" dirty="0" err="1">
                <a:solidFill>
                  <a:prstClr val="black"/>
                </a:solidFill>
              </a:rPr>
              <a:t>cysylltiadau</a:t>
            </a:r>
            <a:r>
              <a:rPr lang="en-GB" sz="1400" dirty="0">
                <a:solidFill>
                  <a:prstClr val="black"/>
                </a:solidFill>
              </a:rPr>
              <a:t>  </a:t>
            </a:r>
            <a:r>
              <a:rPr lang="en-GB" sz="1400" dirty="0" err="1">
                <a:solidFill>
                  <a:prstClr val="black"/>
                </a:solidFill>
              </a:rPr>
              <a:t>i</a:t>
            </a:r>
            <a:r>
              <a:rPr lang="en-GB" sz="1400" dirty="0">
                <a:solidFill>
                  <a:prstClr val="black"/>
                </a:solidFill>
              </a:rPr>
              <a:t> </a:t>
            </a:r>
            <a:r>
              <a:rPr lang="en-GB" sz="1400" dirty="0" err="1">
                <a:solidFill>
                  <a:prstClr val="black"/>
                </a:solidFill>
              </a:rPr>
              <a:t>awduron</a:t>
            </a:r>
            <a:endParaRPr lang="en-GB" sz="1400" dirty="0">
              <a:solidFill>
                <a:prstClr val="black"/>
              </a:solidFill>
            </a:endParaRPr>
          </a:p>
          <a:p>
            <a:pPr lvl="0"/>
            <a:r>
              <a:rPr lang="en-GB" sz="1400" dirty="0" err="1" smtClean="0">
                <a:solidFill>
                  <a:prstClr val="black"/>
                </a:solidFill>
              </a:rPr>
              <a:t>Atebion</a:t>
            </a:r>
            <a:r>
              <a:rPr lang="en-GB" sz="1400" dirty="0" smtClean="0">
                <a:solidFill>
                  <a:prstClr val="black"/>
                </a:solidFill>
              </a:rPr>
              <a:t> </a:t>
            </a:r>
            <a:r>
              <a:rPr lang="en-GB" sz="1400" dirty="0" err="1">
                <a:solidFill>
                  <a:prstClr val="black"/>
                </a:solidFill>
              </a:rPr>
              <a:t>clir</a:t>
            </a:r>
            <a:r>
              <a:rPr lang="en-GB" sz="1400" dirty="0">
                <a:solidFill>
                  <a:prstClr val="black"/>
                </a:solidFill>
              </a:rPr>
              <a:t>, </a:t>
            </a:r>
            <a:r>
              <a:rPr lang="en-GB" sz="1400" dirty="0" err="1">
                <a:solidFill>
                  <a:prstClr val="black"/>
                </a:solidFill>
              </a:rPr>
              <a:t>goslef</a:t>
            </a:r>
            <a:r>
              <a:rPr lang="en-GB" sz="1400" dirty="0">
                <a:solidFill>
                  <a:prstClr val="black"/>
                </a:solidFill>
              </a:rPr>
              <a:t> </a:t>
            </a:r>
            <a:r>
              <a:rPr lang="en-GB" sz="1400" dirty="0" err="1">
                <a:solidFill>
                  <a:prstClr val="black"/>
                </a:solidFill>
              </a:rPr>
              <a:t>diddorol</a:t>
            </a:r>
            <a:r>
              <a:rPr lang="en-GB" sz="1400" dirty="0">
                <a:solidFill>
                  <a:prstClr val="black"/>
                </a:solidFill>
              </a:rPr>
              <a:t> a </a:t>
            </a:r>
            <a:r>
              <a:rPr lang="en-GB" sz="1400" dirty="0" err="1">
                <a:solidFill>
                  <a:prstClr val="black"/>
                </a:solidFill>
              </a:rPr>
              <a:t>nifer</a:t>
            </a:r>
            <a:r>
              <a:rPr lang="en-GB" sz="1400" dirty="0">
                <a:solidFill>
                  <a:prstClr val="black"/>
                </a:solidFill>
              </a:rPr>
              <a:t> o </a:t>
            </a:r>
            <a:r>
              <a:rPr lang="en-GB" sz="1400" dirty="0" err="1">
                <a:solidFill>
                  <a:prstClr val="black"/>
                </a:solidFill>
              </a:rPr>
              <a:t>gyfleoedd</a:t>
            </a:r>
            <a:r>
              <a:rPr lang="en-GB" sz="1400" dirty="0">
                <a:solidFill>
                  <a:prstClr val="black"/>
                </a:solidFill>
              </a:rPr>
              <a:t> </a:t>
            </a:r>
            <a:r>
              <a:rPr lang="en-GB" sz="1400" dirty="0" err="1">
                <a:solidFill>
                  <a:prstClr val="black"/>
                </a:solidFill>
              </a:rPr>
              <a:t>i</a:t>
            </a:r>
            <a:r>
              <a:rPr lang="en-GB" sz="1400" dirty="0">
                <a:solidFill>
                  <a:prstClr val="black"/>
                </a:solidFill>
              </a:rPr>
              <a:t> </a:t>
            </a:r>
            <a:r>
              <a:rPr lang="en-GB" sz="1400" dirty="0" err="1">
                <a:solidFill>
                  <a:prstClr val="black"/>
                </a:solidFill>
              </a:rPr>
              <a:t>wneud</a:t>
            </a:r>
            <a:r>
              <a:rPr lang="en-GB" sz="1400" dirty="0">
                <a:solidFill>
                  <a:prstClr val="black"/>
                </a:solidFill>
              </a:rPr>
              <a:t> </a:t>
            </a:r>
            <a:r>
              <a:rPr lang="en-GB" sz="1400" dirty="0" err="1">
                <a:solidFill>
                  <a:prstClr val="black"/>
                </a:solidFill>
              </a:rPr>
              <a:t>cyswllt</a:t>
            </a:r>
            <a:r>
              <a:rPr lang="en-GB" sz="1400" dirty="0">
                <a:solidFill>
                  <a:prstClr val="black"/>
                </a:solidFill>
              </a:rPr>
              <a:t> </a:t>
            </a:r>
            <a:r>
              <a:rPr lang="en-GB" sz="1400" dirty="0" err="1">
                <a:solidFill>
                  <a:prstClr val="black"/>
                </a:solidFill>
              </a:rPr>
              <a:t>llygad</a:t>
            </a:r>
            <a:r>
              <a:rPr lang="en-GB" sz="1400" dirty="0">
                <a:solidFill>
                  <a:prstClr val="black"/>
                </a:solidFill>
              </a:rPr>
              <a:t> ac </a:t>
            </a:r>
            <a:r>
              <a:rPr lang="en-GB" sz="1400" dirty="0" err="1" smtClean="0">
                <a:solidFill>
                  <a:prstClr val="black"/>
                </a:solidFill>
              </a:rPr>
              <a:t>ymgysylltu</a:t>
            </a:r>
            <a:endParaRPr lang="en-GB" sz="1600" dirty="0" smtClean="0"/>
          </a:p>
        </p:txBody>
      </p:sp>
      <p:sp>
        <p:nvSpPr>
          <p:cNvPr id="4" name="Content Placeholder 3"/>
          <p:cNvSpPr>
            <a:spLocks noGrp="1"/>
          </p:cNvSpPr>
          <p:nvPr>
            <p:ph sz="half" idx="2"/>
          </p:nvPr>
        </p:nvSpPr>
        <p:spPr>
          <a:xfrm>
            <a:off x="4429124" y="571480"/>
            <a:ext cx="4929222" cy="5449808"/>
          </a:xfrm>
        </p:spPr>
        <p:txBody>
          <a:bodyPr>
            <a:noAutofit/>
          </a:bodyPr>
          <a:lstStyle/>
          <a:p>
            <a:pPr>
              <a:buNone/>
            </a:pPr>
            <a:r>
              <a:rPr lang="en-GB" sz="1400" b="1" dirty="0" smtClean="0">
                <a:solidFill>
                  <a:schemeClr val="accent1"/>
                </a:solidFill>
              </a:rPr>
              <a:t>Mark of 50-59%</a:t>
            </a:r>
            <a:endParaRPr lang="en-GB" sz="1400" b="1" dirty="0">
              <a:solidFill>
                <a:schemeClr val="accent1"/>
              </a:solidFill>
            </a:endParaRPr>
          </a:p>
          <a:p>
            <a:pPr lvl="0"/>
            <a:r>
              <a:rPr lang="en-GB" sz="1400" i="1" dirty="0" smtClean="0">
                <a:solidFill>
                  <a:schemeClr val="accent1"/>
                </a:solidFill>
              </a:rPr>
              <a:t>Discussion of several appropriate issues linked to assessment criteria </a:t>
            </a:r>
          </a:p>
          <a:p>
            <a:pPr lvl="0"/>
            <a:r>
              <a:rPr lang="en-GB" sz="1400" i="1" dirty="0" smtClean="0">
                <a:solidFill>
                  <a:schemeClr val="accent1"/>
                </a:solidFill>
              </a:rPr>
              <a:t>Discussion and explanation of the subject.</a:t>
            </a:r>
            <a:endParaRPr lang="en-GB" sz="1400" i="1" dirty="0">
              <a:solidFill>
                <a:schemeClr val="accent1"/>
              </a:solidFill>
            </a:endParaRPr>
          </a:p>
          <a:p>
            <a:pPr lvl="0"/>
            <a:r>
              <a:rPr lang="en-GB" sz="1400" i="1" dirty="0" smtClean="0">
                <a:solidFill>
                  <a:schemeClr val="accent1"/>
                </a:solidFill>
              </a:rPr>
              <a:t>Some links </a:t>
            </a:r>
            <a:r>
              <a:rPr lang="en-GB" sz="1400" i="1" dirty="0">
                <a:solidFill>
                  <a:schemeClr val="accent1"/>
                </a:solidFill>
              </a:rPr>
              <a:t>made to appropriate </a:t>
            </a:r>
            <a:r>
              <a:rPr lang="en-GB" sz="1400" i="1" dirty="0" smtClean="0">
                <a:solidFill>
                  <a:schemeClr val="accent1"/>
                </a:solidFill>
              </a:rPr>
              <a:t>evidence.</a:t>
            </a:r>
          </a:p>
          <a:p>
            <a:r>
              <a:rPr lang="en-GB" sz="1400" i="1" dirty="0" smtClean="0">
                <a:solidFill>
                  <a:schemeClr val="accent1"/>
                </a:solidFill>
              </a:rPr>
              <a:t>Appropriate and logical  structure for poster with evidence of planning content with a brief introduction to the poster.</a:t>
            </a:r>
          </a:p>
          <a:p>
            <a:r>
              <a:rPr lang="en-GB" sz="1400" i="1" dirty="0" smtClean="0">
                <a:solidFill>
                  <a:schemeClr val="accent1"/>
                </a:solidFill>
              </a:rPr>
              <a:t>Images and other sources used to help reader understand the text .</a:t>
            </a:r>
          </a:p>
          <a:p>
            <a:r>
              <a:rPr lang="en-GB" sz="1400" i="1" dirty="0" smtClean="0">
                <a:solidFill>
                  <a:schemeClr val="accent1"/>
                </a:solidFill>
              </a:rPr>
              <a:t>A reference list with various references but not necessarily extended.</a:t>
            </a:r>
          </a:p>
          <a:p>
            <a:pPr lvl="0"/>
            <a:r>
              <a:rPr lang="en-GB" sz="1400" i="1" dirty="0" smtClean="0">
                <a:solidFill>
                  <a:schemeClr val="accent1"/>
                </a:solidFill>
              </a:rPr>
              <a:t>A few examples of  </a:t>
            </a:r>
            <a:r>
              <a:rPr lang="en-GB" sz="1400" i="1" dirty="0">
                <a:solidFill>
                  <a:schemeClr val="accent1"/>
                </a:solidFill>
              </a:rPr>
              <a:t>typing and grammar errors and some weak language </a:t>
            </a:r>
            <a:r>
              <a:rPr lang="en-GB" sz="1400" i="1" dirty="0" smtClean="0">
                <a:solidFill>
                  <a:schemeClr val="accent1"/>
                </a:solidFill>
              </a:rPr>
              <a:t>skills</a:t>
            </a:r>
          </a:p>
          <a:p>
            <a:pPr lvl="0"/>
            <a:r>
              <a:rPr lang="en-GB" sz="1400" i="1" dirty="0" smtClean="0">
                <a:solidFill>
                  <a:schemeClr val="accent1"/>
                </a:solidFill>
              </a:rPr>
              <a:t>Some descriptive sections, however  you include  some examples of evaluation and analysis.</a:t>
            </a:r>
          </a:p>
          <a:p>
            <a:pPr lvl="0"/>
            <a:r>
              <a:rPr lang="en-GB" sz="1400" i="1" dirty="0">
                <a:solidFill>
                  <a:schemeClr val="accent1"/>
                </a:solidFill>
              </a:rPr>
              <a:t>Appropriate extended answers but not linked to named authors</a:t>
            </a:r>
          </a:p>
          <a:p>
            <a:pPr lvl="0"/>
            <a:r>
              <a:rPr lang="en-GB" sz="1400" i="1" dirty="0" smtClean="0">
                <a:solidFill>
                  <a:schemeClr val="accent1"/>
                </a:solidFill>
              </a:rPr>
              <a:t>Answers are clear</a:t>
            </a:r>
            <a:r>
              <a:rPr lang="en-GB" sz="1400" i="1" dirty="0">
                <a:solidFill>
                  <a:schemeClr val="accent1"/>
                </a:solidFill>
              </a:rPr>
              <a:t>, interesting intonation and several opportunities to make eye contact and </a:t>
            </a:r>
            <a:r>
              <a:rPr lang="en-GB" sz="1400" i="1" dirty="0" smtClean="0">
                <a:solidFill>
                  <a:schemeClr val="accent1"/>
                </a:solidFill>
              </a:rPr>
              <a:t>engage.</a:t>
            </a:r>
            <a:endParaRPr lang="en-GB" sz="1600" i="1" dirty="0">
              <a:solidFill>
                <a:schemeClr val="accent1"/>
              </a:solidFill>
            </a:endParaRPr>
          </a:p>
        </p:txBody>
      </p:sp>
    </p:spTree>
    <p:extLst>
      <p:ext uri="{BB962C8B-B14F-4D97-AF65-F5344CB8AC3E}">
        <p14:creationId xmlns:p14="http://schemas.microsoft.com/office/powerpoint/2010/main" val="2578509134"/>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764704"/>
          </a:xfrm>
        </p:spPr>
        <p:txBody>
          <a:bodyPr>
            <a:normAutofit/>
          </a:bodyPr>
          <a:lstStyle/>
          <a:p>
            <a:r>
              <a:rPr lang="en-GB" sz="3600" dirty="0" smtClean="0"/>
              <a:t>Da </a:t>
            </a:r>
            <a:r>
              <a:rPr lang="en-GB" sz="3600" dirty="0" err="1" smtClean="0"/>
              <a:t>iawn</a:t>
            </a:r>
            <a:r>
              <a:rPr lang="en-GB" sz="3600" dirty="0" smtClean="0"/>
              <a:t>              </a:t>
            </a:r>
            <a:r>
              <a:rPr lang="en-GB" sz="3600" i="1" dirty="0" smtClean="0">
                <a:solidFill>
                  <a:schemeClr val="accent1"/>
                </a:solidFill>
              </a:rPr>
              <a:t>Very good</a:t>
            </a:r>
            <a:endParaRPr lang="en-GB" sz="3600" dirty="0">
              <a:solidFill>
                <a:schemeClr val="accent1"/>
              </a:solidFill>
            </a:endParaRPr>
          </a:p>
        </p:txBody>
      </p:sp>
      <p:sp>
        <p:nvSpPr>
          <p:cNvPr id="3" name="Content Placeholder 2"/>
          <p:cNvSpPr>
            <a:spLocks noGrp="1"/>
          </p:cNvSpPr>
          <p:nvPr>
            <p:ph sz="half" idx="1"/>
          </p:nvPr>
        </p:nvSpPr>
        <p:spPr>
          <a:xfrm>
            <a:off x="0" y="476672"/>
            <a:ext cx="4572000" cy="4752529"/>
          </a:xfrm>
        </p:spPr>
        <p:txBody>
          <a:bodyPr>
            <a:noAutofit/>
          </a:bodyPr>
          <a:lstStyle/>
          <a:p>
            <a:pPr>
              <a:buNone/>
            </a:pPr>
            <a:r>
              <a:rPr lang="en-GB" sz="1800" b="1" dirty="0" smtClean="0"/>
              <a:t>Marc o 60-69%</a:t>
            </a:r>
          </a:p>
          <a:p>
            <a:r>
              <a:rPr lang="cy-GB" sz="1400" dirty="0" smtClean="0"/>
              <a:t>Trafodaeth am lawer o faterion priodol y meini prawf.</a:t>
            </a:r>
          </a:p>
          <a:p>
            <a:r>
              <a:rPr lang="cy-GB" sz="1400" dirty="0" smtClean="0"/>
              <a:t>Trafod, egluro a gwerthuso’r pwnc.</a:t>
            </a:r>
          </a:p>
          <a:p>
            <a:r>
              <a:rPr lang="cy-GB" sz="1400" dirty="0" smtClean="0"/>
              <a:t> Mae nifer o gysylltiadau i'r dystiolaeth briodol megis papurau ymchwil a ffynonellau eraill</a:t>
            </a:r>
          </a:p>
          <a:p>
            <a:r>
              <a:rPr lang="cy-GB" sz="1400" dirty="0" smtClean="0"/>
              <a:t>Strwythur </a:t>
            </a:r>
            <a:r>
              <a:rPr lang="cy-GB" sz="1400" dirty="0"/>
              <a:t>priodol a </a:t>
            </a:r>
            <a:r>
              <a:rPr lang="cy-GB" sz="1400" dirty="0" smtClean="0"/>
              <a:t>rhesymegol i’r poster </a:t>
            </a:r>
            <a:r>
              <a:rPr lang="cy-GB" sz="1400" dirty="0"/>
              <a:t>gyda thystiolaeth </a:t>
            </a:r>
            <a:r>
              <a:rPr lang="cy-GB" sz="1400" dirty="0" smtClean="0"/>
              <a:t>o cynllunio’r cynnwys  </a:t>
            </a:r>
            <a:r>
              <a:rPr lang="cy-GB" sz="1400" dirty="0"/>
              <a:t>a cyflwyniad </a:t>
            </a:r>
            <a:r>
              <a:rPr lang="cy-GB" sz="1400" dirty="0" smtClean="0"/>
              <a:t> a chasgliad byr.</a:t>
            </a:r>
          </a:p>
          <a:p>
            <a:r>
              <a:rPr lang="cy-GB" sz="1400" dirty="0" smtClean="0"/>
              <a:t>Defnydd o llawer darn o dystiolaeth.</a:t>
            </a:r>
          </a:p>
          <a:p>
            <a:r>
              <a:rPr lang="cy-GB" sz="1400" dirty="0" smtClean="0"/>
              <a:t>Defnyddir delweddau </a:t>
            </a:r>
            <a:r>
              <a:rPr lang="cy-GB" sz="1400" dirty="0"/>
              <a:t>a ffynonellau eraill a </a:t>
            </a:r>
            <a:r>
              <a:rPr lang="cy-GB" sz="1400" dirty="0" smtClean="0"/>
              <a:t>i </a:t>
            </a:r>
            <a:r>
              <a:rPr lang="cy-GB" sz="1400" dirty="0"/>
              <a:t>helpu </a:t>
            </a:r>
            <a:r>
              <a:rPr lang="cy-GB" sz="1400" dirty="0" smtClean="0"/>
              <a:t>‘r darllenydd </a:t>
            </a:r>
            <a:r>
              <a:rPr lang="cy-GB" sz="1400" dirty="0"/>
              <a:t>i ddeall y </a:t>
            </a:r>
            <a:r>
              <a:rPr lang="cy-GB" sz="1400" dirty="0" smtClean="0"/>
              <a:t>testun </a:t>
            </a:r>
          </a:p>
          <a:p>
            <a:r>
              <a:rPr lang="cy-GB" sz="1400" dirty="0"/>
              <a:t>Delweddau </a:t>
            </a:r>
            <a:r>
              <a:rPr lang="cy-GB" sz="1400" dirty="0" smtClean="0"/>
              <a:t> a ffynonellau </a:t>
            </a:r>
            <a:r>
              <a:rPr lang="cy-GB" sz="1400" dirty="0"/>
              <a:t>eraill ar y cyfan wedi'i labelu'n </a:t>
            </a:r>
            <a:r>
              <a:rPr lang="cy-GB" sz="1400" dirty="0" smtClean="0"/>
              <a:t>glir</a:t>
            </a:r>
          </a:p>
          <a:p>
            <a:r>
              <a:rPr lang="cy-GB" sz="1400" dirty="0" smtClean="0"/>
              <a:t>Rhestr cyfeiriadau gydag </a:t>
            </a:r>
            <a:r>
              <a:rPr lang="cy-GB" sz="1400" dirty="0"/>
              <a:t>amrywiaeth o </a:t>
            </a:r>
            <a:r>
              <a:rPr lang="cy-GB" sz="1400" dirty="0" smtClean="0"/>
              <a:t>ffynonellau</a:t>
            </a:r>
          </a:p>
          <a:p>
            <a:r>
              <a:rPr lang="cy-GB" sz="1400" dirty="0" smtClean="0"/>
              <a:t>Ychydig iawn o </a:t>
            </a:r>
            <a:r>
              <a:rPr lang="cy-GB" sz="1400" dirty="0"/>
              <a:t>sgiliau iaith </a:t>
            </a:r>
            <a:r>
              <a:rPr lang="cy-GB" sz="1400" dirty="0" smtClean="0"/>
              <a:t>gwan</a:t>
            </a:r>
          </a:p>
          <a:p>
            <a:r>
              <a:rPr lang="cy-GB" sz="1400" dirty="0"/>
              <a:t>Atebion estynedig addas gyda rhai cysylltiadau i awduron</a:t>
            </a:r>
          </a:p>
          <a:p>
            <a:r>
              <a:rPr lang="cy-GB" sz="1400" dirty="0"/>
              <a:t>Mae’r </a:t>
            </a:r>
            <a:r>
              <a:rPr lang="cy-GB" sz="1400" dirty="0" smtClean="0"/>
              <a:t>atebion yn </a:t>
            </a:r>
            <a:r>
              <a:rPr lang="cy-GB" sz="1400" dirty="0"/>
              <a:t>glir, goslef diddorol a nifer o gyfleoedd i wneud cyswllt llygad ac ymgysylltu gyda’r cynulleidfa. </a:t>
            </a:r>
            <a:endParaRPr lang="en-GB" sz="1400" dirty="0" smtClean="0"/>
          </a:p>
        </p:txBody>
      </p:sp>
      <p:sp>
        <p:nvSpPr>
          <p:cNvPr id="4" name="Content Placeholder 3"/>
          <p:cNvSpPr>
            <a:spLocks noGrp="1"/>
          </p:cNvSpPr>
          <p:nvPr>
            <p:ph sz="half" idx="2"/>
          </p:nvPr>
        </p:nvSpPr>
        <p:spPr>
          <a:xfrm>
            <a:off x="4355976" y="476672"/>
            <a:ext cx="4788024" cy="4881154"/>
          </a:xfrm>
        </p:spPr>
        <p:txBody>
          <a:bodyPr>
            <a:noAutofit/>
          </a:bodyPr>
          <a:lstStyle/>
          <a:p>
            <a:pPr>
              <a:buNone/>
            </a:pPr>
            <a:r>
              <a:rPr lang="en-GB" sz="1400" b="1" dirty="0" smtClean="0">
                <a:solidFill>
                  <a:schemeClr val="accent1"/>
                </a:solidFill>
              </a:rPr>
              <a:t>Mark of 60-69%</a:t>
            </a:r>
          </a:p>
          <a:p>
            <a:pPr lvl="0"/>
            <a:r>
              <a:rPr lang="en-GB" sz="1400" i="1" dirty="0" smtClean="0">
                <a:solidFill>
                  <a:srgbClr val="00B0F0"/>
                </a:solidFill>
              </a:rPr>
              <a:t>Discussion of several </a:t>
            </a:r>
            <a:r>
              <a:rPr lang="en-GB" sz="1400" i="1" dirty="0" smtClean="0">
                <a:solidFill>
                  <a:schemeClr val="accent1"/>
                </a:solidFill>
              </a:rPr>
              <a:t>appropriate assessment criteria  issues.</a:t>
            </a:r>
            <a:endParaRPr lang="en-GB" sz="1400" i="1" dirty="0" smtClean="0">
              <a:solidFill>
                <a:srgbClr val="00B0F0"/>
              </a:solidFill>
            </a:endParaRPr>
          </a:p>
          <a:p>
            <a:pPr lvl="0"/>
            <a:r>
              <a:rPr lang="en-GB" sz="1400" i="1" dirty="0" smtClean="0">
                <a:solidFill>
                  <a:srgbClr val="00B0F0"/>
                </a:solidFill>
              </a:rPr>
              <a:t>Discussion , explanation  and evaluation of </a:t>
            </a:r>
            <a:r>
              <a:rPr lang="en-GB" sz="1400" i="1" dirty="0" smtClean="0">
                <a:solidFill>
                  <a:schemeClr val="accent1"/>
                </a:solidFill>
              </a:rPr>
              <a:t>the subject.</a:t>
            </a:r>
            <a:endParaRPr lang="en-GB" sz="1400" i="1" dirty="0">
              <a:solidFill>
                <a:srgbClr val="00B0F0"/>
              </a:solidFill>
            </a:endParaRPr>
          </a:p>
          <a:p>
            <a:pPr lvl="0"/>
            <a:r>
              <a:rPr lang="en-GB" sz="1400" i="1" dirty="0" smtClean="0">
                <a:solidFill>
                  <a:srgbClr val="00B0F0"/>
                </a:solidFill>
              </a:rPr>
              <a:t>Several </a:t>
            </a:r>
            <a:r>
              <a:rPr lang="en-GB" sz="1400" i="1" dirty="0">
                <a:solidFill>
                  <a:srgbClr val="00B0F0"/>
                </a:solidFill>
              </a:rPr>
              <a:t>links made to appropriate evidence such </a:t>
            </a:r>
            <a:r>
              <a:rPr lang="en-GB" sz="1400" i="1" dirty="0" smtClean="0">
                <a:solidFill>
                  <a:srgbClr val="00B0F0"/>
                </a:solidFill>
              </a:rPr>
              <a:t>as research articles and other  sources.</a:t>
            </a:r>
            <a:endParaRPr lang="en-GB" sz="1400" i="1" dirty="0">
              <a:solidFill>
                <a:srgbClr val="00B0F0"/>
              </a:solidFill>
            </a:endParaRPr>
          </a:p>
          <a:p>
            <a:pPr lvl="0"/>
            <a:r>
              <a:rPr lang="en-GB" sz="1400" i="1" dirty="0">
                <a:solidFill>
                  <a:srgbClr val="00B0F0"/>
                </a:solidFill>
              </a:rPr>
              <a:t>Appropriate and logical  </a:t>
            </a:r>
            <a:r>
              <a:rPr lang="en-GB" sz="1400" i="1" dirty="0" smtClean="0">
                <a:solidFill>
                  <a:srgbClr val="00B0F0"/>
                </a:solidFill>
              </a:rPr>
              <a:t>structure for poster  </a:t>
            </a:r>
            <a:r>
              <a:rPr lang="en-GB" sz="1400" i="1" dirty="0">
                <a:solidFill>
                  <a:srgbClr val="00B0F0"/>
                </a:solidFill>
              </a:rPr>
              <a:t>with evidence of planning content </a:t>
            </a:r>
            <a:r>
              <a:rPr lang="en-GB" sz="1400" i="1" dirty="0" smtClean="0">
                <a:solidFill>
                  <a:srgbClr val="00B0F0"/>
                </a:solidFill>
              </a:rPr>
              <a:t>and </a:t>
            </a:r>
            <a:r>
              <a:rPr lang="en-GB" sz="1400" i="1" dirty="0">
                <a:solidFill>
                  <a:srgbClr val="00B0F0"/>
                </a:solidFill>
              </a:rPr>
              <a:t>a brief </a:t>
            </a:r>
            <a:r>
              <a:rPr lang="en-GB" sz="1400" i="1" dirty="0" smtClean="0">
                <a:solidFill>
                  <a:srgbClr val="00B0F0"/>
                </a:solidFill>
              </a:rPr>
              <a:t>introduction and conclusion. </a:t>
            </a:r>
            <a:endParaRPr lang="en-GB" sz="1400" i="1" dirty="0">
              <a:solidFill>
                <a:srgbClr val="00B0F0"/>
              </a:solidFill>
            </a:endParaRPr>
          </a:p>
          <a:p>
            <a:r>
              <a:rPr lang="en-GB" sz="1400" i="1" dirty="0" smtClean="0">
                <a:solidFill>
                  <a:srgbClr val="00B0F0"/>
                </a:solidFill>
              </a:rPr>
              <a:t>Use of many pieces of appropriate </a:t>
            </a:r>
            <a:r>
              <a:rPr lang="en-GB" sz="1400" i="1" dirty="0">
                <a:solidFill>
                  <a:srgbClr val="00B0F0"/>
                </a:solidFill>
              </a:rPr>
              <a:t>evidence </a:t>
            </a:r>
            <a:r>
              <a:rPr lang="en-GB" sz="1400" i="1" dirty="0" smtClean="0">
                <a:solidFill>
                  <a:srgbClr val="00B0F0"/>
                </a:solidFill>
              </a:rPr>
              <a:t>.</a:t>
            </a:r>
          </a:p>
          <a:p>
            <a:r>
              <a:rPr lang="en-GB" sz="1400" i="1" dirty="0" smtClean="0">
                <a:solidFill>
                  <a:srgbClr val="00B0F0"/>
                </a:solidFill>
              </a:rPr>
              <a:t>Images </a:t>
            </a:r>
            <a:r>
              <a:rPr lang="en-GB" sz="1400" i="1" dirty="0">
                <a:solidFill>
                  <a:srgbClr val="00B0F0"/>
                </a:solidFill>
              </a:rPr>
              <a:t>and other sources used to help reader understand the </a:t>
            </a:r>
            <a:r>
              <a:rPr lang="en-GB" sz="1400" i="1" dirty="0" smtClean="0">
                <a:solidFill>
                  <a:srgbClr val="00B0F0"/>
                </a:solidFill>
              </a:rPr>
              <a:t>text.</a:t>
            </a:r>
          </a:p>
          <a:p>
            <a:pPr lvl="0"/>
            <a:r>
              <a:rPr lang="en-GB" sz="1400" i="1" dirty="0" smtClean="0">
                <a:solidFill>
                  <a:srgbClr val="00B0F0"/>
                </a:solidFill>
              </a:rPr>
              <a:t>Images and other sources on the whole clearly labelled</a:t>
            </a:r>
            <a:endParaRPr lang="en-GB" sz="1400" i="1" dirty="0">
              <a:solidFill>
                <a:srgbClr val="00B0F0"/>
              </a:solidFill>
            </a:endParaRPr>
          </a:p>
          <a:p>
            <a:r>
              <a:rPr lang="en-GB" sz="1400" i="1" dirty="0">
                <a:solidFill>
                  <a:srgbClr val="00B0F0"/>
                </a:solidFill>
              </a:rPr>
              <a:t>A reference list </a:t>
            </a:r>
            <a:r>
              <a:rPr lang="en-GB" sz="1400" i="1" dirty="0" smtClean="0">
                <a:solidFill>
                  <a:srgbClr val="00B0F0"/>
                </a:solidFill>
              </a:rPr>
              <a:t>with a </a:t>
            </a:r>
            <a:r>
              <a:rPr lang="en-GB" sz="1400" i="1" dirty="0">
                <a:solidFill>
                  <a:srgbClr val="00B0F0"/>
                </a:solidFill>
              </a:rPr>
              <a:t>variety of </a:t>
            </a:r>
            <a:r>
              <a:rPr lang="en-GB" sz="1400" i="1" dirty="0" smtClean="0">
                <a:solidFill>
                  <a:srgbClr val="00B0F0"/>
                </a:solidFill>
              </a:rPr>
              <a:t>sources.</a:t>
            </a:r>
          </a:p>
          <a:p>
            <a:pPr lvl="0"/>
            <a:r>
              <a:rPr lang="en-GB" sz="1400" i="1" dirty="0" smtClean="0">
                <a:solidFill>
                  <a:schemeClr val="accent1"/>
                </a:solidFill>
              </a:rPr>
              <a:t>Very few weak language skills</a:t>
            </a:r>
          </a:p>
          <a:p>
            <a:r>
              <a:rPr lang="en-GB" sz="1400" i="1" dirty="0">
                <a:solidFill>
                  <a:schemeClr val="accent1"/>
                </a:solidFill>
              </a:rPr>
              <a:t>Appropriate extended answers with some links to named authors</a:t>
            </a:r>
          </a:p>
          <a:p>
            <a:r>
              <a:rPr lang="en-GB" sz="1400" i="1" dirty="0" smtClean="0">
                <a:solidFill>
                  <a:schemeClr val="accent1"/>
                </a:solidFill>
              </a:rPr>
              <a:t>Answers are clear</a:t>
            </a:r>
            <a:r>
              <a:rPr lang="en-GB" sz="1400" i="1" dirty="0">
                <a:solidFill>
                  <a:schemeClr val="accent1"/>
                </a:solidFill>
              </a:rPr>
              <a:t>, interesting intonation and several opportunities to make eye contact and </a:t>
            </a:r>
            <a:r>
              <a:rPr lang="en-GB" sz="1400" i="1" dirty="0" smtClean="0">
                <a:solidFill>
                  <a:schemeClr val="accent1"/>
                </a:solidFill>
              </a:rPr>
              <a:t>engage.</a:t>
            </a:r>
            <a:endParaRPr lang="en-GB" sz="1400" i="1" dirty="0">
              <a:solidFill>
                <a:schemeClr val="accent1"/>
              </a:solidFill>
            </a:endParaRPr>
          </a:p>
          <a:p>
            <a:endParaRPr lang="en-GB" sz="1400" i="1" dirty="0">
              <a:solidFill>
                <a:srgbClr val="00B0F0"/>
              </a:solidFill>
            </a:endParaRPr>
          </a:p>
        </p:txBody>
      </p:sp>
    </p:spTree>
    <p:extLst>
      <p:ext uri="{BB962C8B-B14F-4D97-AF65-F5344CB8AC3E}">
        <p14:creationId xmlns:p14="http://schemas.microsoft.com/office/powerpoint/2010/main" val="3377018205"/>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571480"/>
          </a:xfrm>
        </p:spPr>
        <p:txBody>
          <a:bodyPr>
            <a:normAutofit fontScale="90000"/>
          </a:bodyPr>
          <a:lstStyle/>
          <a:p>
            <a:r>
              <a:rPr lang="en-GB" sz="3200" dirty="0" err="1" smtClean="0"/>
              <a:t>Ardderchog</a:t>
            </a:r>
            <a:r>
              <a:rPr lang="en-GB" sz="3200" dirty="0" smtClean="0"/>
              <a:t>       </a:t>
            </a:r>
            <a:r>
              <a:rPr lang="en-GB" sz="3200" i="1" dirty="0" smtClean="0">
                <a:solidFill>
                  <a:schemeClr val="accent1"/>
                </a:solidFill>
              </a:rPr>
              <a:t>Excellent</a:t>
            </a:r>
            <a:endParaRPr lang="en-GB" sz="3200" dirty="0">
              <a:solidFill>
                <a:schemeClr val="accent1"/>
              </a:solidFill>
            </a:endParaRPr>
          </a:p>
        </p:txBody>
      </p:sp>
      <p:sp>
        <p:nvSpPr>
          <p:cNvPr id="3" name="Content Placeholder 2"/>
          <p:cNvSpPr>
            <a:spLocks noGrp="1"/>
          </p:cNvSpPr>
          <p:nvPr>
            <p:ph sz="half" idx="1"/>
          </p:nvPr>
        </p:nvSpPr>
        <p:spPr>
          <a:xfrm>
            <a:off x="251520" y="764704"/>
            <a:ext cx="4071934" cy="4945182"/>
          </a:xfrm>
        </p:spPr>
        <p:txBody>
          <a:bodyPr>
            <a:normAutofit fontScale="25000" lnSpcReduction="20000"/>
          </a:bodyPr>
          <a:lstStyle/>
          <a:p>
            <a:pPr>
              <a:buNone/>
            </a:pPr>
            <a:r>
              <a:rPr lang="cy-GB" sz="5600" b="1" dirty="0" smtClean="0"/>
              <a:t>Marc o 70%+</a:t>
            </a:r>
          </a:p>
          <a:p>
            <a:r>
              <a:rPr lang="cy-GB" sz="5600" dirty="0" smtClean="0"/>
              <a:t>Trafodaeth manwl  am lawer o faterion priodol</a:t>
            </a:r>
          </a:p>
          <a:p>
            <a:r>
              <a:rPr lang="cy-GB" sz="5600" dirty="0" smtClean="0"/>
              <a:t>Trafod, egluro a gwerthuso. </a:t>
            </a:r>
          </a:p>
          <a:p>
            <a:r>
              <a:rPr lang="cy-GB" sz="5600" dirty="0" smtClean="0"/>
              <a:t>Mae nifer o gysylltiadau i'r dystiolaeth briodol megis papurau ymchwil a ffynonellau eraill.</a:t>
            </a:r>
          </a:p>
          <a:p>
            <a:r>
              <a:rPr lang="cy-GB" sz="5600" dirty="0" smtClean="0"/>
              <a:t>Strwythur </a:t>
            </a:r>
            <a:r>
              <a:rPr lang="cy-GB" sz="5600" dirty="0"/>
              <a:t>priodol a rhesymegol </a:t>
            </a:r>
            <a:r>
              <a:rPr lang="cy-GB" sz="5600" dirty="0" smtClean="0"/>
              <a:t>ar gyfer poster gyda </a:t>
            </a:r>
            <a:r>
              <a:rPr lang="cy-GB" sz="5600" dirty="0"/>
              <a:t>thystiolaeth o </a:t>
            </a:r>
            <a:r>
              <a:rPr lang="cy-GB" sz="5600" dirty="0" smtClean="0"/>
              <a:t>gynllunio‘r cynnwys a cyflwyniad clir .</a:t>
            </a:r>
          </a:p>
          <a:p>
            <a:r>
              <a:rPr lang="cy-GB" sz="5600" dirty="0" smtClean="0"/>
              <a:t>Defnydd o llawer darn o dystiolaeth briodol i gefnogi’r gwerthuso. </a:t>
            </a:r>
          </a:p>
          <a:p>
            <a:r>
              <a:rPr lang="cy-GB" sz="5600" dirty="0" smtClean="0"/>
              <a:t>Defnyddir delweddau </a:t>
            </a:r>
            <a:r>
              <a:rPr lang="cy-GB" sz="5600" dirty="0"/>
              <a:t>a ffynonellau eraill </a:t>
            </a:r>
            <a:r>
              <a:rPr lang="cy-GB" sz="5600" dirty="0" smtClean="0"/>
              <a:t>i helpu’r </a:t>
            </a:r>
            <a:r>
              <a:rPr lang="cy-GB" sz="5600" dirty="0"/>
              <a:t>darllenydd i ddeall y </a:t>
            </a:r>
            <a:r>
              <a:rPr lang="cy-GB" sz="5600" dirty="0" smtClean="0"/>
              <a:t>testun. Delweddau a </a:t>
            </a:r>
            <a:r>
              <a:rPr lang="cy-GB" sz="5600" dirty="0"/>
              <a:t>ffynonellau eraill wedi'u labelu'n </a:t>
            </a:r>
            <a:r>
              <a:rPr lang="cy-GB" sz="5600" dirty="0" smtClean="0"/>
              <a:t>glir.</a:t>
            </a:r>
          </a:p>
          <a:p>
            <a:r>
              <a:rPr lang="cy-GB" sz="5600" dirty="0" smtClean="0"/>
              <a:t>Rhestr cyfeiriadau gydag </a:t>
            </a:r>
            <a:r>
              <a:rPr lang="cy-GB" sz="5600" dirty="0"/>
              <a:t>amrywiaeth o ffynonellau a </a:t>
            </a:r>
            <a:r>
              <a:rPr lang="cy-GB" sz="5600" dirty="0" smtClean="0"/>
              <a:t>cheir </a:t>
            </a:r>
            <a:r>
              <a:rPr lang="cy-GB" sz="5600" dirty="0"/>
              <a:t>tystiolaeth </a:t>
            </a:r>
            <a:r>
              <a:rPr lang="cy-GB" sz="5600" dirty="0" smtClean="0"/>
              <a:t>o rywfaint </a:t>
            </a:r>
            <a:r>
              <a:rPr lang="cy-GB" sz="5600" dirty="0"/>
              <a:t>ymchwil </a:t>
            </a:r>
            <a:r>
              <a:rPr lang="cy-GB" sz="5600" dirty="0" smtClean="0"/>
              <a:t>annibynnol.</a:t>
            </a:r>
            <a:endParaRPr lang="cy-GB" sz="5600" dirty="0"/>
          </a:p>
          <a:p>
            <a:r>
              <a:rPr lang="cy-GB" sz="5600" dirty="0" smtClean="0"/>
              <a:t>Dim neu ychydig iawn o </a:t>
            </a:r>
            <a:r>
              <a:rPr lang="cy-GB" sz="5600" dirty="0"/>
              <a:t>wallau o ran iaith a </a:t>
            </a:r>
            <a:r>
              <a:rPr lang="cy-GB" sz="5600" dirty="0" smtClean="0"/>
              <a:t>chyflwyniad.</a:t>
            </a:r>
          </a:p>
          <a:p>
            <a:r>
              <a:rPr lang="cy-GB" sz="6000" dirty="0"/>
              <a:t>Mae'r atebion yn fanwl, yn estynedig ac yn gwneud nifer o gysylltiadau i dystiolaeth o  awduron eraill</a:t>
            </a:r>
            <a:r>
              <a:rPr lang="cy-GB" sz="6000" dirty="0" smtClean="0"/>
              <a:t>.</a:t>
            </a:r>
          </a:p>
          <a:p>
            <a:r>
              <a:rPr lang="cy-GB" sz="6000" dirty="0"/>
              <a:t>Arddull cyflwyno </a:t>
            </a:r>
            <a:r>
              <a:rPr lang="cy-GB" sz="6000" dirty="0" smtClean="0"/>
              <a:t>hyderus; </a:t>
            </a:r>
            <a:r>
              <a:rPr lang="cy-GB" sz="6000" dirty="0"/>
              <a:t>cyswllt llygad ac ymgysylltu </a:t>
            </a:r>
            <a:r>
              <a:rPr lang="cy-GB" sz="6000" dirty="0" smtClean="0"/>
              <a:t>ardderchog. </a:t>
            </a:r>
            <a:endParaRPr lang="cy-GB" sz="6000" dirty="0"/>
          </a:p>
          <a:p>
            <a:endParaRPr lang="cy-GB" sz="6000" dirty="0" smtClean="0"/>
          </a:p>
          <a:p>
            <a:endParaRPr lang="en-GB" sz="5600" dirty="0" smtClean="0">
              <a:latin typeface="+mj-lt"/>
            </a:endParaRPr>
          </a:p>
        </p:txBody>
      </p:sp>
      <p:sp>
        <p:nvSpPr>
          <p:cNvPr id="4" name="Content Placeholder 3"/>
          <p:cNvSpPr>
            <a:spLocks noGrp="1"/>
          </p:cNvSpPr>
          <p:nvPr>
            <p:ph sz="half" idx="2"/>
          </p:nvPr>
        </p:nvSpPr>
        <p:spPr>
          <a:xfrm>
            <a:off x="4211960" y="428604"/>
            <a:ext cx="4752528" cy="4643470"/>
          </a:xfrm>
        </p:spPr>
        <p:txBody>
          <a:bodyPr>
            <a:noAutofit/>
          </a:bodyPr>
          <a:lstStyle/>
          <a:p>
            <a:pPr>
              <a:buNone/>
            </a:pPr>
            <a:r>
              <a:rPr lang="en-GB" sz="1400" b="1" dirty="0" smtClean="0">
                <a:solidFill>
                  <a:schemeClr val="accent1"/>
                </a:solidFill>
              </a:rPr>
              <a:t>Mark of 70%+</a:t>
            </a:r>
          </a:p>
          <a:p>
            <a:pPr lvl="0"/>
            <a:r>
              <a:rPr lang="en-GB" sz="1400" i="1" dirty="0" smtClean="0">
                <a:solidFill>
                  <a:schemeClr val="accent1"/>
                </a:solidFill>
              </a:rPr>
              <a:t>Detailed discussion of several appropriate assessment </a:t>
            </a:r>
          </a:p>
          <a:p>
            <a:pPr lvl="0"/>
            <a:r>
              <a:rPr lang="en-GB" sz="1400" i="1" dirty="0" smtClean="0">
                <a:solidFill>
                  <a:schemeClr val="accent1"/>
                </a:solidFill>
              </a:rPr>
              <a:t>Discussion , explanation  and evaluation .</a:t>
            </a:r>
          </a:p>
          <a:p>
            <a:pPr lvl="0"/>
            <a:r>
              <a:rPr lang="en-GB" sz="1400" i="1" dirty="0" smtClean="0">
                <a:solidFill>
                  <a:schemeClr val="accent1"/>
                </a:solidFill>
              </a:rPr>
              <a:t>Several links made to appropriate evidence such as research articles and other  sources.</a:t>
            </a:r>
          </a:p>
          <a:p>
            <a:pPr lvl="0"/>
            <a:r>
              <a:rPr lang="en-GB" sz="1400" i="1" dirty="0" smtClean="0">
                <a:solidFill>
                  <a:schemeClr val="accent1"/>
                </a:solidFill>
              </a:rPr>
              <a:t>Appropriate </a:t>
            </a:r>
            <a:r>
              <a:rPr lang="en-GB" sz="1400" i="1" dirty="0">
                <a:solidFill>
                  <a:schemeClr val="accent1"/>
                </a:solidFill>
              </a:rPr>
              <a:t>and logical </a:t>
            </a:r>
            <a:r>
              <a:rPr lang="en-GB" sz="1400" i="1" dirty="0" smtClean="0">
                <a:solidFill>
                  <a:schemeClr val="accent1"/>
                </a:solidFill>
              </a:rPr>
              <a:t>structure for poster with </a:t>
            </a:r>
            <a:r>
              <a:rPr lang="en-GB" sz="1400" i="1" dirty="0">
                <a:solidFill>
                  <a:schemeClr val="accent1"/>
                </a:solidFill>
              </a:rPr>
              <a:t>evidence of planning content </a:t>
            </a:r>
            <a:r>
              <a:rPr lang="en-GB" sz="1400" i="1" dirty="0" smtClean="0">
                <a:solidFill>
                  <a:schemeClr val="accent1"/>
                </a:solidFill>
              </a:rPr>
              <a:t>including a clear introduction .</a:t>
            </a:r>
          </a:p>
          <a:p>
            <a:pPr lvl="0"/>
            <a:r>
              <a:rPr lang="en-GB" sz="1400" i="1" dirty="0" smtClean="0">
                <a:solidFill>
                  <a:schemeClr val="accent1"/>
                </a:solidFill>
              </a:rPr>
              <a:t>Use of many pieces of appropriate evidence to support evaluation. </a:t>
            </a:r>
          </a:p>
          <a:p>
            <a:pPr lvl="0"/>
            <a:r>
              <a:rPr lang="en-GB" sz="1400" i="1" dirty="0" smtClean="0">
                <a:solidFill>
                  <a:schemeClr val="accent1"/>
                </a:solidFill>
              </a:rPr>
              <a:t>Images </a:t>
            </a:r>
            <a:r>
              <a:rPr lang="en-GB" sz="1400" i="1" dirty="0">
                <a:solidFill>
                  <a:schemeClr val="accent1"/>
                </a:solidFill>
              </a:rPr>
              <a:t>and other sources used to help reader understand the text </a:t>
            </a:r>
            <a:r>
              <a:rPr lang="en-GB" sz="1400" i="1" dirty="0" smtClean="0">
                <a:solidFill>
                  <a:schemeClr val="accent1"/>
                </a:solidFill>
              </a:rPr>
              <a:t>. Images </a:t>
            </a:r>
            <a:r>
              <a:rPr lang="en-GB" sz="1400" i="1" dirty="0">
                <a:solidFill>
                  <a:schemeClr val="accent1"/>
                </a:solidFill>
              </a:rPr>
              <a:t>and other sources  clearly </a:t>
            </a:r>
            <a:r>
              <a:rPr lang="en-GB" sz="1400" i="1" dirty="0" smtClean="0">
                <a:solidFill>
                  <a:schemeClr val="accent1"/>
                </a:solidFill>
              </a:rPr>
              <a:t>labelled.</a:t>
            </a:r>
            <a:endParaRPr lang="en-GB" sz="1400" i="1" dirty="0">
              <a:solidFill>
                <a:schemeClr val="accent1"/>
              </a:solidFill>
            </a:endParaRPr>
          </a:p>
          <a:p>
            <a:r>
              <a:rPr lang="en-GB" sz="1400" i="1" dirty="0">
                <a:solidFill>
                  <a:schemeClr val="accent1"/>
                </a:solidFill>
              </a:rPr>
              <a:t>A reference list with a variety of </a:t>
            </a:r>
            <a:r>
              <a:rPr lang="en-GB" sz="1400" i="1" dirty="0" smtClean="0">
                <a:solidFill>
                  <a:schemeClr val="accent1"/>
                </a:solidFill>
              </a:rPr>
              <a:t>sources and evidence of some independent research. </a:t>
            </a:r>
          </a:p>
          <a:p>
            <a:r>
              <a:rPr lang="en-GB" sz="1400" i="1" dirty="0" smtClean="0">
                <a:solidFill>
                  <a:schemeClr val="accent1"/>
                </a:solidFill>
              </a:rPr>
              <a:t>None or very few errors in terms of language and  presentation .</a:t>
            </a:r>
          </a:p>
          <a:p>
            <a:r>
              <a:rPr lang="en-GB" sz="1400" i="1" dirty="0">
                <a:solidFill>
                  <a:schemeClr val="accent1"/>
                </a:solidFill>
              </a:rPr>
              <a:t>Answers are detailed, extended and make several links to evidence form other authors</a:t>
            </a:r>
            <a:r>
              <a:rPr lang="en-GB" sz="1400" i="1" dirty="0" smtClean="0">
                <a:solidFill>
                  <a:schemeClr val="accent1"/>
                </a:solidFill>
              </a:rPr>
              <a:t>.</a:t>
            </a:r>
          </a:p>
          <a:p>
            <a:r>
              <a:rPr lang="en-GB" sz="1400" i="1" dirty="0">
                <a:solidFill>
                  <a:schemeClr val="accent1"/>
                </a:solidFill>
              </a:rPr>
              <a:t>Confident presentation style  with significant sections not reliant on reading notes; excellent eye contact and engagement with audience </a:t>
            </a:r>
          </a:p>
          <a:p>
            <a:endParaRPr lang="en-GB" sz="1400" i="1" dirty="0">
              <a:solidFill>
                <a:schemeClr val="accent1"/>
              </a:solidFill>
            </a:endParaRPr>
          </a:p>
        </p:txBody>
      </p:sp>
    </p:spTree>
    <p:extLst>
      <p:ext uri="{BB962C8B-B14F-4D97-AF65-F5344CB8AC3E}">
        <p14:creationId xmlns:p14="http://schemas.microsoft.com/office/powerpoint/2010/main" val="349219108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836712"/>
          </a:xfrm>
        </p:spPr>
        <p:txBody>
          <a:bodyPr>
            <a:noAutofit/>
          </a:bodyPr>
          <a:lstStyle/>
          <a:p>
            <a:r>
              <a:rPr lang="en-GB" sz="1800" dirty="0" err="1" smtClean="0"/>
              <a:t>Codi’r</a:t>
            </a:r>
            <a:r>
              <a:rPr lang="en-GB" sz="1800" dirty="0" smtClean="0"/>
              <a:t> marc (</a:t>
            </a:r>
            <a:r>
              <a:rPr lang="en-GB" sz="1800" dirty="0" err="1" smtClean="0"/>
              <a:t>ar</a:t>
            </a:r>
            <a:r>
              <a:rPr lang="en-GB" sz="1800" dirty="0" smtClean="0"/>
              <a:t> bob </a:t>
            </a:r>
            <a:r>
              <a:rPr lang="en-GB" sz="1800" dirty="0" err="1" smtClean="0"/>
              <a:t>graddfa</a:t>
            </a:r>
            <a:r>
              <a:rPr lang="en-GB" sz="1800" dirty="0" smtClean="0"/>
              <a:t>)       </a:t>
            </a:r>
            <a:br>
              <a:rPr lang="en-GB" sz="1800" dirty="0" smtClean="0"/>
            </a:br>
            <a:r>
              <a:rPr lang="en-GB" sz="1800" dirty="0" smtClean="0"/>
              <a:t> </a:t>
            </a:r>
            <a:r>
              <a:rPr lang="en-GB" sz="1800" i="1" dirty="0" smtClean="0">
                <a:solidFill>
                  <a:schemeClr val="accent1"/>
                </a:solidFill>
              </a:rPr>
              <a:t>Raising the mark (at every scale)</a:t>
            </a:r>
            <a:endParaRPr lang="en-GB" sz="1800" dirty="0">
              <a:solidFill>
                <a:schemeClr val="accent1"/>
              </a:solidFill>
            </a:endParaRPr>
          </a:p>
        </p:txBody>
      </p:sp>
      <p:sp>
        <p:nvSpPr>
          <p:cNvPr id="3" name="Content Placeholder 2"/>
          <p:cNvSpPr>
            <a:spLocks noGrp="1"/>
          </p:cNvSpPr>
          <p:nvPr>
            <p:ph sz="half" idx="1"/>
          </p:nvPr>
        </p:nvSpPr>
        <p:spPr>
          <a:xfrm>
            <a:off x="457200" y="836712"/>
            <a:ext cx="4038600" cy="5040560"/>
          </a:xfrm>
        </p:spPr>
        <p:txBody>
          <a:bodyPr>
            <a:noAutofit/>
          </a:bodyPr>
          <a:lstStyle/>
          <a:p>
            <a:r>
              <a:rPr lang="cy-GB" sz="2000" dirty="0"/>
              <a:t>Prawf ddarllen a golygu yn </a:t>
            </a:r>
            <a:r>
              <a:rPr lang="cy-GB" sz="2000" dirty="0" smtClean="0"/>
              <a:t>ofalus.</a:t>
            </a:r>
          </a:p>
          <a:p>
            <a:r>
              <a:rPr lang="cy-GB" sz="2000" dirty="0" smtClean="0"/>
              <a:t>Gwaith </a:t>
            </a:r>
            <a:r>
              <a:rPr lang="cy-GB" sz="2000" dirty="0"/>
              <a:t>proffesiynol a </a:t>
            </a:r>
            <a:r>
              <a:rPr lang="cy-GB" sz="2000" dirty="0" smtClean="0"/>
              <a:t>chywir.</a:t>
            </a:r>
          </a:p>
          <a:p>
            <a:r>
              <a:rPr lang="cy-GB" sz="2000" dirty="0" smtClean="0"/>
              <a:t>Labeli delweddau / </a:t>
            </a:r>
            <a:r>
              <a:rPr lang="cy-GB" sz="2000" dirty="0"/>
              <a:t>lluniau yn glir ac yn cyfeirio atynt i gefnogi eich gwybodaeth </a:t>
            </a:r>
            <a:r>
              <a:rPr lang="cy-GB" sz="2000" dirty="0" smtClean="0"/>
              <a:t>ysgrifenedig.</a:t>
            </a:r>
          </a:p>
          <a:p>
            <a:r>
              <a:rPr lang="cy-GB" sz="2000" dirty="0" smtClean="0"/>
              <a:t>Defnyddiwch teitlau ac is-deitlau neu strwythur i </a:t>
            </a:r>
            <a:r>
              <a:rPr lang="cy-GB" sz="2000" dirty="0"/>
              <a:t>sicrhau bod y </a:t>
            </a:r>
            <a:r>
              <a:rPr lang="cy-GB" sz="2000" dirty="0" smtClean="0"/>
              <a:t>poster yn </a:t>
            </a:r>
            <a:r>
              <a:rPr lang="cy-GB" sz="2000" dirty="0"/>
              <a:t>hawdd i'w </a:t>
            </a:r>
            <a:r>
              <a:rPr lang="cy-GB" sz="2000" dirty="0" smtClean="0"/>
              <a:t>ddilyn.</a:t>
            </a:r>
          </a:p>
          <a:p>
            <a:r>
              <a:rPr lang="cy-GB" sz="2000" dirty="0"/>
              <a:t>Mae angen cynnwys tystiolaeth i gefnogi eich trafodaeth.</a:t>
            </a:r>
          </a:p>
          <a:p>
            <a:endParaRPr lang="cy-GB" sz="2000" dirty="0" smtClean="0"/>
          </a:p>
        </p:txBody>
      </p:sp>
      <p:sp>
        <p:nvSpPr>
          <p:cNvPr id="4" name="Content Placeholder 3"/>
          <p:cNvSpPr>
            <a:spLocks noGrp="1"/>
          </p:cNvSpPr>
          <p:nvPr>
            <p:ph sz="half" idx="2"/>
          </p:nvPr>
        </p:nvSpPr>
        <p:spPr>
          <a:xfrm>
            <a:off x="4788024" y="836712"/>
            <a:ext cx="3898776" cy="4752529"/>
          </a:xfrm>
        </p:spPr>
        <p:txBody>
          <a:bodyPr>
            <a:noAutofit/>
          </a:bodyPr>
          <a:lstStyle/>
          <a:p>
            <a:r>
              <a:rPr lang="en-GB" sz="2000" i="1" dirty="0" smtClean="0">
                <a:solidFill>
                  <a:schemeClr val="accent1"/>
                </a:solidFill>
              </a:rPr>
              <a:t>Proof read and edit carefully.</a:t>
            </a:r>
          </a:p>
          <a:p>
            <a:r>
              <a:rPr lang="en-GB" sz="2000" i="1" dirty="0">
                <a:solidFill>
                  <a:schemeClr val="accent1"/>
                </a:solidFill>
              </a:rPr>
              <a:t>Professional and correct work </a:t>
            </a:r>
            <a:r>
              <a:rPr lang="en-GB" sz="2000" i="1" dirty="0" smtClean="0">
                <a:solidFill>
                  <a:schemeClr val="accent1"/>
                </a:solidFill>
              </a:rPr>
              <a:t>.</a:t>
            </a:r>
            <a:endParaRPr lang="en-GB" sz="2000" i="1" dirty="0">
              <a:solidFill>
                <a:schemeClr val="accent1"/>
              </a:solidFill>
            </a:endParaRPr>
          </a:p>
          <a:p>
            <a:r>
              <a:rPr lang="en-GB" sz="2000" i="1" dirty="0" smtClean="0">
                <a:solidFill>
                  <a:schemeClr val="accent1"/>
                </a:solidFill>
              </a:rPr>
              <a:t>Label images / pictures clearly and refer to them to support your written information .</a:t>
            </a:r>
          </a:p>
          <a:p>
            <a:r>
              <a:rPr lang="en-GB" sz="2000" i="1" dirty="0" smtClean="0">
                <a:solidFill>
                  <a:schemeClr val="accent1"/>
                </a:solidFill>
              </a:rPr>
              <a:t>Use titles and subtitles  or a structure to make the poster user friendly and easy to follow </a:t>
            </a:r>
            <a:endParaRPr lang="en-GB" sz="2000" i="1" dirty="0">
              <a:solidFill>
                <a:schemeClr val="accent1"/>
              </a:solidFill>
            </a:endParaRPr>
          </a:p>
          <a:p>
            <a:r>
              <a:rPr lang="en-US" sz="2000" i="1" dirty="0" smtClean="0">
                <a:solidFill>
                  <a:schemeClr val="accent1"/>
                </a:solidFill>
              </a:rPr>
              <a:t>Provide </a:t>
            </a:r>
            <a:r>
              <a:rPr lang="en-US" sz="2000" i="1" dirty="0">
                <a:solidFill>
                  <a:schemeClr val="accent1"/>
                </a:solidFill>
              </a:rPr>
              <a:t>evidence to support you discussion.</a:t>
            </a:r>
          </a:p>
          <a:p>
            <a:pPr marL="0" indent="0">
              <a:buNone/>
            </a:pPr>
            <a:endParaRPr lang="en-GB" sz="2000" i="1" dirty="0" smtClean="0">
              <a:solidFill>
                <a:schemeClr val="accent1"/>
              </a:solidFill>
            </a:endParaRPr>
          </a:p>
          <a:p>
            <a:endParaRPr lang="en-GB" sz="1600" i="1" dirty="0" smtClean="0">
              <a:solidFill>
                <a:schemeClr val="accent1"/>
              </a:solidFill>
            </a:endParaRPr>
          </a:p>
          <a:p>
            <a:endParaRPr lang="en-GB" sz="1600" i="1" dirty="0">
              <a:solidFill>
                <a:schemeClr val="accent1"/>
              </a:solidFill>
            </a:endParaRPr>
          </a:p>
        </p:txBody>
      </p:sp>
    </p:spTree>
    <p:extLst>
      <p:ext uri="{BB962C8B-B14F-4D97-AF65-F5344CB8AC3E}">
        <p14:creationId xmlns:p14="http://schemas.microsoft.com/office/powerpoint/2010/main" val="2165474758"/>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1800" dirty="0" err="1">
                <a:solidFill>
                  <a:prstClr val="black"/>
                </a:solidFill>
              </a:rPr>
              <a:t>Codi’r</a:t>
            </a:r>
            <a:r>
              <a:rPr lang="en-GB" sz="1800" dirty="0">
                <a:solidFill>
                  <a:prstClr val="black"/>
                </a:solidFill>
              </a:rPr>
              <a:t> marc (</a:t>
            </a:r>
            <a:r>
              <a:rPr lang="en-GB" sz="1800" dirty="0" err="1">
                <a:solidFill>
                  <a:prstClr val="black"/>
                </a:solidFill>
              </a:rPr>
              <a:t>ar</a:t>
            </a:r>
            <a:r>
              <a:rPr lang="en-GB" sz="1800" dirty="0">
                <a:solidFill>
                  <a:prstClr val="black"/>
                </a:solidFill>
              </a:rPr>
              <a:t> bob </a:t>
            </a:r>
            <a:r>
              <a:rPr lang="en-GB" sz="1800" dirty="0" err="1">
                <a:solidFill>
                  <a:prstClr val="black"/>
                </a:solidFill>
              </a:rPr>
              <a:t>graddfa</a:t>
            </a:r>
            <a:r>
              <a:rPr lang="en-GB" sz="1800" dirty="0">
                <a:solidFill>
                  <a:prstClr val="black"/>
                </a:solidFill>
              </a:rPr>
              <a:t>)       </a:t>
            </a:r>
            <a:br>
              <a:rPr lang="en-GB" sz="1800" dirty="0">
                <a:solidFill>
                  <a:prstClr val="black"/>
                </a:solidFill>
              </a:rPr>
            </a:br>
            <a:r>
              <a:rPr lang="en-GB" sz="1800" dirty="0">
                <a:solidFill>
                  <a:prstClr val="black"/>
                </a:solidFill>
              </a:rPr>
              <a:t> </a:t>
            </a:r>
            <a:r>
              <a:rPr lang="en-GB" sz="1800" i="1" dirty="0">
                <a:solidFill>
                  <a:srgbClr val="00B0F0"/>
                </a:solidFill>
              </a:rPr>
              <a:t>Raising the mark (at every scale)</a:t>
            </a:r>
            <a:endParaRPr lang="en-GB" dirty="0"/>
          </a:p>
        </p:txBody>
      </p:sp>
      <p:sp>
        <p:nvSpPr>
          <p:cNvPr id="3" name="Content Placeholder 2"/>
          <p:cNvSpPr>
            <a:spLocks noGrp="1"/>
          </p:cNvSpPr>
          <p:nvPr>
            <p:ph sz="half" idx="1"/>
          </p:nvPr>
        </p:nvSpPr>
        <p:spPr>
          <a:xfrm>
            <a:off x="0" y="1357298"/>
            <a:ext cx="4644008" cy="3989040"/>
          </a:xfrm>
        </p:spPr>
        <p:txBody>
          <a:bodyPr>
            <a:noAutofit/>
          </a:bodyPr>
          <a:lstStyle/>
          <a:p>
            <a:r>
              <a:rPr lang="cy-GB" sz="2000" dirty="0" smtClean="0"/>
              <a:t>Mae angen cynnwys tystiolaeth i gefnogi eich trafodaeth.</a:t>
            </a:r>
          </a:p>
          <a:p>
            <a:r>
              <a:rPr lang="cy-GB" sz="2000" dirty="0" smtClean="0"/>
              <a:t>Defnyddwich geiriau cysylltiol fel ‘ fodd bynnag, serch hynny, yn ogystal, oherwydd,  mewn  cymhariaeth, mewn cyferbynaid’ i greu cysylltiadau a datblygu dadleuon.</a:t>
            </a:r>
          </a:p>
          <a:p>
            <a:r>
              <a:rPr lang="cy-GB" sz="2000" dirty="0" smtClean="0"/>
              <a:t>Mae angen darganfod enghreifftiau ac astudiaethau achos i gefnogi eich trafodaeth.</a:t>
            </a:r>
          </a:p>
          <a:p>
            <a:r>
              <a:rPr lang="cy-GB" sz="2000" dirty="0" smtClean="0"/>
              <a:t>Ysgrifennwch mewn arddull atyniadol.</a:t>
            </a:r>
          </a:p>
          <a:p>
            <a:endParaRPr lang="cy-GB" sz="2000" dirty="0" smtClean="0"/>
          </a:p>
          <a:p>
            <a:r>
              <a:rPr lang="en-GB" sz="1800" dirty="0" smtClean="0"/>
              <a:t> </a:t>
            </a:r>
            <a:endParaRPr lang="en-GB" sz="1800" dirty="0"/>
          </a:p>
        </p:txBody>
      </p:sp>
      <p:sp>
        <p:nvSpPr>
          <p:cNvPr id="4" name="Content Placeholder 3"/>
          <p:cNvSpPr>
            <a:spLocks noGrp="1"/>
          </p:cNvSpPr>
          <p:nvPr>
            <p:ph sz="half" idx="2"/>
          </p:nvPr>
        </p:nvSpPr>
        <p:spPr>
          <a:xfrm>
            <a:off x="4643438" y="1500174"/>
            <a:ext cx="4038600" cy="3989040"/>
          </a:xfrm>
        </p:spPr>
        <p:txBody>
          <a:bodyPr>
            <a:normAutofit fontScale="92500" lnSpcReduction="10000"/>
          </a:bodyPr>
          <a:lstStyle/>
          <a:p>
            <a:r>
              <a:rPr lang="en-US" sz="2200" dirty="0" smtClean="0">
                <a:solidFill>
                  <a:schemeClr val="accent1"/>
                </a:solidFill>
              </a:rPr>
              <a:t>Provide evidence to support you discussion.</a:t>
            </a:r>
          </a:p>
          <a:p>
            <a:r>
              <a:rPr lang="en-US" sz="2200" dirty="0" smtClean="0">
                <a:solidFill>
                  <a:schemeClr val="accent1"/>
                </a:solidFill>
              </a:rPr>
              <a:t>Use linking words such as ‘however, despite, furthermore, therefore , in contrast, in comparison’  to create links and develop arguments.</a:t>
            </a:r>
          </a:p>
          <a:p>
            <a:r>
              <a:rPr lang="en-US" sz="2200" dirty="0" smtClean="0">
                <a:solidFill>
                  <a:schemeClr val="accent1"/>
                </a:solidFill>
              </a:rPr>
              <a:t>Source examples and case studies to support  your discussion.</a:t>
            </a:r>
          </a:p>
          <a:p>
            <a:r>
              <a:rPr lang="en-US" sz="2200" dirty="0" smtClean="0">
                <a:solidFill>
                  <a:schemeClr val="accent1"/>
                </a:solidFill>
              </a:rPr>
              <a:t>Write in an engaging style.</a:t>
            </a:r>
            <a:endParaRPr lang="en-US" sz="2200" dirty="0">
              <a:solidFill>
                <a:schemeClr val="accent1"/>
              </a:solidFill>
            </a:endParaRPr>
          </a:p>
          <a:p>
            <a:r>
              <a:rPr lang="en-US" sz="2200" dirty="0">
                <a:solidFill>
                  <a:schemeClr val="accent1"/>
                </a:solidFill>
              </a:rPr>
              <a:t>Provide evidence to support you discussion.</a:t>
            </a:r>
          </a:p>
          <a:p>
            <a:endParaRPr lang="en-US" dirty="0"/>
          </a:p>
          <a:p>
            <a:endParaRPr lang="en-US" dirty="0"/>
          </a:p>
          <a:p>
            <a:endParaRPr lang="en-GB" dirty="0"/>
          </a:p>
        </p:txBody>
      </p:sp>
    </p:spTree>
    <p:extLst>
      <p:ext uri="{BB962C8B-B14F-4D97-AF65-F5344CB8AC3E}">
        <p14:creationId xmlns:p14="http://schemas.microsoft.com/office/powerpoint/2010/main" val="250136774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GB"/>
          </a:p>
        </p:txBody>
      </p:sp>
      <p:sp>
        <p:nvSpPr>
          <p:cNvPr id="3" name="Content Placeholder 2"/>
          <p:cNvSpPr>
            <a:spLocks noGrp="1"/>
          </p:cNvSpPr>
          <p:nvPr>
            <p:ph sz="half" idx="1"/>
          </p:nvPr>
        </p:nvSpPr>
        <p:spPr/>
        <p:txBody>
          <a:bodyPr>
            <a:normAutofit/>
          </a:bodyPr>
          <a:lstStyle/>
          <a:p>
            <a:r>
              <a:rPr lang="cy-GB" dirty="0" smtClean="0"/>
              <a:t>Poster </a:t>
            </a:r>
            <a:r>
              <a:rPr lang="cy-GB" dirty="0"/>
              <a:t>i Turnitin gan </a:t>
            </a:r>
            <a:r>
              <a:rPr lang="cy-GB" dirty="0" smtClean="0"/>
              <a:t>pob aelod </a:t>
            </a:r>
            <a:r>
              <a:rPr lang="cy-GB" dirty="0"/>
              <a:t>o’r grŵp </a:t>
            </a:r>
            <a:r>
              <a:rPr lang="cy-GB" dirty="0" smtClean="0"/>
              <a:t>Cyflwyniad </a:t>
            </a:r>
            <a:r>
              <a:rPr lang="cy-GB" dirty="0"/>
              <a:t>Poster </a:t>
            </a:r>
            <a:r>
              <a:rPr lang="cy-GB" dirty="0" smtClean="0"/>
              <a:t>– amseroedd i’w gadarnhau. </a:t>
            </a:r>
          </a:p>
          <a:p>
            <a:pPr marL="0" indent="0">
              <a:buNone/>
            </a:pPr>
            <a:endParaRPr lang="en-GB" dirty="0"/>
          </a:p>
        </p:txBody>
      </p:sp>
      <p:sp>
        <p:nvSpPr>
          <p:cNvPr id="4" name="Content Placeholder 3"/>
          <p:cNvSpPr>
            <a:spLocks noGrp="1"/>
          </p:cNvSpPr>
          <p:nvPr>
            <p:ph sz="half" idx="2"/>
          </p:nvPr>
        </p:nvSpPr>
        <p:spPr/>
        <p:txBody>
          <a:bodyPr>
            <a:normAutofit/>
          </a:bodyPr>
          <a:lstStyle/>
          <a:p>
            <a:r>
              <a:rPr lang="en-GB" dirty="0"/>
              <a:t>Poster onto </a:t>
            </a:r>
            <a:r>
              <a:rPr lang="en-GB" dirty="0" err="1"/>
              <a:t>Turnitin</a:t>
            </a:r>
            <a:r>
              <a:rPr lang="en-GB" dirty="0"/>
              <a:t> by </a:t>
            </a:r>
            <a:r>
              <a:rPr lang="en-GB" dirty="0" smtClean="0"/>
              <a:t>each </a:t>
            </a:r>
            <a:r>
              <a:rPr lang="en-GB" dirty="0"/>
              <a:t>member of </a:t>
            </a:r>
            <a:r>
              <a:rPr lang="en-GB" dirty="0" smtClean="0"/>
              <a:t>group</a:t>
            </a:r>
            <a:endParaRPr lang="en-GB" dirty="0"/>
          </a:p>
          <a:p>
            <a:r>
              <a:rPr lang="en-GB" dirty="0"/>
              <a:t>Poster presentation on </a:t>
            </a:r>
            <a:r>
              <a:rPr lang="en-GB" dirty="0" smtClean="0"/>
              <a:t>times to be allocated </a:t>
            </a:r>
            <a:endParaRPr lang="en-GB" dirty="0"/>
          </a:p>
          <a:p>
            <a:endParaRPr lang="en-GB" dirty="0"/>
          </a:p>
        </p:txBody>
      </p:sp>
    </p:spTree>
    <p:extLst>
      <p:ext uri="{BB962C8B-B14F-4D97-AF65-F5344CB8AC3E}">
        <p14:creationId xmlns:p14="http://schemas.microsoft.com/office/powerpoint/2010/main" val="96158095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20140311PresentationUWTSDTemplate</Template>
  <TotalTime>457</TotalTime>
  <Words>1576</Words>
  <Application>Microsoft Office PowerPoint</Application>
  <PresentationFormat>On-screen Show (4:3)</PresentationFormat>
  <Paragraphs>158</Paragraphs>
  <Slides>12</Slides>
  <Notes>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Myriad Pro</vt:lpstr>
      <vt:lpstr>20140311PresentationUWTSDTemplate</vt:lpstr>
      <vt:lpstr>EAEC6010-C Plentyndod Gwyrdd Green Childhood Meini Prawf Asesu Assessment marking criteria Poster Grŵp  (50%)  Group Poster (50%) </vt:lpstr>
      <vt:lpstr>Y Dasg / The Task </vt:lpstr>
      <vt:lpstr>Sut? / How?</vt:lpstr>
      <vt:lpstr>Sut? / How?</vt:lpstr>
      <vt:lpstr>Anfoddhaol      Unsatisfactory</vt:lpstr>
      <vt:lpstr>Boddhaol         Satisfactory</vt:lpstr>
      <vt:lpstr>Da                    Good</vt:lpstr>
      <vt:lpstr>Da iawn              Very good</vt:lpstr>
      <vt:lpstr>Ardderchog       Excellent</vt:lpstr>
      <vt:lpstr>Codi’r marc (ar bob graddfa)         Raising the mark (at every scale)</vt:lpstr>
      <vt:lpstr>Codi’r marc (ar bob graddfa)         Raising the mark (at every scale)</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Eiri Pennington</cp:lastModifiedBy>
  <cp:revision>35</cp:revision>
  <cp:lastPrinted>2015-12-07T13:15:47Z</cp:lastPrinted>
  <dcterms:created xsi:type="dcterms:W3CDTF">2015-04-14T15:21:28Z</dcterms:created>
  <dcterms:modified xsi:type="dcterms:W3CDTF">2016-10-30T11:43:06Z</dcterms:modified>
</cp:coreProperties>
</file>