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756" r:id="rId5"/>
    <p:sldMasterId id="2147483770" r:id="rId6"/>
    <p:sldMasterId id="2147483783" r:id="rId7"/>
    <p:sldMasterId id="2147483790" r:id="rId8"/>
  </p:sldMasterIdLst>
  <p:notesMasterIdLst>
    <p:notesMasterId r:id="rId59"/>
  </p:notesMasterIdLst>
  <p:sldIdLst>
    <p:sldId id="257" r:id="rId9"/>
    <p:sldId id="467" r:id="rId10"/>
    <p:sldId id="449" r:id="rId11"/>
    <p:sldId id="446" r:id="rId12"/>
    <p:sldId id="400" r:id="rId13"/>
    <p:sldId id="465" r:id="rId14"/>
    <p:sldId id="475" r:id="rId15"/>
    <p:sldId id="401" r:id="rId16"/>
    <p:sldId id="455" r:id="rId17"/>
    <p:sldId id="456" r:id="rId18"/>
    <p:sldId id="304" r:id="rId19"/>
    <p:sldId id="442" r:id="rId20"/>
    <p:sldId id="306" r:id="rId21"/>
    <p:sldId id="293" r:id="rId22"/>
    <p:sldId id="294" r:id="rId23"/>
    <p:sldId id="459" r:id="rId24"/>
    <p:sldId id="403" r:id="rId25"/>
    <p:sldId id="367" r:id="rId26"/>
    <p:sldId id="372" r:id="rId27"/>
    <p:sldId id="443" r:id="rId28"/>
    <p:sldId id="448" r:id="rId29"/>
    <p:sldId id="450" r:id="rId30"/>
    <p:sldId id="394" r:id="rId31"/>
    <p:sldId id="393" r:id="rId32"/>
    <p:sldId id="466" r:id="rId33"/>
    <p:sldId id="461" r:id="rId34"/>
    <p:sldId id="397" r:id="rId35"/>
    <p:sldId id="460" r:id="rId36"/>
    <p:sldId id="398" r:id="rId37"/>
    <p:sldId id="299" r:id="rId38"/>
    <p:sldId id="390" r:id="rId39"/>
    <p:sldId id="464" r:id="rId40"/>
    <p:sldId id="402" r:id="rId41"/>
    <p:sldId id="310" r:id="rId42"/>
    <p:sldId id="312" r:id="rId43"/>
    <p:sldId id="311" r:id="rId44"/>
    <p:sldId id="470" r:id="rId45"/>
    <p:sldId id="471" r:id="rId46"/>
    <p:sldId id="406" r:id="rId47"/>
    <p:sldId id="383" r:id="rId48"/>
    <p:sldId id="439" r:id="rId49"/>
    <p:sldId id="462" r:id="rId50"/>
    <p:sldId id="392" r:id="rId51"/>
    <p:sldId id="441" r:id="rId52"/>
    <p:sldId id="451" r:id="rId53"/>
    <p:sldId id="472" r:id="rId54"/>
    <p:sldId id="445" r:id="rId55"/>
    <p:sldId id="391" r:id="rId56"/>
    <p:sldId id="303" r:id="rId57"/>
    <p:sldId id="457"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8D3214-5898-4045-A7BC-DC561325BA85}" v="130" dt="2025-02-10T09:32:50.6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26A4EED-795E-4A91-A9EE-EF4A52F015F7}"/>
    <pc:docChg chg="modSld sldOrd">
      <pc:chgData name="Deborah Jenkins" userId="3cd02ba5-e528-4585-978d-4fde2b47730a" providerId="ADAL" clId="{B26A4EED-795E-4A91-A9EE-EF4A52F015F7}" dt="2024-04-19T10:16:01.203" v="2"/>
      <pc:docMkLst>
        <pc:docMk/>
      </pc:docMkLst>
      <pc:sldChg chg="modSp modAnim">
        <pc:chgData name="Deborah Jenkins" userId="3cd02ba5-e528-4585-978d-4fde2b47730a" providerId="ADAL" clId="{B26A4EED-795E-4A91-A9EE-EF4A52F015F7}" dt="2024-04-19T10:16:01.203" v="2"/>
        <pc:sldMkLst>
          <pc:docMk/>
          <pc:sldMk cId="1816355904" sldId="448"/>
        </pc:sldMkLst>
      </pc:sldChg>
      <pc:sldChg chg="ord">
        <pc:chgData name="Deborah Jenkins" userId="3cd02ba5-e528-4585-978d-4fde2b47730a" providerId="ADAL" clId="{B26A4EED-795E-4A91-A9EE-EF4A52F015F7}" dt="2024-04-19T10:09:14.239" v="1"/>
        <pc:sldMkLst>
          <pc:docMk/>
          <pc:sldMk cId="1472813607" sldId="456"/>
        </pc:sldMkLst>
      </pc:sldChg>
    </pc:docChg>
  </pc:docChgLst>
  <pc:docChgLst>
    <pc:chgData name="Deborah Jenkins" userId="3cd02ba5-e528-4585-978d-4fde2b47730a" providerId="ADAL" clId="{D48D3214-5898-4045-A7BC-DC561325BA85}"/>
    <pc:docChg chg="custSel addSld delSld modSld sldOrd delMainMaster modMainMaster">
      <pc:chgData name="Deborah Jenkins" userId="3cd02ba5-e528-4585-978d-4fde2b47730a" providerId="ADAL" clId="{D48D3214-5898-4045-A7BC-DC561325BA85}" dt="2025-02-10T09:32:50.658" v="131" actId="47"/>
      <pc:docMkLst>
        <pc:docMk/>
      </pc:docMkLst>
      <pc:sldChg chg="modSp mod">
        <pc:chgData name="Deborah Jenkins" userId="3cd02ba5-e528-4585-978d-4fde2b47730a" providerId="ADAL" clId="{D48D3214-5898-4045-A7BC-DC561325BA85}" dt="2025-02-10T09:32:35.365" v="128" actId="14100"/>
        <pc:sldMkLst>
          <pc:docMk/>
          <pc:sldMk cId="1370600217" sldId="257"/>
        </pc:sldMkLst>
        <pc:spChg chg="mod">
          <ac:chgData name="Deborah Jenkins" userId="3cd02ba5-e528-4585-978d-4fde2b47730a" providerId="ADAL" clId="{D48D3214-5898-4045-A7BC-DC561325BA85}" dt="2025-02-10T09:32:35.365" v="128" actId="14100"/>
          <ac:spMkLst>
            <pc:docMk/>
            <pc:sldMk cId="1370600217" sldId="257"/>
            <ac:spMk id="4" creationId="{AE3BC0EC-BF52-409D-B5B7-7223092E081F}"/>
          </ac:spMkLst>
        </pc:spChg>
      </pc:sldChg>
      <pc:sldChg chg="del">
        <pc:chgData name="Deborah Jenkins" userId="3cd02ba5-e528-4585-978d-4fde2b47730a" providerId="ADAL" clId="{D48D3214-5898-4045-A7BC-DC561325BA85}" dt="2025-02-10T09:32:50.658" v="131" actId="47"/>
        <pc:sldMkLst>
          <pc:docMk/>
          <pc:sldMk cId="543298357" sldId="263"/>
        </pc:sldMkLst>
      </pc:sldChg>
      <pc:sldChg chg="delSp modSp mod delDesignElem">
        <pc:chgData name="Deborah Jenkins" userId="3cd02ba5-e528-4585-978d-4fde2b47730a" providerId="ADAL" clId="{D48D3214-5898-4045-A7BC-DC561325BA85}" dt="2025-02-10T09:31:18.346" v="87" actId="207"/>
        <pc:sldMkLst>
          <pc:docMk/>
          <pc:sldMk cId="763795313" sldId="293"/>
        </pc:sldMkLst>
        <pc:spChg chg="mod">
          <ac:chgData name="Deborah Jenkins" userId="3cd02ba5-e528-4585-978d-4fde2b47730a" providerId="ADAL" clId="{D48D3214-5898-4045-A7BC-DC561325BA85}" dt="2025-02-10T09:31:18.346" v="87" actId="207"/>
          <ac:spMkLst>
            <pc:docMk/>
            <pc:sldMk cId="763795313" sldId="293"/>
            <ac:spMk id="2" creationId="{09238D7F-474C-4EB2-8570-DFF257B37569}"/>
          </ac:spMkLst>
        </pc:spChg>
        <pc:spChg chg="del">
          <ac:chgData name="Deborah Jenkins" userId="3cd02ba5-e528-4585-978d-4fde2b47730a" providerId="ADAL" clId="{D48D3214-5898-4045-A7BC-DC561325BA85}" dt="2025-02-10T09:29:01.165" v="55"/>
          <ac:spMkLst>
            <pc:docMk/>
            <pc:sldMk cId="763795313" sldId="293"/>
            <ac:spMk id="9" creationId="{25FCE169-4276-4005-8C82-CCC9C80C4FCF}"/>
          </ac:spMkLst>
        </pc:spChg>
        <pc:spChg chg="del">
          <ac:chgData name="Deborah Jenkins" userId="3cd02ba5-e528-4585-978d-4fde2b47730a" providerId="ADAL" clId="{D48D3214-5898-4045-A7BC-DC561325BA85}" dt="2025-02-10T09:29:01.165" v="55"/>
          <ac:spMkLst>
            <pc:docMk/>
            <pc:sldMk cId="763795313" sldId="293"/>
            <ac:spMk id="11" creationId="{B775CD93-9DF2-48CB-9F57-1BCA9A46C7FA}"/>
          </ac:spMkLst>
        </pc:spChg>
        <pc:spChg chg="del">
          <ac:chgData name="Deborah Jenkins" userId="3cd02ba5-e528-4585-978d-4fde2b47730a" providerId="ADAL" clId="{D48D3214-5898-4045-A7BC-DC561325BA85}" dt="2025-02-10T09:29:01.165" v="55"/>
          <ac:spMkLst>
            <pc:docMk/>
            <pc:sldMk cId="763795313" sldId="293"/>
            <ac:spMk id="13" creationId="{E186B68C-84BC-4A6E-99D1-EE87483C1349}"/>
          </ac:spMkLst>
        </pc:spChg>
        <pc:spChg chg="del">
          <ac:chgData name="Deborah Jenkins" userId="3cd02ba5-e528-4585-978d-4fde2b47730a" providerId="ADAL" clId="{D48D3214-5898-4045-A7BC-DC561325BA85}" dt="2025-02-10T09:29:01.165" v="55"/>
          <ac:spMkLst>
            <pc:docMk/>
            <pc:sldMk cId="763795313" sldId="293"/>
            <ac:spMk id="15" creationId="{1C091803-41C2-48E0-9228-5148460C7479}"/>
          </ac:spMkLst>
        </pc:spChg>
        <pc:spChg chg="del">
          <ac:chgData name="Deborah Jenkins" userId="3cd02ba5-e528-4585-978d-4fde2b47730a" providerId="ADAL" clId="{D48D3214-5898-4045-A7BC-DC561325BA85}" dt="2025-02-10T09:29:01.165" v="55"/>
          <ac:spMkLst>
            <pc:docMk/>
            <pc:sldMk cId="763795313" sldId="293"/>
            <ac:spMk id="17" creationId="{01955DCA-E99D-4678-99DB-8075105C122D}"/>
          </ac:spMkLst>
        </pc:spChg>
      </pc:sldChg>
      <pc:sldChg chg="modSp">
        <pc:chgData name="Deborah Jenkins" userId="3cd02ba5-e528-4585-978d-4fde2b47730a" providerId="ADAL" clId="{D48D3214-5898-4045-A7BC-DC561325BA85}" dt="2025-02-10T09:30:33.909" v="84"/>
        <pc:sldMkLst>
          <pc:docMk/>
          <pc:sldMk cId="1941028593" sldId="306"/>
        </pc:sldMkLst>
        <pc:picChg chg="mod">
          <ac:chgData name="Deborah Jenkins" userId="3cd02ba5-e528-4585-978d-4fde2b47730a" providerId="ADAL" clId="{D48D3214-5898-4045-A7BC-DC561325BA85}" dt="2025-02-10T09:30:33.909" v="84"/>
          <ac:picMkLst>
            <pc:docMk/>
            <pc:sldMk cId="1941028593" sldId="306"/>
            <ac:picMk id="4" creationId="{E03DC5EA-549E-4151-8CD1-AB67E2B8499F}"/>
          </ac:picMkLst>
        </pc:picChg>
      </pc:sldChg>
      <pc:sldChg chg="modSp">
        <pc:chgData name="Deborah Jenkins" userId="3cd02ba5-e528-4585-978d-4fde2b47730a" providerId="ADAL" clId="{D48D3214-5898-4045-A7BC-DC561325BA85}" dt="2025-02-10T09:30:33.909" v="84"/>
        <pc:sldMkLst>
          <pc:docMk/>
          <pc:sldMk cId="645943171" sldId="311"/>
        </pc:sldMkLst>
        <pc:picChg chg="mod">
          <ac:chgData name="Deborah Jenkins" userId="3cd02ba5-e528-4585-978d-4fde2b47730a" providerId="ADAL" clId="{D48D3214-5898-4045-A7BC-DC561325BA85}" dt="2025-02-10T09:30:33.909" v="84"/>
          <ac:picMkLst>
            <pc:docMk/>
            <pc:sldMk cId="645943171" sldId="311"/>
            <ac:picMk id="4" creationId="{A59430CC-8E5A-4867-BF4A-D3BD5303C8D3}"/>
          </ac:picMkLst>
        </pc:picChg>
      </pc:sldChg>
      <pc:sldChg chg="add del">
        <pc:chgData name="Deborah Jenkins" userId="3cd02ba5-e528-4585-978d-4fde2b47730a" providerId="ADAL" clId="{D48D3214-5898-4045-A7BC-DC561325BA85}" dt="2025-02-07T11:56:20.231" v="49" actId="47"/>
        <pc:sldMkLst>
          <pc:docMk/>
          <pc:sldMk cId="0" sldId="373"/>
        </pc:sldMkLst>
      </pc:sldChg>
      <pc:sldChg chg="modSp">
        <pc:chgData name="Deborah Jenkins" userId="3cd02ba5-e528-4585-978d-4fde2b47730a" providerId="ADAL" clId="{D48D3214-5898-4045-A7BC-DC561325BA85}" dt="2025-02-10T09:30:33.909" v="84"/>
        <pc:sldMkLst>
          <pc:docMk/>
          <pc:sldMk cId="3037551154" sldId="390"/>
        </pc:sldMkLst>
        <pc:spChg chg="mod">
          <ac:chgData name="Deborah Jenkins" userId="3cd02ba5-e528-4585-978d-4fde2b47730a" providerId="ADAL" clId="{D48D3214-5898-4045-A7BC-DC561325BA85}" dt="2025-02-10T09:30:33.909" v="84"/>
          <ac:spMkLst>
            <pc:docMk/>
            <pc:sldMk cId="3037551154" sldId="390"/>
            <ac:spMk id="2" creationId="{4AF1F95A-8FDD-4342-8025-E27A795CD9D5}"/>
          </ac:spMkLst>
        </pc:spChg>
        <pc:picChg chg="mod">
          <ac:chgData name="Deborah Jenkins" userId="3cd02ba5-e528-4585-978d-4fde2b47730a" providerId="ADAL" clId="{D48D3214-5898-4045-A7BC-DC561325BA85}" dt="2025-02-10T09:29:01.165" v="55"/>
          <ac:picMkLst>
            <pc:docMk/>
            <pc:sldMk cId="3037551154" sldId="390"/>
            <ac:picMk id="7" creationId="{B5179C2D-B297-4B5E-8685-5CA783E9E00F}"/>
          </ac:picMkLst>
        </pc:picChg>
      </pc:sldChg>
      <pc:sldChg chg="ord">
        <pc:chgData name="Deborah Jenkins" userId="3cd02ba5-e528-4585-978d-4fde2b47730a" providerId="ADAL" clId="{D48D3214-5898-4045-A7BC-DC561325BA85}" dt="2025-02-10T09:31:46.799" v="91"/>
        <pc:sldMkLst>
          <pc:docMk/>
          <pc:sldMk cId="412183196" sldId="393"/>
        </pc:sldMkLst>
      </pc:sldChg>
      <pc:sldChg chg="ord">
        <pc:chgData name="Deborah Jenkins" userId="3cd02ba5-e528-4585-978d-4fde2b47730a" providerId="ADAL" clId="{D48D3214-5898-4045-A7BC-DC561325BA85}" dt="2025-02-10T09:31:46.799" v="91"/>
        <pc:sldMkLst>
          <pc:docMk/>
          <pc:sldMk cId="2091396902" sldId="394"/>
        </pc:sldMkLst>
      </pc:sldChg>
      <pc:sldChg chg="modSp mod">
        <pc:chgData name="Deborah Jenkins" userId="3cd02ba5-e528-4585-978d-4fde2b47730a" providerId="ADAL" clId="{D48D3214-5898-4045-A7BC-DC561325BA85}" dt="2025-02-06T15:44:20.720" v="22" actId="14100"/>
        <pc:sldMkLst>
          <pc:docMk/>
          <pc:sldMk cId="1449806314" sldId="400"/>
        </pc:sldMkLst>
        <pc:spChg chg="mod">
          <ac:chgData name="Deborah Jenkins" userId="3cd02ba5-e528-4585-978d-4fde2b47730a" providerId="ADAL" clId="{D48D3214-5898-4045-A7BC-DC561325BA85}" dt="2025-02-06T15:44:16.358" v="21" actId="113"/>
          <ac:spMkLst>
            <pc:docMk/>
            <pc:sldMk cId="1449806314" sldId="400"/>
            <ac:spMk id="2" creationId="{081CC539-228C-4098-8B7A-D286B295DBAB}"/>
          </ac:spMkLst>
        </pc:spChg>
        <pc:spChg chg="mod">
          <ac:chgData name="Deborah Jenkins" userId="3cd02ba5-e528-4585-978d-4fde2b47730a" providerId="ADAL" clId="{D48D3214-5898-4045-A7BC-DC561325BA85}" dt="2025-02-06T15:44:20.720" v="22" actId="14100"/>
          <ac:spMkLst>
            <pc:docMk/>
            <pc:sldMk cId="1449806314" sldId="400"/>
            <ac:spMk id="3" creationId="{040EF373-5E72-4DE5-8B95-7E0122DE533B}"/>
          </ac:spMkLst>
        </pc:spChg>
      </pc:sldChg>
      <pc:sldChg chg="add del">
        <pc:chgData name="Deborah Jenkins" userId="3cd02ba5-e528-4585-978d-4fde2b47730a" providerId="ADAL" clId="{D48D3214-5898-4045-A7BC-DC561325BA85}" dt="2025-02-07T11:56:23.614" v="50" actId="47"/>
        <pc:sldMkLst>
          <pc:docMk/>
          <pc:sldMk cId="1241217872" sldId="429"/>
        </pc:sldMkLst>
      </pc:sldChg>
      <pc:sldChg chg="addSp modSp mod">
        <pc:chgData name="Deborah Jenkins" userId="3cd02ba5-e528-4585-978d-4fde2b47730a" providerId="ADAL" clId="{D48D3214-5898-4045-A7BC-DC561325BA85}" dt="2025-02-06T15:44:08.427" v="20" actId="1076"/>
        <pc:sldMkLst>
          <pc:docMk/>
          <pc:sldMk cId="2431200258" sldId="446"/>
        </pc:sldMkLst>
        <pc:spChg chg="mod">
          <ac:chgData name="Deborah Jenkins" userId="3cd02ba5-e528-4585-978d-4fde2b47730a" providerId="ADAL" clId="{D48D3214-5898-4045-A7BC-DC561325BA85}" dt="2025-02-06T15:43:56.460" v="19" actId="14100"/>
          <ac:spMkLst>
            <pc:docMk/>
            <pc:sldMk cId="2431200258" sldId="446"/>
            <ac:spMk id="2" creationId="{E2E7B181-56B0-4B0E-936B-1638AC05B80A}"/>
          </ac:spMkLst>
        </pc:spChg>
        <pc:spChg chg="mod">
          <ac:chgData name="Deborah Jenkins" userId="3cd02ba5-e528-4585-978d-4fde2b47730a" providerId="ADAL" clId="{D48D3214-5898-4045-A7BC-DC561325BA85}" dt="2025-02-06T15:43:40.758" v="13" actId="27636"/>
          <ac:spMkLst>
            <pc:docMk/>
            <pc:sldMk cId="2431200258" sldId="446"/>
            <ac:spMk id="3" creationId="{01D3627C-3253-453A-A275-5F9126D9C419}"/>
          </ac:spMkLst>
        </pc:spChg>
        <pc:spChg chg="mod">
          <ac:chgData name="Deborah Jenkins" userId="3cd02ba5-e528-4585-978d-4fde2b47730a" providerId="ADAL" clId="{D48D3214-5898-4045-A7BC-DC561325BA85}" dt="2025-02-06T15:43:40.758" v="14" actId="27636"/>
          <ac:spMkLst>
            <pc:docMk/>
            <pc:sldMk cId="2431200258" sldId="446"/>
            <ac:spMk id="4" creationId="{8F7146E7-F18D-4D8A-9CA6-CE5A3BBF18DD}"/>
          </ac:spMkLst>
        </pc:spChg>
        <pc:picChg chg="add mod">
          <ac:chgData name="Deborah Jenkins" userId="3cd02ba5-e528-4585-978d-4fde2b47730a" providerId="ADAL" clId="{D48D3214-5898-4045-A7BC-DC561325BA85}" dt="2025-02-06T15:44:08.427" v="20" actId="1076"/>
          <ac:picMkLst>
            <pc:docMk/>
            <pc:sldMk cId="2431200258" sldId="446"/>
            <ac:picMk id="5" creationId="{2E1779E5-0D34-B509-DB25-7A69D5082F70}"/>
          </ac:picMkLst>
        </pc:picChg>
      </pc:sldChg>
      <pc:sldChg chg="delSp delDesignElem">
        <pc:chgData name="Deborah Jenkins" userId="3cd02ba5-e528-4585-978d-4fde2b47730a" providerId="ADAL" clId="{D48D3214-5898-4045-A7BC-DC561325BA85}" dt="2025-02-10T09:29:01.165" v="55"/>
        <pc:sldMkLst>
          <pc:docMk/>
          <pc:sldMk cId="1816355904" sldId="448"/>
        </pc:sldMkLst>
        <pc:spChg chg="del">
          <ac:chgData name="Deborah Jenkins" userId="3cd02ba5-e528-4585-978d-4fde2b47730a" providerId="ADAL" clId="{D48D3214-5898-4045-A7BC-DC561325BA85}" dt="2025-02-10T09:29:01.165" v="55"/>
          <ac:spMkLst>
            <pc:docMk/>
            <pc:sldMk cId="1816355904" sldId="448"/>
            <ac:spMk id="10" creationId="{C95B82D5-A8BB-45BF-BED8-C7B206892100}"/>
          </ac:spMkLst>
        </pc:spChg>
        <pc:spChg chg="del">
          <ac:chgData name="Deborah Jenkins" userId="3cd02ba5-e528-4585-978d-4fde2b47730a" providerId="ADAL" clId="{D48D3214-5898-4045-A7BC-DC561325BA85}" dt="2025-02-10T09:29:01.165" v="55"/>
          <ac:spMkLst>
            <pc:docMk/>
            <pc:sldMk cId="1816355904" sldId="448"/>
            <ac:spMk id="12" creationId="{296C61EC-FBF4-4216-BE67-6C864D30A01C}"/>
          </ac:spMkLst>
        </pc:spChg>
      </pc:sldChg>
      <pc:sldChg chg="modSp mod">
        <pc:chgData name="Deborah Jenkins" userId="3cd02ba5-e528-4585-978d-4fde2b47730a" providerId="ADAL" clId="{D48D3214-5898-4045-A7BC-DC561325BA85}" dt="2025-02-10T09:32:03.962" v="93" actId="14100"/>
        <pc:sldMkLst>
          <pc:docMk/>
          <pc:sldMk cId="4228200684" sldId="450"/>
        </pc:sldMkLst>
        <pc:spChg chg="mod">
          <ac:chgData name="Deborah Jenkins" userId="3cd02ba5-e528-4585-978d-4fde2b47730a" providerId="ADAL" clId="{D48D3214-5898-4045-A7BC-DC561325BA85}" dt="2025-02-10T09:30:33.909" v="84"/>
          <ac:spMkLst>
            <pc:docMk/>
            <pc:sldMk cId="4228200684" sldId="450"/>
            <ac:spMk id="2" creationId="{3A99E2BD-387B-42E1-AF03-01D0ABCDFCDD}"/>
          </ac:spMkLst>
        </pc:spChg>
        <pc:picChg chg="mod">
          <ac:chgData name="Deborah Jenkins" userId="3cd02ba5-e528-4585-978d-4fde2b47730a" providerId="ADAL" clId="{D48D3214-5898-4045-A7BC-DC561325BA85}" dt="2025-02-10T09:32:03.962" v="93" actId="14100"/>
          <ac:picMkLst>
            <pc:docMk/>
            <pc:sldMk cId="4228200684" sldId="450"/>
            <ac:picMk id="4" creationId="{2BF208D9-7941-46AC-9CC9-32CF39F5F3B7}"/>
          </ac:picMkLst>
        </pc:picChg>
      </pc:sldChg>
      <pc:sldChg chg="modSp mod">
        <pc:chgData name="Deborah Jenkins" userId="3cd02ba5-e528-4585-978d-4fde2b47730a" providerId="ADAL" clId="{D48D3214-5898-4045-A7BC-DC561325BA85}" dt="2025-02-10T09:29:33.525" v="63" actId="27636"/>
        <pc:sldMkLst>
          <pc:docMk/>
          <pc:sldMk cId="2228243720" sldId="455"/>
        </pc:sldMkLst>
        <pc:spChg chg="mod">
          <ac:chgData name="Deborah Jenkins" userId="3cd02ba5-e528-4585-978d-4fde2b47730a" providerId="ADAL" clId="{D48D3214-5898-4045-A7BC-DC561325BA85}" dt="2025-02-10T09:29:33.525" v="63" actId="27636"/>
          <ac:spMkLst>
            <pc:docMk/>
            <pc:sldMk cId="2228243720" sldId="455"/>
            <ac:spMk id="3" creationId="{24E12E6B-E03E-41D5-8DF2-826623F1ACC3}"/>
          </ac:spMkLst>
        </pc:spChg>
        <pc:spChg chg="mod">
          <ac:chgData name="Deborah Jenkins" userId="3cd02ba5-e528-4585-978d-4fde2b47730a" providerId="ADAL" clId="{D48D3214-5898-4045-A7BC-DC561325BA85}" dt="2025-02-10T09:29:33.520" v="62" actId="27636"/>
          <ac:spMkLst>
            <pc:docMk/>
            <pc:sldMk cId="2228243720" sldId="455"/>
            <ac:spMk id="4" creationId="{6F498426-A2F8-480D-BEF7-2A2043FDB9BF}"/>
          </ac:spMkLst>
        </pc:spChg>
      </pc:sldChg>
      <pc:sldChg chg="delSp modSp mod delDesignElem">
        <pc:chgData name="Deborah Jenkins" userId="3cd02ba5-e528-4585-978d-4fde2b47730a" providerId="ADAL" clId="{D48D3214-5898-4045-A7BC-DC561325BA85}" dt="2025-02-10T09:31:03.882" v="86" actId="207"/>
        <pc:sldMkLst>
          <pc:docMk/>
          <pc:sldMk cId="1472813607" sldId="456"/>
        </pc:sldMkLst>
        <pc:spChg chg="mod">
          <ac:chgData name="Deborah Jenkins" userId="3cd02ba5-e528-4585-978d-4fde2b47730a" providerId="ADAL" clId="{D48D3214-5898-4045-A7BC-DC561325BA85}" dt="2025-02-10T09:31:03.882" v="86" actId="207"/>
          <ac:spMkLst>
            <pc:docMk/>
            <pc:sldMk cId="1472813607" sldId="456"/>
            <ac:spMk id="2" creationId="{A68A36AE-6DEE-40AB-8928-E616B29F1BC9}"/>
          </ac:spMkLst>
        </pc:spChg>
        <pc:spChg chg="mod">
          <ac:chgData name="Deborah Jenkins" userId="3cd02ba5-e528-4585-978d-4fde2b47730a" providerId="ADAL" clId="{D48D3214-5898-4045-A7BC-DC561325BA85}" dt="2025-02-10T09:30:59.305" v="85" actId="207"/>
          <ac:spMkLst>
            <pc:docMk/>
            <pc:sldMk cId="1472813607" sldId="456"/>
            <ac:spMk id="3" creationId="{9E48D872-4FFC-4B46-A56A-2FB41E10DA34}"/>
          </ac:spMkLst>
        </pc:spChg>
        <pc:spChg chg="del">
          <ac:chgData name="Deborah Jenkins" userId="3cd02ba5-e528-4585-978d-4fde2b47730a" providerId="ADAL" clId="{D48D3214-5898-4045-A7BC-DC561325BA85}" dt="2025-02-10T09:29:01.165" v="55"/>
          <ac:spMkLst>
            <pc:docMk/>
            <pc:sldMk cId="1472813607" sldId="456"/>
            <ac:spMk id="10" creationId="{4038CB10-1F5C-4D54-9DF7-12586DE5B007}"/>
          </ac:spMkLst>
        </pc:spChg>
        <pc:spChg chg="del">
          <ac:chgData name="Deborah Jenkins" userId="3cd02ba5-e528-4585-978d-4fde2b47730a" providerId="ADAL" clId="{D48D3214-5898-4045-A7BC-DC561325BA85}" dt="2025-02-10T09:29:01.165" v="55"/>
          <ac:spMkLst>
            <pc:docMk/>
            <pc:sldMk cId="1472813607" sldId="456"/>
            <ac:spMk id="12" creationId="{73ED6512-6858-4552-B699-9A97FE9A4EA2}"/>
          </ac:spMkLst>
        </pc:spChg>
      </pc:sldChg>
      <pc:sldChg chg="modSp">
        <pc:chgData name="Deborah Jenkins" userId="3cd02ba5-e528-4585-978d-4fde2b47730a" providerId="ADAL" clId="{D48D3214-5898-4045-A7BC-DC561325BA85}" dt="2025-02-10T09:30:33.909" v="84"/>
        <pc:sldMkLst>
          <pc:docMk/>
          <pc:sldMk cId="2828428560" sldId="457"/>
        </pc:sldMkLst>
        <pc:spChg chg="mod">
          <ac:chgData name="Deborah Jenkins" userId="3cd02ba5-e528-4585-978d-4fde2b47730a" providerId="ADAL" clId="{D48D3214-5898-4045-A7BC-DC561325BA85}" dt="2025-02-10T09:30:33.909" v="84"/>
          <ac:spMkLst>
            <pc:docMk/>
            <pc:sldMk cId="2828428560" sldId="457"/>
            <ac:spMk id="2" creationId="{364B4AFB-3D19-4878-8A23-29FC8F0A2A9B}"/>
          </ac:spMkLst>
        </pc:spChg>
      </pc:sldChg>
      <pc:sldChg chg="modSp">
        <pc:chgData name="Deborah Jenkins" userId="3cd02ba5-e528-4585-978d-4fde2b47730a" providerId="ADAL" clId="{D48D3214-5898-4045-A7BC-DC561325BA85}" dt="2025-02-10T09:30:33.909" v="84"/>
        <pc:sldMkLst>
          <pc:docMk/>
          <pc:sldMk cId="401940766" sldId="459"/>
        </pc:sldMkLst>
        <pc:picChg chg="mod">
          <ac:chgData name="Deborah Jenkins" userId="3cd02ba5-e528-4585-978d-4fde2b47730a" providerId="ADAL" clId="{D48D3214-5898-4045-A7BC-DC561325BA85}" dt="2025-02-10T09:30:33.909" v="84"/>
          <ac:picMkLst>
            <pc:docMk/>
            <pc:sldMk cId="401940766" sldId="459"/>
            <ac:picMk id="5" creationId="{78088971-0A0A-4AB0-9784-320C113903A1}"/>
          </ac:picMkLst>
        </pc:picChg>
      </pc:sldChg>
      <pc:sldChg chg="modSp mod">
        <pc:chgData name="Deborah Jenkins" userId="3cd02ba5-e528-4585-978d-4fde2b47730a" providerId="ADAL" clId="{D48D3214-5898-4045-A7BC-DC561325BA85}" dt="2025-02-10T09:29:33.363" v="59" actId="27636"/>
        <pc:sldMkLst>
          <pc:docMk/>
          <pc:sldMk cId="275468910" sldId="460"/>
        </pc:sldMkLst>
        <pc:spChg chg="mod">
          <ac:chgData name="Deborah Jenkins" userId="3cd02ba5-e528-4585-978d-4fde2b47730a" providerId="ADAL" clId="{D48D3214-5898-4045-A7BC-DC561325BA85}" dt="2025-02-10T09:29:33.363" v="59" actId="27636"/>
          <ac:spMkLst>
            <pc:docMk/>
            <pc:sldMk cId="275468910" sldId="460"/>
            <ac:spMk id="2" creationId="{C18FB817-CDBB-4937-B6AB-96E523F198B9}"/>
          </ac:spMkLst>
        </pc:spChg>
        <pc:spChg chg="mod">
          <ac:chgData name="Deborah Jenkins" userId="3cd02ba5-e528-4585-978d-4fde2b47730a" providerId="ADAL" clId="{D48D3214-5898-4045-A7BC-DC561325BA85}" dt="2025-02-10T09:29:33.358" v="58" actId="27636"/>
          <ac:spMkLst>
            <pc:docMk/>
            <pc:sldMk cId="275468910" sldId="460"/>
            <ac:spMk id="3" creationId="{91B6A759-734C-4533-88D0-9A058096C678}"/>
          </ac:spMkLst>
        </pc:spChg>
      </pc:sldChg>
      <pc:sldChg chg="modSp">
        <pc:chgData name="Deborah Jenkins" userId="3cd02ba5-e528-4585-978d-4fde2b47730a" providerId="ADAL" clId="{D48D3214-5898-4045-A7BC-DC561325BA85}" dt="2025-02-10T09:30:33.909" v="84"/>
        <pc:sldMkLst>
          <pc:docMk/>
          <pc:sldMk cId="149555753" sldId="464"/>
        </pc:sldMkLst>
        <pc:spChg chg="mod">
          <ac:chgData name="Deborah Jenkins" userId="3cd02ba5-e528-4585-978d-4fde2b47730a" providerId="ADAL" clId="{D48D3214-5898-4045-A7BC-DC561325BA85}" dt="2025-02-10T09:30:33.909" v="84"/>
          <ac:spMkLst>
            <pc:docMk/>
            <pc:sldMk cId="149555753" sldId="464"/>
            <ac:spMk id="2" creationId="{B32AA2D7-B742-4410-B508-D23EAFBE3CAE}"/>
          </ac:spMkLst>
        </pc:spChg>
        <pc:picChg chg="mod">
          <ac:chgData name="Deborah Jenkins" userId="3cd02ba5-e528-4585-978d-4fde2b47730a" providerId="ADAL" clId="{D48D3214-5898-4045-A7BC-DC561325BA85}" dt="2025-02-10T09:30:33.909" v="84"/>
          <ac:picMkLst>
            <pc:docMk/>
            <pc:sldMk cId="149555753" sldId="464"/>
            <ac:picMk id="4" creationId="{F6CA7844-0E7F-4255-935C-4945E5C71BFD}"/>
          </ac:picMkLst>
        </pc:picChg>
      </pc:sldChg>
      <pc:sldChg chg="delSp modSp mod delAnim modAnim">
        <pc:chgData name="Deborah Jenkins" userId="3cd02ba5-e528-4585-978d-4fde2b47730a" providerId="ADAL" clId="{D48D3214-5898-4045-A7BC-DC561325BA85}" dt="2025-02-10T09:29:33.487" v="60" actId="27636"/>
        <pc:sldMkLst>
          <pc:docMk/>
          <pc:sldMk cId="3924898519" sldId="465"/>
        </pc:sldMkLst>
        <pc:spChg chg="mod">
          <ac:chgData name="Deborah Jenkins" userId="3cd02ba5-e528-4585-978d-4fde2b47730a" providerId="ADAL" clId="{D48D3214-5898-4045-A7BC-DC561325BA85}" dt="2025-02-10T09:29:33.487" v="60" actId="27636"/>
          <ac:spMkLst>
            <pc:docMk/>
            <pc:sldMk cId="3924898519" sldId="465"/>
            <ac:spMk id="2" creationId="{D14EE73B-583F-4D04-AC81-10A58EA82B26}"/>
          </ac:spMkLst>
        </pc:spChg>
        <pc:picChg chg="mod">
          <ac:chgData name="Deborah Jenkins" userId="3cd02ba5-e528-4585-978d-4fde2b47730a" providerId="ADAL" clId="{D48D3214-5898-4045-A7BC-DC561325BA85}" dt="2025-02-06T15:44:49.538" v="25" actId="1076"/>
          <ac:picMkLst>
            <pc:docMk/>
            <pc:sldMk cId="3924898519" sldId="465"/>
            <ac:picMk id="4" creationId="{62DD144C-095A-44ED-AEF4-F7EED8FD1221}"/>
          </ac:picMkLst>
        </pc:picChg>
      </pc:sldChg>
      <pc:sldChg chg="modSp">
        <pc:chgData name="Deborah Jenkins" userId="3cd02ba5-e528-4585-978d-4fde2b47730a" providerId="ADAL" clId="{D48D3214-5898-4045-A7BC-DC561325BA85}" dt="2025-02-10T09:30:33.909" v="84"/>
        <pc:sldMkLst>
          <pc:docMk/>
          <pc:sldMk cId="1289101052" sldId="467"/>
        </pc:sldMkLst>
        <pc:spChg chg="mod">
          <ac:chgData name="Deborah Jenkins" userId="3cd02ba5-e528-4585-978d-4fde2b47730a" providerId="ADAL" clId="{D48D3214-5898-4045-A7BC-DC561325BA85}" dt="2025-02-10T09:30:33.909" v="84"/>
          <ac:spMkLst>
            <pc:docMk/>
            <pc:sldMk cId="1289101052" sldId="467"/>
            <ac:spMk id="2" creationId="{AFDCB8D1-0F3E-4DEA-A466-D59D5FF8725B}"/>
          </ac:spMkLst>
        </pc:spChg>
      </pc:sldChg>
      <pc:sldChg chg="modSp del mod">
        <pc:chgData name="Deborah Jenkins" userId="3cd02ba5-e528-4585-978d-4fde2b47730a" providerId="ADAL" clId="{D48D3214-5898-4045-A7BC-DC561325BA85}" dt="2025-02-10T09:32:50.634" v="130" actId="47"/>
        <pc:sldMkLst>
          <pc:docMk/>
          <pc:sldMk cId="438296654" sldId="468"/>
        </pc:sldMkLst>
        <pc:spChg chg="mod">
          <ac:chgData name="Deborah Jenkins" userId="3cd02ba5-e528-4585-978d-4fde2b47730a" providerId="ADAL" clId="{D48D3214-5898-4045-A7BC-DC561325BA85}" dt="2025-02-10T09:30:33.909" v="84"/>
          <ac:spMkLst>
            <pc:docMk/>
            <pc:sldMk cId="438296654" sldId="468"/>
            <ac:spMk id="2" creationId="{18F51428-A650-459C-A6DD-8CDCC40AFDAF}"/>
          </ac:spMkLst>
        </pc:spChg>
        <pc:graphicFrameChg chg="modGraphic">
          <ac:chgData name="Deborah Jenkins" userId="3cd02ba5-e528-4585-978d-4fde2b47730a" providerId="ADAL" clId="{D48D3214-5898-4045-A7BC-DC561325BA85}" dt="2025-02-10T09:32:48.532" v="129" actId="6549"/>
          <ac:graphicFrameMkLst>
            <pc:docMk/>
            <pc:sldMk cId="438296654" sldId="468"/>
            <ac:graphicFrameMk id="3" creationId="{6400F2D5-5201-4D0F-BAE8-222D34FAEE80}"/>
          </ac:graphicFrameMkLst>
        </pc:graphicFrameChg>
      </pc:sldChg>
      <pc:sldChg chg="add del">
        <pc:chgData name="Deborah Jenkins" userId="3cd02ba5-e528-4585-978d-4fde2b47730a" providerId="ADAL" clId="{D48D3214-5898-4045-A7BC-DC561325BA85}" dt="2025-02-07T11:56:16.907" v="48" actId="47"/>
        <pc:sldMkLst>
          <pc:docMk/>
          <pc:sldMk cId="0" sldId="473"/>
        </pc:sldMkLst>
      </pc:sldChg>
      <pc:sldChg chg="add del">
        <pc:chgData name="Deborah Jenkins" userId="3cd02ba5-e528-4585-978d-4fde2b47730a" providerId="ADAL" clId="{D48D3214-5898-4045-A7BC-DC561325BA85}" dt="2025-02-07T11:56:45.224" v="51" actId="47"/>
        <pc:sldMkLst>
          <pc:docMk/>
          <pc:sldMk cId="4270484929" sldId="474"/>
        </pc:sldMkLst>
      </pc:sldChg>
      <pc:sldChg chg="modSp new mod">
        <pc:chgData name="Deborah Jenkins" userId="3cd02ba5-e528-4585-978d-4fde2b47730a" providerId="ADAL" clId="{D48D3214-5898-4045-A7BC-DC561325BA85}" dt="2025-02-10T09:29:33.501" v="61" actId="27636"/>
        <pc:sldMkLst>
          <pc:docMk/>
          <pc:sldMk cId="1825826014" sldId="475"/>
        </pc:sldMkLst>
        <pc:spChg chg="mod">
          <ac:chgData name="Deborah Jenkins" userId="3cd02ba5-e528-4585-978d-4fde2b47730a" providerId="ADAL" clId="{D48D3214-5898-4045-A7BC-DC561325BA85}" dt="2025-02-10T09:29:33.501" v="61" actId="27636"/>
          <ac:spMkLst>
            <pc:docMk/>
            <pc:sldMk cId="1825826014" sldId="475"/>
            <ac:spMk id="2" creationId="{966994CB-48BB-BB95-4F4A-6C97246456A8}"/>
          </ac:spMkLst>
        </pc:spChg>
        <pc:spChg chg="mod">
          <ac:chgData name="Deborah Jenkins" userId="3cd02ba5-e528-4585-978d-4fde2b47730a" providerId="ADAL" clId="{D48D3214-5898-4045-A7BC-DC561325BA85}" dt="2025-02-06T15:46:18.535" v="47" actId="113"/>
          <ac:spMkLst>
            <pc:docMk/>
            <pc:sldMk cId="1825826014" sldId="475"/>
            <ac:spMk id="3" creationId="{0F768D07-4D05-762F-A3C0-962B3C1A76AC}"/>
          </ac:spMkLst>
        </pc:spChg>
      </pc:sldChg>
      <pc:sldMasterChg chg="del delSldLayout">
        <pc:chgData name="Deborah Jenkins" userId="3cd02ba5-e528-4585-978d-4fde2b47730a" providerId="ADAL" clId="{D48D3214-5898-4045-A7BC-DC561325BA85}" dt="2025-02-10T09:29:34.623" v="64"/>
        <pc:sldMasterMkLst>
          <pc:docMk/>
          <pc:sldMasterMk cId="1439537101" sldId="2147483663"/>
        </pc:sldMasterMkLst>
        <pc:sldLayoutChg chg="del">
          <pc:chgData name="Deborah Jenkins" userId="3cd02ba5-e528-4585-978d-4fde2b47730a" providerId="ADAL" clId="{D48D3214-5898-4045-A7BC-DC561325BA85}" dt="2025-02-10T09:29:34.623" v="64"/>
          <pc:sldLayoutMkLst>
            <pc:docMk/>
            <pc:sldMasterMk cId="1439537101" sldId="2147483663"/>
            <pc:sldLayoutMk cId="3868080227" sldId="2147483752"/>
          </pc:sldLayoutMkLst>
        </pc:sldLayoutChg>
      </pc:sldMasterChg>
      <pc:sldMasterChg chg="del delSldLayout">
        <pc:chgData name="Deborah Jenkins" userId="3cd02ba5-e528-4585-978d-4fde2b47730a" providerId="ADAL" clId="{D48D3214-5898-4045-A7BC-DC561325BA85}" dt="2025-02-10T09:29:34.692" v="65"/>
        <pc:sldMasterMkLst>
          <pc:docMk/>
          <pc:sldMasterMk cId="1288790940" sldId="2147483666"/>
        </pc:sldMasterMkLst>
        <pc:sldLayoutChg chg="del">
          <pc:chgData name="Deborah Jenkins" userId="3cd02ba5-e528-4585-978d-4fde2b47730a" providerId="ADAL" clId="{D48D3214-5898-4045-A7BC-DC561325BA85}" dt="2025-02-10T09:29:34.692" v="65"/>
          <pc:sldLayoutMkLst>
            <pc:docMk/>
            <pc:sldMasterMk cId="1288790940" sldId="2147483666"/>
            <pc:sldLayoutMk cId="286662793" sldId="2147483667"/>
          </pc:sldLayoutMkLst>
        </pc:sldLayoutChg>
      </pc:sldMasterChg>
      <pc:sldMasterChg chg="del delSldLayout">
        <pc:chgData name="Deborah Jenkins" userId="3cd02ba5-e528-4585-978d-4fde2b47730a" providerId="ADAL" clId="{D48D3214-5898-4045-A7BC-DC561325BA85}" dt="2025-02-10T09:29:34.694" v="66"/>
        <pc:sldMasterMkLst>
          <pc:docMk/>
          <pc:sldMasterMk cId="1339742971" sldId="2147483668"/>
        </pc:sldMasterMkLst>
        <pc:sldLayoutChg chg="del">
          <pc:chgData name="Deborah Jenkins" userId="3cd02ba5-e528-4585-978d-4fde2b47730a" providerId="ADAL" clId="{D48D3214-5898-4045-A7BC-DC561325BA85}" dt="2025-02-10T09:29:34.694" v="66"/>
          <pc:sldLayoutMkLst>
            <pc:docMk/>
            <pc:sldMasterMk cId="1339742971" sldId="2147483668"/>
            <pc:sldLayoutMk cId="3761956396" sldId="2147483753"/>
          </pc:sldLayoutMkLst>
        </pc:sldLayoutChg>
      </pc:sldMasterChg>
      <pc:sldMasterChg chg="del delSldLayout">
        <pc:chgData name="Deborah Jenkins" userId="3cd02ba5-e528-4585-978d-4fde2b47730a" providerId="ADAL" clId="{D48D3214-5898-4045-A7BC-DC561325BA85}" dt="2025-02-10T09:29:34.700" v="67"/>
        <pc:sldMasterMkLst>
          <pc:docMk/>
          <pc:sldMasterMk cId="921761218" sldId="2147483669"/>
        </pc:sldMasterMkLst>
        <pc:sldLayoutChg chg="del">
          <pc:chgData name="Deborah Jenkins" userId="3cd02ba5-e528-4585-978d-4fde2b47730a" providerId="ADAL" clId="{D48D3214-5898-4045-A7BC-DC561325BA85}" dt="2025-02-10T09:29:34.700" v="67"/>
          <pc:sldLayoutMkLst>
            <pc:docMk/>
            <pc:sldMasterMk cId="921761218" sldId="2147483669"/>
            <pc:sldLayoutMk cId="3440184068" sldId="2147483670"/>
          </pc:sldLayoutMkLst>
        </pc:sldLayoutChg>
        <pc:sldLayoutChg chg="del">
          <pc:chgData name="Deborah Jenkins" userId="3cd02ba5-e528-4585-978d-4fde2b47730a" providerId="ADAL" clId="{D48D3214-5898-4045-A7BC-DC561325BA85}" dt="2025-02-10T09:29:34.700" v="67"/>
          <pc:sldLayoutMkLst>
            <pc:docMk/>
            <pc:sldMasterMk cId="921761218" sldId="2147483669"/>
            <pc:sldLayoutMk cId="685753093" sldId="2147483671"/>
          </pc:sldLayoutMkLst>
        </pc:sldLayoutChg>
      </pc:sldMasterChg>
      <pc:sldMasterChg chg="del delSldLayout">
        <pc:chgData name="Deborah Jenkins" userId="3cd02ba5-e528-4585-978d-4fde2b47730a" providerId="ADAL" clId="{D48D3214-5898-4045-A7BC-DC561325BA85}" dt="2025-02-10T09:29:34.704" v="68"/>
        <pc:sldMasterMkLst>
          <pc:docMk/>
          <pc:sldMasterMk cId="3119471356" sldId="2147483672"/>
        </pc:sldMasterMkLst>
        <pc:sldLayoutChg chg="del">
          <pc:chgData name="Deborah Jenkins" userId="3cd02ba5-e528-4585-978d-4fde2b47730a" providerId="ADAL" clId="{D48D3214-5898-4045-A7BC-DC561325BA85}" dt="2025-02-10T09:29:34.704" v="68"/>
          <pc:sldLayoutMkLst>
            <pc:docMk/>
            <pc:sldMasterMk cId="3119471356" sldId="2147483672"/>
            <pc:sldLayoutMk cId="3942648333" sldId="2147483673"/>
          </pc:sldLayoutMkLst>
        </pc:sldLayoutChg>
      </pc:sldMasterChg>
      <pc:sldMasterChg chg="del delSldLayout">
        <pc:chgData name="Deborah Jenkins" userId="3cd02ba5-e528-4585-978d-4fde2b47730a" providerId="ADAL" clId="{D48D3214-5898-4045-A7BC-DC561325BA85}" dt="2025-02-10T09:29:34.706" v="69"/>
        <pc:sldMasterMkLst>
          <pc:docMk/>
          <pc:sldMasterMk cId="1919443053" sldId="2147483674"/>
        </pc:sldMasterMkLst>
        <pc:sldLayoutChg chg="del">
          <pc:chgData name="Deborah Jenkins" userId="3cd02ba5-e528-4585-978d-4fde2b47730a" providerId="ADAL" clId="{D48D3214-5898-4045-A7BC-DC561325BA85}" dt="2025-02-10T09:29:34.706" v="69"/>
          <pc:sldLayoutMkLst>
            <pc:docMk/>
            <pc:sldMasterMk cId="1919443053" sldId="2147483674"/>
            <pc:sldLayoutMk cId="4123628421" sldId="2147483675"/>
          </pc:sldLayoutMkLst>
        </pc:sldLayoutChg>
      </pc:sldMasterChg>
      <pc:sldMasterChg chg="del delSldLayout">
        <pc:chgData name="Deborah Jenkins" userId="3cd02ba5-e528-4585-978d-4fde2b47730a" providerId="ADAL" clId="{D48D3214-5898-4045-A7BC-DC561325BA85}" dt="2025-02-10T09:29:34.708" v="70"/>
        <pc:sldMasterMkLst>
          <pc:docMk/>
          <pc:sldMasterMk cId="2867895613" sldId="2147483676"/>
        </pc:sldMasterMkLst>
        <pc:sldLayoutChg chg="del">
          <pc:chgData name="Deborah Jenkins" userId="3cd02ba5-e528-4585-978d-4fde2b47730a" providerId="ADAL" clId="{D48D3214-5898-4045-A7BC-DC561325BA85}" dt="2025-02-10T09:29:34.708" v="70"/>
          <pc:sldLayoutMkLst>
            <pc:docMk/>
            <pc:sldMasterMk cId="2867895613" sldId="2147483676"/>
            <pc:sldLayoutMk cId="2272742108" sldId="2147483677"/>
          </pc:sldLayoutMkLst>
        </pc:sldLayoutChg>
      </pc:sldMasterChg>
      <pc:sldMasterChg chg="del delSldLayout">
        <pc:chgData name="Deborah Jenkins" userId="3cd02ba5-e528-4585-978d-4fde2b47730a" providerId="ADAL" clId="{D48D3214-5898-4045-A7BC-DC561325BA85}" dt="2025-02-10T09:29:34.766" v="71"/>
        <pc:sldMasterMkLst>
          <pc:docMk/>
          <pc:sldMasterMk cId="1251622122" sldId="2147483680"/>
        </pc:sldMasterMkLst>
        <pc:sldLayoutChg chg="del">
          <pc:chgData name="Deborah Jenkins" userId="3cd02ba5-e528-4585-978d-4fde2b47730a" providerId="ADAL" clId="{D48D3214-5898-4045-A7BC-DC561325BA85}" dt="2025-02-10T09:29:34.766" v="71"/>
          <pc:sldLayoutMkLst>
            <pc:docMk/>
            <pc:sldMasterMk cId="1251622122" sldId="2147483680"/>
            <pc:sldLayoutMk cId="3971786554" sldId="2147483681"/>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1989646181" sldId="2147483682"/>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2509027987" sldId="2147483683"/>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886049734" sldId="2147483684"/>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1079138667" sldId="2147483685"/>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2656021432" sldId="2147483686"/>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2593494363" sldId="2147483687"/>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979517844" sldId="2147483688"/>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4153212562" sldId="2147483689"/>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2911799620" sldId="2147483690"/>
          </pc:sldLayoutMkLst>
        </pc:sldLayoutChg>
        <pc:sldLayoutChg chg="del">
          <pc:chgData name="Deborah Jenkins" userId="3cd02ba5-e528-4585-978d-4fde2b47730a" providerId="ADAL" clId="{D48D3214-5898-4045-A7BC-DC561325BA85}" dt="2025-02-10T09:29:34.766" v="71"/>
          <pc:sldLayoutMkLst>
            <pc:docMk/>
            <pc:sldMasterMk cId="1251622122" sldId="2147483680"/>
            <pc:sldLayoutMk cId="3244335152" sldId="2147483691"/>
          </pc:sldLayoutMkLst>
        </pc:sldLayoutChg>
      </pc:sldMasterChg>
      <pc:sldMasterChg chg="del delSldLayout">
        <pc:chgData name="Deborah Jenkins" userId="3cd02ba5-e528-4585-978d-4fde2b47730a" providerId="ADAL" clId="{D48D3214-5898-4045-A7BC-DC561325BA85}" dt="2025-02-10T09:29:34.773" v="72"/>
        <pc:sldMasterMkLst>
          <pc:docMk/>
          <pc:sldMasterMk cId="847168410" sldId="2147483692"/>
        </pc:sldMasterMkLst>
        <pc:sldLayoutChg chg="del">
          <pc:chgData name="Deborah Jenkins" userId="3cd02ba5-e528-4585-978d-4fde2b47730a" providerId="ADAL" clId="{D48D3214-5898-4045-A7BC-DC561325BA85}" dt="2025-02-10T09:29:34.773" v="72"/>
          <pc:sldLayoutMkLst>
            <pc:docMk/>
            <pc:sldMasterMk cId="847168410" sldId="2147483692"/>
            <pc:sldLayoutMk cId="1757194907" sldId="2147483694"/>
          </pc:sldLayoutMkLst>
        </pc:sldLayoutChg>
        <pc:sldLayoutChg chg="del">
          <pc:chgData name="Deborah Jenkins" userId="3cd02ba5-e528-4585-978d-4fde2b47730a" providerId="ADAL" clId="{D48D3214-5898-4045-A7BC-DC561325BA85}" dt="2025-02-10T09:29:34.773" v="72"/>
          <pc:sldLayoutMkLst>
            <pc:docMk/>
            <pc:sldMasterMk cId="847168410" sldId="2147483692"/>
            <pc:sldLayoutMk cId="2719517338" sldId="2147483696"/>
          </pc:sldLayoutMkLst>
        </pc:sldLayoutChg>
        <pc:sldLayoutChg chg="del">
          <pc:chgData name="Deborah Jenkins" userId="3cd02ba5-e528-4585-978d-4fde2b47730a" providerId="ADAL" clId="{D48D3214-5898-4045-A7BC-DC561325BA85}" dt="2025-02-10T09:29:34.773" v="72"/>
          <pc:sldLayoutMkLst>
            <pc:docMk/>
            <pc:sldMasterMk cId="847168410" sldId="2147483692"/>
            <pc:sldLayoutMk cId="2420102430" sldId="2147483699"/>
          </pc:sldLayoutMkLst>
        </pc:sldLayoutChg>
        <pc:sldLayoutChg chg="del">
          <pc:chgData name="Deborah Jenkins" userId="3cd02ba5-e528-4585-978d-4fde2b47730a" providerId="ADAL" clId="{D48D3214-5898-4045-A7BC-DC561325BA85}" dt="2025-02-10T09:29:34.773" v="72"/>
          <pc:sldLayoutMkLst>
            <pc:docMk/>
            <pc:sldMasterMk cId="847168410" sldId="2147483692"/>
            <pc:sldLayoutMk cId="1234747292" sldId="2147483701"/>
          </pc:sldLayoutMkLst>
        </pc:sldLayoutChg>
        <pc:sldLayoutChg chg="del">
          <pc:chgData name="Deborah Jenkins" userId="3cd02ba5-e528-4585-978d-4fde2b47730a" providerId="ADAL" clId="{D48D3214-5898-4045-A7BC-DC561325BA85}" dt="2025-02-10T09:29:34.773" v="72"/>
          <pc:sldLayoutMkLst>
            <pc:docMk/>
            <pc:sldMasterMk cId="847168410" sldId="2147483692"/>
            <pc:sldLayoutMk cId="311517392" sldId="2147483754"/>
          </pc:sldLayoutMkLst>
        </pc:sldLayoutChg>
        <pc:sldLayoutChg chg="del">
          <pc:chgData name="Deborah Jenkins" userId="3cd02ba5-e528-4585-978d-4fde2b47730a" providerId="ADAL" clId="{D48D3214-5898-4045-A7BC-DC561325BA85}" dt="2025-02-10T09:29:34.773" v="72"/>
          <pc:sldLayoutMkLst>
            <pc:docMk/>
            <pc:sldMasterMk cId="847168410" sldId="2147483692"/>
            <pc:sldLayoutMk cId="4015965456" sldId="2147483755"/>
          </pc:sldLayoutMkLst>
        </pc:sldLayoutChg>
      </pc:sldMasterChg>
      <pc:sldMasterChg chg="del delSldLayout">
        <pc:chgData name="Deborah Jenkins" userId="3cd02ba5-e528-4585-978d-4fde2b47730a" providerId="ADAL" clId="{D48D3214-5898-4045-A7BC-DC561325BA85}" dt="2025-02-10T09:29:34.783" v="73"/>
        <pc:sldMasterMkLst>
          <pc:docMk/>
          <pc:sldMasterMk cId="1915559488" sldId="2147483704"/>
        </pc:sldMasterMkLst>
        <pc:sldLayoutChg chg="del">
          <pc:chgData name="Deborah Jenkins" userId="3cd02ba5-e528-4585-978d-4fde2b47730a" providerId="ADAL" clId="{D48D3214-5898-4045-A7BC-DC561325BA85}" dt="2025-02-10T09:29:34.783" v="73"/>
          <pc:sldLayoutMkLst>
            <pc:docMk/>
            <pc:sldMasterMk cId="1915559488" sldId="2147483704"/>
            <pc:sldLayoutMk cId="3275815000" sldId="2147483705"/>
          </pc:sldLayoutMkLst>
        </pc:sldLayoutChg>
        <pc:sldLayoutChg chg="del">
          <pc:chgData name="Deborah Jenkins" userId="3cd02ba5-e528-4585-978d-4fde2b47730a" providerId="ADAL" clId="{D48D3214-5898-4045-A7BC-DC561325BA85}" dt="2025-02-10T09:29:34.783" v="73"/>
          <pc:sldLayoutMkLst>
            <pc:docMk/>
            <pc:sldMasterMk cId="1915559488" sldId="2147483704"/>
            <pc:sldLayoutMk cId="1743241292" sldId="2147483708"/>
          </pc:sldLayoutMkLst>
        </pc:sldLayoutChg>
        <pc:sldLayoutChg chg="del">
          <pc:chgData name="Deborah Jenkins" userId="3cd02ba5-e528-4585-978d-4fde2b47730a" providerId="ADAL" clId="{D48D3214-5898-4045-A7BC-DC561325BA85}" dt="2025-02-10T09:29:34.783" v="73"/>
          <pc:sldLayoutMkLst>
            <pc:docMk/>
            <pc:sldMasterMk cId="1915559488" sldId="2147483704"/>
            <pc:sldLayoutMk cId="3435645642" sldId="2147483711"/>
          </pc:sldLayoutMkLst>
        </pc:sldLayoutChg>
      </pc:sldMasterChg>
      <pc:sldMasterChg chg="del delSldLayout">
        <pc:chgData name="Deborah Jenkins" userId="3cd02ba5-e528-4585-978d-4fde2b47730a" providerId="ADAL" clId="{D48D3214-5898-4045-A7BC-DC561325BA85}" dt="2025-02-10T09:29:34.783" v="75"/>
        <pc:sldMasterMkLst>
          <pc:docMk/>
          <pc:sldMasterMk cId="224443458" sldId="2147483712"/>
        </pc:sldMasterMkLst>
        <pc:sldLayoutChg chg="del">
          <pc:chgData name="Deborah Jenkins" userId="3cd02ba5-e528-4585-978d-4fde2b47730a" providerId="ADAL" clId="{D48D3214-5898-4045-A7BC-DC561325BA85}" dt="2025-02-10T09:29:34.783" v="75"/>
          <pc:sldLayoutMkLst>
            <pc:docMk/>
            <pc:sldMasterMk cId="224443458" sldId="2147483712"/>
            <pc:sldLayoutMk cId="1941042865" sldId="2147483713"/>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2677773522" sldId="2147483714"/>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2608033025" sldId="2147483715"/>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3794458227" sldId="2147483716"/>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4112017719" sldId="2147483717"/>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1931748908" sldId="2147483718"/>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1893947679" sldId="2147483719"/>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1583265413" sldId="2147483720"/>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2672035952" sldId="2147483721"/>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3552218518" sldId="2147483722"/>
          </pc:sldLayoutMkLst>
        </pc:sldLayoutChg>
        <pc:sldLayoutChg chg="del">
          <pc:chgData name="Deborah Jenkins" userId="3cd02ba5-e528-4585-978d-4fde2b47730a" providerId="ADAL" clId="{D48D3214-5898-4045-A7BC-DC561325BA85}" dt="2025-02-10T09:29:34.783" v="75"/>
          <pc:sldLayoutMkLst>
            <pc:docMk/>
            <pc:sldMasterMk cId="224443458" sldId="2147483712"/>
            <pc:sldLayoutMk cId="1639903460" sldId="2147483723"/>
          </pc:sldLayoutMkLst>
        </pc:sldLayoutChg>
      </pc:sldMasterChg>
      <pc:sldMasterChg chg="del delSldLayout">
        <pc:chgData name="Deborah Jenkins" userId="3cd02ba5-e528-4585-978d-4fde2b47730a" providerId="ADAL" clId="{D48D3214-5898-4045-A7BC-DC561325BA85}" dt="2025-02-10T09:29:34.783" v="74"/>
        <pc:sldMasterMkLst>
          <pc:docMk/>
          <pc:sldMasterMk cId="265431678" sldId="2147483724"/>
        </pc:sldMasterMkLst>
        <pc:sldLayoutChg chg="del">
          <pc:chgData name="Deborah Jenkins" userId="3cd02ba5-e528-4585-978d-4fde2b47730a" providerId="ADAL" clId="{D48D3214-5898-4045-A7BC-DC561325BA85}" dt="2025-02-10T09:29:34.783" v="74"/>
          <pc:sldLayoutMkLst>
            <pc:docMk/>
            <pc:sldMasterMk cId="265431678" sldId="2147483724"/>
            <pc:sldLayoutMk cId="791740406" sldId="2147483725"/>
          </pc:sldLayoutMkLst>
        </pc:sldLayoutChg>
        <pc:sldLayoutChg chg="del">
          <pc:chgData name="Deborah Jenkins" userId="3cd02ba5-e528-4585-978d-4fde2b47730a" providerId="ADAL" clId="{D48D3214-5898-4045-A7BC-DC561325BA85}" dt="2025-02-10T09:29:34.783" v="74"/>
          <pc:sldLayoutMkLst>
            <pc:docMk/>
            <pc:sldMasterMk cId="265431678" sldId="2147483724"/>
            <pc:sldLayoutMk cId="2329407591" sldId="2147483726"/>
          </pc:sldLayoutMkLst>
        </pc:sldLayoutChg>
        <pc:sldLayoutChg chg="del">
          <pc:chgData name="Deborah Jenkins" userId="3cd02ba5-e528-4585-978d-4fde2b47730a" providerId="ADAL" clId="{D48D3214-5898-4045-A7BC-DC561325BA85}" dt="2025-02-10T09:29:34.783" v="74"/>
          <pc:sldLayoutMkLst>
            <pc:docMk/>
            <pc:sldMasterMk cId="265431678" sldId="2147483724"/>
            <pc:sldLayoutMk cId="624217515" sldId="2147483727"/>
          </pc:sldLayoutMkLst>
        </pc:sldLayoutChg>
      </pc:sldMasterChg>
      <pc:sldMasterChg chg="del delSldLayout">
        <pc:chgData name="Deborah Jenkins" userId="3cd02ba5-e528-4585-978d-4fde2b47730a" providerId="ADAL" clId="{D48D3214-5898-4045-A7BC-DC561325BA85}" dt="2025-02-10T09:29:34.790" v="76"/>
        <pc:sldMasterMkLst>
          <pc:docMk/>
          <pc:sldMasterMk cId="1898461747" sldId="2147483728"/>
        </pc:sldMasterMkLst>
        <pc:sldLayoutChg chg="del">
          <pc:chgData name="Deborah Jenkins" userId="3cd02ba5-e528-4585-978d-4fde2b47730a" providerId="ADAL" clId="{D48D3214-5898-4045-A7BC-DC561325BA85}" dt="2025-02-10T09:29:34.790" v="76"/>
          <pc:sldLayoutMkLst>
            <pc:docMk/>
            <pc:sldMasterMk cId="1898461747" sldId="2147483728"/>
            <pc:sldLayoutMk cId="2629640546" sldId="2147483729"/>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2995740351" sldId="2147483730"/>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448258358" sldId="2147483731"/>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2515892369" sldId="2147483732"/>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1460362126" sldId="2147483733"/>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1147444371" sldId="2147483734"/>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3207117977" sldId="2147483735"/>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645783211" sldId="2147483736"/>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2842928238" sldId="2147483737"/>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3163317495" sldId="2147483738"/>
          </pc:sldLayoutMkLst>
        </pc:sldLayoutChg>
        <pc:sldLayoutChg chg="del">
          <pc:chgData name="Deborah Jenkins" userId="3cd02ba5-e528-4585-978d-4fde2b47730a" providerId="ADAL" clId="{D48D3214-5898-4045-A7BC-DC561325BA85}" dt="2025-02-10T09:29:34.790" v="76"/>
          <pc:sldLayoutMkLst>
            <pc:docMk/>
            <pc:sldMasterMk cId="1898461747" sldId="2147483728"/>
            <pc:sldLayoutMk cId="2343064109" sldId="2147483739"/>
          </pc:sldLayoutMkLst>
        </pc:sldLayoutChg>
      </pc:sldMasterChg>
      <pc:sldMasterChg chg="del delSldLayout">
        <pc:chgData name="Deborah Jenkins" userId="3cd02ba5-e528-4585-978d-4fde2b47730a" providerId="ADAL" clId="{D48D3214-5898-4045-A7BC-DC561325BA85}" dt="2025-02-10T09:29:34.792" v="77"/>
        <pc:sldMasterMkLst>
          <pc:docMk/>
          <pc:sldMasterMk cId="3299703660" sldId="2147483740"/>
        </pc:sldMasterMkLst>
        <pc:sldLayoutChg chg="del">
          <pc:chgData name="Deborah Jenkins" userId="3cd02ba5-e528-4585-978d-4fde2b47730a" providerId="ADAL" clId="{D48D3214-5898-4045-A7BC-DC561325BA85}" dt="2025-02-10T09:29:34.792" v="77"/>
          <pc:sldLayoutMkLst>
            <pc:docMk/>
            <pc:sldMasterMk cId="3299703660" sldId="2147483740"/>
            <pc:sldLayoutMk cId="3983888747" sldId="2147483741"/>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2839593873" sldId="2147483742"/>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3405252121" sldId="2147483746"/>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1356628735" sldId="2147483747"/>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1864841059" sldId="2147483748"/>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1146472426" sldId="2147483749"/>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1740882548" sldId="2147483750"/>
          </pc:sldLayoutMkLst>
        </pc:sldLayoutChg>
        <pc:sldLayoutChg chg="del">
          <pc:chgData name="Deborah Jenkins" userId="3cd02ba5-e528-4585-978d-4fde2b47730a" providerId="ADAL" clId="{D48D3214-5898-4045-A7BC-DC561325BA85}" dt="2025-02-10T09:29:34.792" v="77"/>
          <pc:sldLayoutMkLst>
            <pc:docMk/>
            <pc:sldMasterMk cId="3299703660" sldId="2147483740"/>
            <pc:sldLayoutMk cId="358031164" sldId="2147483751"/>
          </pc:sldLayoutMkLst>
        </pc:sldLayoutChg>
      </pc:sldMasterChg>
      <pc:sldMasterChg chg="addSp">
        <pc:chgData name="Deborah Jenkins" userId="3cd02ba5-e528-4585-978d-4fde2b47730a" providerId="ADAL" clId="{D48D3214-5898-4045-A7BC-DC561325BA85}" dt="2025-02-10T09:29:32.862" v="57"/>
        <pc:sldMasterMkLst>
          <pc:docMk/>
          <pc:sldMasterMk cId="950771543" sldId="2147483756"/>
        </pc:sldMasterMkLst>
        <pc:picChg chg="add">
          <ac:chgData name="Deborah Jenkins" userId="3cd02ba5-e528-4585-978d-4fde2b47730a" providerId="ADAL" clId="{D48D3214-5898-4045-A7BC-DC561325BA85}" dt="2025-02-10T09:29:32.862" v="57"/>
          <ac:picMkLst>
            <pc:docMk/>
            <pc:sldMasterMk cId="950771543" sldId="2147483756"/>
            <ac:picMk id="8" creationId="{7A04FA42-DFDC-2926-2481-6E13D26B887D}"/>
          </ac:picMkLst>
        </pc:picChg>
      </pc:sldMasterChg>
      <pc:sldMasterChg chg="addSp">
        <pc:chgData name="Deborah Jenkins" userId="3cd02ba5-e528-4585-978d-4fde2b47730a" providerId="ADAL" clId="{D48D3214-5898-4045-A7BC-DC561325BA85}" dt="2025-02-10T09:30:01.753" v="80"/>
        <pc:sldMasterMkLst>
          <pc:docMk/>
          <pc:sldMasterMk cId="164471948" sldId="2147483770"/>
        </pc:sldMasterMkLst>
        <pc:picChg chg="add">
          <ac:chgData name="Deborah Jenkins" userId="3cd02ba5-e528-4585-978d-4fde2b47730a" providerId="ADAL" clId="{D48D3214-5898-4045-A7BC-DC561325BA85}" dt="2025-02-10T09:30:01.753" v="80"/>
          <ac:picMkLst>
            <pc:docMk/>
            <pc:sldMasterMk cId="164471948" sldId="2147483770"/>
            <ac:picMk id="8" creationId="{D391394E-A113-A269-7D11-1BBBB4D30F6F}"/>
          </ac:picMkLst>
        </pc:picChg>
      </pc:sldMasterChg>
      <pc:sldMasterChg chg="del delSldLayout">
        <pc:chgData name="Deborah Jenkins" userId="3cd02ba5-e528-4585-978d-4fde2b47730a" providerId="ADAL" clId="{D48D3214-5898-4045-A7BC-DC561325BA85}" dt="2025-02-10T09:29:34.792" v="78"/>
        <pc:sldMasterMkLst>
          <pc:docMk/>
          <pc:sldMasterMk cId="3194605218" sldId="2147483770"/>
        </pc:sldMasterMkLst>
        <pc:sldLayoutChg chg="del">
          <pc:chgData name="Deborah Jenkins" userId="3cd02ba5-e528-4585-978d-4fde2b47730a" providerId="ADAL" clId="{D48D3214-5898-4045-A7BC-DC561325BA85}" dt="2025-02-10T09:29:34.792" v="78"/>
          <pc:sldLayoutMkLst>
            <pc:docMk/>
            <pc:sldMasterMk cId="3194605218" sldId="2147483770"/>
            <pc:sldLayoutMk cId="2979542297" sldId="2147483771"/>
          </pc:sldLayoutMkLst>
        </pc:sldLayoutChg>
        <pc:sldLayoutChg chg="del">
          <pc:chgData name="Deborah Jenkins" userId="3cd02ba5-e528-4585-978d-4fde2b47730a" providerId="ADAL" clId="{D48D3214-5898-4045-A7BC-DC561325BA85}" dt="2025-02-10T09:29:34.792" v="78"/>
          <pc:sldLayoutMkLst>
            <pc:docMk/>
            <pc:sldMasterMk cId="3194605218" sldId="2147483770"/>
            <pc:sldLayoutMk cId="4170744435" sldId="2147483772"/>
          </pc:sldLayoutMkLst>
        </pc:sldLayoutChg>
        <pc:sldLayoutChg chg="del">
          <pc:chgData name="Deborah Jenkins" userId="3cd02ba5-e528-4585-978d-4fde2b47730a" providerId="ADAL" clId="{D48D3214-5898-4045-A7BC-DC561325BA85}" dt="2025-02-10T09:29:34.792" v="78"/>
          <pc:sldLayoutMkLst>
            <pc:docMk/>
            <pc:sldMasterMk cId="3194605218" sldId="2147483770"/>
            <pc:sldLayoutMk cId="4194938627" sldId="2147483773"/>
          </pc:sldLayoutMkLst>
        </pc:sldLayoutChg>
        <pc:sldLayoutChg chg="del">
          <pc:chgData name="Deborah Jenkins" userId="3cd02ba5-e528-4585-978d-4fde2b47730a" providerId="ADAL" clId="{D48D3214-5898-4045-A7BC-DC561325BA85}" dt="2025-02-10T09:29:34.792" v="78"/>
          <pc:sldLayoutMkLst>
            <pc:docMk/>
            <pc:sldMasterMk cId="3194605218" sldId="2147483770"/>
            <pc:sldLayoutMk cId="1786097113" sldId="2147483774"/>
          </pc:sldLayoutMkLst>
        </pc:sldLayoutChg>
        <pc:sldLayoutChg chg="del">
          <pc:chgData name="Deborah Jenkins" userId="3cd02ba5-e528-4585-978d-4fde2b47730a" providerId="ADAL" clId="{D48D3214-5898-4045-A7BC-DC561325BA85}" dt="2025-02-10T09:29:34.792" v="78"/>
          <pc:sldLayoutMkLst>
            <pc:docMk/>
            <pc:sldMasterMk cId="3194605218" sldId="2147483770"/>
            <pc:sldLayoutMk cId="2406569861" sldId="2147483775"/>
          </pc:sldLayoutMkLst>
        </pc:sldLayoutChg>
        <pc:sldLayoutChg chg="del">
          <pc:chgData name="Deborah Jenkins" userId="3cd02ba5-e528-4585-978d-4fde2b47730a" providerId="ADAL" clId="{D48D3214-5898-4045-A7BC-DC561325BA85}" dt="2025-02-10T09:29:34.792" v="78"/>
          <pc:sldLayoutMkLst>
            <pc:docMk/>
            <pc:sldMasterMk cId="3194605218" sldId="2147483770"/>
            <pc:sldLayoutMk cId="3425501692" sldId="2147483776"/>
          </pc:sldLayoutMkLst>
        </pc:sldLayoutChg>
      </pc:sldMasterChg>
      <pc:sldMasterChg chg="del delSldLayout">
        <pc:chgData name="Deborah Jenkins" userId="3cd02ba5-e528-4585-978d-4fde2b47730a" providerId="ADAL" clId="{D48D3214-5898-4045-A7BC-DC561325BA85}" dt="2025-02-10T09:29:34.792" v="79"/>
        <pc:sldMasterMkLst>
          <pc:docMk/>
          <pc:sldMasterMk cId="2251747310" sldId="2147483777"/>
        </pc:sldMasterMkLst>
        <pc:sldLayoutChg chg="del">
          <pc:chgData name="Deborah Jenkins" userId="3cd02ba5-e528-4585-978d-4fde2b47730a" providerId="ADAL" clId="{D48D3214-5898-4045-A7BC-DC561325BA85}" dt="2025-02-10T09:29:34.792" v="79"/>
          <pc:sldLayoutMkLst>
            <pc:docMk/>
            <pc:sldMasterMk cId="2251747310" sldId="2147483777"/>
            <pc:sldLayoutMk cId="2936696866" sldId="2147483778"/>
          </pc:sldLayoutMkLst>
        </pc:sldLayoutChg>
        <pc:sldLayoutChg chg="del">
          <pc:chgData name="Deborah Jenkins" userId="3cd02ba5-e528-4585-978d-4fde2b47730a" providerId="ADAL" clId="{D48D3214-5898-4045-A7BC-DC561325BA85}" dt="2025-02-10T09:29:34.792" v="79"/>
          <pc:sldLayoutMkLst>
            <pc:docMk/>
            <pc:sldMasterMk cId="2251747310" sldId="2147483777"/>
            <pc:sldLayoutMk cId="3698989525" sldId="214748377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2/10/2025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an example of a whole nation creating a service philosophy. We listened to anna dolce talking about this too. Do you know of any others?</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467870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inspiration for you from one of the greats…</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031958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talk about customer service philosophy </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48199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Disney uses an acronym : C.A.R.E. Clarify, align, reinforce, and empower. This is specifically for team leaders, instructing them how to bring out the best in their staff. </a:t>
            </a:r>
          </a:p>
          <a:p>
            <a:endParaRPr lang="en-GB"/>
          </a:p>
          <a:p>
            <a:r>
              <a:rPr lang="en-GB"/>
              <a:t>Disney is also well-known for having a Customer service plan that is thoughtfully created and to be followed with strict adherence. His philosophy was to offer high-quality customer experiences through an emotional connection with the customer. </a:t>
            </a:r>
          </a:p>
          <a:p>
            <a:endParaRPr lang="en-GB"/>
          </a:p>
          <a:p>
            <a:r>
              <a:rPr lang="en-GB"/>
              <a:t>The company has gone so far as to build an institute strictly for teaching customer service representatives the customer service plan. This customer philosophy has put Disney in the position of one of the most profitable and well-loved businesses in the world</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206919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Often you may find a </a:t>
            </a:r>
            <a:r>
              <a:rPr lang="en-GB" b="1"/>
              <a:t>service philosophy as part of the mission statement of companies. WHICH DO YOU LIKE THE BEST? OR DO YOU THINK ALL 3 HAVE THEIR MERITS?</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069720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Disney have the 5 pillars of customer service philosophy that every cast member would know by heart and </a:t>
            </a:r>
            <a:r>
              <a:rPr lang="en-GB" err="1"/>
              <a:t>excute</a:t>
            </a:r>
            <a:r>
              <a:rPr lang="en-GB"/>
              <a:t>..</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724138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Often on hotel websites you will find their philosophy  - a strong philosophy of service  guides hospitality personnel in their efforts to achieve customer satisfaction, and ultimately, business success.</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355406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this website of the Hotel Villa Schuler in Italy – a family run boutique hotel – this is an example of a small independent having a philosophy of service that they follow.</a:t>
            </a:r>
          </a:p>
          <a:p>
            <a:r>
              <a:rPr lang="en-GB"/>
              <a:t>https://www.hotelvillaschuler.com/?utm_source=google&amp;utm_medium=organic&amp;utm_campaign=GoogleMyBusiness</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661787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smaller group of hotels and this is on their website.</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956515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talk in detail about this.</a:t>
            </a:r>
          </a:p>
          <a:p>
            <a:r>
              <a:rPr lang="en-GB"/>
              <a:t>It is part of your next assignment so take plenty of notes!!</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048011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standards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576492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an example of a company centurion hospitality that offers training on the importance of service standards as part of the business philosophy.</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506369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carrying out service philosophies there must be service systems lets look at this now.</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483309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Examples in the ritz </a:t>
            </a:r>
            <a:r>
              <a:rPr lang="en-GB" err="1"/>
              <a:t>carlton</a:t>
            </a:r>
            <a:r>
              <a:rPr lang="en-GB"/>
              <a:t> a bellman delivering a guest to her room heard her talking about the fact that she loved lavender scented candles when taking a bath he knew that there would not be a lavender scented candle in the bathroom when the lady was ready t take her bath. He immediately went and purchased a lavender scented candle  and delivered to her room before she could begin her bath.</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390041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ritz </a:t>
            </a:r>
            <a:r>
              <a:rPr lang="en-GB" err="1"/>
              <a:t>carlton</a:t>
            </a:r>
            <a:r>
              <a:rPr lang="en-GB"/>
              <a:t> </a:t>
            </a:r>
            <a:r>
              <a:rPr lang="en-GB" err="1"/>
              <a:t>ledership</a:t>
            </a:r>
            <a:r>
              <a:rPr lang="en-GB"/>
              <a:t> </a:t>
            </a:r>
            <a:r>
              <a:rPr lang="en-GB" err="1"/>
              <a:t>center</a:t>
            </a:r>
            <a:r>
              <a:rPr lang="en-GB"/>
              <a:t> was where </a:t>
            </a:r>
            <a:r>
              <a:rPr lang="en-GB" err="1"/>
              <a:t>steve</a:t>
            </a:r>
            <a:r>
              <a:rPr lang="en-GB"/>
              <a:t> jobs went when deciding on making the apple stores more like hotel ser vice environments.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814089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listen to montage international video and write down what </a:t>
            </a:r>
            <a:r>
              <a:rPr lang="en-GB" err="1"/>
              <a:t>alan</a:t>
            </a:r>
            <a:r>
              <a:rPr lang="en-GB"/>
              <a:t> </a:t>
            </a:r>
            <a:r>
              <a:rPr lang="en-GB" err="1"/>
              <a:t>fuerstman</a:t>
            </a:r>
            <a:r>
              <a:rPr lang="en-GB"/>
              <a:t> says of how they deliver the 4 s framework  and the philosophies across the different venues. Encourage the students to write the important </a:t>
            </a:r>
            <a:r>
              <a:rPr lang="en-GB" err="1"/>
              <a:t>poinst</a:t>
            </a:r>
            <a:r>
              <a:rPr lang="en-GB"/>
              <a:t> that are made on the 6 different properties mentioned.</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474473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some examples of brands under the Marriot umbrella that have had changes to services because of consumer demands – ask the students why they think this is important again making links to the skills.</a:t>
            </a:r>
          </a:p>
        </p:txBody>
      </p:sp>
      <p:sp>
        <p:nvSpPr>
          <p:cNvPr id="4" name="Slide Number Placeholder 3"/>
          <p:cNvSpPr>
            <a:spLocks noGrp="1"/>
          </p:cNvSpPr>
          <p:nvPr>
            <p:ph type="sldNum" sz="quarter" idx="5"/>
          </p:nvPr>
        </p:nvSpPr>
        <p:spPr/>
        <p:txBody>
          <a:bodyPr/>
          <a:lstStyle/>
          <a:p>
            <a:fld id="{199BB897-AB39-4983-9E40-AA068CFF8AB9}" type="slidenum">
              <a:rPr lang="en-GB" smtClean="0"/>
              <a:t>27</a:t>
            </a:fld>
            <a:endParaRPr lang="en-GB"/>
          </a:p>
        </p:txBody>
      </p:sp>
    </p:spTree>
    <p:extLst>
      <p:ext uri="{BB962C8B-B14F-4D97-AF65-F5344CB8AC3E}">
        <p14:creationId xmlns:p14="http://schemas.microsoft.com/office/powerpoint/2010/main" val="438553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 to skills and training initiatives and the importance of this for guest services </a:t>
            </a:r>
          </a:p>
        </p:txBody>
      </p:sp>
      <p:sp>
        <p:nvSpPr>
          <p:cNvPr id="4" name="Slide Number Placeholder 3"/>
          <p:cNvSpPr>
            <a:spLocks noGrp="1"/>
          </p:cNvSpPr>
          <p:nvPr>
            <p:ph type="sldNum" sz="quarter" idx="5"/>
          </p:nvPr>
        </p:nvSpPr>
        <p:spPr/>
        <p:txBody>
          <a:bodyPr/>
          <a:lstStyle/>
          <a:p>
            <a:fld id="{199BB897-AB39-4983-9E40-AA068CFF8AB9}" type="slidenum">
              <a:rPr lang="en-GB" smtClean="0"/>
              <a:t>29</a:t>
            </a:fld>
            <a:endParaRPr lang="en-GB"/>
          </a:p>
        </p:txBody>
      </p:sp>
    </p:spTree>
    <p:extLst>
      <p:ext uri="{BB962C8B-B14F-4D97-AF65-F5344CB8AC3E}">
        <p14:creationId xmlns:p14="http://schemas.microsoft.com/office/powerpoint/2010/main" val="35128426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Continuous improvement means making changing to industry and consumer demands. A new term called AUGMENTED HOSPITITALITY IS explained. Here is an a=example video from Accor hotels.</a:t>
            </a:r>
          </a:p>
        </p:txBody>
      </p:sp>
      <p:sp>
        <p:nvSpPr>
          <p:cNvPr id="4" name="Slide Number Placeholder 3"/>
          <p:cNvSpPr>
            <a:spLocks noGrp="1"/>
          </p:cNvSpPr>
          <p:nvPr>
            <p:ph type="sldNum" sz="quarter" idx="5"/>
          </p:nvPr>
        </p:nvSpPr>
        <p:spPr/>
        <p:txBody>
          <a:bodyPr/>
          <a:lstStyle/>
          <a:p>
            <a:fld id="{199BB897-AB39-4983-9E40-AA068CFF8AB9}" type="slidenum">
              <a:rPr lang="en-GB" smtClean="0"/>
              <a:t>30</a:t>
            </a:fld>
            <a:endParaRPr lang="en-GB"/>
          </a:p>
        </p:txBody>
      </p:sp>
    </p:spTree>
    <p:extLst>
      <p:ext uri="{BB962C8B-B14F-4D97-AF65-F5344CB8AC3E}">
        <p14:creationId xmlns:p14="http://schemas.microsoft.com/office/powerpoint/2010/main" val="1582625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Because of the pandemic again hotels had to make rapid changes to services standards and systems.</a:t>
            </a:r>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7551063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importance of tracking, if you are watching your customers how do you know when their demands change?  refer to the Disney meaning of guest ology : the art and science of ….</a:t>
            </a:r>
          </a:p>
          <a:p>
            <a:r>
              <a:rPr lang="en-GB"/>
              <a:t>This is the science the use od=f technology to gather data .</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940999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629741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ritz Carlton as a company build a culture where mistakes are embraced rather than seen as a negative situation.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5298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9BB897-AB39-4983-9E40-AA068CFF8AB9}" type="slidenum">
              <a:rPr lang="en-GB" smtClean="0"/>
              <a:t>38</a:t>
            </a:fld>
            <a:endParaRPr lang="en-GB"/>
          </a:p>
        </p:txBody>
      </p:sp>
    </p:spTree>
    <p:extLst>
      <p:ext uri="{BB962C8B-B14F-4D97-AF65-F5344CB8AC3E}">
        <p14:creationId xmlns:p14="http://schemas.microsoft.com/office/powerpoint/2010/main" val="103730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when things go wrong what is in place to make them right again?</a:t>
            </a:r>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13836734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service recovery models are part of the processes to the importance of this for the service standards of the hotels guest service offering. Ask the students the why? When? How? Questions – links to grading, links to exceeding expectations and current trends.</a:t>
            </a:r>
          </a:p>
        </p:txBody>
      </p:sp>
      <p:sp>
        <p:nvSpPr>
          <p:cNvPr id="4" name="Slide Number Placeholder 3"/>
          <p:cNvSpPr>
            <a:spLocks noGrp="1"/>
          </p:cNvSpPr>
          <p:nvPr>
            <p:ph type="sldNum" sz="quarter" idx="5"/>
          </p:nvPr>
        </p:nvSpPr>
        <p:spPr/>
        <p:txBody>
          <a:bodyPr/>
          <a:lstStyle/>
          <a:p>
            <a:fld id="{199BB897-AB39-4983-9E40-AA068CFF8AB9}" type="slidenum">
              <a:rPr lang="en-GB" smtClean="0"/>
              <a:t>40</a:t>
            </a:fld>
            <a:endParaRPr lang="en-GB"/>
          </a:p>
        </p:txBody>
      </p:sp>
    </p:spTree>
    <p:extLst>
      <p:ext uri="{BB962C8B-B14F-4D97-AF65-F5344CB8AC3E}">
        <p14:creationId xmlns:p14="http://schemas.microsoft.com/office/powerpoint/2010/main" val="1241804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1DD90A4E-1380-49AB-901B-962791ADF350}"/>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B24CBCA4-00D4-4174-ABA9-0A371882EF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This is the Marriott hotels service recovery </a:t>
            </a:r>
            <a:r>
              <a:rPr lang="en-GB" altLang="en-US" b="1" err="1"/>
              <a:t>mpdel</a:t>
            </a:r>
            <a:r>
              <a:rPr lang="en-GB" altLang="en-US" b="1"/>
              <a:t> : LEARN</a:t>
            </a:r>
          </a:p>
          <a:p>
            <a:r>
              <a:rPr lang="en-GB" altLang="en-US" b="1"/>
              <a:t>Here are some tips to help you when things go sideways:</a:t>
            </a:r>
            <a:endParaRPr lang="en-GB" altLang="en-US"/>
          </a:p>
          <a:p>
            <a:r>
              <a:rPr lang="en-GB" altLang="en-US" b="1"/>
              <a:t>Listen:</a:t>
            </a:r>
            <a:r>
              <a:rPr lang="en-GB" altLang="en-US"/>
              <a:t> Upset Customer have a lot to say, so best to break out those fabulous listening skills and pay attention. Take notes, ask questions, but most importantly, </a:t>
            </a:r>
            <a:r>
              <a:rPr lang="en-GB" altLang="en-US" b="1"/>
              <a:t>let them talk</a:t>
            </a:r>
            <a:r>
              <a:rPr lang="en-GB" altLang="en-US"/>
              <a:t>. Sometimes it is enough for a Customer to give voice to their displeasure, so resist the urge to interrupt or let your attention wander. They will eventually run out of gas, so hang in there.</a:t>
            </a:r>
          </a:p>
          <a:p>
            <a:r>
              <a:rPr lang="en-GB" altLang="en-US" b="1"/>
              <a:t>Empathize: </a:t>
            </a:r>
            <a:r>
              <a:rPr lang="en-GB" altLang="en-US"/>
              <a:t>True understanding can’t be reached unless you take the time to truly look at things from your Customer’s point of view. Especially useful here is the idea of repeating back key phrases and internalizing how you would feel if this was happening to you. Often what seems like an irrational request or over-the-top reaction seems much more reasonable when you understand the crux of the dissatisfaction. This is good place to use your heart as well as your head.</a:t>
            </a:r>
          </a:p>
          <a:p>
            <a:r>
              <a:rPr lang="en-GB" altLang="en-US" b="1"/>
              <a:t>Apologize:</a:t>
            </a:r>
            <a:r>
              <a:rPr lang="en-GB" altLang="en-US"/>
              <a:t> If you made mistake, own up and apologize. You can certainly offer to replace the item or correct the mistake if applicable, but often the fix is far simpler that folks make it. Some businesses fail to realize the power of a sincere and heartfelt apology and that it should be specific and never caveated with excuses. Too often folks try the “I am sorry but. . .” approach, not realizing that everything they say after the “but” is irrelevant and seen by the Customer as an excuse. Sometimes just saying you are sorry is enough</a:t>
            </a:r>
          </a:p>
          <a:p>
            <a:r>
              <a:rPr lang="en-GB" altLang="en-US" b="1"/>
              <a:t>Resolve:</a:t>
            </a:r>
            <a:r>
              <a:rPr lang="en-GB" altLang="en-US"/>
              <a:t> Deliver a product that is executed correctly, apologize once more, and thank the customer for giving you a chance to repair the problem. Keep the guest updated while the item is being fixed, enhanced, or replaced. There is nothing more deflating for a Customer than to go through the trouble of complaining and explaining only to be met with the same substandard execution. Speed here is crucial and the best way to achieve that is by making sure that your team knows exactly what they can do to correct. Make sure they know that they can replace soggy French fries or a toy with a missing piece without prior approval. They should also know how to report the resolution and at what point they need to engage a Leader for approval.</a:t>
            </a:r>
          </a:p>
          <a:p>
            <a:r>
              <a:rPr lang="en-GB" altLang="en-US" b="1"/>
              <a:t>Never Repeat:</a:t>
            </a:r>
            <a:r>
              <a:rPr lang="en-GB" altLang="en-US"/>
              <a:t> When Customers complain it provides a great opportunity to learn and improve. The key here is not to repeat the same mistakes – Customers are forgiving to a point but they can lose confidence quickly. If you take the time to share these issues organizationally, then everyone can learn from these miscues and improve.</a:t>
            </a:r>
          </a:p>
          <a:p>
            <a:r>
              <a:rPr lang="en-GB" altLang="en-US"/>
              <a:t>The key here is  embrace these service opportunities to get better and make sure that your Customers leave satisfied and happy.  If you take the time to make things right when service goes wrong, you’ll be surprised at how willing your Customers are to give you another chance.</a:t>
            </a:r>
          </a:p>
          <a:p>
            <a:pPr eaLnBrk="1" hangingPunct="1">
              <a:spcBef>
                <a:spcPct val="0"/>
              </a:spcBef>
            </a:pPr>
            <a:endParaRPr lang="en-US" altLang="en-US"/>
          </a:p>
        </p:txBody>
      </p:sp>
      <p:sp>
        <p:nvSpPr>
          <p:cNvPr id="52227" name="Slide Number Placeholder 3">
            <a:extLst>
              <a:ext uri="{FF2B5EF4-FFF2-40B4-BE49-F238E27FC236}">
                <a16:creationId xmlns:a16="http://schemas.microsoft.com/office/drawing/2014/main" id="{620E7D62-A251-4D1D-B202-D48FA0339F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EA8A8BB-3514-44DC-A655-5738B46E8E34}" type="slidenum">
              <a:rPr lang="en-US" altLang="en-US"/>
              <a:pPr/>
              <a:t>41</a:t>
            </a:fld>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Run through this </a:t>
            </a:r>
          </a:p>
          <a:p>
            <a:r>
              <a:rPr lang="en-GB"/>
              <a:t>Customer service breakdowns are uncomfortable, and they require training to resolve in a way that creates customer success and sustainable organizational and business success.</a:t>
            </a:r>
          </a:p>
          <a:p>
            <a:r>
              <a:rPr lang="en-GB"/>
              <a:t>A Apologize and ask for forgiveness: A real apology, not a fake “I’m sorry if you feel that way.”</a:t>
            </a:r>
          </a:p>
          <a:p>
            <a:endParaRPr lang="en-GB"/>
          </a:p>
          <a:p>
            <a:r>
              <a:rPr lang="en-GB"/>
              <a:t>R  Review the complaint with your customer: Give your customer a chance to explain what’s gone wrong from the customer’s view and what you should do to fix it.</a:t>
            </a:r>
          </a:p>
          <a:p>
            <a:endParaRPr lang="en-GB"/>
          </a:p>
          <a:p>
            <a:r>
              <a:rPr lang="en-GB"/>
              <a:t>F+F Fix the problem and then follow up: Either fix the issue in the next twenty minutes or follow up within twenty minutes to check on the customer and explain the progress you have made. Follow up after fixing things as well, to show </a:t>
            </a:r>
            <a:r>
              <a:rPr lang="en-GB" b="1"/>
              <a:t>continuing concern and appreciation</a:t>
            </a:r>
            <a:r>
              <a:rPr lang="en-GB"/>
              <a:t>.</a:t>
            </a:r>
          </a:p>
          <a:p>
            <a:r>
              <a:rPr lang="en-GB"/>
              <a:t>D Document the problem in detail to allow you to permanently fix the defect by </a:t>
            </a:r>
            <a:r>
              <a:rPr lang="en-GB" b="1"/>
              <a:t>identifying trends or if you would need evidence from a legal stand point.</a:t>
            </a:r>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376629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FEDA968C-E9B1-4D4E-A953-D4B910C66066}"/>
              </a:ext>
            </a:extLst>
          </p:cNvPr>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a:extLst>
              <a:ext uri="{FF2B5EF4-FFF2-40B4-BE49-F238E27FC236}">
                <a16:creationId xmlns:a16="http://schemas.microsoft.com/office/drawing/2014/main" id="{04DB25C5-A160-4A47-861E-9DC3365E068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Run through this  radar is used by management </a:t>
            </a:r>
          </a:p>
          <a:p>
            <a:pPr eaLnBrk="1" hangingPunct="1">
              <a:spcBef>
                <a:spcPct val="0"/>
              </a:spcBef>
            </a:pPr>
            <a:r>
              <a:rPr lang="en-GB" altLang="en-US"/>
              <a:t>The </a:t>
            </a:r>
            <a:r>
              <a:rPr lang="en-GB" altLang="en-US" err="1"/>
              <a:t>Mandt</a:t>
            </a:r>
            <a:r>
              <a:rPr lang="en-GB" altLang="en-US"/>
              <a:t> System provides the RADAR model as a tool that helps people to develop situational awareness, and to make good decisions in situations that can sometimes be risky</a:t>
            </a:r>
            <a:endParaRPr lang="en-US" altLang="en-US"/>
          </a:p>
        </p:txBody>
      </p:sp>
      <p:sp>
        <p:nvSpPr>
          <p:cNvPr id="58371" name="Slide Number Placeholder 3">
            <a:extLst>
              <a:ext uri="{FF2B5EF4-FFF2-40B4-BE49-F238E27FC236}">
                <a16:creationId xmlns:a16="http://schemas.microsoft.com/office/drawing/2014/main" id="{8DB3FC32-13A7-4509-B4C8-0C9EB996BB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B7E144-EAB1-4DD6-AB56-134A6CEDBDFE}" type="slidenum">
              <a:rPr lang="en-US" altLang="en-US"/>
              <a:pPr/>
              <a:t>44</a:t>
            </a:fld>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Anyone here worked in a company with a set process for service recovery. Think about your jobs right now – if something goes wrong what do you do</a:t>
            </a:r>
          </a:p>
        </p:txBody>
      </p:sp>
      <p:sp>
        <p:nvSpPr>
          <p:cNvPr id="4" name="Slide Number Placeholder 3"/>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16374868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you feel they should do this.</a:t>
            </a:r>
          </a:p>
        </p:txBody>
      </p:sp>
      <p:sp>
        <p:nvSpPr>
          <p:cNvPr id="4" name="Slide Number Placeholder 3"/>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2467805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61871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56651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29785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27309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053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79F1E6B-445D-CA46-80DE-7864B0ECB295}" type="datetimeFigureOut">
              <a:rPr lang="en-US" smtClean="0"/>
              <a:t>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9281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47773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90288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40159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99296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12307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2/10/2025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66634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38805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242707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377328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23269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79743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742159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054573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04692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24433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821743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9576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070839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16065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0844616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5754213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656139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708713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646001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75147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002611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2132759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79F1E6B-445D-CA46-80DE-7864B0ECB295}" type="datetimeFigureOut">
              <a:rPr lang="en-US" smtClean="0"/>
              <a:t>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61850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268480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45001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6610356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image" Target="../media/image3.png"/><Relationship Id="rId2" Type="http://schemas.openxmlformats.org/officeDocument/2006/relationships/slideLayout" Target="../slideLayouts/slideLayout3.xml"/><Relationship Id="rId16"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theme" Target="../theme/theme2.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image" Target="../media/image1.png"/><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image" Target="../media/image5.png"/><Relationship Id="rId5" Type="http://schemas.openxmlformats.org/officeDocument/2006/relationships/slideLayout" Target="../slideLayouts/slideLayout32.xml"/><Relationship Id="rId10" Type="http://schemas.openxmlformats.org/officeDocument/2006/relationships/theme" Target="../theme/theme4.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8.xml"/><Relationship Id="rId1" Type="http://schemas.openxmlformats.org/officeDocument/2006/relationships/slideLayout" Target="../slideLayouts/slideLayout37.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2/10/2025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8" name="Picture 7" descr="Graphical user interface, application&#10;&#10;Description automatically generated">
            <a:extLst>
              <a:ext uri="{FF2B5EF4-FFF2-40B4-BE49-F238E27FC236}">
                <a16:creationId xmlns:a16="http://schemas.microsoft.com/office/drawing/2014/main" id="{7A04FA42-DFDC-2926-2481-6E13D26B887D}"/>
              </a:ext>
            </a:extLst>
          </p:cNvPr>
          <p:cNvPicPr>
            <a:picLocks noChangeAspect="1"/>
          </p:cNvPicPr>
          <p:nvPr userDrawn="1"/>
        </p:nvPicPr>
        <p:blipFill>
          <a:blip r:embed="rId17"/>
          <a:stretch>
            <a:fillRect/>
          </a:stretch>
        </p:blipFill>
        <p:spPr>
          <a:xfrm>
            <a:off x="0" y="0"/>
            <a:ext cx="9144000" cy="6858000"/>
          </a:xfrm>
          <a:prstGeom prst="rect">
            <a:avLst/>
          </a:prstGeom>
        </p:spPr>
      </p:pic>
    </p:spTree>
    <p:extLst>
      <p:ext uri="{BB962C8B-B14F-4D97-AF65-F5344CB8AC3E}">
        <p14:creationId xmlns:p14="http://schemas.microsoft.com/office/powerpoint/2010/main" val="95077154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9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2/10/2025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8" name="Picture 7" descr="A picture containing text, sky, outdoor, sign&#10;&#10;Description automatically generated">
            <a:extLst>
              <a:ext uri="{FF2B5EF4-FFF2-40B4-BE49-F238E27FC236}">
                <a16:creationId xmlns:a16="http://schemas.microsoft.com/office/drawing/2014/main" id="{D391394E-A113-A269-7D11-1BBBB4D30F6F}"/>
              </a:ext>
            </a:extLst>
          </p:cNvPr>
          <p:cNvPicPr>
            <a:picLocks noChangeAspect="1"/>
          </p:cNvPicPr>
          <p:nvPr userDrawn="1"/>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16447194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130296680"/>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4" r:id="rId7"/>
    <p:sldLayoutId id="2147483795" r:id="rId8"/>
    <p:sldLayoutId id="214748379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012938"/>
      </p:ext>
    </p:extLst>
  </p:cSld>
  <p:clrMap bg1="lt1" tx1="dk1" bg2="lt2" tx2="dk2" accent1="accent1" accent2="accent2" accent3="accent3" accent4="accent4" accent5="accent5" accent6="accent6" hlink="hlink" folHlink="folHlink"/>
  <p:sldLayoutIdLst>
    <p:sldLayoutId id="2147483791" r:id="rId1"/>
    <p:sldLayoutId id="214748379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0.xml"/><Relationship Id="rId6" Type="http://schemas.openxmlformats.org/officeDocument/2006/relationships/image" Target="../media/image11.png"/><Relationship Id="rId5" Type="http://schemas.openxmlformats.org/officeDocument/2006/relationships/hyperlink" Target="http://paul-barford.blogspot.com/2010/08/more-on-unprovenanced-oxfordshire.html" TargetMode="Externa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hyperlink" Target="http://www.varljiv.org/a/clarke91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hyperlink" Target="https://www.flickr.com/photos/insidethemagic/8728001851/"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arriott.com/culture-and-values/core-values.mi" TargetMode="External"/><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notesSlide" Target="../notesSlides/notesSlide8.xml"/><Relationship Id="rId1" Type="http://schemas.openxmlformats.org/officeDocument/2006/relationships/slideLayout" Target="../slideLayouts/slideLayout36.xml"/><Relationship Id="rId5" Type="http://schemas.openxmlformats.org/officeDocument/2006/relationships/hyperlink" Target="https://www.hotelvillaschuler.com/?utm_source=google&amp;utm_medium=organic&amp;utm_campaign=GoogleMyBusiness" TargetMode="Externa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9.xml"/><Relationship Id="rId1" Type="http://schemas.openxmlformats.org/officeDocument/2006/relationships/video" Target="https://www.youtube.com/embed/CdwLGDmbycE?feature=oembed" TargetMode="Externa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hyperlink" Target="https://www.publicdomainpictures.net/en/view-image.php?image=281225&amp;picture=cleaning-servi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hyperlink" Target="http://fhlogo.blogspot.com/2011/11/apple.html" TargetMode="External"/><Relationship Id="rId2" Type="http://schemas.openxmlformats.org/officeDocument/2006/relationships/image" Target="../media/image24.png"/><Relationship Id="rId1" Type="http://schemas.openxmlformats.org/officeDocument/2006/relationships/slideLayout" Target="../slideLayouts/slideLayout29.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9.xml"/><Relationship Id="rId1" Type="http://schemas.openxmlformats.org/officeDocument/2006/relationships/video" Target="https://www.youtube.com/embed/It2tg6IFbQA?feature=oembed"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29.jpe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hyperlink" Target="https://fr.wikipedia.org/wiki/Fichier:Sheraton_H%C3%B4tels_logo.svg" TargetMode="External"/><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hyperlink" Target="https://commons.wikimedia.org/wiki/File:Moxy_Hotels_logo.sv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hyperlink" Target="https://en.wikipedia.org/wiki/Accor"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9.xml"/><Relationship Id="rId1" Type="http://schemas.openxmlformats.org/officeDocument/2006/relationships/video" Target="https://www.youtube.com/embed/juVJMr_4cuc?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9.xml"/><Relationship Id="rId1" Type="http://schemas.openxmlformats.org/officeDocument/2006/relationships/video" Target="https://www.youtube.com/embed/003PGEVROo8?feature=oembed" TargetMode="External"/><Relationship Id="rId4" Type="http://schemas.openxmlformats.org/officeDocument/2006/relationships/image" Target="../media/image34.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hyperlink" Target="https://en.wikipedia.org/wiki/Disney_Dream"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en.wikipedia.org/wiki/The_Ritz-Carlton_Hotel_Company" TargetMode="External"/><Relationship Id="rId2" Type="http://schemas.openxmlformats.org/officeDocument/2006/relationships/image" Target="../media/image36.png"/><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9.xml"/><Relationship Id="rId1" Type="http://schemas.openxmlformats.org/officeDocument/2006/relationships/video" Target="https://www.youtube.com/embed/2pM-beKX0Vk?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9.xml"/><Relationship Id="rId5" Type="http://schemas.openxmlformats.org/officeDocument/2006/relationships/image" Target="../media/image39.png"/><Relationship Id="rId4" Type="http://schemas.openxmlformats.org/officeDocument/2006/relationships/hyperlink" Target="https://en.wikipedia.org/wiki/The_Ritz-Carlton_Hotel_Company"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5.xml"/><Relationship Id="rId1" Type="http://schemas.openxmlformats.org/officeDocument/2006/relationships/slideLayout" Target="../slideLayouts/slideLayout30.xml"/><Relationship Id="rId4" Type="http://schemas.openxmlformats.org/officeDocument/2006/relationships/hyperlink" Target="https://www.injectingadvice.com/v4/index.php/articles/harm-reduction-practice/137-nsps-in-a-recovery-orientated-system"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29.xml"/><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28.xml"/><Relationship Id="rId4" Type="http://schemas.openxmlformats.org/officeDocument/2006/relationships/image" Target="../media/image44.png"/></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9.xml"/><Relationship Id="rId1" Type="http://schemas.openxmlformats.org/officeDocument/2006/relationships/slideLayout" Target="../slideLayouts/slideLayout28.xml"/><Relationship Id="rId4" Type="http://schemas.openxmlformats.org/officeDocument/2006/relationships/image" Target="../media/image47.png"/></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29.xml"/><Relationship Id="rId5" Type="http://schemas.openxmlformats.org/officeDocument/2006/relationships/hyperlink" Target="https://creativecommons.org/licenses/by-sa/3.0/" TargetMode="External"/><Relationship Id="rId4" Type="http://schemas.openxmlformats.org/officeDocument/2006/relationships/hyperlink" Target="https://www.mediawiki.org/wiki/File:Discuss.svg"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30.xml"/><Relationship Id="rId4" Type="http://schemas.openxmlformats.org/officeDocument/2006/relationships/image" Target="../media/image5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3" Type="http://schemas.openxmlformats.org/officeDocument/2006/relationships/hyperlink" Target="https://www.hotelvillaschuler.com/philosophy/" TargetMode="External"/><Relationship Id="rId2" Type="http://schemas.openxmlformats.org/officeDocument/2006/relationships/hyperlink" Target="https://www.marriott.com/culture-and-values/core-values.mi" TargetMode="External"/><Relationship Id="rId1" Type="http://schemas.openxmlformats.org/officeDocument/2006/relationships/slideLayout" Target="../slideLayouts/slideLayout29.xml"/><Relationship Id="rId5" Type="http://schemas.openxmlformats.org/officeDocument/2006/relationships/hyperlink" Target="https://www.youtube.com/watch?v=juVJMr_4cuc" TargetMode="External"/><Relationship Id="rId4" Type="http://schemas.openxmlformats.org/officeDocument/2006/relationships/hyperlink" Target="https://starr-restaurant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E3BC0EC-BF52-409D-B5B7-7223092E081F}"/>
              </a:ext>
            </a:extLst>
          </p:cNvPr>
          <p:cNvSpPr>
            <a:spLocks noGrp="1"/>
          </p:cNvSpPr>
          <p:nvPr>
            <p:ph type="title"/>
          </p:nvPr>
        </p:nvSpPr>
        <p:spPr>
          <a:xfrm>
            <a:off x="384285" y="1516008"/>
            <a:ext cx="5605035" cy="3607785"/>
          </a:xfrm>
        </p:spPr>
        <p:txBody>
          <a:bodyPr>
            <a:normAutofit/>
          </a:bodyPr>
          <a:lstStyle/>
          <a:p>
            <a:pPr algn="ctr"/>
            <a:r>
              <a:rPr lang="en-GB" sz="3200">
                <a:solidFill>
                  <a:schemeClr val="tx1"/>
                </a:solidFill>
              </a:rPr>
              <a:t>Hospitality &amp; Guest Service </a:t>
            </a:r>
            <a:br>
              <a:rPr lang="en-GB" sz="3200">
                <a:solidFill>
                  <a:schemeClr val="tx1"/>
                </a:solidFill>
              </a:rPr>
            </a:br>
            <a:br>
              <a:rPr lang="en-GB" sz="3200">
                <a:solidFill>
                  <a:schemeClr val="tx1"/>
                </a:solidFill>
              </a:rPr>
            </a:br>
            <a:r>
              <a:rPr lang="en-GB" sz="3200">
                <a:solidFill>
                  <a:schemeClr val="tx1"/>
                </a:solidFill>
              </a:rPr>
              <a:t>Philosophies of Service </a:t>
            </a:r>
            <a:br>
              <a:rPr lang="en-GB" sz="3200">
                <a:solidFill>
                  <a:schemeClr val="tx1"/>
                </a:solidFill>
              </a:rPr>
            </a:br>
            <a:br>
              <a:rPr lang="en-GB" sz="3200">
                <a:solidFill>
                  <a:schemeClr val="tx1"/>
                </a:solidFill>
              </a:rPr>
            </a:br>
            <a:r>
              <a:rPr lang="en-GB" sz="3200">
                <a:solidFill>
                  <a:schemeClr val="tx1"/>
                </a:solidFill>
              </a:rPr>
              <a:t>week 3 </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B8D1-0F3E-4DEA-A466-D59D5FF8725B}"/>
              </a:ext>
            </a:extLst>
          </p:cNvPr>
          <p:cNvSpPr>
            <a:spLocks noGrp="1"/>
          </p:cNvSpPr>
          <p:nvPr>
            <p:ph type="title"/>
          </p:nvPr>
        </p:nvSpPr>
        <p:spPr/>
        <p:txBody>
          <a:bodyPr/>
          <a:lstStyle/>
          <a:p>
            <a:r>
              <a:rPr lang="en-GB"/>
              <a:t>WELCOME BACK </a:t>
            </a:r>
          </a:p>
        </p:txBody>
      </p:sp>
      <p:pic>
        <p:nvPicPr>
          <p:cNvPr id="3" name="Picture 2">
            <a:extLst>
              <a:ext uri="{FF2B5EF4-FFF2-40B4-BE49-F238E27FC236}">
                <a16:creationId xmlns:a16="http://schemas.microsoft.com/office/drawing/2014/main" id="{04944ECB-23AD-4B19-9F13-391191E39B31}"/>
              </a:ext>
            </a:extLst>
          </p:cNvPr>
          <p:cNvPicPr>
            <a:picLocks noChangeAspect="1"/>
          </p:cNvPicPr>
          <p:nvPr/>
        </p:nvPicPr>
        <p:blipFill>
          <a:blip r:embed="rId2"/>
          <a:stretch>
            <a:fillRect/>
          </a:stretch>
        </p:blipFill>
        <p:spPr>
          <a:xfrm>
            <a:off x="628650" y="1316182"/>
            <a:ext cx="3810000" cy="3810000"/>
          </a:xfrm>
          <a:prstGeom prst="rect">
            <a:avLst/>
          </a:prstGeom>
        </p:spPr>
      </p:pic>
      <p:pic>
        <p:nvPicPr>
          <p:cNvPr id="4" name="Picture 3">
            <a:extLst>
              <a:ext uri="{FF2B5EF4-FFF2-40B4-BE49-F238E27FC236}">
                <a16:creationId xmlns:a16="http://schemas.microsoft.com/office/drawing/2014/main" id="{DF061172-0D6E-49A3-BC08-5FD9328045E9}"/>
              </a:ext>
            </a:extLst>
          </p:cNvPr>
          <p:cNvPicPr>
            <a:picLocks noChangeAspect="1"/>
          </p:cNvPicPr>
          <p:nvPr/>
        </p:nvPicPr>
        <p:blipFill>
          <a:blip r:embed="rId3"/>
          <a:stretch>
            <a:fillRect/>
          </a:stretch>
        </p:blipFill>
        <p:spPr>
          <a:xfrm>
            <a:off x="4705352" y="365125"/>
            <a:ext cx="3920378" cy="5126182"/>
          </a:xfrm>
          <a:prstGeom prst="rect">
            <a:avLst/>
          </a:prstGeom>
        </p:spPr>
      </p:pic>
    </p:spTree>
    <p:extLst>
      <p:ext uri="{BB962C8B-B14F-4D97-AF65-F5344CB8AC3E}">
        <p14:creationId xmlns:p14="http://schemas.microsoft.com/office/powerpoint/2010/main" val="128910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FF5530-F5F7-442E-A87F-AD951469131C}"/>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a:t>A-ti-thee Devo Vabha.</a:t>
            </a:r>
          </a:p>
        </p:txBody>
      </p:sp>
      <p:sp>
        <p:nvSpPr>
          <p:cNvPr id="5" name="Rectangle 4">
            <a:extLst>
              <a:ext uri="{FF2B5EF4-FFF2-40B4-BE49-F238E27FC236}">
                <a16:creationId xmlns:a16="http://schemas.microsoft.com/office/drawing/2014/main" id="{8B04107B-E016-4458-BA6E-2BB96824BE11}"/>
              </a:ext>
            </a:extLst>
          </p:cNvPr>
          <p:cNvSpPr/>
          <p:nvPr/>
        </p:nvSpPr>
        <p:spPr>
          <a:xfrm>
            <a:off x="457200" y="1600201"/>
            <a:ext cx="4038600" cy="3989040"/>
          </a:xfrm>
          <a:prstGeom prst="rect">
            <a:avLst/>
          </a:prstGeom>
        </p:spPr>
        <p:txBody>
          <a:bodyPr vert="horz" lIns="91440" tIns="45720" rIns="91440" bIns="45720" rtlCol="0">
            <a:normAutofit fontScale="92500" lnSpcReduction="20000"/>
          </a:bodyPr>
          <a:lstStyle/>
          <a:p>
            <a:pPr>
              <a:spcBef>
                <a:spcPct val="20000"/>
              </a:spcBef>
              <a:buFont typeface="Arial" pitchFamily="34" charset="0"/>
            </a:pPr>
            <a:r>
              <a:rPr lang="en-GB" sz="2800"/>
              <a:t>“</a:t>
            </a:r>
            <a:r>
              <a:rPr lang="en-GB" sz="2800" err="1"/>
              <a:t>Atithi</a:t>
            </a:r>
            <a:r>
              <a:rPr lang="en-GB" sz="2800"/>
              <a:t> Devo Bhava” meaning “Guest is God” is also the tag line of campaign in India to treat tourists as God and to develop a sense of responsibility towards our guests. </a:t>
            </a:r>
          </a:p>
          <a:p>
            <a:pPr>
              <a:spcBef>
                <a:spcPct val="20000"/>
              </a:spcBef>
              <a:buFont typeface="Arial" pitchFamily="34" charset="0"/>
            </a:pPr>
            <a:r>
              <a:rPr lang="en-GB" sz="2800"/>
              <a:t> “Code of conduct” for Hindu society, since the guest has always been of supreme importance in the culture.</a:t>
            </a:r>
          </a:p>
        </p:txBody>
      </p:sp>
      <p:pic>
        <p:nvPicPr>
          <p:cNvPr id="4" name="Picture 3">
            <a:extLst>
              <a:ext uri="{FF2B5EF4-FFF2-40B4-BE49-F238E27FC236}">
                <a16:creationId xmlns:a16="http://schemas.microsoft.com/office/drawing/2014/main" id="{C531FAA8-649A-42D1-BF7C-2284AE0BA76B}"/>
              </a:ext>
            </a:extLst>
          </p:cNvPr>
          <p:cNvPicPr>
            <a:picLocks noChangeAspect="1"/>
          </p:cNvPicPr>
          <p:nvPr/>
        </p:nvPicPr>
        <p:blipFill>
          <a:blip r:embed="rId3"/>
          <a:stretch>
            <a:fillRect/>
          </a:stretch>
        </p:blipFill>
        <p:spPr>
          <a:xfrm>
            <a:off x="5261363" y="1600201"/>
            <a:ext cx="2812273" cy="3989040"/>
          </a:xfrm>
          <a:prstGeom prst="rect">
            <a:avLst/>
          </a:prstGeom>
          <a:noFill/>
        </p:spPr>
      </p:pic>
    </p:spTree>
    <p:extLst>
      <p:ext uri="{BB962C8B-B14F-4D97-AF65-F5344CB8AC3E}">
        <p14:creationId xmlns:p14="http://schemas.microsoft.com/office/powerpoint/2010/main" val="1364163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lipart&#10;&#10;Description automatically generated">
            <a:extLst>
              <a:ext uri="{FF2B5EF4-FFF2-40B4-BE49-F238E27FC236}">
                <a16:creationId xmlns:a16="http://schemas.microsoft.com/office/drawing/2014/main" id="{085DBE30-5619-4936-9324-AB7D5D1FA3DE}"/>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837473B0-CC2E-450A-ABE3-18F120FF3D39}">
                <a1611:picAttrSrcUrl xmlns:a1611="http://schemas.microsoft.com/office/drawing/2016/11/main" r:id="rId5"/>
              </a:ext>
            </a:extLst>
          </a:blip>
          <a:stretch>
            <a:fillRect/>
          </a:stretch>
        </p:blipFill>
        <p:spPr>
          <a:xfrm>
            <a:off x="5250863" y="0"/>
            <a:ext cx="3713625" cy="4273713"/>
          </a:xfrm>
          <a:prstGeom prst="rect">
            <a:avLst/>
          </a:prstGeom>
        </p:spPr>
      </p:pic>
      <p:sp>
        <p:nvSpPr>
          <p:cNvPr id="2" name="Title 1">
            <a:extLst>
              <a:ext uri="{FF2B5EF4-FFF2-40B4-BE49-F238E27FC236}">
                <a16:creationId xmlns:a16="http://schemas.microsoft.com/office/drawing/2014/main" id="{E2E7B181-56B0-4B0E-936B-1638AC05B80A}"/>
              </a:ext>
            </a:extLst>
          </p:cNvPr>
          <p:cNvSpPr>
            <a:spLocks noGrp="1"/>
          </p:cNvSpPr>
          <p:nvPr>
            <p:ph type="title"/>
          </p:nvPr>
        </p:nvSpPr>
        <p:spPr>
          <a:xfrm>
            <a:off x="274762" y="82492"/>
            <a:ext cx="7886700" cy="746999"/>
          </a:xfrm>
        </p:spPr>
        <p:txBody>
          <a:bodyPr>
            <a:normAutofit/>
          </a:bodyPr>
          <a:lstStyle/>
          <a:p>
            <a:r>
              <a:rPr lang="en-GB" sz="3600" b="1"/>
              <a:t>MAGICAL Road to Success of Walt Disney</a:t>
            </a:r>
          </a:p>
        </p:txBody>
      </p:sp>
      <p:sp>
        <p:nvSpPr>
          <p:cNvPr id="3" name="Content Placeholder 2">
            <a:extLst>
              <a:ext uri="{FF2B5EF4-FFF2-40B4-BE49-F238E27FC236}">
                <a16:creationId xmlns:a16="http://schemas.microsoft.com/office/drawing/2014/main" id="{01D3627C-3253-453A-A275-5F9126D9C419}"/>
              </a:ext>
            </a:extLst>
          </p:cNvPr>
          <p:cNvSpPr>
            <a:spLocks noGrp="1"/>
          </p:cNvSpPr>
          <p:nvPr>
            <p:ph sz="half" idx="1"/>
          </p:nvPr>
        </p:nvSpPr>
        <p:spPr>
          <a:xfrm>
            <a:off x="0" y="1434480"/>
            <a:ext cx="3487783" cy="3989040"/>
          </a:xfrm>
        </p:spPr>
        <p:txBody>
          <a:bodyPr>
            <a:normAutofit lnSpcReduction="10000"/>
          </a:bodyPr>
          <a:lstStyle/>
          <a:p>
            <a:r>
              <a:rPr lang="en-GB"/>
              <a:t>Walt Disney explained his success this way:</a:t>
            </a:r>
          </a:p>
          <a:p>
            <a:pPr marL="0" indent="0" algn="ctr">
              <a:buNone/>
            </a:pPr>
            <a:r>
              <a:rPr lang="en-GB"/>
              <a:t> </a:t>
            </a:r>
            <a:r>
              <a:rPr lang="en-GB" i="1"/>
              <a:t>"I dream, I test my dreams against my beliefs, I dare to take risks, and I execute my vision to make those dreams come true." </a:t>
            </a:r>
          </a:p>
        </p:txBody>
      </p:sp>
      <p:sp>
        <p:nvSpPr>
          <p:cNvPr id="4" name="Content Placeholder 3">
            <a:extLst>
              <a:ext uri="{FF2B5EF4-FFF2-40B4-BE49-F238E27FC236}">
                <a16:creationId xmlns:a16="http://schemas.microsoft.com/office/drawing/2014/main" id="{8F7146E7-F18D-4D8A-9CA6-CE5A3BBF18DD}"/>
              </a:ext>
            </a:extLst>
          </p:cNvPr>
          <p:cNvSpPr>
            <a:spLocks noGrp="1"/>
          </p:cNvSpPr>
          <p:nvPr>
            <p:ph sz="half" idx="2"/>
          </p:nvPr>
        </p:nvSpPr>
        <p:spPr>
          <a:xfrm>
            <a:off x="5746731" y="1434480"/>
            <a:ext cx="3331955" cy="4351338"/>
          </a:xfrm>
        </p:spPr>
        <p:txBody>
          <a:bodyPr>
            <a:normAutofit lnSpcReduction="10000"/>
          </a:bodyPr>
          <a:lstStyle/>
          <a:p>
            <a:r>
              <a:rPr lang="en-GB" spc="300">
                <a:effectLst>
                  <a:outerShdw blurRad="38100" dist="38100" dir="2700000" algn="tl">
                    <a:srgbClr val="000000">
                      <a:alpha val="43137"/>
                    </a:srgbClr>
                  </a:outerShdw>
                </a:effectLst>
              </a:rPr>
              <a:t>Dream. Believe. Dare. Do.</a:t>
            </a:r>
          </a:p>
          <a:p>
            <a:pPr marL="0" indent="0">
              <a:buNone/>
            </a:pPr>
            <a:r>
              <a:rPr lang="en-GB"/>
              <a:t>1. find something to do that you love - passion</a:t>
            </a:r>
          </a:p>
          <a:p>
            <a:pPr marL="0" indent="0">
              <a:buNone/>
            </a:pPr>
            <a:r>
              <a:rPr lang="en-GB"/>
              <a:t>2. Push the boundaries – do not worry about taking risks / get noticed.</a:t>
            </a:r>
          </a:p>
          <a:p>
            <a:pPr marL="0" indent="0">
              <a:buNone/>
            </a:pPr>
            <a:r>
              <a:rPr lang="en-GB"/>
              <a:t>3. Stay top of mind – brand awareness.</a:t>
            </a:r>
          </a:p>
        </p:txBody>
      </p:sp>
      <p:pic>
        <p:nvPicPr>
          <p:cNvPr id="5" name="Picture 4">
            <a:extLst>
              <a:ext uri="{FF2B5EF4-FFF2-40B4-BE49-F238E27FC236}">
                <a16:creationId xmlns:a16="http://schemas.microsoft.com/office/drawing/2014/main" id="{2E1779E5-0D34-B509-DB25-7A69D5082F70}"/>
              </a:ext>
            </a:extLst>
          </p:cNvPr>
          <p:cNvPicPr>
            <a:picLocks noChangeAspect="1"/>
          </p:cNvPicPr>
          <p:nvPr/>
        </p:nvPicPr>
        <p:blipFill>
          <a:blip r:embed="rId6"/>
          <a:stretch>
            <a:fillRect/>
          </a:stretch>
        </p:blipFill>
        <p:spPr>
          <a:xfrm>
            <a:off x="3470000" y="3530009"/>
            <a:ext cx="2204000" cy="3327991"/>
          </a:xfrm>
          <a:prstGeom prst="rect">
            <a:avLst/>
          </a:prstGeom>
        </p:spPr>
      </p:pic>
    </p:spTree>
    <p:extLst>
      <p:ext uri="{BB962C8B-B14F-4D97-AF65-F5344CB8AC3E}">
        <p14:creationId xmlns:p14="http://schemas.microsoft.com/office/powerpoint/2010/main" val="2431200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C539-228C-4098-8B7A-D286B295DBAB}"/>
              </a:ext>
            </a:extLst>
          </p:cNvPr>
          <p:cNvSpPr>
            <a:spLocks noGrp="1"/>
          </p:cNvSpPr>
          <p:nvPr>
            <p:ph type="title"/>
          </p:nvPr>
        </p:nvSpPr>
        <p:spPr>
          <a:xfrm>
            <a:off x="457200" y="274638"/>
            <a:ext cx="8229600" cy="562074"/>
          </a:xfrm>
        </p:spPr>
        <p:txBody>
          <a:bodyPr anchor="ctr">
            <a:normAutofit/>
          </a:bodyPr>
          <a:lstStyle/>
          <a:p>
            <a:pPr algn="l"/>
            <a:r>
              <a:rPr lang="en-GB" sz="3200" b="1"/>
              <a:t>Customer service philosophy </a:t>
            </a:r>
          </a:p>
        </p:txBody>
      </p:sp>
      <p:sp>
        <p:nvSpPr>
          <p:cNvPr id="3" name="Content Placeholder 2">
            <a:extLst>
              <a:ext uri="{FF2B5EF4-FFF2-40B4-BE49-F238E27FC236}">
                <a16:creationId xmlns:a16="http://schemas.microsoft.com/office/drawing/2014/main" id="{040EF373-5E72-4DE5-8B95-7E0122DE533B}"/>
              </a:ext>
            </a:extLst>
          </p:cNvPr>
          <p:cNvSpPr>
            <a:spLocks noGrp="1"/>
          </p:cNvSpPr>
          <p:nvPr>
            <p:ph sz="half" idx="1"/>
          </p:nvPr>
        </p:nvSpPr>
        <p:spPr>
          <a:xfrm>
            <a:off x="251520" y="1052735"/>
            <a:ext cx="5256584" cy="4995367"/>
          </a:xfrm>
        </p:spPr>
        <p:txBody>
          <a:bodyPr>
            <a:noAutofit/>
          </a:bodyPr>
          <a:lstStyle/>
          <a:p>
            <a:r>
              <a:rPr lang="en-GB" sz="2000"/>
              <a:t>Serves as a team compass to ensure that they meet </a:t>
            </a:r>
            <a:r>
              <a:rPr lang="en-GB" sz="2000" b="1"/>
              <a:t>customer needs under company goals</a:t>
            </a:r>
            <a:r>
              <a:rPr lang="en-GB" sz="2000"/>
              <a:t>. </a:t>
            </a:r>
          </a:p>
          <a:p>
            <a:r>
              <a:rPr lang="en-GB" sz="2000"/>
              <a:t>Clear principles are like a highway leading your team to success. </a:t>
            </a:r>
          </a:p>
          <a:p>
            <a:r>
              <a:rPr lang="en-GB" sz="2000"/>
              <a:t>When an unexpected </a:t>
            </a:r>
            <a:r>
              <a:rPr lang="en-GB" sz="2000" b="1"/>
              <a:t>situation occurs, </a:t>
            </a:r>
            <a:r>
              <a:rPr lang="en-GB" sz="2000" b="1" u="sng"/>
              <a:t>service philosophy </a:t>
            </a:r>
            <a:r>
              <a:rPr lang="en-GB" sz="2000" b="1"/>
              <a:t>will guide to the right solution</a:t>
            </a:r>
            <a:r>
              <a:rPr lang="en-GB" sz="2000"/>
              <a:t>. </a:t>
            </a:r>
          </a:p>
          <a:p>
            <a:r>
              <a:rPr lang="en-GB" sz="2000"/>
              <a:t>But its main function is </a:t>
            </a:r>
            <a:r>
              <a:rPr lang="en-GB" sz="2000" b="1"/>
              <a:t>motivation. </a:t>
            </a:r>
          </a:p>
          <a:p>
            <a:r>
              <a:rPr lang="en-GB" sz="2000"/>
              <a:t>Service philosophy increases employees’ </a:t>
            </a:r>
            <a:r>
              <a:rPr lang="en-GB" sz="2000" b="1"/>
              <a:t>morale and quality of work</a:t>
            </a:r>
            <a:r>
              <a:rPr lang="en-GB" sz="2000"/>
              <a:t>. </a:t>
            </a:r>
          </a:p>
          <a:p>
            <a:r>
              <a:rPr lang="en-GB" sz="2000"/>
              <a:t>Resulting in </a:t>
            </a:r>
            <a:r>
              <a:rPr lang="en-GB" sz="2000" b="1"/>
              <a:t>happier customers </a:t>
            </a:r>
            <a:r>
              <a:rPr lang="en-GB" sz="2000"/>
              <a:t>and </a:t>
            </a:r>
            <a:r>
              <a:rPr lang="en-GB" sz="2000" b="1"/>
              <a:t>happier employees</a:t>
            </a:r>
            <a:endParaRPr lang="en-GB" sz="2000"/>
          </a:p>
          <a:p>
            <a:r>
              <a:rPr lang="en-GB" sz="2000"/>
              <a:t>Company Mission statements are often related to service philosophies.</a:t>
            </a:r>
          </a:p>
        </p:txBody>
      </p:sp>
      <p:pic>
        <p:nvPicPr>
          <p:cNvPr id="7" name="Picture 6">
            <a:extLst>
              <a:ext uri="{FF2B5EF4-FFF2-40B4-BE49-F238E27FC236}">
                <a16:creationId xmlns:a16="http://schemas.microsoft.com/office/drawing/2014/main" id="{02DBA6CF-4789-4C1D-9F77-96B6F9348D1B}"/>
              </a:ext>
            </a:extLst>
          </p:cNvPr>
          <p:cNvPicPr>
            <a:picLocks noChangeAspect="1"/>
          </p:cNvPicPr>
          <p:nvPr/>
        </p:nvPicPr>
        <p:blipFill>
          <a:blip r:embed="rId3"/>
          <a:stretch>
            <a:fillRect/>
          </a:stretch>
        </p:blipFill>
        <p:spPr>
          <a:xfrm>
            <a:off x="5541495" y="1052736"/>
            <a:ext cx="3384376" cy="2952328"/>
          </a:xfrm>
          <a:prstGeom prst="rect">
            <a:avLst/>
          </a:prstGeom>
          <a:noFill/>
        </p:spPr>
      </p:pic>
      <p:sp>
        <p:nvSpPr>
          <p:cNvPr id="8" name="Rectangle 7">
            <a:extLst>
              <a:ext uri="{FF2B5EF4-FFF2-40B4-BE49-F238E27FC236}">
                <a16:creationId xmlns:a16="http://schemas.microsoft.com/office/drawing/2014/main" id="{3A547ED7-0110-4430-84DD-7B21960F7DF9}"/>
              </a:ext>
            </a:extLst>
          </p:cNvPr>
          <p:cNvSpPr/>
          <p:nvPr/>
        </p:nvSpPr>
        <p:spPr>
          <a:xfrm>
            <a:off x="6438428" y="4276061"/>
            <a:ext cx="2242592" cy="738664"/>
          </a:xfrm>
          <a:prstGeom prst="rect">
            <a:avLst/>
          </a:prstGeom>
        </p:spPr>
        <p:txBody>
          <a:bodyPr wrap="square">
            <a:spAutoFit/>
          </a:bodyPr>
          <a:lstStyle/>
          <a:p>
            <a:r>
              <a:rPr lang="en-GB"/>
              <a:t>(</a:t>
            </a:r>
            <a:r>
              <a:rPr lang="en-GB" sz="1200"/>
              <a:t>The Service Philosophy Behind The Success Of 10 Brands - </a:t>
            </a:r>
            <a:r>
              <a:rPr lang="en-GB" sz="1200" err="1"/>
              <a:t>Dashly</a:t>
            </a:r>
            <a:r>
              <a:rPr lang="en-GB" sz="1200"/>
              <a:t> blog, 2021)</a:t>
            </a:r>
            <a:endParaRPr lang="en-GB"/>
          </a:p>
        </p:txBody>
      </p:sp>
    </p:spTree>
    <p:extLst>
      <p:ext uri="{BB962C8B-B14F-4D97-AF65-F5344CB8AC3E}">
        <p14:creationId xmlns:p14="http://schemas.microsoft.com/office/powerpoint/2010/main" val="144980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E73B-583F-4D04-AC81-10A58EA82B26}"/>
              </a:ext>
            </a:extLst>
          </p:cNvPr>
          <p:cNvSpPr>
            <a:spLocks noGrp="1"/>
          </p:cNvSpPr>
          <p:nvPr>
            <p:ph type="title"/>
          </p:nvPr>
        </p:nvSpPr>
        <p:spPr>
          <a:xfrm>
            <a:off x="628650" y="365125"/>
            <a:ext cx="8012430" cy="1741200"/>
          </a:xfrm>
        </p:spPr>
        <p:txBody>
          <a:bodyPr>
            <a:normAutofit fontScale="90000"/>
          </a:bodyPr>
          <a:lstStyle/>
          <a:p>
            <a:r>
              <a:rPr lang="en-GB" sz="2800"/>
              <a:t>Walt Disney dedicated his life to creating almost too-good-to-be-true magical experiences for his customers. </a:t>
            </a:r>
            <a:r>
              <a:rPr lang="en-GB" sz="2800" b="1"/>
              <a:t>The Disney philosophy is to “delight customers by putting </a:t>
            </a:r>
            <a:r>
              <a:rPr lang="en-GB" sz="3200" b="1"/>
              <a:t>employees first.” </a:t>
            </a:r>
            <a:br>
              <a:rPr lang="en-GB"/>
            </a:br>
            <a:br>
              <a:rPr lang="en-GB"/>
            </a:br>
            <a:endParaRPr lang="en-GB"/>
          </a:p>
        </p:txBody>
      </p:sp>
      <p:pic>
        <p:nvPicPr>
          <p:cNvPr id="4" name="Content Placeholder 3">
            <a:extLst>
              <a:ext uri="{FF2B5EF4-FFF2-40B4-BE49-F238E27FC236}">
                <a16:creationId xmlns:a16="http://schemas.microsoft.com/office/drawing/2014/main" id="{62DD144C-095A-44ED-AEF4-F7EED8FD1221}"/>
              </a:ext>
            </a:extLst>
          </p:cNvPr>
          <p:cNvPicPr>
            <a:picLocks noGrp="1" noChangeAspect="1"/>
          </p:cNvPicPr>
          <p:nvPr>
            <p:ph idx="1"/>
          </p:nvPr>
        </p:nvPicPr>
        <p:blipFill>
          <a:blip r:embed="rId3"/>
          <a:stretch>
            <a:fillRect/>
          </a:stretch>
        </p:blipFill>
        <p:spPr>
          <a:xfrm>
            <a:off x="535132" y="2106325"/>
            <a:ext cx="7886700" cy="2957512"/>
          </a:xfrm>
          <a:prstGeom prst="rect">
            <a:avLst/>
          </a:prstGeom>
        </p:spPr>
      </p:pic>
    </p:spTree>
    <p:extLst>
      <p:ext uri="{BB962C8B-B14F-4D97-AF65-F5344CB8AC3E}">
        <p14:creationId xmlns:p14="http://schemas.microsoft.com/office/powerpoint/2010/main" val="392489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994CB-48BB-BB95-4F4A-6C97246456A8}"/>
              </a:ext>
            </a:extLst>
          </p:cNvPr>
          <p:cNvSpPr>
            <a:spLocks noGrp="1"/>
          </p:cNvSpPr>
          <p:nvPr>
            <p:ph type="title"/>
          </p:nvPr>
        </p:nvSpPr>
        <p:spPr>
          <a:xfrm>
            <a:off x="93073" y="45085"/>
            <a:ext cx="7886700" cy="1325563"/>
          </a:xfrm>
        </p:spPr>
        <p:txBody>
          <a:bodyPr>
            <a:normAutofit fontScale="90000"/>
          </a:bodyPr>
          <a:lstStyle/>
          <a:p>
            <a:r>
              <a:rPr lang="en-GB" sz="4000" b="1"/>
              <a:t>C.A.R.E. - Clarify, align, reinforce, and empower</a:t>
            </a:r>
            <a:br>
              <a:rPr lang="en-GB" sz="4400"/>
            </a:br>
            <a:endParaRPr lang="en-GB"/>
          </a:p>
        </p:txBody>
      </p:sp>
      <p:sp>
        <p:nvSpPr>
          <p:cNvPr id="3" name="Content Placeholder 2">
            <a:extLst>
              <a:ext uri="{FF2B5EF4-FFF2-40B4-BE49-F238E27FC236}">
                <a16:creationId xmlns:a16="http://schemas.microsoft.com/office/drawing/2014/main" id="{0F768D07-4D05-762F-A3C0-962B3C1A76AC}"/>
              </a:ext>
            </a:extLst>
          </p:cNvPr>
          <p:cNvSpPr>
            <a:spLocks noGrp="1"/>
          </p:cNvSpPr>
          <p:nvPr>
            <p:ph idx="1"/>
          </p:nvPr>
        </p:nvSpPr>
        <p:spPr>
          <a:xfrm>
            <a:off x="40820" y="1253330"/>
            <a:ext cx="8966019" cy="4827429"/>
          </a:xfrm>
        </p:spPr>
        <p:txBody>
          <a:bodyPr/>
          <a:lstStyle/>
          <a:p>
            <a:pPr>
              <a:lnSpc>
                <a:spcPct val="100000"/>
              </a:lnSpc>
            </a:pPr>
            <a:r>
              <a:rPr lang="en-GB" sz="2400"/>
              <a:t>Disney uses an acronym : </a:t>
            </a:r>
            <a:r>
              <a:rPr lang="en-GB" sz="2400" b="1"/>
              <a:t>C.A.R.E. Clarify, align, reinforce, and empower. </a:t>
            </a:r>
            <a:r>
              <a:rPr lang="en-GB" sz="2400"/>
              <a:t>This is specifically for team leaders, instructing them how to bring out the best in their staff. </a:t>
            </a:r>
          </a:p>
          <a:p>
            <a:pPr>
              <a:lnSpc>
                <a:spcPct val="100000"/>
              </a:lnSpc>
            </a:pPr>
            <a:r>
              <a:rPr lang="en-GB" sz="2400"/>
              <a:t>Disney is also well-known for having a </a:t>
            </a:r>
            <a:r>
              <a:rPr lang="en-GB" sz="2400" b="1"/>
              <a:t>Customer service plan </a:t>
            </a:r>
            <a:r>
              <a:rPr lang="en-GB" sz="2400"/>
              <a:t>that is thoughtfully created and to be followed with strict adherence. His philosophy was to offer </a:t>
            </a:r>
            <a:r>
              <a:rPr lang="en-GB" sz="2400" b="1"/>
              <a:t>high-quality customer experiences through an emotional connection</a:t>
            </a:r>
            <a:r>
              <a:rPr lang="en-GB" sz="2400"/>
              <a:t> with the customer. </a:t>
            </a:r>
          </a:p>
          <a:p>
            <a:pPr>
              <a:lnSpc>
                <a:spcPct val="100000"/>
              </a:lnSpc>
            </a:pPr>
            <a:r>
              <a:rPr lang="en-GB" sz="2400"/>
              <a:t>The company has gone so far as to build an institute strictly for teaching customer service representatives the customer service plan. This customer philosophy has put Disney in the position of one of the most profitable and well-loved businesses in the world</a:t>
            </a:r>
          </a:p>
          <a:p>
            <a:endParaRPr lang="en-GB"/>
          </a:p>
        </p:txBody>
      </p:sp>
    </p:spTree>
    <p:extLst>
      <p:ext uri="{BB962C8B-B14F-4D97-AF65-F5344CB8AC3E}">
        <p14:creationId xmlns:p14="http://schemas.microsoft.com/office/powerpoint/2010/main" val="1825826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3D7B-890A-4BFF-8F48-2AEDB7147047}"/>
              </a:ext>
            </a:extLst>
          </p:cNvPr>
          <p:cNvSpPr>
            <a:spLocks noGrp="1"/>
          </p:cNvSpPr>
          <p:nvPr>
            <p:ph type="title"/>
          </p:nvPr>
        </p:nvSpPr>
        <p:spPr>
          <a:xfrm>
            <a:off x="174567" y="28665"/>
            <a:ext cx="8229600" cy="1143000"/>
          </a:xfrm>
        </p:spPr>
        <p:txBody>
          <a:bodyPr anchor="ctr">
            <a:normAutofit/>
          </a:bodyPr>
          <a:lstStyle/>
          <a:p>
            <a:pPr>
              <a:lnSpc>
                <a:spcPct val="90000"/>
              </a:lnSpc>
            </a:pPr>
            <a:r>
              <a:rPr lang="en-GB" sz="3200"/>
              <a:t>The best example of customer service philosophy to inspire you</a:t>
            </a:r>
          </a:p>
        </p:txBody>
      </p:sp>
      <p:sp>
        <p:nvSpPr>
          <p:cNvPr id="3" name="Content Placeholder 2">
            <a:extLst>
              <a:ext uri="{FF2B5EF4-FFF2-40B4-BE49-F238E27FC236}">
                <a16:creationId xmlns:a16="http://schemas.microsoft.com/office/drawing/2014/main" id="{FC08E3BA-CA7D-48BF-8009-6C4A74256174}"/>
              </a:ext>
            </a:extLst>
          </p:cNvPr>
          <p:cNvSpPr>
            <a:spLocks noGrp="1"/>
          </p:cNvSpPr>
          <p:nvPr>
            <p:ph sz="half" idx="1"/>
          </p:nvPr>
        </p:nvSpPr>
        <p:spPr>
          <a:xfrm>
            <a:off x="174567" y="1228056"/>
            <a:ext cx="6492240" cy="4608513"/>
          </a:xfrm>
        </p:spPr>
        <p:txBody>
          <a:bodyPr>
            <a:normAutofit/>
          </a:bodyPr>
          <a:lstStyle/>
          <a:p>
            <a:r>
              <a:rPr lang="en-GB" sz="2000" b="1"/>
              <a:t>DISNEY’s focus on emotional connection </a:t>
            </a:r>
            <a:r>
              <a:rPr lang="en-GB" sz="2000"/>
              <a:t>with a customer</a:t>
            </a:r>
          </a:p>
          <a:p>
            <a:r>
              <a:rPr lang="en-GB" sz="2000"/>
              <a:t>Mission </a:t>
            </a:r>
            <a:r>
              <a:rPr lang="en-GB" sz="2000" b="1" u="sng"/>
              <a:t>is a customer happiness</a:t>
            </a:r>
            <a:r>
              <a:rPr lang="en-GB" sz="2000"/>
              <a:t>. </a:t>
            </a:r>
          </a:p>
          <a:p>
            <a:r>
              <a:rPr lang="en-GB" sz="2000"/>
              <a:t>There is something special making Disney one of the </a:t>
            </a:r>
            <a:r>
              <a:rPr lang="en-GB" sz="2000" b="1"/>
              <a:t>best sources of customer service philosophy inspiration</a:t>
            </a:r>
            <a:r>
              <a:rPr lang="en-GB" sz="2000"/>
              <a:t>.</a:t>
            </a:r>
          </a:p>
          <a:p>
            <a:r>
              <a:rPr lang="en-GB" sz="2000"/>
              <a:t> Willing to provide high-quality service at every stage of the customer journey, Disney seeks an </a:t>
            </a:r>
            <a:r>
              <a:rPr lang="en-GB" sz="2000" b="1"/>
              <a:t>emotional connection </a:t>
            </a:r>
            <a:r>
              <a:rPr lang="en-GB" sz="2000"/>
              <a:t>with every guest. </a:t>
            </a:r>
          </a:p>
          <a:p>
            <a:r>
              <a:rPr lang="en-GB" sz="2000"/>
              <a:t>How? With the help </a:t>
            </a:r>
            <a:r>
              <a:rPr lang="en-GB" sz="2000" b="1"/>
              <a:t>of strong company values </a:t>
            </a:r>
            <a:r>
              <a:rPr lang="en-GB" sz="2000"/>
              <a:t>and team members </a:t>
            </a:r>
            <a:r>
              <a:rPr lang="en-GB" sz="2000" b="1"/>
              <a:t>training</a:t>
            </a:r>
            <a:r>
              <a:rPr lang="en-GB" sz="2000"/>
              <a:t>. </a:t>
            </a:r>
          </a:p>
          <a:p>
            <a:r>
              <a:rPr lang="en-GB" sz="2000"/>
              <a:t>Customer experience is more valuable than the price paid ─ aren’t empty words. Walt Disney defined the </a:t>
            </a:r>
            <a:r>
              <a:rPr lang="en-GB" sz="2000" b="1"/>
              <a:t>coordination of employees’ efforts around this goal as a priority. Proud of work. </a:t>
            </a:r>
          </a:p>
          <a:p>
            <a:endParaRPr lang="en-GB" sz="1600" b="1"/>
          </a:p>
        </p:txBody>
      </p:sp>
      <p:pic>
        <p:nvPicPr>
          <p:cNvPr id="6" name="Picture 5">
            <a:extLst>
              <a:ext uri="{FF2B5EF4-FFF2-40B4-BE49-F238E27FC236}">
                <a16:creationId xmlns:a16="http://schemas.microsoft.com/office/drawing/2014/main" id="{E483C30C-1417-45AC-BD3B-7959A1723537}"/>
              </a:ext>
            </a:extLst>
          </p:cNvPr>
          <p:cNvPicPr>
            <a:picLocks noChangeAspect="1"/>
          </p:cNvPicPr>
          <p:nvPr/>
        </p:nvPicPr>
        <p:blipFill>
          <a:blip r:embed="rId2"/>
          <a:stretch>
            <a:fillRect/>
          </a:stretch>
        </p:blipFill>
        <p:spPr>
          <a:xfrm>
            <a:off x="6769330" y="2172585"/>
            <a:ext cx="1905000" cy="1359727"/>
          </a:xfrm>
          <a:prstGeom prst="rect">
            <a:avLst/>
          </a:prstGeom>
        </p:spPr>
      </p:pic>
    </p:spTree>
    <p:extLst>
      <p:ext uri="{BB962C8B-B14F-4D97-AF65-F5344CB8AC3E}">
        <p14:creationId xmlns:p14="http://schemas.microsoft.com/office/powerpoint/2010/main" val="324200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71CA6-380B-4507-972E-ACEFC9BED3DB}"/>
              </a:ext>
            </a:extLst>
          </p:cNvPr>
          <p:cNvSpPr>
            <a:spLocks noGrp="1"/>
          </p:cNvSpPr>
          <p:nvPr>
            <p:ph type="title"/>
          </p:nvPr>
        </p:nvSpPr>
        <p:spPr>
          <a:xfrm>
            <a:off x="0" y="153193"/>
            <a:ext cx="7886700" cy="1325563"/>
          </a:xfrm>
        </p:spPr>
        <p:txBody>
          <a:bodyPr/>
          <a:lstStyle/>
          <a:p>
            <a:r>
              <a:rPr lang="en-GB"/>
              <a:t>Mission statement </a:t>
            </a:r>
          </a:p>
        </p:txBody>
      </p:sp>
      <p:sp>
        <p:nvSpPr>
          <p:cNvPr id="3" name="Content Placeholder 2">
            <a:extLst>
              <a:ext uri="{FF2B5EF4-FFF2-40B4-BE49-F238E27FC236}">
                <a16:creationId xmlns:a16="http://schemas.microsoft.com/office/drawing/2014/main" id="{24E12E6B-E03E-41D5-8DF2-826623F1ACC3}"/>
              </a:ext>
            </a:extLst>
          </p:cNvPr>
          <p:cNvSpPr>
            <a:spLocks noGrp="1"/>
          </p:cNvSpPr>
          <p:nvPr>
            <p:ph sz="half" idx="1"/>
          </p:nvPr>
        </p:nvSpPr>
        <p:spPr>
          <a:xfrm>
            <a:off x="479021" y="1027906"/>
            <a:ext cx="3867150" cy="4351338"/>
          </a:xfrm>
        </p:spPr>
        <p:txBody>
          <a:bodyPr>
            <a:normAutofit lnSpcReduction="10000"/>
          </a:bodyPr>
          <a:lstStyle/>
          <a:p>
            <a:r>
              <a:rPr lang="en-GB" sz="2400" b="1"/>
              <a:t>Accor Hotels </a:t>
            </a:r>
            <a:r>
              <a:rPr lang="en-GB" sz="2400"/>
              <a:t>:</a:t>
            </a:r>
          </a:p>
          <a:p>
            <a:r>
              <a:rPr lang="en-GB" sz="2400"/>
              <a:t>Its mission is to manage operations at these hotels and provide the best choice of services for partner hotel owners</a:t>
            </a:r>
          </a:p>
          <a:p>
            <a:r>
              <a:rPr lang="en-GB" sz="2400" b="1"/>
              <a:t>Marriott Mission Statement</a:t>
            </a:r>
          </a:p>
          <a:p>
            <a:r>
              <a:rPr lang="en-GB" sz="2400"/>
              <a:t>To enhance the lives of our customers by creating and enabling unsurpassed vacation and leisure experiences.</a:t>
            </a:r>
          </a:p>
        </p:txBody>
      </p:sp>
      <p:sp>
        <p:nvSpPr>
          <p:cNvPr id="4" name="Content Placeholder 3">
            <a:extLst>
              <a:ext uri="{FF2B5EF4-FFF2-40B4-BE49-F238E27FC236}">
                <a16:creationId xmlns:a16="http://schemas.microsoft.com/office/drawing/2014/main" id="{6F498426-A2F8-480D-BEF7-2A2043FDB9BF}"/>
              </a:ext>
            </a:extLst>
          </p:cNvPr>
          <p:cNvSpPr>
            <a:spLocks noGrp="1"/>
          </p:cNvSpPr>
          <p:nvPr>
            <p:ph sz="half" idx="2"/>
          </p:nvPr>
        </p:nvSpPr>
        <p:spPr>
          <a:xfrm>
            <a:off x="4572000" y="1253331"/>
            <a:ext cx="3867150" cy="4351338"/>
          </a:xfrm>
        </p:spPr>
        <p:txBody>
          <a:bodyPr>
            <a:normAutofit lnSpcReduction="10000"/>
          </a:bodyPr>
          <a:lstStyle/>
          <a:p>
            <a:r>
              <a:rPr lang="en-GB" sz="2400" b="1"/>
              <a:t>Hilton's mission statement </a:t>
            </a:r>
            <a:r>
              <a:rPr lang="en-GB" sz="2400"/>
              <a:t>is “to be the most hospitable company in the world – by creating heartfelt experiences for Guests, meaningful opportunities for Team Members, high value for Owners and a positive impact in our communities.” </a:t>
            </a:r>
          </a:p>
        </p:txBody>
      </p:sp>
      <p:pic>
        <p:nvPicPr>
          <p:cNvPr id="6" name="Picture 5" descr="Icon&#10;&#10;Description automatically generated">
            <a:extLst>
              <a:ext uri="{FF2B5EF4-FFF2-40B4-BE49-F238E27FC236}">
                <a16:creationId xmlns:a16="http://schemas.microsoft.com/office/drawing/2014/main" id="{EBA4E2E9-2F68-4409-9676-9377776A38A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67382" y="4374643"/>
            <a:ext cx="2038635" cy="1467055"/>
          </a:xfrm>
          <a:prstGeom prst="rect">
            <a:avLst/>
          </a:prstGeom>
        </p:spPr>
      </p:pic>
    </p:spTree>
    <p:extLst>
      <p:ext uri="{BB962C8B-B14F-4D97-AF65-F5344CB8AC3E}">
        <p14:creationId xmlns:p14="http://schemas.microsoft.com/office/powerpoint/2010/main" val="222824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36AE-6DEE-40AB-8928-E616B29F1BC9}"/>
              </a:ext>
            </a:extLst>
          </p:cNvPr>
          <p:cNvSpPr>
            <a:spLocks noGrp="1"/>
          </p:cNvSpPr>
          <p:nvPr>
            <p:ph type="title"/>
          </p:nvPr>
        </p:nvSpPr>
        <p:spPr>
          <a:xfrm>
            <a:off x="245659" y="4572000"/>
            <a:ext cx="4945641" cy="1625210"/>
          </a:xfrm>
        </p:spPr>
        <p:txBody>
          <a:bodyPr>
            <a:normAutofit/>
          </a:bodyPr>
          <a:lstStyle/>
          <a:p>
            <a:pPr algn="r"/>
            <a:r>
              <a:rPr lang="en-GB" sz="3700" b="1"/>
              <a:t>5 pillars of the Disney customer service philosophy </a:t>
            </a:r>
          </a:p>
        </p:txBody>
      </p:sp>
      <p:sp>
        <p:nvSpPr>
          <p:cNvPr id="3" name="Content Placeholder 2">
            <a:extLst>
              <a:ext uri="{FF2B5EF4-FFF2-40B4-BE49-F238E27FC236}">
                <a16:creationId xmlns:a16="http://schemas.microsoft.com/office/drawing/2014/main" id="{9E48D872-4FFC-4B46-A56A-2FB41E10DA34}"/>
              </a:ext>
            </a:extLst>
          </p:cNvPr>
          <p:cNvSpPr>
            <a:spLocks noGrp="1"/>
          </p:cNvSpPr>
          <p:nvPr>
            <p:ph idx="1"/>
          </p:nvPr>
        </p:nvSpPr>
        <p:spPr>
          <a:xfrm>
            <a:off x="5539389" y="321732"/>
            <a:ext cx="3363312" cy="6214534"/>
          </a:xfrm>
        </p:spPr>
        <p:txBody>
          <a:bodyPr anchor="ctr">
            <a:noAutofit/>
          </a:bodyPr>
          <a:lstStyle/>
          <a:p>
            <a:r>
              <a:rPr lang="en-GB" sz="1800"/>
              <a:t>These are: Well-being, entertainment, reliability, security, and comfort.</a:t>
            </a:r>
          </a:p>
          <a:p>
            <a:r>
              <a:rPr lang="en-GB" sz="1800"/>
              <a:t>They are always “on the stage”. employees have to express happiness, desire to help, and cheerful attitude</a:t>
            </a:r>
          </a:p>
          <a:p>
            <a:r>
              <a:rPr lang="en-GB" sz="1800"/>
              <a:t>Each guest is special. For example, speaking to every little girl that visits Disney cast members call her “princess”. </a:t>
            </a:r>
          </a:p>
          <a:p>
            <a:r>
              <a:rPr lang="en-GB" sz="1800"/>
              <a:t>Proud of work. There is a story of a Disneyland builder, who thought that he was just  “laying bricks.” But that was wrong. </a:t>
            </a:r>
          </a:p>
          <a:p>
            <a:r>
              <a:rPr lang="en-GB" sz="1800"/>
              <a:t>Walt Disney explained, “No. You are building a castle.”</a:t>
            </a:r>
          </a:p>
        </p:txBody>
      </p:sp>
      <p:pic>
        <p:nvPicPr>
          <p:cNvPr id="5" name="Picture 4" descr="A person in a blue dress&#10;&#10;Description automatically generated with low confidence">
            <a:extLst>
              <a:ext uri="{FF2B5EF4-FFF2-40B4-BE49-F238E27FC236}">
                <a16:creationId xmlns:a16="http://schemas.microsoft.com/office/drawing/2014/main" id="{E6E492F1-416D-44C3-AF76-85578A3D96C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986" r="6982" b="-3"/>
          <a:stretch/>
        </p:blipFill>
        <p:spPr>
          <a:xfrm>
            <a:off x="537636" y="321732"/>
            <a:ext cx="4509221" cy="4107392"/>
          </a:xfrm>
          <a:prstGeom prst="rect">
            <a:avLst/>
          </a:prstGeom>
        </p:spPr>
      </p:pic>
    </p:spTree>
    <p:extLst>
      <p:ext uri="{BB962C8B-B14F-4D97-AF65-F5344CB8AC3E}">
        <p14:creationId xmlns:p14="http://schemas.microsoft.com/office/powerpoint/2010/main" val="147281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AD7E-253C-49C6-9286-4D5CCFE81BCA}"/>
              </a:ext>
            </a:extLst>
          </p:cNvPr>
          <p:cNvSpPr>
            <a:spLocks noGrp="1"/>
          </p:cNvSpPr>
          <p:nvPr>
            <p:ph type="title"/>
          </p:nvPr>
        </p:nvSpPr>
        <p:spPr>
          <a:xfrm>
            <a:off x="0" y="28758"/>
            <a:ext cx="3956858" cy="1662535"/>
          </a:xfrm>
        </p:spPr>
        <p:txBody>
          <a:bodyPr vert="horz" lIns="91440" tIns="45720" rIns="91440" bIns="45720" rtlCol="0" anchor="ctr">
            <a:normAutofit fontScale="90000"/>
          </a:bodyPr>
          <a:lstStyle/>
          <a:p>
            <a:r>
              <a:rPr lang="en-US" sz="2900" b="1"/>
              <a:t>Understanding and appreciation of philosophies of Hospitality </a:t>
            </a:r>
          </a:p>
        </p:txBody>
      </p:sp>
      <p:sp>
        <p:nvSpPr>
          <p:cNvPr id="3" name="Content Placeholder 2">
            <a:extLst>
              <a:ext uri="{FF2B5EF4-FFF2-40B4-BE49-F238E27FC236}">
                <a16:creationId xmlns:a16="http://schemas.microsoft.com/office/drawing/2014/main" id="{9562A929-2964-4641-814C-FB8EA5D0917B}"/>
              </a:ext>
            </a:extLst>
          </p:cNvPr>
          <p:cNvSpPr>
            <a:spLocks noGrp="1"/>
          </p:cNvSpPr>
          <p:nvPr>
            <p:ph sz="half" idx="1"/>
          </p:nvPr>
        </p:nvSpPr>
        <p:spPr>
          <a:xfrm>
            <a:off x="0" y="1691292"/>
            <a:ext cx="9321613" cy="5166707"/>
          </a:xfrm>
        </p:spPr>
        <p:txBody>
          <a:bodyPr vert="horz" lIns="91440" tIns="45720" rIns="91440" bIns="45720" rtlCol="0" anchor="ctr">
            <a:normAutofit/>
          </a:bodyPr>
          <a:lstStyle/>
          <a:p>
            <a:pPr marL="0"/>
            <a:r>
              <a:rPr lang="en-US" sz="1700"/>
              <a:t>This is essentially connected to </a:t>
            </a:r>
            <a:r>
              <a:rPr lang="en-US" sz="1700" b="1"/>
              <a:t>serving people</a:t>
            </a:r>
            <a:r>
              <a:rPr lang="en-US" sz="1700"/>
              <a:t>. </a:t>
            </a:r>
          </a:p>
          <a:p>
            <a:pPr marL="0"/>
            <a:r>
              <a:rPr lang="en-US" sz="1700"/>
              <a:t>Guests </a:t>
            </a:r>
            <a:r>
              <a:rPr lang="en-US" sz="1700" b="1"/>
              <a:t>key component </a:t>
            </a:r>
            <a:r>
              <a:rPr lang="en-US" sz="1700"/>
              <a:t>that enables a company to reach its goals.</a:t>
            </a:r>
          </a:p>
          <a:p>
            <a:pPr marL="0"/>
            <a:r>
              <a:rPr lang="en-US" sz="1700"/>
              <a:t> </a:t>
            </a:r>
            <a:r>
              <a:rPr lang="en-US" sz="1700" b="1"/>
              <a:t>A strong philosophy </a:t>
            </a:r>
            <a:r>
              <a:rPr lang="en-US" sz="1700"/>
              <a:t>of service  guides personnel in to achieve customer satisfaction, and ultimately, business success.</a:t>
            </a:r>
          </a:p>
          <a:p>
            <a:pPr marL="0"/>
            <a:r>
              <a:rPr lang="en-US" sz="1700"/>
              <a:t>the Marriott ‘</a:t>
            </a:r>
            <a:r>
              <a:rPr lang="en-US" sz="1700" b="1"/>
              <a:t>Spirit To Serve’ philosophies has core values</a:t>
            </a:r>
            <a:r>
              <a:rPr lang="en-US" sz="1700"/>
              <a:t>.</a:t>
            </a:r>
            <a:endParaRPr lang="en-US" sz="1700">
              <a:hlinkClick r:id="rId3"/>
            </a:endParaRPr>
          </a:p>
          <a:p>
            <a:pPr marL="0"/>
            <a:r>
              <a:rPr lang="en-US" sz="1700" b="1"/>
              <a:t>‘Spirit To Serve Our Communities Day’ </a:t>
            </a:r>
            <a:r>
              <a:rPr lang="en-US" sz="1700"/>
              <a:t>takes place globally. Marriott properties are </a:t>
            </a:r>
            <a:r>
              <a:rPr lang="en-US" sz="1700" b="1"/>
              <a:t>committed and invested</a:t>
            </a:r>
            <a:r>
              <a:rPr lang="en-US" sz="1700"/>
              <a:t> in making their communities better. The philosophy is that the </a:t>
            </a:r>
            <a:r>
              <a:rPr lang="en-US" sz="1700" b="1"/>
              <a:t>communities where the Marriott does business thrives. </a:t>
            </a:r>
          </a:p>
          <a:p>
            <a:pPr marL="0"/>
            <a:r>
              <a:rPr lang="en-US" sz="1700"/>
              <a:t>‘We want our communities to see our hotels as positive influences on the places they call home’ – Bill Marriott.</a:t>
            </a:r>
          </a:p>
          <a:p>
            <a:pPr marL="0"/>
            <a:r>
              <a:rPr lang="en-US" sz="1700"/>
              <a:t>the </a:t>
            </a:r>
            <a:r>
              <a:rPr lang="en-US" sz="1700" u="sng"/>
              <a:t>Berlin Marriott received the Alice S. Marriott Award for Community Service - </a:t>
            </a:r>
            <a:r>
              <a:rPr lang="en-US" sz="1700"/>
              <a:t> an award that celebrates the hotel team that best exemplifies Bill Marriott’s </a:t>
            </a:r>
            <a:r>
              <a:rPr lang="en-US" sz="1700" u="sng"/>
              <a:t>mother’s timeless philosophy</a:t>
            </a:r>
            <a:r>
              <a:rPr lang="en-US" sz="1700"/>
              <a:t>… </a:t>
            </a:r>
            <a:r>
              <a:rPr lang="en-US" sz="1700" b="1"/>
              <a:t>“By generously giving of our time, energy and resources, we enrich the lives of others.“</a:t>
            </a:r>
            <a:r>
              <a:rPr lang="en-US" sz="1700"/>
              <a:t> (Marriott on the move, 2020)</a:t>
            </a:r>
          </a:p>
          <a:p>
            <a:pPr marL="0"/>
            <a:endParaRPr lang="en-US" sz="1700">
              <a:hlinkClick r:id="" action="ppaction://noaction"/>
            </a:endParaRPr>
          </a:p>
          <a:p>
            <a:endParaRPr lang="en-US" sz="1600"/>
          </a:p>
          <a:p>
            <a:endParaRPr lang="en-US" sz="900"/>
          </a:p>
        </p:txBody>
      </p:sp>
      <p:pic>
        <p:nvPicPr>
          <p:cNvPr id="5" name="Picture 4">
            <a:extLst>
              <a:ext uri="{FF2B5EF4-FFF2-40B4-BE49-F238E27FC236}">
                <a16:creationId xmlns:a16="http://schemas.microsoft.com/office/drawing/2014/main" id="{7A96F6A2-2C6E-4C78-A719-9FB91F5B8F42}"/>
              </a:ext>
            </a:extLst>
          </p:cNvPr>
          <p:cNvPicPr>
            <a:picLocks noChangeAspect="1"/>
          </p:cNvPicPr>
          <p:nvPr/>
        </p:nvPicPr>
        <p:blipFill rotWithShape="1">
          <a:blip r:embed="rId4"/>
          <a:srcRect t="20548" b="38462"/>
          <a:stretch/>
        </p:blipFill>
        <p:spPr>
          <a:xfrm>
            <a:off x="3507970" y="28758"/>
            <a:ext cx="5636029" cy="166253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277002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ction="ppaction://hlinksldjump"/>
            <a:extLst>
              <a:ext uri="{FF2B5EF4-FFF2-40B4-BE49-F238E27FC236}">
                <a16:creationId xmlns:a16="http://schemas.microsoft.com/office/drawing/2014/main" id="{8F4F22A0-68BE-4C21-AA86-8811FA1657CB}"/>
              </a:ext>
            </a:extLst>
          </p:cNvPr>
          <p:cNvPicPr>
            <a:picLocks noChangeAspect="1"/>
          </p:cNvPicPr>
          <p:nvPr/>
        </p:nvPicPr>
        <p:blipFill rotWithShape="1">
          <a:blip r:embed="rId4"/>
          <a:srcRect l="10625" t="12182" r="9051" b="6580"/>
          <a:stretch/>
        </p:blipFill>
        <p:spPr>
          <a:xfrm>
            <a:off x="3682634" y="620687"/>
            <a:ext cx="5233941" cy="5131719"/>
          </a:xfrm>
          <a:prstGeom prst="rect">
            <a:avLst/>
          </a:prstGeom>
        </p:spPr>
      </p:pic>
      <p:sp>
        <p:nvSpPr>
          <p:cNvPr id="3" name="TextBox 2">
            <a:extLst>
              <a:ext uri="{FF2B5EF4-FFF2-40B4-BE49-F238E27FC236}">
                <a16:creationId xmlns:a16="http://schemas.microsoft.com/office/drawing/2014/main" id="{7ED774C1-9DE1-42D2-A788-BB56FB02AA30}"/>
              </a:ext>
            </a:extLst>
          </p:cNvPr>
          <p:cNvSpPr txBox="1"/>
          <p:nvPr/>
        </p:nvSpPr>
        <p:spPr>
          <a:xfrm>
            <a:off x="0" y="489427"/>
            <a:ext cx="3744416" cy="5632311"/>
          </a:xfrm>
          <a:prstGeom prst="rect">
            <a:avLst/>
          </a:prstGeom>
          <a:noFill/>
        </p:spPr>
        <p:txBody>
          <a:bodyPr wrap="square" rtlCol="0">
            <a:spAutoFit/>
          </a:bodyPr>
          <a:lstStyle/>
          <a:p>
            <a:r>
              <a:rPr lang="en-GB" sz="2400"/>
              <a:t>On this hotels website they clearly show there’re Philosophy:</a:t>
            </a:r>
          </a:p>
          <a:p>
            <a:r>
              <a:rPr lang="en-GB" sz="2400"/>
              <a:t>‘Our mission is to </a:t>
            </a:r>
            <a:r>
              <a:rPr lang="en-GB" sz="2400" b="1"/>
              <a:t>convey our love for our island </a:t>
            </a:r>
            <a:r>
              <a:rPr lang="en-GB" sz="2400"/>
              <a:t>to all our guests.</a:t>
            </a:r>
          </a:p>
          <a:p>
            <a:r>
              <a:rPr lang="en-GB" sz="2400"/>
              <a:t>The fundaments to succeed in it are the </a:t>
            </a:r>
            <a:r>
              <a:rPr lang="en-GB" sz="2400" b="1"/>
              <a:t>great respect for nature and sustainable tourism</a:t>
            </a:r>
            <a:r>
              <a:rPr lang="en-GB" sz="2400"/>
              <a:t> and </a:t>
            </a:r>
            <a:r>
              <a:rPr lang="en-GB" sz="2400" b="1"/>
              <a:t>the correctness </a:t>
            </a:r>
            <a:r>
              <a:rPr lang="en-GB" sz="2400"/>
              <a:t>towards our guests, our staff, our suppliers, our colleagues and all our partners’</a:t>
            </a:r>
          </a:p>
          <a:p>
            <a:endParaRPr lang="en-GB" sz="2400"/>
          </a:p>
        </p:txBody>
      </p:sp>
      <p:sp>
        <p:nvSpPr>
          <p:cNvPr id="5" name="TextBox 4">
            <a:extLst>
              <a:ext uri="{FF2B5EF4-FFF2-40B4-BE49-F238E27FC236}">
                <a16:creationId xmlns:a16="http://schemas.microsoft.com/office/drawing/2014/main" id="{04E9EB20-BD80-4B52-B68A-0661ABBE0FB1}"/>
              </a:ext>
            </a:extLst>
          </p:cNvPr>
          <p:cNvSpPr txBox="1"/>
          <p:nvPr/>
        </p:nvSpPr>
        <p:spPr>
          <a:xfrm>
            <a:off x="3975866" y="4736743"/>
            <a:ext cx="4618758" cy="1200329"/>
          </a:xfrm>
          <a:prstGeom prst="rect">
            <a:avLst/>
          </a:prstGeom>
          <a:noFill/>
        </p:spPr>
        <p:txBody>
          <a:bodyPr wrap="square">
            <a:spAutoFit/>
          </a:bodyPr>
          <a:lstStyle/>
          <a:p>
            <a:r>
              <a:rPr lang="en-GB">
                <a:hlinkClick r:id="rId5"/>
              </a:rPr>
              <a:t>https://www.hotelvillaschuler.com/?utm_source=google&amp;utm_medium=organic&amp;utm_campaign=GoogleMyBusiness</a:t>
            </a:r>
            <a:endParaRPr lang="en-GB"/>
          </a:p>
          <a:p>
            <a:endParaRPr lang="en-GB"/>
          </a:p>
        </p:txBody>
      </p:sp>
    </p:spTree>
    <p:extLst>
      <p:ext uri="{BB962C8B-B14F-4D97-AF65-F5344CB8AC3E}">
        <p14:creationId xmlns:p14="http://schemas.microsoft.com/office/powerpoint/2010/main" val="1087350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03DC5EA-549E-4151-8CD1-AB67E2B8499F}"/>
              </a:ext>
            </a:extLst>
          </p:cNvPr>
          <p:cNvPicPr>
            <a:picLocks noGrp="1" noChangeAspect="1"/>
          </p:cNvPicPr>
          <p:nvPr>
            <p:ph idx="1"/>
          </p:nvPr>
        </p:nvPicPr>
        <p:blipFill rotWithShape="1">
          <a:blip r:embed="rId3"/>
          <a:stretch/>
        </p:blipFill>
        <p:spPr>
          <a:xfrm>
            <a:off x="1334742" y="1825625"/>
            <a:ext cx="6474516" cy="3640138"/>
          </a:xfrm>
          <a:prstGeom prst="rect">
            <a:avLst/>
          </a:prstGeom>
          <a:noFill/>
        </p:spPr>
      </p:pic>
      <p:sp>
        <p:nvSpPr>
          <p:cNvPr id="3" name="TextBox 2">
            <a:extLst>
              <a:ext uri="{FF2B5EF4-FFF2-40B4-BE49-F238E27FC236}">
                <a16:creationId xmlns:a16="http://schemas.microsoft.com/office/drawing/2014/main" id="{DA748670-8427-4A50-B002-696E0CA89387}"/>
              </a:ext>
            </a:extLst>
          </p:cNvPr>
          <p:cNvSpPr txBox="1"/>
          <p:nvPr/>
        </p:nvSpPr>
        <p:spPr>
          <a:xfrm>
            <a:off x="1115616" y="458242"/>
            <a:ext cx="6812058" cy="646331"/>
          </a:xfrm>
          <a:prstGeom prst="rect">
            <a:avLst/>
          </a:prstGeom>
          <a:noFill/>
        </p:spPr>
        <p:txBody>
          <a:bodyPr wrap="none" rtlCol="0">
            <a:spAutoFit/>
          </a:bodyPr>
          <a:lstStyle/>
          <a:p>
            <a:r>
              <a:rPr lang="en-GB" b="1"/>
              <a:t>On Hotel websites you may see their philosophy – often a promise of </a:t>
            </a:r>
          </a:p>
          <a:p>
            <a:r>
              <a:rPr lang="en-GB" b="1"/>
              <a:t>services principles and commitment  to the industry.</a:t>
            </a:r>
          </a:p>
        </p:txBody>
      </p:sp>
    </p:spTree>
    <p:extLst>
      <p:ext uri="{BB962C8B-B14F-4D97-AF65-F5344CB8AC3E}">
        <p14:creationId xmlns:p14="http://schemas.microsoft.com/office/powerpoint/2010/main" val="194102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8D7F-474C-4EB2-8570-DFF257B37569}"/>
              </a:ext>
            </a:extLst>
          </p:cNvPr>
          <p:cNvSpPr>
            <a:spLocks noGrp="1"/>
          </p:cNvSpPr>
          <p:nvPr>
            <p:ph type="title"/>
          </p:nvPr>
        </p:nvSpPr>
        <p:spPr>
          <a:xfrm>
            <a:off x="547616" y="506763"/>
            <a:ext cx="4568057" cy="1821266"/>
          </a:xfrm>
        </p:spPr>
        <p:txBody>
          <a:bodyPr>
            <a:normAutofit fontScale="90000"/>
          </a:bodyPr>
          <a:lstStyle/>
          <a:p>
            <a:r>
              <a:rPr lang="en-GB" sz="4100"/>
              <a:t>The Secret Weapons of Service</a:t>
            </a:r>
            <a:br>
              <a:rPr lang="en-GB" sz="4100"/>
            </a:br>
            <a:r>
              <a:rPr lang="en-GB" sz="4100"/>
              <a:t>Systems and standards</a:t>
            </a:r>
          </a:p>
        </p:txBody>
      </p:sp>
      <p:sp>
        <p:nvSpPr>
          <p:cNvPr id="3" name="Content Placeholder 2">
            <a:extLst>
              <a:ext uri="{FF2B5EF4-FFF2-40B4-BE49-F238E27FC236}">
                <a16:creationId xmlns:a16="http://schemas.microsoft.com/office/drawing/2014/main" id="{C03C1E9A-7FFD-4567-A60C-4ED9D92CA8C7}"/>
              </a:ext>
            </a:extLst>
          </p:cNvPr>
          <p:cNvSpPr>
            <a:spLocks noGrp="1"/>
          </p:cNvSpPr>
          <p:nvPr>
            <p:ph idx="1"/>
          </p:nvPr>
        </p:nvSpPr>
        <p:spPr>
          <a:xfrm>
            <a:off x="344190" y="2458944"/>
            <a:ext cx="4525885" cy="3410824"/>
          </a:xfrm>
        </p:spPr>
        <p:txBody>
          <a:bodyPr anchor="ctr">
            <a:normAutofit fontScale="85000" lnSpcReduction="10000"/>
          </a:bodyPr>
          <a:lstStyle/>
          <a:p>
            <a:r>
              <a:rPr lang="en-GB" sz="1700" i="1"/>
              <a:t>‘</a:t>
            </a:r>
            <a:r>
              <a:rPr lang="en-GB" b="1" i="1"/>
              <a:t>Behind-the-scenes work </a:t>
            </a:r>
            <a:r>
              <a:rPr lang="en-GB" i="1"/>
              <a:t>is just as important as a polite host or knowledgeable server</a:t>
            </a:r>
            <a:r>
              <a:rPr lang="en-GB"/>
              <a:t>’ – Stephen Starr owner, Starr Restaurants</a:t>
            </a:r>
          </a:p>
          <a:p>
            <a:r>
              <a:rPr lang="en-GB"/>
              <a:t>Set of standards , behaviours, preparations and execution points to  create a </a:t>
            </a:r>
            <a:r>
              <a:rPr lang="en-GB" b="1"/>
              <a:t>reputable result</a:t>
            </a:r>
            <a:r>
              <a:rPr lang="en-GB"/>
              <a:t> across a wide range of situations.</a:t>
            </a:r>
          </a:p>
          <a:p>
            <a:r>
              <a:rPr lang="en-GB"/>
              <a:t>Think about the Skills needed?</a:t>
            </a:r>
          </a:p>
        </p:txBody>
      </p:sp>
      <p:pic>
        <p:nvPicPr>
          <p:cNvPr id="4" name="Online Media 3" title="Starr Restaurants">
            <a:hlinkClick r:id="" action="ppaction://media"/>
            <a:extLst>
              <a:ext uri="{FF2B5EF4-FFF2-40B4-BE49-F238E27FC236}">
                <a16:creationId xmlns:a16="http://schemas.microsoft.com/office/drawing/2014/main" id="{B37A0021-40D1-4DD0-A1A6-7CC2E0480733}"/>
              </a:ext>
            </a:extLst>
          </p:cNvPr>
          <p:cNvPicPr>
            <a:picLocks noRot="1" noChangeAspect="1"/>
          </p:cNvPicPr>
          <p:nvPr>
            <a:videoFile r:link="rId1"/>
          </p:nvPr>
        </p:nvPicPr>
        <p:blipFill>
          <a:blip r:embed="rId4"/>
          <a:stretch>
            <a:fillRect/>
          </a:stretch>
        </p:blipFill>
        <p:spPr>
          <a:xfrm>
            <a:off x="5350529" y="2345386"/>
            <a:ext cx="3793471" cy="3782459"/>
          </a:xfrm>
          <a:prstGeom prst="rect">
            <a:avLst/>
          </a:prstGeom>
        </p:spPr>
      </p:pic>
    </p:spTree>
    <p:extLst>
      <p:ext uri="{BB962C8B-B14F-4D97-AF65-F5344CB8AC3E}">
        <p14:creationId xmlns:p14="http://schemas.microsoft.com/office/powerpoint/2010/main" val="76379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BC2D-2F5D-4859-82B6-9CAC1058E823}"/>
              </a:ext>
            </a:extLst>
          </p:cNvPr>
          <p:cNvSpPr>
            <a:spLocks noGrp="1"/>
          </p:cNvSpPr>
          <p:nvPr>
            <p:ph type="title"/>
          </p:nvPr>
        </p:nvSpPr>
        <p:spPr>
          <a:xfrm>
            <a:off x="457200" y="274638"/>
            <a:ext cx="8229600" cy="562074"/>
          </a:xfrm>
        </p:spPr>
        <p:txBody>
          <a:bodyPr>
            <a:noAutofit/>
          </a:bodyPr>
          <a:lstStyle/>
          <a:p>
            <a:pPr algn="l"/>
            <a:r>
              <a:rPr lang="en-GB" sz="4000"/>
              <a:t>Standards</a:t>
            </a:r>
          </a:p>
        </p:txBody>
      </p:sp>
      <p:sp>
        <p:nvSpPr>
          <p:cNvPr id="3" name="Content Placeholder 2">
            <a:extLst>
              <a:ext uri="{FF2B5EF4-FFF2-40B4-BE49-F238E27FC236}">
                <a16:creationId xmlns:a16="http://schemas.microsoft.com/office/drawing/2014/main" id="{DF6240AF-476A-44DE-ADB9-4477CB6F3041}"/>
              </a:ext>
            </a:extLst>
          </p:cNvPr>
          <p:cNvSpPr>
            <a:spLocks noGrp="1"/>
          </p:cNvSpPr>
          <p:nvPr>
            <p:ph idx="1"/>
          </p:nvPr>
        </p:nvSpPr>
        <p:spPr>
          <a:xfrm>
            <a:off x="457200" y="1124743"/>
            <a:ext cx="8229600" cy="4827169"/>
          </a:xfrm>
        </p:spPr>
        <p:txBody>
          <a:bodyPr>
            <a:normAutofit fontScale="92500" lnSpcReduction="10000"/>
          </a:bodyPr>
          <a:lstStyle/>
          <a:p>
            <a:r>
              <a:rPr lang="en-GB" sz="2400" b="1"/>
              <a:t>A standard </a:t>
            </a:r>
            <a:r>
              <a:rPr lang="en-GB" sz="2400"/>
              <a:t>is anything from a tactic to help do the job easily to a </a:t>
            </a:r>
            <a:r>
              <a:rPr lang="en-GB" sz="2400" b="1"/>
              <a:t>brand consistency standard </a:t>
            </a:r>
            <a:r>
              <a:rPr lang="en-GB" sz="2400"/>
              <a:t>i.e. Ritz Carlton 3000 brand standards</a:t>
            </a:r>
          </a:p>
          <a:p>
            <a:r>
              <a:rPr lang="en-GB" sz="2400"/>
              <a:t>Think of Disney’s philosophy : the ‘stage’ is where the magic happens and in the eyes of the guest there is no faults.</a:t>
            </a:r>
          </a:p>
          <a:p>
            <a:r>
              <a:rPr lang="en-GB" sz="2400"/>
              <a:t>Tina Edmundson, Global Brand Officer for Marriott International  says’ </a:t>
            </a:r>
            <a:r>
              <a:rPr lang="en-GB" sz="2400" i="1"/>
              <a:t>As the brand and now marketing leader at Marriott International, I’ve had a hand in growing our portfolio to more than 7,200 properties under 30 leading brands. With an average of </a:t>
            </a:r>
            <a:r>
              <a:rPr lang="en-GB" sz="2400" b="1" i="1"/>
              <a:t>one million people staying</a:t>
            </a:r>
            <a:r>
              <a:rPr lang="en-GB" sz="2400" i="1"/>
              <a:t> at our properties every night, </a:t>
            </a:r>
            <a:r>
              <a:rPr lang="en-GB" sz="2400" b="1" i="1"/>
              <a:t>maintaining brand standards is critical to the guest experience</a:t>
            </a:r>
            <a:r>
              <a:rPr lang="en-GB" sz="2400" i="1"/>
              <a:t>. Whether or not it is Marriott International, having a range of brands enables owners and operators to </a:t>
            </a:r>
            <a:r>
              <a:rPr lang="en-GB" sz="2400" b="1" i="1"/>
              <a:t>tailor the hotel experience and satisfy what guests are looking for </a:t>
            </a:r>
            <a:r>
              <a:rPr lang="en-GB" sz="2400" i="1"/>
              <a:t>when they travel, ensuring they have options that will suit their trip purpose and travel needs’</a:t>
            </a:r>
            <a:r>
              <a:rPr lang="en-GB" sz="2400"/>
              <a:t>. </a:t>
            </a:r>
            <a:r>
              <a:rPr lang="en-GB" sz="1800"/>
              <a:t>(EDMUNDSON, 2021)</a:t>
            </a:r>
          </a:p>
          <a:p>
            <a:r>
              <a:rPr lang="en-GB" sz="2600"/>
              <a:t>Service standards are about creating a reputable result consistently. (Solomon, 2016)</a:t>
            </a:r>
          </a:p>
        </p:txBody>
      </p:sp>
    </p:spTree>
    <p:extLst>
      <p:ext uri="{BB962C8B-B14F-4D97-AF65-F5344CB8AC3E}">
        <p14:creationId xmlns:p14="http://schemas.microsoft.com/office/powerpoint/2010/main" val="263347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9D1F6F2-A4D4-4148-BA86-7D2357DEDE48}"/>
              </a:ext>
            </a:extLst>
          </p:cNvPr>
          <p:cNvPicPr>
            <a:picLocks noChangeAspect="1"/>
          </p:cNvPicPr>
          <p:nvPr/>
        </p:nvPicPr>
        <p:blipFill rotWithShape="1">
          <a:blip r:embed="rId3"/>
          <a:srcRect t="20714" b="36822"/>
          <a:stretch/>
        </p:blipFill>
        <p:spPr>
          <a:xfrm>
            <a:off x="0" y="77368"/>
            <a:ext cx="9144000" cy="2183042"/>
          </a:xfrm>
          <a:prstGeom prst="rect">
            <a:avLst/>
          </a:prstGeom>
        </p:spPr>
      </p:pic>
      <p:pic>
        <p:nvPicPr>
          <p:cNvPr id="5" name="Content Placeholder 4">
            <a:extLst>
              <a:ext uri="{FF2B5EF4-FFF2-40B4-BE49-F238E27FC236}">
                <a16:creationId xmlns:a16="http://schemas.microsoft.com/office/drawing/2014/main" id="{78088971-0A0A-4AB0-9784-320C113903A1}"/>
              </a:ext>
            </a:extLst>
          </p:cNvPr>
          <p:cNvPicPr>
            <a:picLocks noGrp="1" noChangeAspect="1"/>
          </p:cNvPicPr>
          <p:nvPr>
            <p:ph idx="1"/>
          </p:nvPr>
        </p:nvPicPr>
        <p:blipFill rotWithShape="1">
          <a:blip r:embed="rId4"/>
          <a:stretch/>
        </p:blipFill>
        <p:spPr>
          <a:xfrm>
            <a:off x="1334742" y="1825625"/>
            <a:ext cx="6474516" cy="3640138"/>
          </a:xfrm>
        </p:spPr>
      </p:pic>
      <p:sp>
        <p:nvSpPr>
          <p:cNvPr id="9" name="TextBox 8">
            <a:extLst>
              <a:ext uri="{FF2B5EF4-FFF2-40B4-BE49-F238E27FC236}">
                <a16:creationId xmlns:a16="http://schemas.microsoft.com/office/drawing/2014/main" id="{5E4B1AA7-A5F9-4C55-BA8F-D5C17553C188}"/>
              </a:ext>
            </a:extLst>
          </p:cNvPr>
          <p:cNvSpPr txBox="1"/>
          <p:nvPr/>
        </p:nvSpPr>
        <p:spPr>
          <a:xfrm>
            <a:off x="133004" y="2755360"/>
            <a:ext cx="1629293" cy="2862322"/>
          </a:xfrm>
          <a:prstGeom prst="rect">
            <a:avLst/>
          </a:prstGeom>
          <a:noFill/>
        </p:spPr>
        <p:txBody>
          <a:bodyPr wrap="square">
            <a:spAutoFit/>
          </a:bodyPr>
          <a:lstStyle/>
          <a:p>
            <a:r>
              <a:rPr lang="en-GB" b="1"/>
              <a:t>Our service standards are a combination of several years of experience and the world’s best hospitality traditions.</a:t>
            </a:r>
          </a:p>
        </p:txBody>
      </p:sp>
    </p:spTree>
    <p:extLst>
      <p:ext uri="{BB962C8B-B14F-4D97-AF65-F5344CB8AC3E}">
        <p14:creationId xmlns:p14="http://schemas.microsoft.com/office/powerpoint/2010/main" val="401940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16CB-020B-4C60-806D-65593B553CD9}"/>
              </a:ext>
            </a:extLst>
          </p:cNvPr>
          <p:cNvSpPr>
            <a:spLocks noGrp="1"/>
          </p:cNvSpPr>
          <p:nvPr>
            <p:ph type="title"/>
          </p:nvPr>
        </p:nvSpPr>
        <p:spPr>
          <a:xfrm>
            <a:off x="241721" y="44524"/>
            <a:ext cx="8229600" cy="882352"/>
          </a:xfrm>
        </p:spPr>
        <p:txBody>
          <a:bodyPr anchor="ctr">
            <a:normAutofit/>
          </a:bodyPr>
          <a:lstStyle/>
          <a:p>
            <a:pPr algn="l"/>
            <a:r>
              <a:rPr lang="en-GB" sz="3200" b="1"/>
              <a:t>Systems</a:t>
            </a:r>
          </a:p>
        </p:txBody>
      </p:sp>
      <p:sp>
        <p:nvSpPr>
          <p:cNvPr id="3" name="Content Placeholder 2">
            <a:extLst>
              <a:ext uri="{FF2B5EF4-FFF2-40B4-BE49-F238E27FC236}">
                <a16:creationId xmlns:a16="http://schemas.microsoft.com/office/drawing/2014/main" id="{C268D9CE-5DB3-4DD3-B314-1D6129E053BE}"/>
              </a:ext>
            </a:extLst>
          </p:cNvPr>
          <p:cNvSpPr>
            <a:spLocks noGrp="1"/>
          </p:cNvSpPr>
          <p:nvPr>
            <p:ph sz="half" idx="1"/>
          </p:nvPr>
        </p:nvSpPr>
        <p:spPr>
          <a:xfrm>
            <a:off x="251520" y="1142999"/>
            <a:ext cx="4619304" cy="4509655"/>
          </a:xfrm>
        </p:spPr>
        <p:txBody>
          <a:bodyPr>
            <a:normAutofit/>
          </a:bodyPr>
          <a:lstStyle/>
          <a:p>
            <a:pPr>
              <a:lnSpc>
                <a:spcPct val="90000"/>
              </a:lnSpc>
            </a:pPr>
            <a:r>
              <a:rPr lang="en-GB" sz="2200"/>
              <a:t>Service systems are - An action or set of actions a business executes consistently to make </a:t>
            </a:r>
            <a:r>
              <a:rPr lang="en-GB" sz="2200" b="1"/>
              <a:t>the guest  experiences better</a:t>
            </a:r>
          </a:p>
          <a:p>
            <a:pPr>
              <a:lnSpc>
                <a:spcPct val="90000"/>
              </a:lnSpc>
            </a:pPr>
            <a:r>
              <a:rPr lang="en-GB" sz="2200" b="1"/>
              <a:t>Can be divided </a:t>
            </a:r>
            <a:r>
              <a:rPr lang="en-GB" sz="2200" b="1" u="sng"/>
              <a:t>five </a:t>
            </a:r>
            <a:r>
              <a:rPr lang="en-GB" sz="2200" b="1"/>
              <a:t>categories</a:t>
            </a:r>
            <a:r>
              <a:rPr lang="en-GB" sz="2200"/>
              <a:t>:</a:t>
            </a:r>
          </a:p>
          <a:p>
            <a:pPr>
              <a:lnSpc>
                <a:spcPct val="90000"/>
              </a:lnSpc>
            </a:pPr>
            <a:r>
              <a:rPr lang="en-GB" sz="2200"/>
              <a:t>Preparation</a:t>
            </a:r>
          </a:p>
          <a:p>
            <a:pPr>
              <a:lnSpc>
                <a:spcPct val="90000"/>
              </a:lnSpc>
            </a:pPr>
            <a:r>
              <a:rPr lang="en-GB" sz="2200"/>
              <a:t>Execution</a:t>
            </a:r>
          </a:p>
          <a:p>
            <a:pPr>
              <a:lnSpc>
                <a:spcPct val="90000"/>
              </a:lnSpc>
            </a:pPr>
            <a:r>
              <a:rPr lang="en-GB" sz="2200"/>
              <a:t>Guest preference and experience tracking</a:t>
            </a:r>
          </a:p>
          <a:p>
            <a:pPr>
              <a:lnSpc>
                <a:spcPct val="90000"/>
              </a:lnSpc>
            </a:pPr>
            <a:r>
              <a:rPr lang="en-GB" sz="2200"/>
              <a:t>Recovery</a:t>
            </a:r>
          </a:p>
          <a:p>
            <a:pPr>
              <a:lnSpc>
                <a:spcPct val="90000"/>
              </a:lnSpc>
            </a:pPr>
            <a:r>
              <a:rPr lang="en-GB" sz="2200"/>
              <a:t>Continuous improvement</a:t>
            </a:r>
          </a:p>
          <a:p>
            <a:pPr>
              <a:lnSpc>
                <a:spcPct val="90000"/>
              </a:lnSpc>
            </a:pPr>
            <a:endParaRPr lang="en-GB" sz="2200"/>
          </a:p>
        </p:txBody>
      </p:sp>
      <p:sp>
        <p:nvSpPr>
          <p:cNvPr id="6" name="TextBox 5">
            <a:extLst>
              <a:ext uri="{FF2B5EF4-FFF2-40B4-BE49-F238E27FC236}">
                <a16:creationId xmlns:a16="http://schemas.microsoft.com/office/drawing/2014/main" id="{E32B7D4E-F17C-49BC-B340-64BB45807C5C}"/>
              </a:ext>
            </a:extLst>
          </p:cNvPr>
          <p:cNvSpPr txBox="1"/>
          <p:nvPr/>
        </p:nvSpPr>
        <p:spPr>
          <a:xfrm>
            <a:off x="5478087" y="5109413"/>
            <a:ext cx="4572000" cy="369332"/>
          </a:xfrm>
          <a:prstGeom prst="rect">
            <a:avLst/>
          </a:prstGeom>
          <a:noFill/>
        </p:spPr>
        <p:txBody>
          <a:bodyPr wrap="square">
            <a:spAutoFit/>
          </a:bodyPr>
          <a:lstStyle/>
          <a:p>
            <a:r>
              <a:rPr lang="en-GB"/>
              <a:t>(Solomon,2019)</a:t>
            </a:r>
          </a:p>
        </p:txBody>
      </p:sp>
      <p:pic>
        <p:nvPicPr>
          <p:cNvPr id="8" name="Picture 7" descr="A picture containing text, container&#10;&#10;Description automatically generated">
            <a:extLst>
              <a:ext uri="{FF2B5EF4-FFF2-40B4-BE49-F238E27FC236}">
                <a16:creationId xmlns:a16="http://schemas.microsoft.com/office/drawing/2014/main" id="{FFAF1A34-2C9A-4A4D-8A0F-B8AC41D3573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78087" y="2000812"/>
            <a:ext cx="3007328" cy="2172177"/>
          </a:xfrm>
          <a:prstGeom prst="rect">
            <a:avLst/>
          </a:prstGeom>
        </p:spPr>
      </p:pic>
    </p:spTree>
    <p:extLst>
      <p:ext uri="{BB962C8B-B14F-4D97-AF65-F5344CB8AC3E}">
        <p14:creationId xmlns:p14="http://schemas.microsoft.com/office/powerpoint/2010/main" val="1881968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5EC57-0E76-4670-815C-C244D04587AD}"/>
              </a:ext>
            </a:extLst>
          </p:cNvPr>
          <p:cNvSpPr>
            <a:spLocks noGrp="1"/>
          </p:cNvSpPr>
          <p:nvPr>
            <p:ph type="title"/>
          </p:nvPr>
        </p:nvSpPr>
        <p:spPr>
          <a:xfrm>
            <a:off x="6185" y="73224"/>
            <a:ext cx="8229600" cy="490066"/>
          </a:xfrm>
        </p:spPr>
        <p:txBody>
          <a:bodyPr>
            <a:normAutofit fontScale="90000"/>
          </a:bodyPr>
          <a:lstStyle/>
          <a:p>
            <a:pPr algn="l"/>
            <a:r>
              <a:rPr lang="en-GB" sz="3600"/>
              <a:t>Customer service systems – </a:t>
            </a:r>
            <a:r>
              <a:rPr lang="en-GB" sz="3600" b="1"/>
              <a:t>five categories</a:t>
            </a:r>
            <a:r>
              <a:rPr lang="en-GB" sz="3600"/>
              <a:t>:</a:t>
            </a:r>
          </a:p>
        </p:txBody>
      </p:sp>
      <p:sp>
        <p:nvSpPr>
          <p:cNvPr id="3" name="Content Placeholder 2">
            <a:extLst>
              <a:ext uri="{FF2B5EF4-FFF2-40B4-BE49-F238E27FC236}">
                <a16:creationId xmlns:a16="http://schemas.microsoft.com/office/drawing/2014/main" id="{44BFE52F-5FB6-4BCD-92C3-6147C5D5B780}"/>
              </a:ext>
            </a:extLst>
          </p:cNvPr>
          <p:cNvSpPr>
            <a:spLocks noGrp="1"/>
          </p:cNvSpPr>
          <p:nvPr>
            <p:ph sz="half" idx="1"/>
          </p:nvPr>
        </p:nvSpPr>
        <p:spPr>
          <a:xfrm>
            <a:off x="182880" y="736999"/>
            <a:ext cx="8449761" cy="5081910"/>
          </a:xfrm>
        </p:spPr>
        <p:txBody>
          <a:bodyPr>
            <a:noAutofit/>
          </a:bodyPr>
          <a:lstStyle/>
          <a:p>
            <a:pPr marL="0" indent="0">
              <a:buNone/>
            </a:pPr>
            <a:r>
              <a:rPr lang="en-GB" sz="2200" b="1"/>
              <a:t>Preparation:</a:t>
            </a:r>
            <a:r>
              <a:rPr lang="en-GB" sz="2200"/>
              <a:t> great service experience prior to delivery – training, having standards, technical know-how, product knowledge, </a:t>
            </a:r>
            <a:r>
              <a:rPr lang="en-GB" sz="2200" b="1"/>
              <a:t>‘building a culture of YES’.</a:t>
            </a:r>
          </a:p>
          <a:p>
            <a:pPr marL="0" indent="0">
              <a:buNone/>
            </a:pPr>
            <a:endParaRPr lang="en-GB" sz="2200" b="1"/>
          </a:p>
          <a:p>
            <a:pPr marL="0" indent="0">
              <a:buNone/>
            </a:pPr>
            <a:r>
              <a:rPr lang="en-GB" sz="2200" b="1"/>
              <a:t>Execution:</a:t>
            </a:r>
            <a:r>
              <a:rPr lang="en-GB" sz="2200"/>
              <a:t> systems to help employees with interactions and consistently provide high level of service, the  Ritz –Carlton provide a budget for the employees to use and Montage Resorts have developed the  ‘</a:t>
            </a:r>
            <a:r>
              <a:rPr lang="en-GB" sz="2200" b="1"/>
              <a:t>4 S framework’ </a:t>
            </a:r>
            <a:r>
              <a:rPr lang="en-GB" sz="2200"/>
              <a:t>–</a:t>
            </a:r>
            <a:r>
              <a:rPr lang="en-GB" sz="2200" i="1"/>
              <a:t>stop, stand, smile </a:t>
            </a:r>
            <a:r>
              <a:rPr lang="en-GB" sz="2200"/>
              <a:t>and </a:t>
            </a:r>
            <a:r>
              <a:rPr lang="en-GB" sz="2200" i="1"/>
              <a:t>offer a salutation to guide the employees.</a:t>
            </a:r>
            <a:endParaRPr lang="en-GB" sz="2200" b="1"/>
          </a:p>
          <a:p>
            <a:pPr marL="0" indent="0">
              <a:buNone/>
            </a:pPr>
            <a:endParaRPr lang="en-GB" sz="2200" b="1"/>
          </a:p>
          <a:p>
            <a:pPr marL="0" indent="0">
              <a:buNone/>
            </a:pPr>
            <a:r>
              <a:rPr lang="en-GB" sz="2000" b="1"/>
              <a:t>Craig </a:t>
            </a:r>
            <a:r>
              <a:rPr lang="en-GB" sz="2000" b="1" err="1"/>
              <a:t>Schoninger</a:t>
            </a:r>
            <a:r>
              <a:rPr lang="en-GB" sz="2000" b="1"/>
              <a:t>, Director of Sales &amp; Marketing at Palmetto Bluff in the Montage portfolio, </a:t>
            </a:r>
            <a:r>
              <a:rPr lang="en-GB" sz="2000"/>
              <a:t>explains</a:t>
            </a:r>
            <a:r>
              <a:rPr lang="en-GB" sz="2000" i="1"/>
              <a:t>: ‘ 4S keeps us from getting sloppy or from appearing to get sloppy. Great service is easy to provide now and again, but to provide it every time, we depend on systematic frameworks such as 4S’.</a:t>
            </a:r>
          </a:p>
        </p:txBody>
      </p:sp>
      <p:sp>
        <p:nvSpPr>
          <p:cNvPr id="5" name="TextBox 4">
            <a:extLst>
              <a:ext uri="{FF2B5EF4-FFF2-40B4-BE49-F238E27FC236}">
                <a16:creationId xmlns:a16="http://schemas.microsoft.com/office/drawing/2014/main" id="{B8642914-9D4A-42DE-98AD-7DBB146CD832}"/>
              </a:ext>
            </a:extLst>
          </p:cNvPr>
          <p:cNvSpPr txBox="1"/>
          <p:nvPr/>
        </p:nvSpPr>
        <p:spPr>
          <a:xfrm>
            <a:off x="7390039" y="5589240"/>
            <a:ext cx="1691489" cy="369332"/>
          </a:xfrm>
          <a:prstGeom prst="rect">
            <a:avLst/>
          </a:prstGeom>
          <a:noFill/>
        </p:spPr>
        <p:txBody>
          <a:bodyPr wrap="none" rtlCol="0">
            <a:spAutoFit/>
          </a:bodyPr>
          <a:lstStyle/>
          <a:p>
            <a:r>
              <a:rPr lang="en-GB" err="1"/>
              <a:t>Soloman</a:t>
            </a:r>
            <a:r>
              <a:rPr lang="en-GB"/>
              <a:t>, 2019</a:t>
            </a:r>
          </a:p>
        </p:txBody>
      </p:sp>
    </p:spTree>
    <p:extLst>
      <p:ext uri="{BB962C8B-B14F-4D97-AF65-F5344CB8AC3E}">
        <p14:creationId xmlns:p14="http://schemas.microsoft.com/office/powerpoint/2010/main" val="257269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54B4-888D-47E7-BB5E-DA4A52CD6424}"/>
              </a:ext>
            </a:extLst>
          </p:cNvPr>
          <p:cNvSpPr>
            <a:spLocks noGrp="1"/>
          </p:cNvSpPr>
          <p:nvPr>
            <p:ph idx="1"/>
          </p:nvPr>
        </p:nvSpPr>
        <p:spPr>
          <a:xfrm>
            <a:off x="251520" y="332656"/>
            <a:ext cx="8229600" cy="5400600"/>
          </a:xfrm>
        </p:spPr>
        <p:txBody>
          <a:bodyPr>
            <a:normAutofit fontScale="25000" lnSpcReduction="20000"/>
          </a:bodyPr>
          <a:lstStyle/>
          <a:p>
            <a:pPr>
              <a:lnSpc>
                <a:spcPct val="120000"/>
              </a:lnSpc>
            </a:pPr>
            <a:r>
              <a:rPr lang="en-GB" sz="8000" b="1"/>
              <a:t>Guest preference &amp; experience tracking</a:t>
            </a:r>
            <a:r>
              <a:rPr lang="en-GB" sz="8000"/>
              <a:t>: systems </a:t>
            </a:r>
            <a:r>
              <a:rPr lang="en-GB" sz="8000" b="1"/>
              <a:t>to enhance </a:t>
            </a:r>
            <a:r>
              <a:rPr lang="en-GB" sz="8000"/>
              <a:t>the guest experience by making it more </a:t>
            </a:r>
            <a:r>
              <a:rPr lang="en-GB" sz="8000" b="1"/>
              <a:t>personal to their needs</a:t>
            </a:r>
            <a:r>
              <a:rPr lang="en-GB" sz="8000"/>
              <a:t>.</a:t>
            </a:r>
          </a:p>
          <a:p>
            <a:pPr>
              <a:lnSpc>
                <a:spcPct val="120000"/>
              </a:lnSpc>
            </a:pPr>
            <a:r>
              <a:rPr lang="en-GB" sz="8000"/>
              <a:t>Diana Oreck, VP of Ritz-Carlton Leadership Centre explains </a:t>
            </a:r>
            <a:r>
              <a:rPr lang="en-GB" sz="8000" b="1"/>
              <a:t>- the Mystique system </a:t>
            </a:r>
            <a:r>
              <a:rPr lang="en-GB" sz="8000"/>
              <a:t>- that talks to all the properties globally ‘ </a:t>
            </a:r>
            <a:r>
              <a:rPr lang="en-GB" sz="8000" i="1"/>
              <a:t>a lot of the guest preferences are noted often from observation and listening, giving us the ability to deliver unexpectedly to increase a guest’s sense of wonder </a:t>
            </a:r>
            <a:r>
              <a:rPr lang="en-GB" sz="8000"/>
              <a:t>’.</a:t>
            </a:r>
          </a:p>
          <a:p>
            <a:pPr>
              <a:lnSpc>
                <a:spcPct val="120000"/>
              </a:lnSpc>
            </a:pPr>
            <a:r>
              <a:rPr lang="en-GB" sz="8000" b="1"/>
              <a:t>Recovery: </a:t>
            </a:r>
            <a:r>
              <a:rPr lang="en-GB" sz="8000"/>
              <a:t>systems to handle the times when things go wrong. Disney have the </a:t>
            </a:r>
            <a:r>
              <a:rPr lang="en-GB" sz="8000" b="1"/>
              <a:t>four quality standards </a:t>
            </a:r>
            <a:r>
              <a:rPr lang="en-GB" sz="8000"/>
              <a:t>that do not deviate , The Inn at Little Washington have an </a:t>
            </a:r>
            <a:r>
              <a:rPr lang="en-GB" sz="8000" b="1"/>
              <a:t>‘Emergency clear’ </a:t>
            </a:r>
            <a:r>
              <a:rPr lang="en-GB" sz="8000"/>
              <a:t>, which consists of an immediate effort by all staff. These ‘Frameworks’ are followed because they are important to service delivery. </a:t>
            </a:r>
          </a:p>
          <a:p>
            <a:pPr>
              <a:lnSpc>
                <a:spcPct val="120000"/>
              </a:lnSpc>
            </a:pPr>
            <a:r>
              <a:rPr lang="en-GB" sz="8000" b="1"/>
              <a:t>Continuous improvement</a:t>
            </a:r>
            <a:r>
              <a:rPr lang="en-GB" sz="8000"/>
              <a:t>: Systems for making the next service encounter </a:t>
            </a:r>
            <a:r>
              <a:rPr lang="en-GB" sz="8000" b="1"/>
              <a:t>even better than the last one. </a:t>
            </a:r>
            <a:r>
              <a:rPr lang="en-GB" sz="8000"/>
              <a:t>Ritz- Carlton have the </a:t>
            </a:r>
            <a:r>
              <a:rPr lang="en-GB" sz="8000" b="1"/>
              <a:t>‘Mr </a:t>
            </a:r>
            <a:r>
              <a:rPr lang="en-GB" sz="8000" b="1" err="1"/>
              <a:t>Biv</a:t>
            </a:r>
            <a:r>
              <a:rPr lang="en-GB" sz="8000" b="1"/>
              <a:t>’ tracking </a:t>
            </a:r>
            <a:r>
              <a:rPr lang="en-GB" sz="8000"/>
              <a:t>system stands for the 5 types of defects tracked: </a:t>
            </a:r>
            <a:r>
              <a:rPr lang="en-GB" sz="8000" b="1"/>
              <a:t>Stands for :- </a:t>
            </a:r>
            <a:r>
              <a:rPr lang="en-GB" sz="8000"/>
              <a:t>Mistakes, Reworks ,Breakdowns, Inefficiencies, variations in work processes – responsibility of every employee and every manager to record any defect.</a:t>
            </a:r>
          </a:p>
          <a:p>
            <a:endParaRPr lang="en-GB"/>
          </a:p>
        </p:txBody>
      </p:sp>
    </p:spTree>
    <p:extLst>
      <p:ext uri="{BB962C8B-B14F-4D97-AF65-F5344CB8AC3E}">
        <p14:creationId xmlns:p14="http://schemas.microsoft.com/office/powerpoint/2010/main" val="2855693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221A-203F-478A-8E2C-A62978D0C972}"/>
              </a:ext>
            </a:extLst>
          </p:cNvPr>
          <p:cNvSpPr>
            <a:spLocks noGrp="1"/>
          </p:cNvSpPr>
          <p:nvPr>
            <p:ph type="title"/>
          </p:nvPr>
        </p:nvSpPr>
        <p:spPr>
          <a:xfrm>
            <a:off x="457200" y="274638"/>
            <a:ext cx="8229600" cy="418058"/>
          </a:xfrm>
        </p:spPr>
        <p:txBody>
          <a:bodyPr anchor="ctr">
            <a:normAutofit fontScale="90000"/>
          </a:bodyPr>
          <a:lstStyle/>
          <a:p>
            <a:pPr algn="l"/>
            <a:r>
              <a:rPr lang="en-GB" sz="3200" b="1"/>
              <a:t> Continuous improvement </a:t>
            </a:r>
          </a:p>
        </p:txBody>
      </p:sp>
      <p:sp>
        <p:nvSpPr>
          <p:cNvPr id="3" name="Content Placeholder 2">
            <a:extLst>
              <a:ext uri="{FF2B5EF4-FFF2-40B4-BE49-F238E27FC236}">
                <a16:creationId xmlns:a16="http://schemas.microsoft.com/office/drawing/2014/main" id="{156C5863-794B-436B-9D51-F20E9E2F7126}"/>
              </a:ext>
            </a:extLst>
          </p:cNvPr>
          <p:cNvSpPr>
            <a:spLocks noGrp="1"/>
          </p:cNvSpPr>
          <p:nvPr>
            <p:ph sz="half" idx="1"/>
          </p:nvPr>
        </p:nvSpPr>
        <p:spPr>
          <a:xfrm>
            <a:off x="791848" y="713403"/>
            <a:ext cx="7272808" cy="4958617"/>
          </a:xfrm>
        </p:spPr>
        <p:txBody>
          <a:bodyPr>
            <a:normAutofit fontScale="85000" lnSpcReduction="10000"/>
          </a:bodyPr>
          <a:lstStyle/>
          <a:p>
            <a:pPr marL="0" indent="0">
              <a:lnSpc>
                <a:spcPct val="90000"/>
              </a:lnSpc>
              <a:buNone/>
            </a:pPr>
            <a:r>
              <a:rPr lang="en-GB" sz="2200"/>
              <a:t>Important to identify flaws in the guest experience.</a:t>
            </a:r>
          </a:p>
          <a:p>
            <a:pPr>
              <a:lnSpc>
                <a:spcPct val="90000"/>
              </a:lnSpc>
            </a:pPr>
            <a:r>
              <a:rPr lang="en-GB" sz="2200"/>
              <a:t>‘Mr </a:t>
            </a:r>
            <a:r>
              <a:rPr lang="en-GB" sz="2200" err="1"/>
              <a:t>Biv</a:t>
            </a:r>
            <a:r>
              <a:rPr lang="en-GB" sz="2200"/>
              <a:t>’ Ritz – Carlton tracking system stands for:</a:t>
            </a:r>
          </a:p>
          <a:p>
            <a:pPr algn="ctr">
              <a:lnSpc>
                <a:spcPct val="90000"/>
              </a:lnSpc>
            </a:pPr>
            <a:r>
              <a:rPr lang="en-GB" sz="2200"/>
              <a:t>Mistakes</a:t>
            </a:r>
          </a:p>
          <a:p>
            <a:pPr algn="ctr">
              <a:lnSpc>
                <a:spcPct val="90000"/>
              </a:lnSpc>
            </a:pPr>
            <a:r>
              <a:rPr lang="en-GB" sz="2200"/>
              <a:t>Reworks</a:t>
            </a:r>
          </a:p>
          <a:p>
            <a:pPr algn="ctr">
              <a:lnSpc>
                <a:spcPct val="90000"/>
              </a:lnSpc>
            </a:pPr>
            <a:r>
              <a:rPr lang="en-GB" sz="2200"/>
              <a:t>Breakdowns</a:t>
            </a:r>
          </a:p>
          <a:p>
            <a:pPr algn="ctr">
              <a:lnSpc>
                <a:spcPct val="90000"/>
              </a:lnSpc>
            </a:pPr>
            <a:r>
              <a:rPr lang="en-GB" sz="2200"/>
              <a:t>Inefficiencies</a:t>
            </a:r>
          </a:p>
          <a:p>
            <a:pPr algn="ctr">
              <a:lnSpc>
                <a:spcPct val="90000"/>
              </a:lnSpc>
            </a:pPr>
            <a:r>
              <a:rPr lang="en-GB" sz="2200"/>
              <a:t>Variations in work processes</a:t>
            </a:r>
          </a:p>
          <a:p>
            <a:pPr>
              <a:lnSpc>
                <a:spcPct val="120000"/>
              </a:lnSpc>
            </a:pPr>
            <a:r>
              <a:rPr lang="en-GB" sz="2200"/>
              <a:t>The backbone </a:t>
            </a:r>
            <a:r>
              <a:rPr lang="en-GB" sz="2200" b="1"/>
              <a:t>of Google’s Continuous Improvement system </a:t>
            </a:r>
            <a:r>
              <a:rPr lang="en-GB" sz="2200"/>
              <a:t>is what it calls </a:t>
            </a:r>
            <a:r>
              <a:rPr lang="en-GB" sz="2200" b="1"/>
              <a:t>OKR (Objectives and Key Results), </a:t>
            </a:r>
            <a:r>
              <a:rPr lang="en-GB" sz="2200"/>
              <a:t>which help to align the organization behind a </a:t>
            </a:r>
            <a:r>
              <a:rPr lang="en-GB" sz="2200" b="1"/>
              <a:t>common vision and measures of success</a:t>
            </a:r>
            <a:r>
              <a:rPr lang="en-GB" sz="2200"/>
              <a:t>. </a:t>
            </a:r>
          </a:p>
          <a:p>
            <a:pPr>
              <a:lnSpc>
                <a:spcPct val="120000"/>
              </a:lnSpc>
            </a:pPr>
            <a:r>
              <a:rPr lang="en-GB" sz="2200"/>
              <a:t>This system gets </a:t>
            </a:r>
            <a:r>
              <a:rPr lang="en-GB" sz="2200" b="1"/>
              <a:t>every employee to commit to a set of measurable improvement objectives </a:t>
            </a:r>
            <a:r>
              <a:rPr lang="en-GB" sz="2200"/>
              <a:t>that support the organization’s broader mission, which is “</a:t>
            </a:r>
            <a:r>
              <a:rPr lang="en-GB" sz="2200" b="1" i="1"/>
              <a:t>to organize the world’s information and make it universally accessible and useful.”</a:t>
            </a:r>
          </a:p>
          <a:p>
            <a:pPr>
              <a:lnSpc>
                <a:spcPct val="90000"/>
              </a:lnSpc>
            </a:pPr>
            <a:endParaRPr lang="en-GB" sz="2200"/>
          </a:p>
        </p:txBody>
      </p:sp>
    </p:spTree>
    <p:extLst>
      <p:ext uri="{BB962C8B-B14F-4D97-AF65-F5344CB8AC3E}">
        <p14:creationId xmlns:p14="http://schemas.microsoft.com/office/powerpoint/2010/main" val="372090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5DA442B4-9FDB-43BD-8035-3D01E6D4217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0941" y="803049"/>
            <a:ext cx="1995124" cy="2470743"/>
          </a:xfrm>
          <a:prstGeom prst="rect">
            <a:avLst/>
          </a:prstGeom>
        </p:spPr>
      </p:pic>
      <p:pic>
        <p:nvPicPr>
          <p:cNvPr id="2" name="Picture 1">
            <a:extLst>
              <a:ext uri="{FF2B5EF4-FFF2-40B4-BE49-F238E27FC236}">
                <a16:creationId xmlns:a16="http://schemas.microsoft.com/office/drawing/2014/main" id="{D14B9100-6576-4FF9-8F98-9A5857CEF972}"/>
              </a:ext>
            </a:extLst>
          </p:cNvPr>
          <p:cNvPicPr>
            <a:picLocks noChangeAspect="1"/>
          </p:cNvPicPr>
          <p:nvPr/>
        </p:nvPicPr>
        <p:blipFill>
          <a:blip r:embed="rId4"/>
          <a:stretch>
            <a:fillRect/>
          </a:stretch>
        </p:blipFill>
        <p:spPr>
          <a:xfrm>
            <a:off x="603504" y="3962657"/>
            <a:ext cx="2269997" cy="1435773"/>
          </a:xfrm>
          <a:prstGeom prst="rect">
            <a:avLst/>
          </a:prstGeom>
          <a:effectLst/>
        </p:spPr>
      </p:pic>
      <p:sp>
        <p:nvSpPr>
          <p:cNvPr id="3" name="Content Placeholder 2">
            <a:extLst>
              <a:ext uri="{FF2B5EF4-FFF2-40B4-BE49-F238E27FC236}">
                <a16:creationId xmlns:a16="http://schemas.microsoft.com/office/drawing/2014/main" id="{6A9168E5-A55B-4109-A877-2DCD72D2F19F}"/>
              </a:ext>
            </a:extLst>
          </p:cNvPr>
          <p:cNvSpPr>
            <a:spLocks noGrp="1"/>
          </p:cNvSpPr>
          <p:nvPr>
            <p:ph idx="1"/>
          </p:nvPr>
        </p:nvSpPr>
        <p:spPr>
          <a:xfrm>
            <a:off x="3490998" y="0"/>
            <a:ext cx="5653001" cy="6223819"/>
          </a:xfrm>
        </p:spPr>
        <p:txBody>
          <a:bodyPr>
            <a:normAutofit fontScale="92500" lnSpcReduction="10000"/>
          </a:bodyPr>
          <a:lstStyle/>
          <a:p>
            <a:r>
              <a:rPr lang="en-GB" sz="1600" b="1"/>
              <a:t>Disney’s approach to Continuous Improvement </a:t>
            </a:r>
            <a:r>
              <a:rPr lang="en-GB" sz="1600"/>
              <a:t>is founded on </a:t>
            </a:r>
            <a:r>
              <a:rPr lang="en-GB" sz="1600" b="1"/>
              <a:t>Deming’s PDCA </a:t>
            </a:r>
            <a:r>
              <a:rPr lang="en-GB" sz="1600"/>
              <a:t>(Plan, Do, Check, Act) cycle with a twist.</a:t>
            </a:r>
          </a:p>
          <a:p>
            <a:pPr marL="0" indent="0">
              <a:buNone/>
            </a:pPr>
            <a:r>
              <a:rPr lang="en-GB" sz="1600" b="1"/>
              <a:t>Disney version :</a:t>
            </a:r>
          </a:p>
          <a:p>
            <a:r>
              <a:rPr lang="en-GB" sz="1600" b="1"/>
              <a:t>Measure</a:t>
            </a:r>
            <a:r>
              <a:rPr lang="en-GB" sz="1600"/>
              <a:t> – track results quantitatively and qualitatively</a:t>
            </a:r>
          </a:p>
          <a:p>
            <a:r>
              <a:rPr lang="en-GB" sz="1600" b="1"/>
              <a:t>Act </a:t>
            </a:r>
            <a:r>
              <a:rPr lang="en-GB" sz="1600"/>
              <a:t>– pilot the idea to solve problems or advance the mission</a:t>
            </a:r>
          </a:p>
          <a:p>
            <a:r>
              <a:rPr lang="en-GB" sz="1600" b="1"/>
              <a:t>Re-measure</a:t>
            </a:r>
            <a:r>
              <a:rPr lang="en-GB" sz="1600"/>
              <a:t> – validate that the solution produced the desired output</a:t>
            </a:r>
          </a:p>
          <a:p>
            <a:r>
              <a:rPr lang="en-GB" sz="1600" b="1"/>
              <a:t>Implement</a:t>
            </a:r>
            <a:r>
              <a:rPr lang="en-GB" sz="1600"/>
              <a:t> –  fully implement the solution after a successful pilot</a:t>
            </a:r>
          </a:p>
          <a:p>
            <a:r>
              <a:rPr lang="en-GB" sz="1600" b="1"/>
              <a:t>Share / Celebrate </a:t>
            </a:r>
            <a:r>
              <a:rPr lang="en-GB" sz="1600"/>
              <a:t>– as you might imagine, Disney knows how to celebrate success. Improvements are celebrated in real-time and at annual conferences where innovators are recognized for their great contributions</a:t>
            </a:r>
          </a:p>
          <a:p>
            <a:r>
              <a:rPr lang="en-GB" sz="1600" b="1"/>
              <a:t>Apple is a visionary company </a:t>
            </a:r>
            <a:r>
              <a:rPr lang="en-GB" sz="1600"/>
              <a:t>able to predict what customers will want in the </a:t>
            </a:r>
            <a:r>
              <a:rPr lang="en-GB" sz="1600" b="1"/>
              <a:t>future</a:t>
            </a:r>
            <a:r>
              <a:rPr lang="en-GB" sz="1600"/>
              <a:t>. </a:t>
            </a:r>
          </a:p>
          <a:p>
            <a:r>
              <a:rPr lang="en-GB" sz="1600"/>
              <a:t>This turns the traditional model of “</a:t>
            </a:r>
            <a:r>
              <a:rPr lang="en-GB" sz="1600" b="1"/>
              <a:t>listen to your customer” </a:t>
            </a:r>
            <a:r>
              <a:rPr lang="en-GB" sz="1600"/>
              <a:t>on its head. </a:t>
            </a:r>
          </a:p>
          <a:p>
            <a:r>
              <a:rPr lang="en-GB" sz="1600"/>
              <a:t>Steve Jobs famously said, “</a:t>
            </a:r>
            <a:r>
              <a:rPr lang="en-GB" sz="1600" b="1" i="1"/>
              <a:t>You can’t just ask customers what they want and then try to give that to them. By the time you get it to build, they’ll want something new.”</a:t>
            </a:r>
          </a:p>
          <a:p>
            <a:r>
              <a:rPr lang="en-GB" sz="1600" b="1" i="1"/>
              <a:t> </a:t>
            </a:r>
            <a:r>
              <a:rPr lang="en-GB" sz="1600"/>
              <a:t>Apple understands the need for ever greater quality, beauty, speed, convenience, and self-expression is human nature. They take these values and marry them with the </a:t>
            </a:r>
            <a:r>
              <a:rPr lang="en-GB" sz="1600" b="1"/>
              <a:t>latest and greatest in consumer hardware and software technology and create masterpieces.</a:t>
            </a:r>
          </a:p>
          <a:p>
            <a:endParaRPr lang="en-GB" sz="900"/>
          </a:p>
        </p:txBody>
      </p:sp>
    </p:spTree>
    <p:extLst>
      <p:ext uri="{BB962C8B-B14F-4D97-AF65-F5344CB8AC3E}">
        <p14:creationId xmlns:p14="http://schemas.microsoft.com/office/powerpoint/2010/main" val="181635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E2BD-387B-42E1-AF03-01D0ABCDFCDD}"/>
              </a:ext>
            </a:extLst>
          </p:cNvPr>
          <p:cNvSpPr>
            <a:spLocks noGrp="1"/>
          </p:cNvSpPr>
          <p:nvPr>
            <p:ph type="title"/>
          </p:nvPr>
        </p:nvSpPr>
        <p:spPr/>
        <p:txBody>
          <a:bodyPr/>
          <a:lstStyle/>
          <a:p>
            <a:r>
              <a:rPr lang="en-GB"/>
              <a:t>Montage International</a:t>
            </a:r>
          </a:p>
        </p:txBody>
      </p:sp>
      <p:pic>
        <p:nvPicPr>
          <p:cNvPr id="4" name="Online Media 3" title="Montage International">
            <a:hlinkClick r:id="" action="ppaction://media"/>
            <a:extLst>
              <a:ext uri="{FF2B5EF4-FFF2-40B4-BE49-F238E27FC236}">
                <a16:creationId xmlns:a16="http://schemas.microsoft.com/office/drawing/2014/main" id="{2BF208D9-7941-46AC-9CC9-32CF39F5F3B7}"/>
              </a:ext>
            </a:extLst>
          </p:cNvPr>
          <p:cNvPicPr>
            <a:picLocks noGrp="1" noRot="1" noChangeAspect="1"/>
          </p:cNvPicPr>
          <p:nvPr>
            <p:ph idx="1"/>
            <a:videoFile r:link="rId1"/>
          </p:nvPr>
        </p:nvPicPr>
        <p:blipFill>
          <a:blip r:embed="rId4"/>
          <a:stretch>
            <a:fillRect/>
          </a:stretch>
        </p:blipFill>
        <p:spPr>
          <a:xfrm>
            <a:off x="1286691" y="1796119"/>
            <a:ext cx="6920449" cy="3892755"/>
          </a:xfrm>
          <a:prstGeom prst="rect">
            <a:avLst/>
          </a:prstGeom>
        </p:spPr>
      </p:pic>
    </p:spTree>
    <p:extLst>
      <p:ext uri="{BB962C8B-B14F-4D97-AF65-F5344CB8AC3E}">
        <p14:creationId xmlns:p14="http://schemas.microsoft.com/office/powerpoint/2010/main" val="4228200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BC9F2F-5A5A-4641-9D46-F62953C15ADD}"/>
              </a:ext>
            </a:extLst>
          </p:cNvPr>
          <p:cNvPicPr>
            <a:picLocks noChangeAspect="1"/>
          </p:cNvPicPr>
          <p:nvPr/>
        </p:nvPicPr>
        <p:blipFill>
          <a:blip r:embed="rId2"/>
          <a:stretch>
            <a:fillRect/>
          </a:stretch>
        </p:blipFill>
        <p:spPr>
          <a:xfrm>
            <a:off x="1840755" y="1196752"/>
            <a:ext cx="5462489" cy="3322608"/>
          </a:xfrm>
          <a:prstGeom prst="rect">
            <a:avLst/>
          </a:prstGeom>
        </p:spPr>
      </p:pic>
    </p:spTree>
    <p:extLst>
      <p:ext uri="{BB962C8B-B14F-4D97-AF65-F5344CB8AC3E}">
        <p14:creationId xmlns:p14="http://schemas.microsoft.com/office/powerpoint/2010/main" val="2091396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2472EB-691C-4D07-974B-5C8A568C0C4A}"/>
              </a:ext>
            </a:extLst>
          </p:cNvPr>
          <p:cNvPicPr>
            <a:picLocks noChangeAspect="1"/>
          </p:cNvPicPr>
          <p:nvPr/>
        </p:nvPicPr>
        <p:blipFill>
          <a:blip r:embed="rId2"/>
          <a:stretch>
            <a:fillRect/>
          </a:stretch>
        </p:blipFill>
        <p:spPr>
          <a:xfrm>
            <a:off x="2115099" y="1196752"/>
            <a:ext cx="4913802" cy="3304318"/>
          </a:xfrm>
          <a:prstGeom prst="rect">
            <a:avLst/>
          </a:prstGeom>
        </p:spPr>
      </p:pic>
    </p:spTree>
    <p:extLst>
      <p:ext uri="{BB962C8B-B14F-4D97-AF65-F5344CB8AC3E}">
        <p14:creationId xmlns:p14="http://schemas.microsoft.com/office/powerpoint/2010/main" val="4121831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5723D9-AF63-4026-8DE9-AF235B17518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387498" y="713798"/>
            <a:ext cx="6161186" cy="4351338"/>
          </a:xfrm>
        </p:spPr>
      </p:pic>
    </p:spTree>
    <p:extLst>
      <p:ext uri="{BB962C8B-B14F-4D97-AF65-F5344CB8AC3E}">
        <p14:creationId xmlns:p14="http://schemas.microsoft.com/office/powerpoint/2010/main" val="1910504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0DBC1-8FD0-4355-BE1E-73E9D5B4EA53}"/>
              </a:ext>
            </a:extLst>
          </p:cNvPr>
          <p:cNvSpPr>
            <a:spLocks noGrp="1"/>
          </p:cNvSpPr>
          <p:nvPr>
            <p:ph type="title"/>
          </p:nvPr>
        </p:nvSpPr>
        <p:spPr>
          <a:xfrm>
            <a:off x="279515" y="182245"/>
            <a:ext cx="7886700" cy="865159"/>
          </a:xfrm>
        </p:spPr>
        <p:txBody>
          <a:bodyPr/>
          <a:lstStyle/>
          <a:p>
            <a:r>
              <a:rPr lang="en-GB"/>
              <a:t>Hospitality &amp; millennials </a:t>
            </a:r>
          </a:p>
        </p:txBody>
      </p:sp>
      <p:sp>
        <p:nvSpPr>
          <p:cNvPr id="3" name="Content Placeholder 2">
            <a:extLst>
              <a:ext uri="{FF2B5EF4-FFF2-40B4-BE49-F238E27FC236}">
                <a16:creationId xmlns:a16="http://schemas.microsoft.com/office/drawing/2014/main" id="{F1369E97-FF91-4F46-80DC-4CAA95D513CB}"/>
              </a:ext>
            </a:extLst>
          </p:cNvPr>
          <p:cNvSpPr>
            <a:spLocks noGrp="1"/>
          </p:cNvSpPr>
          <p:nvPr>
            <p:ph idx="1"/>
          </p:nvPr>
        </p:nvSpPr>
        <p:spPr>
          <a:xfrm>
            <a:off x="279515" y="1253331"/>
            <a:ext cx="7886700" cy="4351338"/>
          </a:xfrm>
        </p:spPr>
        <p:txBody>
          <a:bodyPr/>
          <a:lstStyle/>
          <a:p>
            <a:pPr>
              <a:lnSpc>
                <a:spcPct val="100000"/>
              </a:lnSpc>
            </a:pPr>
            <a:r>
              <a:rPr lang="en-GB" sz="2400"/>
              <a:t>Millennials are stimulating the passion for hospitality.</a:t>
            </a:r>
          </a:p>
          <a:p>
            <a:pPr>
              <a:lnSpc>
                <a:spcPct val="100000"/>
              </a:lnSpc>
            </a:pPr>
            <a:r>
              <a:rPr lang="en-GB" sz="2400"/>
              <a:t>Being 100% committed when thinking of millennials because they insist on experiences.</a:t>
            </a:r>
          </a:p>
          <a:p>
            <a:pPr>
              <a:lnSpc>
                <a:spcPct val="100000"/>
              </a:lnSpc>
            </a:pPr>
            <a:endParaRPr lang="en-GB" sz="2400"/>
          </a:p>
          <a:p>
            <a:pPr algn="ctr">
              <a:lnSpc>
                <a:spcPct val="100000"/>
              </a:lnSpc>
            </a:pPr>
            <a:r>
              <a:rPr lang="en-GB" sz="2400"/>
              <a:t>‘ </a:t>
            </a:r>
            <a:r>
              <a:rPr lang="en-GB" sz="2400" i="1"/>
              <a:t>what millennials are looking for is something that money almost cannot buy</a:t>
            </a:r>
            <a:r>
              <a:rPr lang="en-GB" sz="2400"/>
              <a:t>’ says Rupert, owner of Le </a:t>
            </a:r>
            <a:r>
              <a:rPr lang="en-GB" sz="2400" err="1"/>
              <a:t>Bernadin</a:t>
            </a:r>
            <a:r>
              <a:rPr lang="en-GB" sz="2400"/>
              <a:t> Restaurant ‘ </a:t>
            </a:r>
            <a:r>
              <a:rPr lang="en-GB" sz="2400" i="1"/>
              <a:t>it’s our responsibility to understand the needs of the guest, to deliver an experience that’s individually crafted for each individual visiting the dining room’.</a:t>
            </a:r>
          </a:p>
        </p:txBody>
      </p:sp>
    </p:spTree>
    <p:extLst>
      <p:ext uri="{BB962C8B-B14F-4D97-AF65-F5344CB8AC3E}">
        <p14:creationId xmlns:p14="http://schemas.microsoft.com/office/powerpoint/2010/main" val="89139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12CA-8BDE-4382-B0DE-72A5DF9A950E}"/>
              </a:ext>
            </a:extLst>
          </p:cNvPr>
          <p:cNvSpPr>
            <a:spLocks noGrp="1"/>
          </p:cNvSpPr>
          <p:nvPr>
            <p:ph type="title"/>
          </p:nvPr>
        </p:nvSpPr>
        <p:spPr>
          <a:xfrm>
            <a:off x="0" y="60427"/>
            <a:ext cx="7886700" cy="438338"/>
          </a:xfrm>
        </p:spPr>
        <p:txBody>
          <a:bodyPr>
            <a:normAutofit fontScale="90000"/>
          </a:bodyPr>
          <a:lstStyle/>
          <a:p>
            <a:r>
              <a:rPr lang="en-GB" sz="3100"/>
              <a:t>THE IMPACT OF SHIFTING CONSUMER BEHAVIOR</a:t>
            </a:r>
            <a:br>
              <a:rPr lang="en-GB"/>
            </a:br>
            <a:endParaRPr lang="en-GB"/>
          </a:p>
        </p:txBody>
      </p:sp>
      <p:sp>
        <p:nvSpPr>
          <p:cNvPr id="3" name="Content Placeholder 2">
            <a:extLst>
              <a:ext uri="{FF2B5EF4-FFF2-40B4-BE49-F238E27FC236}">
                <a16:creationId xmlns:a16="http://schemas.microsoft.com/office/drawing/2014/main" id="{E95CF959-EEE0-42AD-887A-1EEBD9D30444}"/>
              </a:ext>
            </a:extLst>
          </p:cNvPr>
          <p:cNvSpPr>
            <a:spLocks noGrp="1"/>
          </p:cNvSpPr>
          <p:nvPr>
            <p:ph idx="1"/>
          </p:nvPr>
        </p:nvSpPr>
        <p:spPr>
          <a:xfrm>
            <a:off x="0" y="548644"/>
            <a:ext cx="8229600" cy="5503021"/>
          </a:xfrm>
        </p:spPr>
        <p:txBody>
          <a:bodyPr>
            <a:normAutofit fontScale="47500" lnSpcReduction="20000"/>
          </a:bodyPr>
          <a:lstStyle/>
          <a:p>
            <a:pPr marL="0" indent="0">
              <a:buNone/>
            </a:pPr>
            <a:r>
              <a:rPr lang="en-GB" sz="7400"/>
              <a:t>Marriott brands standards– </a:t>
            </a:r>
          </a:p>
          <a:p>
            <a:pPr marL="0" indent="0">
              <a:lnSpc>
                <a:spcPct val="120000"/>
              </a:lnSpc>
              <a:buNone/>
            </a:pPr>
            <a:r>
              <a:rPr lang="en-GB" sz="4900" b="1"/>
              <a:t>Aloft Hotels</a:t>
            </a:r>
          </a:p>
          <a:p>
            <a:pPr>
              <a:lnSpc>
                <a:spcPct val="120000"/>
              </a:lnSpc>
            </a:pPr>
            <a:r>
              <a:rPr lang="en-GB" sz="4900"/>
              <a:t>brand standards adapt, to reflect shifts in consumer behaviour. When looking to evolve the guestroom for the next generation of music lovers and music makers, for example, Aloft Hotels’ brand and design team consulted with the ownership community to ensure building a </a:t>
            </a:r>
            <a:r>
              <a:rPr lang="en-GB" sz="4900" b="1"/>
              <a:t>hotel of the future that met guests’ needs</a:t>
            </a:r>
            <a:r>
              <a:rPr lang="en-GB" sz="4900"/>
              <a:t>. </a:t>
            </a:r>
            <a:r>
              <a:rPr lang="en-GB" sz="4900" b="1"/>
              <a:t>Musicians were enjoying </a:t>
            </a:r>
            <a:r>
              <a:rPr lang="en-GB" sz="4900" b="1" err="1"/>
              <a:t>Aloft’s</a:t>
            </a:r>
            <a:r>
              <a:rPr lang="en-GB" sz="4900" b="1"/>
              <a:t> public spaces </a:t>
            </a:r>
            <a:r>
              <a:rPr lang="en-GB" sz="4900"/>
              <a:t>as live-music venues. consumers were spending more time in hotel public spaces than guestrooms so created a </a:t>
            </a:r>
            <a:r>
              <a:rPr lang="en-GB" sz="4900" b="1"/>
              <a:t>high-voltage outlets for musical equipment </a:t>
            </a:r>
            <a:r>
              <a:rPr lang="en-GB" sz="4900"/>
              <a:t>and </a:t>
            </a:r>
            <a:r>
              <a:rPr lang="en-GB" sz="4900" b="1"/>
              <a:t>soft lounge seating </a:t>
            </a:r>
            <a:r>
              <a:rPr lang="en-GB" sz="4900"/>
              <a:t>with intentional sightlines </a:t>
            </a:r>
            <a:r>
              <a:rPr lang="en-GB" sz="4900" b="1"/>
              <a:t>brand standard that incorporates </a:t>
            </a:r>
            <a:r>
              <a:rPr lang="en-GB" sz="4900"/>
              <a:t> to the designated area </a:t>
            </a:r>
            <a:r>
              <a:rPr lang="en-GB" sz="4900" b="1"/>
              <a:t>for live performances</a:t>
            </a:r>
            <a:r>
              <a:rPr lang="en-GB" sz="4900"/>
              <a:t>. Environment attracts locals, enhancing lively bar scene with music.</a:t>
            </a:r>
          </a:p>
          <a:p>
            <a:pPr>
              <a:lnSpc>
                <a:spcPct val="120000"/>
              </a:lnSpc>
            </a:pPr>
            <a:endParaRPr lang="en-GB" sz="4900"/>
          </a:p>
          <a:p>
            <a:endParaRPr lang="en-GB" sz="1600"/>
          </a:p>
        </p:txBody>
      </p:sp>
    </p:spTree>
    <p:extLst>
      <p:ext uri="{BB962C8B-B14F-4D97-AF65-F5344CB8AC3E}">
        <p14:creationId xmlns:p14="http://schemas.microsoft.com/office/powerpoint/2010/main" val="9112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10;&#10;Description automatically generated with medium confidence">
            <a:extLst>
              <a:ext uri="{FF2B5EF4-FFF2-40B4-BE49-F238E27FC236}">
                <a16:creationId xmlns:a16="http://schemas.microsoft.com/office/drawing/2014/main" id="{F9550C39-EADA-45A8-9B45-F6037B7D42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66313" y="290312"/>
            <a:ext cx="2277686" cy="1894679"/>
          </a:xfrm>
          <a:prstGeom prst="rect">
            <a:avLst/>
          </a:prstGeom>
        </p:spPr>
      </p:pic>
      <p:sp>
        <p:nvSpPr>
          <p:cNvPr id="2" name="Title 1">
            <a:extLst>
              <a:ext uri="{FF2B5EF4-FFF2-40B4-BE49-F238E27FC236}">
                <a16:creationId xmlns:a16="http://schemas.microsoft.com/office/drawing/2014/main" id="{C18FB817-CDBB-4937-B6AB-96E523F198B9}"/>
              </a:ext>
            </a:extLst>
          </p:cNvPr>
          <p:cNvSpPr>
            <a:spLocks noGrp="1"/>
          </p:cNvSpPr>
          <p:nvPr>
            <p:ph type="title"/>
          </p:nvPr>
        </p:nvSpPr>
        <p:spPr>
          <a:xfrm>
            <a:off x="246265" y="157309"/>
            <a:ext cx="7886700" cy="632402"/>
          </a:xfrm>
        </p:spPr>
        <p:txBody>
          <a:bodyPr>
            <a:normAutofit fontScale="90000"/>
          </a:bodyPr>
          <a:lstStyle/>
          <a:p>
            <a:r>
              <a:rPr lang="en-GB"/>
              <a:t>Sheraton Hotels &amp; Resorts</a:t>
            </a:r>
            <a:br>
              <a:rPr lang="en-GB"/>
            </a:br>
            <a:endParaRPr lang="en-GB"/>
          </a:p>
        </p:txBody>
      </p:sp>
      <p:sp>
        <p:nvSpPr>
          <p:cNvPr id="3" name="Content Placeholder 2">
            <a:extLst>
              <a:ext uri="{FF2B5EF4-FFF2-40B4-BE49-F238E27FC236}">
                <a16:creationId xmlns:a16="http://schemas.microsoft.com/office/drawing/2014/main" id="{91B6A759-734C-4533-88D0-9A058096C678}"/>
              </a:ext>
            </a:extLst>
          </p:cNvPr>
          <p:cNvSpPr>
            <a:spLocks noGrp="1"/>
          </p:cNvSpPr>
          <p:nvPr>
            <p:ph idx="1"/>
          </p:nvPr>
        </p:nvSpPr>
        <p:spPr>
          <a:xfrm>
            <a:off x="246265" y="997527"/>
            <a:ext cx="7218564" cy="4937759"/>
          </a:xfrm>
        </p:spPr>
        <p:txBody>
          <a:bodyPr>
            <a:normAutofit lnSpcReduction="10000"/>
          </a:bodyPr>
          <a:lstStyle/>
          <a:p>
            <a:pPr>
              <a:lnSpc>
                <a:spcPct val="100000"/>
              </a:lnSpc>
            </a:pPr>
            <a:r>
              <a:rPr lang="en-GB" sz="2000"/>
              <a:t>Sheraton Hotels is a </a:t>
            </a:r>
            <a:r>
              <a:rPr lang="en-GB" sz="2000" b="1"/>
              <a:t>brand reimagining the guest experience </a:t>
            </a:r>
            <a:r>
              <a:rPr lang="en-GB" sz="2000"/>
              <a:t>based on consumer behaviour. </a:t>
            </a:r>
          </a:p>
          <a:p>
            <a:pPr>
              <a:lnSpc>
                <a:spcPct val="100000"/>
              </a:lnSpc>
            </a:pPr>
            <a:r>
              <a:rPr lang="en-GB" sz="2000"/>
              <a:t>people are working in communal spaces, integrated with beverage and social environments. Dining is less formal and often mixed in with other activities. the public space experience, designed with product details and service elements that enhance the sense of community. </a:t>
            </a:r>
          </a:p>
          <a:p>
            <a:pPr>
              <a:lnSpc>
                <a:spcPct val="100000"/>
              </a:lnSpc>
            </a:pPr>
            <a:r>
              <a:rPr lang="en-GB" sz="2000"/>
              <a:t>A bevy of </a:t>
            </a:r>
            <a:r>
              <a:rPr lang="en-GB" sz="2000" b="1"/>
              <a:t>new standards have followed</a:t>
            </a:r>
            <a:r>
              <a:rPr lang="en-GB" sz="2000"/>
              <a:t>, including collaboration and meeting spaces that are now integrated into the heart of the lobby, bar concepts that equally prioritize coffee and cocktails, and a digital experience that expands the zone of ordering food and beverages to include most of the public spaces. </a:t>
            </a:r>
          </a:p>
          <a:p>
            <a:pPr>
              <a:lnSpc>
                <a:spcPct val="100000"/>
              </a:lnSpc>
            </a:pPr>
            <a:r>
              <a:rPr lang="en-GB" sz="2000"/>
              <a:t>All of these things </a:t>
            </a:r>
            <a:r>
              <a:rPr lang="en-GB" sz="2000" b="1"/>
              <a:t>allow guests as well as locals to mingle, gather, and work in an inviting space </a:t>
            </a:r>
            <a:r>
              <a:rPr lang="en-GB" sz="2000"/>
              <a:t>that just happens to be inside a hotel.</a:t>
            </a:r>
          </a:p>
          <a:p>
            <a:endParaRPr lang="en-GB"/>
          </a:p>
        </p:txBody>
      </p:sp>
    </p:spTree>
    <p:extLst>
      <p:ext uri="{BB962C8B-B14F-4D97-AF65-F5344CB8AC3E}">
        <p14:creationId xmlns:p14="http://schemas.microsoft.com/office/powerpoint/2010/main" val="275468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28369E-6194-4579-9EDF-D71BE7D5BC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728455">
            <a:off x="6242551" y="5339300"/>
            <a:ext cx="2826328" cy="959217"/>
          </a:xfrm>
          <a:prstGeom prst="rect">
            <a:avLst/>
          </a:prstGeom>
          <a:noFill/>
        </p:spPr>
      </p:pic>
      <p:sp>
        <p:nvSpPr>
          <p:cNvPr id="3" name="Content Placeholder 2">
            <a:extLst>
              <a:ext uri="{FF2B5EF4-FFF2-40B4-BE49-F238E27FC236}">
                <a16:creationId xmlns:a16="http://schemas.microsoft.com/office/drawing/2014/main" id="{136178BE-4FDE-4B56-9FD8-D6E7396804C1}"/>
              </a:ext>
            </a:extLst>
          </p:cNvPr>
          <p:cNvSpPr>
            <a:spLocks noGrp="1"/>
          </p:cNvSpPr>
          <p:nvPr>
            <p:ph sz="half" idx="1"/>
          </p:nvPr>
        </p:nvSpPr>
        <p:spPr>
          <a:xfrm>
            <a:off x="457200" y="332656"/>
            <a:ext cx="6741622" cy="5486253"/>
          </a:xfrm>
        </p:spPr>
        <p:txBody>
          <a:bodyPr>
            <a:normAutofit/>
          </a:bodyPr>
          <a:lstStyle/>
          <a:p>
            <a:pPr>
              <a:lnSpc>
                <a:spcPct val="120000"/>
              </a:lnSpc>
            </a:pPr>
            <a:r>
              <a:rPr lang="en-GB" sz="1600" b="1"/>
              <a:t>Moxy Hotels - </a:t>
            </a:r>
            <a:r>
              <a:rPr lang="en-GB" sz="1600"/>
              <a:t>provide experiences and attributes that “young at heart” travellers value. In 2014, launched the brand, which was created with a </a:t>
            </a:r>
            <a:r>
              <a:rPr lang="en-GB" sz="1600" b="1"/>
              <a:t>strong design point of view at an affordable price point.</a:t>
            </a:r>
          </a:p>
          <a:p>
            <a:pPr>
              <a:lnSpc>
                <a:spcPct val="120000"/>
              </a:lnSpc>
            </a:pPr>
            <a:r>
              <a:rPr lang="en-GB" sz="1600"/>
              <a:t>At Moxy, </a:t>
            </a:r>
            <a:r>
              <a:rPr lang="en-GB" sz="1600" b="1"/>
              <a:t>the check-in experience is at the bar, </a:t>
            </a:r>
            <a:r>
              <a:rPr lang="en-GB" sz="1600"/>
              <a:t>where guests are greeted with a welcome cocktail. Incorporated fun and playful ways to </a:t>
            </a:r>
            <a:r>
              <a:rPr lang="en-GB" sz="1600" b="1"/>
              <a:t>monitor guest feedback through a design feature </a:t>
            </a:r>
            <a:r>
              <a:rPr lang="en-GB" sz="1600"/>
              <a:t>at all Moxy Hotels that displays </a:t>
            </a:r>
            <a:r>
              <a:rPr lang="en-GB" sz="1600" b="1"/>
              <a:t>social media feeds through a creative guestbook.</a:t>
            </a:r>
          </a:p>
          <a:p>
            <a:pPr>
              <a:lnSpc>
                <a:spcPct val="120000"/>
              </a:lnSpc>
            </a:pPr>
            <a:r>
              <a:rPr lang="en-GB" sz="1600" b="1"/>
              <a:t>Empowering the on-property team understands what brand represents,</a:t>
            </a:r>
            <a:r>
              <a:rPr lang="en-GB" sz="1600"/>
              <a:t> they are empowered to </a:t>
            </a:r>
            <a:r>
              <a:rPr lang="en-GB" sz="1600" b="1"/>
              <a:t>deliver service excellence to guests through the brand promise</a:t>
            </a:r>
            <a:r>
              <a:rPr lang="en-GB" sz="1600"/>
              <a:t>. You would be hard pressed to find many hotel bartenders in the industry who check in guests, but at Moxy, </a:t>
            </a:r>
            <a:r>
              <a:rPr lang="en-GB" sz="1600" b="1"/>
              <a:t>a fun and playful experience starts from the moment a guest walks in the door</a:t>
            </a:r>
            <a:r>
              <a:rPr lang="en-GB" sz="1600"/>
              <a:t>. </a:t>
            </a:r>
            <a:r>
              <a:rPr lang="en-GB" sz="1600" b="1"/>
              <a:t>Training and educating the team </a:t>
            </a:r>
            <a:r>
              <a:rPr lang="en-GB" sz="1600"/>
              <a:t>on </a:t>
            </a:r>
            <a:r>
              <a:rPr lang="en-GB" sz="1600" b="1"/>
              <a:t>brand standards </a:t>
            </a:r>
            <a:r>
              <a:rPr lang="en-GB" sz="1600"/>
              <a:t>ensures the experience delivers on guests’ expectations. </a:t>
            </a:r>
          </a:p>
          <a:p>
            <a:pPr>
              <a:lnSpc>
                <a:spcPct val="120000"/>
              </a:lnSpc>
            </a:pPr>
            <a:r>
              <a:rPr lang="en-GB" sz="1600" b="1"/>
              <a:t>Brand standards maintain </a:t>
            </a:r>
            <a:r>
              <a:rPr lang="en-GB" sz="1600"/>
              <a:t>the consistency that guests come to love and expect, Whether it’s a great spot for a grab-and-go breakfast in the morning or a live-music venue in the lobby.</a:t>
            </a:r>
          </a:p>
        </p:txBody>
      </p:sp>
    </p:spTree>
    <p:extLst>
      <p:ext uri="{BB962C8B-B14F-4D97-AF65-F5344CB8AC3E}">
        <p14:creationId xmlns:p14="http://schemas.microsoft.com/office/powerpoint/2010/main" val="891933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33ADC7CA-E40D-4282-B44F-9CD2C6C54E4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9026" y="908720"/>
            <a:ext cx="3444623" cy="2798756"/>
          </a:xfrm>
          <a:prstGeom prst="rect">
            <a:avLst/>
          </a:prstGeom>
          <a:noFill/>
        </p:spPr>
      </p:pic>
      <p:sp>
        <p:nvSpPr>
          <p:cNvPr id="2" name="Title 1">
            <a:extLst>
              <a:ext uri="{FF2B5EF4-FFF2-40B4-BE49-F238E27FC236}">
                <a16:creationId xmlns:a16="http://schemas.microsoft.com/office/drawing/2014/main" id="{7C23D3EC-1BA1-4B5A-97E0-F38B3C9E602F}"/>
              </a:ext>
            </a:extLst>
          </p:cNvPr>
          <p:cNvSpPr>
            <a:spLocks noGrp="1"/>
          </p:cNvSpPr>
          <p:nvPr>
            <p:ph type="title"/>
          </p:nvPr>
        </p:nvSpPr>
        <p:spPr>
          <a:xfrm>
            <a:off x="107504" y="7430"/>
            <a:ext cx="8229600" cy="778098"/>
          </a:xfrm>
        </p:spPr>
        <p:txBody>
          <a:bodyPr anchor="ctr">
            <a:normAutofit/>
          </a:bodyPr>
          <a:lstStyle/>
          <a:p>
            <a:pPr algn="l"/>
            <a:r>
              <a:rPr lang="en-GB" sz="3600"/>
              <a:t>Accor Hotels</a:t>
            </a:r>
          </a:p>
        </p:txBody>
      </p:sp>
      <p:sp>
        <p:nvSpPr>
          <p:cNvPr id="3" name="Content Placeholder 2">
            <a:extLst>
              <a:ext uri="{FF2B5EF4-FFF2-40B4-BE49-F238E27FC236}">
                <a16:creationId xmlns:a16="http://schemas.microsoft.com/office/drawing/2014/main" id="{792A93DE-28E4-4ADC-A796-3393C994ADF1}"/>
              </a:ext>
            </a:extLst>
          </p:cNvPr>
          <p:cNvSpPr>
            <a:spLocks noGrp="1"/>
          </p:cNvSpPr>
          <p:nvPr>
            <p:ph sz="half" idx="1"/>
          </p:nvPr>
        </p:nvSpPr>
        <p:spPr>
          <a:xfrm>
            <a:off x="107504" y="785528"/>
            <a:ext cx="6409674" cy="5163752"/>
          </a:xfrm>
        </p:spPr>
        <p:txBody>
          <a:bodyPr>
            <a:noAutofit/>
          </a:bodyPr>
          <a:lstStyle/>
          <a:p>
            <a:r>
              <a:rPr lang="en-GB" sz="1800"/>
              <a:t>‘</a:t>
            </a:r>
            <a:r>
              <a:rPr lang="en-GB" sz="2000"/>
              <a:t>We have been a </a:t>
            </a:r>
            <a:r>
              <a:rPr lang="en-GB" sz="2000" b="1"/>
              <a:t>super good hospitality </a:t>
            </a:r>
            <a:r>
              <a:rPr lang="en-GB" sz="2000"/>
              <a:t>group for the last 50 years. We are not shying away from it. We are shifting and expanding the hospitality notion to </a:t>
            </a:r>
            <a:r>
              <a:rPr lang="en-GB" sz="2000" b="1"/>
              <a:t>Augmented Hospitality</a:t>
            </a:r>
            <a:r>
              <a:rPr lang="en-GB" sz="2000"/>
              <a:t>.</a:t>
            </a:r>
          </a:p>
          <a:p>
            <a:r>
              <a:rPr lang="en-GB" sz="2000"/>
              <a:t> We are being even more audacious and going one step further by saying: Since people want to be recognized, want to have something extremely personalized, why don't we try going from Augmented Hospitality to a Lifestyle Augmented Hospitality player?’</a:t>
            </a:r>
          </a:p>
          <a:p>
            <a:r>
              <a:rPr lang="en-GB" sz="2000" b="1"/>
              <a:t>Augmented hospitality </a:t>
            </a:r>
            <a:r>
              <a:rPr lang="en-GB" sz="2000"/>
              <a:t>means </a:t>
            </a:r>
            <a:r>
              <a:rPr lang="en-GB" sz="2000" b="1"/>
              <a:t>anticipating a customer's every need</a:t>
            </a:r>
            <a:r>
              <a:rPr lang="en-GB" sz="2000"/>
              <a:t>. Whether organizing upscale events, delivering personalized services, creating unique experiences or offering digital solutions, Accor's vision of augmented hospitality is not just about </a:t>
            </a:r>
            <a:r>
              <a:rPr lang="en-GB" sz="2000" b="1"/>
              <a:t>planning for tomorrow, it is about designing tomorrow.</a:t>
            </a:r>
          </a:p>
          <a:p>
            <a:pPr marL="0" indent="0">
              <a:buNone/>
            </a:pPr>
            <a:r>
              <a:rPr lang="en-GB" sz="2000"/>
              <a:t>Sébastien </a:t>
            </a:r>
            <a:r>
              <a:rPr lang="en-GB" sz="2000" err="1"/>
              <a:t>Bazin</a:t>
            </a:r>
            <a:r>
              <a:rPr lang="en-GB" sz="2000"/>
              <a:t>, Chairman and CEO of Accor (Source: Accor TV - New Accor Strategy).</a:t>
            </a:r>
          </a:p>
        </p:txBody>
      </p:sp>
    </p:spTree>
    <p:extLst>
      <p:ext uri="{BB962C8B-B14F-4D97-AF65-F5344CB8AC3E}">
        <p14:creationId xmlns:p14="http://schemas.microsoft.com/office/powerpoint/2010/main" val="3740504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F95A-8FDD-4342-8025-E27A795CD9D5}"/>
              </a:ext>
            </a:extLst>
          </p:cNvPr>
          <p:cNvSpPr>
            <a:spLocks noGrp="1"/>
          </p:cNvSpPr>
          <p:nvPr>
            <p:ph type="title"/>
          </p:nvPr>
        </p:nvSpPr>
        <p:spPr/>
        <p:txBody>
          <a:bodyPr>
            <a:noAutofit/>
          </a:bodyPr>
          <a:lstStyle/>
          <a:p>
            <a:r>
              <a:rPr lang="en-GB" sz="3200"/>
              <a:t>The new Accor's Strategy – March 2019</a:t>
            </a:r>
          </a:p>
        </p:txBody>
      </p:sp>
      <p:pic>
        <p:nvPicPr>
          <p:cNvPr id="7" name="Online Media 6" title="Accor's 2019 Historic Year">
            <a:hlinkClick r:id="" action="ppaction://media"/>
            <a:extLst>
              <a:ext uri="{FF2B5EF4-FFF2-40B4-BE49-F238E27FC236}">
                <a16:creationId xmlns:a16="http://schemas.microsoft.com/office/drawing/2014/main" id="{B5179C2D-B297-4B5E-8685-5CA783E9E00F}"/>
              </a:ext>
            </a:extLst>
          </p:cNvPr>
          <p:cNvPicPr>
            <a:picLocks noGrp="1" noRot="1" noChangeAspect="1"/>
          </p:cNvPicPr>
          <p:nvPr>
            <p:ph idx="1"/>
            <a:videoFile r:link="rId1"/>
          </p:nvPr>
        </p:nvPicPr>
        <p:blipFill>
          <a:blip r:embed="rId3"/>
          <a:stretch>
            <a:fillRect/>
          </a:stretch>
        </p:blipFill>
        <p:spPr>
          <a:xfrm>
            <a:off x="684213" y="1427163"/>
            <a:ext cx="7497762" cy="4217987"/>
          </a:xfrm>
          <a:prstGeom prst="rect">
            <a:avLst/>
          </a:prstGeom>
        </p:spPr>
      </p:pic>
    </p:spTree>
    <p:extLst>
      <p:ext uri="{BB962C8B-B14F-4D97-AF65-F5344CB8AC3E}">
        <p14:creationId xmlns:p14="http://schemas.microsoft.com/office/powerpoint/2010/main" val="3037551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A2D7-B742-4410-B508-D23EAFBE3CAE}"/>
              </a:ext>
            </a:extLst>
          </p:cNvPr>
          <p:cNvSpPr>
            <a:spLocks noGrp="1"/>
          </p:cNvSpPr>
          <p:nvPr>
            <p:ph type="title"/>
          </p:nvPr>
        </p:nvSpPr>
        <p:spPr/>
        <p:txBody>
          <a:bodyPr/>
          <a:lstStyle/>
          <a:p>
            <a:r>
              <a:rPr lang="en-GB"/>
              <a:t>Accor Group: Highlights 2020</a:t>
            </a:r>
          </a:p>
        </p:txBody>
      </p:sp>
      <p:pic>
        <p:nvPicPr>
          <p:cNvPr id="4" name="Online Media 3" title="Accor Group: Highlights 2020">
            <a:hlinkClick r:id="" action="ppaction://media"/>
            <a:extLst>
              <a:ext uri="{FF2B5EF4-FFF2-40B4-BE49-F238E27FC236}">
                <a16:creationId xmlns:a16="http://schemas.microsoft.com/office/drawing/2014/main" id="{F6CA7844-0E7F-4255-935C-4945E5C71BFD}"/>
              </a:ext>
            </a:extLst>
          </p:cNvPr>
          <p:cNvPicPr>
            <a:picLocks noGrp="1" noRot="1" noChangeAspect="1"/>
          </p:cNvPicPr>
          <p:nvPr>
            <p:ph idx="1"/>
            <a:videoFile r:link="rId1"/>
          </p:nvPr>
        </p:nvPicPr>
        <p:blipFill>
          <a:blip r:embed="rId4"/>
          <a:stretch>
            <a:fillRect/>
          </a:stretch>
        </p:blipFill>
        <p:spPr>
          <a:xfrm>
            <a:off x="3619500" y="3106738"/>
            <a:ext cx="1905000" cy="1076325"/>
          </a:xfrm>
          <a:prstGeom prst="rect">
            <a:avLst/>
          </a:prstGeom>
        </p:spPr>
      </p:pic>
    </p:spTree>
    <p:extLst>
      <p:ext uri="{BB962C8B-B14F-4D97-AF65-F5344CB8AC3E}">
        <p14:creationId xmlns:p14="http://schemas.microsoft.com/office/powerpoint/2010/main" val="14955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189C-A62B-4E24-9F94-4A8B61AF6EBE}"/>
              </a:ext>
            </a:extLst>
          </p:cNvPr>
          <p:cNvSpPr>
            <a:spLocks noGrp="1"/>
          </p:cNvSpPr>
          <p:nvPr>
            <p:ph type="title"/>
          </p:nvPr>
        </p:nvSpPr>
        <p:spPr>
          <a:xfrm>
            <a:off x="457200" y="116632"/>
            <a:ext cx="8229600" cy="634082"/>
          </a:xfrm>
        </p:spPr>
        <p:txBody>
          <a:bodyPr>
            <a:normAutofit/>
          </a:bodyPr>
          <a:lstStyle/>
          <a:p>
            <a:pPr algn="l"/>
            <a:r>
              <a:rPr lang="en-GB" sz="3200" b="1"/>
              <a:t>Tracking</a:t>
            </a:r>
          </a:p>
        </p:txBody>
      </p:sp>
      <p:sp>
        <p:nvSpPr>
          <p:cNvPr id="3" name="Content Placeholder 2">
            <a:extLst>
              <a:ext uri="{FF2B5EF4-FFF2-40B4-BE49-F238E27FC236}">
                <a16:creationId xmlns:a16="http://schemas.microsoft.com/office/drawing/2014/main" id="{9DCC04AA-463B-41DE-AABC-24EFD0F9E005}"/>
              </a:ext>
            </a:extLst>
          </p:cNvPr>
          <p:cNvSpPr>
            <a:spLocks noGrp="1"/>
          </p:cNvSpPr>
          <p:nvPr>
            <p:ph idx="1"/>
          </p:nvPr>
        </p:nvSpPr>
        <p:spPr>
          <a:xfrm>
            <a:off x="179512" y="750713"/>
            <a:ext cx="8229600" cy="5201199"/>
          </a:xfrm>
        </p:spPr>
        <p:txBody>
          <a:bodyPr>
            <a:noAutofit/>
          </a:bodyPr>
          <a:lstStyle/>
          <a:p>
            <a:pPr>
              <a:lnSpc>
                <a:spcPct val="120000"/>
              </a:lnSpc>
            </a:pPr>
            <a:r>
              <a:rPr lang="en-GB" sz="1600"/>
              <a:t>Energizing and empowering employees to engage </a:t>
            </a:r>
            <a:r>
              <a:rPr lang="en-GB" sz="1600" b="1"/>
              <a:t>in purpose-driven, cross-functional behaviour</a:t>
            </a:r>
            <a:r>
              <a:rPr lang="en-GB" sz="1600"/>
              <a:t> is an incredibly important part of great hospitality. Using extra touches of surprise service to enhance guest experience.</a:t>
            </a:r>
          </a:p>
          <a:p>
            <a:pPr>
              <a:lnSpc>
                <a:spcPct val="120000"/>
              </a:lnSpc>
            </a:pPr>
            <a:r>
              <a:rPr lang="en-GB" sz="1600"/>
              <a:t>Tracking </a:t>
            </a:r>
            <a:r>
              <a:rPr lang="en-GB" sz="1600" b="1"/>
              <a:t>the experience of guests </a:t>
            </a:r>
            <a:r>
              <a:rPr lang="en-GB" sz="1600"/>
              <a:t>while they are experiencing your hospitality is a master touch with a system ( service recovery) – data collection ; PMS linking to all areas of the hotel business.</a:t>
            </a:r>
          </a:p>
          <a:p>
            <a:pPr>
              <a:lnSpc>
                <a:spcPct val="120000"/>
              </a:lnSpc>
            </a:pPr>
            <a:r>
              <a:rPr lang="en-GB" sz="1600" b="1"/>
              <a:t>Example:</a:t>
            </a:r>
            <a:r>
              <a:rPr lang="en-GB" sz="1600"/>
              <a:t> The Inn at Little Washington : real-time approach – </a:t>
            </a:r>
            <a:r>
              <a:rPr lang="en-GB" sz="1600" b="1"/>
              <a:t>‘mood-tracking’ </a:t>
            </a:r>
            <a:r>
              <a:rPr lang="en-GB" sz="1600"/>
              <a:t>a waiter will rate between 1-10 onto the system – everything is done by observing and working towards a 9 or 10 rating. </a:t>
            </a:r>
          </a:p>
          <a:p>
            <a:pPr>
              <a:lnSpc>
                <a:spcPct val="120000"/>
              </a:lnSpc>
            </a:pPr>
            <a:r>
              <a:rPr lang="en-GB" sz="1600"/>
              <a:t>The “Happiest Place on Earth” is one of the most tracked — with Disney management using the park’s </a:t>
            </a:r>
            <a:r>
              <a:rPr lang="en-GB" sz="1600" b="1"/>
              <a:t>wearable “</a:t>
            </a:r>
            <a:r>
              <a:rPr lang="en-GB" sz="1600" b="1" err="1"/>
              <a:t>MagicBands</a:t>
            </a:r>
            <a:r>
              <a:rPr lang="en-GB" sz="1600" b="1"/>
              <a:t>” and smartphone apps </a:t>
            </a:r>
            <a:r>
              <a:rPr lang="en-GB" sz="1600"/>
              <a:t>to reportedly </a:t>
            </a:r>
            <a:r>
              <a:rPr lang="en-GB" sz="1600" b="1"/>
              <a:t>track guests </a:t>
            </a:r>
            <a:r>
              <a:rPr lang="en-GB" sz="1600"/>
              <a:t>and </a:t>
            </a:r>
            <a:r>
              <a:rPr lang="en-GB" sz="1600" b="1"/>
              <a:t>collect data : “</a:t>
            </a:r>
            <a:r>
              <a:rPr lang="en-GB" sz="1600"/>
              <a:t>The wearable tech keeps track of guests’ spending habits, what they are riding in the park, where they are eating and what characters they’re stopping to see. It can also serve as a hotel key and electronic meal plan voucher, should the person be staying at a Disney resort. Tech experts claim “It’s designed to anticipate your desires,” (Disney uses apps, ‘</a:t>
            </a:r>
            <a:r>
              <a:rPr lang="en-GB" sz="1600" err="1"/>
              <a:t>MagicBands</a:t>
            </a:r>
            <a:r>
              <a:rPr lang="en-GB" sz="1600"/>
              <a:t>’ to track guests: report, 2019)</a:t>
            </a:r>
          </a:p>
        </p:txBody>
      </p:sp>
    </p:spTree>
    <p:extLst>
      <p:ext uri="{BB962C8B-B14F-4D97-AF65-F5344CB8AC3E}">
        <p14:creationId xmlns:p14="http://schemas.microsoft.com/office/powerpoint/2010/main" val="333527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154D-E972-4EC6-BF66-B0EF3808EEC6}"/>
              </a:ext>
            </a:extLst>
          </p:cNvPr>
          <p:cNvSpPr>
            <a:spLocks noGrp="1"/>
          </p:cNvSpPr>
          <p:nvPr>
            <p:ph type="title"/>
          </p:nvPr>
        </p:nvSpPr>
        <p:spPr>
          <a:xfrm>
            <a:off x="457200" y="274638"/>
            <a:ext cx="8229600" cy="562074"/>
          </a:xfrm>
        </p:spPr>
        <p:txBody>
          <a:bodyPr anchor="ctr">
            <a:normAutofit/>
          </a:bodyPr>
          <a:lstStyle/>
          <a:p>
            <a:pPr algn="l"/>
            <a:r>
              <a:rPr lang="en-GB" sz="3200"/>
              <a:t>‘Mystique’ case studies - DISNEY</a:t>
            </a:r>
          </a:p>
        </p:txBody>
      </p:sp>
      <p:sp>
        <p:nvSpPr>
          <p:cNvPr id="3" name="Content Placeholder 2">
            <a:extLst>
              <a:ext uri="{FF2B5EF4-FFF2-40B4-BE49-F238E27FC236}">
                <a16:creationId xmlns:a16="http://schemas.microsoft.com/office/drawing/2014/main" id="{087218CF-6EF0-40D7-86D2-A2E24C032095}"/>
              </a:ext>
            </a:extLst>
          </p:cNvPr>
          <p:cNvSpPr>
            <a:spLocks noGrp="1"/>
          </p:cNvSpPr>
          <p:nvPr>
            <p:ph sz="half" idx="1"/>
          </p:nvPr>
        </p:nvSpPr>
        <p:spPr>
          <a:xfrm>
            <a:off x="457200" y="1164181"/>
            <a:ext cx="4038600" cy="4787732"/>
          </a:xfrm>
        </p:spPr>
        <p:txBody>
          <a:bodyPr>
            <a:normAutofit fontScale="92500"/>
          </a:bodyPr>
          <a:lstStyle/>
          <a:p>
            <a:pPr marL="0" indent="0">
              <a:buNone/>
            </a:pPr>
            <a:r>
              <a:rPr lang="en-GB" sz="2400" b="1"/>
              <a:t>Disney :</a:t>
            </a:r>
          </a:p>
          <a:p>
            <a:r>
              <a:rPr lang="en-GB" sz="2400"/>
              <a:t>This culture carries over into other facets of the organization, with all employees buying in </a:t>
            </a:r>
            <a:r>
              <a:rPr lang="en-GB" sz="2400" b="1"/>
              <a:t>“to serve the customer best “. </a:t>
            </a:r>
          </a:p>
          <a:p>
            <a:r>
              <a:rPr lang="en-GB" sz="2400"/>
              <a:t>There’s an essential </a:t>
            </a:r>
            <a:r>
              <a:rPr lang="en-GB" sz="2400" b="1"/>
              <a:t>distinction </a:t>
            </a:r>
            <a:r>
              <a:rPr lang="en-GB" sz="2400"/>
              <a:t>between reaction and </a:t>
            </a:r>
            <a:r>
              <a:rPr lang="en-GB" sz="2400" b="1"/>
              <a:t>pro-action, </a:t>
            </a:r>
            <a:r>
              <a:rPr lang="en-GB" sz="2400"/>
              <a:t>with Disney mastering the former but placing emphasis on the latter. </a:t>
            </a:r>
          </a:p>
          <a:p>
            <a:r>
              <a:rPr lang="en-GB" sz="2400" b="1" i="1"/>
              <a:t>Disney say think about how the customer does, and you’ll be ahead of the game</a:t>
            </a:r>
            <a:r>
              <a:rPr lang="en-GB" sz="2400"/>
              <a:t>. </a:t>
            </a:r>
          </a:p>
        </p:txBody>
      </p:sp>
      <p:pic>
        <p:nvPicPr>
          <p:cNvPr id="5" name="Picture 4" descr="Logo&#10;&#10;Description automatically generated">
            <a:extLst>
              <a:ext uri="{FF2B5EF4-FFF2-40B4-BE49-F238E27FC236}">
                <a16:creationId xmlns:a16="http://schemas.microsoft.com/office/drawing/2014/main" id="{DAAA35FF-C997-4960-BD87-E3D8DC6A095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1772816"/>
            <a:ext cx="4038600" cy="2483738"/>
          </a:xfrm>
          <a:prstGeom prst="rect">
            <a:avLst/>
          </a:prstGeom>
          <a:noFill/>
        </p:spPr>
      </p:pic>
    </p:spTree>
    <p:extLst>
      <p:ext uri="{BB962C8B-B14F-4D97-AF65-F5344CB8AC3E}">
        <p14:creationId xmlns:p14="http://schemas.microsoft.com/office/powerpoint/2010/main" val="25590019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hape&#10;&#10;Description automatically generated">
            <a:extLst>
              <a:ext uri="{FF2B5EF4-FFF2-40B4-BE49-F238E27FC236}">
                <a16:creationId xmlns:a16="http://schemas.microsoft.com/office/drawing/2014/main" id="{5506C434-2C0D-46B4-9E63-38D7E23B55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1785" y="2814500"/>
            <a:ext cx="2464711" cy="1725298"/>
          </a:xfrm>
          <a:prstGeom prst="rect">
            <a:avLst/>
          </a:prstGeom>
          <a:noFill/>
        </p:spPr>
      </p:pic>
      <p:sp>
        <p:nvSpPr>
          <p:cNvPr id="2" name="Title 1">
            <a:extLst>
              <a:ext uri="{FF2B5EF4-FFF2-40B4-BE49-F238E27FC236}">
                <a16:creationId xmlns:a16="http://schemas.microsoft.com/office/drawing/2014/main" id="{748BBAF7-3194-4BB5-BDF4-CB2D2ACD2B7E}"/>
              </a:ext>
            </a:extLst>
          </p:cNvPr>
          <p:cNvSpPr>
            <a:spLocks noGrp="1"/>
          </p:cNvSpPr>
          <p:nvPr>
            <p:ph type="title"/>
          </p:nvPr>
        </p:nvSpPr>
        <p:spPr>
          <a:xfrm>
            <a:off x="457200" y="0"/>
            <a:ext cx="8229600" cy="764704"/>
          </a:xfrm>
        </p:spPr>
        <p:txBody>
          <a:bodyPr anchor="ctr">
            <a:normAutofit fontScale="90000"/>
          </a:bodyPr>
          <a:lstStyle/>
          <a:p>
            <a:pPr algn="l">
              <a:lnSpc>
                <a:spcPct val="90000"/>
              </a:lnSpc>
            </a:pPr>
            <a:br>
              <a:rPr lang="en-GB" sz="3700"/>
            </a:br>
            <a:r>
              <a:rPr lang="en-GB" sz="3700"/>
              <a:t>What is Ritz Carlton mystique?</a:t>
            </a:r>
            <a:br>
              <a:rPr lang="en-GB" sz="3700"/>
            </a:br>
            <a:endParaRPr lang="en-GB" sz="3700"/>
          </a:p>
        </p:txBody>
      </p:sp>
      <p:sp>
        <p:nvSpPr>
          <p:cNvPr id="3" name="Content Placeholder 2">
            <a:extLst>
              <a:ext uri="{FF2B5EF4-FFF2-40B4-BE49-F238E27FC236}">
                <a16:creationId xmlns:a16="http://schemas.microsoft.com/office/drawing/2014/main" id="{4B69D392-6651-4134-9640-B59350C01A89}"/>
              </a:ext>
            </a:extLst>
          </p:cNvPr>
          <p:cNvSpPr>
            <a:spLocks noGrp="1"/>
          </p:cNvSpPr>
          <p:nvPr>
            <p:ph sz="half" idx="1"/>
          </p:nvPr>
        </p:nvSpPr>
        <p:spPr>
          <a:xfrm>
            <a:off x="107504" y="764704"/>
            <a:ext cx="6336704" cy="4968552"/>
          </a:xfrm>
        </p:spPr>
        <p:txBody>
          <a:bodyPr>
            <a:noAutofit/>
          </a:bodyPr>
          <a:lstStyle/>
          <a:p>
            <a:pPr>
              <a:lnSpc>
                <a:spcPct val="90000"/>
              </a:lnSpc>
            </a:pPr>
            <a:r>
              <a:rPr lang="en-GB" sz="2000"/>
              <a:t>The Ritz-Carlton calls that something special </a:t>
            </a:r>
            <a:r>
              <a:rPr lang="en-GB" sz="2000" b="1"/>
              <a:t>"The Ritz-Carlton Mystique."</a:t>
            </a:r>
            <a:r>
              <a:rPr lang="en-GB" sz="2000"/>
              <a:t> It's a way of conceptualizing the brand's image and the ambience of each of the company's more than 90 worldwide locations - </a:t>
            </a:r>
            <a:r>
              <a:rPr lang="en-GB" sz="2000" b="1"/>
              <a:t>standard business measures and training of  employees.</a:t>
            </a:r>
          </a:p>
          <a:p>
            <a:pPr>
              <a:lnSpc>
                <a:spcPct val="90000"/>
              </a:lnSpc>
            </a:pPr>
            <a:r>
              <a:rPr lang="en-GB" sz="2000"/>
              <a:t>"Mystique" achieved through two methods: extremely close attention to performance data collection and a broad educational platform to deliver the findings.</a:t>
            </a:r>
          </a:p>
          <a:p>
            <a:pPr>
              <a:lnSpc>
                <a:spcPct val="90000"/>
              </a:lnSpc>
            </a:pPr>
            <a:r>
              <a:rPr lang="en-GB" sz="2000"/>
              <a:t>The Ritz-Carlton watches things that most companies ignore, then uses what they learn in a </a:t>
            </a:r>
            <a:r>
              <a:rPr lang="en-GB" sz="2000" b="1"/>
              <a:t>unique way </a:t>
            </a:r>
            <a:r>
              <a:rPr lang="en-GB" sz="2000"/>
              <a:t>to create ongoing, top-to-bottom learning.</a:t>
            </a:r>
          </a:p>
          <a:p>
            <a:pPr>
              <a:lnSpc>
                <a:spcPct val="90000"/>
              </a:lnSpc>
            </a:pPr>
            <a:r>
              <a:rPr lang="en-GB" sz="2000"/>
              <a:t> "</a:t>
            </a:r>
            <a:r>
              <a:rPr lang="en-GB" sz="2000" b="1" i="1"/>
              <a:t>What we get from the data is essential</a:t>
            </a:r>
            <a:r>
              <a:rPr lang="en-GB" sz="2000"/>
              <a:t>," says John Timmerman, The Ritz-Carlton’s VP of Operations. "</a:t>
            </a:r>
            <a:r>
              <a:rPr lang="en-GB" sz="2000" i="1"/>
              <a:t>Everything we learn </a:t>
            </a:r>
            <a:r>
              <a:rPr lang="en-GB" sz="2000" b="1" i="1"/>
              <a:t>we use to set strategies,</a:t>
            </a:r>
            <a:r>
              <a:rPr lang="en-GB" sz="2000" i="1"/>
              <a:t> and every strategy is communicated to our people. That learning environment is how we stay </a:t>
            </a:r>
            <a:r>
              <a:rPr lang="en-GB" sz="2000" b="1" i="1"/>
              <a:t>agile in an ever-changing world</a:t>
            </a:r>
            <a:r>
              <a:rPr lang="en-GB" sz="2000" b="1"/>
              <a:t>."</a:t>
            </a:r>
          </a:p>
        </p:txBody>
      </p:sp>
    </p:spTree>
    <p:extLst>
      <p:ext uri="{BB962C8B-B14F-4D97-AF65-F5344CB8AC3E}">
        <p14:creationId xmlns:p14="http://schemas.microsoft.com/office/powerpoint/2010/main" val="96736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4CDAC-0481-49D0-A8A3-410F391EF273}"/>
              </a:ext>
            </a:extLst>
          </p:cNvPr>
          <p:cNvSpPr>
            <a:spLocks noGrp="1"/>
          </p:cNvSpPr>
          <p:nvPr>
            <p:ph type="title"/>
          </p:nvPr>
        </p:nvSpPr>
        <p:spPr>
          <a:xfrm>
            <a:off x="457200" y="274638"/>
            <a:ext cx="8229600" cy="1143000"/>
          </a:xfrm>
        </p:spPr>
        <p:txBody>
          <a:bodyPr anchor="ctr">
            <a:normAutofit/>
          </a:bodyPr>
          <a:lstStyle/>
          <a:p>
            <a:r>
              <a:rPr lang="en-GB" sz="4100"/>
              <a:t>Ritz Carlton Customer Service Tips</a:t>
            </a:r>
          </a:p>
        </p:txBody>
      </p:sp>
      <p:pic>
        <p:nvPicPr>
          <p:cNvPr id="4" name="Online Media 3" title="Ritz Carlton Customer Service Tips">
            <a:hlinkClick r:id="" action="ppaction://media"/>
            <a:extLst>
              <a:ext uri="{FF2B5EF4-FFF2-40B4-BE49-F238E27FC236}">
                <a16:creationId xmlns:a16="http://schemas.microsoft.com/office/drawing/2014/main" id="{A59430CC-8E5A-4867-BF4A-D3BD5303C8D3}"/>
              </a:ext>
            </a:extLst>
          </p:cNvPr>
          <p:cNvPicPr>
            <a:picLocks noGrp="1" noRot="1" noChangeAspect="1"/>
          </p:cNvPicPr>
          <p:nvPr>
            <p:ph idx="1"/>
            <a:videoFile r:link="rId1"/>
          </p:nvPr>
        </p:nvPicPr>
        <p:blipFill>
          <a:blip r:embed="rId3"/>
          <a:stretch>
            <a:fillRect/>
          </a:stretch>
        </p:blipFill>
        <p:spPr>
          <a:xfrm>
            <a:off x="2295525" y="2360613"/>
            <a:ext cx="4551363" cy="2571750"/>
          </a:xfrm>
          <a:prstGeom prst="rect">
            <a:avLst/>
          </a:prstGeom>
          <a:noFill/>
        </p:spPr>
      </p:pic>
    </p:spTree>
    <p:extLst>
      <p:ext uri="{BB962C8B-B14F-4D97-AF65-F5344CB8AC3E}">
        <p14:creationId xmlns:p14="http://schemas.microsoft.com/office/powerpoint/2010/main" val="645943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49804A-F1BB-4D44-A571-9B3938D4F342}"/>
              </a:ext>
            </a:extLst>
          </p:cNvPr>
          <p:cNvSpPr>
            <a:spLocks noGrp="1"/>
          </p:cNvSpPr>
          <p:nvPr>
            <p:ph sz="half" idx="1"/>
          </p:nvPr>
        </p:nvSpPr>
        <p:spPr>
          <a:xfrm>
            <a:off x="842963" y="857250"/>
            <a:ext cx="8165306" cy="4384223"/>
          </a:xfrm>
        </p:spPr>
        <p:txBody>
          <a:bodyPr vert="horz" lIns="68580" tIns="34290" rIns="68580" bIns="34290" rtlCol="0">
            <a:noAutofit/>
          </a:bodyPr>
          <a:lstStyle/>
          <a:p>
            <a:pPr marL="0" indent="0">
              <a:lnSpc>
                <a:spcPct val="120000"/>
              </a:lnSpc>
              <a:buNone/>
            </a:pPr>
            <a:r>
              <a:rPr lang="en-US" sz="1275" b="1"/>
              <a:t>Two habits that continually improve quality of experience:-</a:t>
            </a:r>
          </a:p>
          <a:p>
            <a:pPr marL="0" indent="0">
              <a:lnSpc>
                <a:spcPct val="120000"/>
              </a:lnSpc>
              <a:buNone/>
            </a:pPr>
            <a:r>
              <a:rPr lang="en-US" sz="1275"/>
              <a:t>1</a:t>
            </a:r>
            <a:r>
              <a:rPr lang="en-US" sz="1275" b="1"/>
              <a:t>. Using quality language </a:t>
            </a:r>
            <a:r>
              <a:rPr lang="en-US" sz="1275"/>
              <a:t>– Ritz-Carlton ‘ladies and gentlemen, serving ladies and gentlemen’, Marriott calls everyone ‘associates’, Disney calls employees ‘cast members’.</a:t>
            </a:r>
          </a:p>
          <a:p>
            <a:pPr marL="0" indent="0">
              <a:lnSpc>
                <a:spcPct val="120000"/>
              </a:lnSpc>
              <a:buNone/>
            </a:pPr>
            <a:r>
              <a:rPr lang="en-US" sz="1275"/>
              <a:t>2.  </a:t>
            </a:r>
            <a:r>
              <a:rPr lang="en-US" sz="1275" b="1"/>
              <a:t>Daily quality exercises for continuous improvement </a:t>
            </a:r>
            <a:r>
              <a:rPr lang="en-US" sz="1275"/>
              <a:t>– focus throughout the organisation – Marriott ‘Spirit to Serve’,     </a:t>
            </a:r>
            <a:r>
              <a:rPr lang="en-US" sz="1275" err="1"/>
              <a:t>Mr</a:t>
            </a:r>
            <a:r>
              <a:rPr lang="en-US" sz="1275"/>
              <a:t> BIV</a:t>
            </a:r>
          </a:p>
          <a:p>
            <a:pPr marL="0" indent="0">
              <a:lnSpc>
                <a:spcPct val="120000"/>
              </a:lnSpc>
              <a:buNone/>
            </a:pPr>
            <a:endParaRPr lang="en-US" sz="1275"/>
          </a:p>
          <a:p>
            <a:pPr marL="0" indent="0">
              <a:buNone/>
            </a:pPr>
            <a:r>
              <a:rPr lang="en-GB" sz="1275" b="1"/>
              <a:t>Ritz-Carlton: Three Steps Of Service:</a:t>
            </a:r>
          </a:p>
          <a:p>
            <a:r>
              <a:rPr lang="en-GB" sz="1275"/>
              <a:t>A warm and sincere greeting</a:t>
            </a:r>
          </a:p>
          <a:p>
            <a:r>
              <a:rPr lang="en-GB" sz="1275"/>
              <a:t>Use the guest's name. Anticipation and fulfilment of each guest's needs</a:t>
            </a:r>
          </a:p>
          <a:p>
            <a:r>
              <a:rPr lang="en-GB" sz="1275"/>
              <a:t>Fond farewell. Give a warm good-bye and use the guest's name</a:t>
            </a:r>
          </a:p>
          <a:p>
            <a:pPr marL="0" indent="0">
              <a:buNone/>
            </a:pPr>
            <a:endParaRPr lang="en-GB" sz="1275"/>
          </a:p>
          <a:p>
            <a:pPr marL="0" indent="0">
              <a:buNone/>
            </a:pPr>
            <a:r>
              <a:rPr lang="en-GB" sz="1275" b="1"/>
              <a:t>Ritz-Carlton: The 6th Diamond</a:t>
            </a:r>
          </a:p>
          <a:p>
            <a:pPr marL="0" indent="0">
              <a:buNone/>
            </a:pPr>
            <a:r>
              <a:rPr lang="en-GB" sz="1275"/>
              <a:t>Mystique, Emotional Engagement, Functional</a:t>
            </a:r>
          </a:p>
          <a:p>
            <a:pPr>
              <a:lnSpc>
                <a:spcPct val="120000"/>
              </a:lnSpc>
            </a:pPr>
            <a:r>
              <a:rPr lang="en-GB" sz="1275"/>
              <a:t>The Ritz-Carlton believes that going beyond the five-diamond service standard requires </a:t>
            </a:r>
            <a:r>
              <a:rPr lang="en-GB" sz="1275" i="1"/>
              <a:t>mystique</a:t>
            </a:r>
            <a:r>
              <a:rPr lang="en-GB" sz="1275"/>
              <a:t> to elevate services to even higher experience levels.  Only by satisfying functional needs and through emotional engagement first, can opportunities to "build strong relationships and create Ritz-Carlton guests for life" arise.  </a:t>
            </a:r>
            <a:endParaRPr lang="en-US" sz="1275"/>
          </a:p>
        </p:txBody>
      </p:sp>
      <p:pic>
        <p:nvPicPr>
          <p:cNvPr id="16" name="Picture 15">
            <a:extLst>
              <a:ext uri="{FF2B5EF4-FFF2-40B4-BE49-F238E27FC236}">
                <a16:creationId xmlns:a16="http://schemas.microsoft.com/office/drawing/2014/main" id="{36FB6359-6264-4B50-92B9-3EEC74CFC09A}"/>
              </a:ext>
            </a:extLst>
          </p:cNvPr>
          <p:cNvPicPr>
            <a:picLocks noChangeAspect="1"/>
          </p:cNvPicPr>
          <p:nvPr/>
        </p:nvPicPr>
        <p:blipFill>
          <a:blip r:embed="rId3"/>
          <a:stretch>
            <a:fillRect/>
          </a:stretch>
        </p:blipFill>
        <p:spPr>
          <a:xfrm>
            <a:off x="7515404" y="2121694"/>
            <a:ext cx="1492865" cy="2313323"/>
          </a:xfrm>
          <a:prstGeom prst="rect">
            <a:avLst/>
          </a:prstGeom>
        </p:spPr>
      </p:pic>
      <p:grpSp>
        <p:nvGrpSpPr>
          <p:cNvPr id="2" name="Group 1">
            <a:extLst>
              <a:ext uri="{FF2B5EF4-FFF2-40B4-BE49-F238E27FC236}">
                <a16:creationId xmlns:a16="http://schemas.microsoft.com/office/drawing/2014/main" id="{8695AF0F-8F7C-4662-9B3C-DF0D72E7DF64}"/>
              </a:ext>
            </a:extLst>
          </p:cNvPr>
          <p:cNvGrpSpPr/>
          <p:nvPr/>
        </p:nvGrpSpPr>
        <p:grpSpPr>
          <a:xfrm>
            <a:off x="0" y="857251"/>
            <a:ext cx="769775" cy="4502603"/>
            <a:chOff x="1524000" y="-107559"/>
            <a:chExt cx="966652" cy="6096881"/>
          </a:xfrm>
        </p:grpSpPr>
        <p:grpSp>
          <p:nvGrpSpPr>
            <p:cNvPr id="11" name="Group 10">
              <a:extLst>
                <a:ext uri="{FF2B5EF4-FFF2-40B4-BE49-F238E27FC236}">
                  <a16:creationId xmlns:a16="http://schemas.microsoft.com/office/drawing/2014/main" id="{99D39BC0-E4D8-4BB4-AA4B-E9CF05CD023E}"/>
                </a:ext>
              </a:extLst>
            </p:cNvPr>
            <p:cNvGrpSpPr/>
            <p:nvPr/>
          </p:nvGrpSpPr>
          <p:grpSpPr>
            <a:xfrm>
              <a:off x="1524000" y="1436915"/>
              <a:ext cx="966652" cy="4552407"/>
              <a:chOff x="0" y="6530"/>
              <a:chExt cx="1098738" cy="5505593"/>
            </a:xfrm>
          </p:grpSpPr>
          <p:pic>
            <p:nvPicPr>
              <p:cNvPr id="4" name="Picture 3">
                <a:extLst>
                  <a:ext uri="{FF2B5EF4-FFF2-40B4-BE49-F238E27FC236}">
                    <a16:creationId xmlns:a16="http://schemas.microsoft.com/office/drawing/2014/main" id="{4F35A5FD-DC16-4322-9341-AFA70F2D7DB5}"/>
                  </a:ext>
                </a:extLst>
              </p:cNvPr>
              <p:cNvPicPr>
                <a:picLocks noChangeAspect="1"/>
              </p:cNvPicPr>
              <p:nvPr/>
            </p:nvPicPr>
            <p:blipFill>
              <a:blip r:embed="rId4"/>
              <a:stretch>
                <a:fillRect/>
              </a:stretch>
            </p:blipFill>
            <p:spPr>
              <a:xfrm>
                <a:off x="0" y="3644268"/>
                <a:ext cx="1098738" cy="1867855"/>
              </a:xfrm>
              <a:prstGeom prst="rect">
                <a:avLst/>
              </a:prstGeom>
            </p:spPr>
          </p:pic>
          <p:pic>
            <p:nvPicPr>
              <p:cNvPr id="7" name="Picture 6">
                <a:extLst>
                  <a:ext uri="{FF2B5EF4-FFF2-40B4-BE49-F238E27FC236}">
                    <a16:creationId xmlns:a16="http://schemas.microsoft.com/office/drawing/2014/main" id="{0B4300A8-45EE-42A9-9E7D-E1E2DF21BACC}"/>
                  </a:ext>
                </a:extLst>
              </p:cNvPr>
              <p:cNvPicPr>
                <a:picLocks noChangeAspect="1"/>
              </p:cNvPicPr>
              <p:nvPr/>
            </p:nvPicPr>
            <p:blipFill>
              <a:blip r:embed="rId4"/>
              <a:stretch>
                <a:fillRect/>
              </a:stretch>
            </p:blipFill>
            <p:spPr>
              <a:xfrm>
                <a:off x="0" y="1874387"/>
                <a:ext cx="1098738" cy="1867855"/>
              </a:xfrm>
              <a:prstGeom prst="rect">
                <a:avLst/>
              </a:prstGeom>
            </p:spPr>
          </p:pic>
          <p:pic>
            <p:nvPicPr>
              <p:cNvPr id="9" name="Picture 8">
                <a:extLst>
                  <a:ext uri="{FF2B5EF4-FFF2-40B4-BE49-F238E27FC236}">
                    <a16:creationId xmlns:a16="http://schemas.microsoft.com/office/drawing/2014/main" id="{4FA073F1-8FE5-436B-85BA-9CADC8E82E42}"/>
                  </a:ext>
                </a:extLst>
              </p:cNvPr>
              <p:cNvPicPr>
                <a:picLocks noChangeAspect="1"/>
              </p:cNvPicPr>
              <p:nvPr/>
            </p:nvPicPr>
            <p:blipFill>
              <a:blip r:embed="rId4"/>
              <a:stretch>
                <a:fillRect/>
              </a:stretch>
            </p:blipFill>
            <p:spPr>
              <a:xfrm>
                <a:off x="0" y="6530"/>
                <a:ext cx="1098738" cy="1867855"/>
              </a:xfrm>
              <a:prstGeom prst="rect">
                <a:avLst/>
              </a:prstGeom>
            </p:spPr>
          </p:pic>
        </p:grpSp>
        <p:grpSp>
          <p:nvGrpSpPr>
            <p:cNvPr id="17" name="Group 16">
              <a:extLst>
                <a:ext uri="{FF2B5EF4-FFF2-40B4-BE49-F238E27FC236}">
                  <a16:creationId xmlns:a16="http://schemas.microsoft.com/office/drawing/2014/main" id="{D36C2DD3-6A0E-46CC-8D1F-9E8E28661C31}"/>
                </a:ext>
              </a:extLst>
            </p:cNvPr>
            <p:cNvGrpSpPr/>
            <p:nvPr/>
          </p:nvGrpSpPr>
          <p:grpSpPr>
            <a:xfrm>
              <a:off x="1524000" y="-107559"/>
              <a:ext cx="966652" cy="4552407"/>
              <a:chOff x="0" y="6530"/>
              <a:chExt cx="1098738" cy="5505593"/>
            </a:xfrm>
          </p:grpSpPr>
          <p:pic>
            <p:nvPicPr>
              <p:cNvPr id="18" name="Picture 17">
                <a:extLst>
                  <a:ext uri="{FF2B5EF4-FFF2-40B4-BE49-F238E27FC236}">
                    <a16:creationId xmlns:a16="http://schemas.microsoft.com/office/drawing/2014/main" id="{C30ED8EB-AB8C-4924-9382-1235FDAC21BF}"/>
                  </a:ext>
                </a:extLst>
              </p:cNvPr>
              <p:cNvPicPr>
                <a:picLocks noChangeAspect="1"/>
              </p:cNvPicPr>
              <p:nvPr/>
            </p:nvPicPr>
            <p:blipFill>
              <a:blip r:embed="rId4"/>
              <a:stretch>
                <a:fillRect/>
              </a:stretch>
            </p:blipFill>
            <p:spPr>
              <a:xfrm>
                <a:off x="0" y="3644268"/>
                <a:ext cx="1098738" cy="1867855"/>
              </a:xfrm>
              <a:prstGeom prst="rect">
                <a:avLst/>
              </a:prstGeom>
            </p:spPr>
          </p:pic>
          <p:pic>
            <p:nvPicPr>
              <p:cNvPr id="19" name="Picture 18">
                <a:extLst>
                  <a:ext uri="{FF2B5EF4-FFF2-40B4-BE49-F238E27FC236}">
                    <a16:creationId xmlns:a16="http://schemas.microsoft.com/office/drawing/2014/main" id="{A35EF300-0134-4BCE-9E96-E85334A7EAAC}"/>
                  </a:ext>
                </a:extLst>
              </p:cNvPr>
              <p:cNvPicPr>
                <a:picLocks noChangeAspect="1"/>
              </p:cNvPicPr>
              <p:nvPr/>
            </p:nvPicPr>
            <p:blipFill>
              <a:blip r:embed="rId4"/>
              <a:stretch>
                <a:fillRect/>
              </a:stretch>
            </p:blipFill>
            <p:spPr>
              <a:xfrm>
                <a:off x="0" y="1874387"/>
                <a:ext cx="1098738" cy="1867855"/>
              </a:xfrm>
              <a:prstGeom prst="rect">
                <a:avLst/>
              </a:prstGeom>
            </p:spPr>
          </p:pic>
          <p:pic>
            <p:nvPicPr>
              <p:cNvPr id="20" name="Picture 19">
                <a:extLst>
                  <a:ext uri="{FF2B5EF4-FFF2-40B4-BE49-F238E27FC236}">
                    <a16:creationId xmlns:a16="http://schemas.microsoft.com/office/drawing/2014/main" id="{BC9C1C4B-7D64-42B0-98E0-DBB129460D80}"/>
                  </a:ext>
                </a:extLst>
              </p:cNvPr>
              <p:cNvPicPr>
                <a:picLocks noChangeAspect="1"/>
              </p:cNvPicPr>
              <p:nvPr/>
            </p:nvPicPr>
            <p:blipFill>
              <a:blip r:embed="rId4"/>
              <a:stretch>
                <a:fillRect/>
              </a:stretch>
            </p:blipFill>
            <p:spPr>
              <a:xfrm>
                <a:off x="0" y="6530"/>
                <a:ext cx="1098738" cy="1867855"/>
              </a:xfrm>
              <a:prstGeom prst="rect">
                <a:avLst/>
              </a:prstGeom>
            </p:spPr>
          </p:pic>
        </p:grpSp>
      </p:grpSp>
    </p:spTree>
    <p:extLst>
      <p:ext uri="{BB962C8B-B14F-4D97-AF65-F5344CB8AC3E}">
        <p14:creationId xmlns:p14="http://schemas.microsoft.com/office/powerpoint/2010/main" val="21727597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14346D-5534-448B-803F-03C14558ED7C}"/>
              </a:ext>
            </a:extLst>
          </p:cNvPr>
          <p:cNvSpPr>
            <a:spLocks noGrp="1"/>
          </p:cNvSpPr>
          <p:nvPr>
            <p:ph idx="1"/>
          </p:nvPr>
        </p:nvSpPr>
        <p:spPr>
          <a:xfrm>
            <a:off x="769775" y="163732"/>
            <a:ext cx="8143875" cy="5935732"/>
          </a:xfrm>
        </p:spPr>
        <p:txBody>
          <a:bodyPr>
            <a:noAutofit/>
          </a:bodyPr>
          <a:lstStyle/>
          <a:p>
            <a:pPr marL="0" indent="0">
              <a:buNone/>
            </a:pPr>
            <a:r>
              <a:rPr lang="en-GB" sz="1800" b="1"/>
              <a:t>Ritz-Carlton Service Values: I Am Proud To Be Ritz-Carlton</a:t>
            </a:r>
          </a:p>
          <a:p>
            <a:pPr marL="0" indent="0">
              <a:buNone/>
            </a:pPr>
            <a:endParaRPr lang="en-GB" sz="1275" b="1"/>
          </a:p>
          <a:p>
            <a:pPr marL="257175" indent="-257175">
              <a:buFont typeface="+mj-lt"/>
              <a:buAutoNum type="arabicPeriod"/>
            </a:pPr>
            <a:r>
              <a:rPr lang="en-GB" sz="1600"/>
              <a:t>I build strong relationships and create Ritz-Carlton guests for life.</a:t>
            </a:r>
          </a:p>
          <a:p>
            <a:pPr marL="257175" indent="-257175">
              <a:buFont typeface="+mj-lt"/>
              <a:buAutoNum type="arabicPeriod"/>
            </a:pPr>
            <a:r>
              <a:rPr lang="en-GB" sz="1600"/>
              <a:t>I am always responsive to the expressed and unexpressed wishes and needs of our guests.</a:t>
            </a:r>
          </a:p>
          <a:p>
            <a:pPr marL="257175" indent="-257175">
              <a:buFont typeface="+mj-lt"/>
              <a:buAutoNum type="arabicPeriod"/>
            </a:pPr>
            <a:r>
              <a:rPr lang="en-GB" sz="1600"/>
              <a:t>I am empowered to create unique, memorable and personal experiences for our guests.</a:t>
            </a:r>
          </a:p>
          <a:p>
            <a:pPr marL="257175" indent="-257175">
              <a:buFont typeface="+mj-lt"/>
              <a:buAutoNum type="arabicPeriod"/>
            </a:pPr>
            <a:r>
              <a:rPr lang="en-GB" sz="1600"/>
              <a:t>I understand my role in achieving the Key Success Factors, embracing Community Footprints and creating The Ritz-Carlton Mystique.</a:t>
            </a:r>
          </a:p>
          <a:p>
            <a:pPr marL="257175" indent="-257175">
              <a:buFont typeface="+mj-lt"/>
              <a:buAutoNum type="arabicPeriod"/>
            </a:pPr>
            <a:r>
              <a:rPr lang="en-GB" sz="1600"/>
              <a:t>I continuously seek opportunities to innovate and improve The Ritz-Carlton experience.</a:t>
            </a:r>
          </a:p>
          <a:p>
            <a:pPr marL="257175" indent="-257175">
              <a:buFont typeface="+mj-lt"/>
              <a:buAutoNum type="arabicPeriod"/>
            </a:pPr>
            <a:r>
              <a:rPr lang="en-GB" sz="1600"/>
              <a:t>I own and immediately resolve guest problems.</a:t>
            </a:r>
          </a:p>
          <a:p>
            <a:pPr marL="257175" indent="-257175">
              <a:buFont typeface="+mj-lt"/>
              <a:buAutoNum type="arabicPeriod"/>
            </a:pPr>
            <a:r>
              <a:rPr lang="en-GB" sz="1600"/>
              <a:t>I create a work environment of teamwork and lateral service so that the needs of our guests and each other are met.</a:t>
            </a:r>
          </a:p>
          <a:p>
            <a:pPr marL="257175" indent="-257175">
              <a:buFont typeface="+mj-lt"/>
              <a:buAutoNum type="arabicPeriod"/>
            </a:pPr>
            <a:r>
              <a:rPr lang="en-GB" sz="1600"/>
              <a:t>I have the opportunity to continuously learn and grow.</a:t>
            </a:r>
          </a:p>
          <a:p>
            <a:pPr marL="257175" indent="-257175">
              <a:buFont typeface="+mj-lt"/>
              <a:buAutoNum type="arabicPeriod"/>
            </a:pPr>
            <a:r>
              <a:rPr lang="en-GB" sz="1600"/>
              <a:t>I am involved in the planning of the work that affects me.</a:t>
            </a:r>
          </a:p>
          <a:p>
            <a:pPr marL="257175" indent="-257175">
              <a:buFont typeface="+mj-lt"/>
              <a:buAutoNum type="arabicPeriod"/>
            </a:pPr>
            <a:r>
              <a:rPr lang="en-GB" sz="1600"/>
              <a:t>I am proud of my professional appearance, language and behaviour.</a:t>
            </a:r>
          </a:p>
          <a:p>
            <a:pPr marL="257175" indent="-257175">
              <a:buFont typeface="+mj-lt"/>
              <a:buAutoNum type="arabicPeriod"/>
            </a:pPr>
            <a:r>
              <a:rPr lang="en-GB" sz="1600"/>
              <a:t>I protect the privacy and security of our guests, my fellow employees and the company's confidential information and assets.</a:t>
            </a:r>
          </a:p>
          <a:p>
            <a:pPr marL="257175" indent="-257175">
              <a:buFont typeface="+mj-lt"/>
              <a:buAutoNum type="arabicPeriod"/>
            </a:pPr>
            <a:r>
              <a:rPr lang="en-GB" sz="1600"/>
              <a:t>I am responsible for uncompromising levels of cleanliness and creating a safe and accident-free environment.</a:t>
            </a:r>
          </a:p>
          <a:p>
            <a:pPr marL="385763" indent="-385763">
              <a:lnSpc>
                <a:spcPct val="110000"/>
              </a:lnSpc>
              <a:buFont typeface="+mj-lt"/>
              <a:buAutoNum type="arabicPeriod"/>
            </a:pPr>
            <a:endParaRPr lang="en-GB" sz="1275"/>
          </a:p>
        </p:txBody>
      </p:sp>
      <p:pic>
        <p:nvPicPr>
          <p:cNvPr id="5" name="Picture 4" descr="A picture containing shape&#10;&#10;Description automatically generated">
            <a:extLst>
              <a:ext uri="{FF2B5EF4-FFF2-40B4-BE49-F238E27FC236}">
                <a16:creationId xmlns:a16="http://schemas.microsoft.com/office/drawing/2014/main" id="{BB30FCDD-8077-4587-867F-86AA280E44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06330" y="163732"/>
            <a:ext cx="1407320" cy="985124"/>
          </a:xfrm>
          <a:prstGeom prst="rect">
            <a:avLst/>
          </a:prstGeom>
          <a:noFill/>
        </p:spPr>
      </p:pic>
      <p:grpSp>
        <p:nvGrpSpPr>
          <p:cNvPr id="4" name="Group 3">
            <a:extLst>
              <a:ext uri="{FF2B5EF4-FFF2-40B4-BE49-F238E27FC236}">
                <a16:creationId xmlns:a16="http://schemas.microsoft.com/office/drawing/2014/main" id="{58328E8D-4F51-4C3A-8A41-BE7B5EFC60AA}"/>
              </a:ext>
            </a:extLst>
          </p:cNvPr>
          <p:cNvGrpSpPr/>
          <p:nvPr/>
        </p:nvGrpSpPr>
        <p:grpSpPr>
          <a:xfrm>
            <a:off x="0" y="857251"/>
            <a:ext cx="769775" cy="4502603"/>
            <a:chOff x="1524000" y="-107559"/>
            <a:chExt cx="966652" cy="6096881"/>
          </a:xfrm>
        </p:grpSpPr>
        <p:grpSp>
          <p:nvGrpSpPr>
            <p:cNvPr id="6" name="Group 5">
              <a:extLst>
                <a:ext uri="{FF2B5EF4-FFF2-40B4-BE49-F238E27FC236}">
                  <a16:creationId xmlns:a16="http://schemas.microsoft.com/office/drawing/2014/main" id="{CF24A635-A9C0-480E-B236-A6CBCAF80710}"/>
                </a:ext>
              </a:extLst>
            </p:cNvPr>
            <p:cNvGrpSpPr/>
            <p:nvPr/>
          </p:nvGrpSpPr>
          <p:grpSpPr>
            <a:xfrm>
              <a:off x="1524000" y="1436915"/>
              <a:ext cx="966652" cy="4552407"/>
              <a:chOff x="0" y="6530"/>
              <a:chExt cx="1098738" cy="5505593"/>
            </a:xfrm>
          </p:grpSpPr>
          <p:pic>
            <p:nvPicPr>
              <p:cNvPr id="11" name="Picture 10">
                <a:extLst>
                  <a:ext uri="{FF2B5EF4-FFF2-40B4-BE49-F238E27FC236}">
                    <a16:creationId xmlns:a16="http://schemas.microsoft.com/office/drawing/2014/main" id="{E28A63FC-AB53-41AF-87AC-E4DD86B47A91}"/>
                  </a:ext>
                </a:extLst>
              </p:cNvPr>
              <p:cNvPicPr>
                <a:picLocks noChangeAspect="1"/>
              </p:cNvPicPr>
              <p:nvPr/>
            </p:nvPicPr>
            <p:blipFill>
              <a:blip r:embed="rId5"/>
              <a:stretch>
                <a:fillRect/>
              </a:stretch>
            </p:blipFill>
            <p:spPr>
              <a:xfrm>
                <a:off x="0" y="3644268"/>
                <a:ext cx="1098738" cy="1867855"/>
              </a:xfrm>
              <a:prstGeom prst="rect">
                <a:avLst/>
              </a:prstGeom>
            </p:spPr>
          </p:pic>
          <p:pic>
            <p:nvPicPr>
              <p:cNvPr id="12" name="Picture 11">
                <a:extLst>
                  <a:ext uri="{FF2B5EF4-FFF2-40B4-BE49-F238E27FC236}">
                    <a16:creationId xmlns:a16="http://schemas.microsoft.com/office/drawing/2014/main" id="{2B87D91F-8936-468D-9D2A-4BF3F9C00BDA}"/>
                  </a:ext>
                </a:extLst>
              </p:cNvPr>
              <p:cNvPicPr>
                <a:picLocks noChangeAspect="1"/>
              </p:cNvPicPr>
              <p:nvPr/>
            </p:nvPicPr>
            <p:blipFill>
              <a:blip r:embed="rId5"/>
              <a:stretch>
                <a:fillRect/>
              </a:stretch>
            </p:blipFill>
            <p:spPr>
              <a:xfrm>
                <a:off x="0" y="1874387"/>
                <a:ext cx="1098738" cy="1867855"/>
              </a:xfrm>
              <a:prstGeom prst="rect">
                <a:avLst/>
              </a:prstGeom>
            </p:spPr>
          </p:pic>
          <p:pic>
            <p:nvPicPr>
              <p:cNvPr id="13" name="Picture 12">
                <a:extLst>
                  <a:ext uri="{FF2B5EF4-FFF2-40B4-BE49-F238E27FC236}">
                    <a16:creationId xmlns:a16="http://schemas.microsoft.com/office/drawing/2014/main" id="{017308A8-3ACC-4F46-BC3D-B01CE4147AA3}"/>
                  </a:ext>
                </a:extLst>
              </p:cNvPr>
              <p:cNvPicPr>
                <a:picLocks noChangeAspect="1"/>
              </p:cNvPicPr>
              <p:nvPr/>
            </p:nvPicPr>
            <p:blipFill>
              <a:blip r:embed="rId5"/>
              <a:stretch>
                <a:fillRect/>
              </a:stretch>
            </p:blipFill>
            <p:spPr>
              <a:xfrm>
                <a:off x="0" y="6530"/>
                <a:ext cx="1098738" cy="1867855"/>
              </a:xfrm>
              <a:prstGeom prst="rect">
                <a:avLst/>
              </a:prstGeom>
            </p:spPr>
          </p:pic>
        </p:grpSp>
        <p:grpSp>
          <p:nvGrpSpPr>
            <p:cNvPr id="7" name="Group 6">
              <a:extLst>
                <a:ext uri="{FF2B5EF4-FFF2-40B4-BE49-F238E27FC236}">
                  <a16:creationId xmlns:a16="http://schemas.microsoft.com/office/drawing/2014/main" id="{4D3D1DA5-8312-445E-8F51-96B28F140590}"/>
                </a:ext>
              </a:extLst>
            </p:cNvPr>
            <p:cNvGrpSpPr/>
            <p:nvPr/>
          </p:nvGrpSpPr>
          <p:grpSpPr>
            <a:xfrm>
              <a:off x="1524000" y="-107559"/>
              <a:ext cx="966652" cy="4552407"/>
              <a:chOff x="0" y="6530"/>
              <a:chExt cx="1098738" cy="5505593"/>
            </a:xfrm>
          </p:grpSpPr>
          <p:pic>
            <p:nvPicPr>
              <p:cNvPr id="8" name="Picture 7">
                <a:extLst>
                  <a:ext uri="{FF2B5EF4-FFF2-40B4-BE49-F238E27FC236}">
                    <a16:creationId xmlns:a16="http://schemas.microsoft.com/office/drawing/2014/main" id="{170A175A-9BF7-4F7F-B71C-F4C4CE18B643}"/>
                  </a:ext>
                </a:extLst>
              </p:cNvPr>
              <p:cNvPicPr>
                <a:picLocks noChangeAspect="1"/>
              </p:cNvPicPr>
              <p:nvPr/>
            </p:nvPicPr>
            <p:blipFill>
              <a:blip r:embed="rId5"/>
              <a:stretch>
                <a:fillRect/>
              </a:stretch>
            </p:blipFill>
            <p:spPr>
              <a:xfrm>
                <a:off x="0" y="3644268"/>
                <a:ext cx="1098738" cy="1867855"/>
              </a:xfrm>
              <a:prstGeom prst="rect">
                <a:avLst/>
              </a:prstGeom>
            </p:spPr>
          </p:pic>
          <p:pic>
            <p:nvPicPr>
              <p:cNvPr id="9" name="Picture 8">
                <a:extLst>
                  <a:ext uri="{FF2B5EF4-FFF2-40B4-BE49-F238E27FC236}">
                    <a16:creationId xmlns:a16="http://schemas.microsoft.com/office/drawing/2014/main" id="{623C086E-CAB5-4475-90E3-B6E3AAD19B75}"/>
                  </a:ext>
                </a:extLst>
              </p:cNvPr>
              <p:cNvPicPr>
                <a:picLocks noChangeAspect="1"/>
              </p:cNvPicPr>
              <p:nvPr/>
            </p:nvPicPr>
            <p:blipFill>
              <a:blip r:embed="rId5"/>
              <a:stretch>
                <a:fillRect/>
              </a:stretch>
            </p:blipFill>
            <p:spPr>
              <a:xfrm>
                <a:off x="0" y="1874387"/>
                <a:ext cx="1098738" cy="1867855"/>
              </a:xfrm>
              <a:prstGeom prst="rect">
                <a:avLst/>
              </a:prstGeom>
            </p:spPr>
          </p:pic>
          <p:pic>
            <p:nvPicPr>
              <p:cNvPr id="10" name="Picture 9">
                <a:extLst>
                  <a:ext uri="{FF2B5EF4-FFF2-40B4-BE49-F238E27FC236}">
                    <a16:creationId xmlns:a16="http://schemas.microsoft.com/office/drawing/2014/main" id="{15C9E8AF-ED7C-42AD-A0C9-FA40CAF05EC2}"/>
                  </a:ext>
                </a:extLst>
              </p:cNvPr>
              <p:cNvPicPr>
                <a:picLocks noChangeAspect="1"/>
              </p:cNvPicPr>
              <p:nvPr/>
            </p:nvPicPr>
            <p:blipFill>
              <a:blip r:embed="rId5"/>
              <a:stretch>
                <a:fillRect/>
              </a:stretch>
            </p:blipFill>
            <p:spPr>
              <a:xfrm>
                <a:off x="0" y="6530"/>
                <a:ext cx="1098738" cy="1867855"/>
              </a:xfrm>
              <a:prstGeom prst="rect">
                <a:avLst/>
              </a:prstGeom>
            </p:spPr>
          </p:pic>
        </p:grpSp>
      </p:grpSp>
    </p:spTree>
    <p:extLst>
      <p:ext uri="{BB962C8B-B14F-4D97-AF65-F5344CB8AC3E}">
        <p14:creationId xmlns:p14="http://schemas.microsoft.com/office/powerpoint/2010/main" val="10991343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76BF-25E9-4D79-AEE6-FF1AB4750EE1}"/>
              </a:ext>
            </a:extLst>
          </p:cNvPr>
          <p:cNvSpPr>
            <a:spLocks noGrp="1"/>
          </p:cNvSpPr>
          <p:nvPr>
            <p:ph type="title"/>
          </p:nvPr>
        </p:nvSpPr>
        <p:spPr>
          <a:xfrm>
            <a:off x="457200" y="274638"/>
            <a:ext cx="8229600" cy="490066"/>
          </a:xfrm>
        </p:spPr>
        <p:txBody>
          <a:bodyPr anchor="ctr">
            <a:normAutofit fontScale="90000"/>
          </a:bodyPr>
          <a:lstStyle/>
          <a:p>
            <a:r>
              <a:rPr lang="en-GB" sz="3600" b="1"/>
              <a:t>Service recovery</a:t>
            </a:r>
          </a:p>
        </p:txBody>
      </p:sp>
      <p:sp>
        <p:nvSpPr>
          <p:cNvPr id="3" name="Content Placeholder 2">
            <a:extLst>
              <a:ext uri="{FF2B5EF4-FFF2-40B4-BE49-F238E27FC236}">
                <a16:creationId xmlns:a16="http://schemas.microsoft.com/office/drawing/2014/main" id="{89A7AE8E-BD76-4531-97A5-C70FA24AB06C}"/>
              </a:ext>
            </a:extLst>
          </p:cNvPr>
          <p:cNvSpPr>
            <a:spLocks noGrp="1"/>
          </p:cNvSpPr>
          <p:nvPr>
            <p:ph sz="half" idx="1"/>
          </p:nvPr>
        </p:nvSpPr>
        <p:spPr>
          <a:xfrm>
            <a:off x="251520" y="988132"/>
            <a:ext cx="5544616" cy="4385084"/>
          </a:xfrm>
        </p:spPr>
        <p:txBody>
          <a:bodyPr>
            <a:normAutofit/>
          </a:bodyPr>
          <a:lstStyle/>
          <a:p>
            <a:r>
              <a:rPr lang="en-GB"/>
              <a:t>Most service recoveries can benefit from following </a:t>
            </a:r>
            <a:r>
              <a:rPr lang="en-GB" b="1"/>
              <a:t>specific response framework.</a:t>
            </a:r>
          </a:p>
          <a:p>
            <a:endParaRPr lang="en-GB"/>
          </a:p>
          <a:p>
            <a:r>
              <a:rPr lang="en-GB"/>
              <a:t>Models mentioned – AREC, ARFFD, LEARN etc.</a:t>
            </a:r>
          </a:p>
          <a:p>
            <a:endParaRPr lang="en-GB"/>
          </a:p>
          <a:p>
            <a:r>
              <a:rPr lang="en-GB"/>
              <a:t>Why do you think this is important? </a:t>
            </a:r>
          </a:p>
          <a:p>
            <a:endParaRPr lang="en-GB"/>
          </a:p>
          <a:p>
            <a:pPr>
              <a:lnSpc>
                <a:spcPct val="90000"/>
              </a:lnSpc>
            </a:pPr>
            <a:endParaRPr lang="en-GB"/>
          </a:p>
        </p:txBody>
      </p:sp>
      <p:pic>
        <p:nvPicPr>
          <p:cNvPr id="5" name="Picture 4">
            <a:extLst>
              <a:ext uri="{FF2B5EF4-FFF2-40B4-BE49-F238E27FC236}">
                <a16:creationId xmlns:a16="http://schemas.microsoft.com/office/drawing/2014/main" id="{6AE872AB-E7C4-4F76-98C3-FA6A7F0344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97116" y="1600201"/>
            <a:ext cx="2764903" cy="2764903"/>
          </a:xfrm>
          <a:prstGeom prst="rect">
            <a:avLst/>
          </a:prstGeom>
          <a:noFill/>
        </p:spPr>
      </p:pic>
    </p:spTree>
    <p:extLst>
      <p:ext uri="{BB962C8B-B14F-4D97-AF65-F5344CB8AC3E}">
        <p14:creationId xmlns:p14="http://schemas.microsoft.com/office/powerpoint/2010/main" val="152087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1E16BBF3-6C32-43AA-BF80-B16D86D3C951}"/>
              </a:ext>
            </a:extLst>
          </p:cNvPr>
          <p:cNvSpPr txBox="1">
            <a:spLocks noGrp="1" noChangeArrowheads="1"/>
          </p:cNvSpPr>
          <p:nvPr>
            <p:ph type="title"/>
          </p:nvPr>
        </p:nvSpPr>
        <p:spPr bwMode="auto">
          <a:xfrm>
            <a:off x="457200" y="80541"/>
            <a:ext cx="82296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eaLnBrk="1" hangingPunct="1">
              <a:lnSpc>
                <a:spcPct val="100000"/>
              </a:lnSpc>
              <a:spcBef>
                <a:spcPct val="0"/>
              </a:spcBef>
              <a:buFontTx/>
              <a:buNone/>
            </a:pPr>
            <a:r>
              <a:rPr lang="en-US" altLang="en-US" b="1">
                <a:latin typeface="+mj-lt"/>
              </a:rPr>
              <a:t>Service Recovery Model - AREC</a:t>
            </a:r>
          </a:p>
        </p:txBody>
      </p:sp>
      <p:pic>
        <p:nvPicPr>
          <p:cNvPr id="5" name="Diagram 2">
            <a:extLst>
              <a:ext uri="{FF2B5EF4-FFF2-40B4-BE49-F238E27FC236}">
                <a16:creationId xmlns:a16="http://schemas.microsoft.com/office/drawing/2014/main" id="{8F7797ED-B408-43A8-836B-75635CEFDFFD}"/>
              </a:ext>
            </a:extLst>
          </p:cNvPr>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618768"/>
            <a:ext cx="7696159" cy="23934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94ABF58-D1A4-4F27-B813-860B650C695D}"/>
              </a:ext>
            </a:extLst>
          </p:cNvPr>
          <p:cNvPicPr>
            <a:picLocks noChangeAspect="1"/>
          </p:cNvPicPr>
          <p:nvPr/>
        </p:nvPicPr>
        <p:blipFill>
          <a:blip r:embed="rId4"/>
          <a:stretch>
            <a:fillRect/>
          </a:stretch>
        </p:blipFill>
        <p:spPr>
          <a:xfrm>
            <a:off x="6516216" y="5250498"/>
            <a:ext cx="1774090" cy="493819"/>
          </a:xfrm>
          <a:prstGeom prst="rect">
            <a:avLst/>
          </a:prstGeom>
        </p:spPr>
      </p:pic>
      <p:sp>
        <p:nvSpPr>
          <p:cNvPr id="7" name="Rectangle 6">
            <a:extLst>
              <a:ext uri="{FF2B5EF4-FFF2-40B4-BE49-F238E27FC236}">
                <a16:creationId xmlns:a16="http://schemas.microsoft.com/office/drawing/2014/main" id="{EC522FEE-79F5-4202-8948-7742485683DB}"/>
              </a:ext>
            </a:extLst>
          </p:cNvPr>
          <p:cNvSpPr>
            <a:spLocks noChangeArrowheads="1"/>
          </p:cNvSpPr>
          <p:nvPr/>
        </p:nvSpPr>
        <p:spPr bwMode="auto">
          <a:xfrm>
            <a:off x="0" y="2927147"/>
            <a:ext cx="2511425"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All this must happen in 60 seconds by the employee who encounters the problem. Do not move it up the chain of command.</a:t>
            </a:r>
          </a:p>
        </p:txBody>
      </p:sp>
      <p:sp>
        <p:nvSpPr>
          <p:cNvPr id="8" name="Rectangle 7">
            <a:extLst>
              <a:ext uri="{FF2B5EF4-FFF2-40B4-BE49-F238E27FC236}">
                <a16:creationId xmlns:a16="http://schemas.microsoft.com/office/drawing/2014/main" id="{E68FF284-F81C-4FB2-9BC3-98AAD13DDC05}"/>
              </a:ext>
            </a:extLst>
          </p:cNvPr>
          <p:cNvSpPr>
            <a:spLocks noChangeArrowheads="1"/>
          </p:cNvSpPr>
          <p:nvPr/>
        </p:nvSpPr>
        <p:spPr bwMode="auto">
          <a:xfrm>
            <a:off x="2627785" y="2927147"/>
            <a:ext cx="1656184"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Just saying we messed up or it’s our fault is not hard to do. Too many people are more worried about saving face or their ego.</a:t>
            </a:r>
          </a:p>
        </p:txBody>
      </p:sp>
      <p:sp>
        <p:nvSpPr>
          <p:cNvPr id="9" name="Rectangle 8">
            <a:extLst>
              <a:ext uri="{FF2B5EF4-FFF2-40B4-BE49-F238E27FC236}">
                <a16:creationId xmlns:a16="http://schemas.microsoft.com/office/drawing/2014/main" id="{0EF93FE0-7060-4A12-A502-213EC7776A4F}"/>
              </a:ext>
            </a:extLst>
          </p:cNvPr>
          <p:cNvSpPr>
            <a:spLocks noChangeArrowheads="1"/>
          </p:cNvSpPr>
          <p:nvPr/>
        </p:nvSpPr>
        <p:spPr bwMode="auto">
          <a:xfrm>
            <a:off x="4240301" y="2912140"/>
            <a:ext cx="1987884"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This means you must make a fast decision to solve the problem. NO asking for approval. NO talking to your manager or her/his manager.</a:t>
            </a:r>
          </a:p>
        </p:txBody>
      </p:sp>
      <p:sp>
        <p:nvSpPr>
          <p:cNvPr id="10" name="Rectangle 9">
            <a:extLst>
              <a:ext uri="{FF2B5EF4-FFF2-40B4-BE49-F238E27FC236}">
                <a16:creationId xmlns:a16="http://schemas.microsoft.com/office/drawing/2014/main" id="{4C3EE354-51AB-42BF-A9F6-D4587E93CA2A}"/>
              </a:ext>
            </a:extLst>
          </p:cNvPr>
          <p:cNvSpPr>
            <a:spLocks noChangeArrowheads="1"/>
          </p:cNvSpPr>
          <p:nvPr/>
        </p:nvSpPr>
        <p:spPr bwMode="auto">
          <a:xfrm>
            <a:off x="6228185" y="3012184"/>
            <a:ext cx="2308225"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Every organisation has items or services of high value and low cost. Be generous. If you are cheap it has NO impact.</a:t>
            </a:r>
          </a:p>
        </p:txBody>
      </p:sp>
    </p:spTree>
    <p:extLst>
      <p:ext uri="{BB962C8B-B14F-4D97-AF65-F5344CB8AC3E}">
        <p14:creationId xmlns:p14="http://schemas.microsoft.com/office/powerpoint/2010/main" val="261264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3" name="Picture 4">
            <a:extLst>
              <a:ext uri="{FF2B5EF4-FFF2-40B4-BE49-F238E27FC236}">
                <a16:creationId xmlns:a16="http://schemas.microsoft.com/office/drawing/2014/main" id="{5B735632-B26B-4A7D-A541-EE45E2B23A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3" y="989410"/>
            <a:ext cx="1401366" cy="465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TextBox 6">
            <a:extLst>
              <a:ext uri="{FF2B5EF4-FFF2-40B4-BE49-F238E27FC236}">
                <a16:creationId xmlns:a16="http://schemas.microsoft.com/office/drawing/2014/main" id="{906F6612-4B20-4AFD-BEC9-3470EF3B2E12}"/>
              </a:ext>
            </a:extLst>
          </p:cNvPr>
          <p:cNvSpPr txBox="1">
            <a:spLocks noChangeArrowheads="1"/>
          </p:cNvSpPr>
          <p:nvPr/>
        </p:nvSpPr>
        <p:spPr bwMode="auto">
          <a:xfrm>
            <a:off x="3650457" y="415336"/>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a:t>Service Recovery Model - LEARN</a:t>
            </a:r>
          </a:p>
        </p:txBody>
      </p:sp>
      <p:pic>
        <p:nvPicPr>
          <p:cNvPr id="8" name="Diagram 7">
            <a:extLst>
              <a:ext uri="{FF2B5EF4-FFF2-40B4-BE49-F238E27FC236}">
                <a16:creationId xmlns:a16="http://schemas.microsoft.com/office/drawing/2014/main" id="{3BAC9ADC-975C-4A3D-B716-6077D54E4007}"/>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41" y="759866"/>
            <a:ext cx="8782050" cy="3548989"/>
          </a:xfrm>
          <a:prstGeom prst="rect">
            <a:avLst/>
          </a:prstGeom>
          <a:noFill/>
          <a:extLst>
            <a:ext uri="{909E8E84-426E-40DD-AFC4-6F175D3DCCD1}">
              <a14:hiddenFill xmlns:a14="http://schemas.microsoft.com/office/drawing/2010/main">
                <a:solidFill>
                  <a:srgbClr val="FFFFFF"/>
                </a:solidFill>
              </a14:hiddenFill>
            </a:ext>
          </a:extLst>
        </p:spPr>
      </p:pic>
      <p:sp>
        <p:nvSpPr>
          <p:cNvPr id="51206" name="Rectangle 3">
            <a:extLst>
              <a:ext uri="{FF2B5EF4-FFF2-40B4-BE49-F238E27FC236}">
                <a16:creationId xmlns:a16="http://schemas.microsoft.com/office/drawing/2014/main" id="{54DDDE56-3917-4E12-8B64-D41157C59092}"/>
              </a:ext>
            </a:extLst>
          </p:cNvPr>
          <p:cNvSpPr>
            <a:spLocks noChangeArrowheads="1"/>
          </p:cNvSpPr>
          <p:nvPr/>
        </p:nvSpPr>
        <p:spPr bwMode="auto">
          <a:xfrm>
            <a:off x="7633631" y="721381"/>
            <a:ext cx="124896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solidFill>
                  <a:srgbClr val="000000"/>
                </a:solidFill>
                <a:latin typeface="Open Sans"/>
              </a:rPr>
              <a:t>(Johnson, 2015)</a:t>
            </a:r>
            <a:endParaRPr lang="en-US" altLang="en-US"/>
          </a:p>
        </p:txBody>
      </p:sp>
      <p:sp>
        <p:nvSpPr>
          <p:cNvPr id="5" name="TextBox 4">
            <a:extLst>
              <a:ext uri="{FF2B5EF4-FFF2-40B4-BE49-F238E27FC236}">
                <a16:creationId xmlns:a16="http://schemas.microsoft.com/office/drawing/2014/main" id="{F1B49524-7E86-466F-BE4F-3154D607399E}"/>
              </a:ext>
            </a:extLst>
          </p:cNvPr>
          <p:cNvSpPr txBox="1"/>
          <p:nvPr/>
        </p:nvSpPr>
        <p:spPr>
          <a:xfrm>
            <a:off x="169432" y="3799113"/>
            <a:ext cx="1580903" cy="2031325"/>
          </a:xfrm>
          <a:prstGeom prst="rect">
            <a:avLst/>
          </a:prstGeom>
          <a:noFill/>
        </p:spPr>
        <p:txBody>
          <a:bodyPr wrap="square" rtlCol="0">
            <a:spAutoFit/>
          </a:bodyPr>
          <a:lstStyle/>
          <a:p>
            <a:r>
              <a:rPr lang="en-GB"/>
              <a:t>Upset Customer have a lot to say, so pay attention. Take notes, ask questions, let them talk. </a:t>
            </a:r>
          </a:p>
        </p:txBody>
      </p:sp>
      <p:sp>
        <p:nvSpPr>
          <p:cNvPr id="6" name="TextBox 5">
            <a:extLst>
              <a:ext uri="{FF2B5EF4-FFF2-40B4-BE49-F238E27FC236}">
                <a16:creationId xmlns:a16="http://schemas.microsoft.com/office/drawing/2014/main" id="{DEF3537E-D0B8-4586-96FB-BEF026B5C65C}"/>
              </a:ext>
            </a:extLst>
          </p:cNvPr>
          <p:cNvSpPr txBox="1"/>
          <p:nvPr/>
        </p:nvSpPr>
        <p:spPr>
          <a:xfrm>
            <a:off x="1998219" y="3710910"/>
            <a:ext cx="1706415" cy="2862322"/>
          </a:xfrm>
          <a:prstGeom prst="rect">
            <a:avLst/>
          </a:prstGeom>
          <a:noFill/>
        </p:spPr>
        <p:txBody>
          <a:bodyPr wrap="square" rtlCol="0">
            <a:spAutoFit/>
          </a:bodyPr>
          <a:lstStyle/>
          <a:p>
            <a:r>
              <a:rPr lang="en-GB" altLang="en-US"/>
              <a:t>True understanding can’t be reached unless you take the time to truly look at things from your Customer’s point of view. </a:t>
            </a:r>
          </a:p>
        </p:txBody>
      </p:sp>
      <p:sp>
        <p:nvSpPr>
          <p:cNvPr id="7" name="TextBox 6">
            <a:extLst>
              <a:ext uri="{FF2B5EF4-FFF2-40B4-BE49-F238E27FC236}">
                <a16:creationId xmlns:a16="http://schemas.microsoft.com/office/drawing/2014/main" id="{49CFB3C2-3FF8-4F91-92BA-45DB4793D93A}"/>
              </a:ext>
            </a:extLst>
          </p:cNvPr>
          <p:cNvSpPr txBox="1"/>
          <p:nvPr/>
        </p:nvSpPr>
        <p:spPr>
          <a:xfrm>
            <a:off x="3928202" y="3799114"/>
            <a:ext cx="1609479" cy="2585323"/>
          </a:xfrm>
          <a:prstGeom prst="rect">
            <a:avLst/>
          </a:prstGeom>
          <a:noFill/>
        </p:spPr>
        <p:txBody>
          <a:bodyPr wrap="square" rtlCol="0">
            <a:spAutoFit/>
          </a:bodyPr>
          <a:lstStyle/>
          <a:p>
            <a:r>
              <a:rPr lang="en-GB"/>
              <a:t>If you made mistake, own up and apologize. You can certainly offer to replace the item or correct the mistake</a:t>
            </a:r>
          </a:p>
        </p:txBody>
      </p:sp>
      <p:sp>
        <p:nvSpPr>
          <p:cNvPr id="9" name="TextBox 8">
            <a:extLst>
              <a:ext uri="{FF2B5EF4-FFF2-40B4-BE49-F238E27FC236}">
                <a16:creationId xmlns:a16="http://schemas.microsoft.com/office/drawing/2014/main" id="{BB60AE01-8D62-4673-A8C9-35A32D17954B}"/>
              </a:ext>
            </a:extLst>
          </p:cNvPr>
          <p:cNvSpPr txBox="1"/>
          <p:nvPr/>
        </p:nvSpPr>
        <p:spPr>
          <a:xfrm>
            <a:off x="5608794" y="3433911"/>
            <a:ext cx="1440160" cy="3139321"/>
          </a:xfrm>
          <a:prstGeom prst="rect">
            <a:avLst/>
          </a:prstGeom>
          <a:noFill/>
        </p:spPr>
        <p:txBody>
          <a:bodyPr wrap="square" rtlCol="0">
            <a:spAutoFit/>
          </a:bodyPr>
          <a:lstStyle/>
          <a:p>
            <a:r>
              <a:rPr lang="en-GB"/>
              <a:t>Deliver a product that is executed correctly, apologize, and thank the customer for giving chance to repair the problem. </a:t>
            </a:r>
          </a:p>
        </p:txBody>
      </p:sp>
      <p:sp>
        <p:nvSpPr>
          <p:cNvPr id="10" name="TextBox 9">
            <a:extLst>
              <a:ext uri="{FF2B5EF4-FFF2-40B4-BE49-F238E27FC236}">
                <a16:creationId xmlns:a16="http://schemas.microsoft.com/office/drawing/2014/main" id="{01EE40F1-3740-4BD6-B1BC-9B7841DFB012}"/>
              </a:ext>
            </a:extLst>
          </p:cNvPr>
          <p:cNvSpPr txBox="1"/>
          <p:nvPr/>
        </p:nvSpPr>
        <p:spPr>
          <a:xfrm>
            <a:off x="7358774" y="3799114"/>
            <a:ext cx="1548280" cy="2031325"/>
          </a:xfrm>
          <a:prstGeom prst="rect">
            <a:avLst/>
          </a:prstGeom>
          <a:noFill/>
        </p:spPr>
        <p:txBody>
          <a:bodyPr wrap="square" rtlCol="0">
            <a:spAutoFit/>
          </a:bodyPr>
          <a:lstStyle/>
          <a:p>
            <a:r>
              <a:rPr lang="en-GB"/>
              <a:t>Great opportunity to learn and improve. The key here is not to repeat the same mistakes</a:t>
            </a:r>
          </a:p>
        </p:txBody>
      </p:sp>
    </p:spTree>
    <p:extLst>
      <p:ext uri="{BB962C8B-B14F-4D97-AF65-F5344CB8AC3E}">
        <p14:creationId xmlns:p14="http://schemas.microsoft.com/office/powerpoint/2010/main" val="30115699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A2ECFF-EE37-4338-A711-504CAC73D1AB}"/>
              </a:ext>
            </a:extLst>
          </p:cNvPr>
          <p:cNvPicPr>
            <a:picLocks noChangeAspect="1"/>
          </p:cNvPicPr>
          <p:nvPr/>
        </p:nvPicPr>
        <p:blipFill rotWithShape="1">
          <a:blip r:embed="rId2"/>
          <a:srcRect r="102"/>
          <a:stretch/>
        </p:blipFill>
        <p:spPr>
          <a:xfrm>
            <a:off x="1" y="1587"/>
            <a:ext cx="4571999" cy="5983577"/>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973ADE30-5F72-40F6-BD27-6872695947CF}"/>
              </a:ext>
            </a:extLst>
          </p:cNvPr>
          <p:cNvSpPr>
            <a:spLocks noGrp="1"/>
          </p:cNvSpPr>
          <p:nvPr>
            <p:ph idx="1"/>
          </p:nvPr>
        </p:nvSpPr>
        <p:spPr>
          <a:xfrm>
            <a:off x="4696922" y="87543"/>
            <a:ext cx="4230947" cy="5897621"/>
          </a:xfrm>
        </p:spPr>
        <p:txBody>
          <a:bodyPr>
            <a:normAutofit fontScale="85000" lnSpcReduction="20000"/>
          </a:bodyPr>
          <a:lstStyle/>
          <a:p>
            <a:pPr>
              <a:lnSpc>
                <a:spcPct val="120000"/>
              </a:lnSpc>
            </a:pPr>
            <a:r>
              <a:rPr lang="en-GB" sz="2400"/>
              <a:t>At The Broadmoor, a triple Five Star resort in Colorado in Colorado Springs, the longest-running Forbes Five Star property in the world, for 57 years and counting, ever since the start of the Forbes (then Mobil) Travel Guide,</a:t>
            </a:r>
          </a:p>
          <a:p>
            <a:pPr marL="0" indent="0">
              <a:buNone/>
            </a:pPr>
            <a:r>
              <a:rPr lang="en-GB" sz="2400"/>
              <a:t> </a:t>
            </a:r>
            <a:r>
              <a:rPr lang="en-GB" sz="2400" b="1"/>
              <a:t>it’s HEART:</a:t>
            </a:r>
          </a:p>
          <a:p>
            <a:r>
              <a:rPr lang="en-GB" sz="2400" b="1"/>
              <a:t>H</a:t>
            </a:r>
            <a:r>
              <a:rPr lang="en-GB" sz="2400"/>
              <a:t>ear</a:t>
            </a:r>
          </a:p>
          <a:p>
            <a:r>
              <a:rPr lang="en-GB" sz="2400" b="1"/>
              <a:t>E</a:t>
            </a:r>
            <a:r>
              <a:rPr lang="en-GB" sz="2400"/>
              <a:t>mpathize</a:t>
            </a:r>
          </a:p>
          <a:p>
            <a:r>
              <a:rPr lang="en-GB" sz="2400" b="1"/>
              <a:t>A</a:t>
            </a:r>
            <a:r>
              <a:rPr lang="en-GB" sz="2400"/>
              <a:t>pologize</a:t>
            </a:r>
          </a:p>
          <a:p>
            <a:r>
              <a:rPr lang="en-GB" sz="2400" b="1"/>
              <a:t>R</a:t>
            </a:r>
            <a:r>
              <a:rPr lang="en-GB" sz="2400"/>
              <a:t>espond</a:t>
            </a:r>
          </a:p>
          <a:p>
            <a:r>
              <a:rPr lang="en-GB" sz="2400" b="1"/>
              <a:t>T</a:t>
            </a:r>
            <a:r>
              <a:rPr lang="en-GB" sz="2400"/>
              <a:t>ake Action</a:t>
            </a:r>
          </a:p>
          <a:p>
            <a:r>
              <a:rPr lang="en-GB" sz="2400" b="1"/>
              <a:t>DO NOT FORGET TO </a:t>
            </a:r>
            <a:r>
              <a:rPr lang="en-GB" sz="2400"/>
              <a:t>….Follow up</a:t>
            </a:r>
          </a:p>
          <a:p>
            <a:r>
              <a:rPr lang="en-GB" sz="2400"/>
              <a:t>(I guess this actually spells HEARTF, but that would be a notably awkward acronym.)</a:t>
            </a:r>
          </a:p>
        </p:txBody>
      </p:sp>
    </p:spTree>
    <p:extLst>
      <p:ext uri="{BB962C8B-B14F-4D97-AF65-F5344CB8AC3E}">
        <p14:creationId xmlns:p14="http://schemas.microsoft.com/office/powerpoint/2010/main" val="3655052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711BE15-8EC1-4F3E-AFCE-71B265FD0482}"/>
              </a:ext>
            </a:extLst>
          </p:cNvPr>
          <p:cNvPicPr>
            <a:picLocks noGrp="1" noChangeAspect="1"/>
          </p:cNvPicPr>
          <p:nvPr>
            <p:ph sz="half" idx="1"/>
          </p:nvPr>
        </p:nvPicPr>
        <p:blipFill>
          <a:blip r:embed="rId3"/>
          <a:stretch>
            <a:fillRect/>
          </a:stretch>
        </p:blipFill>
        <p:spPr>
          <a:xfrm>
            <a:off x="1907704" y="1916832"/>
            <a:ext cx="5706469" cy="2790310"/>
          </a:xfrm>
          <a:prstGeom prst="rect">
            <a:avLst/>
          </a:prstGeom>
        </p:spPr>
      </p:pic>
      <p:sp>
        <p:nvSpPr>
          <p:cNvPr id="6" name="Rectangle 5">
            <a:extLst>
              <a:ext uri="{FF2B5EF4-FFF2-40B4-BE49-F238E27FC236}">
                <a16:creationId xmlns:a16="http://schemas.microsoft.com/office/drawing/2014/main" id="{150C9EBB-D37C-42AB-8BBD-224B32C38608}"/>
              </a:ext>
            </a:extLst>
          </p:cNvPr>
          <p:cNvSpPr/>
          <p:nvPr/>
        </p:nvSpPr>
        <p:spPr>
          <a:xfrm>
            <a:off x="3059832" y="620688"/>
            <a:ext cx="3896148" cy="954107"/>
          </a:xfrm>
          <a:prstGeom prst="rect">
            <a:avLst/>
          </a:prstGeom>
        </p:spPr>
        <p:txBody>
          <a:bodyPr wrap="square">
            <a:spAutoFit/>
          </a:bodyPr>
          <a:lstStyle/>
          <a:p>
            <a:r>
              <a:rPr lang="en-GB" sz="2800" b="1"/>
              <a:t>Service Recovery Model - ARFFD</a:t>
            </a:r>
          </a:p>
        </p:txBody>
      </p:sp>
      <p:pic>
        <p:nvPicPr>
          <p:cNvPr id="8" name="Picture 4">
            <a:extLst>
              <a:ext uri="{FF2B5EF4-FFF2-40B4-BE49-F238E27FC236}">
                <a16:creationId xmlns:a16="http://schemas.microsoft.com/office/drawing/2014/main" id="{64E87E18-F250-4425-9FD8-30EF8E8D39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387921"/>
            <a:ext cx="1401366" cy="465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09FB271F-70D0-4BB7-B58D-3E8C9BEA1DC5}"/>
              </a:ext>
            </a:extLst>
          </p:cNvPr>
          <p:cNvSpPr txBox="1"/>
          <p:nvPr/>
        </p:nvSpPr>
        <p:spPr>
          <a:xfrm>
            <a:off x="1907704" y="5488770"/>
            <a:ext cx="4572000" cy="369332"/>
          </a:xfrm>
          <a:prstGeom prst="rect">
            <a:avLst/>
          </a:prstGeom>
          <a:noFill/>
        </p:spPr>
        <p:txBody>
          <a:bodyPr wrap="square">
            <a:spAutoFit/>
          </a:bodyPr>
          <a:lstStyle/>
          <a:p>
            <a:r>
              <a:rPr lang="en-GB"/>
              <a:t>(Solomon, 2015)</a:t>
            </a:r>
          </a:p>
        </p:txBody>
      </p:sp>
    </p:spTree>
    <p:extLst>
      <p:ext uri="{BB962C8B-B14F-4D97-AF65-F5344CB8AC3E}">
        <p14:creationId xmlns:p14="http://schemas.microsoft.com/office/powerpoint/2010/main" val="361090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7" name="Picture 4">
            <a:extLst>
              <a:ext uri="{FF2B5EF4-FFF2-40B4-BE49-F238E27FC236}">
                <a16:creationId xmlns:a16="http://schemas.microsoft.com/office/drawing/2014/main" id="{1A225E8E-A68B-451A-BA60-D5F0AF6B3B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933" y="260648"/>
            <a:ext cx="1401366" cy="465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Diagram 7">
            <a:extLst>
              <a:ext uri="{FF2B5EF4-FFF2-40B4-BE49-F238E27FC236}">
                <a16:creationId xmlns:a16="http://schemas.microsoft.com/office/drawing/2014/main" id="{93AE1D1A-194C-4396-A7D1-D8E108F2BA1A}"/>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543050"/>
            <a:ext cx="8477250" cy="4067175"/>
          </a:xfrm>
          <a:prstGeom prst="rect">
            <a:avLst/>
          </a:prstGeom>
          <a:noFill/>
          <a:extLst>
            <a:ext uri="{909E8E84-426E-40DD-AFC4-6F175D3DCCD1}">
              <a14:hiddenFill xmlns:a14="http://schemas.microsoft.com/office/drawing/2010/main">
                <a:solidFill>
                  <a:srgbClr val="FFFFFF"/>
                </a:solidFill>
              </a14:hiddenFill>
            </a:ext>
          </a:extLst>
        </p:spPr>
      </p:pic>
      <p:sp>
        <p:nvSpPr>
          <p:cNvPr id="57349" name="TextBox 6">
            <a:extLst>
              <a:ext uri="{FF2B5EF4-FFF2-40B4-BE49-F238E27FC236}">
                <a16:creationId xmlns:a16="http://schemas.microsoft.com/office/drawing/2014/main" id="{77EE3737-BE3B-4FAE-80A7-AFDB1FF0F001}"/>
              </a:ext>
            </a:extLst>
          </p:cNvPr>
          <p:cNvSpPr txBox="1">
            <a:spLocks noChangeArrowheads="1"/>
          </p:cNvSpPr>
          <p:nvPr/>
        </p:nvSpPr>
        <p:spPr bwMode="auto">
          <a:xfrm>
            <a:off x="3693319" y="1063229"/>
            <a:ext cx="520660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a:t>Service Recovery Model - RADAR</a:t>
            </a:r>
          </a:p>
        </p:txBody>
      </p:sp>
      <p:sp>
        <p:nvSpPr>
          <p:cNvPr id="57350" name="Rectangle 2">
            <a:extLst>
              <a:ext uri="{FF2B5EF4-FFF2-40B4-BE49-F238E27FC236}">
                <a16:creationId xmlns:a16="http://schemas.microsoft.com/office/drawing/2014/main" id="{9CEDE1CF-F801-469E-86E9-E996F7D17B45}"/>
              </a:ext>
            </a:extLst>
          </p:cNvPr>
          <p:cNvSpPr>
            <a:spLocks noChangeArrowheads="1"/>
          </p:cNvSpPr>
          <p:nvPr/>
        </p:nvSpPr>
        <p:spPr bwMode="auto">
          <a:xfrm>
            <a:off x="7390209" y="5796390"/>
            <a:ext cx="12215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solidFill>
                  <a:srgbClr val="000000"/>
                </a:solidFill>
                <a:latin typeface="Open Sans"/>
              </a:rPr>
              <a:t>(</a:t>
            </a:r>
            <a:r>
              <a:rPr lang="en-GB" altLang="en-US" err="1">
                <a:solidFill>
                  <a:srgbClr val="000000"/>
                </a:solidFill>
                <a:latin typeface="Open Sans"/>
              </a:rPr>
              <a:t>Heppell</a:t>
            </a:r>
            <a:r>
              <a:rPr lang="en-GB" altLang="en-US">
                <a:solidFill>
                  <a:srgbClr val="000000"/>
                </a:solidFill>
                <a:latin typeface="Open Sans"/>
              </a:rPr>
              <a:t>, 2015)</a:t>
            </a:r>
            <a:endParaRPr lang="en-US" altLang="en-US"/>
          </a:p>
        </p:txBody>
      </p:sp>
    </p:spTree>
    <p:extLst>
      <p:ext uri="{BB962C8B-B14F-4D97-AF65-F5344CB8AC3E}">
        <p14:creationId xmlns:p14="http://schemas.microsoft.com/office/powerpoint/2010/main" val="829919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9948-7797-45C0-8E34-3D9032822865}"/>
              </a:ext>
            </a:extLst>
          </p:cNvPr>
          <p:cNvSpPr>
            <a:spLocks noGrp="1"/>
          </p:cNvSpPr>
          <p:nvPr>
            <p:ph type="title"/>
          </p:nvPr>
        </p:nvSpPr>
        <p:spPr>
          <a:xfrm>
            <a:off x="457200" y="274638"/>
            <a:ext cx="8229600" cy="1143000"/>
          </a:xfrm>
        </p:spPr>
        <p:txBody>
          <a:bodyPr anchor="ctr">
            <a:normAutofit/>
          </a:bodyPr>
          <a:lstStyle/>
          <a:p>
            <a:r>
              <a:rPr lang="en-GB"/>
              <a:t>Lets discuss</a:t>
            </a:r>
          </a:p>
        </p:txBody>
      </p:sp>
      <p:pic>
        <p:nvPicPr>
          <p:cNvPr id="4" name="Picture 3" descr="Icon&#10;&#10;Description automatically generated">
            <a:extLst>
              <a:ext uri="{FF2B5EF4-FFF2-40B4-BE49-F238E27FC236}">
                <a16:creationId xmlns:a16="http://schemas.microsoft.com/office/drawing/2014/main" id="{E20E597F-4B3F-4DB9-B7D1-A83A0A5B271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13484" y="1600201"/>
            <a:ext cx="3917032" cy="3917032"/>
          </a:xfrm>
          <a:prstGeom prst="rect">
            <a:avLst/>
          </a:prstGeom>
          <a:noFill/>
        </p:spPr>
      </p:pic>
      <p:sp>
        <p:nvSpPr>
          <p:cNvPr id="5" name="TextBox 4">
            <a:extLst>
              <a:ext uri="{FF2B5EF4-FFF2-40B4-BE49-F238E27FC236}">
                <a16:creationId xmlns:a16="http://schemas.microsoft.com/office/drawing/2014/main" id="{42FCC3AB-FEFC-4D25-9B26-1A2B84E7C642}"/>
              </a:ext>
            </a:extLst>
          </p:cNvPr>
          <p:cNvSpPr txBox="1"/>
          <p:nvPr/>
        </p:nvSpPr>
        <p:spPr>
          <a:xfrm>
            <a:off x="4016687"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mediawiki.org/wiki/File:Discuss.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8794927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773B-5E6C-4C4D-9AFA-AE8806FD8A48}"/>
              </a:ext>
            </a:extLst>
          </p:cNvPr>
          <p:cNvSpPr>
            <a:spLocks noGrp="1"/>
          </p:cNvSpPr>
          <p:nvPr>
            <p:ph type="title"/>
          </p:nvPr>
        </p:nvSpPr>
        <p:spPr>
          <a:xfrm>
            <a:off x="323528" y="-243408"/>
            <a:ext cx="7886700" cy="1325563"/>
          </a:xfrm>
        </p:spPr>
        <p:txBody>
          <a:bodyPr>
            <a:normAutofit fontScale="90000"/>
          </a:bodyPr>
          <a:lstStyle/>
          <a:p>
            <a:pPr algn="l"/>
            <a:br>
              <a:rPr lang="en-GB" sz="2200"/>
            </a:br>
            <a:r>
              <a:rPr lang="en-GB" sz="3600"/>
              <a:t>Assignment 2: Report entitled-</a:t>
            </a:r>
            <a:br>
              <a:rPr lang="en-GB" sz="3600"/>
            </a:br>
            <a:r>
              <a:rPr lang="en-GB" sz="3600"/>
              <a:t>‘Philosophies of Service’</a:t>
            </a:r>
            <a:br>
              <a:rPr lang="en-GB"/>
            </a:br>
            <a:endParaRPr lang="en-GB"/>
          </a:p>
        </p:txBody>
      </p:sp>
      <p:sp>
        <p:nvSpPr>
          <p:cNvPr id="3" name="Content Placeholder 2">
            <a:extLst>
              <a:ext uri="{FF2B5EF4-FFF2-40B4-BE49-F238E27FC236}">
                <a16:creationId xmlns:a16="http://schemas.microsoft.com/office/drawing/2014/main" id="{39D2E0B3-3D6A-40F8-993B-9BF1A9D39546}"/>
              </a:ext>
            </a:extLst>
          </p:cNvPr>
          <p:cNvSpPr>
            <a:spLocks noGrp="1"/>
          </p:cNvSpPr>
          <p:nvPr>
            <p:ph idx="1"/>
          </p:nvPr>
        </p:nvSpPr>
        <p:spPr>
          <a:xfrm>
            <a:off x="319118" y="1082155"/>
            <a:ext cx="8229600" cy="4968552"/>
          </a:xfrm>
        </p:spPr>
        <p:txBody>
          <a:bodyPr>
            <a:normAutofit fontScale="25000" lnSpcReduction="20000"/>
          </a:bodyPr>
          <a:lstStyle/>
          <a:p>
            <a:pPr marL="0" indent="0">
              <a:lnSpc>
                <a:spcPct val="120000"/>
              </a:lnSpc>
              <a:buNone/>
            </a:pPr>
            <a:r>
              <a:rPr lang="en-GB" sz="6400" b="1"/>
              <a:t>DEADLINE: - 8</a:t>
            </a:r>
            <a:r>
              <a:rPr lang="en-GB" sz="6400" b="1" baseline="30000"/>
              <a:t>th</a:t>
            </a:r>
            <a:r>
              <a:rPr lang="en-GB" sz="6400" b="1"/>
              <a:t> July 2022 at 11.30pm 1500 words </a:t>
            </a:r>
            <a:br>
              <a:rPr lang="en-GB" sz="6400" b="1"/>
            </a:br>
            <a:r>
              <a:rPr lang="en-GB" sz="5600"/>
              <a:t>Within </a:t>
            </a:r>
            <a:r>
              <a:rPr lang="en-GB" sz="5600" b="1"/>
              <a:t>this report</a:t>
            </a:r>
            <a:r>
              <a:rPr lang="en-GB" sz="5600"/>
              <a:t>, you will consider why hospitality should appear effortless and spontaneous for the guest, including hotel standards, reputation management, building and retaining customer loyalty, customer service standards, how they vary between different types of hotels and how this relates to brand-consistency standards, grading systems and corporate culture.</a:t>
            </a:r>
          </a:p>
          <a:p>
            <a:pPr marL="0" indent="0">
              <a:lnSpc>
                <a:spcPct val="120000"/>
              </a:lnSpc>
              <a:buNone/>
            </a:pPr>
            <a:r>
              <a:rPr lang="en-GB" sz="5600"/>
              <a:t>You must include the importance of the five service systems of the philosophies of service : Preparation, Execution, Guest preference and experience tracking, Recovery and  Continuous improvement. With examples as well as examples of the recovery models that have been discussed within the module and comment on the benefit of following these, such as ARFFD, AREC, LEARN etc., describe which hotels use them and why. You should include your own recommendations for customer experience failure recovery for a business. How would these be implemented and what are the benefits? You should be able to link to industry trends and future opportunities in the industry.</a:t>
            </a:r>
          </a:p>
          <a:p>
            <a:pPr marL="0" indent="0">
              <a:lnSpc>
                <a:spcPct val="120000"/>
              </a:lnSpc>
              <a:buNone/>
            </a:pPr>
            <a:r>
              <a:rPr lang="en-GB" sz="5600"/>
              <a:t>In your report, you will need to include recommendations. Recommendations are often included with a report’s conclusion, although they serve different purposes. Whereas a conclusion offers you the opportunity to summarise or review your report’s main ideas, recommendations suggest actions to be taken in response to the findings of a report.</a:t>
            </a:r>
          </a:p>
          <a:p>
            <a:pPr marL="0" indent="0">
              <a:lnSpc>
                <a:spcPct val="120000"/>
              </a:lnSpc>
              <a:buNone/>
            </a:pPr>
            <a:r>
              <a:rPr lang="en-GB" sz="5600"/>
              <a:t>Industry examples should be referred to throughout your report, think of the case studies that have been discussed within lectures, and those that you will source to support your content.</a:t>
            </a:r>
          </a:p>
          <a:p>
            <a:pPr marL="0" indent="0">
              <a:lnSpc>
                <a:spcPct val="120000"/>
              </a:lnSpc>
              <a:buNone/>
            </a:pPr>
            <a:r>
              <a:rPr lang="en-GB" sz="5600"/>
              <a:t>You must include in-text citations, along with a 15 variety of refences that conforms to IHM Referencing  Guide (available on the Module Moodle page)</a:t>
            </a:r>
          </a:p>
          <a:p>
            <a:endParaRPr lang="en-GB"/>
          </a:p>
        </p:txBody>
      </p:sp>
    </p:spTree>
    <p:extLst>
      <p:ext uri="{BB962C8B-B14F-4D97-AF65-F5344CB8AC3E}">
        <p14:creationId xmlns:p14="http://schemas.microsoft.com/office/powerpoint/2010/main" val="581856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0D9A63-8AE5-4DC3-A703-F4A23C6C4939}"/>
              </a:ext>
            </a:extLst>
          </p:cNvPr>
          <p:cNvSpPr>
            <a:spLocks noGrp="1"/>
          </p:cNvSpPr>
          <p:nvPr>
            <p:ph idx="1"/>
          </p:nvPr>
        </p:nvSpPr>
        <p:spPr>
          <a:xfrm>
            <a:off x="0" y="260648"/>
            <a:ext cx="8686800" cy="5807643"/>
          </a:xfrm>
        </p:spPr>
        <p:txBody>
          <a:bodyPr>
            <a:normAutofit fontScale="32500" lnSpcReduction="20000"/>
          </a:bodyPr>
          <a:lstStyle/>
          <a:p>
            <a:pPr marL="0" indent="0">
              <a:lnSpc>
                <a:spcPct val="120000"/>
              </a:lnSpc>
              <a:buNone/>
            </a:pPr>
            <a:r>
              <a:rPr lang="en-GB" sz="4400">
                <a:latin typeface="Arial" panose="020B0604020202020204" pitchFamily="34" charset="0"/>
                <a:cs typeface="Arial" panose="020B0604020202020204" pitchFamily="34" charset="0"/>
              </a:rPr>
              <a:t>Remember that within any organisation the </a:t>
            </a:r>
            <a:r>
              <a:rPr lang="en-GB" sz="4400" b="1">
                <a:latin typeface="Arial" panose="020B0604020202020204" pitchFamily="34" charset="0"/>
                <a:cs typeface="Arial" panose="020B0604020202020204" pitchFamily="34" charset="0"/>
              </a:rPr>
              <a:t>best system that can be introduced is one that allows recognition of failures and a system to rectify this-</a:t>
            </a:r>
            <a:r>
              <a:rPr lang="en-GB" sz="4400">
                <a:latin typeface="Arial" panose="020B0604020202020204" pitchFamily="34" charset="0"/>
                <a:cs typeface="Arial" panose="020B0604020202020204" pitchFamily="34" charset="0"/>
              </a:rPr>
              <a:t> consider that within your writing and especially within your conclusion to the report.</a:t>
            </a:r>
          </a:p>
          <a:p>
            <a:pPr marL="0" indent="0">
              <a:lnSpc>
                <a:spcPct val="120000"/>
              </a:lnSpc>
              <a:buNone/>
            </a:pPr>
            <a:r>
              <a:rPr lang="en-GB" sz="4400">
                <a:latin typeface="Arial" panose="020B0604020202020204" pitchFamily="34" charset="0"/>
                <a:cs typeface="Arial" panose="020B0604020202020204" pitchFamily="34" charset="0"/>
              </a:rPr>
              <a:t>Within report format you must include the following:</a:t>
            </a:r>
          </a:p>
          <a:p>
            <a:pPr marL="0" indent="0">
              <a:lnSpc>
                <a:spcPct val="120000"/>
              </a:lnSpc>
              <a:buNone/>
            </a:pPr>
            <a:r>
              <a:rPr lang="en-GB" sz="4400">
                <a:latin typeface="Arial" panose="020B0604020202020204" pitchFamily="34" charset="0"/>
                <a:cs typeface="Arial" panose="020B0604020202020204" pitchFamily="34" charset="0"/>
              </a:rPr>
              <a:t>You must present your report with </a:t>
            </a:r>
            <a:r>
              <a:rPr lang="en-GB" sz="4400" b="1">
                <a:latin typeface="Arial" panose="020B0604020202020204" pitchFamily="34" charset="0"/>
                <a:cs typeface="Arial" panose="020B0604020202020204" pitchFamily="34" charset="0"/>
              </a:rPr>
              <a:t>a front page, </a:t>
            </a:r>
            <a:r>
              <a:rPr lang="en-GB" sz="4400">
                <a:latin typeface="Arial" panose="020B0604020202020204" pitchFamily="34" charset="0"/>
                <a:cs typeface="Arial" panose="020B0604020202020204" pitchFamily="34" charset="0"/>
              </a:rPr>
              <a:t>this to include:</a:t>
            </a:r>
          </a:p>
          <a:p>
            <a:pPr marL="0" indent="0">
              <a:lnSpc>
                <a:spcPct val="120000"/>
              </a:lnSpc>
              <a:buNone/>
            </a:pPr>
            <a:endParaRPr lang="en-GB" sz="4400">
              <a:latin typeface="Arial" panose="020B0604020202020204" pitchFamily="34" charset="0"/>
              <a:cs typeface="Arial" panose="020B0604020202020204" pitchFamily="34" charset="0"/>
            </a:endParaRPr>
          </a:p>
          <a:p>
            <a:pPr marL="0" indent="0">
              <a:lnSpc>
                <a:spcPct val="120000"/>
              </a:lnSpc>
              <a:buNone/>
            </a:pPr>
            <a:r>
              <a:rPr lang="en-GB" sz="4400">
                <a:latin typeface="Arial" panose="020B0604020202020204" pitchFamily="34" charset="0"/>
                <a:cs typeface="Arial" panose="020B0604020202020204" pitchFamily="34" charset="0"/>
              </a:rPr>
              <a:t>•	The title of the report – Philosophies of Service Report.</a:t>
            </a:r>
          </a:p>
          <a:p>
            <a:pPr marL="0" indent="0">
              <a:lnSpc>
                <a:spcPct val="120000"/>
              </a:lnSpc>
              <a:buNone/>
            </a:pPr>
            <a:r>
              <a:rPr lang="en-GB" sz="4400">
                <a:latin typeface="Arial" panose="020B0604020202020204" pitchFamily="34" charset="0"/>
                <a:cs typeface="Arial" panose="020B0604020202020204" pitchFamily="34" charset="0"/>
              </a:rPr>
              <a:t>•	Your name</a:t>
            </a:r>
          </a:p>
          <a:p>
            <a:pPr marL="0" indent="0">
              <a:lnSpc>
                <a:spcPct val="120000"/>
              </a:lnSpc>
              <a:buNone/>
            </a:pPr>
            <a:r>
              <a:rPr lang="en-GB" sz="4400">
                <a:latin typeface="Arial" panose="020B0604020202020204" pitchFamily="34" charset="0"/>
                <a:cs typeface="Arial" panose="020B0604020202020204" pitchFamily="34" charset="0"/>
              </a:rPr>
              <a:t>•	The module title and number</a:t>
            </a:r>
          </a:p>
          <a:p>
            <a:pPr marL="0" indent="0">
              <a:lnSpc>
                <a:spcPct val="120000"/>
              </a:lnSpc>
              <a:buNone/>
            </a:pPr>
            <a:r>
              <a:rPr lang="en-GB" sz="4400">
                <a:latin typeface="Arial" panose="020B0604020202020204" pitchFamily="34" charset="0"/>
                <a:cs typeface="Arial" panose="020B0604020202020204" pitchFamily="34" charset="0"/>
              </a:rPr>
              <a:t>•	Your lecturer’s name</a:t>
            </a:r>
          </a:p>
          <a:p>
            <a:pPr marL="0" indent="0">
              <a:lnSpc>
                <a:spcPct val="120000"/>
              </a:lnSpc>
              <a:buNone/>
            </a:pPr>
            <a:r>
              <a:rPr lang="en-GB" sz="4400">
                <a:latin typeface="Arial" panose="020B0604020202020204" pitchFamily="34" charset="0"/>
                <a:cs typeface="Arial" panose="020B0604020202020204" pitchFamily="34" charset="0"/>
              </a:rPr>
              <a:t>Your report should also include a </a:t>
            </a:r>
            <a:r>
              <a:rPr lang="en-GB" sz="4400" b="1">
                <a:latin typeface="Arial" panose="020B0604020202020204" pitchFamily="34" charset="0"/>
                <a:cs typeface="Arial" panose="020B0604020202020204" pitchFamily="34" charset="0"/>
              </a:rPr>
              <a:t>clear contents page </a:t>
            </a:r>
            <a:r>
              <a:rPr lang="en-GB" sz="4400">
                <a:latin typeface="Arial" panose="020B0604020202020204" pitchFamily="34" charset="0"/>
                <a:cs typeface="Arial" panose="020B0604020202020204" pitchFamily="34" charset="0"/>
              </a:rPr>
              <a:t>and headings throughout. </a:t>
            </a:r>
          </a:p>
          <a:p>
            <a:pPr marL="0" indent="0">
              <a:lnSpc>
                <a:spcPct val="120000"/>
              </a:lnSpc>
              <a:buNone/>
            </a:pPr>
            <a:r>
              <a:rPr lang="en-GB" sz="4400">
                <a:latin typeface="Arial" panose="020B0604020202020204" pitchFamily="34" charset="0"/>
                <a:cs typeface="Arial" panose="020B0604020202020204" pitchFamily="34" charset="0"/>
              </a:rPr>
              <a:t>Microsoft Word settings:</a:t>
            </a:r>
          </a:p>
          <a:p>
            <a:pPr marL="0" indent="0">
              <a:lnSpc>
                <a:spcPct val="120000"/>
              </a:lnSpc>
              <a:buNone/>
            </a:pPr>
            <a:r>
              <a:rPr lang="en-GB" sz="4400" b="1">
                <a:latin typeface="Arial" panose="020B0604020202020204" pitchFamily="34" charset="0"/>
                <a:cs typeface="Arial" panose="020B0604020202020204" pitchFamily="34" charset="0"/>
              </a:rPr>
              <a:t>Please use:</a:t>
            </a:r>
          </a:p>
          <a:p>
            <a:pPr marL="0" indent="0">
              <a:lnSpc>
                <a:spcPct val="120000"/>
              </a:lnSpc>
              <a:buNone/>
            </a:pPr>
            <a:r>
              <a:rPr lang="en-GB" sz="4400">
                <a:latin typeface="Arial" panose="020B0604020202020204" pitchFamily="34" charset="0"/>
                <a:cs typeface="Arial" panose="020B0604020202020204" pitchFamily="34" charset="0"/>
              </a:rPr>
              <a:t>•	Arial Font 12</a:t>
            </a:r>
          </a:p>
          <a:p>
            <a:pPr marL="0" indent="0">
              <a:lnSpc>
                <a:spcPct val="120000"/>
              </a:lnSpc>
              <a:buNone/>
            </a:pPr>
            <a:r>
              <a:rPr lang="en-GB" sz="4400">
                <a:latin typeface="Arial" panose="020B0604020202020204" pitchFamily="34" charset="0"/>
                <a:cs typeface="Arial" panose="020B0604020202020204" pitchFamily="34" charset="0"/>
              </a:rPr>
              <a:t>•	1.5 line spacing</a:t>
            </a:r>
          </a:p>
          <a:p>
            <a:pPr marL="0" indent="0">
              <a:lnSpc>
                <a:spcPct val="120000"/>
              </a:lnSpc>
              <a:buNone/>
            </a:pPr>
            <a:r>
              <a:rPr lang="en-GB" sz="4400">
                <a:latin typeface="Arial" panose="020B0604020202020204" pitchFamily="34" charset="0"/>
                <a:cs typeface="Arial" panose="020B0604020202020204" pitchFamily="34" charset="0"/>
              </a:rPr>
              <a:t>•	Justify Text</a:t>
            </a:r>
          </a:p>
          <a:p>
            <a:pPr marL="0" indent="0">
              <a:lnSpc>
                <a:spcPct val="120000"/>
              </a:lnSpc>
              <a:buNone/>
            </a:pPr>
            <a:r>
              <a:rPr lang="en-GB" sz="4400">
                <a:latin typeface="Arial" panose="020B0604020202020204" pitchFamily="34" charset="0"/>
                <a:cs typeface="Arial" panose="020B0604020202020204" pitchFamily="34" charset="0"/>
              </a:rPr>
              <a:t>You must </a:t>
            </a:r>
            <a:r>
              <a:rPr lang="en-GB" sz="4400" b="1">
                <a:latin typeface="Arial" panose="020B0604020202020204" pitchFamily="34" charset="0"/>
                <a:cs typeface="Arial" panose="020B0604020202020204" pitchFamily="34" charset="0"/>
              </a:rPr>
              <a:t>include in-text citations</a:t>
            </a:r>
            <a:r>
              <a:rPr lang="en-GB" sz="4400">
                <a:latin typeface="Arial" panose="020B0604020202020204" pitchFamily="34" charset="0"/>
                <a:cs typeface="Arial" panose="020B0604020202020204" pitchFamily="34" charset="0"/>
              </a:rPr>
              <a:t>, along with a </a:t>
            </a:r>
            <a:r>
              <a:rPr lang="en-GB" sz="4400" b="1">
                <a:latin typeface="Arial" panose="020B0604020202020204" pitchFamily="34" charset="0"/>
                <a:cs typeface="Arial" panose="020B0604020202020204" pitchFamily="34" charset="0"/>
              </a:rPr>
              <a:t>Reference List</a:t>
            </a:r>
            <a:r>
              <a:rPr lang="en-GB" sz="4400">
                <a:latin typeface="Arial" panose="020B0604020202020204" pitchFamily="34" charset="0"/>
                <a:cs typeface="Arial" panose="020B0604020202020204" pitchFamily="34" charset="0"/>
              </a:rPr>
              <a:t> that conforms to IHM Referencing Guide (available on the Module Moodle page</a:t>
            </a:r>
            <a:r>
              <a:rPr lang="en-GB" sz="4400" b="1">
                <a:latin typeface="Arial" panose="020B0604020202020204" pitchFamily="34" charset="0"/>
                <a:cs typeface="Arial" panose="020B0604020202020204" pitchFamily="34" charset="0"/>
              </a:rPr>
              <a:t>). (15 CREDIBLE REFERENCES) </a:t>
            </a:r>
          </a:p>
          <a:p>
            <a:endParaRPr lang="en-GB"/>
          </a:p>
        </p:txBody>
      </p:sp>
    </p:spTree>
    <p:extLst>
      <p:ext uri="{BB962C8B-B14F-4D97-AF65-F5344CB8AC3E}">
        <p14:creationId xmlns:p14="http://schemas.microsoft.com/office/powerpoint/2010/main" val="2022248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A7235-6F01-441C-88F0-88D3AA0312A6}"/>
              </a:ext>
            </a:extLst>
          </p:cNvPr>
          <p:cNvSpPr>
            <a:spLocks noGrp="1"/>
          </p:cNvSpPr>
          <p:nvPr>
            <p:ph type="title"/>
          </p:nvPr>
        </p:nvSpPr>
        <p:spPr>
          <a:xfrm>
            <a:off x="130056" y="25202"/>
            <a:ext cx="8229600" cy="1143000"/>
          </a:xfrm>
        </p:spPr>
        <p:txBody>
          <a:bodyPr anchor="ctr">
            <a:normAutofit fontScale="90000"/>
          </a:bodyPr>
          <a:lstStyle/>
          <a:p>
            <a:pPr algn="l"/>
            <a:r>
              <a:rPr lang="en-GB"/>
              <a:t>HOMEWORK</a:t>
            </a:r>
            <a:br>
              <a:rPr lang="en-GB"/>
            </a:br>
            <a:r>
              <a:rPr lang="en-GB"/>
              <a:t>Activity </a:t>
            </a:r>
          </a:p>
        </p:txBody>
      </p:sp>
      <p:sp>
        <p:nvSpPr>
          <p:cNvPr id="3" name="Content Placeholder 2">
            <a:extLst>
              <a:ext uri="{FF2B5EF4-FFF2-40B4-BE49-F238E27FC236}">
                <a16:creationId xmlns:a16="http://schemas.microsoft.com/office/drawing/2014/main" id="{CADB4FF0-289D-449F-AE23-3CC8A6D9086A}"/>
              </a:ext>
            </a:extLst>
          </p:cNvPr>
          <p:cNvSpPr>
            <a:spLocks noGrp="1"/>
          </p:cNvSpPr>
          <p:nvPr>
            <p:ph sz="half" idx="1"/>
          </p:nvPr>
        </p:nvSpPr>
        <p:spPr>
          <a:xfrm>
            <a:off x="206256" y="1417638"/>
            <a:ext cx="3929326" cy="4617402"/>
          </a:xfrm>
        </p:spPr>
        <p:txBody>
          <a:bodyPr>
            <a:normAutofit/>
          </a:bodyPr>
          <a:lstStyle/>
          <a:p>
            <a:pPr marL="0" indent="0">
              <a:buNone/>
            </a:pPr>
            <a:r>
              <a:rPr lang="en-GB"/>
              <a:t>1.Compare three different  hotels mission or vision  statements. what does this tell you about guest services?</a:t>
            </a:r>
          </a:p>
          <a:p>
            <a:pPr marL="0" indent="0">
              <a:buNone/>
            </a:pPr>
            <a:r>
              <a:rPr lang="en-GB"/>
              <a:t>2. Have a look at the their  philosophy statements.</a:t>
            </a:r>
          </a:p>
          <a:p>
            <a:pPr marL="0" indent="0">
              <a:buNone/>
            </a:pPr>
            <a:r>
              <a:rPr lang="en-GB"/>
              <a:t>3. Write down your thoughts.</a:t>
            </a:r>
          </a:p>
          <a:p>
            <a:endParaRPr lang="en-GB"/>
          </a:p>
        </p:txBody>
      </p:sp>
      <p:pic>
        <p:nvPicPr>
          <p:cNvPr id="7" name="Picture 6">
            <a:extLst>
              <a:ext uri="{FF2B5EF4-FFF2-40B4-BE49-F238E27FC236}">
                <a16:creationId xmlns:a16="http://schemas.microsoft.com/office/drawing/2014/main" id="{9AD8F415-2FFF-41B5-AB02-291FE255238D}"/>
              </a:ext>
            </a:extLst>
          </p:cNvPr>
          <p:cNvPicPr>
            <a:picLocks noChangeAspect="1"/>
          </p:cNvPicPr>
          <p:nvPr/>
        </p:nvPicPr>
        <p:blipFill rotWithShape="1">
          <a:blip r:embed="rId3"/>
          <a:srcRect l="3068" t="14733" r="61250" b="33750"/>
          <a:stretch/>
        </p:blipFill>
        <p:spPr>
          <a:xfrm>
            <a:off x="5216236" y="820881"/>
            <a:ext cx="3262745" cy="2504210"/>
          </a:xfrm>
          <a:prstGeom prst="rect">
            <a:avLst/>
          </a:prstGeom>
        </p:spPr>
      </p:pic>
      <p:pic>
        <p:nvPicPr>
          <p:cNvPr id="9" name="Picture 8">
            <a:extLst>
              <a:ext uri="{FF2B5EF4-FFF2-40B4-BE49-F238E27FC236}">
                <a16:creationId xmlns:a16="http://schemas.microsoft.com/office/drawing/2014/main" id="{DCF98493-7017-4A29-B4BE-2B3D552CC3B2}"/>
              </a:ext>
            </a:extLst>
          </p:cNvPr>
          <p:cNvPicPr>
            <a:picLocks noChangeAspect="1"/>
          </p:cNvPicPr>
          <p:nvPr/>
        </p:nvPicPr>
        <p:blipFill rotWithShape="1">
          <a:blip r:embed="rId4"/>
          <a:srcRect t="18538" r="58068" b="37898"/>
          <a:stretch/>
        </p:blipFill>
        <p:spPr>
          <a:xfrm>
            <a:off x="4790209" y="3532909"/>
            <a:ext cx="3834245" cy="2098963"/>
          </a:xfrm>
          <a:prstGeom prst="rect">
            <a:avLst/>
          </a:prstGeom>
        </p:spPr>
      </p:pic>
    </p:spTree>
    <p:extLst>
      <p:ext uri="{BB962C8B-B14F-4D97-AF65-F5344CB8AC3E}">
        <p14:creationId xmlns:p14="http://schemas.microsoft.com/office/powerpoint/2010/main" val="42903218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0982-0253-4C3E-BCAC-2BF8012887B9}"/>
              </a:ext>
            </a:extLst>
          </p:cNvPr>
          <p:cNvSpPr>
            <a:spLocks noGrp="1"/>
          </p:cNvSpPr>
          <p:nvPr>
            <p:ph type="title"/>
          </p:nvPr>
        </p:nvSpPr>
        <p:spPr>
          <a:xfrm>
            <a:off x="107504" y="7430"/>
            <a:ext cx="8229600" cy="634082"/>
          </a:xfrm>
        </p:spPr>
        <p:txBody>
          <a:bodyPr>
            <a:normAutofit/>
          </a:bodyPr>
          <a:lstStyle/>
          <a:p>
            <a:pPr algn="l"/>
            <a:r>
              <a:rPr lang="en-GB" sz="2800"/>
              <a:t>References</a:t>
            </a:r>
          </a:p>
        </p:txBody>
      </p:sp>
      <p:sp>
        <p:nvSpPr>
          <p:cNvPr id="3" name="Content Placeholder 2">
            <a:extLst>
              <a:ext uri="{FF2B5EF4-FFF2-40B4-BE49-F238E27FC236}">
                <a16:creationId xmlns:a16="http://schemas.microsoft.com/office/drawing/2014/main" id="{E4354E9E-C4E1-4B77-9068-D165FB619E6B}"/>
              </a:ext>
            </a:extLst>
          </p:cNvPr>
          <p:cNvSpPr>
            <a:spLocks noGrp="1"/>
          </p:cNvSpPr>
          <p:nvPr>
            <p:ph idx="1"/>
          </p:nvPr>
        </p:nvSpPr>
        <p:spPr>
          <a:xfrm>
            <a:off x="0" y="974255"/>
            <a:ext cx="8820472" cy="5873589"/>
          </a:xfrm>
        </p:spPr>
        <p:txBody>
          <a:bodyPr>
            <a:normAutofit fontScale="32500" lnSpcReduction="20000"/>
          </a:bodyPr>
          <a:lstStyle/>
          <a:p>
            <a:pPr>
              <a:lnSpc>
                <a:spcPct val="120000"/>
              </a:lnSpc>
            </a:pPr>
            <a:r>
              <a:rPr lang="en-GB" sz="4000"/>
              <a:t>2020. A New Approach In Tracking Travel Demand. [online] Available at: &lt;https://www.mckinsey.com/&gt; [Accessed 22 November 2020].</a:t>
            </a:r>
          </a:p>
          <a:p>
            <a:pPr>
              <a:lnSpc>
                <a:spcPct val="120000"/>
              </a:lnSpc>
            </a:pPr>
            <a:r>
              <a:rPr lang="en-GB" sz="4000"/>
              <a:t>2020. </a:t>
            </a:r>
            <a:r>
              <a:rPr lang="en-GB" sz="4000" err="1"/>
              <a:t>marriott</a:t>
            </a:r>
            <a:r>
              <a:rPr lang="en-GB" sz="4000"/>
              <a:t> on the move. [Blog] Available at: &lt;https://www.blogs.marriott.com/&gt; [Accessed 22 November 2020]</a:t>
            </a:r>
          </a:p>
          <a:p>
            <a:pPr>
              <a:lnSpc>
                <a:spcPct val="120000"/>
              </a:lnSpc>
            </a:pPr>
            <a:r>
              <a:rPr lang="en-GB" sz="4000"/>
              <a:t>Disney uses apps, ‘</a:t>
            </a:r>
            <a:r>
              <a:rPr lang="en-GB" sz="4000" err="1"/>
              <a:t>MagicBands</a:t>
            </a:r>
            <a:r>
              <a:rPr lang="en-GB" sz="4000"/>
              <a:t>’ to track guests: report (2019). Available at: https://nypost.com/2019/07/16/disney-uses-apps-magicbands-to-spy-on-guests-report/ (Accessed: 12 June 2021).</a:t>
            </a:r>
          </a:p>
          <a:p>
            <a:pPr>
              <a:lnSpc>
                <a:spcPct val="120000"/>
              </a:lnSpc>
            </a:pPr>
            <a:r>
              <a:rPr lang="en-GB" sz="4000"/>
              <a:t> EDMUNDSON, T. (2021) Brand standards, Todayshotelier.com. Available at: https://www.todayshotelier.com/2020/02/03/brand-standards.</a:t>
            </a:r>
          </a:p>
          <a:p>
            <a:pPr>
              <a:lnSpc>
                <a:spcPct val="120000"/>
              </a:lnSpc>
            </a:pPr>
            <a:r>
              <a:rPr lang="en-GB" sz="4000"/>
              <a:t>Eventeducation.com. 2020. Event Management Courses, Event Planning Courses By Event Education. [online] Available at: &lt;http://www.eventeducation.com/&gt; [Accessed 22 November 2020].</a:t>
            </a:r>
          </a:p>
          <a:p>
            <a:pPr>
              <a:lnSpc>
                <a:spcPct val="120000"/>
              </a:lnSpc>
            </a:pPr>
            <a:r>
              <a:rPr lang="en-GB" sz="4000"/>
              <a:t>Hospitalityinsights.ehl.edu. 2020. Hospitality Industry: All Your Questions Answered. [online] Available at: &lt;https://hospitalityinsights.ehl.edu/hospitality-and-tourism-industry&gt; [Accessed 22 November 2020].</a:t>
            </a:r>
          </a:p>
          <a:p>
            <a:pPr>
              <a:lnSpc>
                <a:spcPct val="120000"/>
              </a:lnSpc>
            </a:pPr>
            <a:r>
              <a:rPr lang="en-GB" sz="4000" err="1"/>
              <a:t>Isaeva</a:t>
            </a:r>
            <a:r>
              <a:rPr lang="en-GB" sz="4000"/>
              <a:t>, N., Gruenewald, K. and Saunders, M., 2020. Trust theory and customer services research: theoretical review and synthesis. The Service Industries Journal, 40(15-16), pp.1031-1063.</a:t>
            </a:r>
          </a:p>
          <a:p>
            <a:pPr>
              <a:lnSpc>
                <a:spcPct val="120000"/>
              </a:lnSpc>
            </a:pPr>
            <a:r>
              <a:rPr lang="en-GB" sz="4000"/>
              <a:t>Johnson, T. (2015). When it Comes to Service Recovery, be sure to L.E.A.R.N.. [online] Thetonyjohnson.com. Available at: http://thetonyjohnson.com/when-it-comes-to-service-recovery-be-sure-to-l-e-a-r-n/ [Accessed 17 Feb. 2020].</a:t>
            </a:r>
          </a:p>
          <a:p>
            <a:pPr>
              <a:lnSpc>
                <a:spcPct val="120000"/>
              </a:lnSpc>
            </a:pPr>
            <a:r>
              <a:rPr lang="en-GB" altLang="en-US" sz="4000">
                <a:solidFill>
                  <a:srgbClr val="000000"/>
                </a:solidFill>
              </a:rPr>
              <a:t>Sanders, P. (2019). </a:t>
            </a:r>
            <a:r>
              <a:rPr lang="en-GB" altLang="en-US" sz="4000" i="1">
                <a:solidFill>
                  <a:srgbClr val="000000"/>
                </a:solidFill>
              </a:rPr>
              <a:t>Understanding First Impressions</a:t>
            </a:r>
            <a:r>
              <a:rPr lang="en-GB" altLang="en-US" sz="4000">
                <a:solidFill>
                  <a:srgbClr val="000000"/>
                </a:solidFill>
              </a:rPr>
              <a:t>. [online] Hospitality Net. Available at: https://www.hospitalitynet.org/opinion/4095507.html [Accessed 17 Feb. 2020].</a:t>
            </a:r>
            <a:endParaRPr lang="en-US" altLang="en-US" sz="4000"/>
          </a:p>
          <a:p>
            <a:pPr marL="0" indent="0">
              <a:lnSpc>
                <a:spcPct val="120000"/>
              </a:lnSpc>
              <a:buNone/>
            </a:pPr>
            <a:endParaRPr lang="en-GB"/>
          </a:p>
        </p:txBody>
      </p:sp>
    </p:spTree>
    <p:extLst>
      <p:ext uri="{BB962C8B-B14F-4D97-AF65-F5344CB8AC3E}">
        <p14:creationId xmlns:p14="http://schemas.microsoft.com/office/powerpoint/2010/main" val="3982675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B4AFB-3D19-4878-8A23-29FC8F0A2A9B}"/>
              </a:ext>
            </a:extLst>
          </p:cNvPr>
          <p:cNvSpPr>
            <a:spLocks noGrp="1"/>
          </p:cNvSpPr>
          <p:nvPr>
            <p:ph type="title"/>
          </p:nvPr>
        </p:nvSpPr>
        <p:spPr/>
        <p:txBody>
          <a:bodyPr/>
          <a:lstStyle/>
          <a:p>
            <a:r>
              <a:rPr lang="en-GB" sz="2800"/>
              <a:t>References &amp; Videos</a:t>
            </a:r>
          </a:p>
        </p:txBody>
      </p:sp>
      <p:sp>
        <p:nvSpPr>
          <p:cNvPr id="3" name="Content Placeholder 2">
            <a:extLst>
              <a:ext uri="{FF2B5EF4-FFF2-40B4-BE49-F238E27FC236}">
                <a16:creationId xmlns:a16="http://schemas.microsoft.com/office/drawing/2014/main" id="{606F25F6-53C1-4AC2-B3C3-0EFA2342AD52}"/>
              </a:ext>
            </a:extLst>
          </p:cNvPr>
          <p:cNvSpPr>
            <a:spLocks noGrp="1"/>
          </p:cNvSpPr>
          <p:nvPr>
            <p:ph idx="1"/>
          </p:nvPr>
        </p:nvSpPr>
        <p:spPr>
          <a:xfrm>
            <a:off x="628650" y="3595255"/>
            <a:ext cx="7886700" cy="2581708"/>
          </a:xfrm>
        </p:spPr>
        <p:txBody>
          <a:bodyPr/>
          <a:lstStyle/>
          <a:p>
            <a:pPr marL="0" indent="0">
              <a:lnSpc>
                <a:spcPct val="90000"/>
              </a:lnSpc>
              <a:buNone/>
            </a:pPr>
            <a:endParaRPr lang="en-GB" sz="2800">
              <a:hlinkClick r:id="rId2"/>
            </a:endParaRPr>
          </a:p>
          <a:p>
            <a:pPr marL="0" indent="0">
              <a:lnSpc>
                <a:spcPct val="90000"/>
              </a:lnSpc>
              <a:buNone/>
            </a:pPr>
            <a:r>
              <a:rPr lang="en-GB" sz="1800">
                <a:hlinkClick r:id="rId2"/>
              </a:rPr>
              <a:t>https://www.marriott.com/culture-and-values/core-values.mi</a:t>
            </a:r>
            <a:endParaRPr lang="en-GB" sz="1800"/>
          </a:p>
          <a:p>
            <a:pPr marL="0" indent="0">
              <a:lnSpc>
                <a:spcPct val="90000"/>
              </a:lnSpc>
              <a:buNone/>
            </a:pPr>
            <a:r>
              <a:rPr lang="en-GB" sz="1800">
                <a:hlinkClick r:id="rId3"/>
              </a:rPr>
              <a:t>https://www.hotelvillaschuler.com/philosophy/</a:t>
            </a:r>
            <a:endParaRPr lang="en-GB" sz="1800"/>
          </a:p>
          <a:p>
            <a:pPr marL="0" indent="0">
              <a:lnSpc>
                <a:spcPct val="90000"/>
              </a:lnSpc>
              <a:buNone/>
            </a:pPr>
            <a:r>
              <a:rPr lang="en-GB" sz="1800">
                <a:hlinkClick r:id="rId4"/>
              </a:rPr>
              <a:t>https://starr-restaurants.com/</a:t>
            </a:r>
            <a:endParaRPr lang="en-GB" sz="1800"/>
          </a:p>
          <a:p>
            <a:pPr marL="0" indent="0">
              <a:lnSpc>
                <a:spcPct val="90000"/>
              </a:lnSpc>
              <a:buNone/>
            </a:pPr>
            <a:r>
              <a:rPr lang="en-GB" sz="1800">
                <a:hlinkClick r:id="rId5"/>
              </a:rPr>
              <a:t>https://www.youtube.com/watch?v=juVJMr_4cuc</a:t>
            </a:r>
            <a:endParaRPr lang="en-GB" sz="1800"/>
          </a:p>
          <a:p>
            <a:pPr marL="0" indent="0">
              <a:lnSpc>
                <a:spcPct val="90000"/>
              </a:lnSpc>
              <a:buNone/>
            </a:pPr>
            <a:endParaRPr lang="en-GB" sz="1800"/>
          </a:p>
          <a:p>
            <a:pPr marL="0" indent="0">
              <a:lnSpc>
                <a:spcPct val="90000"/>
              </a:lnSpc>
              <a:buNone/>
            </a:pPr>
            <a:endParaRPr lang="en-GB" sz="2800"/>
          </a:p>
          <a:p>
            <a:endParaRPr lang="en-GB"/>
          </a:p>
        </p:txBody>
      </p:sp>
      <p:sp>
        <p:nvSpPr>
          <p:cNvPr id="5" name="TextBox 4">
            <a:extLst>
              <a:ext uri="{FF2B5EF4-FFF2-40B4-BE49-F238E27FC236}">
                <a16:creationId xmlns:a16="http://schemas.microsoft.com/office/drawing/2014/main" id="{8CFE5879-C756-4542-ADE8-440555BCBA49}"/>
              </a:ext>
            </a:extLst>
          </p:cNvPr>
          <p:cNvSpPr txBox="1"/>
          <p:nvPr/>
        </p:nvSpPr>
        <p:spPr>
          <a:xfrm>
            <a:off x="187036" y="1027906"/>
            <a:ext cx="8832273" cy="2893100"/>
          </a:xfrm>
          <a:prstGeom prst="rect">
            <a:avLst/>
          </a:prstGeom>
          <a:noFill/>
        </p:spPr>
        <p:txBody>
          <a:bodyPr wrap="square">
            <a:spAutoFit/>
          </a:bodyPr>
          <a:lstStyle/>
          <a:p>
            <a:pPr marL="285750" indent="-285750">
              <a:buFont typeface="Arial" panose="020B0604020202020204" pitchFamily="34" charset="0"/>
              <a:buChar char="•"/>
            </a:pPr>
            <a:r>
              <a:rPr lang="en-GB" sz="1400"/>
              <a:t>Solomon, M. (2014). 4 Steps From Customer Anger To Customer Loyalty: The Expert Customer Service Recovery Method. [online] Forbes.com. Available at: https://www.forbes.com/sites/micahsolomon/2014/07/16/customer-service-recovery/#697b51da45fc [Accessed 17 Feb. 2020].</a:t>
            </a:r>
          </a:p>
          <a:p>
            <a:pPr marL="285750" indent="-285750">
              <a:buFont typeface="Arial" panose="020B0604020202020204" pitchFamily="34" charset="0"/>
              <a:buChar char="•"/>
            </a:pPr>
            <a:r>
              <a:rPr lang="en-GB" sz="1400"/>
              <a:t>Solomon, M., 2015. Customer Success Requires An Expert Approach To Service Problem Resolutions. [online] Forbes. Available at: &lt;https://www.forbes.com/sites/micahsolomon/2015/03/15/customer-success-requires-an-expert-customer-service-recovery-process-the-arffd-approach/?sh=6876fd5c4a07&gt; [Accessed 6 January 2022].</a:t>
            </a:r>
          </a:p>
          <a:p>
            <a:pPr marL="285750" indent="-285750">
              <a:buFont typeface="Arial" panose="020B0604020202020204" pitchFamily="34" charset="0"/>
              <a:buChar char="•"/>
            </a:pPr>
            <a:r>
              <a:rPr lang="en-GB" sz="1400"/>
              <a:t>The Service Philosophy Behind The Success Of 10 Brands - </a:t>
            </a:r>
            <a:r>
              <a:rPr lang="en-GB" sz="1400" err="1"/>
              <a:t>Dashly</a:t>
            </a:r>
            <a:r>
              <a:rPr lang="en-GB" sz="1400"/>
              <a:t> blog (2021). Available at: https://www.dashly.io/blog/customer-service-philosophy</a:t>
            </a:r>
          </a:p>
          <a:p>
            <a:pPr marL="285750" indent="-285750">
              <a:buFont typeface="Arial" panose="020B0604020202020204" pitchFamily="34" charset="0"/>
              <a:buChar char="•"/>
            </a:pPr>
            <a:r>
              <a:rPr lang="en-GB" sz="1400"/>
              <a:t>Talib, F., Rahman, Z., Qureshi, M. N., &amp; Siddiqui, J. (2011). Total quality management and</a:t>
            </a:r>
          </a:p>
          <a:p>
            <a:pPr marL="285750" indent="-285750">
              <a:buFont typeface="Arial" panose="020B0604020202020204" pitchFamily="34" charset="0"/>
              <a:buChar char="•"/>
            </a:pPr>
            <a:r>
              <a:rPr lang="en-GB" sz="1400"/>
              <a:t>service quality: an exploratory study of quality management practices and barriers in service industry. International Journal of Services and Operations Management, 10(1), 94- 118.</a:t>
            </a:r>
          </a:p>
          <a:p>
            <a:pPr marL="285750" indent="-285750">
              <a:buFont typeface="Arial" panose="020B0604020202020204" pitchFamily="34" charset="0"/>
              <a:buChar char="•"/>
            </a:pPr>
            <a:r>
              <a:rPr lang="en-GB" sz="1400" err="1"/>
              <a:t>Tschohl</a:t>
            </a:r>
            <a:r>
              <a:rPr lang="en-GB" sz="1400"/>
              <a:t>, J. (2019). November Service Recovery - Service Quality Institute. [online] Service Quality Institute. Available at: https://customer-service.com/november-service-recovery/ [Accessed 17 Feb. 2020].</a:t>
            </a:r>
          </a:p>
        </p:txBody>
      </p:sp>
    </p:spTree>
    <p:extLst>
      <p:ext uri="{BB962C8B-B14F-4D97-AF65-F5344CB8AC3E}">
        <p14:creationId xmlns:p14="http://schemas.microsoft.com/office/powerpoint/2010/main" val="282842856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1_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35FEDD090144E4A83518A59C26DCD2E" ma:contentTypeVersion="10" ma:contentTypeDescription="Create a new document." ma:contentTypeScope="" ma:versionID="3679da536c2eda953497b2dd0526c5ce">
  <xsd:schema xmlns:xsd="http://www.w3.org/2001/XMLSchema" xmlns:xs="http://www.w3.org/2001/XMLSchema" xmlns:p="http://schemas.microsoft.com/office/2006/metadata/properties" xmlns:ns2="577b6c5c-d293-49e3-9c3b-c98474d6b631" xmlns:ns3="21d196cf-f9af-4479-8112-17ef11d165e4" targetNamespace="http://schemas.microsoft.com/office/2006/metadata/properties" ma:root="true" ma:fieldsID="a89e4639d1d08e94ad45853796501eb6" ns2:_="" ns3:_="">
    <xsd:import namespace="577b6c5c-d293-49e3-9c3b-c98474d6b631"/>
    <xsd:import namespace="21d196cf-f9af-4479-8112-17ef11d165e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b6c5c-d293-49e3-9c3b-c98474d6b6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d196cf-f9af-4479-8112-17ef11d165e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1C256F-7881-4986-86A7-1D7924BC3CD8}">
  <ds:schemaRefs>
    <ds:schemaRef ds:uri="21d196cf-f9af-4479-8112-17ef11d165e4"/>
    <ds:schemaRef ds:uri="577b6c5c-d293-49e3-9c3b-c98474d6b63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21d196cf-f9af-4479-8112-17ef11d165e4"/>
    <ds:schemaRef ds:uri="577b6c5c-d293-49e3-9c3b-c98474d6b63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On-screen Show (4:3)</PresentationFormat>
  <Slides>50</Slides>
  <Notes>31</Notes>
  <HiddenSlides>0</HiddenSlides>
  <ScaleCrop>false</ScaleCrop>
  <HeadingPairs>
    <vt:vector size="4" baseType="variant">
      <vt:variant>
        <vt:lpstr>Theme</vt:lpstr>
      </vt:variant>
      <vt:variant>
        <vt:i4>5</vt:i4>
      </vt:variant>
      <vt:variant>
        <vt:lpstr>Slide Titles</vt:lpstr>
      </vt:variant>
      <vt:variant>
        <vt:i4>50</vt:i4>
      </vt:variant>
    </vt:vector>
  </HeadingPairs>
  <TitlesOfParts>
    <vt:vector size="55" baseType="lpstr">
      <vt:lpstr>Title Slide 1</vt:lpstr>
      <vt:lpstr>AccessTheme1</vt:lpstr>
      <vt:lpstr>1_AccessTheme1</vt:lpstr>
      <vt:lpstr>Accessible 2</vt:lpstr>
      <vt:lpstr>Sub Title 1</vt:lpstr>
      <vt:lpstr>Hospitality &amp; Guest Service   Philosophies of Service   week 3 </vt:lpstr>
      <vt:lpstr>WELCOME BACK </vt:lpstr>
      <vt:lpstr>A-ti-thee Devo Vabha.</vt:lpstr>
      <vt:lpstr>MAGICAL Road to Success of Walt Disney</vt:lpstr>
      <vt:lpstr>Customer service philosophy </vt:lpstr>
      <vt:lpstr>Walt Disney dedicated his life to creating almost too-good-to-be-true magical experiences for his customers. The Disney philosophy is to “delight customers by putting employees first.”   </vt:lpstr>
      <vt:lpstr>C.A.R.E. - Clarify, align, reinforce, and empower </vt:lpstr>
      <vt:lpstr>The best example of customer service philosophy to inspire you</vt:lpstr>
      <vt:lpstr>Mission statement </vt:lpstr>
      <vt:lpstr>5 pillars of the Disney customer service philosophy </vt:lpstr>
      <vt:lpstr>Understanding and appreciation of philosophies of Hospitality </vt:lpstr>
      <vt:lpstr>PowerPoint Presentation</vt:lpstr>
      <vt:lpstr>PowerPoint Presentation</vt:lpstr>
      <vt:lpstr>The Secret Weapons of Service Systems and standards</vt:lpstr>
      <vt:lpstr>Standards</vt:lpstr>
      <vt:lpstr>PowerPoint Presentation</vt:lpstr>
      <vt:lpstr>Systems</vt:lpstr>
      <vt:lpstr>Customer service systems – five categories:</vt:lpstr>
      <vt:lpstr>PowerPoint Presentation</vt:lpstr>
      <vt:lpstr> Continuous improvement </vt:lpstr>
      <vt:lpstr>PowerPoint Presentation</vt:lpstr>
      <vt:lpstr>Montage International</vt:lpstr>
      <vt:lpstr>PowerPoint Presentation</vt:lpstr>
      <vt:lpstr>PowerPoint Presentation</vt:lpstr>
      <vt:lpstr>PowerPoint Presentation</vt:lpstr>
      <vt:lpstr>Hospitality &amp; millennials </vt:lpstr>
      <vt:lpstr>THE IMPACT OF SHIFTING CONSUMER BEHAVIOR </vt:lpstr>
      <vt:lpstr>Sheraton Hotels &amp; Resorts </vt:lpstr>
      <vt:lpstr>PowerPoint Presentation</vt:lpstr>
      <vt:lpstr>Accor Hotels</vt:lpstr>
      <vt:lpstr>The new Accor's Strategy – March 2019</vt:lpstr>
      <vt:lpstr>Accor Group: Highlights 2020</vt:lpstr>
      <vt:lpstr>Tracking</vt:lpstr>
      <vt:lpstr>‘Mystique’ case studies - DISNEY</vt:lpstr>
      <vt:lpstr> What is Ritz Carlton mystique? </vt:lpstr>
      <vt:lpstr>Ritz Carlton Customer Service Tips</vt:lpstr>
      <vt:lpstr>PowerPoint Presentation</vt:lpstr>
      <vt:lpstr>PowerPoint Presentation</vt:lpstr>
      <vt:lpstr>Service recovery</vt:lpstr>
      <vt:lpstr>Service Recovery Model - AREC</vt:lpstr>
      <vt:lpstr>PowerPoint Presentation</vt:lpstr>
      <vt:lpstr>PowerPoint Presentation</vt:lpstr>
      <vt:lpstr>PowerPoint Presentation</vt:lpstr>
      <vt:lpstr>PowerPoint Presentation</vt:lpstr>
      <vt:lpstr>Lets discuss</vt:lpstr>
      <vt:lpstr> Assignment 2: Report entitled- ‘Philosophies of Service’ </vt:lpstr>
      <vt:lpstr>PowerPoint Presentation</vt:lpstr>
      <vt:lpstr>HOMEWORK Activity </vt:lpstr>
      <vt:lpstr>References</vt:lpstr>
      <vt:lpstr>References &amp;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dcterms:created xsi:type="dcterms:W3CDTF">2021-03-10T12:10:47Z</dcterms:created>
  <dcterms:modified xsi:type="dcterms:W3CDTF">2025-02-10T09:32:57Z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0x010100D35FEDD090144E4A83518A59C26DCD2E</vt:lpwstr>
  </property>
</Properties>
</file>