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7"/>
  </p:notesMasterIdLst>
  <p:handoutMasterIdLst>
    <p:handoutMasterId r:id="rId8"/>
  </p:handoutMasterIdLst>
  <p:sldIdLst>
    <p:sldId id="293" r:id="rId2"/>
    <p:sldId id="301" r:id="rId3"/>
    <p:sldId id="309" r:id="rId4"/>
    <p:sldId id="305" r:id="rId5"/>
    <p:sldId id="307" r:id="rId6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CFFA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444"/>
    <p:restoredTop sz="94718"/>
  </p:normalViewPr>
  <p:slideViewPr>
    <p:cSldViewPr>
      <p:cViewPr varScale="1">
        <p:scale>
          <a:sx n="110" d="100"/>
          <a:sy n="110" d="100"/>
        </p:scale>
        <p:origin x="131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="" xmlns:a16="http://schemas.microsoft.com/office/drawing/2014/main" id="{D9853E8F-A60F-4541-8CBF-F1FA81B7A16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596D10C0-BC94-4915-ACBF-9A07EE7B3ED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fld id="{B013AFDD-1943-E342-87C9-C8396660971A}" type="datetimeFigureOut">
              <a:rPr lang="en-US"/>
              <a:pPr>
                <a:defRPr/>
              </a:pPr>
              <a:t>10/3/2018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="" xmlns:a16="http://schemas.microsoft.com/office/drawing/2014/main" id="{EF3A75C0-28B8-40C4-939A-8937D7DF509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4C42459A-C5C9-45CA-8FAA-B8CB758FFD0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fld id="{D82B7A6B-C856-44CC-B6DF-49AE7EBD9F4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536922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="" xmlns:a16="http://schemas.microsoft.com/office/drawing/2014/main" id="{FB7311FC-FD7D-4214-AC0E-567CF30D3F5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32AB2B57-95D3-4466-B7B0-55C9D873E051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395B5EF1-71ED-4EC9-90B5-6B44464C0C4C}" type="datetime1">
              <a:rPr lang="en-GB" altLang="en-US"/>
              <a:pPr>
                <a:defRPr/>
              </a:pPr>
              <a:t>03/10/2018</a:t>
            </a:fld>
            <a:endParaRPr lang="en-GB" alt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="" xmlns:a16="http://schemas.microsoft.com/office/drawing/2014/main" id="{8E85E75F-C6C9-4CAD-9EFE-BA4AFDEBE39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="" xmlns:a16="http://schemas.microsoft.com/office/drawing/2014/main" id="{BF4CB5E8-17FB-4FA1-8117-B8D310F9F57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  <a:endParaRPr lang="en-GB" altLang="en-US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99D682EF-3420-4DF3-AAF8-AE7B29530179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6844DEF3-C732-4913-81F5-A6667AF3C23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F1CFF5A5-7BFF-4D70-8E0E-320D5419009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8409076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0"/>
        <a:cs typeface="ＭＳ Ｐゴシック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0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0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0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0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1CFF5A5-7BFF-4D70-8E0E-320D54190095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476387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="" xmlns:a16="http://schemas.microsoft.com/office/drawing/2014/main" id="{5C9CE38B-950B-4609-BE94-04F45E94EB7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914D62-D40C-4E64-8424-EA17793C31B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5D43EC80-F3F9-4DE7-8756-677A1619CE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Date Placeholder 3">
            <a:extLst>
              <a:ext uri="{FF2B5EF4-FFF2-40B4-BE49-F238E27FC236}">
                <a16:creationId xmlns="" xmlns:a16="http://schemas.microsoft.com/office/drawing/2014/main" id="{37BC7288-F7FE-4B0B-A0B5-5303B28EB29C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AC796-46D8-4162-BC3C-FB500AF03A18}" type="datetime1">
              <a:rPr lang="en-GB" altLang="en-US"/>
              <a:pPr>
                <a:defRPr/>
              </a:pPr>
              <a:t>03/10/2018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556914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="" xmlns:a16="http://schemas.microsoft.com/office/drawing/2014/main" id="{C03FBFB5-AE67-415B-BB32-3635CE2F866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8822DC-D28F-4416-8117-27729742550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9F1A3495-5137-4827-86D7-23580F409C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Date Placeholder 3">
            <a:extLst>
              <a:ext uri="{FF2B5EF4-FFF2-40B4-BE49-F238E27FC236}">
                <a16:creationId xmlns="" xmlns:a16="http://schemas.microsoft.com/office/drawing/2014/main" id="{99688284-12F6-46E3-8B28-E36A71F92F5E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8088A-8C26-4C63-B711-0C1F339A6C4A}" type="datetime1">
              <a:rPr lang="en-GB" altLang="en-US"/>
              <a:pPr>
                <a:defRPr/>
              </a:pPr>
              <a:t>03/10/2018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953285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="" xmlns:a16="http://schemas.microsoft.com/office/drawing/2014/main" id="{7F502016-6557-4F4D-A197-B595B8BF02A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1B8A62-333F-42F9-B3E2-387D15B2FE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01C0E6D8-26B1-4087-9D94-8B1957C063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Date Placeholder 3">
            <a:extLst>
              <a:ext uri="{FF2B5EF4-FFF2-40B4-BE49-F238E27FC236}">
                <a16:creationId xmlns="" xmlns:a16="http://schemas.microsoft.com/office/drawing/2014/main" id="{3B299666-C912-4B93-9355-18156D01D56A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BAF930-0435-419F-94B5-3B91A69F60B5}" type="datetime1">
              <a:rPr lang="en-GB" altLang="en-US"/>
              <a:pPr>
                <a:defRPr/>
              </a:pPr>
              <a:t>03/10/2018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87557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524B8683-94B5-4EF9-BF09-D4F7834D06D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B683B5-0031-428F-80B2-B8B008A8BEA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="" xmlns:a16="http://schemas.microsoft.com/office/drawing/2014/main" id="{25186255-3C90-4CF4-90E0-C84792DEE3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="" xmlns:a16="http://schemas.microsoft.com/office/drawing/2014/main" id="{527EC527-CD6C-45AB-BA8C-85FF4BD111B3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CB8388-1855-41FF-AE79-94E658B875E2}" type="datetime1">
              <a:rPr lang="en-GB" altLang="en-US"/>
              <a:pPr>
                <a:defRPr/>
              </a:pPr>
              <a:t>03/10/2018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164128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="" xmlns:a16="http://schemas.microsoft.com/office/drawing/2014/main" id="{47660765-6EA2-4591-B800-F9C50CE67FB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4D814D-E060-4871-890A-0654486F4B2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="" xmlns:a16="http://schemas.microsoft.com/office/drawing/2014/main" id="{E6C6C90C-9BEE-4515-9D19-4EA6860704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Date Placeholder 3">
            <a:extLst>
              <a:ext uri="{FF2B5EF4-FFF2-40B4-BE49-F238E27FC236}">
                <a16:creationId xmlns="" xmlns:a16="http://schemas.microsoft.com/office/drawing/2014/main" id="{1B69C639-E8B2-40AF-888B-E904011FF944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4890B4-493A-40F9-8DC2-0C013D196C1F}" type="datetime1">
              <a:rPr lang="en-GB" altLang="en-US"/>
              <a:pPr>
                <a:defRPr/>
              </a:pPr>
              <a:t>03/10/2018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906768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lide Number Placeholder 5">
            <a:extLst>
              <a:ext uri="{FF2B5EF4-FFF2-40B4-BE49-F238E27FC236}">
                <a16:creationId xmlns="" xmlns:a16="http://schemas.microsoft.com/office/drawing/2014/main" id="{009E4285-A712-4033-A4CE-AEE5FA0F3A2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8E0064-3FDB-4B24-ADF1-4B66D2D12C1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="" xmlns:a16="http://schemas.microsoft.com/office/drawing/2014/main" id="{3F8763B8-E2FB-4DB5-BFC6-692FB8B978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C4D2E242-6BB9-4A75-8FC3-7D89FD3FE9E9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531AC8-0021-4669-999D-CB975A6C794A}" type="datetime1">
              <a:rPr lang="en-GB" altLang="en-US"/>
              <a:pPr>
                <a:defRPr/>
              </a:pPr>
              <a:t>03/10/2018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457963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5">
            <a:extLst>
              <a:ext uri="{FF2B5EF4-FFF2-40B4-BE49-F238E27FC236}">
                <a16:creationId xmlns="" xmlns:a16="http://schemas.microsoft.com/office/drawing/2014/main" id="{C9F9EEFA-B553-4230-8E81-BBA5B8FBE0C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12FDBF-6174-4CD5-B3D9-475A8D90407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="" xmlns:a16="http://schemas.microsoft.com/office/drawing/2014/main" id="{CABE117E-3002-4F56-B052-AB3F683DA5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DDC88DFA-4FF0-4619-9FBB-8B56FC22E7A4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67F2FD-E472-4CB9-B074-73BAB590D34D}" type="datetime1">
              <a:rPr lang="en-GB" altLang="en-US"/>
              <a:pPr>
                <a:defRPr/>
              </a:pPr>
              <a:t>03/10/2018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491648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944E1450-6128-4E0F-A853-1D7C4BBA6C02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15DD28-2ACB-43A9-82A7-C92BF17461B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="" xmlns:a16="http://schemas.microsoft.com/office/drawing/2014/main" id="{EC24CFD8-B4CF-49C6-A845-1382DD2E943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="" xmlns:a16="http://schemas.microsoft.com/office/drawing/2014/main" id="{DAE93455-3649-43B4-BF40-F348DC5A5F59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CCAE96-AFC4-4D19-AE27-D1A74A316D08}" type="datetime1">
              <a:rPr lang="en-GB" altLang="en-US"/>
              <a:pPr>
                <a:defRPr/>
              </a:pPr>
              <a:t>03/10/2018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21077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91BF3378-2BDB-404E-BF37-DE76A5D015D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48A1B9-85AA-486A-9093-4C74A30DA0A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="" xmlns:a16="http://schemas.microsoft.com/office/drawing/2014/main" id="{4BCDABFB-B4FD-4B30-B042-8C8A955887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="" xmlns:a16="http://schemas.microsoft.com/office/drawing/2014/main" id="{5C5B35FF-43E9-464D-94C8-4894839ACB89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3C9E16-B614-43AA-B190-3DA4748F6BF5}" type="datetime1">
              <a:rPr lang="en-GB" altLang="en-US"/>
              <a:pPr>
                <a:defRPr/>
              </a:pPr>
              <a:t>03/10/2018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823253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="" xmlns:a16="http://schemas.microsoft.com/office/drawing/2014/main" id="{D4B3156C-C698-4EDE-A870-C3DFBAA36AC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398AFE-AACC-4659-9439-7EE8B64DBEE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A5126477-0EE7-407D-8893-2F3F843DF0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Date Placeholder 3">
            <a:extLst>
              <a:ext uri="{FF2B5EF4-FFF2-40B4-BE49-F238E27FC236}">
                <a16:creationId xmlns="" xmlns:a16="http://schemas.microsoft.com/office/drawing/2014/main" id="{2E0F601C-E781-4C13-A435-335EDA062B0E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66608C-2A1E-4360-AE95-AAB92C1150A3}" type="datetime1">
              <a:rPr lang="en-GB" altLang="en-US"/>
              <a:pPr>
                <a:defRPr/>
              </a:pPr>
              <a:t>03/10/2018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79780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="" xmlns:a16="http://schemas.microsoft.com/office/drawing/2014/main" id="{39AA98C0-77ED-4668-9056-7B455B8686A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BF28A9-8635-4FC4-A3CB-EC2C5C2AE01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5B5A51C8-94D4-43B2-B95D-B7A78F2AD8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Date Placeholder 3">
            <a:extLst>
              <a:ext uri="{FF2B5EF4-FFF2-40B4-BE49-F238E27FC236}">
                <a16:creationId xmlns="" xmlns:a16="http://schemas.microsoft.com/office/drawing/2014/main" id="{3B301A96-8E2F-4BE0-81B1-005FFD4091F6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39FA85-47CE-4743-8133-71B41ED24D9B}" type="datetime1">
              <a:rPr lang="en-GB" altLang="en-US"/>
              <a:pPr>
                <a:defRPr/>
              </a:pPr>
              <a:t>03/10/2018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84100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="" xmlns:a16="http://schemas.microsoft.com/office/drawing/2014/main" id="{B36474E8-D715-4A65-840B-BAC3DEF77E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27" name="Text Placeholder 2">
            <a:extLst>
              <a:ext uri="{FF2B5EF4-FFF2-40B4-BE49-F238E27FC236}">
                <a16:creationId xmlns="" xmlns:a16="http://schemas.microsoft.com/office/drawing/2014/main" id="{FBAC017E-2209-4650-9DCE-4521FE727BE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620000" cy="48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="" xmlns:a16="http://schemas.microsoft.com/office/drawing/2014/main" id="{5D056CA7-0404-4601-8373-6AF0278B0426}"/>
              </a:ext>
            </a:extLst>
          </p:cNvPr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="" xmlns:a16="http://schemas.microsoft.com/office/drawing/2014/main" id="{30A8CCD0-C722-4704-9289-C414F3FC7EDA}"/>
              </a:ext>
            </a:extLst>
          </p:cNvPr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1E3877C2-C0E2-4EB0-83A8-297B6750485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1225" y="5648325"/>
            <a:ext cx="549275" cy="396875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>
                <a:solidFill>
                  <a:srgbClr val="FFFFFF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75978274-7672-4F1C-9316-C6BADCBB734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AC42F694-64B0-487F-AAAF-059D0128AF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7587456" y="4048919"/>
            <a:ext cx="23669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hangingPunct="1">
              <a:defRPr sz="1200">
                <a:solidFill>
                  <a:schemeClr val="bg2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007CD86B-2D33-42D8-95C5-D537DFB228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6200000">
            <a:off x="7551738" y="1646237"/>
            <a:ext cx="24384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chemeClr val="bg2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A5931DD6-23D4-4F19-AB59-A5FE31FC611E}" type="datetime1">
              <a:rPr lang="en-GB" altLang="en-US"/>
              <a:pPr>
                <a:defRPr/>
              </a:pPr>
              <a:t>03/10/2018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600" kern="1200" spc="-100">
          <a:solidFill>
            <a:schemeClr val="tx2"/>
          </a:solidFill>
          <a:latin typeface="+mj-lt"/>
          <a:ea typeface="ＭＳ Ｐゴシック" charset="0"/>
          <a:cs typeface="ＭＳ Ｐゴシック" charset="-128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  <a:ea typeface="ＭＳ Ｐゴシック" charset="0"/>
          <a:cs typeface="ＭＳ Ｐゴシック" charset="-12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  <a:ea typeface="ＭＳ Ｐゴシック" charset="0"/>
          <a:cs typeface="ＭＳ Ｐゴシック" charset="-12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  <a:ea typeface="ＭＳ Ｐゴシック" charset="0"/>
          <a:cs typeface="ＭＳ Ｐゴシック" charset="-12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  <a:ea typeface="ＭＳ Ｐゴシック" charset="0"/>
          <a:cs typeface="ＭＳ Ｐゴシック" charset="-128"/>
        </a:defRPr>
      </a:lvl5pPr>
      <a:lvl6pPr marL="4572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9pPr>
    </p:titleStyle>
    <p:bodyStyle>
      <a:lvl1pPr marL="3429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ＭＳ Ｐゴシック" charset="0"/>
          <a:cs typeface="ＭＳ Ｐゴシック" charset="-128"/>
        </a:defRPr>
      </a:lvl1pPr>
      <a:lvl2pPr marL="639763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2pPr>
      <a:lvl3pPr marL="1004888" indent="-228600" algn="l" rtl="0" eaLnBrk="0" fontAlgn="base" hangingPunct="0">
        <a:spcBef>
          <a:spcPct val="20000"/>
        </a:spcBef>
        <a:spcAft>
          <a:spcPct val="0"/>
        </a:spcAft>
        <a:buClr>
          <a:srgbClr val="9BBB59"/>
        </a:buClr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ＭＳ Ｐゴシック" charset="0"/>
          <a:cs typeface="+mn-cs"/>
        </a:defRPr>
      </a:lvl3pPr>
      <a:lvl4pPr marL="1279525" indent="-228600" algn="l" rtl="0" eaLnBrk="0" fontAlgn="base" hangingPunct="0">
        <a:spcBef>
          <a:spcPct val="20000"/>
        </a:spcBef>
        <a:spcAft>
          <a:spcPct val="0"/>
        </a:spcAft>
        <a:buClr>
          <a:srgbClr val="8064A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ＭＳ Ｐゴシック" charset="0"/>
          <a:cs typeface="+mn-cs"/>
        </a:defRPr>
      </a:lvl4pPr>
      <a:lvl5pPr marL="1554163" indent="-228600" algn="l" rtl="0" eaLnBrk="0" fontAlgn="base" hangingPunct="0">
        <a:spcBef>
          <a:spcPct val="20000"/>
        </a:spcBef>
        <a:spcAft>
          <a:spcPct val="0"/>
        </a:spcAft>
        <a:buClr>
          <a:srgbClr val="4BACC6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ＭＳ Ｐゴシック" charset="0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gov.wales/docs/dcells/publications/150225-successful-futures-en.pdf" TargetMode="Externa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4B88366-0467-4E45-80DD-B6134E4FAB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1452563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en-GB" altLang="en-US" dirty="0" smtClean="0">
                <a:ea typeface="ＭＳ Ｐゴシック" panose="020B0600070205080204" pitchFamily="34" charset="-128"/>
              </a:rPr>
              <a:t>ECAD6012</a:t>
            </a:r>
            <a:endParaRPr lang="en-GB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4099" name="Subtitle 2">
            <a:extLst>
              <a:ext uri="{FF2B5EF4-FFF2-40B4-BE49-F238E27FC236}">
                <a16:creationId xmlns="" xmlns:a16="http://schemas.microsoft.com/office/drawing/2014/main" id="{0781D6ED-64E3-44AC-9C7F-79CF79528C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8483" y="3789040"/>
            <a:ext cx="7467600" cy="2447925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GB" altLang="en-US" sz="2400" i="1" dirty="0">
                <a:solidFill>
                  <a:srgbClr val="898989"/>
                </a:solidFill>
                <a:ea typeface="ＭＳ Ｐゴシック" panose="020B0600070205080204" pitchFamily="34" charset="-128"/>
              </a:rPr>
              <a:t>Cross-curricular mathematics and numeracy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764704"/>
            <a:ext cx="7338926" cy="128431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4412255"/>
            <a:ext cx="3057534" cy="120149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4598" y="4504932"/>
            <a:ext cx="2965630" cy="1156316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A5C52F37-E989-4A9A-84C4-62D3100E4E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Session Objectives</a:t>
            </a:r>
          </a:p>
        </p:txBody>
      </p:sp>
      <p:sp>
        <p:nvSpPr>
          <p:cNvPr id="5123" name="Content Placeholder 2">
            <a:extLst>
              <a:ext uri="{FF2B5EF4-FFF2-40B4-BE49-F238E27FC236}">
                <a16:creationId xmlns="" xmlns:a16="http://schemas.microsoft.com/office/drawing/2014/main" id="{D7A7F488-0088-4DE4-B06C-BCF2C924AE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>
                <a:ea typeface="ＭＳ Ｐゴシック" panose="020B0600070205080204" pitchFamily="34" charset="-128"/>
              </a:rPr>
              <a:t>To consider, in a critical way, cross-curricular mathematics</a:t>
            </a:r>
          </a:p>
          <a:p>
            <a:r>
              <a:rPr lang="en-GB" altLang="en-US" sz="2800">
                <a:ea typeface="ＭＳ Ｐゴシック" panose="020B0600070205080204" pitchFamily="34" charset="-128"/>
              </a:rPr>
              <a:t>To critically evaluate approaches to cross-curricular mathematics</a:t>
            </a:r>
          </a:p>
          <a:p>
            <a:r>
              <a:rPr lang="en-GB" altLang="en-US" sz="2800">
                <a:ea typeface="ＭＳ Ｐゴシック" panose="020B0600070205080204" pitchFamily="34" charset="-128"/>
              </a:rPr>
              <a:t>To identify useful approaches for developing cross-curricular mathematics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3">
            <a:extLst>
              <a:ext uri="{FF2B5EF4-FFF2-40B4-BE49-F238E27FC236}">
                <a16:creationId xmlns="" xmlns:a16="http://schemas.microsoft.com/office/drawing/2014/main" id="{C48F187B-2664-4063-8854-3331F27FB9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4549775"/>
            <a:ext cx="1223962" cy="2033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4">
            <a:extLst>
              <a:ext uri="{FF2B5EF4-FFF2-40B4-BE49-F238E27FC236}">
                <a16:creationId xmlns="" xmlns:a16="http://schemas.microsoft.com/office/drawing/2014/main" id="{FFB76275-9200-48DB-8B20-8CE132EF4BB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4640263"/>
            <a:ext cx="1963738" cy="1963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1938AF49-06D6-4400-96CE-055B1712F5F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1188" y="476250"/>
            <a:ext cx="7129164" cy="40934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3200" dirty="0"/>
              <a:t>Cross-curricular numeracy p.40</a:t>
            </a:r>
          </a:p>
          <a:p>
            <a:endParaRPr lang="en-GB" altLang="en-US" sz="3200" dirty="0"/>
          </a:p>
          <a:p>
            <a:r>
              <a:rPr lang="en-GB" altLang="en-US" sz="3200" dirty="0"/>
              <a:t>Mathematics and numeracy pp. </a:t>
            </a:r>
            <a:r>
              <a:rPr lang="en-GB" altLang="en-US" sz="3200" dirty="0" smtClean="0"/>
              <a:t>49-50</a:t>
            </a:r>
          </a:p>
          <a:p>
            <a:endParaRPr lang="en-GB" altLang="en-US" sz="3200" dirty="0"/>
          </a:p>
          <a:p>
            <a:r>
              <a:rPr lang="en-GB" altLang="en-US" sz="3200" dirty="0" smtClean="0"/>
              <a:t>How would you summarise what is said about numeracy? How is it linked to the four purposes? </a:t>
            </a:r>
            <a:endParaRPr lang="en-GB" altLang="en-US" sz="3200" dirty="0"/>
          </a:p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9" name="TextBox 8">
            <a:extLst>
              <a:ext uri="{FF2B5EF4-FFF2-40B4-BE49-F238E27FC236}">
                <a16:creationId xmlns="" xmlns:a16="http://schemas.microsoft.com/office/drawing/2014/main" id="{0C65E14F-D677-4C76-870C-419CB00314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95738" y="4549775"/>
            <a:ext cx="3313112" cy="203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dirty="0"/>
              <a:t>Donaldson (2015) Successful Futures, available at:</a:t>
            </a:r>
          </a:p>
          <a:p>
            <a:endParaRPr lang="en-GB" altLang="en-US" dirty="0"/>
          </a:p>
          <a:p>
            <a:r>
              <a:rPr lang="en-GB" altLang="en-US" dirty="0">
                <a:hlinkClick r:id="rId5"/>
              </a:rPr>
              <a:t>http://gov.wales/docs/dcells/publications/150225-successful-futures-en.pdf</a:t>
            </a:r>
            <a:endParaRPr lang="en-GB" altLang="en-US" dirty="0"/>
          </a:p>
          <a:p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2BD9698-D209-4BEC-8A53-70709E176A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Cross-curricular mathematics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7E123373-6DC3-4BCE-8887-87E2E51B02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975"/>
            <a:ext cx="7620000" cy="4800600"/>
          </a:xfrm>
        </p:spPr>
        <p:txBody>
          <a:bodyPr/>
          <a:lstStyle/>
          <a:p>
            <a:pPr marL="114300" indent="0">
              <a:buFont typeface="Arial" panose="020B0604020202020204" pitchFamily="34" charset="0"/>
              <a:buNone/>
              <a:defRPr/>
            </a:pPr>
            <a:r>
              <a:rPr lang="en-GB" dirty="0" err="1"/>
              <a:t>Haylock</a:t>
            </a:r>
            <a:r>
              <a:rPr lang="en-GB" dirty="0"/>
              <a:t> and </a:t>
            </a:r>
            <a:r>
              <a:rPr lang="en-GB" dirty="0" err="1"/>
              <a:t>Thangta</a:t>
            </a:r>
            <a:r>
              <a:rPr lang="en-GB" dirty="0"/>
              <a:t> (2007) recognise three different ways of considering cross-curricular mathematics:</a:t>
            </a:r>
          </a:p>
          <a:p>
            <a:pPr marL="114300" indent="0">
              <a:buFont typeface="Arial" panose="020B0604020202020204" pitchFamily="34" charset="0"/>
              <a:buNone/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other areas of the curriculum can provide a context for learning a mathematics skill in a purposeful way</a:t>
            </a:r>
          </a:p>
          <a:p>
            <a:pPr>
              <a:defRPr/>
            </a:pPr>
            <a:r>
              <a:rPr lang="en-GB" dirty="0"/>
              <a:t>other curriculum areas can provide meaningful contexts for mathematics skills to be applied</a:t>
            </a:r>
          </a:p>
          <a:p>
            <a:pPr>
              <a:defRPr/>
            </a:pPr>
            <a:r>
              <a:rPr lang="en-GB" dirty="0"/>
              <a:t>mathematics can be seen as one of a number of curriculum areas that can come together in an extended project of some kind (not located in a particular subject)</a:t>
            </a:r>
          </a:p>
          <a:p>
            <a:pPr>
              <a:defRPr/>
            </a:pPr>
            <a:endParaRPr lang="en-GB" dirty="0"/>
          </a:p>
          <a:p>
            <a:pPr marL="114300" indent="0">
              <a:buFont typeface="Arial" panose="020B0604020202020204" pitchFamily="34" charset="0"/>
              <a:buNone/>
              <a:defRPr/>
            </a:pPr>
            <a:r>
              <a:rPr lang="en-GB" sz="1800" dirty="0"/>
              <a:t>Haylock and </a:t>
            </a:r>
            <a:r>
              <a:rPr lang="en-GB" sz="1800" dirty="0" err="1"/>
              <a:t>Thangta</a:t>
            </a:r>
            <a:r>
              <a:rPr lang="en-GB" sz="1800" dirty="0"/>
              <a:t> (2007) </a:t>
            </a:r>
            <a:r>
              <a:rPr lang="en-GB" sz="1800" i="1" dirty="0"/>
              <a:t>Key Concepts in Primary Mathematics </a:t>
            </a:r>
            <a:r>
              <a:rPr lang="en-GB" sz="1800" dirty="0"/>
              <a:t>London: SAGE (on Moodle)</a:t>
            </a:r>
            <a:endParaRPr lang="en-GB" sz="1800" i="1" dirty="0"/>
          </a:p>
        </p:txBody>
      </p:sp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083EE2DD-B8DB-4DAC-9AFE-B9748A4C14C3}"/>
              </a:ext>
            </a:extLst>
          </p:cNvPr>
          <p:cNvSpPr txBox="1"/>
          <p:nvPr/>
        </p:nvSpPr>
        <p:spPr>
          <a:xfrm>
            <a:off x="0" y="6165850"/>
            <a:ext cx="9144000" cy="52228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algn="ctr">
              <a:defRPr/>
            </a:pPr>
            <a:r>
              <a:rPr lang="en-US" sz="2800" dirty="0">
                <a:latin typeface="Arial" charset="0"/>
                <a:ea typeface="ＭＳ Ｐゴシック" charset="-128"/>
              </a:rPr>
              <a:t>How does this view relate </a:t>
            </a:r>
            <a:r>
              <a:rPr lang="en-US" sz="2800" dirty="0" smtClean="0">
                <a:latin typeface="Arial" charset="0"/>
                <a:ea typeface="ＭＳ Ｐゴシック" charset="-128"/>
              </a:rPr>
              <a:t>to Donaldson </a:t>
            </a:r>
            <a:r>
              <a:rPr lang="en-US" sz="2800" dirty="0">
                <a:latin typeface="Arial" charset="0"/>
                <a:ea typeface="ＭＳ Ｐゴシック" charset="-128"/>
              </a:rPr>
              <a:t>(2015</a:t>
            </a:r>
            <a:r>
              <a:rPr lang="en-US" sz="2800" dirty="0" smtClean="0">
                <a:latin typeface="Arial" charset="0"/>
                <a:ea typeface="ＭＳ Ｐゴシック" charset="-128"/>
              </a:rPr>
              <a:t>)?</a:t>
            </a:r>
            <a:endParaRPr lang="en-US" sz="2800" dirty="0">
              <a:latin typeface="Arial" charset="0"/>
              <a:ea typeface="ＭＳ Ｐゴシック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3AD65459-9C25-4B31-9A77-3D4DAA039F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Directed Task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="" xmlns:a16="http://schemas.microsoft.com/office/drawing/2014/main" id="{44A6A811-739F-4283-9B99-0D97C5489A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>
              <a:buFont typeface="Arial" panose="020B0604020202020204" pitchFamily="34" charset="0"/>
              <a:buNone/>
            </a:pPr>
            <a:r>
              <a:rPr lang="en-GB" altLang="en-US" sz="3200" dirty="0">
                <a:ea typeface="ＭＳ Ｐゴシック" panose="020B0600070205080204" pitchFamily="34" charset="-128"/>
              </a:rPr>
              <a:t>Access the following resources from Moodle. They are key readings for this module’s assessments</a:t>
            </a:r>
            <a:r>
              <a:rPr lang="en-GB" altLang="en-US" sz="3200" dirty="0" smtClean="0">
                <a:ea typeface="ＭＳ Ｐゴシック" panose="020B0600070205080204" pitchFamily="34" charset="-128"/>
              </a:rPr>
              <a:t>:</a:t>
            </a:r>
            <a:endParaRPr lang="en-GB" altLang="en-US" sz="3200" dirty="0">
              <a:ea typeface="ＭＳ Ｐゴシック" panose="020B0600070205080204" pitchFamily="34" charset="-128"/>
            </a:endParaRPr>
          </a:p>
          <a:p>
            <a:pPr marL="114300" indent="0">
              <a:buFont typeface="Arial" panose="020B0604020202020204" pitchFamily="34" charset="0"/>
              <a:buNone/>
            </a:pPr>
            <a:r>
              <a:rPr lang="en-GB" altLang="en-US" sz="3200" dirty="0">
                <a:ea typeface="ＭＳ Ｐゴシック" panose="020B0600070205080204" pitchFamily="34" charset="-128"/>
              </a:rPr>
              <a:t>‘Cross-curricular mathematics’ by Haylock and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Thangta</a:t>
            </a:r>
            <a:r>
              <a:rPr lang="en-GB" altLang="en-US" sz="3200" dirty="0">
                <a:ea typeface="ＭＳ Ｐゴシック" panose="020B0600070205080204" pitchFamily="34" charset="-128"/>
              </a:rPr>
              <a:t> (2007</a:t>
            </a:r>
            <a:r>
              <a:rPr lang="en-GB" altLang="en-US" sz="3200" dirty="0" smtClean="0">
                <a:ea typeface="ＭＳ Ｐゴシック" panose="020B0600070205080204" pitchFamily="34" charset="-128"/>
              </a:rPr>
              <a:t>) – a short reading but quite useful</a:t>
            </a:r>
            <a:endParaRPr lang="en-GB" altLang="en-US" sz="3200" dirty="0">
              <a:ea typeface="ＭＳ Ｐゴシック" panose="020B0600070205080204" pitchFamily="34" charset="-128"/>
            </a:endParaRPr>
          </a:p>
          <a:p>
            <a:pPr marL="114300" indent="0">
              <a:buFont typeface="Arial" panose="020B0604020202020204" pitchFamily="34" charset="0"/>
              <a:buNone/>
            </a:pPr>
            <a:r>
              <a:rPr lang="en-GB" altLang="en-US" sz="3200" dirty="0">
                <a:ea typeface="ＭＳ Ｐゴシック" panose="020B0600070205080204" pitchFamily="34" charset="-128"/>
              </a:rPr>
              <a:t>‘Cross-Curricular Teaching: Mathematics at the heart of the curriculum?’ Pound and Lee (2015</a:t>
            </a:r>
            <a:r>
              <a:rPr lang="en-GB" altLang="en-US" sz="3200" dirty="0" smtClean="0">
                <a:ea typeface="ＭＳ Ｐゴシック" panose="020B0600070205080204" pitchFamily="34" charset="-128"/>
              </a:rPr>
              <a:t>) – </a:t>
            </a:r>
            <a:r>
              <a:rPr lang="en-GB" altLang="en-US" sz="3200" dirty="0" smtClean="0">
                <a:solidFill>
                  <a:srgbClr val="FF0000"/>
                </a:solidFill>
                <a:ea typeface="ＭＳ Ｐゴシック" panose="020B0600070205080204" pitchFamily="34" charset="-128"/>
              </a:rPr>
              <a:t>please read for next week</a:t>
            </a:r>
            <a:endParaRPr lang="en-GB" altLang="en-US" sz="3200" dirty="0">
              <a:solidFill>
                <a:srgbClr val="FF0000"/>
              </a:solidFill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jacency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jacency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2905</TotalTime>
  <Words>241</Words>
  <Application>Microsoft Office PowerPoint</Application>
  <PresentationFormat>On-screen Show (4:3)</PresentationFormat>
  <Paragraphs>28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ＭＳ Ｐゴシック</vt:lpstr>
      <vt:lpstr>Arial</vt:lpstr>
      <vt:lpstr>Calibri</vt:lpstr>
      <vt:lpstr>Cambria</vt:lpstr>
      <vt:lpstr>Adjacency</vt:lpstr>
      <vt:lpstr>ECAD6012</vt:lpstr>
      <vt:lpstr>Session Objectives</vt:lpstr>
      <vt:lpstr>PowerPoint Presentation</vt:lpstr>
      <vt:lpstr>Cross-curricular mathematics</vt:lpstr>
      <vt:lpstr>Directed Task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Assessment: Looking at Misconceptions and Observing Learners</dc:title>
  <dc:creator>Wallis</dc:creator>
  <cp:lastModifiedBy>Rachel Wallis</cp:lastModifiedBy>
  <cp:revision>147</cp:revision>
  <dcterms:created xsi:type="dcterms:W3CDTF">2016-03-20T21:21:13Z</dcterms:created>
  <dcterms:modified xsi:type="dcterms:W3CDTF">2018-10-03T11:35:40Z</dcterms:modified>
</cp:coreProperties>
</file>